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00" r:id="rId2"/>
    <p:sldId id="257" r:id="rId3"/>
    <p:sldId id="398" r:id="rId4"/>
    <p:sldId id="367" r:id="rId5"/>
    <p:sldId id="373" r:id="rId6"/>
    <p:sldId id="316" r:id="rId7"/>
    <p:sldId id="369" r:id="rId8"/>
    <p:sldId id="370" r:id="rId9"/>
    <p:sldId id="371" r:id="rId10"/>
    <p:sldId id="374" r:id="rId11"/>
    <p:sldId id="396" r:id="rId12"/>
    <p:sldId id="372" r:id="rId13"/>
    <p:sldId id="375" r:id="rId14"/>
    <p:sldId id="381" r:id="rId15"/>
    <p:sldId id="382" r:id="rId16"/>
    <p:sldId id="383" r:id="rId17"/>
    <p:sldId id="384" r:id="rId18"/>
    <p:sldId id="394" r:id="rId19"/>
    <p:sldId id="395" r:id="rId20"/>
    <p:sldId id="397" r:id="rId21"/>
    <p:sldId id="401" r:id="rId22"/>
    <p:sldId id="405" r:id="rId23"/>
    <p:sldId id="39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FFFFFF"/>
    <a:srgbClr val="509AD3"/>
    <a:srgbClr val="811102"/>
    <a:srgbClr val="D1E4F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173" autoAdjust="0"/>
    <p:restoredTop sz="94710" autoAdjust="0"/>
  </p:normalViewPr>
  <p:slideViewPr>
    <p:cSldViewPr snapToGrid="0">
      <p:cViewPr>
        <p:scale>
          <a:sx n="60" d="100"/>
          <a:sy n="60" d="100"/>
        </p:scale>
        <p:origin x="-1542" y="-1110"/>
      </p:cViewPr>
      <p:guideLst>
        <p:guide orient="horz" pos="2160"/>
        <p:guide pos="2880"/>
        <p:guide pos="14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2046" y="-102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5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Microsoft Tech·Ed IT Forum 2006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52C96E8-DF5B-4FCE-8A07-544213C6E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CE333F65-3FA2-495B-B989-0F7E189CE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9746A1-5075-4FC5-A6E7-5FC475D23DBC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E1C2AB-AB62-43A5-A1C3-67D9E94A9230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 algn="ctr"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B4A831-E777-42AB-9245-8913CE1D5097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 algn="ctr"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D17875-4901-4870-AFDE-90D16734E3A7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 algn="ctr"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84BBB7-4524-4087-9E79-41BB8872BE22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 algn="ctr"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microsoft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0463" y="6361113"/>
            <a:ext cx="118268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0750" y="3829050"/>
            <a:ext cx="650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3925" y="2085975"/>
            <a:ext cx="6499225" cy="14700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0663"/>
            <a:ext cx="2057400" cy="6007100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0663"/>
            <a:ext cx="6019800" cy="6007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5600"/>
            <a:ext cx="4038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5600"/>
            <a:ext cx="4038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06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5600"/>
            <a:ext cx="8229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0" name="Picture 19" descr="microsoft_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10463" y="6361113"/>
            <a:ext cx="118268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4115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1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57188" indent="-357188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87425" indent="-361950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2000">
          <a:solidFill>
            <a:schemeClr val="tx1"/>
          </a:solidFill>
          <a:latin typeface="+mn-lt"/>
        </a:defRPr>
      </a:lvl2pPr>
      <a:lvl3pPr marL="1527175" indent="-269875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2400">
          <a:solidFill>
            <a:schemeClr val="tx1"/>
          </a:solidFill>
          <a:latin typeface="+mn-lt"/>
        </a:defRPr>
      </a:lvl3pPr>
      <a:lvl4pPr marL="2074863" indent="-276225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4pPr>
      <a:lvl5pPr marL="2601913" indent="-266700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5pPr>
      <a:lvl6pPr marL="30591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6pPr>
      <a:lvl7pPr marL="35163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7pPr>
      <a:lvl8pPr marL="39735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8pPr>
      <a:lvl9pPr marL="44307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8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6957" y="838114"/>
            <a:ext cx="28098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52400" h="50800" prst="softRound"/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5188" y="2755900"/>
            <a:ext cx="4476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GB" sz="2400"/>
              <a:t>Metadata:</a:t>
            </a:r>
          </a:p>
          <a:p>
            <a:pPr algn="r"/>
            <a:endParaRPr lang="en-GB" sz="2400"/>
          </a:p>
          <a:p>
            <a:pPr algn="r"/>
            <a:r>
              <a:rPr lang="en-GB" sz="2400"/>
              <a:t>URI of the Identity Provider</a:t>
            </a:r>
          </a:p>
          <a:p>
            <a:pPr algn="r"/>
            <a:r>
              <a:rPr lang="en-GB" sz="2400"/>
              <a:t>Claims  you can get from the IP</a:t>
            </a:r>
          </a:p>
          <a:p>
            <a:pPr algn="r"/>
            <a:r>
              <a:rPr lang="en-GB" sz="2400"/>
              <a:t>	givenname:</a:t>
            </a:r>
          </a:p>
          <a:p>
            <a:pPr algn="r"/>
            <a:r>
              <a:rPr lang="en-GB" sz="2400"/>
              <a:t>	lastname:</a:t>
            </a:r>
          </a:p>
          <a:p>
            <a:pPr algn="r"/>
            <a:r>
              <a:rPr lang="en-GB" sz="2400"/>
              <a:t>	email:</a:t>
            </a:r>
          </a:p>
          <a:p>
            <a:pPr algn="r"/>
            <a:r>
              <a:rPr lang="en-GB" sz="2400"/>
              <a:t>	user-id: </a:t>
            </a:r>
          </a:p>
          <a:p>
            <a:pPr algn="r"/>
            <a:r>
              <a:rPr lang="en-GB" sz="2400"/>
              <a:t>	etc: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300663" y="4337050"/>
            <a:ext cx="2236787" cy="284163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5300663" y="4705350"/>
            <a:ext cx="2236787" cy="284163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5300663" y="5075238"/>
            <a:ext cx="2236787" cy="284162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5300663" y="5443538"/>
            <a:ext cx="2236787" cy="284162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5300663" y="5811838"/>
            <a:ext cx="2236787" cy="284162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>
          <a:xfrm rot="18084788">
            <a:off x="4720132" y="4170572"/>
            <a:ext cx="4346062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Intentionally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left blank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533900" y="1557338"/>
            <a:ext cx="12969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</a:t>
            </a:r>
          </a:p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Provider</a:t>
            </a:r>
            <a:endParaRPr lang="en-US" sz="200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649788" y="544513"/>
          <a:ext cx="4261856" cy="78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78"/>
                <a:gridCol w="1025611"/>
                <a:gridCol w="1297459"/>
                <a:gridCol w="942008"/>
              </a:tblGrid>
              <a:tr h="259263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First</a:t>
                      </a:r>
                      <a:r>
                        <a:rPr lang="en-GB" sz="1300" baseline="0" dirty="0" smtClean="0"/>
                        <a:t> name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Last name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Email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.......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</a:tr>
              <a:tr h="259263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Steve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Plank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planky@a.com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......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</a:tr>
              <a:tr h="259263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Bob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Smith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Bsmith@a.com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......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0113" y="238125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urved Down Ribbon 15"/>
          <p:cNvSpPr/>
          <p:nvPr/>
        </p:nvSpPr>
        <p:spPr bwMode="auto">
          <a:xfrm>
            <a:off x="0" y="1549400"/>
            <a:ext cx="919163" cy="511175"/>
          </a:xfrm>
          <a:prstGeom prst="ellipseRibbon">
            <a:avLst/>
          </a:prstGeom>
          <a:solidFill>
            <a:schemeClr val="accent1">
              <a:alpha val="86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Left Brace 16"/>
          <p:cNvSpPr/>
          <p:nvPr/>
        </p:nvSpPr>
        <p:spPr bwMode="auto">
          <a:xfrm>
            <a:off x="968375" y="804863"/>
            <a:ext cx="450850" cy="1897062"/>
          </a:xfrm>
          <a:prstGeom prst="leftBrace">
            <a:avLst/>
          </a:prstGeom>
          <a:noFill/>
          <a:ln w="476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-53975" y="2187575"/>
            <a:ext cx="12969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/>
              <a:t>digital</a:t>
            </a:r>
          </a:p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/>
              <a:t>signature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6" grpId="0" animBg="1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6957" y="838114"/>
            <a:ext cx="28098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52400" h="50800" prst="softRound"/>
          </a:sp3d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533900" y="1557338"/>
            <a:ext cx="12969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</a:t>
            </a:r>
          </a:p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Provider</a:t>
            </a:r>
            <a:endParaRPr lang="en-US" sz="2000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0113" y="238125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urved Down Ribbon 15"/>
          <p:cNvSpPr/>
          <p:nvPr/>
        </p:nvSpPr>
        <p:spPr bwMode="auto">
          <a:xfrm>
            <a:off x="0" y="5002213"/>
            <a:ext cx="919163" cy="511175"/>
          </a:xfrm>
          <a:prstGeom prst="ellipseRibbon">
            <a:avLst/>
          </a:prstGeom>
          <a:solidFill>
            <a:schemeClr val="accent1">
              <a:alpha val="86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Left Brace 16"/>
          <p:cNvSpPr/>
          <p:nvPr/>
        </p:nvSpPr>
        <p:spPr bwMode="auto">
          <a:xfrm>
            <a:off x="968375" y="4257675"/>
            <a:ext cx="450850" cy="1897063"/>
          </a:xfrm>
          <a:prstGeom prst="leftBrace">
            <a:avLst/>
          </a:prstGeom>
          <a:noFill/>
          <a:ln w="476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-53975" y="5640388"/>
            <a:ext cx="12969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/>
              <a:t>digital</a:t>
            </a:r>
          </a:p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/>
              <a:t>signature</a:t>
            </a:r>
          </a:p>
        </p:txBody>
      </p:sp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4878388" y="3265488"/>
            <a:ext cx="30241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cryptographic binding</a:t>
            </a:r>
          </a:p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 between the card and </a:t>
            </a:r>
          </a:p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the IP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51434E-6 L 0.33802 -4.5143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01665E-6 L 0.34097 2.0166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4089E-6 L -8.33333E-7 0.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28650" y="1920875"/>
            <a:ext cx="9858375" cy="3767138"/>
          </a:xfrm>
          <a:prstGeom prst="rect">
            <a:avLst/>
          </a:prstGeom>
        </p:spPr>
        <p:txBody>
          <a:bodyPr/>
          <a:lstStyle/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Pluralism of operators and technologies</a:t>
            </a:r>
            <a:endParaRPr lang="en-US" sz="2400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solidFill>
                  <a:schemeClr val="tx1">
                    <a:lumMod val="65000"/>
                  </a:schemeClr>
                </a:solidFill>
                <a:latin typeface="+mn-lt"/>
                <a:cs typeface="+mn-cs"/>
              </a:rPr>
              <a:t>Human integration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solidFill>
                  <a:schemeClr val="tx1">
                    <a:lumMod val="65000"/>
                  </a:schemeClr>
                </a:solidFill>
                <a:latin typeface="+mn-lt"/>
                <a:cs typeface="+mn-cs"/>
              </a:rPr>
              <a:t>Consistent experience across contexts</a:t>
            </a:r>
          </a:p>
        </p:txBody>
      </p:sp>
      <p:pic>
        <p:nvPicPr>
          <p:cNvPr id="1843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0100" y="92075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6963" y="525463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985838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5925" y="1447800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Brace 6"/>
          <p:cNvSpPr>
            <a:spLocks/>
          </p:cNvSpPr>
          <p:nvPr/>
        </p:nvSpPr>
        <p:spPr bwMode="auto">
          <a:xfrm>
            <a:off x="4300538" y="209550"/>
            <a:ext cx="346075" cy="2706688"/>
          </a:xfrm>
          <a:prstGeom prst="rightBrace">
            <a:avLst>
              <a:gd name="adj1" fmla="val 8328"/>
              <a:gd name="adj2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57738" y="1211263"/>
            <a:ext cx="35115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/>
              <a:t>There will be many </a:t>
            </a:r>
          </a:p>
          <a:p>
            <a:pPr algn="ctr"/>
            <a:r>
              <a:rPr lang="en-GB" sz="2400" b="1"/>
              <a:t>Identity Providers</a:t>
            </a:r>
          </a:p>
          <a:p>
            <a:pPr algn="ctr"/>
            <a:r>
              <a:rPr lang="en-GB" sz="2400" b="1"/>
              <a:t>each running its </a:t>
            </a:r>
          </a:p>
          <a:p>
            <a:pPr algn="ctr"/>
            <a:r>
              <a:rPr lang="en-GB" sz="2400" b="1"/>
              <a:t>own technology stack</a:t>
            </a:r>
          </a:p>
          <a:p>
            <a:pPr algn="ctr"/>
            <a:endParaRPr lang="en-GB" sz="2400" b="1"/>
          </a:p>
          <a:p>
            <a:pPr algn="ctr"/>
            <a:r>
              <a:rPr lang="en-GB" sz="4800" b="1"/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ense server tall r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6763" y="715963"/>
            <a:ext cx="5397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dense server tall rac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2275" y="704850"/>
            <a:ext cx="566738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2501" name="Rectangle 12"/>
          <p:cNvSpPr>
            <a:spLocks noChangeArrowheads="1"/>
          </p:cNvSpPr>
          <p:nvPr/>
        </p:nvSpPr>
        <p:spPr bwMode="auto">
          <a:xfrm>
            <a:off x="6200775" y="166688"/>
            <a:ext cx="19542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  <a:defRPr/>
            </a:pPr>
            <a:r>
              <a:rPr lang="en-US" sz="2000" b="1" dirty="0"/>
              <a:t>Relying Party</a:t>
            </a: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29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7613" y="474663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531813" y="161925"/>
            <a:ext cx="25987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Provider</a:t>
            </a:r>
            <a:endParaRPr lang="en-US" sz="2000"/>
          </a:p>
        </p:txBody>
      </p:sp>
      <p:pic>
        <p:nvPicPr>
          <p:cNvPr id="30727" name="Picture 9" descr="computer wide scre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7588" y="4497388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 Box 10"/>
          <p:cNvSpPr txBox="1">
            <a:spLocks noChangeArrowheads="1"/>
          </p:cNvSpPr>
          <p:nvPr/>
        </p:nvSpPr>
        <p:spPr bwMode="auto">
          <a:xfrm>
            <a:off x="3884613" y="6154738"/>
            <a:ext cx="1101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Subject</a:t>
            </a:r>
          </a:p>
        </p:txBody>
      </p:sp>
      <p:sp>
        <p:nvSpPr>
          <p:cNvPr id="12" name="Left-Right Arrow 11"/>
          <p:cNvSpPr>
            <a:spLocks noChangeArrowheads="1"/>
          </p:cNvSpPr>
          <p:nvPr/>
        </p:nvSpPr>
        <p:spPr bwMode="auto">
          <a:xfrm>
            <a:off x="0" y="2162175"/>
            <a:ext cx="9144000" cy="2187575"/>
          </a:xfrm>
          <a:prstGeom prst="leftRightArrow">
            <a:avLst>
              <a:gd name="adj1" fmla="val 50000"/>
              <a:gd name="adj2" fmla="val 49985"/>
            </a:avLst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Identity Metasystem</a:t>
            </a: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>
            <a:off x="1508126" y="2298700"/>
            <a:ext cx="741362" cy="158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rot="16200000" flipH="1">
            <a:off x="6832601" y="2236787"/>
            <a:ext cx="882650" cy="158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V="1">
            <a:off x="4071143" y="4145757"/>
            <a:ext cx="741363" cy="127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7315200" y="3573463"/>
            <a:ext cx="1346200" cy="1603375"/>
            <a:chOff x="4967416" y="768096"/>
            <a:chExt cx="3534032" cy="4452880"/>
          </a:xfrm>
        </p:grpSpPr>
        <p:pic>
          <p:nvPicPr>
            <p:cNvPr id="15388" name="Picture 19" descr="boxshot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967416" y="768096"/>
              <a:ext cx="3534032" cy="445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9" name="TextBox 20"/>
            <p:cNvSpPr txBox="1">
              <a:spLocks noChangeArrowheads="1"/>
            </p:cNvSpPr>
            <p:nvPr/>
          </p:nvSpPr>
          <p:spPr bwMode="auto">
            <a:xfrm>
              <a:off x="5424617" y="3323968"/>
              <a:ext cx="2817340" cy="179383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b="1">
                  <a:solidFill>
                    <a:schemeClr val="bg1"/>
                  </a:solidFill>
                </a:rPr>
                <a:t>Microsoft </a:t>
              </a:r>
            </a:p>
            <a:p>
              <a:r>
                <a:rPr lang="en-GB" sz="1200" b="1">
                  <a:solidFill>
                    <a:schemeClr val="bg1"/>
                  </a:solidFill>
                </a:rPr>
                <a:t>Identity</a:t>
              </a:r>
            </a:p>
            <a:p>
              <a:r>
                <a:rPr lang="en-GB" sz="1200" b="1">
                  <a:solidFill>
                    <a:schemeClr val="bg1"/>
                  </a:solidFill>
                </a:rPr>
                <a:t>MetaSystem</a:t>
              </a:r>
            </a:p>
          </p:txBody>
        </p:sp>
      </p:grpSp>
      <p:sp>
        <p:nvSpPr>
          <p:cNvPr id="23" name="&quot;No&quot; Symbol 22"/>
          <p:cNvSpPr/>
          <p:nvPr/>
        </p:nvSpPr>
        <p:spPr bwMode="auto">
          <a:xfrm>
            <a:off x="7092950" y="3632200"/>
            <a:ext cx="1716088" cy="1471613"/>
          </a:xfrm>
          <a:prstGeom prst="noSmoking">
            <a:avLst/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001838" y="1914525"/>
            <a:ext cx="1020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WS-*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010275" y="1844675"/>
            <a:ext cx="1182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HTML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67075" y="3946525"/>
            <a:ext cx="10207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WS-*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489450" y="635000"/>
            <a:ext cx="23145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Web Service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310438" y="1836738"/>
            <a:ext cx="1022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WS-*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494213" y="638175"/>
            <a:ext cx="1693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Web Site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592638" y="3962400"/>
            <a:ext cx="1182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HTML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0" y="1149350"/>
            <a:ext cx="8772525" cy="5548313"/>
            <a:chOff x="-1" y="1161536"/>
            <a:chExt cx="8773298" cy="5548184"/>
          </a:xfrm>
        </p:grpSpPr>
        <p:sp>
          <p:nvSpPr>
            <p:cNvPr id="15386" name="Rounded Rectangular Callout 29"/>
            <p:cNvSpPr>
              <a:spLocks noChangeArrowheads="1"/>
            </p:cNvSpPr>
            <p:nvPr/>
          </p:nvSpPr>
          <p:spPr bwMode="auto">
            <a:xfrm>
              <a:off x="-1" y="1161536"/>
              <a:ext cx="8476735" cy="5548184"/>
            </a:xfrm>
            <a:prstGeom prst="wedgeRoundRectCallout">
              <a:avLst>
                <a:gd name="adj1" fmla="val 35005"/>
                <a:gd name="adj2" fmla="val -62514"/>
                <a:gd name="adj3" fmla="val 16667"/>
              </a:avLst>
            </a:prstGeom>
            <a:solidFill>
              <a:schemeClr val="accent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87" name="Rectangle 31"/>
            <p:cNvSpPr>
              <a:spLocks noChangeArrowheads="1"/>
            </p:cNvSpPr>
            <p:nvPr/>
          </p:nvSpPr>
          <p:spPr bwMode="auto">
            <a:xfrm>
              <a:off x="172994" y="1425815"/>
              <a:ext cx="8600303" cy="4616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&lt;sp:IssuedToken ...&gt;</a:t>
              </a:r>
            </a:p>
            <a:p>
              <a:r>
                <a:rPr lang="en-GB" sz="1600"/>
                <a:t>     ...</a:t>
              </a:r>
            </a:p>
            <a:p>
              <a:r>
                <a:rPr lang="en-GB" sz="1600"/>
                <a:t>    &lt;sp:RequestSecurityTokenTemplate&gt;</a:t>
              </a:r>
            </a:p>
            <a:p>
              <a:r>
                <a:rPr lang="en-GB" sz="1600"/>
                <a:t>         ...</a:t>
              </a:r>
            </a:p>
            <a:p>
              <a:r>
                <a:rPr lang="en-GB" sz="1600"/>
                <a:t>        &lt;wst:Claims</a:t>
              </a:r>
            </a:p>
            <a:p>
              <a:r>
                <a:rPr lang="en-GB" sz="1600"/>
                <a:t>             wst:Dialect=”http://schemas.microsoft.com/ws/2005/05/identity”&gt;</a:t>
              </a:r>
            </a:p>
            <a:p>
              <a:r>
                <a:rPr lang="en-GB" sz="1600"/>
                <a:t>           &lt;ic:Claim</a:t>
              </a:r>
            </a:p>
            <a:p>
              <a:r>
                <a:rPr lang="en-GB" sz="1600"/>
                <a:t>              URI=”http://.../ws/2005/05/identity/claims/</a:t>
              </a:r>
              <a:r>
                <a:rPr lang="en-GB" b="1"/>
                <a:t>givenname</a:t>
              </a:r>
              <a:r>
                <a:rPr lang="en-GB" sz="1600"/>
                <a:t>”/&gt;</a:t>
              </a:r>
            </a:p>
            <a:p>
              <a:r>
                <a:rPr lang="en-GB" sz="1600"/>
                <a:t>           &lt;ic:Claim</a:t>
              </a:r>
            </a:p>
            <a:p>
              <a:r>
                <a:rPr lang="en-GB" sz="1600"/>
                <a:t>                URI=”http://.../ws/2005/05/identity/claims/</a:t>
              </a:r>
              <a:r>
                <a:rPr lang="en-GB" b="1"/>
                <a:t>surname</a:t>
              </a:r>
              <a:r>
                <a:rPr lang="en-GB" sz="1600"/>
                <a:t>”</a:t>
              </a:r>
            </a:p>
            <a:p>
              <a:r>
                <a:rPr lang="en-GB" sz="1600"/>
                <a:t>           &lt;ic:Claim</a:t>
              </a:r>
            </a:p>
            <a:p>
              <a:r>
                <a:rPr lang="en-GB" sz="1600"/>
                <a:t>              URI=”http://.../ws/2005/05/identity/claims/</a:t>
              </a:r>
              <a:r>
                <a:rPr lang="en-GB" b="1"/>
                <a:t>email</a:t>
              </a:r>
              <a:r>
                <a:rPr lang="en-GB" sz="1600"/>
                <a:t>”/&gt;</a:t>
              </a:r>
            </a:p>
            <a:p>
              <a:r>
                <a:rPr lang="en-GB" sz="1600"/>
                <a:t>           &lt;ic:Claim</a:t>
              </a:r>
            </a:p>
            <a:p>
              <a:r>
                <a:rPr lang="en-GB" sz="1600"/>
                <a:t>               URI=”http://.../ws/2005/05/identity/claims/</a:t>
              </a:r>
              <a:r>
                <a:rPr lang="en-GB" b="1"/>
                <a:t>privatepersonalidentifier</a:t>
              </a:r>
              <a:r>
                <a:rPr lang="en-GB" sz="1600"/>
                <a:t>”</a:t>
              </a:r>
            </a:p>
            <a:p>
              <a:r>
                <a:rPr lang="en-GB" sz="1600"/>
                <a:t>         &lt;/wst:Claims&gt; </a:t>
              </a:r>
            </a:p>
            <a:p>
              <a:r>
                <a:rPr lang="en-GB" sz="1600"/>
                <a:t>      &lt;/sp:RequestSecurityTokenTemplate&gt;</a:t>
              </a:r>
            </a:p>
            <a:p>
              <a:r>
                <a:rPr lang="en-GB" sz="1600"/>
                <a:t>       ...</a:t>
              </a:r>
            </a:p>
            <a:p>
              <a:r>
                <a:rPr lang="en-GB" sz="1600"/>
                <a:t>&lt;/sp:IssuedToken&gt;</a:t>
              </a: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0" y="3760788"/>
            <a:ext cx="8805863" cy="3097212"/>
            <a:chOff x="-1" y="1161536"/>
            <a:chExt cx="8806250" cy="5548184"/>
          </a:xfrm>
        </p:grpSpPr>
        <p:sp>
          <p:nvSpPr>
            <p:cNvPr id="15384" name="Rounded Rectangular Callout 34"/>
            <p:cNvSpPr>
              <a:spLocks noChangeArrowheads="1"/>
            </p:cNvSpPr>
            <p:nvPr/>
          </p:nvSpPr>
          <p:spPr bwMode="auto">
            <a:xfrm>
              <a:off x="-1" y="1161536"/>
              <a:ext cx="8806250" cy="5548184"/>
            </a:xfrm>
            <a:prstGeom prst="wedgeRoundRectCallout">
              <a:avLst>
                <a:gd name="adj1" fmla="val 32056"/>
                <a:gd name="adj2" fmla="val -157060"/>
                <a:gd name="adj3" fmla="val 16667"/>
              </a:avLst>
            </a:prstGeom>
            <a:solidFill>
              <a:schemeClr val="accent1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85" name="Rectangle 35"/>
            <p:cNvSpPr>
              <a:spLocks noChangeArrowheads="1"/>
            </p:cNvSpPr>
            <p:nvPr/>
          </p:nvSpPr>
          <p:spPr bwMode="auto">
            <a:xfrm>
              <a:off x="172994" y="1425815"/>
              <a:ext cx="8600303" cy="4355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&lt;object type="application/x-informationcard" name="_xmlToken"&gt;</a:t>
              </a:r>
            </a:p>
            <a:p>
              <a:r>
                <a:rPr lang="en-GB" sz="1600"/>
                <a:t>    &lt;param name="tokenType" </a:t>
              </a:r>
            </a:p>
            <a:p>
              <a:r>
                <a:rPr lang="en-GB" sz="1600"/>
                <a:t>        value="urn:oasis:names:tc:SAML:1.0:assertion" /&gt;</a:t>
              </a:r>
            </a:p>
            <a:p>
              <a:r>
                <a:rPr lang="en-GB" sz="1600"/>
                <a:t>    &lt;param name="requiredClaims" </a:t>
              </a:r>
            </a:p>
            <a:p>
              <a:r>
                <a:rPr lang="en-GB" sz="1600"/>
                <a:t>        value="http://schemas.xmlsoap.org/ws/2005/05/identity/claims/</a:t>
              </a:r>
              <a:r>
                <a:rPr lang="en-GB" b="1"/>
                <a:t>givenname</a:t>
              </a:r>
              <a:r>
                <a:rPr lang="en-GB" sz="1600"/>
                <a:t> </a:t>
              </a:r>
            </a:p>
            <a:p>
              <a:r>
                <a:rPr lang="en-GB" sz="1600"/>
                <a:t>        http://schemas.xmlsoap.org/ws/2005/05/identity/claims/</a:t>
              </a:r>
              <a:r>
                <a:rPr lang="en-GB" b="1"/>
                <a:t>surname</a:t>
              </a:r>
              <a:r>
                <a:rPr lang="en-GB" sz="1600"/>
                <a:t> </a:t>
              </a:r>
            </a:p>
            <a:p>
              <a:r>
                <a:rPr lang="en-GB" sz="1600"/>
                <a:t>        http://schemas.xmlsoap.org/ws/2005/05/identity/claims/</a:t>
              </a:r>
              <a:r>
                <a:rPr lang="en-GB" b="1"/>
                <a:t>emailaddress</a:t>
              </a:r>
              <a:r>
                <a:rPr lang="en-GB" sz="1600"/>
                <a:t> </a:t>
              </a:r>
            </a:p>
            <a:p>
              <a:r>
                <a:rPr lang="en-GB" sz="1600"/>
                <a:t>        http://schemas.xmlsoap.org/ws/2005/05/identity/claims/</a:t>
              </a:r>
              <a:r>
                <a:rPr lang="en-GB" b="1"/>
                <a:t>privatepersonalidentifier</a:t>
              </a:r>
              <a:r>
                <a:rPr lang="en-GB" sz="1600"/>
                <a:t>" /&gt;</a:t>
              </a:r>
            </a:p>
            <a:p>
              <a:r>
                <a:rPr lang="en-GB" sz="1600"/>
                <a:t>&lt;/object&gt;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01" grpId="0"/>
      <p:bldP spid="30730" grpId="0"/>
      <p:bldP spid="30728" grpId="0"/>
      <p:bldP spid="12" grpId="0" animBg="1"/>
      <p:bldP spid="23" grpId="0" animBg="1"/>
      <p:bldP spid="24" grpId="0"/>
      <p:bldP spid="25" grpId="0"/>
      <p:bldP spid="26" grpId="0"/>
      <p:bldP spid="27" grpId="0"/>
      <p:bldP spid="27" grpId="1"/>
      <p:bldP spid="28" grpId="0"/>
      <p:bldP spid="29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ense server tall r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6763" y="715963"/>
            <a:ext cx="5397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dense server tall rac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2275" y="704850"/>
            <a:ext cx="566738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2501" name="Rectangle 12"/>
          <p:cNvSpPr>
            <a:spLocks noChangeArrowheads="1"/>
          </p:cNvSpPr>
          <p:nvPr/>
        </p:nvSpPr>
        <p:spPr bwMode="auto">
          <a:xfrm>
            <a:off x="6200775" y="166688"/>
            <a:ext cx="19542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  <a:defRPr/>
            </a:pPr>
            <a:r>
              <a:rPr lang="en-US" sz="2000" b="1" dirty="0"/>
              <a:t>Relying Party</a:t>
            </a: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865188" y="1039813"/>
            <a:ext cx="2598737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Selector’s Built-in Identity Provider</a:t>
            </a:r>
            <a:endParaRPr lang="en-US" sz="2000"/>
          </a:p>
        </p:txBody>
      </p:sp>
      <p:pic>
        <p:nvPicPr>
          <p:cNvPr id="16390" name="Picture 9" descr="computer wide scre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09763"/>
            <a:ext cx="607218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3884613" y="5314950"/>
            <a:ext cx="1101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Subject</a:t>
            </a:r>
          </a:p>
        </p:txBody>
      </p:sp>
      <p:cxnSp>
        <p:nvCxnSpPr>
          <p:cNvPr id="16392" name="Straight Arrow Connector 14"/>
          <p:cNvCxnSpPr>
            <a:cxnSpLocks noChangeShapeType="1"/>
          </p:cNvCxnSpPr>
          <p:nvPr/>
        </p:nvCxnSpPr>
        <p:spPr bwMode="auto">
          <a:xfrm rot="16200000" flipH="1">
            <a:off x="6832601" y="2236787"/>
            <a:ext cx="882650" cy="158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2850" y="2311400"/>
            <a:ext cx="2493963" cy="18129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30729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6250" y="2489200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Left-Right Arrow 11"/>
          <p:cNvSpPr>
            <a:spLocks noChangeArrowheads="1"/>
          </p:cNvSpPr>
          <p:nvPr/>
        </p:nvSpPr>
        <p:spPr bwMode="auto">
          <a:xfrm>
            <a:off x="3089275" y="2162175"/>
            <a:ext cx="6054725" cy="2187575"/>
          </a:xfrm>
          <a:prstGeom prst="leftRightArrow">
            <a:avLst>
              <a:gd name="adj1" fmla="val 50000"/>
              <a:gd name="adj2" fmla="val 49987"/>
            </a:avLst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Identity Metasystem</a:t>
            </a:r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14325"/>
            <a:ext cx="900112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14325"/>
            <a:ext cx="900112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314325"/>
            <a:ext cx="900112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5338" y="4627563"/>
            <a:ext cx="3068637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an 17"/>
          <p:cNvSpPr/>
          <p:nvPr/>
        </p:nvSpPr>
        <p:spPr bwMode="auto">
          <a:xfrm>
            <a:off x="274638" y="3309938"/>
            <a:ext cx="852487" cy="827087"/>
          </a:xfrm>
          <a:prstGeom prst="can">
            <a:avLst/>
          </a:prstGeom>
          <a:gradFill flip="none" rotWithShape="1">
            <a:gsLst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1000">
                <a:schemeClr val="bg2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/>
          <a:lstStyle/>
          <a:p>
            <a:pPr>
              <a:defRPr/>
            </a:pPr>
            <a:endParaRPr lang="en-GB" dirty="0">
              <a:solidFill>
                <a:schemeClr val="bg1">
                  <a:lumMod val="50000"/>
                </a:schemeClr>
              </a:solidFill>
              <a:cs typeface="+mn-cs"/>
            </a:endParaRPr>
          </a:p>
        </p:txBody>
      </p:sp>
      <p:cxnSp>
        <p:nvCxnSpPr>
          <p:cNvPr id="20" name="Shape 19"/>
          <p:cNvCxnSpPr>
            <a:cxnSpLocks noChangeShapeType="1"/>
            <a:endCxn id="18" idx="4"/>
          </p:cNvCxnSpPr>
          <p:nvPr/>
        </p:nvCxnSpPr>
        <p:spPr bwMode="auto">
          <a:xfrm rot="16200000" flipV="1">
            <a:off x="1276350" y="3575050"/>
            <a:ext cx="903288" cy="1201738"/>
          </a:xfrm>
          <a:prstGeom prst="bentConnector2">
            <a:avLst/>
          </a:prstGeom>
          <a:noFill/>
          <a:ln w="82550" algn="ctr">
            <a:solidFill>
              <a:schemeClr val="bg2"/>
            </a:solidFill>
            <a:round/>
            <a:headEnd/>
            <a:tailEnd type="triangle" w="med" len="med"/>
          </a:ln>
        </p:spPr>
      </p:cxnSp>
      <p:sp>
        <p:nvSpPr>
          <p:cNvPr id="19" name="Line Callout 1 18"/>
          <p:cNvSpPr>
            <a:spLocks/>
          </p:cNvSpPr>
          <p:nvPr/>
        </p:nvSpPr>
        <p:spPr bwMode="auto">
          <a:xfrm>
            <a:off x="3225800" y="1701800"/>
            <a:ext cx="2286000" cy="1803400"/>
          </a:xfrm>
          <a:prstGeom prst="borderCallout1">
            <a:avLst>
              <a:gd name="adj1" fmla="val 18750"/>
              <a:gd name="adj2" fmla="val -8333"/>
              <a:gd name="adj3" fmla="val 92750"/>
              <a:gd name="adj4" fmla="val -109523"/>
            </a:avLst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GB"/>
              <a:t>2 degrees of store </a:t>
            </a:r>
          </a:p>
          <a:p>
            <a:r>
              <a:rPr lang="en-GB"/>
              <a:t>protection:</a:t>
            </a:r>
          </a:p>
          <a:p>
            <a:endParaRPr lang="en-GB"/>
          </a:p>
          <a:p>
            <a:r>
              <a:rPr lang="en-GB"/>
              <a:t>System Key</a:t>
            </a:r>
          </a:p>
          <a:p>
            <a:endParaRPr lang="en-GB"/>
          </a:p>
          <a:p>
            <a:r>
              <a:rPr lang="en-GB"/>
              <a:t>Password  Key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374900" y="5156200"/>
            <a:ext cx="4752975" cy="1422400"/>
            <a:chOff x="2374900" y="5156200"/>
            <a:chExt cx="4753845" cy="1422400"/>
          </a:xfrm>
        </p:grpSpPr>
        <p:sp>
          <p:nvSpPr>
            <p:cNvPr id="16404" name="Right Brace 20"/>
            <p:cNvSpPr>
              <a:spLocks/>
            </p:cNvSpPr>
            <p:nvPr/>
          </p:nvSpPr>
          <p:spPr bwMode="auto">
            <a:xfrm>
              <a:off x="2374900" y="5156200"/>
              <a:ext cx="482600" cy="1422400"/>
            </a:xfrm>
            <a:prstGeom prst="rightBrace">
              <a:avLst>
                <a:gd name="adj1" fmla="val 8337"/>
                <a:gd name="adj2" fmla="val 50000"/>
              </a:avLst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19481" y="5664200"/>
              <a:ext cx="4309264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800" b="1" i="1" u="sng" dirty="0">
                  <a:solidFill>
                    <a:schemeClr val="bg2">
                      <a:lumMod val="50000"/>
                    </a:schemeClr>
                  </a:solidFill>
                </a:rPr>
                <a:t>Perso</a:t>
              </a:r>
              <a:r>
                <a:rPr lang="en-GB" sz="2800" b="1" i="1" u="sng" dirty="0">
                  <a:solidFill>
                    <a:srgbClr val="FFFFFF"/>
                  </a:solidFill>
                </a:rPr>
                <a:t>nal </a:t>
              </a:r>
              <a:r>
                <a:rPr lang="en-GB" sz="2800" b="1" i="1" u="sng" dirty="0"/>
                <a:t>Cards</a:t>
              </a:r>
              <a:r>
                <a:rPr lang="en-GB" dirty="0"/>
                <a:t>: fixed schema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Text Box 2"/>
          <p:cNvSpPr txBox="1">
            <a:spLocks noChangeArrowheads="1"/>
          </p:cNvSpPr>
          <p:nvPr/>
        </p:nvSpPr>
        <p:spPr bwMode="auto">
          <a:xfrm>
            <a:off x="4038600" y="115888"/>
            <a:ext cx="30988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GB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personal cards</a:t>
            </a:r>
          </a:p>
        </p:txBody>
      </p:sp>
      <p:sp>
        <p:nvSpPr>
          <p:cNvPr id="339971" name="Text Box 3"/>
          <p:cNvSpPr txBox="1">
            <a:spLocks noChangeArrowheads="1"/>
          </p:cNvSpPr>
          <p:nvPr/>
        </p:nvSpPr>
        <p:spPr bwMode="auto">
          <a:xfrm>
            <a:off x="1331913" y="3860800"/>
            <a:ext cx="3190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GB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managed cards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0688" y="884238"/>
            <a:ext cx="60325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/>
              <a:t>what claims i make </a:t>
            </a:r>
          </a:p>
          <a:p>
            <a:r>
              <a:rPr lang="en-GB" sz="5400"/>
              <a:t>about myself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2888" y="4675188"/>
            <a:ext cx="80708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/>
              <a:t>what claims another party </a:t>
            </a:r>
          </a:p>
          <a:p>
            <a:r>
              <a:rPr lang="en-GB" sz="5400"/>
              <a:t>makes about me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383088" y="1628775"/>
            <a:ext cx="44180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fixed schema (protect</a:t>
            </a:r>
          </a:p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users from</a:t>
            </a:r>
          </a:p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themselves!)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375275" y="5524500"/>
            <a:ext cx="3235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flexible schema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/>
      <p:bldP spid="339971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9425"/>
            <a:ext cx="914400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41500" y="2790825"/>
            <a:ext cx="3994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/>
              <a:t>elvis presley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47763" y="4130675"/>
            <a:ext cx="6570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/>
              <a:t>only 1 of them is real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98763" y="5314950"/>
            <a:ext cx="28384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/>
              <a:t>probably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AutoShape 2"/>
          <p:cNvSpPr>
            <a:spLocks noChangeArrowheads="1"/>
          </p:cNvSpPr>
          <p:nvPr/>
        </p:nvSpPr>
        <p:spPr bwMode="auto">
          <a:xfrm flipV="1">
            <a:off x="3276600" y="260350"/>
            <a:ext cx="4608513" cy="5832475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537E25"/>
              </a:gs>
              <a:gs pos="50000">
                <a:srgbClr val="7AB73A"/>
              </a:gs>
              <a:gs pos="100000">
                <a:srgbClr val="92DA46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rot="10800000" wrap="none"/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SECURITY TOKEN</a:t>
            </a:r>
          </a:p>
        </p:txBody>
      </p:sp>
      <p:pic>
        <p:nvPicPr>
          <p:cNvPr id="3430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365625"/>
            <a:ext cx="18002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044" name="Text Box 4"/>
          <p:cNvSpPr txBox="1">
            <a:spLocks noChangeArrowheads="1"/>
          </p:cNvSpPr>
          <p:nvPr/>
        </p:nvSpPr>
        <p:spPr bwMode="auto">
          <a:xfrm>
            <a:off x="4140200" y="2349500"/>
            <a:ext cx="1501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Steve</a:t>
            </a:r>
          </a:p>
          <a:p>
            <a:pPr>
              <a:defRPr/>
            </a:pPr>
            <a:r>
              <a:rPr lang="en-GB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Plank</a:t>
            </a:r>
          </a:p>
          <a:p>
            <a:pPr>
              <a:defRPr/>
            </a:pPr>
            <a:r>
              <a:rPr lang="en-GB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Over 18</a:t>
            </a:r>
          </a:p>
          <a:p>
            <a:pPr>
              <a:defRPr/>
            </a:pPr>
            <a:r>
              <a:rPr lang="en-GB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Over 21</a:t>
            </a:r>
          </a:p>
          <a:p>
            <a:pPr>
              <a:defRPr/>
            </a:pPr>
            <a:r>
              <a:rPr lang="en-GB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Under 65</a:t>
            </a:r>
          </a:p>
          <a:p>
            <a:pPr>
              <a:defRPr/>
            </a:pPr>
            <a:r>
              <a:rPr lang="en-GB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image</a:t>
            </a: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254000" y="1473200"/>
            <a:ext cx="284321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/>
              <a:t>SAML Token</a:t>
            </a:r>
          </a:p>
          <a:p>
            <a:r>
              <a:rPr lang="en-GB" sz="2800"/>
              <a:t>XrML License</a:t>
            </a:r>
          </a:p>
          <a:p>
            <a:r>
              <a:rPr lang="en-GB" sz="2800"/>
              <a:t>X.509 Certificate</a:t>
            </a:r>
          </a:p>
          <a:p>
            <a:r>
              <a:rPr lang="en-GB" sz="2800"/>
              <a:t>Kerberos ticket</a:t>
            </a:r>
          </a:p>
          <a:p>
            <a:r>
              <a:rPr lang="en-GB" sz="2800"/>
              <a:t>.</a:t>
            </a:r>
          </a:p>
          <a:p>
            <a:r>
              <a:rPr lang="en-GB" sz="2800"/>
              <a:t>.</a:t>
            </a:r>
          </a:p>
          <a:p>
            <a:r>
              <a:rPr lang="en-GB" sz="2800"/>
              <a:t>.</a:t>
            </a:r>
          </a:p>
          <a:p>
            <a:r>
              <a:rPr lang="en-GB" sz="2800"/>
              <a:t>...others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 animBg="1"/>
      <p:bldP spid="3430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0"/>
            <a:ext cx="444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security token service</a:t>
            </a:r>
          </a:p>
        </p:txBody>
      </p:sp>
      <p:graphicFrame>
        <p:nvGraphicFramePr>
          <p:cNvPr id="9221" name="Object 2"/>
          <p:cNvGraphicFramePr>
            <a:graphicFrameLocks noChangeAspect="1"/>
          </p:cNvGraphicFramePr>
          <p:nvPr/>
        </p:nvGraphicFramePr>
        <p:xfrm>
          <a:off x="4859338" y="2636838"/>
          <a:ext cx="1476375" cy="1943100"/>
        </p:xfrm>
        <a:graphic>
          <a:graphicData uri="http://schemas.openxmlformats.org/presentationml/2006/ole">
            <p:oleObj spid="_x0000_s3074" name="Visio" r:id="rId3" imgW="737311" imgH="970280" progId="Visio.Drawing.11">
              <p:embed/>
            </p:oleObj>
          </a:graphicData>
        </a:graphic>
      </p:graphicFrame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3354388"/>
            <a:ext cx="3519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give it something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3492500" y="3716338"/>
            <a:ext cx="1439863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pSp>
        <p:nvGrpSpPr>
          <p:cNvPr id="2" name="Group 12"/>
          <p:cNvGrpSpPr/>
          <p:nvPr/>
        </p:nvGrpSpPr>
        <p:grpSpPr bwMode="auto">
          <a:xfrm>
            <a:off x="5867400" y="3500438"/>
            <a:ext cx="2016125" cy="2840037"/>
            <a:chOff x="2472" y="935"/>
            <a:chExt cx="1270" cy="1789"/>
          </a:xfr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 scaled="1"/>
            <a:tileRect/>
          </a:gradFill>
        </p:grpSpPr>
        <p:sp>
          <p:nvSpPr>
            <p:cNvPr id="9224" name="AutoShape 8"/>
            <p:cNvSpPr>
              <a:spLocks noChangeArrowheads="1"/>
            </p:cNvSpPr>
            <p:nvPr/>
          </p:nvSpPr>
          <p:spPr bwMode="auto">
            <a:xfrm flipV="1">
              <a:off x="2472" y="935"/>
              <a:ext cx="1270" cy="1789"/>
            </a:xfrm>
            <a:prstGeom prst="foldedCorner">
              <a:avLst>
                <a:gd name="adj" fmla="val 12500"/>
              </a:avLst>
            </a:prstGeom>
            <a:grp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wrap="none"/>
            <a:lstStyle/>
            <a:p>
              <a:pPr algn="ctr">
                <a:defRPr/>
              </a:pPr>
              <a:r>
                <a:rPr lang="en-GB" sz="1600">
                  <a:cs typeface="+mn-cs"/>
                </a:rPr>
                <a:t>SECURITY TOKEN</a:t>
              </a:r>
            </a:p>
          </p:txBody>
        </p:sp>
        <p:sp>
          <p:nvSpPr>
            <p:cNvPr id="9226" name="Text Box 10"/>
            <p:cNvSpPr txBox="1">
              <a:spLocks noChangeArrowheads="1"/>
            </p:cNvSpPr>
            <p:nvPr/>
          </p:nvSpPr>
          <p:spPr bwMode="auto">
            <a:xfrm>
              <a:off x="2563" y="1394"/>
              <a:ext cx="599" cy="8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cs typeface="+mn-cs"/>
                </a:rPr>
                <a:t>Steve</a:t>
              </a:r>
            </a:p>
            <a:p>
              <a:pPr>
                <a:defRPr/>
              </a:pPr>
              <a:r>
                <a:rPr lang="en-GB" sz="1400" b="1" dirty="0">
                  <a:cs typeface="+mn-cs"/>
                </a:rPr>
                <a:t>Plank</a:t>
              </a:r>
            </a:p>
            <a:p>
              <a:pPr>
                <a:defRPr/>
              </a:pPr>
              <a:r>
                <a:rPr lang="en-GB" sz="1400" b="1" dirty="0">
                  <a:cs typeface="+mn-cs"/>
                </a:rPr>
                <a:t>Over 18</a:t>
              </a:r>
            </a:p>
            <a:p>
              <a:pPr>
                <a:defRPr/>
              </a:pPr>
              <a:r>
                <a:rPr lang="en-GB" sz="1400" b="1" dirty="0">
                  <a:cs typeface="+mn-cs"/>
                </a:rPr>
                <a:t>Over 21</a:t>
              </a:r>
            </a:p>
            <a:p>
              <a:pPr>
                <a:defRPr/>
              </a:pPr>
              <a:r>
                <a:rPr lang="en-GB" sz="1400" b="1" dirty="0">
                  <a:cs typeface="+mn-cs"/>
                </a:rPr>
                <a:t>Under 65</a:t>
              </a:r>
            </a:p>
            <a:p>
              <a:pPr>
                <a:defRPr/>
              </a:pPr>
              <a:r>
                <a:rPr lang="en-GB" sz="1400" b="1" dirty="0">
                  <a:cs typeface="+mn-cs"/>
                </a:rPr>
                <a:t>image</a:t>
              </a:r>
            </a:p>
          </p:txBody>
        </p:sp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71" y="2115"/>
              <a:ext cx="544" cy="363"/>
            </a:xfrm>
            <a:prstGeom prst="rect">
              <a:avLst/>
            </a:prstGeom>
            <a:grpFill/>
          </p:spPr>
        </p:pic>
      </p:grpSp>
      <p:sp>
        <p:nvSpPr>
          <p:cNvPr id="9229" name="AutoShape 13"/>
          <p:cNvSpPr>
            <a:spLocks noChangeArrowheads="1"/>
          </p:cNvSpPr>
          <p:nvPr/>
        </p:nvSpPr>
        <p:spPr bwMode="auto">
          <a:xfrm flipV="1">
            <a:off x="323850" y="4508500"/>
            <a:ext cx="1008063" cy="1439863"/>
          </a:xfrm>
          <a:prstGeom prst="foldedCorner">
            <a:avLst>
              <a:gd name="adj" fmla="val 125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wrap="none"/>
          <a:lstStyle/>
          <a:p>
            <a:pPr>
              <a:defRPr/>
            </a:pPr>
            <a:r>
              <a:rPr lang="en-GB" sz="1200" b="1">
                <a:cs typeface="+mn-cs"/>
              </a:rPr>
              <a:t>DIFFERENT</a:t>
            </a:r>
          </a:p>
          <a:p>
            <a:pPr>
              <a:defRPr/>
            </a:pPr>
            <a:r>
              <a:rPr lang="en-GB" sz="1200" b="1">
                <a:cs typeface="+mn-cs"/>
              </a:rPr>
              <a:t>SECURITY</a:t>
            </a:r>
          </a:p>
          <a:p>
            <a:pPr>
              <a:defRPr/>
            </a:pPr>
            <a:r>
              <a:rPr lang="en-GB" sz="1200" b="1">
                <a:cs typeface="+mn-cs"/>
              </a:rPr>
              <a:t>TOKEN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663700" y="4552950"/>
            <a:ext cx="1165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/>
              <a:t>Username</a:t>
            </a:r>
          </a:p>
          <a:p>
            <a:r>
              <a:rPr lang="en-GB" sz="1600" b="1"/>
              <a:t>Password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1663700" y="5108575"/>
            <a:ext cx="11223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/>
              <a:t>Biometric</a:t>
            </a:r>
          </a:p>
          <a:p>
            <a:r>
              <a:rPr lang="en-GB" sz="1600" b="1"/>
              <a:t>Signature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663700" y="5757863"/>
            <a:ext cx="1179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/>
              <a:t>Certificate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0" y="865449"/>
            <a:ext cx="35557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w</a:t>
            </a:r>
            <a:r>
              <a:rPr lang="en-GB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eb service: STS</a:t>
            </a:r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701653" y="0"/>
            <a:ext cx="4442347" cy="2823570"/>
          </a:xfrm>
          <a:prstGeom prst="rect">
            <a:avLst/>
          </a:prstGeom>
        </p:spPr>
        <p:txBody>
          <a:bodyPr/>
          <a:lstStyle/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Char char="•"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MEX (Metadata Exchange) endpoint</a:t>
            </a:r>
          </a:p>
          <a:p>
            <a:pPr marL="987425" marR="0" lvl="1" indent="-3619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policy</a:t>
            </a:r>
          </a:p>
          <a:p>
            <a:pPr marL="1527175" marR="0" lvl="2" indent="-2698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Char char="•"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how to get tokens</a:t>
            </a:r>
          </a:p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Char char="•"/>
              <a:tabLst/>
              <a:defRPr/>
            </a:pPr>
            <a:r>
              <a:rPr lang="en-GB" kern="0" dirty="0">
                <a:latin typeface="+mn-lt"/>
                <a:cs typeface="+mn-cs"/>
              </a:rPr>
              <a:t>t</a:t>
            </a: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oken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service endpoint</a:t>
            </a:r>
          </a:p>
          <a:p>
            <a:pPr marL="987425" marR="0" lvl="1" indent="-3619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responds to RST (Request Security Token)</a:t>
            </a:r>
          </a:p>
          <a:p>
            <a:pPr marL="987425" marR="0" lvl="1" indent="-3619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delivers tokens (wrapped in RSTR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(RST Response)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)</a:t>
            </a:r>
          </a:p>
          <a:p>
            <a:pPr marL="987425" marR="0" lvl="1" indent="-3619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71676E-6 L 0.44895 -0.19908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185E-6 L 0.29392 -0.1126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185E-6 L 0.29392 -0.112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185E-6 L 0.29392 -0.112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/>
      <p:bldP spid="9222" grpId="1"/>
      <p:bldP spid="9223" grpId="0" animBg="1"/>
      <p:bldP spid="9223" grpId="1" animBg="1"/>
      <p:bldP spid="9229" grpId="0" animBg="1"/>
      <p:bldP spid="9229" grpId="1" animBg="1"/>
      <p:bldP spid="9230" grpId="0"/>
      <p:bldP spid="9230" grpId="1"/>
      <p:bldP spid="9231" grpId="0"/>
      <p:bldP spid="9231" grpId="1"/>
      <p:bldP spid="9232" grpId="0"/>
      <p:bldP spid="9232" grpId="1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ense server tall r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6763" y="715963"/>
            <a:ext cx="5397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dense server tall rac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2275" y="704850"/>
            <a:ext cx="566738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2501" name="Rectangle 12"/>
          <p:cNvSpPr>
            <a:spLocks noChangeArrowheads="1"/>
          </p:cNvSpPr>
          <p:nvPr/>
        </p:nvSpPr>
        <p:spPr bwMode="auto">
          <a:xfrm>
            <a:off x="6200775" y="166688"/>
            <a:ext cx="19542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  <a:defRPr/>
            </a:pPr>
            <a:r>
              <a:rPr lang="en-US" sz="2000" b="1" dirty="0"/>
              <a:t>relying party</a:t>
            </a: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5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7613" y="474663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531813" y="161925"/>
            <a:ext cx="25987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provider</a:t>
            </a:r>
            <a:endParaRPr lang="en-US" sz="2000"/>
          </a:p>
        </p:txBody>
      </p:sp>
      <p:pic>
        <p:nvPicPr>
          <p:cNvPr id="20487" name="Picture 9" descr="computer wide scre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7588" y="4497388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4806950" y="6003925"/>
            <a:ext cx="1082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subject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240213" y="835025"/>
            <a:ext cx="2532062" cy="3662363"/>
            <a:chOff x="4240924" y="835572"/>
            <a:chExt cx="2531351" cy="3661816"/>
          </a:xfrm>
        </p:grpSpPr>
        <p:cxnSp>
          <p:nvCxnSpPr>
            <p:cNvPr id="20568" name="Curved Connector 31"/>
            <p:cNvCxnSpPr>
              <a:cxnSpLocks noChangeShapeType="1"/>
            </p:cNvCxnSpPr>
            <p:nvPr/>
          </p:nvCxnSpPr>
          <p:spPr bwMode="auto">
            <a:xfrm rot="5400000" flipH="1" flipV="1">
              <a:off x="4191000" y="1916113"/>
              <a:ext cx="3205163" cy="1957387"/>
            </a:xfrm>
            <a:prstGeom prst="curvedConnector2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569" name="TextBox 9"/>
            <p:cNvSpPr txBox="1">
              <a:spLocks noChangeArrowheads="1"/>
            </p:cNvSpPr>
            <p:nvPr/>
          </p:nvSpPr>
          <p:spPr bwMode="auto">
            <a:xfrm>
              <a:off x="4240924" y="835572"/>
              <a:ext cx="246253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click login button</a:t>
              </a:r>
            </a:p>
          </p:txBody>
        </p:sp>
      </p:grpSp>
      <p:cxnSp>
        <p:nvCxnSpPr>
          <p:cNvPr id="24586" name="Curved Connector 12"/>
          <p:cNvCxnSpPr>
            <a:cxnSpLocks noChangeShapeType="1"/>
          </p:cNvCxnSpPr>
          <p:nvPr/>
        </p:nvCxnSpPr>
        <p:spPr bwMode="auto">
          <a:xfrm rot="5400000">
            <a:off x="4797425" y="3152776"/>
            <a:ext cx="3533775" cy="984250"/>
          </a:xfrm>
          <a:prstGeom prst="curvedConnector2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87" name="TextBox 14"/>
          <p:cNvSpPr txBox="1">
            <a:spLocks noChangeArrowheads="1"/>
          </p:cNvSpPr>
          <p:nvPr/>
        </p:nvSpPr>
        <p:spPr bwMode="auto">
          <a:xfrm>
            <a:off x="7062788" y="2017713"/>
            <a:ext cx="23606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policy:</a:t>
            </a:r>
          </a:p>
          <a:p>
            <a:r>
              <a:rPr lang="en-GB" sz="2400"/>
              <a:t>uri of ip</a:t>
            </a:r>
          </a:p>
          <a:p>
            <a:r>
              <a:rPr lang="en-GB" sz="2400"/>
              <a:t>required claims</a:t>
            </a:r>
          </a:p>
          <a:p>
            <a:r>
              <a:rPr lang="en-GB" sz="2400"/>
              <a:t>optional claims</a:t>
            </a:r>
          </a:p>
          <a:p>
            <a:r>
              <a:rPr lang="en-GB" sz="2400"/>
              <a:t>token type</a:t>
            </a:r>
          </a:p>
        </p:txBody>
      </p:sp>
      <p:pic>
        <p:nvPicPr>
          <p:cNvPr id="24590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03313" y="2514600"/>
            <a:ext cx="597058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312863" y="3848100"/>
            <a:ext cx="4086225" cy="2057400"/>
            <a:chOff x="2105025" y="2533650"/>
            <a:chExt cx="4086225" cy="2057400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2105025" y="2533650"/>
              <a:ext cx="952500" cy="6096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5229225" y="2533650"/>
              <a:ext cx="952500" cy="6096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2105025" y="3381375"/>
              <a:ext cx="952500" cy="6096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3162300" y="3381375"/>
              <a:ext cx="952500" cy="6096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4191000" y="3409950"/>
              <a:ext cx="952500" cy="6096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5238750" y="3381375"/>
              <a:ext cx="952500" cy="6096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2105025" y="4229100"/>
              <a:ext cx="952500" cy="3429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3162300" y="4238625"/>
              <a:ext cx="952500" cy="3429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4191000" y="4248150"/>
              <a:ext cx="952500" cy="3429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5229225" y="4229100"/>
              <a:ext cx="952500" cy="342900"/>
            </a:xfrm>
            <a:prstGeom prst="roundRect">
              <a:avLst/>
            </a:prstGeom>
            <a:solidFill>
              <a:schemeClr val="tx1">
                <a:lumMod val="50000"/>
                <a:alpha val="76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pic>
        <p:nvPicPr>
          <p:cNvPr id="24591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7963" y="4114800"/>
            <a:ext cx="1558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2306638" y="1597025"/>
            <a:ext cx="1417637" cy="2524125"/>
          </a:xfrm>
          <a:custGeom>
            <a:avLst/>
            <a:gdLst>
              <a:gd name="T0" fmla="*/ 1218392 w 1417092"/>
              <a:gd name="T1" fmla="*/ 2519150 h 2524836"/>
              <a:gd name="T2" fmla="*/ 1218392 w 1417092"/>
              <a:gd name="T3" fmla="*/ 898724 h 2524836"/>
              <a:gd name="T4" fmla="*/ 0 w 1417092"/>
              <a:gd name="T5" fmla="*/ 0 h 2524836"/>
              <a:gd name="T6" fmla="*/ 0 w 1417092"/>
              <a:gd name="T7" fmla="*/ 0 h 2524836"/>
              <a:gd name="T8" fmla="*/ 0 60000 65536"/>
              <a:gd name="T9" fmla="*/ 0 60000 65536"/>
              <a:gd name="T10" fmla="*/ 0 60000 65536"/>
              <a:gd name="T11" fmla="*/ 0 60000 65536"/>
              <a:gd name="T12" fmla="*/ 0 w 1417092"/>
              <a:gd name="T13" fmla="*/ 0 h 2524836"/>
              <a:gd name="T14" fmla="*/ 1417092 w 1417092"/>
              <a:gd name="T15" fmla="*/ 2524836 h 25248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17092" h="2524836">
                <a:moveTo>
                  <a:pt x="1214650" y="2524836"/>
                </a:moveTo>
                <a:cubicBezTo>
                  <a:pt x="1315871" y="1923197"/>
                  <a:pt x="1417092" y="1321558"/>
                  <a:pt x="1214650" y="900752"/>
                </a:cubicBezTo>
                <a:cubicBezTo>
                  <a:pt x="1012208" y="479946"/>
                  <a:pt x="0" y="0"/>
                  <a:pt x="0" y="0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Box 14"/>
          <p:cNvSpPr txBox="1">
            <a:spLocks noChangeArrowheads="1"/>
          </p:cNvSpPr>
          <p:nvPr/>
        </p:nvSpPr>
        <p:spPr bwMode="auto">
          <a:xfrm>
            <a:off x="2438400" y="1187450"/>
            <a:ext cx="161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get policy</a:t>
            </a:r>
            <a:endParaRPr lang="en-GB" sz="240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2252663" y="996950"/>
            <a:ext cx="2025650" cy="3138488"/>
          </a:xfrm>
          <a:custGeom>
            <a:avLst/>
            <a:gdLst>
              <a:gd name="T0" fmla="*/ 1671782 w 2026692"/>
              <a:gd name="T1" fmla="*/ 3135017 h 3138985"/>
              <a:gd name="T2" fmla="*/ 1957209 w 2026692"/>
              <a:gd name="T3" fmla="*/ 1840120 h 3138985"/>
              <a:gd name="T4" fmla="*/ 1304808 w 2026692"/>
              <a:gd name="T5" fmla="*/ 586109 h 3138985"/>
              <a:gd name="T6" fmla="*/ 0 w 2026692"/>
              <a:gd name="T7" fmla="*/ 0 h 3138985"/>
              <a:gd name="T8" fmla="*/ 0 60000 65536"/>
              <a:gd name="T9" fmla="*/ 0 60000 65536"/>
              <a:gd name="T10" fmla="*/ 0 60000 65536"/>
              <a:gd name="T11" fmla="*/ 0 60000 65536"/>
              <a:gd name="T12" fmla="*/ 0 w 2026692"/>
              <a:gd name="T13" fmla="*/ 0 h 3138985"/>
              <a:gd name="T14" fmla="*/ 2026692 w 2026692"/>
              <a:gd name="T15" fmla="*/ 3138985 h 313898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6692" h="3138985">
                <a:moveTo>
                  <a:pt x="1678674" y="3138985"/>
                </a:moveTo>
                <a:cubicBezTo>
                  <a:pt x="1852683" y="2703393"/>
                  <a:pt x="2026692" y="2267802"/>
                  <a:pt x="1965277" y="1842447"/>
                </a:cubicBezTo>
                <a:cubicBezTo>
                  <a:pt x="1903862" y="1417092"/>
                  <a:pt x="1637731" y="893927"/>
                  <a:pt x="1310185" y="586853"/>
                </a:cubicBezTo>
                <a:cubicBezTo>
                  <a:pt x="982639" y="279779"/>
                  <a:pt x="491319" y="139889"/>
                  <a:pt x="0" y="0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TextBox 14"/>
          <p:cNvSpPr txBox="1">
            <a:spLocks noChangeArrowheads="1"/>
          </p:cNvSpPr>
          <p:nvPr/>
        </p:nvSpPr>
        <p:spPr bwMode="auto">
          <a:xfrm>
            <a:off x="3832225" y="1408113"/>
            <a:ext cx="19986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authenticate</a:t>
            </a:r>
          </a:p>
          <a:p>
            <a:r>
              <a:rPr lang="en-GB" sz="2400" b="1"/>
              <a:t>RST</a:t>
            </a:r>
            <a:endParaRPr lang="en-GB" sz="2400"/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2638425" y="3276600"/>
            <a:ext cx="4476750" cy="3581400"/>
            <a:chOff x="2675626" y="3276600"/>
            <a:chExt cx="4476750" cy="3581400"/>
          </a:xfrm>
        </p:grpSpPr>
        <p:grpSp>
          <p:nvGrpSpPr>
            <p:cNvPr id="20554" name="Group 42"/>
            <p:cNvGrpSpPr>
              <a:grpSpLocks/>
            </p:cNvGrpSpPr>
            <p:nvPr/>
          </p:nvGrpSpPr>
          <p:grpSpPr bwMode="auto">
            <a:xfrm>
              <a:off x="2675626" y="3276600"/>
              <a:ext cx="4476750" cy="3581400"/>
              <a:chOff x="1723126" y="1143000"/>
              <a:chExt cx="4476750" cy="3581400"/>
            </a:xfrm>
          </p:grpSpPr>
          <p:pic>
            <p:nvPicPr>
              <p:cNvPr id="20556" name="Picture 37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723126" y="1143000"/>
                <a:ext cx="4476750" cy="3581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Rectangle 37"/>
              <p:cNvSpPr/>
              <p:nvPr/>
            </p:nvSpPr>
            <p:spPr bwMode="auto">
              <a:xfrm>
                <a:off x="1808851" y="1590675"/>
                <a:ext cx="4121150" cy="347663"/>
              </a:xfrm>
              <a:prstGeom prst="rect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>
                  <a:defRPr/>
                </a:pPr>
                <a:r>
                  <a:rPr lang="en-GB" sz="800" dirty="0">
                    <a:solidFill>
                      <a:schemeClr val="bg1">
                        <a:lumMod val="50000"/>
                      </a:schemeClr>
                    </a:solidFill>
                  </a:rPr>
                  <a:t>identity.provider.com requires username and password to validate this request. Enter the information below</a:t>
                </a:r>
              </a:p>
            </p:txBody>
          </p:sp>
        </p:grpSp>
        <p:pic>
          <p:nvPicPr>
            <p:cNvPr id="20555" name="Picture 1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738439" y="4362450"/>
              <a:ext cx="919161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4508500" y="4405313"/>
            <a:ext cx="1939925" cy="371475"/>
            <a:chOff x="3584730" y="2271712"/>
            <a:chExt cx="1939759" cy="371122"/>
          </a:xfrm>
        </p:grpSpPr>
        <p:sp>
          <p:nvSpPr>
            <p:cNvPr id="41" name="Rectangle 40"/>
            <p:cNvSpPr/>
            <p:nvPr/>
          </p:nvSpPr>
          <p:spPr bwMode="auto">
            <a:xfrm>
              <a:off x="3584730" y="2271712"/>
              <a:ext cx="1939759" cy="95159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GB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584730" y="2547675"/>
              <a:ext cx="1939759" cy="95159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GB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1271588" y="1836738"/>
            <a:ext cx="1758950" cy="2951162"/>
            <a:chOff x="1270959" y="1837426"/>
            <a:chExt cx="1758815" cy="2950234"/>
          </a:xfrm>
        </p:grpSpPr>
        <p:sp>
          <p:nvSpPr>
            <p:cNvPr id="20550" name="Freeform 45"/>
            <p:cNvSpPr>
              <a:spLocks noChangeArrowheads="1"/>
            </p:cNvSpPr>
            <p:nvPr/>
          </p:nvSpPr>
          <p:spPr bwMode="auto">
            <a:xfrm>
              <a:off x="1275271" y="1837426"/>
              <a:ext cx="1467929" cy="2950234"/>
            </a:xfrm>
            <a:custGeom>
              <a:avLst/>
              <a:gdLst>
                <a:gd name="T0" fmla="*/ 208472 w 1467929"/>
                <a:gd name="T1" fmla="*/ 0 h 2950234"/>
                <a:gd name="T2" fmla="*/ 18691 w 1467929"/>
                <a:gd name="T3" fmla="*/ 1086929 h 2950234"/>
                <a:gd name="T4" fmla="*/ 320616 w 1467929"/>
                <a:gd name="T5" fmla="*/ 2122098 h 2950234"/>
                <a:gd name="T6" fmla="*/ 820948 w 1467929"/>
                <a:gd name="T7" fmla="*/ 2682816 h 2950234"/>
                <a:gd name="T8" fmla="*/ 1467929 w 1467929"/>
                <a:gd name="T9" fmla="*/ 2950234 h 2950234"/>
                <a:gd name="T10" fmla="*/ 1467929 w 1467929"/>
                <a:gd name="T11" fmla="*/ 2950234 h 29502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7929"/>
                <a:gd name="T19" fmla="*/ 0 h 2950234"/>
                <a:gd name="T20" fmla="*/ 1467929 w 1467929"/>
                <a:gd name="T21" fmla="*/ 2950234 h 29502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7929" h="2950234">
                  <a:moveTo>
                    <a:pt x="208472" y="0"/>
                  </a:moveTo>
                  <a:cubicBezTo>
                    <a:pt x="104236" y="366623"/>
                    <a:pt x="0" y="733246"/>
                    <a:pt x="18691" y="1086929"/>
                  </a:cubicBezTo>
                  <a:cubicBezTo>
                    <a:pt x="37382" y="1440612"/>
                    <a:pt x="186907" y="1856118"/>
                    <a:pt x="320616" y="2122099"/>
                  </a:cubicBezTo>
                  <a:cubicBezTo>
                    <a:pt x="454325" y="2388080"/>
                    <a:pt x="629729" y="2544794"/>
                    <a:pt x="820948" y="2682816"/>
                  </a:cubicBezTo>
                  <a:cubicBezTo>
                    <a:pt x="1012167" y="2820838"/>
                    <a:pt x="1467929" y="2950234"/>
                    <a:pt x="1467929" y="2950234"/>
                  </a:cubicBezTo>
                </a:path>
              </a:pathLst>
            </a:custGeom>
            <a:noFill/>
            <a:ln w="19050" algn="ctr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51" name="TextBox 14"/>
            <p:cNvSpPr txBox="1">
              <a:spLocks noChangeArrowheads="1"/>
            </p:cNvSpPr>
            <p:nvPr/>
          </p:nvSpPr>
          <p:spPr bwMode="auto">
            <a:xfrm>
              <a:off x="1270959" y="2098975"/>
              <a:ext cx="1758815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 b="1"/>
                <a:t>policy:</a:t>
              </a:r>
            </a:p>
            <a:p>
              <a:r>
                <a:rPr lang="en-GB" sz="2400"/>
                <a:t>authn reqs</a:t>
              </a:r>
            </a:p>
            <a:p>
              <a:r>
                <a:rPr lang="en-GB" sz="2400"/>
                <a:t>token types</a:t>
              </a:r>
            </a:p>
            <a:p>
              <a:r>
                <a:rPr lang="en-GB" sz="2400"/>
                <a:t>...</a:t>
              </a:r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60325" y="1474788"/>
            <a:ext cx="2682875" cy="3606800"/>
            <a:chOff x="60382" y="1466491"/>
            <a:chExt cx="2682818" cy="3605841"/>
          </a:xfrm>
        </p:grpSpPr>
        <p:sp>
          <p:nvSpPr>
            <p:cNvPr id="20548" name="TextBox 14"/>
            <p:cNvSpPr txBox="1">
              <a:spLocks noChangeArrowheads="1"/>
            </p:cNvSpPr>
            <p:nvPr/>
          </p:nvSpPr>
          <p:spPr bwMode="auto">
            <a:xfrm>
              <a:off x="60382" y="3786128"/>
              <a:ext cx="10230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 b="1"/>
                <a:t>RSTR</a:t>
              </a:r>
              <a:endParaRPr lang="en-GB" sz="2400"/>
            </a:p>
          </p:txBody>
        </p:sp>
        <p:sp>
          <p:nvSpPr>
            <p:cNvPr id="20549" name="Freeform 49"/>
            <p:cNvSpPr>
              <a:spLocks noChangeArrowheads="1"/>
            </p:cNvSpPr>
            <p:nvPr/>
          </p:nvSpPr>
          <p:spPr bwMode="auto">
            <a:xfrm>
              <a:off x="894272" y="1466491"/>
              <a:ext cx="1848928" cy="3605841"/>
            </a:xfrm>
            <a:custGeom>
              <a:avLst/>
              <a:gdLst>
                <a:gd name="T0" fmla="*/ 615351 w 1848928"/>
                <a:gd name="T1" fmla="*/ 0 h 3605841"/>
                <a:gd name="T2" fmla="*/ 97766 w 1848928"/>
                <a:gd name="T3" fmla="*/ 733245 h 3605841"/>
                <a:gd name="T4" fmla="*/ 28754 w 1848928"/>
                <a:gd name="T5" fmla="*/ 1837432 h 3605841"/>
                <a:gd name="T6" fmla="*/ 244415 w 1848928"/>
                <a:gd name="T7" fmla="*/ 2820837 h 3605841"/>
                <a:gd name="T8" fmla="*/ 1029419 w 1848928"/>
                <a:gd name="T9" fmla="*/ 3467819 h 3605841"/>
                <a:gd name="T10" fmla="*/ 1848928 w 1848928"/>
                <a:gd name="T11" fmla="*/ 3605841 h 36058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48928"/>
                <a:gd name="T19" fmla="*/ 0 h 3605841"/>
                <a:gd name="T20" fmla="*/ 1848928 w 1848928"/>
                <a:gd name="T21" fmla="*/ 3605841 h 36058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48928" h="3605841">
                  <a:moveTo>
                    <a:pt x="615351" y="0"/>
                  </a:moveTo>
                  <a:cubicBezTo>
                    <a:pt x="405441" y="213503"/>
                    <a:pt x="195532" y="427007"/>
                    <a:pt x="97766" y="733245"/>
                  </a:cubicBezTo>
                  <a:cubicBezTo>
                    <a:pt x="0" y="1039483"/>
                    <a:pt x="4313" y="1489494"/>
                    <a:pt x="28754" y="1837426"/>
                  </a:cubicBezTo>
                  <a:cubicBezTo>
                    <a:pt x="53196" y="2185358"/>
                    <a:pt x="77638" y="2549105"/>
                    <a:pt x="244415" y="2820837"/>
                  </a:cubicBezTo>
                  <a:cubicBezTo>
                    <a:pt x="411192" y="3092569"/>
                    <a:pt x="762000" y="3336984"/>
                    <a:pt x="1029419" y="3467818"/>
                  </a:cubicBezTo>
                  <a:cubicBezTo>
                    <a:pt x="1296838" y="3598652"/>
                    <a:pt x="1572883" y="3602246"/>
                    <a:pt x="1848928" y="3605841"/>
                  </a:cubicBezTo>
                </a:path>
              </a:pathLst>
            </a:custGeom>
            <a:noFill/>
            <a:ln w="19050" algn="ctr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" name="Group 57"/>
          <p:cNvGrpSpPr>
            <a:grpSpLocks/>
          </p:cNvGrpSpPr>
          <p:nvPr/>
        </p:nvGrpSpPr>
        <p:grpSpPr bwMode="auto">
          <a:xfrm>
            <a:off x="1311275" y="793750"/>
            <a:ext cx="439738" cy="768350"/>
            <a:chOff x="500333" y="4839419"/>
            <a:chExt cx="439947" cy="767751"/>
          </a:xfrm>
        </p:grpSpPr>
        <p:sp>
          <p:nvSpPr>
            <p:cNvPr id="52" name="Folded Corner 51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568628" y="5063082"/>
              <a:ext cx="293827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568628" y="5215364"/>
              <a:ext cx="293827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568628" y="5369231"/>
              <a:ext cx="293827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568628" y="5521512"/>
              <a:ext cx="293827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57"/>
          <p:cNvGrpSpPr>
            <a:grpSpLocks/>
          </p:cNvGrpSpPr>
          <p:nvPr/>
        </p:nvGrpSpPr>
        <p:grpSpPr bwMode="auto">
          <a:xfrm>
            <a:off x="1463675" y="946150"/>
            <a:ext cx="439738" cy="768350"/>
            <a:chOff x="500333" y="4839419"/>
            <a:chExt cx="439947" cy="767751"/>
          </a:xfrm>
        </p:grpSpPr>
        <p:sp>
          <p:nvSpPr>
            <p:cNvPr id="53" name="Folded Corner 52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568628" y="5063082"/>
              <a:ext cx="293827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568628" y="5215364"/>
              <a:ext cx="293827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568628" y="5369231"/>
              <a:ext cx="293827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568628" y="5521512"/>
              <a:ext cx="293827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505" name="Group 61"/>
          <p:cNvGrpSpPr>
            <a:grpSpLocks/>
          </p:cNvGrpSpPr>
          <p:nvPr/>
        </p:nvGrpSpPr>
        <p:grpSpPr bwMode="auto">
          <a:xfrm>
            <a:off x="7869238" y="557213"/>
            <a:ext cx="695325" cy="301625"/>
            <a:chOff x="7670042" y="4244454"/>
            <a:chExt cx="1967103" cy="916983"/>
          </a:xfrm>
        </p:grpSpPr>
        <p:cxnSp>
          <p:nvCxnSpPr>
            <p:cNvPr id="20534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35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36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537" name="Oval 65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506" name="Group 66"/>
          <p:cNvGrpSpPr>
            <a:grpSpLocks/>
          </p:cNvGrpSpPr>
          <p:nvPr/>
        </p:nvGrpSpPr>
        <p:grpSpPr bwMode="auto">
          <a:xfrm>
            <a:off x="188913" y="728663"/>
            <a:ext cx="709612" cy="301625"/>
            <a:chOff x="7670800" y="2708275"/>
            <a:chExt cx="2005013" cy="922338"/>
          </a:xfrm>
        </p:grpSpPr>
        <p:sp>
          <p:nvSpPr>
            <p:cNvPr id="20530" name="Rounded Rectangle 32"/>
            <p:cNvSpPr>
              <a:spLocks noChangeArrowheads="1"/>
            </p:cNvSpPr>
            <p:nvPr/>
          </p:nvSpPr>
          <p:spPr bwMode="auto">
            <a:xfrm>
              <a:off x="7670800" y="2708275"/>
              <a:ext cx="677863" cy="866775"/>
            </a:xfrm>
            <a:prstGeom prst="roundRect">
              <a:avLst>
                <a:gd name="adj" fmla="val 16667"/>
              </a:avLst>
            </a:prstGeom>
            <a:noFill/>
            <a:ln w="793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0531" name="Straight Connector 36"/>
            <p:cNvCxnSpPr>
              <a:cxnSpLocks noChangeShapeType="1"/>
              <a:stCxn id="20530" idx="3"/>
            </p:cNvCxnSpPr>
            <p:nvPr/>
          </p:nvCxnSpPr>
          <p:spPr bwMode="auto">
            <a:xfrm flipV="1">
              <a:off x="8348663" y="3111500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32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92419" y="3377407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33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905082" y="3363119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20507" name="TextBox 71"/>
          <p:cNvSpPr txBox="1">
            <a:spLocks noChangeArrowheads="1"/>
          </p:cNvSpPr>
          <p:nvPr/>
        </p:nvSpPr>
        <p:spPr bwMode="auto">
          <a:xfrm>
            <a:off x="7570788" y="339725"/>
            <a:ext cx="1262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/>
              <a:t>[      ]</a:t>
            </a:r>
          </a:p>
        </p:txBody>
      </p:sp>
      <p:grpSp>
        <p:nvGrpSpPr>
          <p:cNvPr id="20508" name="Group 72"/>
          <p:cNvGrpSpPr>
            <a:grpSpLocks/>
          </p:cNvGrpSpPr>
          <p:nvPr/>
        </p:nvGrpSpPr>
        <p:grpSpPr bwMode="auto">
          <a:xfrm>
            <a:off x="7861300" y="1071563"/>
            <a:ext cx="696913" cy="300037"/>
            <a:chOff x="7670042" y="4244454"/>
            <a:chExt cx="1967103" cy="916983"/>
          </a:xfrm>
        </p:grpSpPr>
        <p:cxnSp>
          <p:nvCxnSpPr>
            <p:cNvPr id="20526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27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28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529" name="Oval 76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509" name="TextBox 77"/>
          <p:cNvSpPr txBox="1">
            <a:spLocks noChangeArrowheads="1"/>
          </p:cNvSpPr>
          <p:nvPr/>
        </p:nvSpPr>
        <p:spPr bwMode="auto">
          <a:xfrm>
            <a:off x="-107950" y="503238"/>
            <a:ext cx="1260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/>
              <a:t>[      ]</a:t>
            </a:r>
          </a:p>
        </p:txBody>
      </p:sp>
      <p:grpSp>
        <p:nvGrpSpPr>
          <p:cNvPr id="20510" name="Group 79"/>
          <p:cNvGrpSpPr>
            <a:grpSpLocks/>
          </p:cNvGrpSpPr>
          <p:nvPr/>
        </p:nvGrpSpPr>
        <p:grpSpPr bwMode="auto">
          <a:xfrm>
            <a:off x="192088" y="1209675"/>
            <a:ext cx="709612" cy="301625"/>
            <a:chOff x="7670800" y="2708275"/>
            <a:chExt cx="2005013" cy="922338"/>
          </a:xfrm>
        </p:grpSpPr>
        <p:sp>
          <p:nvSpPr>
            <p:cNvPr id="20522" name="Rounded Rectangle 32"/>
            <p:cNvSpPr>
              <a:spLocks noChangeArrowheads="1"/>
            </p:cNvSpPr>
            <p:nvPr/>
          </p:nvSpPr>
          <p:spPr bwMode="auto">
            <a:xfrm>
              <a:off x="7670800" y="2708275"/>
              <a:ext cx="677863" cy="866775"/>
            </a:xfrm>
            <a:prstGeom prst="roundRect">
              <a:avLst>
                <a:gd name="adj" fmla="val 16667"/>
              </a:avLst>
            </a:prstGeom>
            <a:noFill/>
            <a:ln w="793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0523" name="Straight Connector 36"/>
            <p:cNvCxnSpPr>
              <a:cxnSpLocks noChangeShapeType="1"/>
              <a:stCxn id="20522" idx="3"/>
            </p:cNvCxnSpPr>
            <p:nvPr/>
          </p:nvCxnSpPr>
          <p:spPr bwMode="auto">
            <a:xfrm flipV="1">
              <a:off x="8348663" y="3111500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24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92419" y="3377407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25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905082" y="3363119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5" name="Group 102"/>
          <p:cNvGrpSpPr>
            <a:grpSpLocks/>
          </p:cNvGrpSpPr>
          <p:nvPr/>
        </p:nvGrpSpPr>
        <p:grpSpPr bwMode="auto">
          <a:xfrm>
            <a:off x="1000125" y="506413"/>
            <a:ext cx="390525" cy="671512"/>
            <a:chOff x="1000409" y="506994"/>
            <a:chExt cx="389850" cy="670931"/>
          </a:xfrm>
        </p:grpSpPr>
        <p:cxnSp>
          <p:nvCxnSpPr>
            <p:cNvPr id="20520" name="Straight Arrow Connector 85"/>
            <p:cNvCxnSpPr>
              <a:cxnSpLocks noChangeShapeType="1"/>
              <a:endCxn id="52" idx="1"/>
            </p:cNvCxnSpPr>
            <p:nvPr/>
          </p:nvCxnSpPr>
          <p:spPr bwMode="auto">
            <a:xfrm>
              <a:off x="1009461" y="891766"/>
              <a:ext cx="301814" cy="286159"/>
            </a:xfrm>
            <a:prstGeom prst="straightConnector1">
              <a:avLst/>
            </a:prstGeom>
            <a:noFill/>
            <a:ln w="4127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0521" name="TextBox 86"/>
            <p:cNvSpPr txBox="1">
              <a:spLocks noChangeArrowheads="1"/>
            </p:cNvSpPr>
            <p:nvPr/>
          </p:nvSpPr>
          <p:spPr bwMode="auto">
            <a:xfrm>
              <a:off x="1000409" y="506994"/>
              <a:ext cx="38985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 i="1"/>
                <a:t>s</a:t>
              </a:r>
            </a:p>
          </p:txBody>
        </p:sp>
      </p:grpSp>
      <p:grpSp>
        <p:nvGrpSpPr>
          <p:cNvPr id="16" name="Group 95"/>
          <p:cNvGrpSpPr>
            <a:grpSpLocks/>
          </p:cNvGrpSpPr>
          <p:nvPr/>
        </p:nvGrpSpPr>
        <p:grpSpPr bwMode="auto">
          <a:xfrm>
            <a:off x="7862888" y="1073150"/>
            <a:ext cx="695325" cy="300038"/>
            <a:chOff x="7670042" y="4244454"/>
            <a:chExt cx="1967103" cy="916983"/>
          </a:xfrm>
        </p:grpSpPr>
        <p:cxnSp>
          <p:nvCxnSpPr>
            <p:cNvPr id="20516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17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18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519" name="Oval 99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" name="Group 103"/>
          <p:cNvGrpSpPr>
            <a:grpSpLocks/>
          </p:cNvGrpSpPr>
          <p:nvPr/>
        </p:nvGrpSpPr>
        <p:grpSpPr bwMode="auto">
          <a:xfrm>
            <a:off x="1627188" y="350838"/>
            <a:ext cx="1254125" cy="584200"/>
            <a:chOff x="1626921" y="350875"/>
            <a:chExt cx="1254502" cy="584775"/>
          </a:xfrm>
        </p:grpSpPr>
        <p:cxnSp>
          <p:nvCxnSpPr>
            <p:cNvPr id="20514" name="Straight Arrow Connector 94"/>
            <p:cNvCxnSpPr>
              <a:cxnSpLocks noChangeShapeType="1"/>
            </p:cNvCxnSpPr>
            <p:nvPr/>
          </p:nvCxnSpPr>
          <p:spPr bwMode="auto">
            <a:xfrm rot="10800000" flipV="1">
              <a:off x="1626921" y="797441"/>
              <a:ext cx="1254502" cy="81331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0515" name="TextBox 100"/>
            <p:cNvSpPr txBox="1">
              <a:spLocks noChangeArrowheads="1"/>
            </p:cNvSpPr>
            <p:nvPr/>
          </p:nvSpPr>
          <p:spPr bwMode="auto">
            <a:xfrm>
              <a:off x="2296632" y="350875"/>
              <a:ext cx="41229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 i="1"/>
                <a:t>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-0.54775 -0.074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7 C -0.02465 0.0493 -0.04878 0.0993 -0.05989 0.14907 C -0.07101 0.19884 -0.06719 0.25833 -0.06736 0.29745 C -0.06753 0.33657 -0.06458 0.35833 -0.06076 0.38426 C -0.05694 0.41018 -0.0526 0.43426 -0.04479 0.45347 C -0.03698 0.47268 -0.02396 0.48634 -0.01354 0.5 C -0.00312 0.51366 0.00486 0.52454 0.01754 0.53518 C 0.03021 0.54583 0.04774 0.5581 0.06285 0.56412 C 0.07795 0.57014 0.08507 0.56991 0.10816 0.57153 C 0.13125 0.57315 0.18577 0.57361 0.20156 0.57407 " pathEditMode="relative" ptsTypes="aaaaaaaaaA">
                                      <p:cBhvr>
                                        <p:cTn id="10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7 C -0.02465 0.0493 -0.04878 0.0993 -0.05989 0.14907 C -0.07101 0.19884 -0.06719 0.25833 -0.06736 0.29745 C -0.06753 0.33657 -0.06458 0.35833 -0.06076 0.38426 C -0.05694 0.41018 -0.0526 0.43426 -0.04479 0.45347 C -0.03698 0.47268 -0.02396 0.48634 -0.01354 0.5 C -0.00312 0.51366 0.00486 0.52454 0.01754 0.53518 C 0.03021 0.54583 0.04774 0.5581 0.06285 0.56412 C 0.07795 0.57014 0.08507 0.56991 0.10816 0.57153 C 0.13125 0.57315 0.18577 0.57361 0.20156 0.57407 " pathEditMode="relative" ptsTypes="aaaaaaaaaA">
                                      <p:cBhvr>
                                        <p:cTn id="10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/>
      <p:bldP spid="29" grpId="0" animBg="1"/>
      <p:bldP spid="30" grpId="0"/>
      <p:bldP spid="39" grpId="0" animBg="1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Claims Based Identity System</a:t>
            </a: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Steve Plank</a:t>
            </a:r>
            <a:br>
              <a:rPr lang="en-US" smtClean="0"/>
            </a:br>
            <a:r>
              <a:rPr lang="en-US" smtClean="0"/>
              <a:t>Identity Architect</a:t>
            </a:r>
          </a:p>
          <a:p>
            <a:pPr eaLnBrk="1" hangingPunct="1"/>
            <a:r>
              <a:rPr lang="en-US" smtClean="0"/>
              <a:t>Microsoft UK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ense server tall r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6763" y="715963"/>
            <a:ext cx="5397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dense server tall rac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2275" y="704850"/>
            <a:ext cx="566738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2501" name="Rectangle 12"/>
          <p:cNvSpPr>
            <a:spLocks noChangeArrowheads="1"/>
          </p:cNvSpPr>
          <p:nvPr/>
        </p:nvSpPr>
        <p:spPr bwMode="auto">
          <a:xfrm>
            <a:off x="6200775" y="166688"/>
            <a:ext cx="19542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  <a:defRPr/>
            </a:pPr>
            <a:r>
              <a:rPr lang="en-US" sz="2000" b="1" dirty="0"/>
              <a:t>relying party</a:t>
            </a: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509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7613" y="474663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531813" y="161925"/>
            <a:ext cx="25987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provider</a:t>
            </a:r>
            <a:endParaRPr lang="en-US" sz="2000"/>
          </a:p>
        </p:txBody>
      </p:sp>
      <p:pic>
        <p:nvPicPr>
          <p:cNvPr id="21511" name="Picture 9" descr="computer wide scre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7588" y="4497388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4806950" y="6003925"/>
            <a:ext cx="1082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subject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3151188" y="4737100"/>
            <a:ext cx="439737" cy="768350"/>
            <a:chOff x="500333" y="4839419"/>
            <a:chExt cx="439947" cy="767751"/>
          </a:xfrm>
        </p:grpSpPr>
        <p:sp>
          <p:nvSpPr>
            <p:cNvPr id="52" name="Folded Corner 51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568628" y="5063082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568628" y="5215364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568628" y="5369231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568628" y="5521512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1514" name="Group 57"/>
          <p:cNvGrpSpPr>
            <a:grpSpLocks/>
          </p:cNvGrpSpPr>
          <p:nvPr/>
        </p:nvGrpSpPr>
        <p:grpSpPr bwMode="auto">
          <a:xfrm>
            <a:off x="3303588" y="4889500"/>
            <a:ext cx="439737" cy="768350"/>
            <a:chOff x="500333" y="4839419"/>
            <a:chExt cx="439947" cy="767751"/>
          </a:xfrm>
        </p:grpSpPr>
        <p:sp>
          <p:nvSpPr>
            <p:cNvPr id="16" name="Folded Corner 15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568628" y="5063082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68628" y="5215364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68628" y="5369231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68628" y="5521512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0" y="4637088"/>
            <a:ext cx="15176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real token</a:t>
            </a:r>
            <a:endParaRPr lang="en-US" sz="2000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0" y="6024563"/>
            <a:ext cx="189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display token</a:t>
            </a:r>
            <a:endParaRPr lang="en-US" sz="2000"/>
          </a:p>
        </p:txBody>
      </p:sp>
      <p:cxnSp>
        <p:nvCxnSpPr>
          <p:cNvPr id="24" name="Straight Connector 23"/>
          <p:cNvCxnSpPr>
            <a:stCxn id="52" idx="1"/>
            <a:endCxn id="21" idx="3"/>
          </p:cNvCxnSpPr>
          <p:nvPr/>
        </p:nvCxnSpPr>
        <p:spPr bwMode="auto">
          <a:xfrm rot="10800000">
            <a:off x="1517650" y="4770438"/>
            <a:ext cx="1633538" cy="3508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stCxn id="16" idx="1"/>
            <a:endCxn id="22" idx="3"/>
          </p:cNvCxnSpPr>
          <p:nvPr/>
        </p:nvCxnSpPr>
        <p:spPr bwMode="auto">
          <a:xfrm rot="10800000" flipV="1">
            <a:off x="1898650" y="5273675"/>
            <a:ext cx="1404938" cy="9032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0" y="1619250"/>
            <a:ext cx="7200900" cy="5238750"/>
            <a:chOff x="0" y="1619250"/>
            <a:chExt cx="7200900" cy="5238750"/>
          </a:xfrm>
        </p:grpSpPr>
        <p:pic>
          <p:nvPicPr>
            <p:cNvPr id="21563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1619250"/>
              <a:ext cx="7200900" cy="523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64" name="Picture 1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4497" y="2891641"/>
              <a:ext cx="957138" cy="825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34"/>
            <p:cNvSpPr/>
            <p:nvPr/>
          </p:nvSpPr>
          <p:spPr bwMode="auto">
            <a:xfrm>
              <a:off x="1336675" y="3370263"/>
              <a:ext cx="3871913" cy="1246187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*</a:t>
              </a:r>
              <a:r>
                <a:rPr lang="en-GB" sz="1000" dirty="0" err="1">
                  <a:solidFill>
                    <a:schemeClr val="bg1">
                      <a:lumMod val="50000"/>
                    </a:schemeClr>
                  </a:solidFill>
                </a:rPr>
                <a:t>givenname</a:t>
              </a: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:	         	Steve</a:t>
              </a:r>
            </a:p>
            <a:p>
              <a:pPr>
                <a:defRPr/>
              </a:pP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*surname:	         	Plank</a:t>
              </a:r>
            </a:p>
            <a:p>
              <a:pPr>
                <a:defRPr/>
              </a:pP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*</a:t>
              </a:r>
              <a:r>
                <a:rPr lang="en-GB" sz="1000" dirty="0" err="1">
                  <a:solidFill>
                    <a:schemeClr val="bg1">
                      <a:lumMod val="50000"/>
                    </a:schemeClr>
                  </a:solidFill>
                </a:rPr>
                <a:t>emailaddress</a:t>
              </a: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:          	planky@plankytronixx.com</a:t>
              </a:r>
            </a:p>
            <a:p>
              <a:pPr>
                <a:defRPr/>
              </a:pP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*</a:t>
              </a:r>
              <a:r>
                <a:rPr lang="en-GB" sz="1000" dirty="0" err="1">
                  <a:solidFill>
                    <a:schemeClr val="bg1">
                      <a:lumMod val="50000"/>
                    </a:schemeClr>
                  </a:solidFill>
                </a:rPr>
                <a:t>privatepersonalidentitifer</a:t>
              </a: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</a:rPr>
                <a:t>: 	planky123</a:t>
              </a:r>
            </a:p>
            <a:p>
              <a:pPr>
                <a:defRPr/>
              </a:pPr>
              <a:endParaRPr lang="en-GB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690563" y="1887538"/>
              <a:ext cx="3967162" cy="333375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GB" sz="1200" dirty="0">
                  <a:solidFill>
                    <a:schemeClr val="accent1">
                      <a:lumMod val="75000"/>
                    </a:schemeClr>
                  </a:solidFill>
                </a:rPr>
                <a:t>Do you want to send this card to: ip.sisa.com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2800350" y="4829175"/>
              <a:ext cx="1123950" cy="28575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rPr>
                <a:t>ip.sisa.com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828925" y="5362575"/>
              <a:ext cx="1114425" cy="257175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rPr>
                <a:t>ip.sisa.com</a:t>
              </a:r>
            </a:p>
          </p:txBody>
        </p:sp>
      </p:grpSp>
      <p:grpSp>
        <p:nvGrpSpPr>
          <p:cNvPr id="21520" name="Group 40"/>
          <p:cNvGrpSpPr>
            <a:grpSpLocks/>
          </p:cNvGrpSpPr>
          <p:nvPr/>
        </p:nvGrpSpPr>
        <p:grpSpPr bwMode="auto">
          <a:xfrm>
            <a:off x="6064250" y="7150100"/>
            <a:ext cx="708025" cy="301625"/>
            <a:chOff x="7670800" y="2708275"/>
            <a:chExt cx="2005013" cy="922338"/>
          </a:xfrm>
        </p:grpSpPr>
        <p:sp>
          <p:nvSpPr>
            <p:cNvPr id="21559" name="Rounded Rectangle 32"/>
            <p:cNvSpPr>
              <a:spLocks noChangeArrowheads="1"/>
            </p:cNvSpPr>
            <p:nvPr/>
          </p:nvSpPr>
          <p:spPr bwMode="auto">
            <a:xfrm>
              <a:off x="7670800" y="2708275"/>
              <a:ext cx="677863" cy="866775"/>
            </a:xfrm>
            <a:prstGeom prst="roundRect">
              <a:avLst>
                <a:gd name="adj" fmla="val 16667"/>
              </a:avLst>
            </a:prstGeom>
            <a:noFill/>
            <a:ln w="793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1560" name="Straight Connector 36"/>
            <p:cNvCxnSpPr>
              <a:cxnSpLocks noChangeShapeType="1"/>
              <a:stCxn id="21559" idx="3"/>
            </p:cNvCxnSpPr>
            <p:nvPr/>
          </p:nvCxnSpPr>
          <p:spPr bwMode="auto">
            <a:xfrm flipV="1">
              <a:off x="8348663" y="3111500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61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92419" y="3377407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62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905082" y="3363119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1521" name="Group 39"/>
          <p:cNvGrpSpPr>
            <a:grpSpLocks/>
          </p:cNvGrpSpPr>
          <p:nvPr/>
        </p:nvGrpSpPr>
        <p:grpSpPr bwMode="auto">
          <a:xfrm>
            <a:off x="4743450" y="7054850"/>
            <a:ext cx="695325" cy="300038"/>
            <a:chOff x="7670042" y="4244454"/>
            <a:chExt cx="1967103" cy="916983"/>
          </a:xfrm>
        </p:grpSpPr>
        <p:cxnSp>
          <p:nvCxnSpPr>
            <p:cNvPr id="21555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56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57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1558" name="Oval 38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522" name="Group 48"/>
          <p:cNvGrpSpPr>
            <a:grpSpLocks/>
          </p:cNvGrpSpPr>
          <p:nvPr/>
        </p:nvGrpSpPr>
        <p:grpSpPr bwMode="auto">
          <a:xfrm>
            <a:off x="7869238" y="557213"/>
            <a:ext cx="695325" cy="301625"/>
            <a:chOff x="7670042" y="4244454"/>
            <a:chExt cx="1967103" cy="916983"/>
          </a:xfrm>
        </p:grpSpPr>
        <p:cxnSp>
          <p:nvCxnSpPr>
            <p:cNvPr id="21551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52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53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1554" name="Oval 57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523" name="Group 58"/>
          <p:cNvGrpSpPr>
            <a:grpSpLocks/>
          </p:cNvGrpSpPr>
          <p:nvPr/>
        </p:nvGrpSpPr>
        <p:grpSpPr bwMode="auto">
          <a:xfrm>
            <a:off x="188913" y="728663"/>
            <a:ext cx="709612" cy="301625"/>
            <a:chOff x="7670800" y="2708275"/>
            <a:chExt cx="2005013" cy="922338"/>
          </a:xfrm>
        </p:grpSpPr>
        <p:sp>
          <p:nvSpPr>
            <p:cNvPr id="21547" name="Rounded Rectangle 32"/>
            <p:cNvSpPr>
              <a:spLocks noChangeArrowheads="1"/>
            </p:cNvSpPr>
            <p:nvPr/>
          </p:nvSpPr>
          <p:spPr bwMode="auto">
            <a:xfrm>
              <a:off x="7670800" y="2708275"/>
              <a:ext cx="677863" cy="866775"/>
            </a:xfrm>
            <a:prstGeom prst="roundRect">
              <a:avLst>
                <a:gd name="adj" fmla="val 16667"/>
              </a:avLst>
            </a:prstGeom>
            <a:noFill/>
            <a:ln w="793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1548" name="Straight Connector 36"/>
            <p:cNvCxnSpPr>
              <a:cxnSpLocks noChangeShapeType="1"/>
              <a:stCxn id="21547" idx="3"/>
            </p:cNvCxnSpPr>
            <p:nvPr/>
          </p:nvCxnSpPr>
          <p:spPr bwMode="auto">
            <a:xfrm flipV="1">
              <a:off x="8348663" y="3111500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49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92419" y="3377407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50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905082" y="3363119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21524" name="TextBox 63"/>
          <p:cNvSpPr txBox="1">
            <a:spLocks noChangeArrowheads="1"/>
          </p:cNvSpPr>
          <p:nvPr/>
        </p:nvSpPr>
        <p:spPr bwMode="auto">
          <a:xfrm>
            <a:off x="7570788" y="339725"/>
            <a:ext cx="1262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/>
              <a:t>[      ]</a:t>
            </a:r>
          </a:p>
        </p:txBody>
      </p:sp>
      <p:grpSp>
        <p:nvGrpSpPr>
          <p:cNvPr id="21525" name="Group 64"/>
          <p:cNvGrpSpPr>
            <a:grpSpLocks/>
          </p:cNvGrpSpPr>
          <p:nvPr/>
        </p:nvGrpSpPr>
        <p:grpSpPr bwMode="auto">
          <a:xfrm>
            <a:off x="7861300" y="1071563"/>
            <a:ext cx="696913" cy="300037"/>
            <a:chOff x="7670042" y="4244454"/>
            <a:chExt cx="1967103" cy="916983"/>
          </a:xfrm>
        </p:grpSpPr>
        <p:cxnSp>
          <p:nvCxnSpPr>
            <p:cNvPr id="21543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44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45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1546" name="Oval 68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26" name="TextBox 69"/>
          <p:cNvSpPr txBox="1">
            <a:spLocks noChangeArrowheads="1"/>
          </p:cNvSpPr>
          <p:nvPr/>
        </p:nvSpPr>
        <p:spPr bwMode="auto">
          <a:xfrm>
            <a:off x="-107950" y="503238"/>
            <a:ext cx="1260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/>
              <a:t>[      ]</a:t>
            </a:r>
          </a:p>
        </p:txBody>
      </p:sp>
      <p:grpSp>
        <p:nvGrpSpPr>
          <p:cNvPr id="10" name="Group 70"/>
          <p:cNvGrpSpPr>
            <a:grpSpLocks/>
          </p:cNvGrpSpPr>
          <p:nvPr/>
        </p:nvGrpSpPr>
        <p:grpSpPr bwMode="auto">
          <a:xfrm>
            <a:off x="192088" y="1209675"/>
            <a:ext cx="709612" cy="301625"/>
            <a:chOff x="7670800" y="2708275"/>
            <a:chExt cx="2005013" cy="922338"/>
          </a:xfrm>
        </p:grpSpPr>
        <p:sp>
          <p:nvSpPr>
            <p:cNvPr id="21539" name="Rounded Rectangle 32"/>
            <p:cNvSpPr>
              <a:spLocks noChangeArrowheads="1"/>
            </p:cNvSpPr>
            <p:nvPr/>
          </p:nvSpPr>
          <p:spPr bwMode="auto">
            <a:xfrm>
              <a:off x="7670800" y="2708275"/>
              <a:ext cx="677863" cy="866775"/>
            </a:xfrm>
            <a:prstGeom prst="roundRect">
              <a:avLst>
                <a:gd name="adj" fmla="val 16667"/>
              </a:avLst>
            </a:prstGeom>
            <a:noFill/>
            <a:ln w="793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1540" name="Straight Connector 36"/>
            <p:cNvCxnSpPr>
              <a:cxnSpLocks noChangeShapeType="1"/>
              <a:stCxn id="21539" idx="3"/>
            </p:cNvCxnSpPr>
            <p:nvPr/>
          </p:nvCxnSpPr>
          <p:spPr bwMode="auto">
            <a:xfrm flipV="1">
              <a:off x="8348663" y="3111500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41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92419" y="3377407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42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905082" y="3363119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1528" name="Group 75"/>
          <p:cNvGrpSpPr>
            <a:grpSpLocks/>
          </p:cNvGrpSpPr>
          <p:nvPr/>
        </p:nvGrpSpPr>
        <p:grpSpPr bwMode="auto">
          <a:xfrm>
            <a:off x="7862888" y="1073150"/>
            <a:ext cx="695325" cy="300038"/>
            <a:chOff x="7670042" y="4244454"/>
            <a:chExt cx="1967103" cy="916983"/>
          </a:xfrm>
        </p:grpSpPr>
        <p:cxnSp>
          <p:nvCxnSpPr>
            <p:cNvPr id="21535" name="Straight Connector 36"/>
            <p:cNvCxnSpPr>
              <a:cxnSpLocks noChangeShapeType="1"/>
            </p:cNvCxnSpPr>
            <p:nvPr/>
          </p:nvCxnSpPr>
          <p:spPr bwMode="auto">
            <a:xfrm flipV="1">
              <a:off x="8309995" y="4642324"/>
              <a:ext cx="1327150" cy="30163"/>
            </a:xfrm>
            <a:prstGeom prst="line">
              <a:avLst/>
            </a:prstGeom>
            <a:noFill/>
            <a:ln w="1079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36" name="Straight Connector 38"/>
            <p:cNvCxnSpPr>
              <a:cxnSpLocks noChangeShapeType="1"/>
            </p:cNvCxnSpPr>
            <p:nvPr/>
          </p:nvCxnSpPr>
          <p:spPr bwMode="auto">
            <a:xfrm rot="5400000">
              <a:off x="9153751" y="4908231"/>
              <a:ext cx="504825" cy="1587"/>
            </a:xfrm>
            <a:prstGeom prst="line">
              <a:avLst/>
            </a:prstGeom>
            <a:noFill/>
            <a:ln w="920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537" name="Straight Connector 40"/>
            <p:cNvCxnSpPr>
              <a:cxnSpLocks noChangeShapeType="1"/>
            </p:cNvCxnSpPr>
            <p:nvPr/>
          </p:nvCxnSpPr>
          <p:spPr bwMode="auto">
            <a:xfrm rot="5400000">
              <a:off x="8866414" y="4893943"/>
              <a:ext cx="477837" cy="3175"/>
            </a:xfrm>
            <a:prstGeom prst="lin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1538" name="Oval 79"/>
            <p:cNvSpPr>
              <a:spLocks noChangeArrowheads="1"/>
            </p:cNvSpPr>
            <p:nvPr/>
          </p:nvSpPr>
          <p:spPr bwMode="auto">
            <a:xfrm>
              <a:off x="7670042" y="4244454"/>
              <a:ext cx="641445" cy="914400"/>
            </a:xfrm>
            <a:prstGeom prst="ellipse">
              <a:avLst/>
            </a:prstGeom>
            <a:noFill/>
            <a:ln w="952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2" name="Group 86"/>
          <p:cNvGrpSpPr>
            <a:grpSpLocks/>
          </p:cNvGrpSpPr>
          <p:nvPr/>
        </p:nvGrpSpPr>
        <p:grpSpPr bwMode="auto">
          <a:xfrm>
            <a:off x="5037138" y="2033588"/>
            <a:ext cx="2019300" cy="1365250"/>
            <a:chOff x="5037851" y="2033516"/>
            <a:chExt cx="2018041" cy="1364776"/>
          </a:xfrm>
        </p:grpSpPr>
        <p:sp>
          <p:nvSpPr>
            <p:cNvPr id="21533" name="Rectangle 10"/>
            <p:cNvSpPr>
              <a:spLocks noChangeArrowheads="1"/>
            </p:cNvSpPr>
            <p:nvPr/>
          </p:nvSpPr>
          <p:spPr bwMode="auto">
            <a:xfrm>
              <a:off x="5037851" y="2798217"/>
              <a:ext cx="1949804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70000"/>
                </a:lnSpc>
                <a:spcBef>
                  <a:spcPct val="40000"/>
                </a:spcBef>
              </a:pPr>
              <a:r>
                <a:rPr lang="en-US" sz="2000" b="1"/>
                <a:t>token authentication</a:t>
              </a:r>
              <a:endParaRPr lang="en-US" sz="2000"/>
            </a:p>
          </p:txBody>
        </p:sp>
        <p:sp>
          <p:nvSpPr>
            <p:cNvPr id="21534" name="Freeform 83"/>
            <p:cNvSpPr>
              <a:spLocks noChangeArrowheads="1"/>
            </p:cNvSpPr>
            <p:nvPr/>
          </p:nvSpPr>
          <p:spPr bwMode="auto">
            <a:xfrm>
              <a:off x="5540991" y="2033516"/>
              <a:ext cx="1514901" cy="980364"/>
            </a:xfrm>
            <a:custGeom>
              <a:avLst/>
              <a:gdLst>
                <a:gd name="T0" fmla="*/ 1487606 w 1514901"/>
                <a:gd name="T1" fmla="*/ 122830 h 980364"/>
                <a:gd name="T2" fmla="*/ 1419367 w 1514901"/>
                <a:gd name="T3" fmla="*/ 682388 h 980364"/>
                <a:gd name="T4" fmla="*/ 914400 w 1514901"/>
                <a:gd name="T5" fmla="*/ 968991 h 980364"/>
                <a:gd name="T6" fmla="*/ 341194 w 1514901"/>
                <a:gd name="T7" fmla="*/ 750627 h 980364"/>
                <a:gd name="T8" fmla="*/ 0 w 1514901"/>
                <a:gd name="T9" fmla="*/ 0 h 980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14901"/>
                <a:gd name="T16" fmla="*/ 0 h 980364"/>
                <a:gd name="T17" fmla="*/ 1514901 w 1514901"/>
                <a:gd name="T18" fmla="*/ 980364 h 9803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14901" h="980364">
                  <a:moveTo>
                    <a:pt x="1487606" y="122830"/>
                  </a:moveTo>
                  <a:cubicBezTo>
                    <a:pt x="1501253" y="332095"/>
                    <a:pt x="1514901" y="541361"/>
                    <a:pt x="1419367" y="682388"/>
                  </a:cubicBezTo>
                  <a:cubicBezTo>
                    <a:pt x="1323833" y="823415"/>
                    <a:pt x="1094095" y="957618"/>
                    <a:pt x="914400" y="968991"/>
                  </a:cubicBezTo>
                  <a:cubicBezTo>
                    <a:pt x="734705" y="980364"/>
                    <a:pt x="493594" y="912126"/>
                    <a:pt x="341194" y="750627"/>
                  </a:cubicBezTo>
                  <a:cubicBezTo>
                    <a:pt x="188794" y="589129"/>
                    <a:pt x="94397" y="294564"/>
                    <a:pt x="0" y="0"/>
                  </a:cubicBezTo>
                </a:path>
              </a:pathLst>
            </a:custGeom>
            <a:noFill/>
            <a:ln w="50800" algn="ctr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" name="Group 87"/>
          <p:cNvGrpSpPr>
            <a:grpSpLocks/>
          </p:cNvGrpSpPr>
          <p:nvPr/>
        </p:nvGrpSpPr>
        <p:grpSpPr bwMode="auto">
          <a:xfrm>
            <a:off x="7246938" y="736600"/>
            <a:ext cx="2060575" cy="2200275"/>
            <a:chOff x="7246961" y="736979"/>
            <a:chExt cx="2060812" cy="2199564"/>
          </a:xfrm>
        </p:grpSpPr>
        <p:sp>
          <p:nvSpPr>
            <p:cNvPr id="21531" name="Freeform 84"/>
            <p:cNvSpPr>
              <a:spLocks noChangeArrowheads="1"/>
            </p:cNvSpPr>
            <p:nvPr/>
          </p:nvSpPr>
          <p:spPr bwMode="auto">
            <a:xfrm>
              <a:off x="7246961" y="736979"/>
              <a:ext cx="1733266" cy="1628633"/>
            </a:xfrm>
            <a:custGeom>
              <a:avLst/>
              <a:gdLst>
                <a:gd name="T0" fmla="*/ 1405720 w 1733266"/>
                <a:gd name="T1" fmla="*/ 0 h 1628633"/>
                <a:gd name="T2" fmla="*/ 1705970 w 1733266"/>
                <a:gd name="T3" fmla="*/ 464024 h 1628633"/>
                <a:gd name="T4" fmla="*/ 1569493 w 1733266"/>
                <a:gd name="T5" fmla="*/ 1337481 h 1628633"/>
                <a:gd name="T6" fmla="*/ 805218 w 1733266"/>
                <a:gd name="T7" fmla="*/ 1624084 h 1628633"/>
                <a:gd name="T8" fmla="*/ 0 w 1733266"/>
                <a:gd name="T9" fmla="*/ 1310185 h 16286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33266"/>
                <a:gd name="T16" fmla="*/ 0 h 1628633"/>
                <a:gd name="T17" fmla="*/ 1733266 w 1733266"/>
                <a:gd name="T18" fmla="*/ 1628633 h 16286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33266" h="1628633">
                  <a:moveTo>
                    <a:pt x="1405720" y="0"/>
                  </a:moveTo>
                  <a:cubicBezTo>
                    <a:pt x="1542197" y="120555"/>
                    <a:pt x="1678675" y="241111"/>
                    <a:pt x="1705970" y="464024"/>
                  </a:cubicBezTo>
                  <a:cubicBezTo>
                    <a:pt x="1733266" y="686938"/>
                    <a:pt x="1719618" y="1144138"/>
                    <a:pt x="1569493" y="1337481"/>
                  </a:cubicBezTo>
                  <a:cubicBezTo>
                    <a:pt x="1419368" y="1530824"/>
                    <a:pt x="1066800" y="1628633"/>
                    <a:pt x="805218" y="1624084"/>
                  </a:cubicBezTo>
                  <a:cubicBezTo>
                    <a:pt x="543636" y="1619535"/>
                    <a:pt x="271818" y="1464860"/>
                    <a:pt x="0" y="1310185"/>
                  </a:cubicBezTo>
                </a:path>
              </a:pathLst>
            </a:custGeom>
            <a:noFill/>
            <a:ln w="50800" algn="ctr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32" name="Rectangle 10"/>
            <p:cNvSpPr>
              <a:spLocks noChangeArrowheads="1"/>
            </p:cNvSpPr>
            <p:nvPr/>
          </p:nvSpPr>
          <p:spPr bwMode="auto">
            <a:xfrm>
              <a:off x="7357969" y="2336468"/>
              <a:ext cx="1949804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70000"/>
                </a:lnSpc>
                <a:spcBef>
                  <a:spcPct val="40000"/>
                </a:spcBef>
              </a:pPr>
              <a:r>
                <a:rPr lang="en-US" sz="2000" b="1"/>
                <a:t>token decryption</a:t>
              </a:r>
              <a:endParaRPr lang="en-US" sz="20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54487E-6 L 0.4033 -0.4870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24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0.42362 -0.481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-24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62812E-6 L 0.40468 -0.4905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88529E-6 L 0.55139 0.0874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... but the IP could tell lies!</a:t>
            </a:r>
            <a:endParaRPr lang="en-GB" dirty="0"/>
          </a:p>
        </p:txBody>
      </p:sp>
      <p:pic>
        <p:nvPicPr>
          <p:cNvPr id="5" name="Picture 9" descr="computer wide scr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7588" y="4497388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806950" y="6003925"/>
            <a:ext cx="1082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subject</a:t>
            </a:r>
          </a:p>
        </p:txBody>
      </p:sp>
      <p:grpSp>
        <p:nvGrpSpPr>
          <p:cNvPr id="7" name="Group 57"/>
          <p:cNvGrpSpPr>
            <a:grpSpLocks/>
          </p:cNvGrpSpPr>
          <p:nvPr/>
        </p:nvGrpSpPr>
        <p:grpSpPr bwMode="auto">
          <a:xfrm>
            <a:off x="3151188" y="4737100"/>
            <a:ext cx="439737" cy="768350"/>
            <a:chOff x="500333" y="4839419"/>
            <a:chExt cx="439947" cy="767751"/>
          </a:xfrm>
        </p:grpSpPr>
        <p:sp>
          <p:nvSpPr>
            <p:cNvPr id="8" name="Folded Corner 7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568628" y="5063082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568628" y="5215364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568628" y="5369231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568628" y="5521512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" name="Group 57"/>
          <p:cNvGrpSpPr>
            <a:grpSpLocks/>
          </p:cNvGrpSpPr>
          <p:nvPr/>
        </p:nvGrpSpPr>
        <p:grpSpPr bwMode="auto">
          <a:xfrm>
            <a:off x="3303588" y="4889500"/>
            <a:ext cx="439737" cy="768350"/>
            <a:chOff x="500333" y="4839419"/>
            <a:chExt cx="439947" cy="767751"/>
          </a:xfrm>
        </p:grpSpPr>
        <p:sp>
          <p:nvSpPr>
            <p:cNvPr id="14" name="Folded Corner 13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68628" y="5063082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68628" y="5215364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568628" y="5369231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68628" y="5521512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4637088"/>
            <a:ext cx="15176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real token</a:t>
            </a:r>
            <a:endParaRPr lang="en-US" sz="2000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0" y="6024563"/>
            <a:ext cx="189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display token</a:t>
            </a:r>
            <a:endParaRPr lang="en-US" sz="2000"/>
          </a:p>
        </p:txBody>
      </p:sp>
      <p:cxnSp>
        <p:nvCxnSpPr>
          <p:cNvPr id="21" name="Straight Connector 20"/>
          <p:cNvCxnSpPr>
            <a:stCxn id="8" idx="1"/>
            <a:endCxn id="19" idx="3"/>
          </p:cNvCxnSpPr>
          <p:nvPr/>
        </p:nvCxnSpPr>
        <p:spPr bwMode="auto">
          <a:xfrm rot="10800000">
            <a:off x="1517650" y="4770438"/>
            <a:ext cx="1633538" cy="3508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stCxn id="14" idx="1"/>
            <a:endCxn id="20" idx="3"/>
          </p:cNvCxnSpPr>
          <p:nvPr/>
        </p:nvCxnSpPr>
        <p:spPr bwMode="auto">
          <a:xfrm rot="10800000" flipV="1">
            <a:off x="1898650" y="5273675"/>
            <a:ext cx="1404938" cy="9032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ectangle 4"/>
          <p:cNvSpPr txBox="1">
            <a:spLocks noChangeArrowheads="1"/>
          </p:cNvSpPr>
          <p:nvPr/>
        </p:nvSpPr>
        <p:spPr>
          <a:xfrm>
            <a:off x="1" y="880350"/>
            <a:ext cx="3452648" cy="3092560"/>
          </a:xfrm>
          <a:prstGeom prst="rect">
            <a:avLst/>
          </a:prstGeom>
        </p:spPr>
        <p:txBody>
          <a:bodyPr/>
          <a:lstStyle/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 smtClean="0">
                <a:latin typeface="+mn-lt"/>
                <a:cs typeface="+mn-cs"/>
              </a:rPr>
              <a:t>real token might be opaque 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 smtClean="0">
                <a:latin typeface="+mn-lt"/>
                <a:cs typeface="+mn-cs"/>
              </a:rPr>
              <a:t>how to inform the subject?</a:t>
            </a:r>
            <a:endParaRPr lang="en-US" sz="24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54487E-6 L 0.4033 -0.4870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2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0.42362 -0.4812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-24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62812E-6 L 0.40468 -0.4905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Non-disclosure tokens</a:t>
            </a:r>
            <a:endParaRPr lang="en-GB" dirty="0"/>
          </a:p>
        </p:txBody>
      </p: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2191407" y="1297757"/>
            <a:ext cx="1205077" cy="2105624"/>
            <a:chOff x="500333" y="4839419"/>
            <a:chExt cx="439947" cy="767751"/>
          </a:xfrm>
        </p:grpSpPr>
        <p:sp>
          <p:nvSpPr>
            <p:cNvPr id="4" name="Folded Corner 3"/>
            <p:cNvSpPr/>
            <p:nvPr/>
          </p:nvSpPr>
          <p:spPr bwMode="auto">
            <a:xfrm flipV="1">
              <a:off x="500333" y="4839419"/>
              <a:ext cx="439947" cy="767751"/>
            </a:xfrm>
            <a:prstGeom prst="foldedCorner">
              <a:avLst>
                <a:gd name="adj" fmla="val 34314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568628" y="5063082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568628" y="5215364"/>
              <a:ext cx="293828" cy="158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568628" y="5369231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568628" y="5521512"/>
              <a:ext cx="293828" cy="15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Curved Down Ribbon 8"/>
          <p:cNvSpPr/>
          <p:nvPr/>
        </p:nvSpPr>
        <p:spPr bwMode="auto">
          <a:xfrm>
            <a:off x="740980" y="2164420"/>
            <a:ext cx="919163" cy="511175"/>
          </a:xfrm>
          <a:prstGeom prst="ellipseRibbon">
            <a:avLst/>
          </a:prstGeom>
          <a:solidFill>
            <a:schemeClr val="accent1">
              <a:alpha val="86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Left Brace 9"/>
          <p:cNvSpPr/>
          <p:nvPr/>
        </p:nvSpPr>
        <p:spPr bwMode="auto">
          <a:xfrm>
            <a:off x="1709355" y="1419882"/>
            <a:ext cx="450850" cy="1897063"/>
          </a:xfrm>
          <a:prstGeom prst="leftBrace">
            <a:avLst/>
          </a:prstGeom>
          <a:noFill/>
          <a:ln w="476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3731173" y="1860331"/>
            <a:ext cx="2779986" cy="460136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solidFill>
                  <a:schemeClr val="tx1"/>
                </a:solidFill>
                <a:effectLst/>
                <a:latin typeface="Arial" charset="0"/>
              </a:rPr>
              <a:t>Steve Plank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731173" y="2414752"/>
            <a:ext cx="2779986" cy="460136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solidFill>
                  <a:schemeClr val="tx1"/>
                </a:solidFill>
                <a:effectLst/>
                <a:latin typeface="Arial" charset="0"/>
              </a:rPr>
              <a:t>splank@microsoft.com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731173" y="2969173"/>
            <a:ext cx="2779986" cy="460136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solidFill>
                  <a:schemeClr val="tx1"/>
                </a:solidFill>
                <a:effectLst/>
                <a:latin typeface="Arial" charset="0"/>
              </a:rPr>
              <a:t>DOB: 17-Jun-59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3741679" y="2963913"/>
            <a:ext cx="2779986" cy="460136"/>
          </a:xfrm>
          <a:prstGeom prst="rect">
            <a:avLst/>
          </a:prstGeom>
          <a:solidFill>
            <a:schemeClr val="accent4">
              <a:lumMod val="1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374" y="277473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Authenticity </a:t>
            </a:r>
          </a:p>
          <a:p>
            <a:r>
              <a:rPr lang="en-GB" dirty="0" smtClean="0"/>
              <a:t>Signature</a:t>
            </a:r>
            <a:endParaRPr lang="en-GB" dirty="0"/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-1" y="3765440"/>
            <a:ext cx="5123793" cy="3092560"/>
          </a:xfrm>
          <a:prstGeom prst="rect">
            <a:avLst/>
          </a:prstGeom>
        </p:spPr>
        <p:txBody>
          <a:bodyPr/>
          <a:lstStyle/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 err="1" smtClean="0">
                <a:latin typeface="+mn-lt"/>
                <a:cs typeface="+mn-cs"/>
              </a:rPr>
              <a:t>stefan</a:t>
            </a:r>
            <a:r>
              <a:rPr lang="en-US" sz="2400" b="1" kern="0" dirty="0" smtClean="0">
                <a:latin typeface="+mn-lt"/>
                <a:cs typeface="+mn-cs"/>
              </a:rPr>
              <a:t> brands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 err="1" smtClean="0">
                <a:latin typeface="+mn-lt"/>
                <a:cs typeface="+mn-cs"/>
              </a:rPr>
              <a:t>credentica</a:t>
            </a:r>
            <a:r>
              <a:rPr lang="en-US" sz="2400" b="1" kern="0" dirty="0" smtClean="0">
                <a:latin typeface="+mn-lt"/>
                <a:cs typeface="+mn-cs"/>
              </a:rPr>
              <a:t> u-prove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 smtClean="0">
                <a:latin typeface="+mn-lt"/>
                <a:cs typeface="+mn-cs"/>
              </a:rPr>
              <a:t>acquired 6th march 2008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 smtClean="0">
                <a:latin typeface="+mn-lt"/>
                <a:cs typeface="+mn-cs"/>
              </a:rPr>
              <a:t>privacy</a:t>
            </a:r>
            <a:endParaRPr lang="en-US" sz="24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review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phishing, </a:t>
            </a:r>
            <a:r>
              <a:rPr lang="en-GB" dirty="0" err="1" smtClean="0"/>
              <a:t>phraud</a:t>
            </a:r>
            <a:endParaRPr lang="en-GB" dirty="0" smtClean="0"/>
          </a:p>
          <a:p>
            <a:pPr eaLnBrk="1" hangingPunct="1"/>
            <a:r>
              <a:rPr lang="en-GB" dirty="0" smtClean="0"/>
              <a:t>identity layer</a:t>
            </a:r>
          </a:p>
          <a:p>
            <a:pPr lvl="1" eaLnBrk="1" hangingPunct="1"/>
            <a:r>
              <a:rPr lang="en-GB" dirty="0" smtClean="0"/>
              <a:t>7 laws</a:t>
            </a:r>
          </a:p>
          <a:p>
            <a:pPr lvl="1" eaLnBrk="1" hangingPunct="1"/>
            <a:r>
              <a:rPr lang="en-GB" dirty="0" smtClean="0"/>
              <a:t>human integration</a:t>
            </a:r>
          </a:p>
          <a:p>
            <a:pPr lvl="1" eaLnBrk="1" hangingPunct="1"/>
            <a:r>
              <a:rPr lang="en-GB" dirty="0" smtClean="0"/>
              <a:t>consistent experience across contexts</a:t>
            </a:r>
          </a:p>
          <a:p>
            <a:pPr eaLnBrk="1" hangingPunct="1"/>
            <a:r>
              <a:rPr lang="en-GB" dirty="0" smtClean="0"/>
              <a:t>Identity </a:t>
            </a:r>
            <a:r>
              <a:rPr lang="en-GB" dirty="0" err="1" smtClean="0"/>
              <a:t>metasystem</a:t>
            </a:r>
            <a:endParaRPr lang="en-GB" dirty="0" smtClean="0"/>
          </a:p>
          <a:p>
            <a:pPr lvl="1" eaLnBrk="1" hangingPunct="1"/>
            <a:r>
              <a:rPr lang="en-GB" dirty="0" err="1" smtClean="0"/>
              <a:t>ip</a:t>
            </a:r>
            <a:endParaRPr lang="en-GB" dirty="0" smtClean="0"/>
          </a:p>
          <a:p>
            <a:pPr lvl="1" eaLnBrk="1" hangingPunct="1"/>
            <a:r>
              <a:rPr lang="en-GB" dirty="0" err="1" smtClean="0"/>
              <a:t>rp</a:t>
            </a:r>
            <a:endParaRPr lang="en-GB" dirty="0" smtClean="0"/>
          </a:p>
          <a:p>
            <a:pPr lvl="1" eaLnBrk="1" hangingPunct="1"/>
            <a:r>
              <a:rPr lang="en-GB" dirty="0" smtClean="0"/>
              <a:t>user</a:t>
            </a:r>
          </a:p>
          <a:p>
            <a:pPr lvl="1" eaLnBrk="1" hangingPunct="1"/>
            <a:r>
              <a:rPr lang="en-GB" dirty="0" smtClean="0"/>
              <a:t>identity selector</a:t>
            </a:r>
          </a:p>
          <a:p>
            <a:pPr lvl="1" eaLnBrk="1" hangingPunct="1"/>
            <a:r>
              <a:rPr lang="en-GB" dirty="0" smtClean="0"/>
              <a:t>non-disclosure tokens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730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GB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www.identityblog.com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topics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phishing, </a:t>
            </a:r>
            <a:r>
              <a:rPr lang="en-GB" dirty="0" err="1" smtClean="0"/>
              <a:t>phraud</a:t>
            </a:r>
            <a:endParaRPr lang="en-GB" dirty="0" smtClean="0"/>
          </a:p>
          <a:p>
            <a:pPr eaLnBrk="1" hangingPunct="1"/>
            <a:r>
              <a:rPr lang="en-GB" dirty="0" smtClean="0"/>
              <a:t>identity layer</a:t>
            </a:r>
          </a:p>
          <a:p>
            <a:pPr lvl="1" eaLnBrk="1" hangingPunct="1"/>
            <a:r>
              <a:rPr lang="en-GB" dirty="0" smtClean="0"/>
              <a:t>7 laws</a:t>
            </a:r>
          </a:p>
          <a:p>
            <a:pPr lvl="1" eaLnBrk="1" hangingPunct="1"/>
            <a:r>
              <a:rPr lang="en-GB" dirty="0" smtClean="0"/>
              <a:t>human integration</a:t>
            </a:r>
          </a:p>
          <a:p>
            <a:pPr lvl="1" eaLnBrk="1" hangingPunct="1"/>
            <a:r>
              <a:rPr lang="en-GB" dirty="0" smtClean="0"/>
              <a:t>consistent experience across contexts</a:t>
            </a:r>
          </a:p>
          <a:p>
            <a:pPr eaLnBrk="1" hangingPunct="1"/>
            <a:r>
              <a:rPr lang="en-GB" dirty="0" smtClean="0"/>
              <a:t>Identity </a:t>
            </a:r>
            <a:r>
              <a:rPr lang="en-GB" dirty="0" err="1" smtClean="0"/>
              <a:t>metasystem</a:t>
            </a:r>
            <a:endParaRPr lang="en-GB" dirty="0" smtClean="0"/>
          </a:p>
          <a:p>
            <a:pPr lvl="1" eaLnBrk="1" hangingPunct="1"/>
            <a:r>
              <a:rPr lang="en-GB" dirty="0" err="1" smtClean="0"/>
              <a:t>ip</a:t>
            </a:r>
            <a:endParaRPr lang="en-GB" dirty="0" smtClean="0"/>
          </a:p>
          <a:p>
            <a:pPr lvl="1" eaLnBrk="1" hangingPunct="1"/>
            <a:r>
              <a:rPr lang="en-GB" dirty="0" err="1" smtClean="0"/>
              <a:t>rp</a:t>
            </a:r>
            <a:endParaRPr lang="en-GB" dirty="0" smtClean="0"/>
          </a:p>
          <a:p>
            <a:pPr lvl="1" eaLnBrk="1" hangingPunct="1"/>
            <a:r>
              <a:rPr lang="en-GB" dirty="0" smtClean="0"/>
              <a:t>user</a:t>
            </a:r>
          </a:p>
          <a:p>
            <a:pPr lvl="1" eaLnBrk="1" hangingPunct="1"/>
            <a:r>
              <a:rPr lang="en-GB" dirty="0" smtClean="0"/>
              <a:t>identity selector</a:t>
            </a:r>
          </a:p>
          <a:p>
            <a:pPr lvl="1" eaLnBrk="1" hangingPunct="1"/>
            <a:r>
              <a:rPr lang="en-GB" dirty="0" smtClean="0"/>
              <a:t>non-disclosure tokens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n 8"/>
          <p:cNvSpPr/>
          <p:nvPr/>
        </p:nvSpPr>
        <p:spPr bwMode="auto">
          <a:xfrm>
            <a:off x="6091238" y="4398963"/>
            <a:ext cx="3052762" cy="1730375"/>
          </a:xfrm>
          <a:prstGeom prst="can">
            <a:avLst/>
          </a:prstGeom>
          <a:gradFill flip="none" rotWithShape="1">
            <a:gsLst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1000">
                <a:schemeClr val="bg2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cs typeface="+mn-cs"/>
              </a:rPr>
              <a:t>bad person’s database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0" y="1262063"/>
            <a:ext cx="5695950" cy="48768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2650" y="2527300"/>
            <a:ext cx="382905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221" name="Object 2"/>
          <p:cNvGraphicFramePr>
            <a:graphicFrameLocks noChangeAspect="1"/>
          </p:cNvGraphicFramePr>
          <p:nvPr/>
        </p:nvGraphicFramePr>
        <p:xfrm>
          <a:off x="7108825" y="931863"/>
          <a:ext cx="1476375" cy="1943100"/>
        </p:xfrm>
        <a:graphic>
          <a:graphicData uri="http://schemas.openxmlformats.org/presentationml/2006/ole">
            <p:oleObj spid="_x0000_s1026" name="Visio" r:id="rId5" imgW="737311" imgH="970280" progId="Visio.Drawing.11">
              <p:embed/>
            </p:oleObj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05650" y="617538"/>
            <a:ext cx="1312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web server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83438" y="3081338"/>
            <a:ext cx="17367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under the</a:t>
            </a:r>
          </a:p>
          <a:p>
            <a:r>
              <a:rPr lang="en-GB"/>
              <a:t>control of</a:t>
            </a:r>
          </a:p>
          <a:p>
            <a:r>
              <a:rPr lang="en-GB"/>
              <a:t>somebody else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14575" y="2944813"/>
            <a:ext cx="213360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+mn-cs"/>
              </a:rPr>
              <a:t>gullible@hotmail.com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81250" y="3357563"/>
            <a:ext cx="210820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cs typeface="+mn-cs"/>
              </a:rPr>
              <a:t>****************</a:t>
            </a:r>
          </a:p>
        </p:txBody>
      </p:sp>
      <p:sp>
        <p:nvSpPr>
          <p:cNvPr id="10" name="Left Arrow 9"/>
          <p:cNvSpPr>
            <a:spLocks noChangeArrowheads="1"/>
          </p:cNvSpPr>
          <p:nvPr/>
        </p:nvSpPr>
        <p:spPr bwMode="auto">
          <a:xfrm>
            <a:off x="2076450" y="1038225"/>
            <a:ext cx="7067550" cy="1149350"/>
          </a:xfrm>
          <a:prstGeom prst="leftArrow">
            <a:avLst>
              <a:gd name="adj1" fmla="val 50000"/>
              <a:gd name="adj2" fmla="val 49990"/>
            </a:avLst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GB"/>
              <a:t>www.identitytheft.com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59038" y="1408113"/>
            <a:ext cx="6375400" cy="369887"/>
          </a:xfrm>
          <a:prstGeom prst="rect">
            <a:avLst/>
          </a:prstGeom>
          <a:solidFill>
            <a:srgbClr val="509AD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www.mybank.com.net.iwill.take.over.your.life.com/dodgy.php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1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2656 -0.0007 0.05313 -0.0007 0.07969 -0.00186 C 0.09722 -0.00255 0.11545 -0.01412 0.13229 -0.01991 C 0.14097 -0.02755 0.15243 -0.03102 0.16215 -0.03611 C 0.17153 -0.04098 0.17951 -0.04977 0.18906 -0.05417 C 0.19566 -0.0625 0.20434 -0.0676 0.21215 -0.07408 C 0.21736 -0.07848 0.21997 -0.08403 0.2257 -0.08658 C 0.23004 -0.09236 0.23403 -0.09468 0.23906 -0.09931 C 0.24844 -0.10811 0.25816 -0.11713 0.26754 -0.12616 C 0.27101 -0.1294 0.275 -0.13172 0.2783 -0.13519 C 0.28056 -0.1375 0.28281 -0.14005 0.28507 -0.14236 C 0.28854 -0.14584 0.29722 -0.14977 0.29722 -0.14977 C 0.30278 -0.15718 0.30816 -0.16042 0.31476 -0.16598 C 0.3257 -0.17523 0.33646 -0.18658 0.34861 -0.19283 C 0.35035 -0.19468 0.35208 -0.19676 0.35399 -0.19838 C 0.35521 -0.19931 0.35677 -0.19908 0.35799 -0.2 C 0.36042 -0.20209 0.36233 -0.20533 0.36476 -0.20741 C 0.36597 -0.20834 0.36754 -0.20834 0.36892 -0.20903 C 0.37656 -0.2132 0.38229 -0.21898 0.39045 -0.22176 C 0.39722 -0.22778 0.4026 -0.22917 0.41076 -0.23079 C 0.42309 -0.23658 0.43576 -0.24121 0.44861 -0.24329 C 0.46476 -0.24236 0.48021 -0.24144 0.49583 -0.23611 C 0.49722 -0.23496 0.49844 -0.23357 0.5 -0.23264 C 0.5026 -0.23102 0.50799 -0.22894 0.50799 -0.22894 C 0.51476 -0.22037 0.52292 -0.21459 0.53108 -0.20903 C 0.5375 -0.19584 0.54948 -0.18588 0.55677 -0.1713 C 0.56979 -0.14537 0.57708 -0.11505 0.58229 -0.08473 C 0.58195 -0.06482 0.58212 -0.04514 0.58108 -0.02523 C 0.57986 0 0.57309 0.02569 0.56615 0.04861 C 0.56094 0.06597 0.55747 0.08264 0.55122 0.09907 C 0.54931 0.11342 0.54514 0.12847 0.53906 0.14051 C 0.53646 0.15602 0.52517 0.16597 0.51892 0.17824 C 0.5125 0.19097 0.51615 0.1868 0.50938 0.19259 C 0.5059 0.2 0.50191 0.2081 0.49722 0.21435 C 0.49618 0.21574 0.49445 0.21643 0.49323 0.21782 C 0.48854 0.22384 0.48785 0.22939 0.48229 0.23402 C 0.47934 0.24027 0.47743 0.24444 0.47292 0.24861 C 0.47014 0.25393 0.46788 0.25671 0.46337 0.25926 " pathEditMode="relative" ptsTypes="fffffffffffffffffffffffffffffffffffffA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2656 -0.0007 0.05313 -0.0007 0.07969 -0.00186 C 0.09722 -0.00255 0.11545 -0.01412 0.13229 -0.01991 C 0.14097 -0.02755 0.15243 -0.03102 0.16215 -0.03611 C 0.17153 -0.04098 0.17951 -0.04977 0.18906 -0.05417 C 0.19566 -0.0625 0.20434 -0.0676 0.21215 -0.07408 C 0.21736 -0.07848 0.21997 -0.08403 0.2257 -0.08658 C 0.23004 -0.09236 0.23403 -0.09468 0.23906 -0.09931 C 0.24844 -0.10811 0.25816 -0.11713 0.26754 -0.12616 C 0.27101 -0.1294 0.275 -0.13172 0.2783 -0.13519 C 0.28056 -0.1375 0.28281 -0.14005 0.28507 -0.14236 C 0.28854 -0.14584 0.29722 -0.14977 0.29722 -0.14977 C 0.30278 -0.15718 0.30816 -0.16042 0.31476 -0.16598 C 0.3257 -0.17523 0.33646 -0.18658 0.34861 -0.19283 C 0.35035 -0.19468 0.35208 -0.19676 0.35399 -0.19838 C 0.35521 -0.19931 0.35677 -0.19908 0.35799 -0.2 C 0.36042 -0.20209 0.36233 -0.20533 0.36476 -0.20741 C 0.36597 -0.20834 0.36754 -0.20834 0.36892 -0.20903 C 0.37656 -0.2132 0.38229 -0.21898 0.39045 -0.22176 C 0.39722 -0.22778 0.4026 -0.22917 0.41076 -0.23079 C 0.42309 -0.23658 0.43576 -0.24121 0.44861 -0.24329 C 0.46476 -0.24236 0.48021 -0.24144 0.49583 -0.23611 C 0.49722 -0.23496 0.49844 -0.23357 0.5 -0.23264 C 0.5026 -0.23102 0.50799 -0.22894 0.50799 -0.22894 C 0.51476 -0.22037 0.52292 -0.21459 0.53108 -0.20903 C 0.5375 -0.19584 0.54948 -0.18588 0.55677 -0.1713 C 0.56979 -0.14537 0.57708 -0.11505 0.58229 -0.08473 C 0.58195 -0.06482 0.58212 -0.04514 0.58108 -0.02523 C 0.57986 0 0.57309 0.02569 0.56615 0.04861 C 0.56094 0.06597 0.55747 0.08264 0.55122 0.09907 C 0.54931 0.11342 0.54514 0.12847 0.53906 0.14051 C 0.53646 0.15602 0.52517 0.16597 0.51892 0.17824 C 0.5125 0.19097 0.51615 0.1868 0.50938 0.19259 C 0.5059 0.2 0.50191 0.2081 0.49722 0.21435 C 0.49618 0.21574 0.49445 0.21643 0.49323 0.21782 C 0.48854 0.22384 0.48785 0.22939 0.48229 0.23402 C 0.47934 0.24027 0.47743 0.24444 0.47292 0.24861 C 0.47014 0.25393 0.46788 0.25671 0.46337 0.25926 " pathEditMode="relative" ptsTypes="fffffffffffffffffffffffffffffffffffff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/>
      <p:bldP spid="7" grpId="0" build="allAtOnce"/>
      <p:bldP spid="7" grpId="1" build="allAtOnce"/>
      <p:bldP spid="8" grpId="0"/>
      <p:bldP spid="8" grpId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4552950"/>
          <a:ext cx="1000125" cy="1317625"/>
        </p:xfrm>
        <a:graphic>
          <a:graphicData uri="http://schemas.openxmlformats.org/presentationml/2006/ole">
            <p:oleObj spid="_x0000_s2050" name="Visio" r:id="rId3" imgW="737311" imgH="970280" progId="Visio.Drawing.11">
              <p:embed/>
            </p:oleObj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0" y="2779713"/>
          <a:ext cx="1000125" cy="1317625"/>
        </p:xfrm>
        <a:graphic>
          <a:graphicData uri="http://schemas.openxmlformats.org/presentationml/2006/ole">
            <p:oleObj spid="_x0000_s2051" name="Visio" r:id="rId4" imgW="737311" imgH="970280" progId="Visio.Drawing.11">
              <p:embed/>
            </p:oleObj>
          </a:graphicData>
        </a:graphic>
      </p:graphicFrame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96863"/>
            <a:ext cx="3941762" cy="2301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graphicFrame>
        <p:nvGraphicFramePr>
          <p:cNvPr id="9221" name="Object 4"/>
          <p:cNvGraphicFramePr>
            <a:graphicFrameLocks noChangeAspect="1"/>
          </p:cNvGraphicFramePr>
          <p:nvPr/>
        </p:nvGraphicFramePr>
        <p:xfrm>
          <a:off x="4686300" y="314325"/>
          <a:ext cx="1476375" cy="1943100"/>
        </p:xfrm>
        <a:graphic>
          <a:graphicData uri="http://schemas.openxmlformats.org/presentationml/2006/ole">
            <p:oleObj spid="_x0000_s2052" name="Visio" r:id="rId6" imgW="737311" imgH="970280" progId="Visio.Drawing.11">
              <p:embed/>
            </p:oleObj>
          </a:graphicData>
        </a:graphic>
      </p:graphicFrame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4683125" y="0"/>
            <a:ext cx="46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IIS</a:t>
            </a:r>
          </a:p>
        </p:txBody>
      </p:sp>
      <p:cxnSp>
        <p:nvCxnSpPr>
          <p:cNvPr id="7" name="Shape 6"/>
          <p:cNvCxnSpPr>
            <a:cxnSpLocks noChangeShapeType="1"/>
            <a:stCxn id="10" idx="3"/>
          </p:cNvCxnSpPr>
          <p:nvPr/>
        </p:nvCxnSpPr>
        <p:spPr bwMode="auto">
          <a:xfrm flipV="1">
            <a:off x="4119563" y="1371600"/>
            <a:ext cx="600075" cy="347663"/>
          </a:xfrm>
          <a:prstGeom prst="curvedConnector3">
            <a:avLst>
              <a:gd name="adj1" fmla="val 50000"/>
            </a:avLst>
          </a:prstGeom>
          <a:noFill/>
          <a:ln w="1905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3038" y="1235075"/>
            <a:ext cx="3941762" cy="1360488"/>
          </a:xfrm>
          <a:prstGeom prst="rect">
            <a:avLst/>
          </a:prstGeom>
          <a:solidFill>
            <a:schemeClr val="accent1">
              <a:alpha val="54901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7800" y="1227138"/>
            <a:ext cx="3941763" cy="984250"/>
          </a:xfrm>
          <a:prstGeom prst="rect">
            <a:avLst/>
          </a:prstGeom>
          <a:solidFill>
            <a:schemeClr val="accent1">
              <a:alpha val="54901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Can 12"/>
          <p:cNvSpPr/>
          <p:nvPr/>
        </p:nvSpPr>
        <p:spPr bwMode="auto">
          <a:xfrm>
            <a:off x="6475413" y="284163"/>
            <a:ext cx="2668587" cy="1730375"/>
          </a:xfrm>
          <a:prstGeom prst="can">
            <a:avLst/>
          </a:prstGeom>
          <a:gradFill flip="none" rotWithShape="1">
            <a:gsLst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1000">
                <a:schemeClr val="bg2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/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cs typeface="+mn-cs"/>
              </a:rPr>
              <a:t>Credentials database</a:t>
            </a:r>
          </a:p>
        </p:txBody>
      </p:sp>
      <p:pic>
        <p:nvPicPr>
          <p:cNvPr id="2059" name="Picture 6" descr="computer wide scree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97650" y="4730750"/>
            <a:ext cx="1735138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Box 14"/>
          <p:cNvSpPr txBox="1">
            <a:spLocks noChangeArrowheads="1"/>
          </p:cNvSpPr>
          <p:nvPr/>
        </p:nvSpPr>
        <p:spPr bwMode="auto">
          <a:xfrm>
            <a:off x="4597400" y="2249488"/>
            <a:ext cx="4146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FormsAuthentication.SetLoginCookie()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621213" y="2706688"/>
            <a:ext cx="1050925" cy="1185862"/>
            <a:chOff x="4213225" y="4473575"/>
            <a:chExt cx="1050925" cy="1185863"/>
          </a:xfrm>
        </p:grpSpPr>
        <p:sp>
          <p:nvSpPr>
            <p:cNvPr id="16" name="Folded Corner 15"/>
            <p:cNvSpPr/>
            <p:nvPr/>
          </p:nvSpPr>
          <p:spPr bwMode="auto">
            <a:xfrm flipV="1">
              <a:off x="4213225" y="4473575"/>
              <a:ext cx="1050925" cy="1185863"/>
            </a:xfrm>
            <a:prstGeom prst="foldedCorner">
              <a:avLst>
                <a:gd name="adj" fmla="val 27255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flipV="1">
              <a:off x="4298950" y="4868862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4298950" y="5021262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4298950" y="51736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298950" y="53260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298950" y="54784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6935788" y="4959350"/>
            <a:ext cx="1050925" cy="1185863"/>
            <a:chOff x="4213225" y="4473575"/>
            <a:chExt cx="1050925" cy="1185863"/>
          </a:xfrm>
        </p:grpSpPr>
        <p:sp>
          <p:nvSpPr>
            <p:cNvPr id="22" name="Folded Corner 21"/>
            <p:cNvSpPr/>
            <p:nvPr/>
          </p:nvSpPr>
          <p:spPr bwMode="auto">
            <a:xfrm flipV="1">
              <a:off x="4213225" y="4473575"/>
              <a:ext cx="1050925" cy="1185863"/>
            </a:xfrm>
            <a:prstGeom prst="foldedCorner">
              <a:avLst>
                <a:gd name="adj" fmla="val 27255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 flipV="1">
              <a:off x="4298950" y="48688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4298950" y="50212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flipV="1">
              <a:off x="4298950" y="51736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4298950" y="53260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4298950" y="54784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902450" y="4951413"/>
            <a:ext cx="1050925" cy="1185862"/>
            <a:chOff x="4213225" y="4473575"/>
            <a:chExt cx="1050925" cy="1185863"/>
          </a:xfrm>
        </p:grpSpPr>
        <p:sp>
          <p:nvSpPr>
            <p:cNvPr id="30" name="Folded Corner 29"/>
            <p:cNvSpPr/>
            <p:nvPr/>
          </p:nvSpPr>
          <p:spPr bwMode="auto">
            <a:xfrm flipV="1">
              <a:off x="4213225" y="4473575"/>
              <a:ext cx="1050925" cy="1185863"/>
            </a:xfrm>
            <a:prstGeom prst="foldedCorner">
              <a:avLst>
                <a:gd name="adj" fmla="val 27255"/>
              </a:avLst>
            </a:prstGeom>
            <a:solidFill>
              <a:schemeClr val="tx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 flipV="1">
              <a:off x="4298950" y="4868862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4298950" y="5021262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flipV="1">
              <a:off x="4298950" y="51736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4298950" y="53260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4298950" y="5478463"/>
              <a:ext cx="8540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TextBox 14"/>
          <p:cNvSpPr txBox="1">
            <a:spLocks noChangeArrowheads="1"/>
          </p:cNvSpPr>
          <p:nvPr/>
        </p:nvSpPr>
        <p:spPr bwMode="auto">
          <a:xfrm>
            <a:off x="882650" y="2833688"/>
            <a:ext cx="210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www.newcorp.com</a:t>
            </a:r>
          </a:p>
        </p:txBody>
      </p:sp>
      <p:sp>
        <p:nvSpPr>
          <p:cNvPr id="37" name="TextBox 14"/>
          <p:cNvSpPr txBox="1">
            <a:spLocks noChangeArrowheads="1"/>
          </p:cNvSpPr>
          <p:nvPr/>
        </p:nvSpPr>
        <p:spPr bwMode="auto">
          <a:xfrm>
            <a:off x="898525" y="4703763"/>
            <a:ext cx="226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www.megacorp.com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0" y="3113088"/>
            <a:ext cx="3262313" cy="243522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GB" sz="2400"/>
              <a:t>Application Error:</a:t>
            </a:r>
          </a:p>
          <a:p>
            <a:endParaRPr lang="en-GB"/>
          </a:p>
          <a:p>
            <a:r>
              <a:rPr lang="en-GB"/>
              <a:t>Cross-domain cookie.</a:t>
            </a:r>
          </a:p>
          <a:p>
            <a:r>
              <a:rPr lang="en-GB" sz="1400"/>
              <a:t>A cookie has been received from  a security domain other than the one to which this web server is a member. This is a potential security breach. Please consult the application or web server administrator. </a:t>
            </a:r>
          </a:p>
        </p:txBody>
      </p:sp>
      <p:sp>
        <p:nvSpPr>
          <p:cNvPr id="39" name="Heptagon 38"/>
          <p:cNvSpPr/>
          <p:nvPr/>
        </p:nvSpPr>
        <p:spPr bwMode="auto">
          <a:xfrm>
            <a:off x="0" y="2668588"/>
            <a:ext cx="1681163" cy="1384300"/>
          </a:xfrm>
          <a:prstGeom prst="heptagon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dirty="0"/>
              <a:t>Custom Solution</a:t>
            </a:r>
          </a:p>
        </p:txBody>
      </p:sp>
      <p:sp>
        <p:nvSpPr>
          <p:cNvPr id="40" name="Heptagon 39"/>
          <p:cNvSpPr/>
          <p:nvPr/>
        </p:nvSpPr>
        <p:spPr bwMode="auto">
          <a:xfrm>
            <a:off x="0" y="4452938"/>
            <a:ext cx="1681163" cy="1384300"/>
          </a:xfrm>
          <a:prstGeom prst="heptagon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dirty="0"/>
              <a:t>Custom Solution</a:t>
            </a:r>
          </a:p>
        </p:txBody>
      </p:sp>
      <p:sp>
        <p:nvSpPr>
          <p:cNvPr id="41" name="Heptagon 40"/>
          <p:cNvSpPr/>
          <p:nvPr/>
        </p:nvSpPr>
        <p:spPr bwMode="auto">
          <a:xfrm>
            <a:off x="4489450" y="498475"/>
            <a:ext cx="1681163" cy="1384300"/>
          </a:xfrm>
          <a:prstGeom prst="heptagon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dirty="0"/>
              <a:t>Custom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602 L -0.71146 -0.003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" y="-5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L -0.71337 -0.26666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" y="-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3" grpId="0" animBg="1"/>
      <p:bldP spid="2058" grpId="0"/>
      <p:bldP spid="36" grpId="0"/>
      <p:bldP spid="37" grpId="0"/>
      <p:bldP spid="38" grpId="0" animBg="1"/>
      <p:bldP spid="38" grpId="1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7575"/>
            <a:ext cx="914400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2018" name="Rectangle 2"/>
          <p:cNvSpPr>
            <a:spLocks noChangeArrowheads="1"/>
          </p:cNvSpPr>
          <p:nvPr/>
        </p:nvSpPr>
        <p:spPr bwMode="auto">
          <a:xfrm>
            <a:off x="1042988" y="4941888"/>
            <a:ext cx="6913562" cy="1079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Connectivity</a:t>
            </a:r>
          </a:p>
        </p:txBody>
      </p:sp>
      <p:sp>
        <p:nvSpPr>
          <p:cNvPr id="342019" name="Rectangle 3"/>
          <p:cNvSpPr>
            <a:spLocks noChangeArrowheads="1"/>
          </p:cNvSpPr>
          <p:nvPr/>
        </p:nvSpPr>
        <p:spPr bwMode="auto">
          <a:xfrm>
            <a:off x="1114425" y="3573463"/>
            <a:ext cx="6913563" cy="1079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Naming</a:t>
            </a:r>
          </a:p>
        </p:txBody>
      </p:sp>
      <p:sp>
        <p:nvSpPr>
          <p:cNvPr id="342020" name="Rectangle 4"/>
          <p:cNvSpPr>
            <a:spLocks noChangeArrowheads="1"/>
          </p:cNvSpPr>
          <p:nvPr/>
        </p:nvSpPr>
        <p:spPr bwMode="auto">
          <a:xfrm>
            <a:off x="1114425" y="4941888"/>
            <a:ext cx="6913563" cy="1079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IP</a:t>
            </a: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1114425" y="3573463"/>
            <a:ext cx="6913563" cy="1079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DNS</a:t>
            </a:r>
          </a:p>
        </p:txBody>
      </p:sp>
      <p:sp>
        <p:nvSpPr>
          <p:cNvPr id="342022" name="Rectangle 6"/>
          <p:cNvSpPr>
            <a:spLocks noChangeArrowheads="1"/>
          </p:cNvSpPr>
          <p:nvPr/>
        </p:nvSpPr>
        <p:spPr bwMode="auto">
          <a:xfrm>
            <a:off x="1114425" y="2276475"/>
            <a:ext cx="6913563" cy="1079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800" b="1"/>
              <a:t>Identity</a:t>
            </a:r>
          </a:p>
        </p:txBody>
      </p:sp>
      <p:sp>
        <p:nvSpPr>
          <p:cNvPr id="342023" name="Rectangle 7"/>
          <p:cNvSpPr>
            <a:spLocks noChangeArrowheads="1"/>
          </p:cNvSpPr>
          <p:nvPr/>
        </p:nvSpPr>
        <p:spPr bwMode="auto">
          <a:xfrm>
            <a:off x="1114425" y="2276475"/>
            <a:ext cx="863600" cy="10810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24" name="Rectangle 8"/>
          <p:cNvSpPr>
            <a:spLocks noChangeArrowheads="1"/>
          </p:cNvSpPr>
          <p:nvPr/>
        </p:nvSpPr>
        <p:spPr bwMode="auto">
          <a:xfrm>
            <a:off x="1978025" y="2276475"/>
            <a:ext cx="863600" cy="10810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25" name="Rectangle 9"/>
          <p:cNvSpPr>
            <a:spLocks noChangeArrowheads="1"/>
          </p:cNvSpPr>
          <p:nvPr/>
        </p:nvSpPr>
        <p:spPr bwMode="auto">
          <a:xfrm>
            <a:off x="2843213" y="2276475"/>
            <a:ext cx="863600" cy="10810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26" name="Rectangle 10"/>
          <p:cNvSpPr>
            <a:spLocks noChangeArrowheads="1"/>
          </p:cNvSpPr>
          <p:nvPr/>
        </p:nvSpPr>
        <p:spPr bwMode="auto">
          <a:xfrm>
            <a:off x="3706813" y="2276475"/>
            <a:ext cx="863600" cy="10810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27" name="Rectangle 11"/>
          <p:cNvSpPr>
            <a:spLocks noChangeArrowheads="1"/>
          </p:cNvSpPr>
          <p:nvPr/>
        </p:nvSpPr>
        <p:spPr bwMode="auto">
          <a:xfrm>
            <a:off x="4570413" y="2276475"/>
            <a:ext cx="863600" cy="1081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28" name="Rectangle 12"/>
          <p:cNvSpPr>
            <a:spLocks noChangeArrowheads="1"/>
          </p:cNvSpPr>
          <p:nvPr/>
        </p:nvSpPr>
        <p:spPr bwMode="auto">
          <a:xfrm>
            <a:off x="5435600" y="2276475"/>
            <a:ext cx="863600" cy="10810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29" name="Rectangle 13"/>
          <p:cNvSpPr>
            <a:spLocks noChangeArrowheads="1"/>
          </p:cNvSpPr>
          <p:nvPr/>
        </p:nvSpPr>
        <p:spPr bwMode="auto">
          <a:xfrm>
            <a:off x="6299200" y="2276475"/>
            <a:ext cx="863600" cy="10810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2030" name="Rectangle 14"/>
          <p:cNvSpPr>
            <a:spLocks noChangeArrowheads="1"/>
          </p:cNvSpPr>
          <p:nvPr/>
        </p:nvSpPr>
        <p:spPr bwMode="auto">
          <a:xfrm>
            <a:off x="7162800" y="2276475"/>
            <a:ext cx="863600" cy="10810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811463" y="2547938"/>
            <a:ext cx="3578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000"/>
              <a:t>no consistency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2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2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2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2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18" grpId="0" animBg="1"/>
      <p:bldP spid="342019" grpId="0" animBg="1"/>
      <p:bldP spid="342020" grpId="0" animBg="1"/>
      <p:bldP spid="342021" grpId="0" animBg="1"/>
      <p:bldP spid="342022" grpId="0" animBg="1"/>
      <p:bldP spid="342023" grpId="0" animBg="1"/>
      <p:bldP spid="342024" grpId="0" animBg="1"/>
      <p:bldP spid="342025" grpId="0" animBg="1"/>
      <p:bldP spid="342026" grpId="0" animBg="1"/>
      <p:bldP spid="342027" grpId="0" animBg="1"/>
      <p:bldP spid="342028" grpId="0" animBg="1"/>
      <p:bldP spid="342029" grpId="0" animBg="1"/>
      <p:bldP spid="342030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28650" y="1920875"/>
            <a:ext cx="9858375" cy="3767138"/>
          </a:xfrm>
          <a:prstGeom prst="rect">
            <a:avLst/>
          </a:prstGeom>
        </p:spPr>
        <p:txBody>
          <a:bodyPr/>
          <a:lstStyle/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user control and consent</a:t>
            </a:r>
            <a:endParaRPr lang="en-US" sz="2400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minimal disclosure for a defined use</a:t>
            </a:r>
            <a:endParaRPr lang="en-US" sz="2400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justifiable parties</a:t>
            </a:r>
            <a:endParaRPr lang="en-US" sz="2400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directional identity</a:t>
            </a:r>
            <a:endParaRPr lang="en-US" sz="2400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pluralism of operators and technologies</a:t>
            </a:r>
            <a:endParaRPr lang="en-US" sz="2400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human integration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consistent experience across contexts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460500" y="177800"/>
            <a:ext cx="6107113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800"/>
              <a:t>www.identityblog.com</a:t>
            </a:r>
          </a:p>
          <a:p>
            <a:endParaRPr lang="en-GB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1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4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0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3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6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28650" y="1920875"/>
            <a:ext cx="9858375" cy="3800475"/>
          </a:xfrm>
          <a:prstGeom prst="rect">
            <a:avLst/>
          </a:prstGeom>
        </p:spPr>
        <p:txBody>
          <a:bodyPr/>
          <a:lstStyle/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endParaRPr lang="en-US" sz="2400" b="1" kern="0" dirty="0">
              <a:latin typeface="+mn-lt"/>
              <a:cs typeface="+mn-cs"/>
            </a:endParaRP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Human integration</a:t>
            </a:r>
          </a:p>
          <a:p>
            <a:pPr marL="730250" indent="-730250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35000"/>
              <a:buFont typeface="Arial" pitchFamily="34" charset="0"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Consistent experience across contexts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5629" y="838114"/>
            <a:ext cx="28098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52400" h="50800" prst="softRound"/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5188" y="2755900"/>
            <a:ext cx="2079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Planky’s Card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3363" y="431800"/>
            <a:ext cx="4830762" cy="35131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40363" y="4044950"/>
            <a:ext cx="2293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/>
              <a:t>Card Collection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92075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0"/>
          <p:cNvSpPr>
            <a:spLocks noChangeArrowheads="1"/>
          </p:cNvSpPr>
          <p:nvPr/>
        </p:nvSpPr>
        <p:spPr bwMode="auto">
          <a:xfrm>
            <a:off x="0" y="0"/>
            <a:ext cx="12969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</a:t>
            </a:r>
          </a:p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Provider</a:t>
            </a:r>
            <a:endParaRPr lang="en-US" sz="2000"/>
          </a:p>
        </p:txBody>
      </p:sp>
      <p:sp>
        <p:nvSpPr>
          <p:cNvPr id="5" name="Can 4"/>
          <p:cNvSpPr/>
          <p:nvPr/>
        </p:nvSpPr>
        <p:spPr bwMode="auto">
          <a:xfrm>
            <a:off x="2459038" y="173038"/>
            <a:ext cx="852487" cy="827087"/>
          </a:xfrm>
          <a:prstGeom prst="can">
            <a:avLst/>
          </a:prstGeom>
          <a:gradFill flip="none" rotWithShape="1">
            <a:gsLst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0">
                <a:srgbClr val="5E9EFF"/>
              </a:gs>
              <a:gs pos="1000">
                <a:schemeClr val="bg2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/>
          <a:lstStyle/>
          <a:p>
            <a:pPr>
              <a:defRPr/>
            </a:pPr>
            <a:endParaRPr lang="en-GB" dirty="0">
              <a:solidFill>
                <a:schemeClr val="bg1">
                  <a:lumMod val="50000"/>
                </a:schemeClr>
              </a:solidFill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74913" y="544513"/>
          <a:ext cx="4261856" cy="78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78"/>
                <a:gridCol w="1025611"/>
                <a:gridCol w="1297459"/>
                <a:gridCol w="942008"/>
              </a:tblGrid>
              <a:tr h="259263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First</a:t>
                      </a:r>
                      <a:r>
                        <a:rPr lang="en-GB" sz="1300" baseline="0" dirty="0" smtClean="0"/>
                        <a:t> name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Last name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Email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.......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</a:tr>
              <a:tr h="259263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Steve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Plank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planky@a.com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......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</a:tr>
              <a:tr h="259263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Bob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Smith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Bsmith@a.com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......</a:t>
                      </a:r>
                      <a:endParaRPr lang="en-GB" sz="1300" dirty="0"/>
                    </a:p>
                  </a:txBody>
                  <a:tcPr marL="63928" marR="63928" marT="31964" marB="31964"/>
                </a:tc>
              </a:tr>
            </a:tbl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6938" y="525463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6975" y="985838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5900" y="1447800"/>
            <a:ext cx="14001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omputer wide scre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6638" y="2841625"/>
            <a:ext cx="4297362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666038" y="2944813"/>
            <a:ext cx="12969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Identity </a:t>
            </a:r>
          </a:p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Selector</a:t>
            </a:r>
            <a:endParaRPr lang="en-US" sz="200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529513" y="5280025"/>
            <a:ext cx="129698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en-US" sz="2000" b="1"/>
              <a:t>Subject</a:t>
            </a:r>
            <a:endParaRPr lang="en-US" sz="200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5641" y="776331"/>
            <a:ext cx="554252" cy="37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52400" h="50800" prst="softRound"/>
          </a:sp3d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92700" y="3052763"/>
            <a:ext cx="2493963" cy="18129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790575" y="1828800"/>
            <a:ext cx="5881688" cy="2967038"/>
          </a:xfrm>
          <a:custGeom>
            <a:avLst/>
            <a:gdLst>
              <a:gd name="T0" fmla="*/ 0 w 5881817"/>
              <a:gd name="T1" fmla="*/ 0 h 2967371"/>
              <a:gd name="T2" fmla="*/ 5881817 w 5881817"/>
              <a:gd name="T3" fmla="*/ 2967371 h 2967371"/>
            </a:gdLst>
            <a:ahLst/>
            <a:cxnLst/>
            <a:rect l="T0" t="T1" r="T2" b="T3"/>
            <a:pathLst>
              <a:path w="5881817" h="2967371">
                <a:moveTo>
                  <a:pt x="370703" y="0"/>
                </a:moveTo>
                <a:cubicBezTo>
                  <a:pt x="304553" y="44101"/>
                  <a:pt x="344133" y="14214"/>
                  <a:pt x="259492" y="98854"/>
                </a:cubicBezTo>
                <a:cubicBezTo>
                  <a:pt x="247135" y="111211"/>
                  <a:pt x="232115" y="121384"/>
                  <a:pt x="222422" y="135924"/>
                </a:cubicBezTo>
                <a:cubicBezTo>
                  <a:pt x="214184" y="148281"/>
                  <a:pt x="205077" y="160101"/>
                  <a:pt x="197709" y="172995"/>
                </a:cubicBezTo>
                <a:cubicBezTo>
                  <a:pt x="188570" y="188988"/>
                  <a:pt x="182758" y="206802"/>
                  <a:pt x="172995" y="222422"/>
                </a:cubicBezTo>
                <a:cubicBezTo>
                  <a:pt x="162080" y="239886"/>
                  <a:pt x="147895" y="255091"/>
                  <a:pt x="135925" y="271849"/>
                </a:cubicBezTo>
                <a:cubicBezTo>
                  <a:pt x="127293" y="283934"/>
                  <a:pt x="119449" y="296562"/>
                  <a:pt x="111211" y="308919"/>
                </a:cubicBezTo>
                <a:cubicBezTo>
                  <a:pt x="75735" y="450822"/>
                  <a:pt x="125342" y="275948"/>
                  <a:pt x="74141" y="395416"/>
                </a:cubicBezTo>
                <a:cubicBezTo>
                  <a:pt x="67451" y="411026"/>
                  <a:pt x="67747" y="428942"/>
                  <a:pt x="61784" y="444843"/>
                </a:cubicBezTo>
                <a:cubicBezTo>
                  <a:pt x="55316" y="462090"/>
                  <a:pt x="44327" y="477339"/>
                  <a:pt x="37071" y="494270"/>
                </a:cubicBezTo>
                <a:cubicBezTo>
                  <a:pt x="31940" y="506242"/>
                  <a:pt x="28292" y="518817"/>
                  <a:pt x="24714" y="531341"/>
                </a:cubicBezTo>
                <a:cubicBezTo>
                  <a:pt x="13080" y="572059"/>
                  <a:pt x="8494" y="600082"/>
                  <a:pt x="0" y="642551"/>
                </a:cubicBezTo>
                <a:cubicBezTo>
                  <a:pt x="1840" y="683031"/>
                  <a:pt x="3330" y="908231"/>
                  <a:pt x="24714" y="1000897"/>
                </a:cubicBezTo>
                <a:cubicBezTo>
                  <a:pt x="51393" y="1116507"/>
                  <a:pt x="40505" y="1034772"/>
                  <a:pt x="74141" y="1124465"/>
                </a:cubicBezTo>
                <a:cubicBezTo>
                  <a:pt x="108339" y="1215659"/>
                  <a:pt x="61128" y="1135836"/>
                  <a:pt x="111211" y="1210962"/>
                </a:cubicBezTo>
                <a:cubicBezTo>
                  <a:pt x="115330" y="1227438"/>
                  <a:pt x="115973" y="1245199"/>
                  <a:pt x="123568" y="1260389"/>
                </a:cubicBezTo>
                <a:cubicBezTo>
                  <a:pt x="161131" y="1335516"/>
                  <a:pt x="171321" y="1321966"/>
                  <a:pt x="210065" y="1383957"/>
                </a:cubicBezTo>
                <a:cubicBezTo>
                  <a:pt x="219828" y="1399577"/>
                  <a:pt x="221754" y="1420359"/>
                  <a:pt x="234779" y="1433384"/>
                </a:cubicBezTo>
                <a:cubicBezTo>
                  <a:pt x="243989" y="1442594"/>
                  <a:pt x="259492" y="1441622"/>
                  <a:pt x="271849" y="1445741"/>
                </a:cubicBezTo>
                <a:cubicBezTo>
                  <a:pt x="280087" y="1462217"/>
                  <a:pt x="284770" y="1481017"/>
                  <a:pt x="296563" y="1495168"/>
                </a:cubicBezTo>
                <a:cubicBezTo>
                  <a:pt x="306070" y="1506577"/>
                  <a:pt x="322224" y="1510374"/>
                  <a:pt x="333633" y="1519881"/>
                </a:cubicBezTo>
                <a:cubicBezTo>
                  <a:pt x="428783" y="1599172"/>
                  <a:pt x="315728" y="1520300"/>
                  <a:pt x="407773" y="1581665"/>
                </a:cubicBezTo>
                <a:cubicBezTo>
                  <a:pt x="453082" y="1649627"/>
                  <a:pt x="407773" y="1591962"/>
                  <a:pt x="469557" y="1643449"/>
                </a:cubicBezTo>
                <a:cubicBezTo>
                  <a:pt x="482982" y="1654636"/>
                  <a:pt x="492087" y="1670826"/>
                  <a:pt x="506627" y="1680519"/>
                </a:cubicBezTo>
                <a:cubicBezTo>
                  <a:pt x="517465" y="1687744"/>
                  <a:pt x="532048" y="1687051"/>
                  <a:pt x="543698" y="1692876"/>
                </a:cubicBezTo>
                <a:cubicBezTo>
                  <a:pt x="556981" y="1699517"/>
                  <a:pt x="567874" y="1710221"/>
                  <a:pt x="580768" y="1717589"/>
                </a:cubicBezTo>
                <a:cubicBezTo>
                  <a:pt x="596761" y="1726728"/>
                  <a:pt x="613092" y="1735462"/>
                  <a:pt x="630195" y="1742303"/>
                </a:cubicBezTo>
                <a:cubicBezTo>
                  <a:pt x="654382" y="1751978"/>
                  <a:pt x="704336" y="1767016"/>
                  <a:pt x="704336" y="1767016"/>
                </a:cubicBezTo>
                <a:cubicBezTo>
                  <a:pt x="716693" y="1775254"/>
                  <a:pt x="728123" y="1785088"/>
                  <a:pt x="741406" y="1791730"/>
                </a:cubicBezTo>
                <a:cubicBezTo>
                  <a:pt x="757105" y="1799580"/>
                  <a:pt x="814712" y="1813805"/>
                  <a:pt x="827903" y="1816443"/>
                </a:cubicBezTo>
                <a:cubicBezTo>
                  <a:pt x="852471" y="1821357"/>
                  <a:pt x="876994" y="1828340"/>
                  <a:pt x="902044" y="1828800"/>
                </a:cubicBezTo>
                <a:lnTo>
                  <a:pt x="2174790" y="1841157"/>
                </a:lnTo>
                <a:cubicBezTo>
                  <a:pt x="2192377" y="1844088"/>
                  <a:pt x="2289136" y="1859397"/>
                  <a:pt x="2310714" y="1865870"/>
                </a:cubicBezTo>
                <a:cubicBezTo>
                  <a:pt x="2331960" y="1872244"/>
                  <a:pt x="2351455" y="1883570"/>
                  <a:pt x="2372498" y="1890584"/>
                </a:cubicBezTo>
                <a:cubicBezTo>
                  <a:pt x="2388609" y="1895955"/>
                  <a:pt x="2406249" y="1896409"/>
                  <a:pt x="2421925" y="1902941"/>
                </a:cubicBezTo>
                <a:cubicBezTo>
                  <a:pt x="2523696" y="1945346"/>
                  <a:pt x="2529234" y="1958709"/>
                  <a:pt x="2619633" y="2026508"/>
                </a:cubicBezTo>
                <a:cubicBezTo>
                  <a:pt x="2670262" y="2051823"/>
                  <a:pt x="2673574" y="2049795"/>
                  <a:pt x="2718487" y="2088292"/>
                </a:cubicBezTo>
                <a:cubicBezTo>
                  <a:pt x="2731755" y="2099665"/>
                  <a:pt x="2742289" y="2113989"/>
                  <a:pt x="2755557" y="2125362"/>
                </a:cubicBezTo>
                <a:cubicBezTo>
                  <a:pt x="2771194" y="2138765"/>
                  <a:pt x="2788226" y="2150462"/>
                  <a:pt x="2804984" y="2162432"/>
                </a:cubicBezTo>
                <a:cubicBezTo>
                  <a:pt x="2817069" y="2171064"/>
                  <a:pt x="2831553" y="2176645"/>
                  <a:pt x="2842054" y="2187146"/>
                </a:cubicBezTo>
                <a:cubicBezTo>
                  <a:pt x="2856617" y="2201709"/>
                  <a:pt x="2863732" y="2222891"/>
                  <a:pt x="2879125" y="2236573"/>
                </a:cubicBezTo>
                <a:cubicBezTo>
                  <a:pt x="2901324" y="2256306"/>
                  <a:pt x="2928552" y="2269524"/>
                  <a:pt x="2953265" y="2286000"/>
                </a:cubicBezTo>
                <a:cubicBezTo>
                  <a:pt x="2965622" y="2294238"/>
                  <a:pt x="2979835" y="2300213"/>
                  <a:pt x="2990336" y="2310714"/>
                </a:cubicBezTo>
                <a:cubicBezTo>
                  <a:pt x="3102215" y="2422593"/>
                  <a:pt x="3047509" y="2388728"/>
                  <a:pt x="3138617" y="2434281"/>
                </a:cubicBezTo>
                <a:cubicBezTo>
                  <a:pt x="3163330" y="2458995"/>
                  <a:pt x="3183677" y="2489035"/>
                  <a:pt x="3212757" y="2508422"/>
                </a:cubicBezTo>
                <a:cubicBezTo>
                  <a:pt x="3225114" y="2516660"/>
                  <a:pt x="3238651" y="2523356"/>
                  <a:pt x="3249827" y="2533135"/>
                </a:cubicBezTo>
                <a:cubicBezTo>
                  <a:pt x="3271746" y="2552314"/>
                  <a:pt x="3289692" y="2575740"/>
                  <a:pt x="3311611" y="2594919"/>
                </a:cubicBezTo>
                <a:cubicBezTo>
                  <a:pt x="3322788" y="2604698"/>
                  <a:pt x="3336597" y="2611000"/>
                  <a:pt x="3348682" y="2619632"/>
                </a:cubicBezTo>
                <a:cubicBezTo>
                  <a:pt x="3365441" y="2631602"/>
                  <a:pt x="3382472" y="2643300"/>
                  <a:pt x="3398109" y="2656703"/>
                </a:cubicBezTo>
                <a:cubicBezTo>
                  <a:pt x="3411377" y="2668076"/>
                  <a:pt x="3420639" y="2684080"/>
                  <a:pt x="3435179" y="2693773"/>
                </a:cubicBezTo>
                <a:cubicBezTo>
                  <a:pt x="3446017" y="2700998"/>
                  <a:pt x="3460599" y="2700305"/>
                  <a:pt x="3472249" y="2706130"/>
                </a:cubicBezTo>
                <a:cubicBezTo>
                  <a:pt x="3553760" y="2746885"/>
                  <a:pt x="3477047" y="2753666"/>
                  <a:pt x="3632887" y="2792627"/>
                </a:cubicBezTo>
                <a:cubicBezTo>
                  <a:pt x="3707586" y="2811302"/>
                  <a:pt x="3666203" y="2799614"/>
                  <a:pt x="3756454" y="2829697"/>
                </a:cubicBezTo>
                <a:cubicBezTo>
                  <a:pt x="3768811" y="2837935"/>
                  <a:pt x="3779875" y="2848561"/>
                  <a:pt x="3793525" y="2854411"/>
                </a:cubicBezTo>
                <a:cubicBezTo>
                  <a:pt x="3809135" y="2861101"/>
                  <a:pt x="3826568" y="2862300"/>
                  <a:pt x="3842952" y="2866768"/>
                </a:cubicBezTo>
                <a:cubicBezTo>
                  <a:pt x="3975142" y="2902820"/>
                  <a:pt x="3887419" y="2886811"/>
                  <a:pt x="4040660" y="2903838"/>
                </a:cubicBezTo>
                <a:cubicBezTo>
                  <a:pt x="4294786" y="2967371"/>
                  <a:pt x="4112566" y="2926386"/>
                  <a:pt x="4732638" y="2903838"/>
                </a:cubicBezTo>
                <a:cubicBezTo>
                  <a:pt x="4745655" y="2903365"/>
                  <a:pt x="4757185" y="2895059"/>
                  <a:pt x="4769709" y="2891481"/>
                </a:cubicBezTo>
                <a:cubicBezTo>
                  <a:pt x="4947330" y="2840732"/>
                  <a:pt x="4684284" y="2923515"/>
                  <a:pt x="4868563" y="2854411"/>
                </a:cubicBezTo>
                <a:cubicBezTo>
                  <a:pt x="4884464" y="2848448"/>
                  <a:pt x="4901723" y="2846934"/>
                  <a:pt x="4917990" y="2842054"/>
                </a:cubicBezTo>
                <a:cubicBezTo>
                  <a:pt x="4942941" y="2834569"/>
                  <a:pt x="4992130" y="2817341"/>
                  <a:pt x="4992130" y="2817341"/>
                </a:cubicBezTo>
                <a:lnTo>
                  <a:pt x="5066271" y="2767914"/>
                </a:lnTo>
                <a:cubicBezTo>
                  <a:pt x="5078628" y="2759676"/>
                  <a:pt x="5088933" y="2746802"/>
                  <a:pt x="5103341" y="2743200"/>
                </a:cubicBezTo>
                <a:lnTo>
                  <a:pt x="5152768" y="2730843"/>
                </a:lnTo>
                <a:cubicBezTo>
                  <a:pt x="5177482" y="2714367"/>
                  <a:pt x="5198731" y="2690809"/>
                  <a:pt x="5226909" y="2681416"/>
                </a:cubicBezTo>
                <a:lnTo>
                  <a:pt x="5301049" y="2656703"/>
                </a:lnTo>
                <a:cubicBezTo>
                  <a:pt x="5313406" y="2652584"/>
                  <a:pt x="5327281" y="2651571"/>
                  <a:pt x="5338119" y="2644346"/>
                </a:cubicBezTo>
                <a:cubicBezTo>
                  <a:pt x="5350476" y="2636108"/>
                  <a:pt x="5361233" y="2624707"/>
                  <a:pt x="5375190" y="2619632"/>
                </a:cubicBezTo>
                <a:cubicBezTo>
                  <a:pt x="5407110" y="2608025"/>
                  <a:pt x="5474044" y="2594919"/>
                  <a:pt x="5474044" y="2594919"/>
                </a:cubicBezTo>
                <a:cubicBezTo>
                  <a:pt x="5486401" y="2586681"/>
                  <a:pt x="5497543" y="2576237"/>
                  <a:pt x="5511114" y="2570205"/>
                </a:cubicBezTo>
                <a:cubicBezTo>
                  <a:pt x="5534919" y="2559625"/>
                  <a:pt x="5560541" y="2553730"/>
                  <a:pt x="5585254" y="2545492"/>
                </a:cubicBezTo>
                <a:lnTo>
                  <a:pt x="5659395" y="2520778"/>
                </a:lnTo>
                <a:lnTo>
                  <a:pt x="5696465" y="2508422"/>
                </a:lnTo>
                <a:lnTo>
                  <a:pt x="5733536" y="2496065"/>
                </a:lnTo>
                <a:cubicBezTo>
                  <a:pt x="5839774" y="2425238"/>
                  <a:pt x="5705358" y="2510154"/>
                  <a:pt x="5807676" y="2458995"/>
                </a:cubicBezTo>
                <a:cubicBezTo>
                  <a:pt x="5820959" y="2452353"/>
                  <a:pt x="5832389" y="2442519"/>
                  <a:pt x="5844746" y="2434281"/>
                </a:cubicBezTo>
                <a:lnTo>
                  <a:pt x="5869460" y="2360141"/>
                </a:lnTo>
                <a:cubicBezTo>
                  <a:pt x="5873579" y="2347784"/>
                  <a:pt x="5881817" y="2336095"/>
                  <a:pt x="5881817" y="2323070"/>
                </a:cubicBezTo>
                <a:lnTo>
                  <a:pt x="5881817" y="2273643"/>
                </a:lnTo>
              </a:path>
            </a:pathLst>
          </a:custGeom>
          <a:noFill/>
          <a:ln w="31750" algn="ctr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1322388" y="2352675"/>
            <a:ext cx="3843337" cy="1905000"/>
          </a:xfrm>
          <a:custGeom>
            <a:avLst/>
            <a:gdLst>
              <a:gd name="T0" fmla="*/ 161054 w 3842951"/>
              <a:gd name="T1" fmla="*/ 20030 h 1904665"/>
              <a:gd name="T2" fmla="*/ 99114 w 3842951"/>
              <a:gd name="T3" fmla="*/ 94509 h 1904665"/>
              <a:gd name="T4" fmla="*/ 61940 w 3842951"/>
              <a:gd name="T5" fmla="*/ 119326 h 1904665"/>
              <a:gd name="T6" fmla="*/ 24765 w 3842951"/>
              <a:gd name="T7" fmla="*/ 193805 h 1904665"/>
              <a:gd name="T8" fmla="*/ 0 w 3842951"/>
              <a:gd name="T9" fmla="*/ 280692 h 1904665"/>
              <a:gd name="T10" fmla="*/ 12383 w 3842951"/>
              <a:gd name="T11" fmla="*/ 442077 h 1904665"/>
              <a:gd name="T12" fmla="*/ 37174 w 3842951"/>
              <a:gd name="T13" fmla="*/ 566208 h 1904665"/>
              <a:gd name="T14" fmla="*/ 86731 w 3842951"/>
              <a:gd name="T15" fmla="*/ 653107 h 1904665"/>
              <a:gd name="T16" fmla="*/ 136288 w 3842951"/>
              <a:gd name="T17" fmla="*/ 739998 h 1904665"/>
              <a:gd name="T18" fmla="*/ 148671 w 3842951"/>
              <a:gd name="T19" fmla="*/ 777234 h 1904665"/>
              <a:gd name="T20" fmla="*/ 185845 w 3842951"/>
              <a:gd name="T21" fmla="*/ 826885 h 1904665"/>
              <a:gd name="T22" fmla="*/ 210611 w 3842951"/>
              <a:gd name="T23" fmla="*/ 864131 h 1904665"/>
              <a:gd name="T24" fmla="*/ 284959 w 3842951"/>
              <a:gd name="T25" fmla="*/ 938610 h 1904665"/>
              <a:gd name="T26" fmla="*/ 322108 w 3842951"/>
              <a:gd name="T27" fmla="*/ 988261 h 1904665"/>
              <a:gd name="T28" fmla="*/ 396456 w 3842951"/>
              <a:gd name="T29" fmla="*/ 1013090 h 1904665"/>
              <a:gd name="T30" fmla="*/ 966349 w 3842951"/>
              <a:gd name="T31" fmla="*/ 1025504 h 1904665"/>
              <a:gd name="T32" fmla="*/ 1176979 w 3842951"/>
              <a:gd name="T33" fmla="*/ 1050330 h 1904665"/>
              <a:gd name="T34" fmla="*/ 1251309 w 3842951"/>
              <a:gd name="T35" fmla="*/ 1062749 h 1904665"/>
              <a:gd name="T36" fmla="*/ 1350423 w 3842951"/>
              <a:gd name="T37" fmla="*/ 1075163 h 1904665"/>
              <a:gd name="T38" fmla="*/ 1424753 w 3842951"/>
              <a:gd name="T39" fmla="*/ 1087573 h 1904665"/>
              <a:gd name="T40" fmla="*/ 1523864 w 3842951"/>
              <a:gd name="T41" fmla="*/ 1099987 h 1904665"/>
              <a:gd name="T42" fmla="*/ 1722088 w 3842951"/>
              <a:gd name="T43" fmla="*/ 1124815 h 1904665"/>
              <a:gd name="T44" fmla="*/ 1808819 w 3842951"/>
              <a:gd name="T45" fmla="*/ 1149642 h 1904665"/>
              <a:gd name="T46" fmla="*/ 1895545 w 3842951"/>
              <a:gd name="T47" fmla="*/ 1162054 h 1904665"/>
              <a:gd name="T48" fmla="*/ 2019430 w 3842951"/>
              <a:gd name="T49" fmla="*/ 1199294 h 1904665"/>
              <a:gd name="T50" fmla="*/ 2068987 w 3842951"/>
              <a:gd name="T51" fmla="*/ 1211708 h 1904665"/>
              <a:gd name="T52" fmla="*/ 2130927 w 3842951"/>
              <a:gd name="T53" fmla="*/ 1224122 h 1904665"/>
              <a:gd name="T54" fmla="*/ 2205274 w 3842951"/>
              <a:gd name="T55" fmla="*/ 1248947 h 1904665"/>
              <a:gd name="T56" fmla="*/ 2242448 w 3842951"/>
              <a:gd name="T57" fmla="*/ 1261361 h 1904665"/>
              <a:gd name="T58" fmla="*/ 2341562 w 3842951"/>
              <a:gd name="T59" fmla="*/ 1298601 h 1904665"/>
              <a:gd name="T60" fmla="*/ 2428269 w 3842951"/>
              <a:gd name="T61" fmla="*/ 1348253 h 1904665"/>
              <a:gd name="T62" fmla="*/ 2465443 w 3842951"/>
              <a:gd name="T63" fmla="*/ 1360666 h 1904665"/>
              <a:gd name="T64" fmla="*/ 2614092 w 3842951"/>
              <a:gd name="T65" fmla="*/ 1447561 h 1904665"/>
              <a:gd name="T66" fmla="*/ 2663671 w 3842951"/>
              <a:gd name="T67" fmla="*/ 1472387 h 1904665"/>
              <a:gd name="T68" fmla="*/ 2700844 w 3842951"/>
              <a:gd name="T69" fmla="*/ 1484800 h 1904665"/>
              <a:gd name="T70" fmla="*/ 2738002 w 3842951"/>
              <a:gd name="T71" fmla="*/ 1509627 h 1904665"/>
              <a:gd name="T72" fmla="*/ 2799958 w 3842951"/>
              <a:gd name="T73" fmla="*/ 1534455 h 1904665"/>
              <a:gd name="T74" fmla="*/ 2837112 w 3842951"/>
              <a:gd name="T75" fmla="*/ 1559279 h 1904665"/>
              <a:gd name="T76" fmla="*/ 2886665 w 3842951"/>
              <a:gd name="T77" fmla="*/ 1584108 h 1904665"/>
              <a:gd name="T78" fmla="*/ 2998176 w 3842951"/>
              <a:gd name="T79" fmla="*/ 1621346 h 1904665"/>
              <a:gd name="T80" fmla="*/ 3047719 w 3842951"/>
              <a:gd name="T81" fmla="*/ 1646172 h 1904665"/>
              <a:gd name="T82" fmla="*/ 3097286 w 3842951"/>
              <a:gd name="T83" fmla="*/ 1658588 h 1904665"/>
              <a:gd name="T84" fmla="*/ 3159238 w 3842951"/>
              <a:gd name="T85" fmla="*/ 1683414 h 1904665"/>
              <a:gd name="T86" fmla="*/ 3196396 w 3842951"/>
              <a:gd name="T87" fmla="*/ 1695825 h 1904665"/>
              <a:gd name="T88" fmla="*/ 3233552 w 3842951"/>
              <a:gd name="T89" fmla="*/ 1720653 h 1904665"/>
              <a:gd name="T90" fmla="*/ 3320294 w 3842951"/>
              <a:gd name="T91" fmla="*/ 1745481 h 1904665"/>
              <a:gd name="T92" fmla="*/ 3394616 w 3842951"/>
              <a:gd name="T93" fmla="*/ 1770305 h 1904665"/>
              <a:gd name="T94" fmla="*/ 3431776 w 3842951"/>
              <a:gd name="T95" fmla="*/ 1782718 h 1904665"/>
              <a:gd name="T96" fmla="*/ 3481349 w 3842951"/>
              <a:gd name="T97" fmla="*/ 1795133 h 1904665"/>
              <a:gd name="T98" fmla="*/ 3530888 w 3842951"/>
              <a:gd name="T99" fmla="*/ 1819961 h 1904665"/>
              <a:gd name="T100" fmla="*/ 3605229 w 3842951"/>
              <a:gd name="T101" fmla="*/ 1832373 h 1904665"/>
              <a:gd name="T102" fmla="*/ 3679577 w 3842951"/>
              <a:gd name="T103" fmla="*/ 1857198 h 1904665"/>
              <a:gd name="T104" fmla="*/ 3716740 w 3842951"/>
              <a:gd name="T105" fmla="*/ 1882029 h 1904665"/>
              <a:gd name="T106" fmla="*/ 3853012 w 3842951"/>
              <a:gd name="T107" fmla="*/ 1906852 h 19046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842951"/>
              <a:gd name="T163" fmla="*/ 0 h 1904665"/>
              <a:gd name="T164" fmla="*/ 3842951 w 3842951"/>
              <a:gd name="T165" fmla="*/ 1904665 h 190466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842951" h="1904665">
                <a:moveTo>
                  <a:pt x="160638" y="19926"/>
                </a:moveTo>
                <a:cubicBezTo>
                  <a:pt x="70321" y="80139"/>
                  <a:pt x="177244" y="0"/>
                  <a:pt x="98854" y="94067"/>
                </a:cubicBezTo>
                <a:cubicBezTo>
                  <a:pt x="89347" y="105476"/>
                  <a:pt x="74141" y="110542"/>
                  <a:pt x="61784" y="118780"/>
                </a:cubicBezTo>
                <a:cubicBezTo>
                  <a:pt x="30723" y="211963"/>
                  <a:pt x="72623" y="97100"/>
                  <a:pt x="24713" y="192921"/>
                </a:cubicBezTo>
                <a:cubicBezTo>
                  <a:pt x="15852" y="210644"/>
                  <a:pt x="3958" y="263588"/>
                  <a:pt x="0" y="279418"/>
                </a:cubicBezTo>
                <a:cubicBezTo>
                  <a:pt x="4119" y="332964"/>
                  <a:pt x="7013" y="386618"/>
                  <a:pt x="12357" y="440056"/>
                </a:cubicBezTo>
                <a:cubicBezTo>
                  <a:pt x="16806" y="484550"/>
                  <a:pt x="19863" y="523474"/>
                  <a:pt x="37070" y="563624"/>
                </a:cubicBezTo>
                <a:cubicBezTo>
                  <a:pt x="55882" y="607518"/>
                  <a:pt x="61679" y="612893"/>
                  <a:pt x="86497" y="650121"/>
                </a:cubicBezTo>
                <a:cubicBezTo>
                  <a:pt x="112632" y="754658"/>
                  <a:pt x="77030" y="648277"/>
                  <a:pt x="135924" y="736618"/>
                </a:cubicBezTo>
                <a:cubicBezTo>
                  <a:pt x="143149" y="747456"/>
                  <a:pt x="141819" y="762379"/>
                  <a:pt x="148281" y="773688"/>
                </a:cubicBezTo>
                <a:cubicBezTo>
                  <a:pt x="158499" y="791569"/>
                  <a:pt x="173381" y="806357"/>
                  <a:pt x="185351" y="823115"/>
                </a:cubicBezTo>
                <a:cubicBezTo>
                  <a:pt x="193983" y="835200"/>
                  <a:pt x="200198" y="849086"/>
                  <a:pt x="210065" y="860186"/>
                </a:cubicBezTo>
                <a:cubicBezTo>
                  <a:pt x="233284" y="886308"/>
                  <a:pt x="263235" y="906366"/>
                  <a:pt x="284205" y="934326"/>
                </a:cubicBezTo>
                <a:cubicBezTo>
                  <a:pt x="296562" y="950802"/>
                  <a:pt x="304140" y="972329"/>
                  <a:pt x="321276" y="983753"/>
                </a:cubicBezTo>
                <a:cubicBezTo>
                  <a:pt x="342951" y="998203"/>
                  <a:pt x="369372" y="1007901"/>
                  <a:pt x="395416" y="1008467"/>
                </a:cubicBezTo>
                <a:lnTo>
                  <a:pt x="963827" y="1020824"/>
                </a:lnTo>
                <a:cubicBezTo>
                  <a:pt x="1131184" y="1048715"/>
                  <a:pt x="925238" y="1016283"/>
                  <a:pt x="1173892" y="1045537"/>
                </a:cubicBezTo>
                <a:cubicBezTo>
                  <a:pt x="1198775" y="1048464"/>
                  <a:pt x="1223230" y="1054351"/>
                  <a:pt x="1248032" y="1057894"/>
                </a:cubicBezTo>
                <a:cubicBezTo>
                  <a:pt x="1280906" y="1062590"/>
                  <a:pt x="1314012" y="1065555"/>
                  <a:pt x="1346886" y="1070251"/>
                </a:cubicBezTo>
                <a:cubicBezTo>
                  <a:pt x="1371689" y="1073794"/>
                  <a:pt x="1396224" y="1079064"/>
                  <a:pt x="1421027" y="1082607"/>
                </a:cubicBezTo>
                <a:cubicBezTo>
                  <a:pt x="1453901" y="1087303"/>
                  <a:pt x="1486965" y="1090575"/>
                  <a:pt x="1519881" y="1094964"/>
                </a:cubicBezTo>
                <a:cubicBezTo>
                  <a:pt x="1696196" y="1118473"/>
                  <a:pt x="1509692" y="1096578"/>
                  <a:pt x="1717589" y="1119678"/>
                </a:cubicBezTo>
                <a:cubicBezTo>
                  <a:pt x="1749347" y="1130263"/>
                  <a:pt x="1769956" y="1138185"/>
                  <a:pt x="1804086" y="1144391"/>
                </a:cubicBezTo>
                <a:cubicBezTo>
                  <a:pt x="1832742" y="1149601"/>
                  <a:pt x="1861928" y="1151538"/>
                  <a:pt x="1890584" y="1156748"/>
                </a:cubicBezTo>
                <a:cubicBezTo>
                  <a:pt x="1962485" y="1169821"/>
                  <a:pt x="1928192" y="1172328"/>
                  <a:pt x="2014151" y="1193818"/>
                </a:cubicBezTo>
                <a:cubicBezTo>
                  <a:pt x="2030627" y="1197937"/>
                  <a:pt x="2047000" y="1202491"/>
                  <a:pt x="2063578" y="1206175"/>
                </a:cubicBezTo>
                <a:cubicBezTo>
                  <a:pt x="2084080" y="1210731"/>
                  <a:pt x="2105099" y="1213006"/>
                  <a:pt x="2125362" y="1218532"/>
                </a:cubicBezTo>
                <a:cubicBezTo>
                  <a:pt x="2150495" y="1225386"/>
                  <a:pt x="2174789" y="1235007"/>
                  <a:pt x="2199503" y="1243245"/>
                </a:cubicBezTo>
                <a:cubicBezTo>
                  <a:pt x="2211860" y="1247364"/>
                  <a:pt x="2224923" y="1249777"/>
                  <a:pt x="2236573" y="1255602"/>
                </a:cubicBezTo>
                <a:cubicBezTo>
                  <a:pt x="2301190" y="1287910"/>
                  <a:pt x="2268130" y="1275847"/>
                  <a:pt x="2335427" y="1292672"/>
                </a:cubicBezTo>
                <a:cubicBezTo>
                  <a:pt x="2372658" y="1317493"/>
                  <a:pt x="2378024" y="1323285"/>
                  <a:pt x="2421924" y="1342099"/>
                </a:cubicBezTo>
                <a:cubicBezTo>
                  <a:pt x="2433896" y="1347230"/>
                  <a:pt x="2446638" y="1350337"/>
                  <a:pt x="2458995" y="1354456"/>
                </a:cubicBezTo>
                <a:cubicBezTo>
                  <a:pt x="2537896" y="1413631"/>
                  <a:pt x="2490000" y="1382315"/>
                  <a:pt x="2607276" y="1440953"/>
                </a:cubicBezTo>
                <a:cubicBezTo>
                  <a:pt x="2623752" y="1449191"/>
                  <a:pt x="2639228" y="1459842"/>
                  <a:pt x="2656703" y="1465667"/>
                </a:cubicBezTo>
                <a:cubicBezTo>
                  <a:pt x="2669060" y="1469786"/>
                  <a:pt x="2682123" y="1472199"/>
                  <a:pt x="2693773" y="1478024"/>
                </a:cubicBezTo>
                <a:cubicBezTo>
                  <a:pt x="2707056" y="1484665"/>
                  <a:pt x="2717560" y="1496096"/>
                  <a:pt x="2730843" y="1502737"/>
                </a:cubicBezTo>
                <a:cubicBezTo>
                  <a:pt x="2750682" y="1512657"/>
                  <a:pt x="2772788" y="1517531"/>
                  <a:pt x="2792627" y="1527451"/>
                </a:cubicBezTo>
                <a:cubicBezTo>
                  <a:pt x="2805910" y="1534092"/>
                  <a:pt x="2816803" y="1544796"/>
                  <a:pt x="2829697" y="1552164"/>
                </a:cubicBezTo>
                <a:cubicBezTo>
                  <a:pt x="2845690" y="1561303"/>
                  <a:pt x="2862291" y="1569397"/>
                  <a:pt x="2879124" y="1576878"/>
                </a:cubicBezTo>
                <a:cubicBezTo>
                  <a:pt x="3073812" y="1663406"/>
                  <a:pt x="2829705" y="1553712"/>
                  <a:pt x="2990335" y="1613948"/>
                </a:cubicBezTo>
                <a:cubicBezTo>
                  <a:pt x="3007582" y="1620416"/>
                  <a:pt x="3022515" y="1632193"/>
                  <a:pt x="3039762" y="1638661"/>
                </a:cubicBezTo>
                <a:cubicBezTo>
                  <a:pt x="3055663" y="1644624"/>
                  <a:pt x="3073078" y="1645647"/>
                  <a:pt x="3089189" y="1651018"/>
                </a:cubicBezTo>
                <a:cubicBezTo>
                  <a:pt x="3110232" y="1658032"/>
                  <a:pt x="3130204" y="1667944"/>
                  <a:pt x="3150973" y="1675732"/>
                </a:cubicBezTo>
                <a:cubicBezTo>
                  <a:pt x="3163169" y="1680305"/>
                  <a:pt x="3175686" y="1683969"/>
                  <a:pt x="3188043" y="1688088"/>
                </a:cubicBezTo>
                <a:cubicBezTo>
                  <a:pt x="3200400" y="1696326"/>
                  <a:pt x="3211830" y="1706160"/>
                  <a:pt x="3225113" y="1712802"/>
                </a:cubicBezTo>
                <a:cubicBezTo>
                  <a:pt x="3245880" y="1723186"/>
                  <a:pt x="3291811" y="1731575"/>
                  <a:pt x="3311611" y="1737515"/>
                </a:cubicBezTo>
                <a:cubicBezTo>
                  <a:pt x="3336563" y="1745000"/>
                  <a:pt x="3361038" y="1753991"/>
                  <a:pt x="3385751" y="1762229"/>
                </a:cubicBezTo>
                <a:cubicBezTo>
                  <a:pt x="3398108" y="1766348"/>
                  <a:pt x="3410185" y="1771427"/>
                  <a:pt x="3422822" y="1774586"/>
                </a:cubicBezTo>
                <a:cubicBezTo>
                  <a:pt x="3439298" y="1778705"/>
                  <a:pt x="3456348" y="1780980"/>
                  <a:pt x="3472249" y="1786943"/>
                </a:cubicBezTo>
                <a:cubicBezTo>
                  <a:pt x="3489496" y="1793411"/>
                  <a:pt x="3504033" y="1806363"/>
                  <a:pt x="3521676" y="1811656"/>
                </a:cubicBezTo>
                <a:cubicBezTo>
                  <a:pt x="3545674" y="1818855"/>
                  <a:pt x="3571510" y="1817936"/>
                  <a:pt x="3595816" y="1824013"/>
                </a:cubicBezTo>
                <a:cubicBezTo>
                  <a:pt x="3621089" y="1830331"/>
                  <a:pt x="3669957" y="1848726"/>
                  <a:pt x="3669957" y="1848726"/>
                </a:cubicBezTo>
                <a:cubicBezTo>
                  <a:pt x="3682314" y="1856964"/>
                  <a:pt x="3693456" y="1867408"/>
                  <a:pt x="3707027" y="1873440"/>
                </a:cubicBezTo>
                <a:cubicBezTo>
                  <a:pt x="3777284" y="1904665"/>
                  <a:pt x="3773634" y="1898153"/>
                  <a:pt x="3842951" y="1898153"/>
                </a:cubicBezTo>
              </a:path>
            </a:pathLst>
          </a:custGeom>
          <a:noFill/>
          <a:ln w="31750" algn="ctr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1692275" y="2768600"/>
            <a:ext cx="4152900" cy="827088"/>
          </a:xfrm>
          <a:custGeom>
            <a:avLst/>
            <a:gdLst>
              <a:gd name="T0" fmla="*/ 62173 w 4151870"/>
              <a:gd name="T1" fmla="*/ 0 h 827902"/>
              <a:gd name="T2" fmla="*/ 12434 w 4151870"/>
              <a:gd name="T3" fmla="*/ 12044 h 827902"/>
              <a:gd name="T4" fmla="*/ 0 w 4151870"/>
              <a:gd name="T5" fmla="*/ 48179 h 827902"/>
              <a:gd name="T6" fmla="*/ 24869 w 4151870"/>
              <a:gd name="T7" fmla="*/ 204757 h 827902"/>
              <a:gd name="T8" fmla="*/ 37304 w 4151870"/>
              <a:gd name="T9" fmla="*/ 252939 h 827902"/>
              <a:gd name="T10" fmla="*/ 99504 w 4151870"/>
              <a:gd name="T11" fmla="*/ 325208 h 827902"/>
              <a:gd name="T12" fmla="*/ 136808 w 4151870"/>
              <a:gd name="T13" fmla="*/ 337253 h 827902"/>
              <a:gd name="T14" fmla="*/ 509903 w 4151870"/>
              <a:gd name="T15" fmla="*/ 349297 h 827902"/>
              <a:gd name="T16" fmla="*/ 708895 w 4151870"/>
              <a:gd name="T17" fmla="*/ 361342 h 827902"/>
              <a:gd name="T18" fmla="*/ 1591903 w 4151870"/>
              <a:gd name="T19" fmla="*/ 349297 h 827902"/>
              <a:gd name="T20" fmla="*/ 1828196 w 4151870"/>
              <a:gd name="T21" fmla="*/ 325208 h 827902"/>
              <a:gd name="T22" fmla="*/ 1927690 w 4151870"/>
              <a:gd name="T23" fmla="*/ 313163 h 827902"/>
              <a:gd name="T24" fmla="*/ 2114243 w 4151870"/>
              <a:gd name="T25" fmla="*/ 289074 h 827902"/>
              <a:gd name="T26" fmla="*/ 2362970 w 4151870"/>
              <a:gd name="T27" fmla="*/ 264984 h 827902"/>
              <a:gd name="T28" fmla="*/ 2425154 w 4151870"/>
              <a:gd name="T29" fmla="*/ 252939 h 827902"/>
              <a:gd name="T30" fmla="*/ 2611704 w 4151870"/>
              <a:gd name="T31" fmla="*/ 240894 h 827902"/>
              <a:gd name="T32" fmla="*/ 2935060 w 4151870"/>
              <a:gd name="T33" fmla="*/ 204757 h 827902"/>
              <a:gd name="T34" fmla="*/ 3022114 w 4151870"/>
              <a:gd name="T35" fmla="*/ 192716 h 827902"/>
              <a:gd name="T36" fmla="*/ 3146481 w 4151870"/>
              <a:gd name="T37" fmla="*/ 168626 h 827902"/>
              <a:gd name="T38" fmla="*/ 3345464 w 4151870"/>
              <a:gd name="T39" fmla="*/ 144538 h 827902"/>
              <a:gd name="T40" fmla="*/ 3656383 w 4151870"/>
              <a:gd name="T41" fmla="*/ 156581 h 827902"/>
              <a:gd name="T42" fmla="*/ 3706127 w 4151870"/>
              <a:gd name="T43" fmla="*/ 168626 h 827902"/>
              <a:gd name="T44" fmla="*/ 3768311 w 4151870"/>
              <a:gd name="T45" fmla="*/ 192716 h 827902"/>
              <a:gd name="T46" fmla="*/ 3805620 w 4151870"/>
              <a:gd name="T47" fmla="*/ 204757 h 827902"/>
              <a:gd name="T48" fmla="*/ 3855368 w 4151870"/>
              <a:gd name="T49" fmla="*/ 240894 h 827902"/>
              <a:gd name="T50" fmla="*/ 3954861 w 4151870"/>
              <a:gd name="T51" fmla="*/ 301118 h 827902"/>
              <a:gd name="T52" fmla="*/ 3992170 w 4151870"/>
              <a:gd name="T53" fmla="*/ 349297 h 827902"/>
              <a:gd name="T54" fmla="*/ 4029477 w 4151870"/>
              <a:gd name="T55" fmla="*/ 385432 h 827902"/>
              <a:gd name="T56" fmla="*/ 4079226 w 4151870"/>
              <a:gd name="T57" fmla="*/ 469743 h 827902"/>
              <a:gd name="T58" fmla="*/ 4104100 w 4151870"/>
              <a:gd name="T59" fmla="*/ 505879 h 827902"/>
              <a:gd name="T60" fmla="*/ 4116535 w 4151870"/>
              <a:gd name="T61" fmla="*/ 542015 h 827902"/>
              <a:gd name="T62" fmla="*/ 4141411 w 4151870"/>
              <a:gd name="T63" fmla="*/ 638372 h 827902"/>
              <a:gd name="T64" fmla="*/ 4178722 w 4151870"/>
              <a:gd name="T65" fmla="*/ 770863 h 827902"/>
              <a:gd name="T66" fmla="*/ 4178722 w 4151870"/>
              <a:gd name="T67" fmla="*/ 806997 h 82790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151870"/>
              <a:gd name="T103" fmla="*/ 0 h 827902"/>
              <a:gd name="T104" fmla="*/ 4151870 w 4151870"/>
              <a:gd name="T105" fmla="*/ 827902 h 82790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151870" h="827902">
                <a:moveTo>
                  <a:pt x="61783" y="0"/>
                </a:moveTo>
                <a:cubicBezTo>
                  <a:pt x="45307" y="4119"/>
                  <a:pt x="25617" y="1747"/>
                  <a:pt x="12356" y="12356"/>
                </a:cubicBezTo>
                <a:cubicBezTo>
                  <a:pt x="2185" y="20493"/>
                  <a:pt x="0" y="36402"/>
                  <a:pt x="0" y="49427"/>
                </a:cubicBezTo>
                <a:cubicBezTo>
                  <a:pt x="0" y="178610"/>
                  <a:pt x="3561" y="136035"/>
                  <a:pt x="24713" y="210064"/>
                </a:cubicBezTo>
                <a:cubicBezTo>
                  <a:pt x="29379" y="226393"/>
                  <a:pt x="30380" y="243881"/>
                  <a:pt x="37070" y="259491"/>
                </a:cubicBezTo>
                <a:cubicBezTo>
                  <a:pt x="46189" y="280769"/>
                  <a:pt x="81037" y="321754"/>
                  <a:pt x="98854" y="333632"/>
                </a:cubicBezTo>
                <a:cubicBezTo>
                  <a:pt x="109692" y="340857"/>
                  <a:pt x="122923" y="345201"/>
                  <a:pt x="135924" y="345989"/>
                </a:cubicBezTo>
                <a:cubicBezTo>
                  <a:pt x="259334" y="353468"/>
                  <a:pt x="383107" y="352975"/>
                  <a:pt x="506627" y="358345"/>
                </a:cubicBezTo>
                <a:cubicBezTo>
                  <a:pt x="572596" y="361213"/>
                  <a:pt x="638432" y="366583"/>
                  <a:pt x="704335" y="370702"/>
                </a:cubicBezTo>
                <a:lnTo>
                  <a:pt x="1581665" y="358345"/>
                </a:lnTo>
                <a:cubicBezTo>
                  <a:pt x="1738968" y="354600"/>
                  <a:pt x="1702539" y="349904"/>
                  <a:pt x="1816443" y="333632"/>
                </a:cubicBezTo>
                <a:cubicBezTo>
                  <a:pt x="1849317" y="328936"/>
                  <a:pt x="1882381" y="325664"/>
                  <a:pt x="1915297" y="321275"/>
                </a:cubicBezTo>
                <a:cubicBezTo>
                  <a:pt x="1996415" y="310459"/>
                  <a:pt x="2016509" y="305419"/>
                  <a:pt x="2100648" y="296562"/>
                </a:cubicBezTo>
                <a:cubicBezTo>
                  <a:pt x="2178671" y="288349"/>
                  <a:pt x="2269278" y="283063"/>
                  <a:pt x="2347783" y="271848"/>
                </a:cubicBezTo>
                <a:cubicBezTo>
                  <a:pt x="2368574" y="268878"/>
                  <a:pt x="2388669" y="261581"/>
                  <a:pt x="2409567" y="259491"/>
                </a:cubicBezTo>
                <a:cubicBezTo>
                  <a:pt x="2471181" y="253330"/>
                  <a:pt x="2533224" y="252423"/>
                  <a:pt x="2594919" y="247135"/>
                </a:cubicBezTo>
                <a:cubicBezTo>
                  <a:pt x="2906865" y="220397"/>
                  <a:pt x="2748322" y="235890"/>
                  <a:pt x="2916194" y="210064"/>
                </a:cubicBezTo>
                <a:cubicBezTo>
                  <a:pt x="2944981" y="205635"/>
                  <a:pt x="2974010" y="202770"/>
                  <a:pt x="3002692" y="197708"/>
                </a:cubicBezTo>
                <a:cubicBezTo>
                  <a:pt x="3044058" y="190408"/>
                  <a:pt x="3084579" y="178204"/>
                  <a:pt x="3126259" y="172994"/>
                </a:cubicBezTo>
                <a:lnTo>
                  <a:pt x="3323967" y="148281"/>
                </a:lnTo>
                <a:cubicBezTo>
                  <a:pt x="3426940" y="152400"/>
                  <a:pt x="3530075" y="153547"/>
                  <a:pt x="3632886" y="160637"/>
                </a:cubicBezTo>
                <a:cubicBezTo>
                  <a:pt x="3649829" y="161805"/>
                  <a:pt x="3666202" y="167623"/>
                  <a:pt x="3682313" y="172994"/>
                </a:cubicBezTo>
                <a:cubicBezTo>
                  <a:pt x="3703356" y="180008"/>
                  <a:pt x="3723328" y="189920"/>
                  <a:pt x="3744097" y="197708"/>
                </a:cubicBezTo>
                <a:cubicBezTo>
                  <a:pt x="3756293" y="202281"/>
                  <a:pt x="3768810" y="205945"/>
                  <a:pt x="3781167" y="210064"/>
                </a:cubicBezTo>
                <a:cubicBezTo>
                  <a:pt x="3797643" y="222421"/>
                  <a:pt x="3813130" y="236220"/>
                  <a:pt x="3830594" y="247135"/>
                </a:cubicBezTo>
                <a:cubicBezTo>
                  <a:pt x="3882800" y="279764"/>
                  <a:pt x="3882772" y="262243"/>
                  <a:pt x="3929448" y="308918"/>
                </a:cubicBezTo>
                <a:cubicBezTo>
                  <a:pt x="3944011" y="323481"/>
                  <a:pt x="3953116" y="342708"/>
                  <a:pt x="3966519" y="358345"/>
                </a:cubicBezTo>
                <a:cubicBezTo>
                  <a:pt x="3977892" y="371613"/>
                  <a:pt x="3992402" y="381991"/>
                  <a:pt x="4003589" y="395416"/>
                </a:cubicBezTo>
                <a:cubicBezTo>
                  <a:pt x="4030955" y="428256"/>
                  <a:pt x="4031043" y="443460"/>
                  <a:pt x="4053016" y="481913"/>
                </a:cubicBezTo>
                <a:cubicBezTo>
                  <a:pt x="4060384" y="494807"/>
                  <a:pt x="4071088" y="505700"/>
                  <a:pt x="4077729" y="518983"/>
                </a:cubicBezTo>
                <a:cubicBezTo>
                  <a:pt x="4083554" y="530633"/>
                  <a:pt x="4086659" y="543488"/>
                  <a:pt x="4090086" y="556054"/>
                </a:cubicBezTo>
                <a:cubicBezTo>
                  <a:pt x="4099023" y="588823"/>
                  <a:pt x="4104060" y="622685"/>
                  <a:pt x="4114800" y="654908"/>
                </a:cubicBezTo>
                <a:cubicBezTo>
                  <a:pt x="4127208" y="692133"/>
                  <a:pt x="4151870" y="762966"/>
                  <a:pt x="4151870" y="790832"/>
                </a:cubicBezTo>
                <a:lnTo>
                  <a:pt x="4151870" y="827902"/>
                </a:lnTo>
              </a:path>
            </a:pathLst>
          </a:custGeom>
          <a:noFill/>
          <a:ln w="31750" algn="ctr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0" y="4448175"/>
            <a:ext cx="5000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1:1 relationship between </a:t>
            </a:r>
          </a:p>
          <a:p>
            <a:r>
              <a:rPr lang="en-GB" sz="2800" b="1"/>
              <a:t>cards and identity providers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871913" y="1400175"/>
            <a:ext cx="48656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Locally installed software: </a:t>
            </a:r>
          </a:p>
          <a:p>
            <a:r>
              <a:rPr lang="en-GB" sz="2800" b="1"/>
              <a:t>not under somebody else’s</a:t>
            </a:r>
          </a:p>
          <a:p>
            <a:r>
              <a:rPr lang="en-GB" sz="2800" b="1"/>
              <a:t>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C -0.07708 0.00092 -0.13038 -0.00139 -0.19861 0.00903 C -0.21076 0.01319 -0.22205 0.01782 -0.23368 0.02361 C -0.23889 0.02615 -0.24462 0.02708 -0.25 0.02893 C -0.2533 0.03009 -0.25608 0.03287 -0.25937 0.03426 C -0.26076 0.03472 -0.26736 0.0368 -0.26892 0.03796 C -0.28316 0.04861 -0.29392 0.06227 -0.30538 0.07754 C -0.30972 0.08333 -0.31059 0.08912 -0.31354 0.0956 C -0.32083 0.1118 -0.32465 0.12916 -0.33108 0.14606 C -0.33281 0.15694 -0.33455 0.16944 -0.33923 0.17847 C -0.34045 0.18588 -0.34201 0.19259 -0.34323 0.2 C -0.34271 0.24259 -0.34271 0.28541 -0.34184 0.32801 C -0.34149 0.34398 -0.32187 0.37407 -0.31354 0.38379 C -0.31111 0.38657 -0.30764 0.38773 -0.30538 0.39097 C -0.30104 0.39722 -0.29531 0.40463 -0.28923 0.40717 C -0.28212 0.41666 -0.27205 0.42546 -0.26233 0.42893 C -0.2566 0.43356 -0.25087 0.43356 -0.24462 0.43611 C -0.23177 0.44143 -0.21875 0.44791 -0.20538 0.45046 C -0.19618 0.45486 -0.18542 0.45463 -0.17587 0.45602 C -0.05399 0.45463 0.06389 0.45208 0.18386 0.42893 C 0.19097 0.42569 0.19809 0.42523 0.20538 0.42361 C 0.22031 0.42014 0.23507 0.41643 0.25 0.41273 C 0.26545 0.40903 0.28177 0.4 0.2974 0.4 " pathEditMode="relative" ptsTypes="ffffffffffffffffffffff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  <p:bldP spid="17" grpId="0" animBg="1"/>
      <p:bldP spid="18" grpId="0" animBg="1"/>
      <p:bldP spid="19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TechEd ITForum 2006">
  <a:themeElements>
    <a:clrScheme name="">
      <a:dk1>
        <a:srgbClr val="1B53A5"/>
      </a:dk1>
      <a:lt1>
        <a:srgbClr val="FFFFFF"/>
      </a:lt1>
      <a:dk2>
        <a:srgbClr val="1B53A5"/>
      </a:dk2>
      <a:lt2>
        <a:srgbClr val="FFEB1B"/>
      </a:lt2>
      <a:accent1>
        <a:srgbClr val="4797E2"/>
      </a:accent1>
      <a:accent2>
        <a:srgbClr val="91DC56"/>
      </a:accent2>
      <a:accent3>
        <a:srgbClr val="ABB3CF"/>
      </a:accent3>
      <a:accent4>
        <a:srgbClr val="DADADA"/>
      </a:accent4>
      <a:accent5>
        <a:srgbClr val="B1C9EE"/>
      </a:accent5>
      <a:accent6>
        <a:srgbClr val="83C74D"/>
      </a:accent6>
      <a:hlink>
        <a:srgbClr val="FFEB1B"/>
      </a:hlink>
      <a:folHlink>
        <a:srgbClr val="FF5E32"/>
      </a:folHlink>
    </a:clrScheme>
    <a:fontScheme name="TechEd ITForum 2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chEd ITForum 20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3">
        <a:dk1>
          <a:srgbClr val="000000"/>
        </a:dk1>
        <a:lt1>
          <a:srgbClr val="FFFFFF"/>
        </a:lt1>
        <a:dk2>
          <a:srgbClr val="435B8A"/>
        </a:dk2>
        <a:lt2>
          <a:srgbClr val="FFFFFF"/>
        </a:lt2>
        <a:accent1>
          <a:srgbClr val="6699CC"/>
        </a:accent1>
        <a:accent2>
          <a:srgbClr val="C4161C"/>
        </a:accent2>
        <a:accent3>
          <a:srgbClr val="B0B5C4"/>
        </a:accent3>
        <a:accent4>
          <a:srgbClr val="DADADA"/>
        </a:accent4>
        <a:accent5>
          <a:srgbClr val="B8CAE2"/>
        </a:accent5>
        <a:accent6>
          <a:srgbClr val="B11318"/>
        </a:accent6>
        <a:hlink>
          <a:srgbClr val="66CC66"/>
        </a:hlink>
        <a:folHlink>
          <a:srgbClr val="DFCD5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4">
        <a:dk1>
          <a:srgbClr val="000000"/>
        </a:dk1>
        <a:lt1>
          <a:srgbClr val="FFFFFF"/>
        </a:lt1>
        <a:dk2>
          <a:srgbClr val="102A60"/>
        </a:dk2>
        <a:lt2>
          <a:srgbClr val="CCCCCC"/>
        </a:lt2>
        <a:accent1>
          <a:srgbClr val="1B70EB"/>
        </a:accent1>
        <a:accent2>
          <a:srgbClr val="C4161C"/>
        </a:accent2>
        <a:accent3>
          <a:srgbClr val="AAACB6"/>
        </a:accent3>
        <a:accent4>
          <a:srgbClr val="DADADA"/>
        </a:accent4>
        <a:accent5>
          <a:srgbClr val="ABBBF3"/>
        </a:accent5>
        <a:accent6>
          <a:srgbClr val="B11318"/>
        </a:accent6>
        <a:hlink>
          <a:srgbClr val="33CC33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5">
        <a:dk1>
          <a:srgbClr val="333333"/>
        </a:dk1>
        <a:lt1>
          <a:srgbClr val="D7E6F0"/>
        </a:lt1>
        <a:dk2>
          <a:srgbClr val="0174B5"/>
        </a:dk2>
        <a:lt2>
          <a:srgbClr val="000000"/>
        </a:lt2>
        <a:accent1>
          <a:srgbClr val="A1C1E6"/>
        </a:accent1>
        <a:accent2>
          <a:srgbClr val="EFF3FA"/>
        </a:accent2>
        <a:accent3>
          <a:srgbClr val="E8F0F6"/>
        </a:accent3>
        <a:accent4>
          <a:srgbClr val="2A2A2A"/>
        </a:accent4>
        <a:accent5>
          <a:srgbClr val="CDDDF0"/>
        </a:accent5>
        <a:accent6>
          <a:srgbClr val="D9DCE3"/>
        </a:accent6>
        <a:hlink>
          <a:srgbClr val="CC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16">
        <a:dk1>
          <a:srgbClr val="000000"/>
        </a:dk1>
        <a:lt1>
          <a:srgbClr val="A1C1E6"/>
        </a:lt1>
        <a:dk2>
          <a:srgbClr val="EFF3FA"/>
        </a:dk2>
        <a:lt2>
          <a:srgbClr val="000000"/>
        </a:lt2>
        <a:accent1>
          <a:srgbClr val="0174B5"/>
        </a:accent1>
        <a:accent2>
          <a:srgbClr val="EFF3FA"/>
        </a:accent2>
        <a:accent3>
          <a:srgbClr val="CDDDF0"/>
        </a:accent3>
        <a:accent4>
          <a:srgbClr val="000000"/>
        </a:accent4>
        <a:accent5>
          <a:srgbClr val="AABCD7"/>
        </a:accent5>
        <a:accent6>
          <a:srgbClr val="D9DCE3"/>
        </a:accent6>
        <a:hlink>
          <a:srgbClr val="CC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6060</TotalTime>
  <Words>703</Words>
  <Application>Microsoft PowerPoint</Application>
  <PresentationFormat>On-screen Show (4:3)</PresentationFormat>
  <Paragraphs>306</Paragraphs>
  <Slides>23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TechEd ITForum 2006</vt:lpstr>
      <vt:lpstr>Visio</vt:lpstr>
      <vt:lpstr>Slide 1</vt:lpstr>
      <vt:lpstr>A Claims Based Identity System</vt:lpstr>
      <vt:lpstr>topics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... but the IP could tell lies!</vt:lpstr>
      <vt:lpstr>Non-disclosure tokens</vt:lpstr>
      <vt:lpstr>review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theresa hilsden</dc:creator>
  <cp:lastModifiedBy>Planky</cp:lastModifiedBy>
  <cp:revision>152</cp:revision>
  <dcterms:created xsi:type="dcterms:W3CDTF">2006-04-19T11:26:25Z</dcterms:created>
  <dcterms:modified xsi:type="dcterms:W3CDTF">2008-04-28T16:10:53Z</dcterms:modified>
</cp:coreProperties>
</file>