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7"/>
  </p:notesMasterIdLst>
  <p:handoutMasterIdLst>
    <p:handoutMasterId r:id="rId38"/>
  </p:handoutMasterIdLst>
  <p:sldIdLst>
    <p:sldId id="260" r:id="rId2"/>
    <p:sldId id="261" r:id="rId3"/>
    <p:sldId id="262" r:id="rId4"/>
    <p:sldId id="295" r:id="rId5"/>
    <p:sldId id="286" r:id="rId6"/>
    <p:sldId id="287" r:id="rId7"/>
    <p:sldId id="288" r:id="rId8"/>
    <p:sldId id="289" r:id="rId9"/>
    <p:sldId id="290" r:id="rId10"/>
    <p:sldId id="291" r:id="rId11"/>
    <p:sldId id="292" r:id="rId12"/>
    <p:sldId id="293" r:id="rId13"/>
    <p:sldId id="296" r:id="rId14"/>
    <p:sldId id="297" r:id="rId15"/>
    <p:sldId id="307" r:id="rId16"/>
    <p:sldId id="308" r:id="rId17"/>
    <p:sldId id="309" r:id="rId18"/>
    <p:sldId id="316" r:id="rId19"/>
    <p:sldId id="313" r:id="rId20"/>
    <p:sldId id="314" r:id="rId21"/>
    <p:sldId id="315" r:id="rId22"/>
    <p:sldId id="317" r:id="rId23"/>
    <p:sldId id="259" r:id="rId24"/>
    <p:sldId id="294" r:id="rId25"/>
    <p:sldId id="305" r:id="rId26"/>
    <p:sldId id="298" r:id="rId27"/>
    <p:sldId id="299" r:id="rId28"/>
    <p:sldId id="306" r:id="rId29"/>
    <p:sldId id="300" r:id="rId30"/>
    <p:sldId id="301" r:id="rId31"/>
    <p:sldId id="302" r:id="rId32"/>
    <p:sldId id="303" r:id="rId33"/>
    <p:sldId id="304" r:id="rId34"/>
    <p:sldId id="310" r:id="rId35"/>
    <p:sldId id="311" r:id="rId3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8"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8"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8"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8"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8" charset="-128"/>
        <a:cs typeface="+mn-cs"/>
      </a:defRPr>
    </a:lvl5pPr>
    <a:lvl6pPr marL="2286000" algn="l" defTabSz="914400" rtl="0" eaLnBrk="1" latinLnBrk="0" hangingPunct="1">
      <a:defRPr sz="2400" kern="1200">
        <a:solidFill>
          <a:schemeClr val="tx1"/>
        </a:solidFill>
        <a:latin typeface="Arial" charset="0"/>
        <a:ea typeface="ＭＳ Ｐゴシック" pitchFamily="8" charset="-128"/>
        <a:cs typeface="+mn-cs"/>
      </a:defRPr>
    </a:lvl6pPr>
    <a:lvl7pPr marL="2743200" algn="l" defTabSz="914400" rtl="0" eaLnBrk="1" latinLnBrk="0" hangingPunct="1">
      <a:defRPr sz="2400" kern="1200">
        <a:solidFill>
          <a:schemeClr val="tx1"/>
        </a:solidFill>
        <a:latin typeface="Arial" charset="0"/>
        <a:ea typeface="ＭＳ Ｐゴシック" pitchFamily="8" charset="-128"/>
        <a:cs typeface="+mn-cs"/>
      </a:defRPr>
    </a:lvl7pPr>
    <a:lvl8pPr marL="3200400" algn="l" defTabSz="914400" rtl="0" eaLnBrk="1" latinLnBrk="0" hangingPunct="1">
      <a:defRPr sz="2400" kern="1200">
        <a:solidFill>
          <a:schemeClr val="tx1"/>
        </a:solidFill>
        <a:latin typeface="Arial" charset="0"/>
        <a:ea typeface="ＭＳ Ｐゴシック" pitchFamily="8" charset="-128"/>
        <a:cs typeface="+mn-cs"/>
      </a:defRPr>
    </a:lvl8pPr>
    <a:lvl9pPr marL="3657600" algn="l" defTabSz="914400" rtl="0" eaLnBrk="1" latinLnBrk="0" hangingPunct="1">
      <a:defRPr sz="2400" kern="1200">
        <a:solidFill>
          <a:schemeClr val="tx1"/>
        </a:solidFill>
        <a:latin typeface="Arial" charset="0"/>
        <a:ea typeface="ＭＳ Ｐゴシック" pitchFamily="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EDEF"/>
    <a:srgbClr val="FCC8EE"/>
    <a:srgbClr val="006A68"/>
    <a:srgbClr val="CB562A"/>
    <a:srgbClr val="0099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3228" autoAdjust="0"/>
    <p:restoredTop sz="65145" autoAdjust="0"/>
  </p:normalViewPr>
  <p:slideViewPr>
    <p:cSldViewPr snapToGrid="0">
      <p:cViewPr varScale="1">
        <p:scale>
          <a:sx n="41" d="100"/>
          <a:sy n="41" d="100"/>
        </p:scale>
        <p:origin x="-2088"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752"/>
    </p:cViewPr>
  </p:sorterViewPr>
  <p:notesViewPr>
    <p:cSldViewPr snapToGrid="0">
      <p:cViewPr varScale="1">
        <p:scale>
          <a:sx n="57" d="100"/>
          <a:sy n="57" d="100"/>
        </p:scale>
        <p:origin x="-178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1095E1-F93A-4170-BA6A-973A2E2AA640}"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n-US"/>
        </a:p>
      </dgm:t>
    </dgm:pt>
    <dgm:pt modelId="{577C3B7A-8471-485C-A958-A1739FED6DB8}">
      <dgm:prSet phldrT="[Text]" custT="1"/>
      <dgm:spPr>
        <a:solidFill>
          <a:schemeClr val="tx1">
            <a:lumMod val="75000"/>
            <a:lumOff val="25000"/>
          </a:schemeClr>
        </a:solidFill>
      </dgm:spPr>
      <dgm:t>
        <a:bodyPr/>
        <a:lstStyle/>
        <a:p>
          <a:r>
            <a:rPr lang="en-GB" sz="2000" dirty="0" smtClean="0"/>
            <a:t>Is Virtualisation GOOD or BAD for Information Security?</a:t>
          </a:r>
          <a:endParaRPr lang="en-US" sz="2000" b="0" i="0" dirty="0"/>
        </a:p>
      </dgm:t>
    </dgm:pt>
    <dgm:pt modelId="{5D303361-AE82-427D-8FF9-9D04C583F358}" type="parTrans" cxnId="{24C89129-6312-46CF-87EF-DD89449E945F}">
      <dgm:prSet/>
      <dgm:spPr/>
      <dgm:t>
        <a:bodyPr/>
        <a:lstStyle/>
        <a:p>
          <a:endParaRPr lang="en-US" sz="2000" b="0" i="0">
            <a:solidFill>
              <a:schemeClr val="bg1"/>
            </a:solidFill>
          </a:endParaRPr>
        </a:p>
      </dgm:t>
    </dgm:pt>
    <dgm:pt modelId="{014C5774-9CA9-4360-B701-69BFDF24B33E}" type="sibTrans" cxnId="{24C89129-6312-46CF-87EF-DD89449E945F}">
      <dgm:prSet/>
      <dgm:spPr/>
      <dgm:t>
        <a:bodyPr/>
        <a:lstStyle/>
        <a:p>
          <a:endParaRPr lang="en-US" sz="2000" b="0" i="0">
            <a:solidFill>
              <a:schemeClr val="bg1"/>
            </a:solidFill>
          </a:endParaRPr>
        </a:p>
      </dgm:t>
    </dgm:pt>
    <dgm:pt modelId="{E02C2D41-EFBF-4342-B57A-8587688BD0EE}">
      <dgm:prSet custT="1"/>
      <dgm:spPr>
        <a:solidFill>
          <a:schemeClr val="tx1">
            <a:lumMod val="75000"/>
            <a:lumOff val="25000"/>
          </a:schemeClr>
        </a:solidFill>
      </dgm:spPr>
      <dgm:t>
        <a:bodyPr/>
        <a:lstStyle/>
        <a:p>
          <a:r>
            <a:rPr lang="en-US" sz="2000" b="0" i="0" dirty="0" smtClean="0">
              <a:latin typeface="Arial" pitchFamily="34" charset="0"/>
            </a:rPr>
            <a:t>Conclusion</a:t>
          </a:r>
        </a:p>
      </dgm:t>
    </dgm:pt>
    <dgm:pt modelId="{46FB7E5F-630C-40E1-B380-52A2C8703D32}" type="parTrans" cxnId="{A5762274-BCBF-4760-B962-B6932619FF3B}">
      <dgm:prSet/>
      <dgm:spPr/>
      <dgm:t>
        <a:bodyPr/>
        <a:lstStyle/>
        <a:p>
          <a:endParaRPr lang="en-US" sz="2000"/>
        </a:p>
      </dgm:t>
    </dgm:pt>
    <dgm:pt modelId="{8D84F262-302C-4AF2-8E44-91126D21706E}" type="sibTrans" cxnId="{A5762274-BCBF-4760-B962-B6932619FF3B}">
      <dgm:prSet/>
      <dgm:spPr/>
      <dgm:t>
        <a:bodyPr/>
        <a:lstStyle/>
        <a:p>
          <a:endParaRPr lang="en-US" sz="2000"/>
        </a:p>
      </dgm:t>
    </dgm:pt>
    <dgm:pt modelId="{B7068955-3650-4B8F-A371-9B71F1933034}">
      <dgm:prSet custT="1"/>
      <dgm:spPr>
        <a:solidFill>
          <a:schemeClr val="tx1">
            <a:lumMod val="75000"/>
            <a:lumOff val="25000"/>
          </a:schemeClr>
        </a:solidFill>
      </dgm:spPr>
      <dgm:t>
        <a:bodyPr/>
        <a:lstStyle/>
        <a:p>
          <a:r>
            <a:rPr lang="en-GB" sz="2000" dirty="0" smtClean="0"/>
            <a:t>Dynamically moving workloads across a server farm</a:t>
          </a:r>
        </a:p>
      </dgm:t>
    </dgm:pt>
    <dgm:pt modelId="{C2A0DE92-42D3-4702-A842-EA9210B2D536}" type="parTrans" cxnId="{5474844C-4E17-4B8A-A5CF-408E9EDD67F2}">
      <dgm:prSet/>
      <dgm:spPr/>
      <dgm:t>
        <a:bodyPr/>
        <a:lstStyle/>
        <a:p>
          <a:endParaRPr lang="en-GB"/>
        </a:p>
      </dgm:t>
    </dgm:pt>
    <dgm:pt modelId="{60996B27-4547-4234-BFD4-0C2270751DAB}" type="sibTrans" cxnId="{5474844C-4E17-4B8A-A5CF-408E9EDD67F2}">
      <dgm:prSet/>
      <dgm:spPr/>
      <dgm:t>
        <a:bodyPr/>
        <a:lstStyle/>
        <a:p>
          <a:endParaRPr lang="en-GB"/>
        </a:p>
      </dgm:t>
    </dgm:pt>
    <dgm:pt modelId="{0B4813B8-A885-4572-815D-E1ABE2CDD260}">
      <dgm:prSet custT="1"/>
      <dgm:spPr>
        <a:solidFill>
          <a:schemeClr val="tx1">
            <a:lumMod val="75000"/>
            <a:lumOff val="25000"/>
          </a:schemeClr>
        </a:solidFill>
      </dgm:spPr>
      <dgm:t>
        <a:bodyPr/>
        <a:lstStyle/>
        <a:p>
          <a:r>
            <a:rPr lang="en-GB" sz="2000" dirty="0" smtClean="0"/>
            <a:t>Making the most of de-</a:t>
          </a:r>
          <a:r>
            <a:rPr lang="en-GB" sz="2000" dirty="0" err="1" smtClean="0"/>
            <a:t>perimiterised</a:t>
          </a:r>
          <a:r>
            <a:rPr lang="en-GB" sz="2000" dirty="0" smtClean="0"/>
            <a:t> access </a:t>
          </a:r>
        </a:p>
      </dgm:t>
    </dgm:pt>
    <dgm:pt modelId="{CCCDFF6F-B40A-4CBF-A885-9CF481A75B00}" type="parTrans" cxnId="{2D1E4FCA-AA6D-47A4-8C64-73921350894A}">
      <dgm:prSet/>
      <dgm:spPr/>
      <dgm:t>
        <a:bodyPr/>
        <a:lstStyle/>
        <a:p>
          <a:endParaRPr lang="en-GB"/>
        </a:p>
      </dgm:t>
    </dgm:pt>
    <dgm:pt modelId="{567AB45A-0995-4EFA-B1DB-3CAD06A5407B}" type="sibTrans" cxnId="{2D1E4FCA-AA6D-47A4-8C64-73921350894A}">
      <dgm:prSet/>
      <dgm:spPr/>
      <dgm:t>
        <a:bodyPr/>
        <a:lstStyle/>
        <a:p>
          <a:endParaRPr lang="en-GB"/>
        </a:p>
      </dgm:t>
    </dgm:pt>
    <dgm:pt modelId="{8A4639C2-3ACC-4C41-A600-4EC113AC00CC}">
      <dgm:prSet custT="1"/>
      <dgm:spPr>
        <a:solidFill>
          <a:schemeClr val="tx1">
            <a:lumMod val="75000"/>
            <a:lumOff val="25000"/>
          </a:schemeClr>
        </a:solidFill>
      </dgm:spPr>
      <dgm:t>
        <a:bodyPr/>
        <a:lstStyle/>
        <a:p>
          <a:r>
            <a:rPr lang="en-GB" sz="2000" smtClean="0"/>
            <a:t>Secure Mobile Device Management</a:t>
          </a:r>
          <a:endParaRPr lang="en-GB" sz="2000" dirty="0" smtClean="0"/>
        </a:p>
      </dgm:t>
    </dgm:pt>
    <dgm:pt modelId="{6E68CE57-A45D-4EFF-B6FE-DD612A64F1FA}" type="parTrans" cxnId="{DF204254-F444-4DCA-B632-E9A55D41BB3F}">
      <dgm:prSet/>
      <dgm:spPr/>
    </dgm:pt>
    <dgm:pt modelId="{BD581165-2ED6-4DF2-AC43-82A0F27F169C}" type="sibTrans" cxnId="{DF204254-F444-4DCA-B632-E9A55D41BB3F}">
      <dgm:prSet/>
      <dgm:spPr/>
    </dgm:pt>
    <dgm:pt modelId="{91803422-7182-480E-A19C-8396D3BB9AB0}" type="pres">
      <dgm:prSet presAssocID="{DD1095E1-F93A-4170-BA6A-973A2E2AA640}" presName="linear" presStyleCnt="0">
        <dgm:presLayoutVars>
          <dgm:animLvl val="lvl"/>
          <dgm:resizeHandles val="exact"/>
        </dgm:presLayoutVars>
      </dgm:prSet>
      <dgm:spPr/>
      <dgm:t>
        <a:bodyPr/>
        <a:lstStyle/>
        <a:p>
          <a:endParaRPr lang="en-GB"/>
        </a:p>
      </dgm:t>
    </dgm:pt>
    <dgm:pt modelId="{4A8B2312-0EC8-4F61-81C6-AB980805C54F}" type="pres">
      <dgm:prSet presAssocID="{577C3B7A-8471-485C-A958-A1739FED6DB8}" presName="parentText" presStyleLbl="node1" presStyleIdx="0" presStyleCnt="5">
        <dgm:presLayoutVars>
          <dgm:chMax val="0"/>
          <dgm:bulletEnabled val="1"/>
        </dgm:presLayoutVars>
      </dgm:prSet>
      <dgm:spPr/>
      <dgm:t>
        <a:bodyPr/>
        <a:lstStyle/>
        <a:p>
          <a:endParaRPr lang="en-GB"/>
        </a:p>
      </dgm:t>
    </dgm:pt>
    <dgm:pt modelId="{494FB509-30B5-4A3D-A367-10B1E9BEC7E7}" type="pres">
      <dgm:prSet presAssocID="{014C5774-9CA9-4360-B701-69BFDF24B33E}" presName="spacer" presStyleCnt="0"/>
      <dgm:spPr/>
      <dgm:t>
        <a:bodyPr/>
        <a:lstStyle/>
        <a:p>
          <a:endParaRPr lang="en-GB"/>
        </a:p>
      </dgm:t>
    </dgm:pt>
    <dgm:pt modelId="{A6049A14-52CE-45BB-8AD9-490E78F3BBC4}" type="pres">
      <dgm:prSet presAssocID="{B7068955-3650-4B8F-A371-9B71F1933034}" presName="parentText" presStyleLbl="node1" presStyleIdx="1" presStyleCnt="5">
        <dgm:presLayoutVars>
          <dgm:chMax val="0"/>
          <dgm:bulletEnabled val="1"/>
        </dgm:presLayoutVars>
      </dgm:prSet>
      <dgm:spPr/>
      <dgm:t>
        <a:bodyPr/>
        <a:lstStyle/>
        <a:p>
          <a:endParaRPr lang="en-GB"/>
        </a:p>
      </dgm:t>
    </dgm:pt>
    <dgm:pt modelId="{E7FE36F2-3CEF-4423-9A7B-D729AF235FF7}" type="pres">
      <dgm:prSet presAssocID="{60996B27-4547-4234-BFD4-0C2270751DAB}" presName="spacer" presStyleCnt="0"/>
      <dgm:spPr/>
    </dgm:pt>
    <dgm:pt modelId="{5525E59A-5CA8-4157-8098-003FB8F0C820}" type="pres">
      <dgm:prSet presAssocID="{0B4813B8-A885-4572-815D-E1ABE2CDD260}" presName="parentText" presStyleLbl="node1" presStyleIdx="2" presStyleCnt="5">
        <dgm:presLayoutVars>
          <dgm:chMax val="0"/>
          <dgm:bulletEnabled val="1"/>
        </dgm:presLayoutVars>
      </dgm:prSet>
      <dgm:spPr/>
      <dgm:t>
        <a:bodyPr/>
        <a:lstStyle/>
        <a:p>
          <a:endParaRPr lang="en-GB"/>
        </a:p>
      </dgm:t>
    </dgm:pt>
    <dgm:pt modelId="{25390855-8516-431F-8766-8AC18B4B0D93}" type="pres">
      <dgm:prSet presAssocID="{567AB45A-0995-4EFA-B1DB-3CAD06A5407B}" presName="spacer" presStyleCnt="0"/>
      <dgm:spPr/>
    </dgm:pt>
    <dgm:pt modelId="{BBA7E8BD-9040-4FDB-BE56-6226138C1500}" type="pres">
      <dgm:prSet presAssocID="{8A4639C2-3ACC-4C41-A600-4EC113AC00CC}" presName="parentText" presStyleLbl="node1" presStyleIdx="3" presStyleCnt="5">
        <dgm:presLayoutVars>
          <dgm:chMax val="0"/>
          <dgm:bulletEnabled val="1"/>
        </dgm:presLayoutVars>
      </dgm:prSet>
      <dgm:spPr/>
      <dgm:t>
        <a:bodyPr/>
        <a:lstStyle/>
        <a:p>
          <a:endParaRPr lang="en-GB"/>
        </a:p>
      </dgm:t>
    </dgm:pt>
    <dgm:pt modelId="{3C473A53-FD35-4208-8DB4-696019A6F1D3}" type="pres">
      <dgm:prSet presAssocID="{BD581165-2ED6-4DF2-AC43-82A0F27F169C}" presName="spacer" presStyleCnt="0"/>
      <dgm:spPr/>
    </dgm:pt>
    <dgm:pt modelId="{CF021EE9-3658-47A7-A68A-391DF9D78ACE}" type="pres">
      <dgm:prSet presAssocID="{E02C2D41-EFBF-4342-B57A-8587688BD0EE}" presName="parentText" presStyleLbl="node1" presStyleIdx="4" presStyleCnt="5">
        <dgm:presLayoutVars>
          <dgm:chMax val="0"/>
          <dgm:bulletEnabled val="1"/>
        </dgm:presLayoutVars>
      </dgm:prSet>
      <dgm:spPr/>
      <dgm:t>
        <a:bodyPr/>
        <a:lstStyle/>
        <a:p>
          <a:endParaRPr lang="en-GB"/>
        </a:p>
      </dgm:t>
    </dgm:pt>
  </dgm:ptLst>
  <dgm:cxnLst>
    <dgm:cxn modelId="{24C89129-6312-46CF-87EF-DD89449E945F}" srcId="{DD1095E1-F93A-4170-BA6A-973A2E2AA640}" destId="{577C3B7A-8471-485C-A958-A1739FED6DB8}" srcOrd="0" destOrd="0" parTransId="{5D303361-AE82-427D-8FF9-9D04C583F358}" sibTransId="{014C5774-9CA9-4360-B701-69BFDF24B33E}"/>
    <dgm:cxn modelId="{A5762274-BCBF-4760-B962-B6932619FF3B}" srcId="{DD1095E1-F93A-4170-BA6A-973A2E2AA640}" destId="{E02C2D41-EFBF-4342-B57A-8587688BD0EE}" srcOrd="4" destOrd="0" parTransId="{46FB7E5F-630C-40E1-B380-52A2C8703D32}" sibTransId="{8D84F262-302C-4AF2-8E44-91126D21706E}"/>
    <dgm:cxn modelId="{25BC6EA2-A3F1-4DCB-8461-3EF6FF042F3A}" type="presOf" srcId="{8A4639C2-3ACC-4C41-A600-4EC113AC00CC}" destId="{BBA7E8BD-9040-4FDB-BE56-6226138C1500}" srcOrd="0" destOrd="0" presId="urn:microsoft.com/office/officeart/2005/8/layout/vList2"/>
    <dgm:cxn modelId="{CBD7043A-7555-400D-9577-54F44E20B7A7}" type="presOf" srcId="{0B4813B8-A885-4572-815D-E1ABE2CDD260}" destId="{5525E59A-5CA8-4157-8098-003FB8F0C820}" srcOrd="0" destOrd="0" presId="urn:microsoft.com/office/officeart/2005/8/layout/vList2"/>
    <dgm:cxn modelId="{9FD12648-B2E0-4373-BE02-716562134414}" type="presOf" srcId="{DD1095E1-F93A-4170-BA6A-973A2E2AA640}" destId="{91803422-7182-480E-A19C-8396D3BB9AB0}" srcOrd="0" destOrd="0" presId="urn:microsoft.com/office/officeart/2005/8/layout/vList2"/>
    <dgm:cxn modelId="{5474844C-4E17-4B8A-A5CF-408E9EDD67F2}" srcId="{DD1095E1-F93A-4170-BA6A-973A2E2AA640}" destId="{B7068955-3650-4B8F-A371-9B71F1933034}" srcOrd="1" destOrd="0" parTransId="{C2A0DE92-42D3-4702-A842-EA9210B2D536}" sibTransId="{60996B27-4547-4234-BFD4-0C2270751DAB}"/>
    <dgm:cxn modelId="{DF204254-F444-4DCA-B632-E9A55D41BB3F}" srcId="{DD1095E1-F93A-4170-BA6A-973A2E2AA640}" destId="{8A4639C2-3ACC-4C41-A600-4EC113AC00CC}" srcOrd="3" destOrd="0" parTransId="{6E68CE57-A45D-4EFF-B6FE-DD612A64F1FA}" sibTransId="{BD581165-2ED6-4DF2-AC43-82A0F27F169C}"/>
    <dgm:cxn modelId="{2D1E4FCA-AA6D-47A4-8C64-73921350894A}" srcId="{DD1095E1-F93A-4170-BA6A-973A2E2AA640}" destId="{0B4813B8-A885-4572-815D-E1ABE2CDD260}" srcOrd="2" destOrd="0" parTransId="{CCCDFF6F-B40A-4CBF-A885-9CF481A75B00}" sibTransId="{567AB45A-0995-4EFA-B1DB-3CAD06A5407B}"/>
    <dgm:cxn modelId="{74E608DB-C4CA-4C7E-AC4D-01E14A9F0B84}" type="presOf" srcId="{577C3B7A-8471-485C-A958-A1739FED6DB8}" destId="{4A8B2312-0EC8-4F61-81C6-AB980805C54F}" srcOrd="0" destOrd="0" presId="urn:microsoft.com/office/officeart/2005/8/layout/vList2"/>
    <dgm:cxn modelId="{540D6CFD-2360-48B3-B9CD-69075B029F5C}" type="presOf" srcId="{B7068955-3650-4B8F-A371-9B71F1933034}" destId="{A6049A14-52CE-45BB-8AD9-490E78F3BBC4}" srcOrd="0" destOrd="0" presId="urn:microsoft.com/office/officeart/2005/8/layout/vList2"/>
    <dgm:cxn modelId="{5F409F81-1BA0-4577-8371-574926AD74BE}" type="presOf" srcId="{E02C2D41-EFBF-4342-B57A-8587688BD0EE}" destId="{CF021EE9-3658-47A7-A68A-391DF9D78ACE}" srcOrd="0" destOrd="0" presId="urn:microsoft.com/office/officeart/2005/8/layout/vList2"/>
    <dgm:cxn modelId="{E19C97A1-C8DF-449C-8B44-53A5E65E461F}" type="presParOf" srcId="{91803422-7182-480E-A19C-8396D3BB9AB0}" destId="{4A8B2312-0EC8-4F61-81C6-AB980805C54F}" srcOrd="0" destOrd="0" presId="urn:microsoft.com/office/officeart/2005/8/layout/vList2"/>
    <dgm:cxn modelId="{BA794438-F206-4890-99D4-5D582FBC03EC}" type="presParOf" srcId="{91803422-7182-480E-A19C-8396D3BB9AB0}" destId="{494FB509-30B5-4A3D-A367-10B1E9BEC7E7}" srcOrd="1" destOrd="0" presId="urn:microsoft.com/office/officeart/2005/8/layout/vList2"/>
    <dgm:cxn modelId="{1382E65F-D2B0-4606-BE06-17BF450BFC8F}" type="presParOf" srcId="{91803422-7182-480E-A19C-8396D3BB9AB0}" destId="{A6049A14-52CE-45BB-8AD9-490E78F3BBC4}" srcOrd="2" destOrd="0" presId="urn:microsoft.com/office/officeart/2005/8/layout/vList2"/>
    <dgm:cxn modelId="{11B42408-1D71-47CB-B74C-A036DD764FE5}" type="presParOf" srcId="{91803422-7182-480E-A19C-8396D3BB9AB0}" destId="{E7FE36F2-3CEF-4423-9A7B-D729AF235FF7}" srcOrd="3" destOrd="0" presId="urn:microsoft.com/office/officeart/2005/8/layout/vList2"/>
    <dgm:cxn modelId="{8CD36767-94CF-4D26-97F8-261EFBF72B48}" type="presParOf" srcId="{91803422-7182-480E-A19C-8396D3BB9AB0}" destId="{5525E59A-5CA8-4157-8098-003FB8F0C820}" srcOrd="4" destOrd="0" presId="urn:microsoft.com/office/officeart/2005/8/layout/vList2"/>
    <dgm:cxn modelId="{D25ECA38-21DB-46F8-875F-9175D9F41CE9}" type="presParOf" srcId="{91803422-7182-480E-A19C-8396D3BB9AB0}" destId="{25390855-8516-431F-8766-8AC18B4B0D93}" srcOrd="5" destOrd="0" presId="urn:microsoft.com/office/officeart/2005/8/layout/vList2"/>
    <dgm:cxn modelId="{25F15A8F-EB9D-45FB-8F47-1C6D14BB4AAD}" type="presParOf" srcId="{91803422-7182-480E-A19C-8396D3BB9AB0}" destId="{BBA7E8BD-9040-4FDB-BE56-6226138C1500}" srcOrd="6" destOrd="0" presId="urn:microsoft.com/office/officeart/2005/8/layout/vList2"/>
    <dgm:cxn modelId="{13740936-0F78-4A22-9B66-B59B11900C11}" type="presParOf" srcId="{91803422-7182-480E-A19C-8396D3BB9AB0}" destId="{3C473A53-FD35-4208-8DB4-696019A6F1D3}" srcOrd="7" destOrd="0" presId="urn:microsoft.com/office/officeart/2005/8/layout/vList2"/>
    <dgm:cxn modelId="{30BEE5D4-D4AE-4BD0-8CF5-D951D745AC67}" type="presParOf" srcId="{91803422-7182-480E-A19C-8396D3BB9AB0}" destId="{CF021EE9-3658-47A7-A68A-391DF9D78ACE}" srcOrd="8" destOrd="0" presId="urn:microsoft.com/office/officeart/2005/8/layout/vList2"/>
  </dgm:cxnLst>
  <dgm:bg>
    <a:noFill/>
  </dgm:bg>
  <dgm:whole/>
</dgm:dataModel>
</file>

<file path=ppt/diagrams/data2.xml><?xml version="1.0" encoding="utf-8"?>
<dgm:dataModel xmlns:dgm="http://schemas.openxmlformats.org/drawingml/2006/diagram" xmlns:a="http://schemas.openxmlformats.org/drawingml/2006/main">
  <dgm:ptLst>
    <dgm:pt modelId="{48003110-F2DD-4D32-BAC4-FF817C385B31}" type="doc">
      <dgm:prSet loTypeId="urn:microsoft.com/office/officeart/2005/8/layout/list1" loCatId="list" qsTypeId="urn:microsoft.com/office/officeart/2005/8/quickstyle/3d2" qsCatId="3D" csTypeId="urn:microsoft.com/office/officeart/2005/8/colors/accent5_1" csCatId="accent5" phldr="1"/>
      <dgm:spPr/>
      <dgm:t>
        <a:bodyPr/>
        <a:lstStyle/>
        <a:p>
          <a:endParaRPr lang="en-US"/>
        </a:p>
      </dgm:t>
    </dgm:pt>
    <dgm:pt modelId="{F0102935-77D5-4608-BB7F-FD6F24008C14}">
      <dgm:prSet custT="1"/>
      <dgm:spPr/>
      <dgm:t>
        <a:bodyPr/>
        <a:lstStyle/>
        <a:p>
          <a:pPr rtl="0"/>
          <a:r>
            <a:rPr lang="en-US" sz="2000" dirty="0" smtClean="0"/>
            <a:t>Hardware Consolidation</a:t>
          </a:r>
          <a:endParaRPr lang="en-US" sz="2000" dirty="0"/>
        </a:p>
      </dgm:t>
    </dgm:pt>
    <dgm:pt modelId="{AF8D8928-CB6E-4ADD-A14B-31ABD27753CD}" type="parTrans" cxnId="{B270F1EA-4C8A-480F-B5AE-A19B32B6A5D9}">
      <dgm:prSet/>
      <dgm:spPr/>
      <dgm:t>
        <a:bodyPr/>
        <a:lstStyle/>
        <a:p>
          <a:endParaRPr lang="en-US"/>
        </a:p>
      </dgm:t>
    </dgm:pt>
    <dgm:pt modelId="{4C70019A-B7CB-4B73-A165-EE6A488F8D5A}" type="sibTrans" cxnId="{B270F1EA-4C8A-480F-B5AE-A19B32B6A5D9}">
      <dgm:prSet/>
      <dgm:spPr/>
      <dgm:t>
        <a:bodyPr/>
        <a:lstStyle/>
        <a:p>
          <a:endParaRPr lang="en-US"/>
        </a:p>
      </dgm:t>
    </dgm:pt>
    <dgm:pt modelId="{89CBB58C-4B50-46C1-9455-295ACA38AF12}">
      <dgm:prSet/>
      <dgm:spPr/>
      <dgm:t>
        <a:bodyPr/>
        <a:lstStyle/>
        <a:p>
          <a:pPr rtl="0"/>
          <a:r>
            <a:rPr lang="en-US" dirty="0" smtClean="0"/>
            <a:t>Increase utilization by running multiple applications on single physical server</a:t>
          </a:r>
          <a:endParaRPr lang="en-US" dirty="0"/>
        </a:p>
      </dgm:t>
    </dgm:pt>
    <dgm:pt modelId="{36AF12C8-E551-43E1-A860-8DB3F3F8597B}" type="parTrans" cxnId="{81BD640B-93C2-4ACA-AF3C-A299CF622068}">
      <dgm:prSet/>
      <dgm:spPr/>
      <dgm:t>
        <a:bodyPr/>
        <a:lstStyle/>
        <a:p>
          <a:endParaRPr lang="en-US"/>
        </a:p>
      </dgm:t>
    </dgm:pt>
    <dgm:pt modelId="{5A9D5E56-2839-4EB6-8A6D-48004737F7A2}" type="sibTrans" cxnId="{81BD640B-93C2-4ACA-AF3C-A299CF622068}">
      <dgm:prSet/>
      <dgm:spPr/>
      <dgm:t>
        <a:bodyPr/>
        <a:lstStyle/>
        <a:p>
          <a:endParaRPr lang="en-US"/>
        </a:p>
      </dgm:t>
    </dgm:pt>
    <dgm:pt modelId="{EF274968-A7A9-4A5E-85F1-AE51E7676E83}">
      <dgm:prSet/>
      <dgm:spPr/>
      <dgm:t>
        <a:bodyPr/>
        <a:lstStyle/>
        <a:p>
          <a:pPr rtl="0"/>
          <a:r>
            <a:rPr lang="en-US" dirty="0" smtClean="0"/>
            <a:t>Reduce power and real estate costs</a:t>
          </a:r>
          <a:endParaRPr lang="en-US" dirty="0"/>
        </a:p>
      </dgm:t>
    </dgm:pt>
    <dgm:pt modelId="{417E5C0A-C163-4A96-BBBA-3CBF8C3E7869}" type="parTrans" cxnId="{966C8792-F1AA-46EF-8313-3B2173E1D59C}">
      <dgm:prSet/>
      <dgm:spPr/>
      <dgm:t>
        <a:bodyPr/>
        <a:lstStyle/>
        <a:p>
          <a:endParaRPr lang="en-US"/>
        </a:p>
      </dgm:t>
    </dgm:pt>
    <dgm:pt modelId="{D3E3E8C4-B0F9-44B5-B903-A1CFFFB93556}" type="sibTrans" cxnId="{966C8792-F1AA-46EF-8313-3B2173E1D59C}">
      <dgm:prSet/>
      <dgm:spPr/>
      <dgm:t>
        <a:bodyPr/>
        <a:lstStyle/>
        <a:p>
          <a:endParaRPr lang="en-US"/>
        </a:p>
      </dgm:t>
    </dgm:pt>
    <dgm:pt modelId="{83DDD3F3-0AAE-4C82-9DEB-4D8BC554361A}">
      <dgm:prSet/>
      <dgm:spPr/>
      <dgm:t>
        <a:bodyPr/>
        <a:lstStyle/>
        <a:p>
          <a:pPr rtl="0"/>
          <a:endParaRPr lang="en-US" dirty="0"/>
        </a:p>
      </dgm:t>
    </dgm:pt>
    <dgm:pt modelId="{0814408D-FD11-4FD5-A665-82C3706953CE}" type="parTrans" cxnId="{6B1988E6-5C40-4702-8A29-00F176C2472B}">
      <dgm:prSet/>
      <dgm:spPr/>
      <dgm:t>
        <a:bodyPr/>
        <a:lstStyle/>
        <a:p>
          <a:endParaRPr lang="en-US"/>
        </a:p>
      </dgm:t>
    </dgm:pt>
    <dgm:pt modelId="{F23C0575-D3A1-4F61-9851-1C8ABB411A7C}" type="sibTrans" cxnId="{6B1988E6-5C40-4702-8A29-00F176C2472B}">
      <dgm:prSet/>
      <dgm:spPr/>
      <dgm:t>
        <a:bodyPr/>
        <a:lstStyle/>
        <a:p>
          <a:endParaRPr lang="en-US"/>
        </a:p>
      </dgm:t>
    </dgm:pt>
    <dgm:pt modelId="{3567D798-C7E6-444E-907A-B6DAF67098D3}">
      <dgm:prSet custT="1"/>
      <dgm:spPr/>
      <dgm:t>
        <a:bodyPr/>
        <a:lstStyle/>
        <a:p>
          <a:pPr rtl="0"/>
          <a:r>
            <a:rPr lang="en-US" sz="2000" dirty="0" smtClean="0"/>
            <a:t>Business Continuity and Rapid Recovery</a:t>
          </a:r>
          <a:endParaRPr lang="en-US" sz="2000" dirty="0"/>
        </a:p>
      </dgm:t>
    </dgm:pt>
    <dgm:pt modelId="{CA7ECB67-7D08-4CF5-AC71-3F24134809E4}" type="parTrans" cxnId="{1FDAD0F8-F3F8-478F-867C-62B08907A5BE}">
      <dgm:prSet/>
      <dgm:spPr/>
      <dgm:t>
        <a:bodyPr/>
        <a:lstStyle/>
        <a:p>
          <a:endParaRPr lang="en-US"/>
        </a:p>
      </dgm:t>
    </dgm:pt>
    <dgm:pt modelId="{8A158872-C21F-4573-BA9E-7564ECBCEADC}" type="sibTrans" cxnId="{1FDAD0F8-F3F8-478F-867C-62B08907A5BE}">
      <dgm:prSet/>
      <dgm:spPr/>
      <dgm:t>
        <a:bodyPr/>
        <a:lstStyle/>
        <a:p>
          <a:endParaRPr lang="en-US"/>
        </a:p>
      </dgm:t>
    </dgm:pt>
    <dgm:pt modelId="{48A076E5-6DBD-4608-80B5-670F8956D75A}">
      <dgm:prSet/>
      <dgm:spPr/>
      <dgm:t>
        <a:bodyPr/>
        <a:lstStyle/>
        <a:p>
          <a:pPr rtl="0"/>
          <a:r>
            <a:rPr lang="en-US" dirty="0" smtClean="0"/>
            <a:t>Manage and reduce planned or unplanned downtime</a:t>
          </a:r>
          <a:endParaRPr lang="en-US" dirty="0"/>
        </a:p>
      </dgm:t>
    </dgm:pt>
    <dgm:pt modelId="{C0362A18-6634-457D-BB3C-C7B3FFBBFEE5}" type="parTrans" cxnId="{66F788AA-FC00-4232-9896-8E5383DA6BAA}">
      <dgm:prSet/>
      <dgm:spPr/>
      <dgm:t>
        <a:bodyPr/>
        <a:lstStyle/>
        <a:p>
          <a:endParaRPr lang="en-US"/>
        </a:p>
      </dgm:t>
    </dgm:pt>
    <dgm:pt modelId="{1D040A48-0252-4CAD-8D93-FC4D6050CFE1}" type="sibTrans" cxnId="{66F788AA-FC00-4232-9896-8E5383DA6BAA}">
      <dgm:prSet/>
      <dgm:spPr/>
      <dgm:t>
        <a:bodyPr/>
        <a:lstStyle/>
        <a:p>
          <a:endParaRPr lang="en-US"/>
        </a:p>
      </dgm:t>
    </dgm:pt>
    <dgm:pt modelId="{192A0552-6B3E-4C80-87B5-88FCCA4BC8CC}">
      <dgm:prSet/>
      <dgm:spPr/>
      <dgm:t>
        <a:bodyPr/>
        <a:lstStyle/>
        <a:p>
          <a:pPr rtl="0"/>
          <a:r>
            <a:rPr lang="en-US" dirty="0" smtClean="0"/>
            <a:t>Quickly recover an entire system after data loss or corruption</a:t>
          </a:r>
          <a:endParaRPr lang="en-US" dirty="0"/>
        </a:p>
      </dgm:t>
    </dgm:pt>
    <dgm:pt modelId="{2F84129D-D062-4EDF-B04C-15D948C5B5F9}" type="parTrans" cxnId="{F3279DFA-8F5A-41D4-8A52-E7ECD5C35F89}">
      <dgm:prSet/>
      <dgm:spPr/>
      <dgm:t>
        <a:bodyPr/>
        <a:lstStyle/>
        <a:p>
          <a:endParaRPr lang="en-US"/>
        </a:p>
      </dgm:t>
    </dgm:pt>
    <dgm:pt modelId="{4097FE8B-781B-40D4-9E80-E93E1D74E880}" type="sibTrans" cxnId="{F3279DFA-8F5A-41D4-8A52-E7ECD5C35F89}">
      <dgm:prSet/>
      <dgm:spPr/>
      <dgm:t>
        <a:bodyPr/>
        <a:lstStyle/>
        <a:p>
          <a:endParaRPr lang="en-US"/>
        </a:p>
      </dgm:t>
    </dgm:pt>
    <dgm:pt modelId="{26A62154-C2CA-4A12-B799-0DAA878C91DE}">
      <dgm:prSet/>
      <dgm:spPr/>
      <dgm:t>
        <a:bodyPr/>
        <a:lstStyle/>
        <a:p>
          <a:pPr rtl="0"/>
          <a:endParaRPr lang="en-US" dirty="0"/>
        </a:p>
      </dgm:t>
    </dgm:pt>
    <dgm:pt modelId="{FC972B5C-580E-48B7-B422-E0D70DD9CB49}" type="parTrans" cxnId="{B325C2C8-1402-4B69-9C04-0D92144377BB}">
      <dgm:prSet/>
      <dgm:spPr/>
      <dgm:t>
        <a:bodyPr/>
        <a:lstStyle/>
        <a:p>
          <a:endParaRPr lang="en-US"/>
        </a:p>
      </dgm:t>
    </dgm:pt>
    <dgm:pt modelId="{74110E20-CA47-4D89-B2B2-4AC10C40ED81}" type="sibTrans" cxnId="{B325C2C8-1402-4B69-9C04-0D92144377BB}">
      <dgm:prSet/>
      <dgm:spPr/>
      <dgm:t>
        <a:bodyPr/>
        <a:lstStyle/>
        <a:p>
          <a:endParaRPr lang="en-US"/>
        </a:p>
      </dgm:t>
    </dgm:pt>
    <dgm:pt modelId="{36276FB1-D144-4DDE-A6F7-B61B30051782}">
      <dgm:prSet custT="1"/>
      <dgm:spPr/>
      <dgm:t>
        <a:bodyPr/>
        <a:lstStyle/>
        <a:p>
          <a:pPr rtl="0"/>
          <a:r>
            <a:rPr lang="en-US" sz="2000" dirty="0" smtClean="0"/>
            <a:t>Dev/Test Environments</a:t>
          </a:r>
          <a:endParaRPr lang="en-US" sz="2000" dirty="0"/>
        </a:p>
      </dgm:t>
    </dgm:pt>
    <dgm:pt modelId="{A19363BF-2858-4174-8740-FFF7442CF72E}" type="parTrans" cxnId="{06D4C3FD-5559-4C14-84A4-D95A818A3337}">
      <dgm:prSet/>
      <dgm:spPr/>
      <dgm:t>
        <a:bodyPr/>
        <a:lstStyle/>
        <a:p>
          <a:endParaRPr lang="en-US"/>
        </a:p>
      </dgm:t>
    </dgm:pt>
    <dgm:pt modelId="{03031F79-CF31-4C4D-92C4-C2C4469D22B7}" type="sibTrans" cxnId="{06D4C3FD-5559-4C14-84A4-D95A818A3337}">
      <dgm:prSet/>
      <dgm:spPr/>
      <dgm:t>
        <a:bodyPr/>
        <a:lstStyle/>
        <a:p>
          <a:endParaRPr lang="en-US"/>
        </a:p>
      </dgm:t>
    </dgm:pt>
    <dgm:pt modelId="{1CCD6345-503C-4EE1-BC32-1D3E3792B8FB}">
      <dgm:prSet/>
      <dgm:spPr/>
      <dgm:t>
        <a:bodyPr/>
        <a:lstStyle/>
        <a:p>
          <a:pPr rtl="0"/>
          <a:r>
            <a:rPr lang="en-US" dirty="0" smtClean="0"/>
            <a:t>Simplify and streamline movement from test to production</a:t>
          </a:r>
          <a:endParaRPr lang="en-US" dirty="0"/>
        </a:p>
      </dgm:t>
    </dgm:pt>
    <dgm:pt modelId="{D2BCB4F8-CCB3-45D7-A651-B57433AFD7FB}" type="parTrans" cxnId="{BC41C905-1F30-42BA-9B32-67EBF3B956D7}">
      <dgm:prSet/>
      <dgm:spPr/>
      <dgm:t>
        <a:bodyPr/>
        <a:lstStyle/>
        <a:p>
          <a:endParaRPr lang="en-US"/>
        </a:p>
      </dgm:t>
    </dgm:pt>
    <dgm:pt modelId="{84C18CD1-6002-4A43-BB5C-D8568ED9C3E7}" type="sibTrans" cxnId="{BC41C905-1F30-42BA-9B32-67EBF3B956D7}">
      <dgm:prSet/>
      <dgm:spPr/>
      <dgm:t>
        <a:bodyPr/>
        <a:lstStyle/>
        <a:p>
          <a:endParaRPr lang="en-US"/>
        </a:p>
      </dgm:t>
    </dgm:pt>
    <dgm:pt modelId="{0509C4E2-412B-4B92-936C-ED32E943F51F}">
      <dgm:prSet/>
      <dgm:spPr/>
      <dgm:t>
        <a:bodyPr/>
        <a:lstStyle/>
        <a:p>
          <a:pPr rtl="0"/>
          <a:r>
            <a:rPr lang="en-US" dirty="0" smtClean="0"/>
            <a:t>Consolidate dev/test H/W and improve lab server provisioning</a:t>
          </a:r>
          <a:endParaRPr lang="en-US" dirty="0"/>
        </a:p>
      </dgm:t>
    </dgm:pt>
    <dgm:pt modelId="{EBBAFA5D-B5E1-45AC-AECF-40C0A1DEC787}" type="parTrans" cxnId="{629BD054-D107-460A-A8CF-FE7050807822}">
      <dgm:prSet/>
      <dgm:spPr/>
      <dgm:t>
        <a:bodyPr/>
        <a:lstStyle/>
        <a:p>
          <a:endParaRPr lang="en-US"/>
        </a:p>
      </dgm:t>
    </dgm:pt>
    <dgm:pt modelId="{1017B56E-C8CE-4437-9FB7-D33B50FF4BCC}" type="sibTrans" cxnId="{629BD054-D107-460A-A8CF-FE7050807822}">
      <dgm:prSet/>
      <dgm:spPr/>
      <dgm:t>
        <a:bodyPr/>
        <a:lstStyle/>
        <a:p>
          <a:endParaRPr lang="en-US"/>
        </a:p>
      </dgm:t>
    </dgm:pt>
    <dgm:pt modelId="{E1F59B59-A272-434B-8752-9040B27F4EAB}">
      <dgm:prSet/>
      <dgm:spPr/>
      <dgm:t>
        <a:bodyPr/>
        <a:lstStyle/>
        <a:p>
          <a:pPr rtl="0"/>
          <a:endParaRPr lang="en-US" b="1" dirty="0"/>
        </a:p>
      </dgm:t>
    </dgm:pt>
    <dgm:pt modelId="{0951AD9A-0B6D-4100-A67F-AB38D50053CB}" type="parTrans" cxnId="{59257FA6-68DF-4E12-AC5F-33D3D7B82865}">
      <dgm:prSet/>
      <dgm:spPr/>
      <dgm:t>
        <a:bodyPr/>
        <a:lstStyle/>
        <a:p>
          <a:endParaRPr lang="en-US"/>
        </a:p>
      </dgm:t>
    </dgm:pt>
    <dgm:pt modelId="{BD629D4E-55C8-4162-8AC8-551D08FE0C90}" type="sibTrans" cxnId="{59257FA6-68DF-4E12-AC5F-33D3D7B82865}">
      <dgm:prSet/>
      <dgm:spPr/>
      <dgm:t>
        <a:bodyPr/>
        <a:lstStyle/>
        <a:p>
          <a:endParaRPr lang="en-US"/>
        </a:p>
      </dgm:t>
    </dgm:pt>
    <dgm:pt modelId="{A852BF0C-4ACD-4070-8936-C8260580E584}">
      <dgm:prSet custT="1"/>
      <dgm:spPr/>
      <dgm:t>
        <a:bodyPr/>
        <a:lstStyle/>
        <a:p>
          <a:pPr rtl="0"/>
          <a:r>
            <a:rPr lang="en-US" sz="2000" dirty="0" smtClean="0"/>
            <a:t>Dynamic Data Center</a:t>
          </a:r>
          <a:endParaRPr lang="en-US" sz="2000" dirty="0"/>
        </a:p>
      </dgm:t>
    </dgm:pt>
    <dgm:pt modelId="{2C008DAB-2C7E-456B-B1D8-81E1E5192B51}" type="parTrans" cxnId="{3243252C-7B9D-4426-BA23-48CC6AE25A69}">
      <dgm:prSet/>
      <dgm:spPr/>
      <dgm:t>
        <a:bodyPr/>
        <a:lstStyle/>
        <a:p>
          <a:endParaRPr lang="en-US"/>
        </a:p>
      </dgm:t>
    </dgm:pt>
    <dgm:pt modelId="{30D5DD30-E40E-4B36-B76A-51905E48D4F8}" type="sibTrans" cxnId="{3243252C-7B9D-4426-BA23-48CC6AE25A69}">
      <dgm:prSet/>
      <dgm:spPr/>
      <dgm:t>
        <a:bodyPr/>
        <a:lstStyle/>
        <a:p>
          <a:endParaRPr lang="en-US"/>
        </a:p>
      </dgm:t>
    </dgm:pt>
    <dgm:pt modelId="{CA82BF73-2437-476C-9D8B-F396D27969D5}">
      <dgm:prSet/>
      <dgm:spPr/>
      <dgm:t>
        <a:bodyPr/>
        <a:lstStyle/>
        <a:p>
          <a:pPr rtl="0"/>
          <a:r>
            <a:rPr lang="en-US" dirty="0" smtClean="0"/>
            <a:t>Optimize use of available resources</a:t>
          </a:r>
          <a:endParaRPr lang="en-US" dirty="0"/>
        </a:p>
      </dgm:t>
    </dgm:pt>
    <dgm:pt modelId="{C6AA2B07-EE6F-4E1E-8148-A5E2C9979F1F}" type="parTrans" cxnId="{9602D982-60F0-41E6-AEFD-F6D6AFC1565B}">
      <dgm:prSet/>
      <dgm:spPr/>
      <dgm:t>
        <a:bodyPr/>
        <a:lstStyle/>
        <a:p>
          <a:endParaRPr lang="en-US"/>
        </a:p>
      </dgm:t>
    </dgm:pt>
    <dgm:pt modelId="{0730871D-43F0-4A06-B0A5-2F1040EFF295}" type="sibTrans" cxnId="{9602D982-60F0-41E6-AEFD-F6D6AFC1565B}">
      <dgm:prSet/>
      <dgm:spPr/>
      <dgm:t>
        <a:bodyPr/>
        <a:lstStyle/>
        <a:p>
          <a:endParaRPr lang="en-US"/>
        </a:p>
      </dgm:t>
    </dgm:pt>
    <dgm:pt modelId="{BB46112F-D8C1-4950-A45D-1A531BD6CD12}">
      <dgm:prSet/>
      <dgm:spPr/>
      <dgm:t>
        <a:bodyPr/>
        <a:lstStyle/>
        <a:p>
          <a:pPr rtl="0"/>
          <a:r>
            <a:rPr lang="en-US" dirty="0" smtClean="0"/>
            <a:t>Scale Up / Scale Out</a:t>
          </a:r>
          <a:endParaRPr lang="en-US" b="1" dirty="0"/>
        </a:p>
      </dgm:t>
    </dgm:pt>
    <dgm:pt modelId="{CA5C60C7-4468-4441-A0F6-4A1DD15B9097}" type="parTrans" cxnId="{32201176-FEFC-4732-873C-C3F268622C61}">
      <dgm:prSet/>
      <dgm:spPr/>
      <dgm:t>
        <a:bodyPr/>
        <a:lstStyle/>
        <a:p>
          <a:endParaRPr lang="en-US"/>
        </a:p>
      </dgm:t>
    </dgm:pt>
    <dgm:pt modelId="{619CF01D-1EEC-4BAC-90E0-7168B129BBDE}" type="sibTrans" cxnId="{32201176-FEFC-4732-873C-C3F268622C61}">
      <dgm:prSet/>
      <dgm:spPr/>
      <dgm:t>
        <a:bodyPr/>
        <a:lstStyle/>
        <a:p>
          <a:endParaRPr lang="en-US"/>
        </a:p>
      </dgm:t>
    </dgm:pt>
    <dgm:pt modelId="{36F73306-3C5F-4051-9FB1-327D43B53C4A}" type="pres">
      <dgm:prSet presAssocID="{48003110-F2DD-4D32-BAC4-FF817C385B31}" presName="linear" presStyleCnt="0">
        <dgm:presLayoutVars>
          <dgm:dir/>
          <dgm:animLvl val="lvl"/>
          <dgm:resizeHandles val="exact"/>
        </dgm:presLayoutVars>
      </dgm:prSet>
      <dgm:spPr/>
      <dgm:t>
        <a:bodyPr/>
        <a:lstStyle/>
        <a:p>
          <a:endParaRPr lang="en-US"/>
        </a:p>
      </dgm:t>
    </dgm:pt>
    <dgm:pt modelId="{D82BB78D-4FAC-41EB-835D-AEFB065F1151}" type="pres">
      <dgm:prSet presAssocID="{F0102935-77D5-4608-BB7F-FD6F24008C14}" presName="parentLin" presStyleCnt="0"/>
      <dgm:spPr/>
      <dgm:t>
        <a:bodyPr/>
        <a:lstStyle/>
        <a:p>
          <a:endParaRPr lang="en-US"/>
        </a:p>
      </dgm:t>
    </dgm:pt>
    <dgm:pt modelId="{2CF98978-BEDA-4DC8-BCEB-9711817B7D4A}" type="pres">
      <dgm:prSet presAssocID="{F0102935-77D5-4608-BB7F-FD6F24008C14}" presName="parentLeftMargin" presStyleLbl="node1" presStyleIdx="0" presStyleCnt="4"/>
      <dgm:spPr/>
      <dgm:t>
        <a:bodyPr/>
        <a:lstStyle/>
        <a:p>
          <a:endParaRPr lang="en-US"/>
        </a:p>
      </dgm:t>
    </dgm:pt>
    <dgm:pt modelId="{76A334F7-9454-442E-AC80-E5FF6B09F2AD}" type="pres">
      <dgm:prSet presAssocID="{F0102935-77D5-4608-BB7F-FD6F24008C14}" presName="parentText" presStyleLbl="node1" presStyleIdx="0" presStyleCnt="4" custScaleX="106739">
        <dgm:presLayoutVars>
          <dgm:chMax val="0"/>
          <dgm:bulletEnabled val="1"/>
        </dgm:presLayoutVars>
      </dgm:prSet>
      <dgm:spPr/>
      <dgm:t>
        <a:bodyPr/>
        <a:lstStyle/>
        <a:p>
          <a:endParaRPr lang="en-US"/>
        </a:p>
      </dgm:t>
    </dgm:pt>
    <dgm:pt modelId="{C416962B-04E5-4963-8A30-546FB718C6F4}" type="pres">
      <dgm:prSet presAssocID="{F0102935-77D5-4608-BB7F-FD6F24008C14}" presName="negativeSpace" presStyleCnt="0"/>
      <dgm:spPr/>
      <dgm:t>
        <a:bodyPr/>
        <a:lstStyle/>
        <a:p>
          <a:endParaRPr lang="en-US"/>
        </a:p>
      </dgm:t>
    </dgm:pt>
    <dgm:pt modelId="{B3CABC06-6726-4152-A6D6-0F2CDD3580EA}" type="pres">
      <dgm:prSet presAssocID="{F0102935-77D5-4608-BB7F-FD6F24008C14}" presName="childText" presStyleLbl="conFgAcc1" presStyleIdx="0" presStyleCnt="4">
        <dgm:presLayoutVars>
          <dgm:bulletEnabled val="1"/>
        </dgm:presLayoutVars>
      </dgm:prSet>
      <dgm:spPr/>
      <dgm:t>
        <a:bodyPr/>
        <a:lstStyle/>
        <a:p>
          <a:endParaRPr lang="en-US"/>
        </a:p>
      </dgm:t>
    </dgm:pt>
    <dgm:pt modelId="{D29696B8-FFA1-48A3-AFFB-5057CEDBC44E}" type="pres">
      <dgm:prSet presAssocID="{4C70019A-B7CB-4B73-A165-EE6A488F8D5A}" presName="spaceBetweenRectangles" presStyleCnt="0"/>
      <dgm:spPr/>
      <dgm:t>
        <a:bodyPr/>
        <a:lstStyle/>
        <a:p>
          <a:endParaRPr lang="en-US"/>
        </a:p>
      </dgm:t>
    </dgm:pt>
    <dgm:pt modelId="{0920CFAF-342F-4E57-A3E6-0B4AB54246D5}" type="pres">
      <dgm:prSet presAssocID="{3567D798-C7E6-444E-907A-B6DAF67098D3}" presName="parentLin" presStyleCnt="0"/>
      <dgm:spPr/>
      <dgm:t>
        <a:bodyPr/>
        <a:lstStyle/>
        <a:p>
          <a:endParaRPr lang="en-US"/>
        </a:p>
      </dgm:t>
    </dgm:pt>
    <dgm:pt modelId="{C6BF586A-F23B-489D-98D3-AEBDF0508C23}" type="pres">
      <dgm:prSet presAssocID="{3567D798-C7E6-444E-907A-B6DAF67098D3}" presName="parentLeftMargin" presStyleLbl="node1" presStyleIdx="0" presStyleCnt="4"/>
      <dgm:spPr/>
      <dgm:t>
        <a:bodyPr/>
        <a:lstStyle/>
        <a:p>
          <a:endParaRPr lang="en-US"/>
        </a:p>
      </dgm:t>
    </dgm:pt>
    <dgm:pt modelId="{1D03AD1D-4734-4D56-B7BC-B49016A7BC98}" type="pres">
      <dgm:prSet presAssocID="{3567D798-C7E6-444E-907A-B6DAF67098D3}" presName="parentText" presStyleLbl="node1" presStyleIdx="1" presStyleCnt="4" custScaleX="106739">
        <dgm:presLayoutVars>
          <dgm:chMax val="0"/>
          <dgm:bulletEnabled val="1"/>
        </dgm:presLayoutVars>
      </dgm:prSet>
      <dgm:spPr/>
      <dgm:t>
        <a:bodyPr/>
        <a:lstStyle/>
        <a:p>
          <a:endParaRPr lang="en-US"/>
        </a:p>
      </dgm:t>
    </dgm:pt>
    <dgm:pt modelId="{990AC774-E2E5-42BC-BF71-3BA45A96CB03}" type="pres">
      <dgm:prSet presAssocID="{3567D798-C7E6-444E-907A-B6DAF67098D3}" presName="negativeSpace" presStyleCnt="0"/>
      <dgm:spPr/>
      <dgm:t>
        <a:bodyPr/>
        <a:lstStyle/>
        <a:p>
          <a:endParaRPr lang="en-US"/>
        </a:p>
      </dgm:t>
    </dgm:pt>
    <dgm:pt modelId="{D3296450-60A2-461F-AB7E-BB210D4EED22}" type="pres">
      <dgm:prSet presAssocID="{3567D798-C7E6-444E-907A-B6DAF67098D3}" presName="childText" presStyleLbl="conFgAcc1" presStyleIdx="1" presStyleCnt="4">
        <dgm:presLayoutVars>
          <dgm:bulletEnabled val="1"/>
        </dgm:presLayoutVars>
      </dgm:prSet>
      <dgm:spPr/>
      <dgm:t>
        <a:bodyPr/>
        <a:lstStyle/>
        <a:p>
          <a:endParaRPr lang="en-US"/>
        </a:p>
      </dgm:t>
    </dgm:pt>
    <dgm:pt modelId="{6BE0B7AE-450E-4963-B99F-CB39EDCBE5AE}" type="pres">
      <dgm:prSet presAssocID="{8A158872-C21F-4573-BA9E-7564ECBCEADC}" presName="spaceBetweenRectangles" presStyleCnt="0"/>
      <dgm:spPr/>
      <dgm:t>
        <a:bodyPr/>
        <a:lstStyle/>
        <a:p>
          <a:endParaRPr lang="en-US"/>
        </a:p>
      </dgm:t>
    </dgm:pt>
    <dgm:pt modelId="{B8D7D6DA-39E0-4ECB-A618-DB46EACE1714}" type="pres">
      <dgm:prSet presAssocID="{36276FB1-D144-4DDE-A6F7-B61B30051782}" presName="parentLin" presStyleCnt="0"/>
      <dgm:spPr/>
      <dgm:t>
        <a:bodyPr/>
        <a:lstStyle/>
        <a:p>
          <a:endParaRPr lang="en-US"/>
        </a:p>
      </dgm:t>
    </dgm:pt>
    <dgm:pt modelId="{8F65564E-AC48-4A44-B901-3C3E4A25813D}" type="pres">
      <dgm:prSet presAssocID="{36276FB1-D144-4DDE-A6F7-B61B30051782}" presName="parentLeftMargin" presStyleLbl="node1" presStyleIdx="1" presStyleCnt="4"/>
      <dgm:spPr/>
      <dgm:t>
        <a:bodyPr/>
        <a:lstStyle/>
        <a:p>
          <a:endParaRPr lang="en-US"/>
        </a:p>
      </dgm:t>
    </dgm:pt>
    <dgm:pt modelId="{AE95DA6A-39F2-4930-9783-285AF974A05E}" type="pres">
      <dgm:prSet presAssocID="{36276FB1-D144-4DDE-A6F7-B61B30051782}" presName="parentText" presStyleLbl="node1" presStyleIdx="2" presStyleCnt="4" custScaleX="106739">
        <dgm:presLayoutVars>
          <dgm:chMax val="0"/>
          <dgm:bulletEnabled val="1"/>
        </dgm:presLayoutVars>
      </dgm:prSet>
      <dgm:spPr/>
      <dgm:t>
        <a:bodyPr/>
        <a:lstStyle/>
        <a:p>
          <a:endParaRPr lang="en-US"/>
        </a:p>
      </dgm:t>
    </dgm:pt>
    <dgm:pt modelId="{EEB01750-B288-4D6E-B1EA-363AE2099C0D}" type="pres">
      <dgm:prSet presAssocID="{36276FB1-D144-4DDE-A6F7-B61B30051782}" presName="negativeSpace" presStyleCnt="0"/>
      <dgm:spPr/>
      <dgm:t>
        <a:bodyPr/>
        <a:lstStyle/>
        <a:p>
          <a:endParaRPr lang="en-US"/>
        </a:p>
      </dgm:t>
    </dgm:pt>
    <dgm:pt modelId="{1C37454D-E727-42AF-B656-3CD3CA9DE349}" type="pres">
      <dgm:prSet presAssocID="{36276FB1-D144-4DDE-A6F7-B61B30051782}" presName="childText" presStyleLbl="conFgAcc1" presStyleIdx="2" presStyleCnt="4">
        <dgm:presLayoutVars>
          <dgm:bulletEnabled val="1"/>
        </dgm:presLayoutVars>
      </dgm:prSet>
      <dgm:spPr/>
      <dgm:t>
        <a:bodyPr/>
        <a:lstStyle/>
        <a:p>
          <a:endParaRPr lang="en-US"/>
        </a:p>
      </dgm:t>
    </dgm:pt>
    <dgm:pt modelId="{B7935A03-5C7A-4F65-9856-10895299B730}" type="pres">
      <dgm:prSet presAssocID="{03031F79-CF31-4C4D-92C4-C2C4469D22B7}" presName="spaceBetweenRectangles" presStyleCnt="0"/>
      <dgm:spPr/>
      <dgm:t>
        <a:bodyPr/>
        <a:lstStyle/>
        <a:p>
          <a:endParaRPr lang="en-US"/>
        </a:p>
      </dgm:t>
    </dgm:pt>
    <dgm:pt modelId="{7A1C5083-FC44-442B-B140-8EE9315C8494}" type="pres">
      <dgm:prSet presAssocID="{A852BF0C-4ACD-4070-8936-C8260580E584}" presName="parentLin" presStyleCnt="0"/>
      <dgm:spPr/>
      <dgm:t>
        <a:bodyPr/>
        <a:lstStyle/>
        <a:p>
          <a:endParaRPr lang="en-US"/>
        </a:p>
      </dgm:t>
    </dgm:pt>
    <dgm:pt modelId="{1CA8404B-2326-4BBA-B89C-F490C6D14769}" type="pres">
      <dgm:prSet presAssocID="{A852BF0C-4ACD-4070-8936-C8260580E584}" presName="parentLeftMargin" presStyleLbl="node1" presStyleIdx="2" presStyleCnt="4"/>
      <dgm:spPr/>
      <dgm:t>
        <a:bodyPr/>
        <a:lstStyle/>
        <a:p>
          <a:endParaRPr lang="en-US"/>
        </a:p>
      </dgm:t>
    </dgm:pt>
    <dgm:pt modelId="{052A859A-E04E-497F-9329-43905F06DBD9}" type="pres">
      <dgm:prSet presAssocID="{A852BF0C-4ACD-4070-8936-C8260580E584}" presName="parentText" presStyleLbl="node1" presStyleIdx="3" presStyleCnt="4" custScaleX="106739" custLinFactNeighborX="-6362" custLinFactNeighborY="-1434">
        <dgm:presLayoutVars>
          <dgm:chMax val="0"/>
          <dgm:bulletEnabled val="1"/>
        </dgm:presLayoutVars>
      </dgm:prSet>
      <dgm:spPr/>
      <dgm:t>
        <a:bodyPr/>
        <a:lstStyle/>
        <a:p>
          <a:endParaRPr lang="en-US"/>
        </a:p>
      </dgm:t>
    </dgm:pt>
    <dgm:pt modelId="{1EF27356-BAF7-4908-85F4-86C42C026A6B}" type="pres">
      <dgm:prSet presAssocID="{A852BF0C-4ACD-4070-8936-C8260580E584}" presName="negativeSpace" presStyleCnt="0"/>
      <dgm:spPr/>
      <dgm:t>
        <a:bodyPr/>
        <a:lstStyle/>
        <a:p>
          <a:endParaRPr lang="en-US"/>
        </a:p>
      </dgm:t>
    </dgm:pt>
    <dgm:pt modelId="{25C227E5-A79F-486F-980C-94F55ABDD627}" type="pres">
      <dgm:prSet presAssocID="{A852BF0C-4ACD-4070-8936-C8260580E584}" presName="childText" presStyleLbl="conFgAcc1" presStyleIdx="3" presStyleCnt="4">
        <dgm:presLayoutVars>
          <dgm:bulletEnabled val="1"/>
        </dgm:presLayoutVars>
      </dgm:prSet>
      <dgm:spPr/>
      <dgm:t>
        <a:bodyPr/>
        <a:lstStyle/>
        <a:p>
          <a:endParaRPr lang="en-US"/>
        </a:p>
      </dgm:t>
    </dgm:pt>
  </dgm:ptLst>
  <dgm:cxnLst>
    <dgm:cxn modelId="{8B215926-6AC9-4FED-AF91-65327F6EAC43}" type="presOf" srcId="{26A62154-C2CA-4A12-B799-0DAA878C91DE}" destId="{D3296450-60A2-461F-AB7E-BB210D4EED22}" srcOrd="0" destOrd="2" presId="urn:microsoft.com/office/officeart/2005/8/layout/list1"/>
    <dgm:cxn modelId="{F3279DFA-8F5A-41D4-8A52-E7ECD5C35F89}" srcId="{3567D798-C7E6-444E-907A-B6DAF67098D3}" destId="{192A0552-6B3E-4C80-87B5-88FCCA4BC8CC}" srcOrd="1" destOrd="0" parTransId="{2F84129D-D062-4EDF-B04C-15D948C5B5F9}" sibTransId="{4097FE8B-781B-40D4-9E80-E93E1D74E880}"/>
    <dgm:cxn modelId="{66F788AA-FC00-4232-9896-8E5383DA6BAA}" srcId="{3567D798-C7E6-444E-907A-B6DAF67098D3}" destId="{48A076E5-6DBD-4608-80B5-670F8956D75A}" srcOrd="0" destOrd="0" parTransId="{C0362A18-6634-457D-BB3C-C7B3FFBBFEE5}" sibTransId="{1D040A48-0252-4CAD-8D93-FC4D6050CFE1}"/>
    <dgm:cxn modelId="{1FDAD0F8-F3F8-478F-867C-62B08907A5BE}" srcId="{48003110-F2DD-4D32-BAC4-FF817C385B31}" destId="{3567D798-C7E6-444E-907A-B6DAF67098D3}" srcOrd="1" destOrd="0" parTransId="{CA7ECB67-7D08-4CF5-AC71-3F24134809E4}" sibTransId="{8A158872-C21F-4573-BA9E-7564ECBCEADC}"/>
    <dgm:cxn modelId="{4E568E60-84FB-4186-85F4-B7B0755A86ED}" type="presOf" srcId="{EF274968-A7A9-4A5E-85F1-AE51E7676E83}" destId="{B3CABC06-6726-4152-A6D6-0F2CDD3580EA}" srcOrd="0" destOrd="1" presId="urn:microsoft.com/office/officeart/2005/8/layout/list1"/>
    <dgm:cxn modelId="{3243252C-7B9D-4426-BA23-48CC6AE25A69}" srcId="{48003110-F2DD-4D32-BAC4-FF817C385B31}" destId="{A852BF0C-4ACD-4070-8936-C8260580E584}" srcOrd="3" destOrd="0" parTransId="{2C008DAB-2C7E-456B-B1D8-81E1E5192B51}" sibTransId="{30D5DD30-E40E-4B36-B76A-51905E48D4F8}"/>
    <dgm:cxn modelId="{B325C2C8-1402-4B69-9C04-0D92144377BB}" srcId="{3567D798-C7E6-444E-907A-B6DAF67098D3}" destId="{26A62154-C2CA-4A12-B799-0DAA878C91DE}" srcOrd="2" destOrd="0" parTransId="{FC972B5C-580E-48B7-B422-E0D70DD9CB49}" sibTransId="{74110E20-CA47-4D89-B2B2-4AC10C40ED81}"/>
    <dgm:cxn modelId="{870EE25D-9689-4490-AE16-28AAAB83BB9B}" type="presOf" srcId="{F0102935-77D5-4608-BB7F-FD6F24008C14}" destId="{2CF98978-BEDA-4DC8-BCEB-9711817B7D4A}" srcOrd="0" destOrd="0" presId="urn:microsoft.com/office/officeart/2005/8/layout/list1"/>
    <dgm:cxn modelId="{E0DF19EC-1446-43F9-8EEF-C23E1D6E33FE}" type="presOf" srcId="{A852BF0C-4ACD-4070-8936-C8260580E584}" destId="{1CA8404B-2326-4BBA-B89C-F490C6D14769}" srcOrd="0" destOrd="0" presId="urn:microsoft.com/office/officeart/2005/8/layout/list1"/>
    <dgm:cxn modelId="{8F91D244-AB69-45C2-803D-633BAA2C98C4}" type="presOf" srcId="{48003110-F2DD-4D32-BAC4-FF817C385B31}" destId="{36F73306-3C5F-4051-9FB1-327D43B53C4A}" srcOrd="0" destOrd="0" presId="urn:microsoft.com/office/officeart/2005/8/layout/list1"/>
    <dgm:cxn modelId="{06D4C3FD-5559-4C14-84A4-D95A818A3337}" srcId="{48003110-F2DD-4D32-BAC4-FF817C385B31}" destId="{36276FB1-D144-4DDE-A6F7-B61B30051782}" srcOrd="2" destOrd="0" parTransId="{A19363BF-2858-4174-8740-FFF7442CF72E}" sibTransId="{03031F79-CF31-4C4D-92C4-C2C4469D22B7}"/>
    <dgm:cxn modelId="{9602D982-60F0-41E6-AEFD-F6D6AFC1565B}" srcId="{A852BF0C-4ACD-4070-8936-C8260580E584}" destId="{CA82BF73-2437-476C-9D8B-F396D27969D5}" srcOrd="0" destOrd="0" parTransId="{C6AA2B07-EE6F-4E1E-8148-A5E2C9979F1F}" sibTransId="{0730871D-43F0-4A06-B0A5-2F1040EFF295}"/>
    <dgm:cxn modelId="{9DF95D96-5EA6-4D2C-9595-17540E5933CA}" type="presOf" srcId="{36276FB1-D144-4DDE-A6F7-B61B30051782}" destId="{AE95DA6A-39F2-4930-9783-285AF974A05E}" srcOrd="1" destOrd="0" presId="urn:microsoft.com/office/officeart/2005/8/layout/list1"/>
    <dgm:cxn modelId="{A0237DA5-1405-465E-9765-F93B45FAFE90}" type="presOf" srcId="{83DDD3F3-0AAE-4C82-9DEB-4D8BC554361A}" destId="{B3CABC06-6726-4152-A6D6-0F2CDD3580EA}" srcOrd="0" destOrd="2" presId="urn:microsoft.com/office/officeart/2005/8/layout/list1"/>
    <dgm:cxn modelId="{32201176-FEFC-4732-873C-C3F268622C61}" srcId="{A852BF0C-4ACD-4070-8936-C8260580E584}" destId="{BB46112F-D8C1-4950-A45D-1A531BD6CD12}" srcOrd="1" destOrd="0" parTransId="{CA5C60C7-4468-4441-A0F6-4A1DD15B9097}" sibTransId="{619CF01D-1EEC-4BAC-90E0-7168B129BBDE}"/>
    <dgm:cxn modelId="{BC41C905-1F30-42BA-9B32-67EBF3B956D7}" srcId="{36276FB1-D144-4DDE-A6F7-B61B30051782}" destId="{1CCD6345-503C-4EE1-BC32-1D3E3792B8FB}" srcOrd="0" destOrd="0" parTransId="{D2BCB4F8-CCB3-45D7-A651-B57433AFD7FB}" sibTransId="{84C18CD1-6002-4A43-BB5C-D8568ED9C3E7}"/>
    <dgm:cxn modelId="{966C8792-F1AA-46EF-8313-3B2173E1D59C}" srcId="{F0102935-77D5-4608-BB7F-FD6F24008C14}" destId="{EF274968-A7A9-4A5E-85F1-AE51E7676E83}" srcOrd="1" destOrd="0" parTransId="{417E5C0A-C163-4A96-BBBA-3CBF8C3E7869}" sibTransId="{D3E3E8C4-B0F9-44B5-B903-A1CFFFB93556}"/>
    <dgm:cxn modelId="{A8A3DE58-4971-4412-99EF-79FB61566E17}" type="presOf" srcId="{36276FB1-D144-4DDE-A6F7-B61B30051782}" destId="{8F65564E-AC48-4A44-B901-3C3E4A25813D}" srcOrd="0" destOrd="0" presId="urn:microsoft.com/office/officeart/2005/8/layout/list1"/>
    <dgm:cxn modelId="{59257FA6-68DF-4E12-AC5F-33D3D7B82865}" srcId="{36276FB1-D144-4DDE-A6F7-B61B30051782}" destId="{E1F59B59-A272-434B-8752-9040B27F4EAB}" srcOrd="2" destOrd="0" parTransId="{0951AD9A-0B6D-4100-A67F-AB38D50053CB}" sibTransId="{BD629D4E-55C8-4162-8AC8-551D08FE0C90}"/>
    <dgm:cxn modelId="{7B277FF1-5F10-4A29-AAF7-BEB01A0FDF5E}" type="presOf" srcId="{48A076E5-6DBD-4608-80B5-670F8956D75A}" destId="{D3296450-60A2-461F-AB7E-BB210D4EED22}" srcOrd="0" destOrd="0" presId="urn:microsoft.com/office/officeart/2005/8/layout/list1"/>
    <dgm:cxn modelId="{B270F1EA-4C8A-480F-B5AE-A19B32B6A5D9}" srcId="{48003110-F2DD-4D32-BAC4-FF817C385B31}" destId="{F0102935-77D5-4608-BB7F-FD6F24008C14}" srcOrd="0" destOrd="0" parTransId="{AF8D8928-CB6E-4ADD-A14B-31ABD27753CD}" sibTransId="{4C70019A-B7CB-4B73-A165-EE6A488F8D5A}"/>
    <dgm:cxn modelId="{31DB1827-7A57-4058-890B-048FEC8BC432}" type="presOf" srcId="{1CCD6345-503C-4EE1-BC32-1D3E3792B8FB}" destId="{1C37454D-E727-42AF-B656-3CD3CA9DE349}" srcOrd="0" destOrd="0" presId="urn:microsoft.com/office/officeart/2005/8/layout/list1"/>
    <dgm:cxn modelId="{32A2CF94-FFFF-45D1-82F8-63E1E1D87E46}" type="presOf" srcId="{CA82BF73-2437-476C-9D8B-F396D27969D5}" destId="{25C227E5-A79F-486F-980C-94F55ABDD627}" srcOrd="0" destOrd="0" presId="urn:microsoft.com/office/officeart/2005/8/layout/list1"/>
    <dgm:cxn modelId="{6D83D0C7-8993-4A2D-8C3F-3C0117C7D5D2}" type="presOf" srcId="{F0102935-77D5-4608-BB7F-FD6F24008C14}" destId="{76A334F7-9454-442E-AC80-E5FF6B09F2AD}" srcOrd="1" destOrd="0" presId="urn:microsoft.com/office/officeart/2005/8/layout/list1"/>
    <dgm:cxn modelId="{29B6F67A-25FB-44B8-824C-CDB53C3C3EE7}" type="presOf" srcId="{BB46112F-D8C1-4950-A45D-1A531BD6CD12}" destId="{25C227E5-A79F-486F-980C-94F55ABDD627}" srcOrd="0" destOrd="1" presId="urn:microsoft.com/office/officeart/2005/8/layout/list1"/>
    <dgm:cxn modelId="{315FB7D2-A43C-449D-8B94-598F93A8D5BE}" type="presOf" srcId="{3567D798-C7E6-444E-907A-B6DAF67098D3}" destId="{C6BF586A-F23B-489D-98D3-AEBDF0508C23}" srcOrd="0" destOrd="0" presId="urn:microsoft.com/office/officeart/2005/8/layout/list1"/>
    <dgm:cxn modelId="{F5CC4DC2-80BD-4B2A-9A7D-2C5E16D32070}" type="presOf" srcId="{89CBB58C-4B50-46C1-9455-295ACA38AF12}" destId="{B3CABC06-6726-4152-A6D6-0F2CDD3580EA}" srcOrd="0" destOrd="0" presId="urn:microsoft.com/office/officeart/2005/8/layout/list1"/>
    <dgm:cxn modelId="{85DB2F49-3C1A-45FD-91DD-2B1866205717}" type="presOf" srcId="{3567D798-C7E6-444E-907A-B6DAF67098D3}" destId="{1D03AD1D-4734-4D56-B7BC-B49016A7BC98}" srcOrd="1" destOrd="0" presId="urn:microsoft.com/office/officeart/2005/8/layout/list1"/>
    <dgm:cxn modelId="{99B00A1C-64F1-409B-976E-E17FCA125592}" type="presOf" srcId="{A852BF0C-4ACD-4070-8936-C8260580E584}" destId="{052A859A-E04E-497F-9329-43905F06DBD9}" srcOrd="1" destOrd="0" presId="urn:microsoft.com/office/officeart/2005/8/layout/list1"/>
    <dgm:cxn modelId="{AFE543A7-5918-4B06-B799-D2367AF0642F}" type="presOf" srcId="{0509C4E2-412B-4B92-936C-ED32E943F51F}" destId="{1C37454D-E727-42AF-B656-3CD3CA9DE349}" srcOrd="0" destOrd="1" presId="urn:microsoft.com/office/officeart/2005/8/layout/list1"/>
    <dgm:cxn modelId="{629BD054-D107-460A-A8CF-FE7050807822}" srcId="{36276FB1-D144-4DDE-A6F7-B61B30051782}" destId="{0509C4E2-412B-4B92-936C-ED32E943F51F}" srcOrd="1" destOrd="0" parTransId="{EBBAFA5D-B5E1-45AC-AECF-40C0A1DEC787}" sibTransId="{1017B56E-C8CE-4437-9FB7-D33B50FF4BCC}"/>
    <dgm:cxn modelId="{157AA97C-8769-4DA7-8C70-3F8D998CF749}" type="presOf" srcId="{192A0552-6B3E-4C80-87B5-88FCCA4BC8CC}" destId="{D3296450-60A2-461F-AB7E-BB210D4EED22}" srcOrd="0" destOrd="1" presId="urn:microsoft.com/office/officeart/2005/8/layout/list1"/>
    <dgm:cxn modelId="{81BD640B-93C2-4ACA-AF3C-A299CF622068}" srcId="{F0102935-77D5-4608-BB7F-FD6F24008C14}" destId="{89CBB58C-4B50-46C1-9455-295ACA38AF12}" srcOrd="0" destOrd="0" parTransId="{36AF12C8-E551-43E1-A860-8DB3F3F8597B}" sibTransId="{5A9D5E56-2839-4EB6-8A6D-48004737F7A2}"/>
    <dgm:cxn modelId="{6B1988E6-5C40-4702-8A29-00F176C2472B}" srcId="{F0102935-77D5-4608-BB7F-FD6F24008C14}" destId="{83DDD3F3-0AAE-4C82-9DEB-4D8BC554361A}" srcOrd="2" destOrd="0" parTransId="{0814408D-FD11-4FD5-A665-82C3706953CE}" sibTransId="{F23C0575-D3A1-4F61-9851-1C8ABB411A7C}"/>
    <dgm:cxn modelId="{1B54A733-A672-4139-B686-5AFEDDC77A72}" type="presOf" srcId="{E1F59B59-A272-434B-8752-9040B27F4EAB}" destId="{1C37454D-E727-42AF-B656-3CD3CA9DE349}" srcOrd="0" destOrd="2" presId="urn:microsoft.com/office/officeart/2005/8/layout/list1"/>
    <dgm:cxn modelId="{A75F060E-FCFB-4971-A665-EFFBF6E2C270}" type="presParOf" srcId="{36F73306-3C5F-4051-9FB1-327D43B53C4A}" destId="{D82BB78D-4FAC-41EB-835D-AEFB065F1151}" srcOrd="0" destOrd="0" presId="urn:microsoft.com/office/officeart/2005/8/layout/list1"/>
    <dgm:cxn modelId="{3F2B60F9-F3E5-4200-B008-F32A0E0A4BAA}" type="presParOf" srcId="{D82BB78D-4FAC-41EB-835D-AEFB065F1151}" destId="{2CF98978-BEDA-4DC8-BCEB-9711817B7D4A}" srcOrd="0" destOrd="0" presId="urn:microsoft.com/office/officeart/2005/8/layout/list1"/>
    <dgm:cxn modelId="{035E2174-2656-48C1-A8BD-2B79143DF79E}" type="presParOf" srcId="{D82BB78D-4FAC-41EB-835D-AEFB065F1151}" destId="{76A334F7-9454-442E-AC80-E5FF6B09F2AD}" srcOrd="1" destOrd="0" presId="urn:microsoft.com/office/officeart/2005/8/layout/list1"/>
    <dgm:cxn modelId="{B8551E88-8B6B-4BB5-A82E-8CD834784F30}" type="presParOf" srcId="{36F73306-3C5F-4051-9FB1-327D43B53C4A}" destId="{C416962B-04E5-4963-8A30-546FB718C6F4}" srcOrd="1" destOrd="0" presId="urn:microsoft.com/office/officeart/2005/8/layout/list1"/>
    <dgm:cxn modelId="{85D1B60F-7A9E-47DD-9E1F-074D9404FBD6}" type="presParOf" srcId="{36F73306-3C5F-4051-9FB1-327D43B53C4A}" destId="{B3CABC06-6726-4152-A6D6-0F2CDD3580EA}" srcOrd="2" destOrd="0" presId="urn:microsoft.com/office/officeart/2005/8/layout/list1"/>
    <dgm:cxn modelId="{044706C7-FEDE-4CCE-8A94-9374217ED425}" type="presParOf" srcId="{36F73306-3C5F-4051-9FB1-327D43B53C4A}" destId="{D29696B8-FFA1-48A3-AFFB-5057CEDBC44E}" srcOrd="3" destOrd="0" presId="urn:microsoft.com/office/officeart/2005/8/layout/list1"/>
    <dgm:cxn modelId="{01D15E2A-C39B-4914-A394-B18B801EBA3D}" type="presParOf" srcId="{36F73306-3C5F-4051-9FB1-327D43B53C4A}" destId="{0920CFAF-342F-4E57-A3E6-0B4AB54246D5}" srcOrd="4" destOrd="0" presId="urn:microsoft.com/office/officeart/2005/8/layout/list1"/>
    <dgm:cxn modelId="{9329FDD5-ECBC-4E95-8054-0CBCF77CF22C}" type="presParOf" srcId="{0920CFAF-342F-4E57-A3E6-0B4AB54246D5}" destId="{C6BF586A-F23B-489D-98D3-AEBDF0508C23}" srcOrd="0" destOrd="0" presId="urn:microsoft.com/office/officeart/2005/8/layout/list1"/>
    <dgm:cxn modelId="{F7A8585B-F947-499D-9AC6-EE9382A7B853}" type="presParOf" srcId="{0920CFAF-342F-4E57-A3E6-0B4AB54246D5}" destId="{1D03AD1D-4734-4D56-B7BC-B49016A7BC98}" srcOrd="1" destOrd="0" presId="urn:microsoft.com/office/officeart/2005/8/layout/list1"/>
    <dgm:cxn modelId="{1802AF98-096B-4F2A-8614-9A760FCF9D8E}" type="presParOf" srcId="{36F73306-3C5F-4051-9FB1-327D43B53C4A}" destId="{990AC774-E2E5-42BC-BF71-3BA45A96CB03}" srcOrd="5" destOrd="0" presId="urn:microsoft.com/office/officeart/2005/8/layout/list1"/>
    <dgm:cxn modelId="{EC77BA35-496C-43D8-A29A-C4046CDFC109}" type="presParOf" srcId="{36F73306-3C5F-4051-9FB1-327D43B53C4A}" destId="{D3296450-60A2-461F-AB7E-BB210D4EED22}" srcOrd="6" destOrd="0" presId="urn:microsoft.com/office/officeart/2005/8/layout/list1"/>
    <dgm:cxn modelId="{3C9F09EC-58B4-4BF4-8E8B-1ABD6FB71CB6}" type="presParOf" srcId="{36F73306-3C5F-4051-9FB1-327D43B53C4A}" destId="{6BE0B7AE-450E-4963-B99F-CB39EDCBE5AE}" srcOrd="7" destOrd="0" presId="urn:microsoft.com/office/officeart/2005/8/layout/list1"/>
    <dgm:cxn modelId="{F1C40735-CE11-4B36-9436-80295226FA18}" type="presParOf" srcId="{36F73306-3C5F-4051-9FB1-327D43B53C4A}" destId="{B8D7D6DA-39E0-4ECB-A618-DB46EACE1714}" srcOrd="8" destOrd="0" presId="urn:microsoft.com/office/officeart/2005/8/layout/list1"/>
    <dgm:cxn modelId="{8D315071-5E77-43BD-BDD7-1F5B50DC22FA}" type="presParOf" srcId="{B8D7D6DA-39E0-4ECB-A618-DB46EACE1714}" destId="{8F65564E-AC48-4A44-B901-3C3E4A25813D}" srcOrd="0" destOrd="0" presId="urn:microsoft.com/office/officeart/2005/8/layout/list1"/>
    <dgm:cxn modelId="{DA8B6E9C-883B-43EC-BFB9-88953F394884}" type="presParOf" srcId="{B8D7D6DA-39E0-4ECB-A618-DB46EACE1714}" destId="{AE95DA6A-39F2-4930-9783-285AF974A05E}" srcOrd="1" destOrd="0" presId="urn:microsoft.com/office/officeart/2005/8/layout/list1"/>
    <dgm:cxn modelId="{32F1F520-9770-4E6F-8E8D-B0445285F88D}" type="presParOf" srcId="{36F73306-3C5F-4051-9FB1-327D43B53C4A}" destId="{EEB01750-B288-4D6E-B1EA-363AE2099C0D}" srcOrd="9" destOrd="0" presId="urn:microsoft.com/office/officeart/2005/8/layout/list1"/>
    <dgm:cxn modelId="{4D194F24-C563-4536-9C0B-05C0F41E9965}" type="presParOf" srcId="{36F73306-3C5F-4051-9FB1-327D43B53C4A}" destId="{1C37454D-E727-42AF-B656-3CD3CA9DE349}" srcOrd="10" destOrd="0" presId="urn:microsoft.com/office/officeart/2005/8/layout/list1"/>
    <dgm:cxn modelId="{FBAAFB9A-2BED-4CCA-97F8-B47EBA592113}" type="presParOf" srcId="{36F73306-3C5F-4051-9FB1-327D43B53C4A}" destId="{B7935A03-5C7A-4F65-9856-10895299B730}" srcOrd="11" destOrd="0" presId="urn:microsoft.com/office/officeart/2005/8/layout/list1"/>
    <dgm:cxn modelId="{E0F9A21A-023F-49FA-A087-8E74F52F3404}" type="presParOf" srcId="{36F73306-3C5F-4051-9FB1-327D43B53C4A}" destId="{7A1C5083-FC44-442B-B140-8EE9315C8494}" srcOrd="12" destOrd="0" presId="urn:microsoft.com/office/officeart/2005/8/layout/list1"/>
    <dgm:cxn modelId="{1D00F75C-D84F-4756-9BF7-6E605CAEBCE3}" type="presParOf" srcId="{7A1C5083-FC44-442B-B140-8EE9315C8494}" destId="{1CA8404B-2326-4BBA-B89C-F490C6D14769}" srcOrd="0" destOrd="0" presId="urn:microsoft.com/office/officeart/2005/8/layout/list1"/>
    <dgm:cxn modelId="{EB6637E1-5873-4B8A-B8C6-D06D4B7C5DE9}" type="presParOf" srcId="{7A1C5083-FC44-442B-B140-8EE9315C8494}" destId="{052A859A-E04E-497F-9329-43905F06DBD9}" srcOrd="1" destOrd="0" presId="urn:microsoft.com/office/officeart/2005/8/layout/list1"/>
    <dgm:cxn modelId="{B20E922D-2F6F-4FD5-9129-FE4C216C9D4C}" type="presParOf" srcId="{36F73306-3C5F-4051-9FB1-327D43B53C4A}" destId="{1EF27356-BAF7-4908-85F4-86C42C026A6B}" srcOrd="13" destOrd="0" presId="urn:microsoft.com/office/officeart/2005/8/layout/list1"/>
    <dgm:cxn modelId="{8A1B41F2-639E-4974-9AC2-01EDB129B55F}" type="presParOf" srcId="{36F73306-3C5F-4051-9FB1-327D43B53C4A}" destId="{25C227E5-A79F-486F-980C-94F55ABDD627}" srcOrd="14"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22.emf"/><Relationship Id="rId7" Type="http://schemas.openxmlformats.org/officeDocument/2006/relationships/image" Target="../media/image26.emf"/><Relationship Id="rId2" Type="http://schemas.openxmlformats.org/officeDocument/2006/relationships/image" Target="../media/image21.emf"/><Relationship Id="rId1" Type="http://schemas.openxmlformats.org/officeDocument/2006/relationships/image" Target="../media/image20.emf"/><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C679A0E-BE0B-4D9D-92B2-7BB477B3BB85}" type="datetimeFigureOut">
              <a:rPr lang="en-US"/>
              <a:pPr>
                <a:defRPr/>
              </a:pPr>
              <a:t>4/17/2008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2E7F88B-E42B-495A-B477-4DABAAA0CBB9}"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3B5F8185-A1D4-4131-B4CD-FBCDEE56828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8"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4/17/2008 1:02 PM</a:t>
            </a:fld>
            <a:endParaRPr lang="en-US" dirty="0"/>
          </a:p>
        </p:txBody>
      </p:sp>
      <p:sp>
        <p:nvSpPr>
          <p:cNvPr id="6" name="Footer Placeholder 5"/>
          <p:cNvSpPr>
            <a:spLocks noGrp="1"/>
          </p:cNvSpPr>
          <p:nvPr>
            <p:ph type="ftr" sz="quarter" idx="12"/>
          </p:nvPr>
        </p:nvSpPr>
        <p:spPr>
          <a:xfrm>
            <a:off x="0" y="8685214"/>
            <a:ext cx="6172200" cy="457200"/>
          </a:xfr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172200" y="8685214"/>
            <a:ext cx="684213" cy="457200"/>
          </a:xfrm>
        </p:spPr>
        <p:txBody>
          <a:bodyPr/>
          <a:lstStyle/>
          <a:p>
            <a:fld id="{EC87E0CF-87F6-4B58-B8B8-DCAB2DAAF3CA}"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0">
              <a:spcBef>
                <a:spcPct val="20000"/>
              </a:spcBef>
              <a:spcAft>
                <a:spcPct val="10000"/>
              </a:spcAft>
            </a:pPr>
            <a:r>
              <a:rPr kumimoji="1" lang="en-US" dirty="0" smtClean="0">
                <a:effectLst/>
                <a:latin typeface="Tahoma" pitchFamily="34" charset="0"/>
                <a:ea typeface="ＭＳ Ｐゴシック" pitchFamily="34" charset="-128"/>
                <a:sym typeface="Wingdings" pitchFamily="2" charset="2"/>
              </a:rPr>
              <a:t>Host Rating = (Free CPU * CPU Weight) + (Free Memory * Memory Weight) + </a:t>
            </a:r>
          </a:p>
          <a:p>
            <a:pPr eaLnBrk="0">
              <a:spcBef>
                <a:spcPct val="20000"/>
              </a:spcBef>
              <a:spcAft>
                <a:spcPct val="10000"/>
              </a:spcAft>
            </a:pPr>
            <a:r>
              <a:rPr kumimoji="1" lang="en-US" dirty="0" smtClean="0">
                <a:effectLst/>
                <a:latin typeface="Tahoma" pitchFamily="34" charset="0"/>
                <a:ea typeface="ＭＳ Ｐゴシック" pitchFamily="34" charset="-128"/>
                <a:sym typeface="Wingdings" pitchFamily="2" charset="2"/>
              </a:rPr>
              <a:t>		(Free Disk * Disk Weight) + (Free Network * Network Weight)</a:t>
            </a:r>
          </a:p>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dirty="0" smtClean="0">
                <a:effectLst/>
                <a:latin typeface="Tahoma" pitchFamily="34" charset="0"/>
                <a:ea typeface="ＭＳ Ｐゴシック" pitchFamily="34" charset="-128"/>
                <a:sym typeface="Wingdings" pitchFamily="2" charset="2"/>
              </a:rPr>
              <a:t>Host Rating equal 0 if any of the thresholds have been violated.</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4/17/2008 1:02 PM</a:t>
            </a:fld>
            <a:endParaRPr lang="en-US" dirty="0"/>
          </a:p>
        </p:txBody>
      </p:sp>
      <p:sp>
        <p:nvSpPr>
          <p:cNvPr id="6" name="Footer Placeholder 5"/>
          <p:cNvSpPr>
            <a:spLocks noGrp="1"/>
          </p:cNvSpPr>
          <p:nvPr>
            <p:ph type="ftr" sz="quarter" idx="12"/>
          </p:nvPr>
        </p:nvSpPr>
        <p:spPr>
          <a:xfrm>
            <a:off x="0" y="8685214"/>
            <a:ext cx="6172200" cy="457200"/>
          </a:xfr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172200" y="8685214"/>
            <a:ext cx="684213" cy="457200"/>
          </a:xfrm>
        </p:spPr>
        <p:txBody>
          <a:bodyPr/>
          <a:lstStyle/>
          <a:p>
            <a:fld id="{EC87E0CF-87F6-4B58-B8B8-DCAB2DAAF3CA}" type="slidenum">
              <a:rPr lang="en-US" smtClean="0"/>
              <a:pPr/>
              <a:t>15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4/17/2008 1:02 PM</a:t>
            </a:fld>
            <a:endParaRPr lang="en-US" dirty="0"/>
          </a:p>
        </p:txBody>
      </p:sp>
      <p:sp>
        <p:nvSpPr>
          <p:cNvPr id="6" name="Footer Placeholder 5"/>
          <p:cNvSpPr>
            <a:spLocks noGrp="1"/>
          </p:cNvSpPr>
          <p:nvPr>
            <p:ph type="ftr" sz="quarter" idx="12"/>
          </p:nvPr>
        </p:nvSpPr>
        <p:spPr>
          <a:xfrm>
            <a:off x="0" y="8685214"/>
            <a:ext cx="6172200" cy="457200"/>
          </a:xfr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172200" y="8685214"/>
            <a:ext cx="684213" cy="457200"/>
          </a:xfrm>
        </p:spPr>
        <p:txBody>
          <a:bodyPr/>
          <a:lstStyle/>
          <a:p>
            <a:fld id="{EC87E0CF-87F6-4B58-B8B8-DCAB2DAAF3CA}" type="slidenum">
              <a:rPr lang="en-US" smtClean="0"/>
              <a:pPr/>
              <a:t>18</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511168C-9D22-495C-A5F5-170CDE2350E4}" type="datetime8">
              <a:rPr lang="en-US" smtClean="0"/>
              <a:pPr fontAlgn="base">
                <a:spcBef>
                  <a:spcPct val="0"/>
                </a:spcBef>
                <a:spcAft>
                  <a:spcPct val="0"/>
                </a:spcAft>
                <a:defRPr/>
              </a:pPr>
              <a:t>4/17/2008 1:02 PM</a:t>
            </a:fld>
            <a:endParaRPr lang="en-US" smtClean="0"/>
          </a:p>
        </p:txBody>
      </p:sp>
      <p:sp>
        <p:nvSpPr>
          <p:cNvPr id="3" name="Notes Placeholder 2"/>
          <p:cNvSpPr>
            <a:spLocks noGrp="1"/>
          </p:cNvSpPr>
          <p:nvPr>
            <p:ph type="body" idx="1"/>
          </p:nvPr>
        </p:nvSpPr>
        <p:spPr/>
        <p:txBody>
          <a:bodyPr>
            <a:normAutofit fontScale="92500" lnSpcReduction="20000"/>
          </a:bodyPr>
          <a:lstStyle/>
          <a:p>
            <a:r>
              <a:rPr lang="en-GB" dirty="0" smtClean="0"/>
              <a:t>Security Management</a:t>
            </a:r>
          </a:p>
          <a:p>
            <a:pPr marL="169863" indent="-169863">
              <a:buFontTx/>
              <a:buBlip>
                <a:blip r:embed="rId3"/>
              </a:buBlip>
            </a:pPr>
            <a:r>
              <a:rPr lang="en-US" sz="1200" dirty="0" smtClean="0">
                <a:latin typeface="Segoe Semibold"/>
              </a:rPr>
              <a:t>Active Directory Domain Join </a:t>
            </a:r>
          </a:p>
          <a:p>
            <a:pPr marL="169863" indent="-169863">
              <a:buFontTx/>
              <a:buBlip>
                <a:blip r:embed="rId3"/>
              </a:buBlip>
            </a:pPr>
            <a:r>
              <a:rPr lang="en-US" sz="1200" dirty="0" smtClean="0">
                <a:latin typeface="Segoe Semibold"/>
              </a:rPr>
              <a:t>Policy enforcement using Active Directory/Group Policy targeting (&gt;130 policies and settings)</a:t>
            </a:r>
          </a:p>
          <a:p>
            <a:pPr marL="169863" indent="-169863">
              <a:buFontTx/>
              <a:buBlip>
                <a:blip r:embed="rId3"/>
              </a:buBlip>
            </a:pPr>
            <a:r>
              <a:rPr lang="en-US" sz="1200" dirty="0" smtClean="0">
                <a:latin typeface="Segoe Semibold"/>
              </a:rPr>
              <a:t>Communications and camera disablement*</a:t>
            </a:r>
          </a:p>
          <a:p>
            <a:pPr marL="169863" indent="-169863">
              <a:buFontTx/>
              <a:buBlip>
                <a:blip r:embed="rId3"/>
              </a:buBlip>
            </a:pPr>
            <a:r>
              <a:rPr lang="en-US" sz="1200" dirty="0" smtClean="0">
                <a:latin typeface="Segoe Semibold"/>
              </a:rPr>
              <a:t>File encryption </a:t>
            </a:r>
          </a:p>
          <a:p>
            <a:pPr marL="169863" indent="-169863">
              <a:buFontTx/>
              <a:buBlip>
                <a:blip r:embed="rId3"/>
              </a:buBlip>
            </a:pPr>
            <a:r>
              <a:rPr lang="en-US" sz="1200" dirty="0" smtClean="0">
                <a:latin typeface="Segoe Semibold"/>
              </a:rPr>
              <a:t>Application allow and deny</a:t>
            </a:r>
          </a:p>
          <a:p>
            <a:pPr marL="169863" indent="-169863">
              <a:buFontTx/>
              <a:buBlip>
                <a:blip r:embed="rId3"/>
              </a:buBlip>
            </a:pPr>
            <a:r>
              <a:rPr lang="en-US" sz="1200" dirty="0" smtClean="0">
                <a:latin typeface="Segoe Semibold"/>
              </a:rPr>
              <a:t>Remote wipe </a:t>
            </a:r>
          </a:p>
          <a:p>
            <a:pPr marL="169863" indent="-169863">
              <a:buFontTx/>
              <a:buBlip>
                <a:blip r:embed="rId3"/>
              </a:buBlip>
            </a:pPr>
            <a:r>
              <a:rPr lang="en-US" sz="1200" dirty="0" smtClean="0">
                <a:latin typeface="Segoe Semibold"/>
              </a:rPr>
              <a:t>OMA-DM Compliant</a:t>
            </a:r>
          </a:p>
          <a:p>
            <a:endParaRPr lang="en-GB" dirty="0" smtClean="0"/>
          </a:p>
          <a:p>
            <a:r>
              <a:rPr lang="en-GB" dirty="0" smtClean="0"/>
              <a:t>Device Management</a:t>
            </a:r>
          </a:p>
          <a:p>
            <a:pPr marL="169863" indent="-169863">
              <a:buFontTx/>
              <a:buBlip>
                <a:blip r:embed="rId3"/>
              </a:buBlip>
            </a:pPr>
            <a:r>
              <a:rPr lang="en-US" sz="1200" dirty="0" smtClean="0">
                <a:solidFill>
                  <a:schemeClr val="accent1"/>
                </a:solidFill>
                <a:latin typeface="Segoe Semibold"/>
              </a:rPr>
              <a:t>Single point of management for mobile devices in enterprise </a:t>
            </a:r>
          </a:p>
          <a:p>
            <a:pPr marL="169863" indent="-169863">
              <a:buFontTx/>
              <a:buBlip>
                <a:blip r:embed="rId3"/>
              </a:buBlip>
            </a:pPr>
            <a:r>
              <a:rPr lang="en-US" sz="1200" dirty="0" smtClean="0">
                <a:solidFill>
                  <a:schemeClr val="accent1"/>
                </a:solidFill>
                <a:latin typeface="Segoe Semibold"/>
              </a:rPr>
              <a:t>Full OTA provisioning and bootstrapping </a:t>
            </a:r>
          </a:p>
          <a:p>
            <a:pPr marL="169863" indent="-169863">
              <a:buFontTx/>
              <a:buBlip>
                <a:blip r:embed="rId3"/>
              </a:buBlip>
            </a:pPr>
            <a:r>
              <a:rPr lang="en-US" sz="1200" dirty="0" smtClean="0">
                <a:solidFill>
                  <a:schemeClr val="accent1"/>
                </a:solidFill>
                <a:latin typeface="Segoe Semibold"/>
              </a:rPr>
              <a:t>OTA Software distribution based on WSUS 3.0</a:t>
            </a:r>
            <a:endParaRPr lang="en-US" sz="1100" dirty="0" smtClean="0">
              <a:solidFill>
                <a:schemeClr val="accent1"/>
              </a:solidFill>
              <a:latin typeface="Segoe Semibold"/>
            </a:endParaRPr>
          </a:p>
          <a:p>
            <a:pPr marL="169863" indent="-169863">
              <a:buFontTx/>
              <a:buBlip>
                <a:blip r:embed="rId3"/>
              </a:buBlip>
            </a:pPr>
            <a:r>
              <a:rPr lang="en-US" sz="1200" dirty="0" smtClean="0">
                <a:solidFill>
                  <a:schemeClr val="accent1"/>
                </a:solidFill>
                <a:latin typeface="Segoe Semibold"/>
              </a:rPr>
              <a:t>Inventory </a:t>
            </a:r>
          </a:p>
          <a:p>
            <a:pPr marL="169863" indent="-169863">
              <a:buFontTx/>
              <a:buBlip>
                <a:blip r:embed="rId3"/>
              </a:buBlip>
            </a:pPr>
            <a:r>
              <a:rPr lang="en-US" sz="1200" dirty="0" smtClean="0">
                <a:solidFill>
                  <a:schemeClr val="accent1"/>
                </a:solidFill>
                <a:latin typeface="Segoe Semibold"/>
              </a:rPr>
              <a:t>SQL Server 2005 based reporting capabilities </a:t>
            </a:r>
          </a:p>
          <a:p>
            <a:pPr marL="169863" indent="-169863">
              <a:buFontTx/>
              <a:buBlip>
                <a:blip r:embed="rId3"/>
              </a:buBlip>
            </a:pPr>
            <a:r>
              <a:rPr lang="en-US" sz="1200" dirty="0" smtClean="0">
                <a:solidFill>
                  <a:schemeClr val="accent1"/>
                </a:solidFill>
                <a:latin typeface="Segoe Semibold"/>
              </a:rPr>
              <a:t>Role based administration </a:t>
            </a:r>
          </a:p>
          <a:p>
            <a:pPr marL="169863" indent="-169863">
              <a:buFontTx/>
              <a:buBlip>
                <a:blip r:embed="rId3"/>
              </a:buBlip>
            </a:pPr>
            <a:r>
              <a:rPr lang="en-US" sz="1200" dirty="0" smtClean="0">
                <a:solidFill>
                  <a:schemeClr val="accent1"/>
                </a:solidFill>
                <a:latin typeface="Segoe Semibold"/>
              </a:rPr>
              <a:t>MMC snap-ins and </a:t>
            </a:r>
            <a:r>
              <a:rPr lang="en-US" sz="1200" dirty="0" err="1" smtClean="0">
                <a:solidFill>
                  <a:schemeClr val="accent1"/>
                </a:solidFill>
                <a:latin typeface="Segoe Semibold"/>
              </a:rPr>
              <a:t>Powershell</a:t>
            </a:r>
            <a:r>
              <a:rPr lang="en-US" sz="1200" dirty="0" smtClean="0">
                <a:solidFill>
                  <a:schemeClr val="accent1"/>
                </a:solidFill>
                <a:latin typeface="Segoe Semibold"/>
              </a:rPr>
              <a:t> </a:t>
            </a:r>
            <a:r>
              <a:rPr lang="en-US" sz="1200" dirty="0" err="1" smtClean="0">
                <a:solidFill>
                  <a:schemeClr val="accent1"/>
                </a:solidFill>
                <a:latin typeface="Segoe Semibold"/>
              </a:rPr>
              <a:t>cmndlets</a:t>
            </a:r>
            <a:endParaRPr lang="en-US" sz="1200" dirty="0" smtClean="0">
              <a:solidFill>
                <a:schemeClr val="accent1"/>
              </a:solidFill>
              <a:latin typeface="Segoe Semibold"/>
            </a:endParaRPr>
          </a:p>
          <a:p>
            <a:pPr marL="169863" indent="-169863">
              <a:buFontTx/>
              <a:buBlip>
                <a:blip r:embed="rId3"/>
              </a:buBlip>
            </a:pPr>
            <a:r>
              <a:rPr lang="en-US" sz="1200" dirty="0" smtClean="0">
                <a:solidFill>
                  <a:schemeClr val="accent1"/>
                </a:solidFill>
                <a:latin typeface="Segoe Semibold"/>
              </a:rPr>
              <a:t>WMU On/Off control </a:t>
            </a:r>
          </a:p>
          <a:p>
            <a:pPr marL="169863" indent="-169863">
              <a:buFontTx/>
              <a:buBlip>
                <a:blip r:embed="rId3"/>
              </a:buBlip>
            </a:pPr>
            <a:r>
              <a:rPr lang="en-US" sz="1200" dirty="0" smtClean="0">
                <a:solidFill>
                  <a:schemeClr val="accent1"/>
                </a:solidFill>
                <a:latin typeface="Segoe Semibold"/>
              </a:rPr>
              <a:t>OMA-DM compliant</a:t>
            </a:r>
          </a:p>
          <a:p>
            <a:endParaRPr lang="en-GB" dirty="0" smtClean="0"/>
          </a:p>
          <a:p>
            <a:r>
              <a:rPr lang="en-GB" dirty="0" smtClean="0"/>
              <a:t>Mobile VPN</a:t>
            </a:r>
          </a:p>
          <a:p>
            <a:pPr marL="169863" indent="-169863">
              <a:buFontTx/>
              <a:buBlip>
                <a:blip r:embed="rId3"/>
              </a:buBlip>
            </a:pPr>
            <a:r>
              <a:rPr lang="en-US" sz="1200" dirty="0" smtClean="0">
                <a:solidFill>
                  <a:schemeClr val="accent1"/>
                </a:solidFill>
                <a:latin typeface="Segoe Semibold"/>
              </a:rPr>
              <a:t>Machine authentication and “double envelope security”</a:t>
            </a:r>
          </a:p>
          <a:p>
            <a:pPr marL="169863" indent="-169863">
              <a:buFontTx/>
              <a:buBlip>
                <a:blip r:embed="rId3"/>
              </a:buBlip>
            </a:pPr>
            <a:r>
              <a:rPr lang="en-US" sz="1200" dirty="0" smtClean="0">
                <a:solidFill>
                  <a:schemeClr val="accent1"/>
                </a:solidFill>
                <a:latin typeface="Segoe Semibold"/>
              </a:rPr>
              <a:t>Session Persistence</a:t>
            </a:r>
          </a:p>
          <a:p>
            <a:pPr marL="169863" indent="-169863">
              <a:buFontTx/>
              <a:buBlip>
                <a:blip r:embed="rId3"/>
              </a:buBlip>
            </a:pPr>
            <a:r>
              <a:rPr lang="en-US" sz="1200" dirty="0" smtClean="0">
                <a:solidFill>
                  <a:schemeClr val="accent1"/>
                </a:solidFill>
                <a:latin typeface="Segoe Semibold"/>
              </a:rPr>
              <a:t>Fast Reconnect</a:t>
            </a:r>
          </a:p>
          <a:p>
            <a:pPr marL="169863" indent="-169863">
              <a:buFontTx/>
              <a:buBlip>
                <a:blip r:embed="rId3"/>
              </a:buBlip>
            </a:pPr>
            <a:r>
              <a:rPr lang="en-US" sz="1200" dirty="0" smtClean="0">
                <a:solidFill>
                  <a:schemeClr val="accent1"/>
                </a:solidFill>
                <a:latin typeface="Segoe Semibold"/>
              </a:rPr>
              <a:t>Internetwork roaming</a:t>
            </a:r>
          </a:p>
          <a:p>
            <a:pPr marL="169863" indent="-169863">
              <a:buFontTx/>
              <a:buBlip>
                <a:blip r:embed="rId3"/>
              </a:buBlip>
            </a:pPr>
            <a:r>
              <a:rPr lang="en-US" sz="1200" dirty="0" smtClean="0">
                <a:solidFill>
                  <a:schemeClr val="accent1"/>
                </a:solidFill>
                <a:latin typeface="Segoe Semibold"/>
              </a:rPr>
              <a:t>Standards based (IKEv2, IPSEC tunnel mode)</a:t>
            </a:r>
          </a:p>
          <a:p>
            <a:endParaRPr lang="en-GB"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5840"/>
          <p:cNvSpPr>
            <a:spLocks noGrp="1" noRot="1" noChangeAspect="1" noTextEdit="1"/>
          </p:cNvSpPr>
          <p:nvPr>
            <p:ph type="sldImg"/>
          </p:nvPr>
        </p:nvSpPr>
        <p:spPr>
          <a:ln w="12700" cap="flat" algn="ctr">
            <a:headEnd type="none" w="med" len="med"/>
            <a:tailEnd type="none" w="med" len="me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4/17/2008 1:02 PM</a:t>
            </a:fld>
            <a:endParaRPr lang="en-US" dirty="0"/>
          </a:p>
        </p:txBody>
      </p:sp>
      <p:sp>
        <p:nvSpPr>
          <p:cNvPr id="6" name="Footer Placeholder 5"/>
          <p:cNvSpPr>
            <a:spLocks noGrp="1"/>
          </p:cNvSpPr>
          <p:nvPr>
            <p:ph type="ftr" sz="quarter" idx="12"/>
          </p:nvPr>
        </p:nvSpPr>
        <p:spPr>
          <a:xfrm>
            <a:off x="0" y="8685214"/>
            <a:ext cx="6172200" cy="457200"/>
          </a:xfr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172200" y="8685214"/>
            <a:ext cx="684213" cy="457200"/>
          </a:xfrm>
        </p:spPr>
        <p:txBody>
          <a:bodyPr/>
          <a:lstStyle/>
          <a:p>
            <a:fld id="{EC87E0CF-87F6-4B58-B8B8-DCAB2DAAF3CA}" type="slidenum">
              <a:rPr lang="en-US" smtClean="0"/>
              <a:pPr/>
              <a:t>22</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4/17/2008 1:02 PM</a:t>
            </a:fld>
            <a:endParaRPr lang="en-US" dirty="0"/>
          </a:p>
        </p:txBody>
      </p:sp>
      <p:sp>
        <p:nvSpPr>
          <p:cNvPr id="6" name="Footer Placeholder 5"/>
          <p:cNvSpPr>
            <a:spLocks noGrp="1"/>
          </p:cNvSpPr>
          <p:nvPr>
            <p:ph type="ftr" sz="quarter" idx="12"/>
          </p:nvPr>
        </p:nvSpPr>
        <p:spPr>
          <a:xfrm>
            <a:off x="0" y="8685214"/>
            <a:ext cx="6172200" cy="457200"/>
          </a:xfr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172200" y="8685214"/>
            <a:ext cx="684213" cy="457200"/>
          </a:xfrm>
        </p:spPr>
        <p:txBody>
          <a:bodyPr/>
          <a:lstStyle/>
          <a:p>
            <a:fld id="{EC87E0CF-87F6-4B58-B8B8-DCAB2DAAF3CA}" type="slidenum">
              <a:rPr lang="en-US" smtClean="0"/>
              <a:pPr/>
              <a:t>25</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r>
              <a:rPr lang="en-GB" smtClean="0"/>
              <a:t>Microsoft TechNet Seminar 2006</a:t>
            </a:r>
            <a:endParaRPr lang="en-GB"/>
          </a:p>
        </p:txBody>
      </p:sp>
      <p:sp>
        <p:nvSpPr>
          <p:cNvPr id="5" name="Footer Placeholder 4"/>
          <p:cNvSpPr>
            <a:spLocks noGrp="1"/>
          </p:cNvSpPr>
          <p:nvPr>
            <p:ph type="ftr" sz="quarter" idx="11"/>
          </p:nvPr>
        </p:nvSpPr>
        <p:spPr/>
        <p:txBody>
          <a:bodyPr/>
          <a:lstStyle/>
          <a:p>
            <a:pPr>
              <a:defRPr/>
            </a:pPr>
            <a:r>
              <a:rPr lang="en-GB" smtClean="0"/>
              <a:t>Seminar Name</a:t>
            </a:r>
            <a:endParaRPr lang="en-GB"/>
          </a:p>
        </p:txBody>
      </p:sp>
      <p:sp>
        <p:nvSpPr>
          <p:cNvPr id="6" name="Slide Number Placeholder 5"/>
          <p:cNvSpPr>
            <a:spLocks noGrp="1"/>
          </p:cNvSpPr>
          <p:nvPr>
            <p:ph type="sldNum" sz="quarter" idx="12"/>
          </p:nvPr>
        </p:nvSpPr>
        <p:spPr/>
        <p:txBody>
          <a:bodyPr/>
          <a:lstStyle/>
          <a:p>
            <a:pPr>
              <a:defRPr/>
            </a:pPr>
            <a:fld id="{0CCC82F8-9E8C-4E1B-A66F-8D9DD3463CCE}" type="slidenum">
              <a:rPr lang="en-GB" smtClean="0"/>
              <a:pPr>
                <a:defRPr/>
              </a:pPr>
              <a:t>26</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4576"/>
          <p:cNvSpPr>
            <a:spLocks noGrp="1" noRot="1" noChangeAspect="1" noChangeArrowheads="1" noTextEdit="1"/>
          </p:cNvSpPr>
          <p:nvPr>
            <p:ph type="sldImg"/>
          </p:nvPr>
        </p:nvSpPr>
        <p:spPr>
          <a:noFill/>
          <a:ln w="9525" cap="flat" algn="ctr">
            <a:solidFill>
              <a:srgbClr val="000000"/>
            </a:solidFill>
            <a:miter lim="800000"/>
            <a:headEnd type="none" w="med" len="med"/>
            <a:tailEnd type="none" w="med" len="med"/>
          </a:ln>
        </p:spPr>
      </p:sp>
      <p:sp>
        <p:nvSpPr>
          <p:cNvPr id="32771" name="Rectangle 24577"/>
          <p:cNvSpPr>
            <a:spLocks noGrp="1" noChangeArrowheads="1"/>
          </p:cNvSpPr>
          <p:nvPr>
            <p:ph type="body" idx="1"/>
          </p:nvPr>
        </p:nvSpPr>
        <p:spPr>
          <a:noFill/>
          <a:ln/>
        </p:spPr>
        <p:txBody>
          <a:bodyPr numCol="1" anchorCtr="0">
            <a:prstTxWarp prst="textNoShape">
              <a:avLst/>
            </a:prstTxWarp>
          </a:bodyPr>
          <a:lstStyle/>
          <a:p>
            <a:pPr eaLnBrk="1" hangingPunct="1"/>
            <a:endParaRPr lang="en-US" smtClean="0"/>
          </a:p>
        </p:txBody>
      </p:sp>
      <p:sp>
        <p:nvSpPr>
          <p:cNvPr id="33796" name="Shape 24578"/>
          <p:cNvSpPr>
            <a:spLocks noGrp="1" noChangeArrowheads="1"/>
          </p:cNvSpPr>
          <p:nvPr>
            <p:ph type="sldNum" sz="quarter" idx="5"/>
          </p:nvPr>
        </p:nvSpPr>
        <p:spPr/>
        <p:txBody>
          <a:bodyPr numCol="1" anchorCtr="0">
            <a:prstTxWarp prst="textNoShape">
              <a:avLst/>
            </a:prstTxWarp>
          </a:bodyPr>
          <a:lstStyle/>
          <a:p>
            <a:pPr>
              <a:defRPr/>
            </a:pPr>
            <a:fld id="{4E213DC2-B0B3-4516-A12B-5434104E14EA}" type="slidenum">
              <a:rPr lang="en-US" smtClean="0">
                <a:solidFill>
                  <a:schemeClr val="tx1"/>
                </a:solidFill>
                <a:latin typeface="Arial" pitchFamily="34" charset="0"/>
              </a:rPr>
              <a:pPr>
                <a:defRPr/>
              </a:pPr>
              <a:t>27</a:t>
            </a:fld>
            <a:endParaRPr lang="en-US" smtClean="0">
              <a:solidFill>
                <a:schemeClr val="tx1"/>
              </a:solidFill>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7"/>
          <p:cNvSpPr>
            <a:spLocks noGrp="1" noChangeArrowheads="1"/>
          </p:cNvSpPr>
          <p:nvPr>
            <p:ph type="sldNum" sz="quarter" idx="5"/>
          </p:nvPr>
        </p:nvSpPr>
        <p:spPr>
          <a:noFill/>
        </p:spPr>
        <p:txBody>
          <a:bodyPr/>
          <a:lstStyle/>
          <a:p>
            <a:fld id="{3DB75AF3-08B5-4CC0-97A6-C2D3FD99B689}" type="slidenum">
              <a:rPr lang="en-US" smtClean="0"/>
              <a:pPr/>
              <a:t>28</a:t>
            </a:fld>
            <a:endParaRPr lang="en-US" dirty="0" smtClean="0"/>
          </a:p>
        </p:txBody>
      </p:sp>
      <p:sp>
        <p:nvSpPr>
          <p:cNvPr id="38917" name="Rectangle 2"/>
          <p:cNvSpPr>
            <a:spLocks noGrp="1" noRot="1" noChangeAspect="1" noChangeArrowheads="1" noTextEdit="1"/>
          </p:cNvSpPr>
          <p:nvPr>
            <p:ph type="sldImg"/>
          </p:nvPr>
        </p:nvSpPr>
        <p:spPr>
          <a:xfrm>
            <a:off x="1143000" y="685800"/>
            <a:ext cx="4572000" cy="3429000"/>
          </a:xfrm>
          <a:ln/>
        </p:spPr>
      </p:sp>
      <p:sp>
        <p:nvSpPr>
          <p:cNvPr id="92163" name="Rectangle 3"/>
          <p:cNvSpPr>
            <a:spLocks noGrp="1" noChangeArrowheads="1"/>
          </p:cNvSpPr>
          <p:nvPr>
            <p:ph type="body" idx="1"/>
          </p:nvPr>
        </p:nvSpPr>
        <p:spPr/>
        <p:txBody>
          <a:bodyPr/>
          <a:lstStyle/>
          <a:p>
            <a:pPr marL="0" marR="0">
              <a:lnSpc>
                <a:spcPct val="115000"/>
              </a:lnSpc>
              <a:spcBef>
                <a:spcPts val="0"/>
              </a:spcBef>
              <a:spcAft>
                <a:spcPts val="0"/>
              </a:spcAft>
            </a:pPr>
            <a:endParaRPr lang="en-US" dirty="0"/>
          </a:p>
        </p:txBody>
      </p:sp>
      <p:sp>
        <p:nvSpPr>
          <p:cNvPr id="7" name="Rectangle 3"/>
          <p:cNvSpPr>
            <a:spLocks noGrp="1" noChangeArrowheads="1"/>
          </p:cNvSpPr>
          <p:nvPr>
            <p:ph type="dt" sz="quarter" idx="1"/>
          </p:nvPr>
        </p:nvSpPr>
        <p:spPr>
          <a:xfrm>
            <a:off x="3884615" y="0"/>
            <a:ext cx="2971800" cy="457200"/>
          </a:xfrm>
          <a:noFill/>
        </p:spPr>
        <p:txBody>
          <a:bodyPr/>
          <a:lstStyle/>
          <a:p>
            <a:fld id="{2DDE719B-B09C-46CA-AF1E-B663D79D9501}" type="datetime8">
              <a:rPr lang="en-US" smtClean="0"/>
              <a:pPr/>
              <a:t>4/17/2008 1:02 PM</a:t>
            </a:fld>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r>
              <a:rPr lang="en-GB" smtClean="0"/>
              <a:t>Microsoft TechNet Seminar 2006</a:t>
            </a:r>
            <a:endParaRPr lang="en-GB"/>
          </a:p>
        </p:txBody>
      </p:sp>
      <p:sp>
        <p:nvSpPr>
          <p:cNvPr id="5" name="Footer Placeholder 4"/>
          <p:cNvSpPr>
            <a:spLocks noGrp="1"/>
          </p:cNvSpPr>
          <p:nvPr>
            <p:ph type="ftr" sz="quarter" idx="11"/>
          </p:nvPr>
        </p:nvSpPr>
        <p:spPr/>
        <p:txBody>
          <a:bodyPr/>
          <a:lstStyle/>
          <a:p>
            <a:pPr>
              <a:defRPr/>
            </a:pPr>
            <a:r>
              <a:rPr lang="en-GB" smtClean="0"/>
              <a:t>Seminar Name</a:t>
            </a:r>
            <a:endParaRPr lang="en-GB"/>
          </a:p>
        </p:txBody>
      </p:sp>
      <p:sp>
        <p:nvSpPr>
          <p:cNvPr id="6" name="Slide Number Placeholder 5"/>
          <p:cNvSpPr>
            <a:spLocks noGrp="1"/>
          </p:cNvSpPr>
          <p:nvPr>
            <p:ph type="sldNum" sz="quarter" idx="12"/>
          </p:nvPr>
        </p:nvSpPr>
        <p:spPr/>
        <p:txBody>
          <a:bodyPr/>
          <a:lstStyle/>
          <a:p>
            <a:pPr>
              <a:defRPr/>
            </a:pPr>
            <a:fld id="{0CCC82F8-9E8C-4E1B-A66F-8D9DD3463CCE}" type="slidenum">
              <a:rPr lang="en-GB" smtClean="0"/>
              <a:pPr>
                <a:defRPr/>
              </a:pPr>
              <a:t>29</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r>
              <a:rPr lang="en-GB" smtClean="0"/>
              <a:t>Microsoft TechNet Seminar 2006</a:t>
            </a:r>
            <a:endParaRPr lang="en-GB"/>
          </a:p>
        </p:txBody>
      </p:sp>
      <p:sp>
        <p:nvSpPr>
          <p:cNvPr id="5" name="Footer Placeholder 4"/>
          <p:cNvSpPr>
            <a:spLocks noGrp="1"/>
          </p:cNvSpPr>
          <p:nvPr>
            <p:ph type="ftr" sz="quarter" idx="11"/>
          </p:nvPr>
        </p:nvSpPr>
        <p:spPr/>
        <p:txBody>
          <a:bodyPr/>
          <a:lstStyle/>
          <a:p>
            <a:pPr>
              <a:defRPr/>
            </a:pPr>
            <a:r>
              <a:rPr lang="en-GB" smtClean="0"/>
              <a:t>Seminar Name</a:t>
            </a:r>
            <a:endParaRPr lang="en-GB"/>
          </a:p>
        </p:txBody>
      </p:sp>
      <p:sp>
        <p:nvSpPr>
          <p:cNvPr id="6" name="Slide Number Placeholder 5"/>
          <p:cNvSpPr>
            <a:spLocks noGrp="1"/>
          </p:cNvSpPr>
          <p:nvPr>
            <p:ph type="sldNum" sz="quarter" idx="12"/>
          </p:nvPr>
        </p:nvSpPr>
        <p:spPr/>
        <p:txBody>
          <a:bodyPr/>
          <a:lstStyle/>
          <a:p>
            <a:pPr>
              <a:defRPr/>
            </a:pPr>
            <a:fld id="{0CCC82F8-9E8C-4E1B-A66F-8D9DD3463CCE}" type="slidenum">
              <a:rPr lang="en-GB" smtClean="0"/>
              <a:pPr>
                <a:defRPr/>
              </a:pPr>
              <a:t>30</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r>
              <a:rPr lang="en-GB" smtClean="0"/>
              <a:t>Microsoft TechNet Seminar 2006</a:t>
            </a:r>
            <a:endParaRPr lang="en-GB"/>
          </a:p>
        </p:txBody>
      </p:sp>
      <p:sp>
        <p:nvSpPr>
          <p:cNvPr id="5" name="Footer Placeholder 4"/>
          <p:cNvSpPr>
            <a:spLocks noGrp="1"/>
          </p:cNvSpPr>
          <p:nvPr>
            <p:ph type="ftr" sz="quarter" idx="11"/>
          </p:nvPr>
        </p:nvSpPr>
        <p:spPr/>
        <p:txBody>
          <a:bodyPr/>
          <a:lstStyle/>
          <a:p>
            <a:pPr>
              <a:defRPr/>
            </a:pPr>
            <a:r>
              <a:rPr lang="en-GB" smtClean="0"/>
              <a:t>Seminar Name</a:t>
            </a:r>
            <a:endParaRPr lang="en-GB"/>
          </a:p>
        </p:txBody>
      </p:sp>
      <p:sp>
        <p:nvSpPr>
          <p:cNvPr id="6" name="Slide Number Placeholder 5"/>
          <p:cNvSpPr>
            <a:spLocks noGrp="1"/>
          </p:cNvSpPr>
          <p:nvPr>
            <p:ph type="sldNum" sz="quarter" idx="12"/>
          </p:nvPr>
        </p:nvSpPr>
        <p:spPr/>
        <p:txBody>
          <a:bodyPr/>
          <a:lstStyle/>
          <a:p>
            <a:pPr>
              <a:defRPr/>
            </a:pPr>
            <a:fld id="{0CCC82F8-9E8C-4E1B-A66F-8D9DD3463CCE}" type="slidenum">
              <a:rPr lang="en-GB" smtClean="0"/>
              <a:pPr>
                <a:defRPr/>
              </a:pPr>
              <a:t>31</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r>
              <a:rPr lang="en-GB" smtClean="0"/>
              <a:t>Microsoft TechNet Seminar 2006</a:t>
            </a:r>
            <a:endParaRPr lang="en-GB"/>
          </a:p>
        </p:txBody>
      </p:sp>
      <p:sp>
        <p:nvSpPr>
          <p:cNvPr id="5" name="Footer Placeholder 4"/>
          <p:cNvSpPr>
            <a:spLocks noGrp="1"/>
          </p:cNvSpPr>
          <p:nvPr>
            <p:ph type="ftr" sz="quarter" idx="11"/>
          </p:nvPr>
        </p:nvSpPr>
        <p:spPr/>
        <p:txBody>
          <a:bodyPr/>
          <a:lstStyle/>
          <a:p>
            <a:pPr>
              <a:defRPr/>
            </a:pPr>
            <a:r>
              <a:rPr lang="en-GB" smtClean="0"/>
              <a:t>Seminar Name</a:t>
            </a:r>
            <a:endParaRPr lang="en-GB"/>
          </a:p>
        </p:txBody>
      </p:sp>
      <p:sp>
        <p:nvSpPr>
          <p:cNvPr id="6" name="Slide Number Placeholder 5"/>
          <p:cNvSpPr>
            <a:spLocks noGrp="1"/>
          </p:cNvSpPr>
          <p:nvPr>
            <p:ph type="sldNum" sz="quarter" idx="12"/>
          </p:nvPr>
        </p:nvSpPr>
        <p:spPr/>
        <p:txBody>
          <a:bodyPr/>
          <a:lstStyle/>
          <a:p>
            <a:pPr>
              <a:defRPr/>
            </a:pPr>
            <a:fld id="{0CCC82F8-9E8C-4E1B-A66F-8D9DD3463CCE}" type="slidenum">
              <a:rPr lang="en-GB" smtClean="0"/>
              <a:pPr>
                <a:defRPr/>
              </a:pPr>
              <a:t>32</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r>
              <a:rPr lang="en-GB" smtClean="0"/>
              <a:t>Microsoft TechNet Seminar 2006</a:t>
            </a:r>
            <a:endParaRPr lang="en-GB"/>
          </a:p>
        </p:txBody>
      </p:sp>
      <p:sp>
        <p:nvSpPr>
          <p:cNvPr id="5" name="Footer Placeholder 4"/>
          <p:cNvSpPr>
            <a:spLocks noGrp="1"/>
          </p:cNvSpPr>
          <p:nvPr>
            <p:ph type="ftr" sz="quarter" idx="11"/>
          </p:nvPr>
        </p:nvSpPr>
        <p:spPr/>
        <p:txBody>
          <a:bodyPr/>
          <a:lstStyle/>
          <a:p>
            <a:pPr>
              <a:defRPr/>
            </a:pPr>
            <a:r>
              <a:rPr lang="en-GB" smtClean="0"/>
              <a:t>Seminar Name</a:t>
            </a:r>
            <a:endParaRPr lang="en-GB"/>
          </a:p>
        </p:txBody>
      </p:sp>
      <p:sp>
        <p:nvSpPr>
          <p:cNvPr id="6" name="Slide Number Placeholder 5"/>
          <p:cNvSpPr>
            <a:spLocks noGrp="1"/>
          </p:cNvSpPr>
          <p:nvPr>
            <p:ph type="sldNum" sz="quarter" idx="12"/>
          </p:nvPr>
        </p:nvSpPr>
        <p:spPr/>
        <p:txBody>
          <a:bodyPr/>
          <a:lstStyle/>
          <a:p>
            <a:pPr>
              <a:defRPr/>
            </a:pPr>
            <a:fld id="{0CCC82F8-9E8C-4E1B-A66F-8D9DD3463CCE}" type="slidenum">
              <a:rPr lang="en-GB" smtClean="0"/>
              <a:pPr>
                <a:defRPr/>
              </a:pPr>
              <a:t>33</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384954" indent="-384954" defTabSz="914099" eaLnBrk="1" hangingPunct="1">
              <a:buFontTx/>
              <a:buNone/>
              <a:defRPr/>
            </a:pPr>
            <a:r>
              <a:rPr lang="en-US" sz="1400" dirty="0" smtClean="0">
                <a:ln w="12700">
                  <a:noFill/>
                  <a:prstDash val="solid"/>
                </a:ln>
                <a:gradFill>
                  <a:gsLst>
                    <a:gs pos="0">
                      <a:srgbClr val="FFFFFF"/>
                    </a:gs>
                    <a:gs pos="100000">
                      <a:srgbClr val="FFFFFF"/>
                    </a:gs>
                  </a:gsLst>
                  <a:lin ang="5400000" scaled="0"/>
                </a:gradFill>
                <a:effectLst>
                  <a:outerShdw blurRad="165100" algn="ctr" rotWithShape="0">
                    <a:prstClr val="black"/>
                  </a:outerShdw>
                </a:effectLst>
                <a:latin typeface="Segoe Black" pitchFamily="34" charset="0"/>
              </a:rPr>
              <a:t>Network Access Protection</a:t>
            </a:r>
          </a:p>
          <a:p>
            <a:pPr marL="384954" indent="-384954" defTabSz="914099" eaLnBrk="1" hangingPunct="1">
              <a:buFontTx/>
              <a:buNone/>
              <a:defRPr/>
            </a:pPr>
            <a:r>
              <a:rPr lang="en-US" sz="1200" i="1" dirty="0" smtClean="0"/>
              <a:t>Policy-based solution that</a:t>
            </a:r>
          </a:p>
          <a:p>
            <a:pPr marL="344488" indent="-344488" defTabSz="914099" eaLnBrk="1" hangingPunct="1">
              <a:defRPr/>
            </a:pPr>
            <a:r>
              <a:rPr lang="en-US" sz="1200" b="1" dirty="0" smtClean="0"/>
              <a:t>Validates </a:t>
            </a:r>
            <a:r>
              <a:rPr lang="en-US" sz="1200" dirty="0" smtClean="0"/>
              <a:t>whether computers meet </a:t>
            </a:r>
            <a:br>
              <a:rPr lang="en-US" sz="1200" dirty="0" smtClean="0"/>
            </a:br>
            <a:r>
              <a:rPr lang="en-US" sz="1200" dirty="0" smtClean="0"/>
              <a:t>health policies</a:t>
            </a:r>
          </a:p>
          <a:p>
            <a:pPr marL="344488" indent="-344488" defTabSz="914099" eaLnBrk="1" hangingPunct="1">
              <a:defRPr/>
            </a:pPr>
            <a:r>
              <a:rPr lang="en-US" sz="1200" b="1" dirty="0" smtClean="0"/>
              <a:t>Limits access</a:t>
            </a:r>
            <a:r>
              <a:rPr lang="en-US" sz="1200" dirty="0" smtClean="0"/>
              <a:t> for noncompliant computers</a:t>
            </a:r>
          </a:p>
          <a:p>
            <a:pPr marL="344488" indent="-344488" defTabSz="914099" eaLnBrk="1" hangingPunct="1">
              <a:defRPr/>
            </a:pPr>
            <a:r>
              <a:rPr lang="en-US" sz="1200" b="1" dirty="0" smtClean="0"/>
              <a:t>Automatically remediates</a:t>
            </a:r>
            <a:r>
              <a:rPr lang="en-US" sz="1200" dirty="0" smtClean="0"/>
              <a:t> noncompliant computers </a:t>
            </a:r>
          </a:p>
          <a:p>
            <a:pPr marL="344488" indent="-344488" defTabSz="914099" eaLnBrk="1" hangingPunct="1">
              <a:defRPr/>
            </a:pPr>
            <a:r>
              <a:rPr lang="en-US" sz="1200" b="1" dirty="0" smtClean="0"/>
              <a:t>Continuously updates</a:t>
            </a:r>
            <a:r>
              <a:rPr lang="en-US" sz="1200" dirty="0" smtClean="0"/>
              <a:t> compliant computers to maintain health state</a:t>
            </a:r>
          </a:p>
          <a:p>
            <a:pPr defTabSz="914099" eaLnBrk="1" hangingPunct="1">
              <a:spcBef>
                <a:spcPts val="0"/>
              </a:spcBef>
              <a:spcAft>
                <a:spcPts val="0"/>
              </a:spcAft>
              <a:defRPr/>
            </a:pPr>
            <a:endParaRPr lang="en-US" dirty="0" smtClean="0">
              <a:latin typeface="Times New Roman"/>
              <a:ea typeface="Times New Roman"/>
            </a:endParaRPr>
          </a:p>
          <a:p>
            <a:pPr defTabSz="914099" eaLnBrk="1" hangingPunct="1">
              <a:spcBef>
                <a:spcPts val="0"/>
              </a:spcBef>
              <a:spcAft>
                <a:spcPts val="0"/>
              </a:spcAft>
              <a:defRPr/>
            </a:pPr>
            <a:endParaRPr lang="en-US" dirty="0" smtClean="0">
              <a:latin typeface="Times New Roman"/>
              <a:ea typeface="Times New Roman"/>
            </a:endParaRPr>
          </a:p>
          <a:p>
            <a:pPr marL="384954" indent="-384954" defTabSz="914099">
              <a:lnSpc>
                <a:spcPct val="90000"/>
              </a:lnSpc>
              <a:spcBef>
                <a:spcPct val="20000"/>
              </a:spcBef>
              <a:buSzPct val="100000"/>
              <a:defRPr/>
            </a:pPr>
            <a:r>
              <a:rPr lang="en-US" sz="1400" dirty="0" smtClean="0">
                <a:ln w="12700">
                  <a:noFill/>
                  <a:prstDash val="solid"/>
                </a:ln>
                <a:gradFill>
                  <a:gsLst>
                    <a:gs pos="0">
                      <a:srgbClr val="FFFFFF"/>
                    </a:gs>
                    <a:gs pos="100000">
                      <a:srgbClr val="FFFFFF"/>
                    </a:gs>
                  </a:gsLst>
                  <a:lin ang="5400000" scaled="0"/>
                </a:gradFill>
                <a:effectLst>
                  <a:outerShdw blurRad="165100" algn="ctr" rotWithShape="0">
                    <a:prstClr val="black"/>
                  </a:outerShdw>
                </a:effectLst>
                <a:latin typeface="Segoe Black" pitchFamily="34" charset="0"/>
              </a:rPr>
              <a:t>Solution Highlights</a:t>
            </a:r>
          </a:p>
          <a:p>
            <a:pPr marL="344488" indent="-344488" defTabSz="914099">
              <a:lnSpc>
                <a:spcPct val="90000"/>
              </a:lnSpc>
              <a:spcBef>
                <a:spcPct val="20000"/>
              </a:spcBef>
              <a:buSzPct val="100000"/>
              <a:buFontTx/>
              <a:buBlip>
                <a:blip r:embed="rId3"/>
              </a:buBlip>
              <a:defRPr/>
            </a:pPr>
            <a:r>
              <a:rPr lang="en-US" dirty="0" smtClean="0">
                <a:solidFill>
                  <a:srgbClr val="F8F8F8"/>
                </a:solidFill>
                <a:latin typeface="Segoe"/>
              </a:rPr>
              <a:t>Standards-based</a:t>
            </a:r>
          </a:p>
          <a:p>
            <a:pPr marL="344488" indent="-344488" defTabSz="914099">
              <a:lnSpc>
                <a:spcPct val="90000"/>
              </a:lnSpc>
              <a:spcBef>
                <a:spcPct val="20000"/>
              </a:spcBef>
              <a:buSzPct val="100000"/>
              <a:buFontTx/>
              <a:buBlip>
                <a:blip r:embed="rId3"/>
              </a:buBlip>
              <a:defRPr/>
            </a:pPr>
            <a:r>
              <a:rPr lang="en-US" dirty="0" smtClean="0">
                <a:solidFill>
                  <a:srgbClr val="F8F8F8"/>
                </a:solidFill>
                <a:latin typeface="Segoe"/>
              </a:rPr>
              <a:t>Plug and Play</a:t>
            </a:r>
          </a:p>
          <a:p>
            <a:pPr marL="344488" indent="-344488" defTabSz="914099">
              <a:lnSpc>
                <a:spcPct val="90000"/>
              </a:lnSpc>
              <a:spcBef>
                <a:spcPct val="20000"/>
              </a:spcBef>
              <a:buSzPct val="100000"/>
              <a:buFontTx/>
              <a:buBlip>
                <a:blip r:embed="rId3"/>
              </a:buBlip>
              <a:defRPr/>
            </a:pPr>
            <a:r>
              <a:rPr lang="en-US" dirty="0" smtClean="0">
                <a:solidFill>
                  <a:srgbClr val="F8F8F8"/>
                </a:solidFill>
                <a:latin typeface="Segoe"/>
              </a:rPr>
              <a:t>Works with most devices</a:t>
            </a:r>
          </a:p>
          <a:p>
            <a:pPr marL="344488" indent="-344488" defTabSz="914099">
              <a:lnSpc>
                <a:spcPct val="90000"/>
              </a:lnSpc>
              <a:spcBef>
                <a:spcPct val="20000"/>
              </a:spcBef>
              <a:buSzPct val="100000"/>
              <a:buFontTx/>
              <a:buBlip>
                <a:blip r:embed="rId3"/>
              </a:buBlip>
              <a:defRPr/>
            </a:pPr>
            <a:r>
              <a:rPr lang="en-US" dirty="0" smtClean="0">
                <a:solidFill>
                  <a:srgbClr val="F8F8F8"/>
                </a:solidFill>
                <a:latin typeface="Segoe"/>
              </a:rPr>
              <a:t>Supports multiple antivirus solutions</a:t>
            </a:r>
          </a:p>
          <a:p>
            <a:pPr marL="344488" indent="-344488" defTabSz="914099">
              <a:lnSpc>
                <a:spcPct val="90000"/>
              </a:lnSpc>
              <a:spcBef>
                <a:spcPct val="20000"/>
              </a:spcBef>
              <a:buSzPct val="100000"/>
              <a:buFontTx/>
              <a:buBlip>
                <a:blip r:embed="rId3"/>
              </a:buBlip>
              <a:defRPr/>
            </a:pPr>
            <a:r>
              <a:rPr lang="en-US" dirty="0" smtClean="0">
                <a:solidFill>
                  <a:srgbClr val="F8F8F8"/>
                </a:solidFill>
                <a:latin typeface="Segoe"/>
              </a:rPr>
              <a:t>Has become the standard for Network Access Control</a:t>
            </a:r>
          </a:p>
          <a:p>
            <a:pPr defTabSz="914099" eaLnBrk="1" hangingPunct="1">
              <a:spcBef>
                <a:spcPts val="0"/>
              </a:spcBef>
              <a:spcAft>
                <a:spcPts val="0"/>
              </a:spcAft>
              <a:defRPr/>
            </a:pPr>
            <a:endParaRPr lang="en-US" dirty="0" smtClean="0">
              <a:latin typeface="Times New Roman"/>
              <a:ea typeface="Times New Roman"/>
            </a:endParaRPr>
          </a:p>
          <a:p>
            <a:pPr defTabSz="914099" eaLnBrk="1" hangingPunct="1">
              <a:spcBef>
                <a:spcPts val="0"/>
              </a:spcBef>
              <a:spcAft>
                <a:spcPts val="0"/>
              </a:spcAft>
              <a:defRPr/>
            </a:pPr>
            <a:endParaRPr lang="en-US" dirty="0" smtClean="0">
              <a:latin typeface="Times New Roman"/>
              <a:ea typeface="Times New Roman"/>
            </a:endParaRPr>
          </a:p>
          <a:p>
            <a:pPr defTabSz="914099" eaLnBrk="1" hangingPunct="1">
              <a:spcBef>
                <a:spcPts val="0"/>
              </a:spcBef>
              <a:spcAft>
                <a:spcPts val="0"/>
              </a:spcAft>
              <a:defRPr/>
            </a:pPr>
            <a:endParaRPr lang="en-US" dirty="0" smtClean="0">
              <a:latin typeface="Times New Roman"/>
              <a:ea typeface="Times New Roman"/>
            </a:endParaRPr>
          </a:p>
          <a:p>
            <a:pPr defTabSz="914099" eaLnBrk="1" hangingPunct="1">
              <a:spcBef>
                <a:spcPts val="0"/>
              </a:spcBef>
              <a:spcAft>
                <a:spcPts val="0"/>
              </a:spcAft>
              <a:defRPr/>
            </a:pPr>
            <a:r>
              <a:rPr lang="en-US" dirty="0" smtClean="0">
                <a:latin typeface="Times New Roman"/>
                <a:ea typeface="Times New Roman"/>
              </a:rPr>
              <a:t>-----------------------</a:t>
            </a:r>
          </a:p>
          <a:p>
            <a:pPr defTabSz="914099" eaLnBrk="1" hangingPunct="1">
              <a:spcBef>
                <a:spcPts val="0"/>
              </a:spcBef>
              <a:spcAft>
                <a:spcPts val="0"/>
              </a:spcAft>
              <a:defRPr/>
            </a:pPr>
            <a:r>
              <a:rPr lang="en-US" dirty="0" smtClean="0">
                <a:latin typeface="Times New Roman"/>
                <a:ea typeface="Times New Roman"/>
              </a:rPr>
              <a:t>Network Access Protection (NAP) is a policy enforcement platform that allows better protection of network assets by enforcing compliance with system health requirements. </a:t>
            </a:r>
          </a:p>
          <a:p>
            <a:pPr defTabSz="914099" eaLnBrk="1" hangingPunct="1">
              <a:spcBef>
                <a:spcPts val="0"/>
              </a:spcBef>
              <a:spcAft>
                <a:spcPts val="0"/>
              </a:spcAft>
              <a:defRPr/>
            </a:pPr>
            <a:r>
              <a:rPr lang="en-US" dirty="0" smtClean="0">
                <a:latin typeface="Times New Roman"/>
                <a:ea typeface="Times New Roman"/>
              </a:rPr>
              <a:t> </a:t>
            </a:r>
          </a:p>
          <a:p>
            <a:pPr defTabSz="914099" eaLnBrk="1" hangingPunct="1">
              <a:spcBef>
                <a:spcPts val="0"/>
              </a:spcBef>
              <a:spcAft>
                <a:spcPts val="0"/>
              </a:spcAft>
              <a:defRPr/>
            </a:pPr>
            <a:r>
              <a:rPr lang="en-US" dirty="0" smtClean="0">
                <a:latin typeface="Times New Roman"/>
                <a:ea typeface="Times New Roman"/>
              </a:rPr>
              <a:t>With Network Access Protection, administrators can create customized health policies to validate computer health before allowing access or communication, automatically update compliant computers to ensure ongoing compliance, or limit the access of noncompliant computers to a restricted network until they become compliant.</a:t>
            </a:r>
          </a:p>
          <a:p>
            <a:pPr defTabSz="914099" eaLnBrk="1" hangingPunct="1">
              <a:spcBef>
                <a:spcPts val="0"/>
              </a:spcBef>
              <a:spcAft>
                <a:spcPts val="0"/>
              </a:spcAft>
              <a:defRPr/>
            </a:pPr>
            <a:r>
              <a:rPr lang="en-US" dirty="0" smtClean="0">
                <a:latin typeface="Times New Roman"/>
                <a:ea typeface="Times New Roman"/>
              </a:rPr>
              <a:t> </a:t>
            </a:r>
          </a:p>
          <a:p>
            <a:pPr defTabSz="914099" eaLnBrk="1" hangingPunct="1">
              <a:spcBef>
                <a:spcPts val="0"/>
              </a:spcBef>
              <a:spcAft>
                <a:spcPts val="0"/>
              </a:spcAft>
              <a:defRPr/>
            </a:pPr>
            <a:r>
              <a:rPr lang="en-US" dirty="0" smtClean="0">
                <a:latin typeface="Times New Roman"/>
                <a:ea typeface="Times New Roman"/>
              </a:rPr>
              <a:t>Network Access Protection functions on four levels. It: </a:t>
            </a:r>
          </a:p>
          <a:p>
            <a:pPr marL="342900" indent="-342900" defTabSz="914099" eaLnBrk="1" hangingPunct="1">
              <a:spcBef>
                <a:spcPts val="0"/>
              </a:spcBef>
              <a:spcAft>
                <a:spcPts val="0"/>
              </a:spcAft>
              <a:buFont typeface="Symbol"/>
              <a:buChar char=""/>
              <a:tabLst>
                <a:tab pos="457200" algn="l"/>
              </a:tabLst>
              <a:defRPr/>
            </a:pPr>
            <a:r>
              <a:rPr lang="en-US" dirty="0" smtClean="0">
                <a:latin typeface="Times New Roman"/>
                <a:ea typeface="Times New Roman"/>
              </a:rPr>
              <a:t>Validates compliance to health and security policy</a:t>
            </a:r>
          </a:p>
          <a:p>
            <a:pPr marL="342900" indent="-342900" defTabSz="914099" eaLnBrk="1" hangingPunct="1">
              <a:spcBef>
                <a:spcPts val="0"/>
              </a:spcBef>
              <a:spcAft>
                <a:spcPts val="0"/>
              </a:spcAft>
              <a:buFont typeface="Symbol"/>
              <a:buChar char=""/>
              <a:tabLst>
                <a:tab pos="457200" algn="l"/>
              </a:tabLst>
              <a:defRPr/>
            </a:pPr>
            <a:r>
              <a:rPr lang="en-US" dirty="0" smtClean="0">
                <a:latin typeface="Times New Roman"/>
                <a:ea typeface="Times New Roman"/>
              </a:rPr>
              <a:t>Restricts access to the network resources based on that compliance</a:t>
            </a:r>
          </a:p>
          <a:p>
            <a:pPr marL="342900" indent="-342900" defTabSz="914099" eaLnBrk="1" hangingPunct="1">
              <a:spcBef>
                <a:spcPts val="0"/>
              </a:spcBef>
              <a:spcAft>
                <a:spcPts val="0"/>
              </a:spcAft>
              <a:buFont typeface="Symbol"/>
              <a:buChar char=""/>
              <a:tabLst>
                <a:tab pos="457200" algn="l"/>
              </a:tabLst>
              <a:defRPr/>
            </a:pPr>
            <a:r>
              <a:rPr lang="en-US" dirty="0" smtClean="0">
                <a:latin typeface="Times New Roman"/>
                <a:ea typeface="Times New Roman"/>
              </a:rPr>
              <a:t>Automatically remediates clients to a compliant health state</a:t>
            </a:r>
          </a:p>
          <a:p>
            <a:pPr marL="342900" indent="-342900" defTabSz="914099" eaLnBrk="1" hangingPunct="1">
              <a:spcBef>
                <a:spcPts val="0"/>
              </a:spcBef>
              <a:spcAft>
                <a:spcPts val="0"/>
              </a:spcAft>
              <a:buFont typeface="Symbol"/>
              <a:buChar char=""/>
              <a:tabLst>
                <a:tab pos="457200" algn="l"/>
              </a:tabLst>
              <a:defRPr/>
            </a:pPr>
            <a:r>
              <a:rPr lang="en-US" dirty="0" smtClean="0">
                <a:latin typeface="Times New Roman"/>
                <a:ea typeface="Times New Roman"/>
              </a:rPr>
              <a:t>Ensures the client’s ongoing compliance to policy. </a:t>
            </a:r>
          </a:p>
          <a:p>
            <a:pPr defTabSz="914099" eaLnBrk="1" hangingPunct="1">
              <a:spcAft>
                <a:spcPts val="333"/>
              </a:spcAft>
              <a:defRPr/>
            </a:pPr>
            <a:endParaRPr lang="en-US" dirty="0"/>
          </a:p>
        </p:txBody>
      </p:sp>
      <p:sp>
        <p:nvSpPr>
          <p:cNvPr id="4" name="Slide Number Placeholder 3"/>
          <p:cNvSpPr>
            <a:spLocks noGrp="1"/>
          </p:cNvSpPr>
          <p:nvPr>
            <p:ph type="sldNum" sz="quarter" idx="5"/>
          </p:nvPr>
        </p:nvSpPr>
        <p:spPr/>
        <p:txBody>
          <a:bodyPr/>
          <a:lstStyle/>
          <a:p>
            <a:pPr>
              <a:defRPr/>
            </a:pPr>
            <a:fld id="{7ACECE6A-852D-4685-B134-932BD24CAC31}" type="slidenum">
              <a:rPr lang="en-US" smtClean="0"/>
              <a:pPr>
                <a:defRPr/>
              </a:pPr>
              <a:t>34</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defTabSz="914099" eaLnBrk="1" hangingPunct="1">
              <a:spcBef>
                <a:spcPts val="0"/>
              </a:spcBef>
              <a:spcAft>
                <a:spcPts val="0"/>
              </a:spcAft>
              <a:defRPr/>
            </a:pPr>
            <a:r>
              <a:rPr lang="en-US" dirty="0" smtClean="0">
                <a:latin typeface="Times New Roman"/>
                <a:ea typeface="Times New Roman"/>
              </a:rPr>
              <a:t>TDM-specific notes TBD</a:t>
            </a:r>
          </a:p>
          <a:p>
            <a:pPr defTabSz="914099" eaLnBrk="1" hangingPunct="1">
              <a:spcBef>
                <a:spcPts val="0"/>
              </a:spcBef>
              <a:spcAft>
                <a:spcPts val="0"/>
              </a:spcAft>
              <a:defRPr/>
            </a:pPr>
            <a:r>
              <a:rPr lang="en-US" dirty="0" smtClean="0">
                <a:latin typeface="Times New Roman"/>
                <a:ea typeface="Times New Roman"/>
              </a:rPr>
              <a:t>Network Access Protection Functionality</a:t>
            </a:r>
          </a:p>
          <a:p>
            <a:pPr defTabSz="914099" eaLnBrk="1" hangingPunct="1">
              <a:spcBef>
                <a:spcPts val="0"/>
              </a:spcBef>
              <a:spcAft>
                <a:spcPts val="0"/>
              </a:spcAft>
              <a:defRPr/>
            </a:pPr>
            <a:r>
              <a:rPr lang="en-US" dirty="0" smtClean="0">
                <a:latin typeface="Times New Roman"/>
                <a:ea typeface="Times New Roman"/>
              </a:rPr>
              <a:t> </a:t>
            </a:r>
          </a:p>
          <a:p>
            <a:pPr defTabSz="914099" eaLnBrk="1" hangingPunct="1">
              <a:spcBef>
                <a:spcPts val="0"/>
              </a:spcBef>
              <a:spcAft>
                <a:spcPts val="0"/>
              </a:spcAft>
              <a:defRPr/>
            </a:pPr>
            <a:r>
              <a:rPr lang="en-US" dirty="0" smtClean="0">
                <a:latin typeface="Times New Roman"/>
                <a:ea typeface="Times New Roman"/>
              </a:rPr>
              <a:t>Microsoft built the Network Access Protection platform with client and server components.  The client side is built into Windows Vista and will be included in Windows XP SP 3.  The server components are being shipped with Windows Server 2008.  </a:t>
            </a:r>
          </a:p>
          <a:p>
            <a:pPr defTabSz="914099" eaLnBrk="1" hangingPunct="1">
              <a:spcBef>
                <a:spcPts val="0"/>
              </a:spcBef>
              <a:spcAft>
                <a:spcPts val="0"/>
              </a:spcAft>
              <a:defRPr/>
            </a:pPr>
            <a:r>
              <a:rPr lang="en-US" dirty="0" smtClean="0">
                <a:latin typeface="Times New Roman"/>
                <a:ea typeface="Times New Roman"/>
              </a:rPr>
              <a:t/>
            </a:r>
            <a:br>
              <a:rPr lang="en-US" dirty="0" smtClean="0">
                <a:latin typeface="Times New Roman"/>
                <a:ea typeface="Times New Roman"/>
              </a:rPr>
            </a:br>
            <a:r>
              <a:rPr lang="en-US" dirty="0" smtClean="0">
                <a:latin typeface="Times New Roman"/>
                <a:ea typeface="Times New Roman"/>
              </a:rPr>
              <a:t>The NAP platform functions in real time.  It recognizes, quarantines and minimizes threats before they even reach the network. </a:t>
            </a:r>
          </a:p>
          <a:p>
            <a:pPr defTabSz="914099" eaLnBrk="1" hangingPunct="1">
              <a:spcBef>
                <a:spcPts val="0"/>
              </a:spcBef>
              <a:spcAft>
                <a:spcPts val="0"/>
              </a:spcAft>
              <a:defRPr/>
            </a:pPr>
            <a:r>
              <a:rPr lang="en-US" dirty="0" smtClean="0">
                <a:latin typeface="Times New Roman"/>
                <a:ea typeface="Times New Roman"/>
              </a:rPr>
              <a:t> </a:t>
            </a:r>
          </a:p>
          <a:p>
            <a:pPr defTabSz="914099" eaLnBrk="1" hangingPunct="1">
              <a:spcBef>
                <a:spcPts val="0"/>
              </a:spcBef>
              <a:spcAft>
                <a:spcPts val="0"/>
              </a:spcAft>
              <a:defRPr/>
            </a:pPr>
            <a:r>
              <a:rPr lang="en-US" dirty="0" smtClean="0">
                <a:latin typeface="Times New Roman"/>
                <a:ea typeface="Times New Roman"/>
              </a:rPr>
              <a:t>What happens to a client when it tries to access the network in a NAP-enabled world?  Lets go through the process.  (Follow slide build.)</a:t>
            </a:r>
          </a:p>
          <a:p>
            <a:pPr marL="342900" indent="-342900" defTabSz="914099" eaLnBrk="1" hangingPunct="1">
              <a:spcBef>
                <a:spcPts val="0"/>
              </a:spcBef>
              <a:spcAft>
                <a:spcPts val="0"/>
              </a:spcAft>
              <a:buFont typeface="+mj-lt"/>
              <a:buAutoNum type="arabicPeriod"/>
              <a:tabLst>
                <a:tab pos="457200" algn="l"/>
              </a:tabLst>
              <a:defRPr/>
            </a:pPr>
            <a:r>
              <a:rPr lang="en-US" dirty="0" smtClean="0">
                <a:latin typeface="Times New Roman"/>
                <a:ea typeface="Times New Roman"/>
              </a:rPr>
              <a:t>Health Check: Client requests access to network and presents current health state. </a:t>
            </a:r>
          </a:p>
          <a:p>
            <a:pPr marL="342900" indent="-342900" defTabSz="914099" eaLnBrk="1" hangingPunct="1">
              <a:spcBef>
                <a:spcPts val="0"/>
              </a:spcBef>
              <a:spcAft>
                <a:spcPts val="0"/>
              </a:spcAft>
              <a:buFont typeface="+mj-lt"/>
              <a:buAutoNum type="arabicPeriod"/>
              <a:tabLst>
                <a:tab pos="457200" algn="l"/>
              </a:tabLst>
              <a:defRPr/>
            </a:pPr>
            <a:r>
              <a:rPr lang="en-US" dirty="0" smtClean="0">
                <a:latin typeface="Times New Roman"/>
                <a:ea typeface="Times New Roman"/>
              </a:rPr>
              <a:t>DHCP, VPN or Switch/Router relays health status to Microsoft Network Policy Server (RADIUS)</a:t>
            </a:r>
          </a:p>
          <a:p>
            <a:pPr marL="342900" indent="-342900" defTabSz="914099" eaLnBrk="1" hangingPunct="1">
              <a:spcBef>
                <a:spcPts val="0"/>
              </a:spcBef>
              <a:spcAft>
                <a:spcPts val="0"/>
              </a:spcAft>
              <a:buFont typeface="+mj-lt"/>
              <a:buAutoNum type="arabicPeriod"/>
              <a:tabLst>
                <a:tab pos="457200" algn="l"/>
              </a:tabLst>
              <a:defRPr/>
            </a:pPr>
            <a:r>
              <a:rPr lang="en-US" dirty="0" smtClean="0">
                <a:latin typeface="Times New Roman"/>
                <a:ea typeface="Times New Roman"/>
              </a:rPr>
              <a:t>Endpoints are checked by Network Policy Server (NPS) for update level, antivirus, and other criteria as defined by policy. Changes in policy or client health state may trigger the scan and remediate process to keep the client up to date.</a:t>
            </a:r>
          </a:p>
          <a:p>
            <a:pPr marL="342900" indent="-342900" defTabSz="914099" eaLnBrk="1" hangingPunct="1">
              <a:spcBef>
                <a:spcPts val="0"/>
              </a:spcBef>
              <a:spcAft>
                <a:spcPts val="0"/>
              </a:spcAft>
              <a:buFont typeface="+mj-lt"/>
              <a:buAutoNum type="arabicPeriod"/>
              <a:tabLst>
                <a:tab pos="457200" algn="l"/>
              </a:tabLst>
              <a:defRPr/>
            </a:pPr>
            <a:r>
              <a:rPr lang="en-US" dirty="0" smtClean="0">
                <a:latin typeface="Times New Roman"/>
                <a:ea typeface="Times New Roman"/>
              </a:rPr>
              <a:t>If policy compliant, client is granted full access to corporate network</a:t>
            </a:r>
            <a:br>
              <a:rPr lang="en-US" dirty="0" smtClean="0">
                <a:latin typeface="Times New Roman"/>
                <a:ea typeface="Times New Roman"/>
              </a:rPr>
            </a:br>
            <a:r>
              <a:rPr lang="en-US" dirty="0" smtClean="0">
                <a:latin typeface="Times New Roman"/>
                <a:ea typeface="Times New Roman"/>
              </a:rPr>
              <a:t>Examples of healthy client:</a:t>
            </a:r>
          </a:p>
          <a:p>
            <a:pPr marL="457200" defTabSz="914099" eaLnBrk="1" hangingPunct="1">
              <a:spcBef>
                <a:spcPts val="0"/>
              </a:spcBef>
              <a:spcAft>
                <a:spcPts val="0"/>
              </a:spcAft>
              <a:defRPr/>
            </a:pPr>
            <a:r>
              <a:rPr lang="en-US" dirty="0" smtClean="0">
                <a:latin typeface="Times New Roman"/>
                <a:ea typeface="Times New Roman"/>
              </a:rPr>
              <a:t>• Security agent present</a:t>
            </a:r>
          </a:p>
          <a:p>
            <a:pPr marL="457200" defTabSz="914099" eaLnBrk="1" hangingPunct="1">
              <a:spcBef>
                <a:spcPts val="0"/>
              </a:spcBef>
              <a:spcAft>
                <a:spcPts val="0"/>
              </a:spcAft>
              <a:defRPr/>
            </a:pPr>
            <a:r>
              <a:rPr lang="en-US" dirty="0" smtClean="0">
                <a:latin typeface="Times New Roman"/>
                <a:ea typeface="Times New Roman"/>
              </a:rPr>
              <a:t>• Firewall running</a:t>
            </a:r>
          </a:p>
          <a:p>
            <a:pPr marL="457200" defTabSz="914099" eaLnBrk="1" hangingPunct="1">
              <a:spcBef>
                <a:spcPts val="0"/>
              </a:spcBef>
              <a:spcAft>
                <a:spcPts val="0"/>
              </a:spcAft>
              <a:defRPr/>
            </a:pPr>
            <a:r>
              <a:rPr lang="en-US" dirty="0" smtClean="0">
                <a:latin typeface="Times New Roman"/>
                <a:ea typeface="Times New Roman"/>
              </a:rPr>
              <a:t>• BIOS intact</a:t>
            </a:r>
          </a:p>
          <a:p>
            <a:pPr marL="457200" defTabSz="914099" eaLnBrk="1" hangingPunct="1">
              <a:spcBef>
                <a:spcPts val="0"/>
              </a:spcBef>
              <a:spcAft>
                <a:spcPts val="0"/>
              </a:spcAft>
              <a:defRPr/>
            </a:pPr>
            <a:r>
              <a:rPr lang="en-US" dirty="0" smtClean="0">
                <a:latin typeface="Times New Roman"/>
                <a:ea typeface="Times New Roman"/>
              </a:rPr>
              <a:t>• Latest OS patches</a:t>
            </a:r>
          </a:p>
          <a:p>
            <a:pPr marL="457200" defTabSz="914099" eaLnBrk="1" hangingPunct="1">
              <a:spcBef>
                <a:spcPts val="0"/>
              </a:spcBef>
              <a:spcAft>
                <a:spcPts val="0"/>
              </a:spcAft>
              <a:defRPr/>
            </a:pPr>
            <a:r>
              <a:rPr lang="en-US" dirty="0" smtClean="0">
                <a:latin typeface="Times New Roman"/>
                <a:ea typeface="Times New Roman"/>
              </a:rPr>
              <a:t>• Up-to-date antivirus</a:t>
            </a:r>
          </a:p>
          <a:p>
            <a:pPr marL="457200" defTabSz="914099" eaLnBrk="1" hangingPunct="1">
              <a:spcBef>
                <a:spcPts val="0"/>
              </a:spcBef>
              <a:spcAft>
                <a:spcPts val="0"/>
              </a:spcAft>
              <a:defRPr/>
            </a:pPr>
            <a:r>
              <a:rPr lang="en-US" dirty="0" smtClean="0">
                <a:latin typeface="Times New Roman"/>
                <a:ea typeface="Times New Roman"/>
              </a:rPr>
              <a:t>• No malware detected</a:t>
            </a:r>
          </a:p>
          <a:p>
            <a:pPr marL="457200" defTabSz="914099" eaLnBrk="1" hangingPunct="1">
              <a:spcBef>
                <a:spcPts val="0"/>
              </a:spcBef>
              <a:spcAft>
                <a:spcPts val="0"/>
              </a:spcAft>
              <a:defRPr/>
            </a:pPr>
            <a:r>
              <a:rPr lang="en-US" dirty="0" smtClean="0">
                <a:latin typeface="Times New Roman"/>
                <a:ea typeface="Times New Roman"/>
              </a:rPr>
              <a:t>• Only approved applications installed</a:t>
            </a:r>
          </a:p>
          <a:p>
            <a:pPr marL="342900" indent="-342900" defTabSz="914099" eaLnBrk="1" hangingPunct="1">
              <a:spcBef>
                <a:spcPts val="0"/>
              </a:spcBef>
              <a:spcAft>
                <a:spcPts val="0"/>
              </a:spcAft>
              <a:buFont typeface="+mj-lt"/>
              <a:buAutoNum type="arabicPeriod"/>
              <a:tabLst>
                <a:tab pos="457200" algn="l"/>
              </a:tabLst>
              <a:defRPr/>
            </a:pPr>
            <a:r>
              <a:rPr lang="en-US" dirty="0" smtClean="0">
                <a:latin typeface="Times New Roman"/>
                <a:ea typeface="Times New Roman"/>
              </a:rPr>
              <a:t>Network Restriction &amp; Remediation - Clients that do not pass may be blocked from accessing the network. Restricted clients may be given access to remediation resources to get healthy. The cycle starts over (repeat steps 1-4).</a:t>
            </a:r>
            <a:br>
              <a:rPr lang="en-US" dirty="0" smtClean="0">
                <a:latin typeface="Times New Roman"/>
                <a:ea typeface="Times New Roman"/>
              </a:rPr>
            </a:br>
            <a:r>
              <a:rPr lang="en-US" dirty="0" smtClean="0">
                <a:latin typeface="Times New Roman"/>
                <a:ea typeface="Times New Roman"/>
              </a:rPr>
              <a:t>Examples of unhealthy client:</a:t>
            </a:r>
            <a:br>
              <a:rPr lang="en-US" dirty="0" smtClean="0">
                <a:latin typeface="Times New Roman"/>
                <a:ea typeface="Times New Roman"/>
              </a:rPr>
            </a:br>
            <a:r>
              <a:rPr lang="en-US" dirty="0" smtClean="0">
                <a:latin typeface="Times New Roman"/>
                <a:ea typeface="Times New Roman"/>
              </a:rPr>
              <a:t>• Disabled security agent</a:t>
            </a:r>
          </a:p>
          <a:p>
            <a:pPr marL="457200" defTabSz="914099" eaLnBrk="1" hangingPunct="1">
              <a:spcBef>
                <a:spcPts val="0"/>
              </a:spcBef>
              <a:spcAft>
                <a:spcPts val="0"/>
              </a:spcAft>
              <a:defRPr/>
            </a:pPr>
            <a:r>
              <a:rPr lang="en-US" dirty="0" smtClean="0">
                <a:latin typeface="Times New Roman"/>
                <a:ea typeface="Times New Roman"/>
              </a:rPr>
              <a:t>• No firewall running</a:t>
            </a:r>
          </a:p>
          <a:p>
            <a:pPr marL="457200" defTabSz="914099" eaLnBrk="1" hangingPunct="1">
              <a:spcBef>
                <a:spcPts val="0"/>
              </a:spcBef>
              <a:spcAft>
                <a:spcPts val="0"/>
              </a:spcAft>
              <a:defRPr/>
            </a:pPr>
            <a:r>
              <a:rPr lang="en-US" dirty="0" smtClean="0">
                <a:latin typeface="Times New Roman"/>
                <a:ea typeface="Times New Roman"/>
              </a:rPr>
              <a:t>• BIOS irregularities</a:t>
            </a:r>
          </a:p>
          <a:p>
            <a:pPr marL="457200" defTabSz="914099" eaLnBrk="1" hangingPunct="1">
              <a:spcBef>
                <a:spcPts val="0"/>
              </a:spcBef>
              <a:spcAft>
                <a:spcPts val="0"/>
              </a:spcAft>
              <a:defRPr/>
            </a:pPr>
            <a:r>
              <a:rPr lang="en-US" dirty="0" smtClean="0">
                <a:latin typeface="Times New Roman"/>
                <a:ea typeface="Times New Roman"/>
              </a:rPr>
              <a:t>• Missing patches</a:t>
            </a:r>
          </a:p>
          <a:p>
            <a:pPr marL="457200" defTabSz="914099" eaLnBrk="1" hangingPunct="1">
              <a:spcBef>
                <a:spcPts val="0"/>
              </a:spcBef>
              <a:spcAft>
                <a:spcPts val="0"/>
              </a:spcAft>
              <a:defRPr/>
            </a:pPr>
            <a:r>
              <a:rPr lang="en-US" dirty="0" smtClean="0">
                <a:latin typeface="Times New Roman"/>
                <a:ea typeface="Times New Roman"/>
              </a:rPr>
              <a:t>• Outdated antivirus signatures</a:t>
            </a:r>
          </a:p>
          <a:p>
            <a:pPr marL="457200" defTabSz="914099" eaLnBrk="1" hangingPunct="1">
              <a:spcBef>
                <a:spcPts val="0"/>
              </a:spcBef>
              <a:spcAft>
                <a:spcPts val="0"/>
              </a:spcAft>
              <a:defRPr/>
            </a:pPr>
            <a:r>
              <a:rPr lang="en-US" dirty="0" smtClean="0">
                <a:latin typeface="Times New Roman"/>
                <a:ea typeface="Times New Roman"/>
              </a:rPr>
              <a:t>• Scans detect malware</a:t>
            </a:r>
            <a:endParaRPr lang="en-US" dirty="0">
              <a:latin typeface="Times New Roman"/>
              <a:ea typeface="Times New Roman"/>
            </a:endParaRPr>
          </a:p>
        </p:txBody>
      </p:sp>
      <p:sp>
        <p:nvSpPr>
          <p:cNvPr id="4" name="Slide Number Placeholder 3"/>
          <p:cNvSpPr>
            <a:spLocks noGrp="1"/>
          </p:cNvSpPr>
          <p:nvPr>
            <p:ph type="sldNum" sz="quarter" idx="5"/>
          </p:nvPr>
        </p:nvSpPr>
        <p:spPr/>
        <p:txBody>
          <a:bodyPr/>
          <a:lstStyle/>
          <a:p>
            <a:pPr>
              <a:defRPr/>
            </a:pPr>
            <a:fld id="{9873ED2B-D94F-4765-B8D5-076274194D42}" type="slidenum">
              <a:rPr lang="en-US" smtClean="0"/>
              <a:pPr>
                <a:defRPr/>
              </a:pPr>
              <a:t>35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4/17/2008 1:02 PM</a:t>
            </a:fld>
            <a:endParaRPr lang="en-US" dirty="0"/>
          </a:p>
        </p:txBody>
      </p:sp>
      <p:sp>
        <p:nvSpPr>
          <p:cNvPr id="6" name="Footer Placeholder 5"/>
          <p:cNvSpPr>
            <a:spLocks noGrp="1"/>
          </p:cNvSpPr>
          <p:nvPr>
            <p:ph type="ftr" sz="quarter" idx="12"/>
          </p:nvPr>
        </p:nvSpPr>
        <p:spPr>
          <a:xfrm>
            <a:off x="0" y="8685214"/>
            <a:ext cx="6172200" cy="457200"/>
          </a:xfr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172200" y="8685214"/>
            <a:ext cx="684213" cy="457200"/>
          </a:xfrm>
        </p:spPr>
        <p:txBody>
          <a:bodyPr/>
          <a:lstStyle/>
          <a:p>
            <a:fld id="{EC87E0CF-87F6-4B58-B8B8-DCAB2DAAF3CA}"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57200" marR="0" lvl="1" indent="0" algn="l" defTabSz="914400" rtl="0" eaLnBrk="0" fontAlgn="base" latinLnBrk="0" hangingPunct="0">
              <a:lnSpc>
                <a:spcPct val="100000"/>
              </a:lnSpc>
              <a:spcBef>
                <a:spcPct val="30000"/>
              </a:spcBef>
              <a:spcAft>
                <a:spcPct val="0"/>
              </a:spcAft>
              <a:buClrTx/>
              <a:buSzTx/>
              <a:buFontTx/>
              <a:buNone/>
              <a:tabLst/>
              <a:defRPr/>
            </a:pPr>
            <a:r>
              <a:rPr lang="en-GB" dirty="0" smtClean="0"/>
              <a:t>Complexity is often the enemy of security</a:t>
            </a:r>
          </a:p>
          <a:p>
            <a:pPr lvl="1"/>
            <a:endParaRPr lang="en-GB" dirty="0" smtClean="0"/>
          </a:p>
          <a:p>
            <a:pPr lvl="1"/>
            <a:r>
              <a:rPr lang="en-GB" dirty="0" smtClean="0"/>
              <a:t>System </a:t>
            </a:r>
            <a:r>
              <a:rPr lang="en-GB" dirty="0" err="1" smtClean="0"/>
              <a:t>Center</a:t>
            </a:r>
            <a:r>
              <a:rPr lang="en-GB" dirty="0" smtClean="0"/>
              <a:t> can manage BOTH Virtual AND Physical Machines</a:t>
            </a:r>
          </a:p>
          <a:p>
            <a:pPr lvl="1"/>
            <a:r>
              <a:rPr lang="en-GB" dirty="0" smtClean="0"/>
              <a:t>System </a:t>
            </a:r>
            <a:r>
              <a:rPr lang="en-GB" dirty="0" err="1" smtClean="0"/>
              <a:t>Center</a:t>
            </a:r>
            <a:r>
              <a:rPr lang="en-GB" dirty="0" smtClean="0"/>
              <a:t> Virtual Machine Manager is the only difference</a:t>
            </a:r>
          </a:p>
          <a:p>
            <a:endParaRPr lang="en-GB" dirty="0"/>
          </a:p>
        </p:txBody>
      </p:sp>
      <p:sp>
        <p:nvSpPr>
          <p:cNvPr id="4" name="Slide Number Placeholder 3"/>
          <p:cNvSpPr>
            <a:spLocks noGrp="1"/>
          </p:cNvSpPr>
          <p:nvPr>
            <p:ph type="sldNum" sz="quarter" idx="10"/>
          </p:nvPr>
        </p:nvSpPr>
        <p:spPr/>
        <p:txBody>
          <a:bodyPr/>
          <a:lstStyle/>
          <a:p>
            <a:pPr>
              <a:defRPr/>
            </a:pPr>
            <a:fld id="{3B5F8185-A1D4-4131-B4CD-FBCDEE568285}" type="slidenum">
              <a:rPr lang="en-US" smtClean="0"/>
              <a:pPr>
                <a:defRPr/>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Yes the title IS a Lord of the Rings reference!</a:t>
            </a:r>
          </a:p>
          <a:p>
            <a:r>
              <a:rPr lang="en-GB" dirty="0" smtClean="0"/>
              <a:t>We do extensive code review (via the Security</a:t>
            </a:r>
            <a:r>
              <a:rPr lang="en-GB" baseline="0" dirty="0" smtClean="0"/>
              <a:t> Development Lifecycle) and don’t put drivers or ANY third party code in our hypervisor to reduce the likelihood of code vulnerabilities</a:t>
            </a:r>
            <a:endParaRPr lang="en-GB" dirty="0" smtClean="0"/>
          </a:p>
          <a:p>
            <a:endParaRPr lang="en-GB" dirty="0"/>
          </a:p>
        </p:txBody>
      </p:sp>
      <p:sp>
        <p:nvSpPr>
          <p:cNvPr id="4" name="Slide Number Placeholder 3"/>
          <p:cNvSpPr>
            <a:spLocks noGrp="1"/>
          </p:cNvSpPr>
          <p:nvPr>
            <p:ph type="sldNum" sz="quarter" idx="10"/>
          </p:nvPr>
        </p:nvSpPr>
        <p:spPr/>
        <p:txBody>
          <a:bodyPr/>
          <a:lstStyle/>
          <a:p>
            <a:fld id="{92BCA56C-2827-41AA-88A2-39F54337FD93}" type="slidenum">
              <a:rPr lang="en-GB" smtClean="0"/>
              <a:pPr/>
              <a:t>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1425" y="558800"/>
            <a:ext cx="4181475" cy="3136900"/>
          </a:xfrm>
          <a:prstGeom prst="rect">
            <a:avLst/>
          </a:prstGeom>
        </p:spPr>
      </p:sp>
      <p:sp>
        <p:nvSpPr>
          <p:cNvPr id="3" name="Notes Placeholder 2"/>
          <p:cNvSpPr>
            <a:spLocks noGrp="1"/>
          </p:cNvSpPr>
          <p:nvPr>
            <p:ph type="body" idx="1"/>
          </p:nvPr>
        </p:nvSpPr>
        <p:spPr/>
        <p:txBody>
          <a:bodyPr>
            <a:normAutofit/>
          </a:bodyPr>
          <a:lstStyle/>
          <a:p>
            <a:r>
              <a:rPr lang="en-US" dirty="0" smtClean="0"/>
              <a:t>Discuss the trust boundaries</a:t>
            </a:r>
          </a:p>
          <a:p>
            <a:pPr>
              <a:buFontTx/>
              <a:buChar char="-"/>
            </a:pPr>
            <a:r>
              <a:rPr lang="en-US" baseline="0" dirty="0" smtClean="0"/>
              <a:t>Compromise the Hypervisor and everything above is wide open</a:t>
            </a:r>
          </a:p>
          <a:p>
            <a:pPr>
              <a:buFontTx/>
              <a:buNone/>
            </a:pPr>
            <a:endParaRPr lang="en-US" baseline="0" dirty="0" smtClean="0"/>
          </a:p>
          <a:p>
            <a:pPr>
              <a:buFontTx/>
              <a:buNone/>
            </a:pPr>
            <a:r>
              <a:rPr lang="en-US" baseline="0" dirty="0" smtClean="0"/>
              <a:t>Explain how the </a:t>
            </a:r>
            <a:r>
              <a:rPr lang="en-US" baseline="0" dirty="0" err="1" smtClean="0"/>
              <a:t>VMBus</a:t>
            </a:r>
            <a:r>
              <a:rPr lang="en-US" baseline="0" dirty="0" smtClean="0"/>
              <a:t> works at a high level</a:t>
            </a:r>
          </a:p>
          <a:p>
            <a:pPr>
              <a:buFontTx/>
              <a:buChar char="-"/>
            </a:pPr>
            <a:r>
              <a:rPr lang="en-US" baseline="0" dirty="0" smtClean="0"/>
              <a:t> compromise the </a:t>
            </a:r>
            <a:r>
              <a:rPr lang="en-US" baseline="0" dirty="0" err="1" smtClean="0"/>
              <a:t>VMBus</a:t>
            </a:r>
            <a:r>
              <a:rPr lang="en-US" baseline="0" dirty="0" smtClean="0"/>
              <a:t> and everything that uses it is wide open</a:t>
            </a:r>
          </a:p>
          <a:p>
            <a:pPr>
              <a:buFontTx/>
              <a:buNone/>
            </a:pPr>
            <a:endParaRPr lang="en-US" baseline="0" dirty="0" smtClean="0"/>
          </a:p>
          <a:p>
            <a:pPr>
              <a:buFontTx/>
              <a:buNone/>
            </a:pPr>
            <a:r>
              <a:rPr lang="en-US" baseline="0" dirty="0" smtClean="0"/>
              <a:t>Explain how the “parent partition” interacts with the “child partitions”</a:t>
            </a:r>
          </a:p>
          <a:p>
            <a:pPr>
              <a:buFontTx/>
              <a:buChar char="-"/>
            </a:pPr>
            <a:r>
              <a:rPr lang="en-US" baseline="0" dirty="0" smtClean="0"/>
              <a:t> compromise the “parent partition”</a:t>
            </a:r>
            <a:r>
              <a:rPr lang="en-US" baseline="0" dirty="0"/>
              <a:t> </a:t>
            </a:r>
            <a:r>
              <a:rPr lang="en-US" baseline="0" dirty="0" smtClean="0"/>
              <a:t>and the children are wide open</a:t>
            </a:r>
          </a:p>
          <a:p>
            <a:pPr>
              <a:buFontTx/>
              <a:buChar char="-"/>
            </a:pPr>
            <a:endParaRPr lang="en-US" baseline="0" dirty="0" smtClean="0"/>
          </a:p>
          <a:p>
            <a:pPr>
              <a:buFontTx/>
              <a:buNone/>
            </a:pPr>
            <a:endParaRPr lang="en-US" baseline="0"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4/17/2008 1:02 PM</a:t>
            </a:fld>
            <a:endParaRPr lang="en-US"/>
          </a:p>
        </p:txBody>
      </p:sp>
      <p:sp>
        <p:nvSpPr>
          <p:cNvPr id="6" name="Footer Placeholder 5"/>
          <p:cNvSpPr>
            <a:spLocks noGrp="1"/>
          </p:cNvSpPr>
          <p:nvPr>
            <p:ph type="ftr" sz="quarter" idx="12"/>
          </p:nvPr>
        </p:nvSpPr>
        <p:spPr/>
        <p:txBody>
          <a:bodyPr/>
          <a:lstStyle/>
          <a:p>
            <a:r>
              <a:rPr lang="en-US" sz="800" dirty="0" smtClean="0"/>
              <a:t>MICROSOFT CONFIDENTIAL © 2007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Installing software at any layer (hypervisor, parent, children in kernel or user mode) written by someone you have no reason to trust means you can’t trust the system</a:t>
            </a:r>
          </a:p>
          <a:p>
            <a:endParaRPr lang="en-GB" dirty="0"/>
          </a:p>
        </p:txBody>
      </p:sp>
      <p:sp>
        <p:nvSpPr>
          <p:cNvPr id="4" name="Slide Number Placeholder 3"/>
          <p:cNvSpPr>
            <a:spLocks noGrp="1"/>
          </p:cNvSpPr>
          <p:nvPr>
            <p:ph type="sldNum" sz="quarter" idx="10"/>
          </p:nvPr>
        </p:nvSpPr>
        <p:spPr/>
        <p:txBody>
          <a:bodyPr/>
          <a:lstStyle/>
          <a:p>
            <a:fld id="{92BCA56C-2827-41AA-88A2-39F54337FD93}" type="slidenum">
              <a:rPr lang="en-GB" smtClean="0"/>
              <a:pPr/>
              <a:t>10</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solidFill>
                  <a:schemeClr val="bg1"/>
                </a:solidFill>
              </a:rPr>
              <a:t>IPSec to force devices to authenticate one another</a:t>
            </a:r>
          </a:p>
          <a:p>
            <a:r>
              <a:rPr lang="en-GB" dirty="0" smtClean="0">
                <a:solidFill>
                  <a:schemeClr val="bg1"/>
                </a:solidFill>
              </a:rPr>
              <a:t>Use the principle of least privilege</a:t>
            </a:r>
          </a:p>
          <a:p>
            <a:r>
              <a:rPr lang="en-GB" dirty="0" smtClean="0">
                <a:solidFill>
                  <a:schemeClr val="bg1"/>
                </a:solidFill>
              </a:rPr>
              <a:t>Only install software you have a reason to trust</a:t>
            </a:r>
          </a:p>
          <a:p>
            <a:r>
              <a:rPr lang="en-GB" dirty="0" smtClean="0">
                <a:solidFill>
                  <a:schemeClr val="bg1"/>
                </a:solidFill>
              </a:rPr>
              <a:t>Ensure policy compliance – Network Access Protection can be a huge help</a:t>
            </a:r>
          </a:p>
          <a:p>
            <a:r>
              <a:rPr lang="en-GB" dirty="0" smtClean="0">
                <a:solidFill>
                  <a:schemeClr val="bg1"/>
                </a:solidFill>
              </a:rPr>
              <a:t>Keep things as simple as possible</a:t>
            </a:r>
          </a:p>
          <a:p>
            <a:r>
              <a:rPr lang="en-GB" dirty="0" smtClean="0">
                <a:solidFill>
                  <a:schemeClr val="bg1"/>
                </a:solidFill>
              </a:rPr>
              <a:t>Add functionality as high up the stack as possible</a:t>
            </a:r>
          </a:p>
          <a:p>
            <a:r>
              <a:rPr lang="en-GB" dirty="0" smtClean="0">
                <a:solidFill>
                  <a:schemeClr val="bg1"/>
                </a:solidFill>
              </a:rPr>
              <a:t>Make the most of Forefront Client Security to keep (virtual) systems in compliance</a:t>
            </a:r>
          </a:p>
          <a:p>
            <a:r>
              <a:rPr lang="en-GB" dirty="0" smtClean="0">
                <a:solidFill>
                  <a:schemeClr val="bg1"/>
                </a:solidFill>
              </a:rPr>
              <a:t>System </a:t>
            </a:r>
            <a:r>
              <a:rPr lang="en-GB" dirty="0" err="1" smtClean="0">
                <a:solidFill>
                  <a:schemeClr val="bg1"/>
                </a:solidFill>
              </a:rPr>
              <a:t>Center</a:t>
            </a:r>
            <a:r>
              <a:rPr lang="en-GB" dirty="0" smtClean="0">
                <a:solidFill>
                  <a:schemeClr val="bg1"/>
                </a:solidFill>
              </a:rPr>
              <a:t> Data Protection Manager is fantastic with VMs as it can take backups of running machines and just push block level changes across the wire</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Whether commercial or Open Source you must</a:t>
            </a:r>
            <a:r>
              <a:rPr lang="en-GB" baseline="0" dirty="0" smtClean="0"/>
              <a:t> trust the author(s) – everything that depends upon the software you add could be left wide open</a:t>
            </a:r>
            <a:endParaRPr lang="en-GB"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Add functionality as high up the stack as possible</a:t>
            </a:r>
          </a:p>
          <a:p>
            <a:pPr marL="0" marR="0" lvl="1" indent="0" algn="l" defTabSz="914400" rtl="0" eaLnBrk="1" fontAlgn="auto" latinLnBrk="0" hangingPunct="1">
              <a:lnSpc>
                <a:spcPct val="100000"/>
              </a:lnSpc>
              <a:spcBef>
                <a:spcPts val="0"/>
              </a:spcBef>
              <a:spcAft>
                <a:spcPts val="0"/>
              </a:spcAft>
              <a:buClrTx/>
              <a:buSzTx/>
              <a:buFontTx/>
              <a:buChar char="-"/>
              <a:tabLst/>
              <a:defRPr/>
            </a:pPr>
            <a:r>
              <a:rPr lang="en-GB" dirty="0" smtClean="0"/>
              <a:t>Consider the security vulnerability of architectures (unlike</a:t>
            </a:r>
            <a:r>
              <a:rPr lang="en-GB" baseline="0" dirty="0" smtClean="0"/>
              <a:t> Hyper-v) that include 3</a:t>
            </a:r>
            <a:r>
              <a:rPr lang="en-GB" baseline="30000" dirty="0" smtClean="0"/>
              <a:t>rd</a:t>
            </a:r>
            <a:r>
              <a:rPr lang="en-GB" baseline="0" dirty="0" smtClean="0"/>
              <a:t> party drivers in the hypervisor</a:t>
            </a:r>
          </a:p>
          <a:p>
            <a:pPr marL="0" marR="0" lvl="1" indent="0" algn="l" defTabSz="914400" rtl="0" eaLnBrk="1" fontAlgn="auto" latinLnBrk="0" hangingPunct="1">
              <a:lnSpc>
                <a:spcPct val="100000"/>
              </a:lnSpc>
              <a:spcBef>
                <a:spcPts val="0"/>
              </a:spcBef>
              <a:spcAft>
                <a:spcPts val="0"/>
              </a:spcAft>
              <a:buClrTx/>
              <a:buSzTx/>
              <a:buFontTx/>
              <a:buChar char="-"/>
              <a:tabLst/>
              <a:defRPr/>
            </a:pPr>
            <a:r>
              <a:rPr lang="en-GB" dirty="0" smtClean="0"/>
              <a:t>don’t install functionality in the “Parent” that</a:t>
            </a:r>
            <a:r>
              <a:rPr lang="en-GB" baseline="0" dirty="0" smtClean="0"/>
              <a:t> could reside in a VM – it’s easier to isolate/manage/shut-off that way</a:t>
            </a:r>
          </a:p>
          <a:p>
            <a:pPr marL="0" marR="0" lvl="1" indent="0" algn="l" defTabSz="914400" rtl="0" eaLnBrk="1" fontAlgn="auto" latinLnBrk="0" hangingPunct="1">
              <a:lnSpc>
                <a:spcPct val="100000"/>
              </a:lnSpc>
              <a:spcBef>
                <a:spcPts val="0"/>
              </a:spcBef>
              <a:spcAft>
                <a:spcPts val="0"/>
              </a:spcAft>
              <a:buClrTx/>
              <a:buSzTx/>
              <a:buFontTx/>
              <a:buChar char="-"/>
              <a:tabLst/>
              <a:defRPr/>
            </a:pPr>
            <a:r>
              <a:rPr lang="en-GB" baseline="0" dirty="0" smtClean="0"/>
              <a:t>This includes operating system components</a:t>
            </a:r>
            <a:endParaRPr lang="en-GB" dirty="0" smtClean="0"/>
          </a:p>
        </p:txBody>
      </p:sp>
      <p:sp>
        <p:nvSpPr>
          <p:cNvPr id="4" name="Slide Number Placeholder 3"/>
          <p:cNvSpPr>
            <a:spLocks noGrp="1"/>
          </p:cNvSpPr>
          <p:nvPr>
            <p:ph type="sldNum" sz="quarter" idx="10"/>
          </p:nvPr>
        </p:nvSpPr>
        <p:spPr/>
        <p:txBody>
          <a:bodyPr/>
          <a:lstStyle/>
          <a:p>
            <a:fld id="{92BCA56C-2827-41AA-88A2-39F54337FD93}" type="slidenum">
              <a:rPr lang="en-GB" smtClean="0"/>
              <a:pPr/>
              <a:t>11</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4/17/2008 1:02 PM</a:t>
            </a:fld>
            <a:endParaRPr lang="en-US" dirty="0"/>
          </a:p>
        </p:txBody>
      </p:sp>
      <p:sp>
        <p:nvSpPr>
          <p:cNvPr id="6" name="Footer Placeholder 5"/>
          <p:cNvSpPr>
            <a:spLocks noGrp="1"/>
          </p:cNvSpPr>
          <p:nvPr>
            <p:ph type="ftr" sz="quarter" idx="12"/>
          </p:nvPr>
        </p:nvSpPr>
        <p:spPr>
          <a:xfrm>
            <a:off x="0" y="8685214"/>
            <a:ext cx="6172200" cy="457200"/>
          </a:xfrm>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172200" y="8685214"/>
            <a:ext cx="684213" cy="457200"/>
          </a:xfrm>
        </p:spPr>
        <p:txBody>
          <a:bodyPr/>
          <a:lstStyle/>
          <a:p>
            <a:fld id="{EC87E0CF-87F6-4B58-B8B8-DCAB2DAAF3CA}"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3" descr="powerpoint_1"/>
          <p:cNvPicPr>
            <a:picLocks noChangeAspect="1" noChangeArrowheads="1"/>
          </p:cNvPicPr>
          <p:nvPr userDrawn="1"/>
        </p:nvPicPr>
        <p:blipFill>
          <a:blip r:embed="rId2"/>
          <a:srcRect/>
          <a:stretch>
            <a:fillRect/>
          </a:stretch>
        </p:blipFill>
        <p:spPr bwMode="auto">
          <a:xfrm>
            <a:off x="-19050" y="-14288"/>
            <a:ext cx="9182100" cy="6886576"/>
          </a:xfrm>
          <a:prstGeom prst="rect">
            <a:avLst/>
          </a:prstGeom>
          <a:noFill/>
        </p:spPr>
      </p:pic>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2588" y="534895"/>
            <a:ext cx="8380412" cy="526298"/>
          </a:xfrm>
          <a:prstGeom prst="rect">
            <a:avLst/>
          </a:prstGeom>
        </p:spPr>
        <p:txBody>
          <a:bodyPr/>
          <a:lstStyle>
            <a:lvl1pPr algn="l" rtl="0" fontAlgn="base">
              <a:lnSpc>
                <a:spcPct val="90000"/>
              </a:lnSpc>
              <a:spcBef>
                <a:spcPct val="0"/>
              </a:spcBef>
              <a:spcAft>
                <a:spcPct val="0"/>
              </a:spcAft>
              <a:defRPr lang="en-US" sz="3800" b="0" cap="none" spc="0" dirty="0">
                <a:ln w="18415" cmpd="sng">
                  <a:noFill/>
                  <a:prstDash val="solid"/>
                </a:ln>
                <a:solidFill>
                  <a:srgbClr val="FFFFFF"/>
                </a:solidFill>
                <a:effectLst>
                  <a:outerShdw blurRad="63500" dir="3600000" algn="tl" rotWithShape="0">
                    <a:srgbClr val="000000">
                      <a:alpha val="70000"/>
                    </a:srgbClr>
                  </a:outerShdw>
                </a:effectLst>
                <a:latin typeface="Segoe" pitchFamily="34" charset="0"/>
                <a:ea typeface="+mn-ea"/>
                <a:cs typeface="Arial" charset="0"/>
              </a:defRPr>
            </a:lvl1pPr>
          </a:lstStyle>
          <a:p>
            <a:pPr lvl="0"/>
            <a:r>
              <a:rPr lang="en-US" smtClean="0"/>
              <a:t>Click to edit Master title style</a:t>
            </a:r>
            <a:endParaRPr lang="en-US" dirty="0"/>
          </a:p>
        </p:txBody>
      </p:sp>
      <p:sp>
        <p:nvSpPr>
          <p:cNvPr id="3" name="Text Placeholder 2"/>
          <p:cNvSpPr>
            <a:spLocks noGrp="1"/>
          </p:cNvSpPr>
          <p:nvPr>
            <p:ph type="body" idx="1"/>
          </p:nvPr>
        </p:nvSpPr>
        <p:spPr>
          <a:xfrm>
            <a:off x="382588" y="1720757"/>
            <a:ext cx="8380412" cy="1574277"/>
          </a:xfrm>
          <a:prstGeom prst="rect">
            <a:avLst/>
          </a:prstGeom>
          <a:noFill/>
          <a:ln w="9525">
            <a:noFill/>
            <a:miter lim="800000"/>
            <a:headEnd/>
            <a:tailEnd/>
          </a:ln>
        </p:spPr>
        <p:txBody>
          <a:bodyPr/>
          <a:lstStyle>
            <a:lvl1pPr algn="l" defTabSz="684610" rtl="0" eaLnBrk="0" fontAlgn="base" hangingPunct="0">
              <a:lnSpc>
                <a:spcPct val="90000"/>
              </a:lnSpc>
              <a:spcBef>
                <a:spcPct val="30000"/>
              </a:spcBef>
              <a:spcAft>
                <a:spcPct val="0"/>
              </a:spcAft>
              <a:buClr>
                <a:schemeClr val="tx2"/>
              </a:buClr>
              <a:buFontTx/>
              <a:buBlip>
                <a:blip r:embed="rId2"/>
              </a:buBlip>
              <a:defRPr lang="en-US" sz="2300" dirty="0" smtClean="0">
                <a:solidFill>
                  <a:schemeClr val="tx1"/>
                </a:solidFill>
                <a:latin typeface="+mn-lt"/>
                <a:ea typeface="+mn-ea"/>
                <a:cs typeface="+mn-cs"/>
              </a:defRPr>
            </a:lvl1pPr>
            <a:lvl2pPr algn="l" defTabSz="684610" rtl="0" eaLnBrk="0" fontAlgn="base" hangingPunct="0">
              <a:lnSpc>
                <a:spcPct val="90000"/>
              </a:lnSpc>
              <a:spcBef>
                <a:spcPct val="30000"/>
              </a:spcBef>
              <a:spcAft>
                <a:spcPct val="0"/>
              </a:spcAft>
              <a:buClr>
                <a:schemeClr val="tx2"/>
              </a:buClr>
              <a:buFontTx/>
              <a:buBlip>
                <a:blip r:embed="rId2"/>
              </a:buBlip>
              <a:defRPr lang="en-US" sz="2000" dirty="0" smtClean="0">
                <a:solidFill>
                  <a:schemeClr val="tx1"/>
                </a:solidFill>
                <a:latin typeface="+mn-lt"/>
                <a:ea typeface="+mn-ea"/>
                <a:cs typeface="+mn-cs"/>
              </a:defRPr>
            </a:lvl2pPr>
            <a:lvl3pPr algn="l" defTabSz="684610" rtl="0" eaLnBrk="0" fontAlgn="base" hangingPunct="0">
              <a:lnSpc>
                <a:spcPct val="90000"/>
              </a:lnSpc>
              <a:spcBef>
                <a:spcPct val="30000"/>
              </a:spcBef>
              <a:spcAft>
                <a:spcPct val="0"/>
              </a:spcAft>
              <a:buClr>
                <a:schemeClr val="tx2"/>
              </a:buClr>
              <a:buFontTx/>
              <a:buBlip>
                <a:blip r:embed="rId2"/>
              </a:buBlip>
              <a:defRPr lang="en-US" sz="1800" dirty="0" smtClean="0">
                <a:solidFill>
                  <a:schemeClr val="tx1"/>
                </a:solidFill>
                <a:latin typeface="+mn-lt"/>
                <a:ea typeface="+mn-ea"/>
                <a:cs typeface="+mn-cs"/>
              </a:defRPr>
            </a:lvl3pPr>
            <a:lvl4pPr algn="l" defTabSz="684610" rtl="0" eaLnBrk="0" fontAlgn="base" hangingPunct="0">
              <a:lnSpc>
                <a:spcPct val="90000"/>
              </a:lnSpc>
              <a:spcBef>
                <a:spcPct val="30000"/>
              </a:spcBef>
              <a:spcAft>
                <a:spcPct val="0"/>
              </a:spcAft>
              <a:buClr>
                <a:schemeClr val="tx2"/>
              </a:buClr>
              <a:buFontTx/>
              <a:buBlip>
                <a:blip r:embed="rId2"/>
              </a:buBlip>
              <a:defRPr lang="en-US" sz="1500" dirty="0" smtClean="0">
                <a:solidFill>
                  <a:schemeClr val="tx1"/>
                </a:solidFill>
                <a:latin typeface="+mn-lt"/>
                <a:ea typeface="+mn-ea"/>
                <a:cs typeface="+mn-cs"/>
              </a:defRPr>
            </a:lvl4pPr>
            <a:lvl5pPr algn="l" defTabSz="684610" rtl="0" eaLnBrk="0" fontAlgn="base" hangingPunct="0">
              <a:lnSpc>
                <a:spcPct val="90000"/>
              </a:lnSpc>
              <a:spcBef>
                <a:spcPct val="30000"/>
              </a:spcBef>
              <a:spcAft>
                <a:spcPct val="0"/>
              </a:spcAft>
              <a:buClr>
                <a:schemeClr val="tx2"/>
              </a:buClr>
              <a:buFontTx/>
              <a:buBlip>
                <a:blip r:embed="rId2"/>
              </a:buBlip>
              <a:defRPr lang="en-US" sz="1500" dirty="0">
                <a:solidFill>
                  <a:schemeClr val="tx1"/>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Rectangle 6"/>
          <p:cNvSpPr>
            <a:spLocks noChangeArrowheads="1"/>
          </p:cNvSpPr>
          <p:nvPr userDrawn="1"/>
        </p:nvSpPr>
        <p:spPr bwMode="auto">
          <a:xfrm>
            <a:off x="0" y="457200"/>
            <a:ext cx="7696200" cy="609600"/>
          </a:xfrm>
          <a:prstGeom prst="rect">
            <a:avLst/>
          </a:prstGeom>
          <a:solidFill>
            <a:srgbClr val="CB562A">
              <a:alpha val="69019"/>
            </a:srgbClr>
          </a:solidFill>
          <a:ln w="9525">
            <a:noFill/>
            <a:miter lim="800000"/>
            <a:headEnd/>
            <a:tailEnd/>
          </a:ln>
        </p:spPr>
        <p:txBody>
          <a:bodyPr wrap="none" anchor="ctr"/>
          <a:lstStyle/>
          <a:p>
            <a:pPr algn="ctr"/>
            <a:endParaRPr lang="en-US"/>
          </a:p>
        </p:txBody>
      </p:sp>
      <p:sp>
        <p:nvSpPr>
          <p:cNvPr id="10" name="Text Placeholder 9"/>
          <p:cNvSpPr>
            <a:spLocks noGrp="1"/>
          </p:cNvSpPr>
          <p:nvPr>
            <p:ph type="body" sz="quarter" idx="10" hasCustomPrompt="1"/>
          </p:nvPr>
        </p:nvSpPr>
        <p:spPr>
          <a:xfrm>
            <a:off x="642910" y="1357312"/>
            <a:ext cx="7072362" cy="4716000"/>
          </a:xfrm>
          <a:prstGeom prst="rect">
            <a:avLst/>
          </a:prstGeom>
        </p:spPr>
        <p:txBody>
          <a:bodyPr/>
          <a:lstStyle>
            <a:lvl1pPr>
              <a:lnSpc>
                <a:spcPct val="200000"/>
              </a:lnSpc>
              <a:spcAft>
                <a:spcPts val="0"/>
              </a:spcAft>
              <a:defRPr sz="2000">
                <a:solidFill>
                  <a:schemeClr val="bg1"/>
                </a:solidFill>
                <a:latin typeface="+mn-lt"/>
              </a:defRPr>
            </a:lvl1pPr>
            <a:lvl2pPr>
              <a:lnSpc>
                <a:spcPct val="200000"/>
              </a:lnSpc>
              <a:spcAft>
                <a:spcPts val="0"/>
              </a:spcAft>
              <a:buFont typeface="Arial" pitchFamily="34" charset="0"/>
              <a:buChar char="•"/>
              <a:defRPr sz="2000">
                <a:solidFill>
                  <a:schemeClr val="bg1"/>
                </a:solidFill>
              </a:defRPr>
            </a:lvl2pPr>
            <a:lvl3pPr>
              <a:lnSpc>
                <a:spcPct val="200000"/>
              </a:lnSpc>
              <a:spcAft>
                <a:spcPts val="0"/>
              </a:spcAft>
              <a:defRPr sz="2000">
                <a:solidFill>
                  <a:schemeClr val="bg1"/>
                </a:solidFill>
              </a:defRPr>
            </a:lvl3pPr>
            <a:lvl4pPr>
              <a:lnSpc>
                <a:spcPct val="200000"/>
              </a:lnSpc>
              <a:spcAft>
                <a:spcPts val="0"/>
              </a:spcAft>
              <a:buFont typeface="Arial" pitchFamily="34" charset="0"/>
              <a:buChar char="•"/>
              <a:defRPr sz="2000">
                <a:solidFill>
                  <a:schemeClr val="bg1"/>
                </a:solidFill>
              </a:defRPr>
            </a:lvl4pPr>
            <a:lvl5pPr>
              <a:lnSpc>
                <a:spcPct val="200000"/>
              </a:lnSpc>
              <a:spcAft>
                <a:spcPts val="0"/>
              </a:spcAft>
              <a:buFont typeface="Arial" pitchFamily="34" charset="0"/>
              <a:buChar char="•"/>
              <a:defRPr sz="2000">
                <a:solidFill>
                  <a:schemeClr val="bg1"/>
                </a:solidFill>
              </a:defRPr>
            </a:lvl5pPr>
          </a:lstStyle>
          <a:p>
            <a:pPr lvl="0"/>
            <a:r>
              <a:rPr lang="en-US" dirty="0" smtClean="0"/>
              <a:t>Bullet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itle 10"/>
          <p:cNvSpPr>
            <a:spLocks noGrp="1"/>
          </p:cNvSpPr>
          <p:nvPr>
            <p:ph type="title" hasCustomPrompt="1"/>
          </p:nvPr>
        </p:nvSpPr>
        <p:spPr>
          <a:xfrm>
            <a:off x="142844" y="533400"/>
            <a:ext cx="7429552" cy="538146"/>
          </a:xfrm>
          <a:prstGeom prst="rect">
            <a:avLst/>
          </a:prstGeom>
        </p:spPr>
        <p:txBody>
          <a:bodyPr/>
          <a:lstStyle>
            <a:lvl1pPr algn="l">
              <a:defRPr sz="2400" b="1">
                <a:solidFill>
                  <a:schemeClr val="bg1"/>
                </a:solidFill>
              </a:defRPr>
            </a:lvl1pPr>
          </a:lstStyle>
          <a:p>
            <a:r>
              <a:rPr lang="en-US" dirty="0" smtClean="0"/>
              <a:t>Content title</a:t>
            </a:r>
            <a:endParaRPr lang="en-GB"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1" end="1"/>
                                            </p:txEl>
                                          </p:spTgt>
                                        </p:tgtEl>
                                        <p:attrNameLst>
                                          <p:attrName>style.visibility</p:attrName>
                                        </p:attrNameLst>
                                      </p:cBhvr>
                                      <p:to>
                                        <p:strVal val="visible"/>
                                      </p:to>
                                    </p:set>
                                    <p:animEffect transition="in" filter="fade">
                                      <p:cBhvr>
                                        <p:cTn id="10" dur="500"/>
                                        <p:tgtEl>
                                          <p:spTgt spid="10">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Effect transition="in" filter="fade">
                                      <p:cBhvr>
                                        <p:cTn id="13" dur="500"/>
                                        <p:tgtEl>
                                          <p:spTgt spid="10">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xEl>
                                              <p:pRg st="3" end="3"/>
                                            </p:txEl>
                                          </p:spTgt>
                                        </p:tgtEl>
                                        <p:attrNameLst>
                                          <p:attrName>style.visibility</p:attrName>
                                        </p:attrNameLst>
                                      </p:cBhvr>
                                      <p:to>
                                        <p:strVal val="visible"/>
                                      </p:to>
                                    </p:set>
                                    <p:animEffect transition="in" filter="fade">
                                      <p:cBhvr>
                                        <p:cTn id="16" dur="500"/>
                                        <p:tgtEl>
                                          <p:spTgt spid="10">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animEffect transition="in" filter="fade">
                                      <p:cBhvr>
                                        <p:cTn id="19"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10" presetClass="entr" presetSubtype="0" fill="hold" nodeType="click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Rectangle 5"/>
          <p:cNvSpPr>
            <a:spLocks noChangeArrowheads="1"/>
          </p:cNvSpPr>
          <p:nvPr userDrawn="1"/>
        </p:nvSpPr>
        <p:spPr bwMode="auto">
          <a:xfrm>
            <a:off x="0" y="1143000"/>
            <a:ext cx="7734300" cy="2590800"/>
          </a:xfrm>
          <a:prstGeom prst="rect">
            <a:avLst/>
          </a:prstGeom>
          <a:solidFill>
            <a:srgbClr val="CB562A">
              <a:alpha val="43921"/>
            </a:srgbClr>
          </a:solidFill>
          <a:ln w="9525">
            <a:noFill/>
            <a:miter lim="800000"/>
            <a:headEnd/>
            <a:tailEnd/>
          </a:ln>
        </p:spPr>
        <p:txBody>
          <a:bodyPr wrap="none" anchor="ctr"/>
          <a:lstStyle/>
          <a:p>
            <a:pPr algn="ctr"/>
            <a:endParaRPr lang="en-US"/>
          </a:p>
        </p:txBody>
      </p:sp>
      <p:sp>
        <p:nvSpPr>
          <p:cNvPr id="6" name="Title 5"/>
          <p:cNvSpPr>
            <a:spLocks noGrp="1"/>
          </p:cNvSpPr>
          <p:nvPr>
            <p:ph type="title" hasCustomPrompt="1"/>
          </p:nvPr>
        </p:nvSpPr>
        <p:spPr>
          <a:xfrm>
            <a:off x="357158" y="1428736"/>
            <a:ext cx="6643734" cy="642942"/>
          </a:xfrm>
          <a:prstGeom prst="rect">
            <a:avLst/>
          </a:prstGeom>
        </p:spPr>
        <p:txBody>
          <a:bodyPr/>
          <a:lstStyle>
            <a:lvl1pPr algn="l">
              <a:defRPr sz="3200" b="1">
                <a:solidFill>
                  <a:schemeClr val="bg1"/>
                </a:solidFill>
              </a:defRPr>
            </a:lvl1pPr>
          </a:lstStyle>
          <a:p>
            <a:r>
              <a:rPr lang="en-US" dirty="0" smtClean="0"/>
              <a:t>Insert - Speaker Name</a:t>
            </a:r>
            <a:endParaRPr lang="en-GB" dirty="0"/>
          </a:p>
        </p:txBody>
      </p:sp>
      <p:sp>
        <p:nvSpPr>
          <p:cNvPr id="8" name="Content Placeholder 7"/>
          <p:cNvSpPr>
            <a:spLocks noGrp="1"/>
          </p:cNvSpPr>
          <p:nvPr>
            <p:ph sz="quarter" idx="10" hasCustomPrompt="1"/>
          </p:nvPr>
        </p:nvSpPr>
        <p:spPr>
          <a:xfrm>
            <a:off x="357158" y="2214554"/>
            <a:ext cx="6643733" cy="785818"/>
          </a:xfrm>
          <a:prstGeom prst="rect">
            <a:avLst/>
          </a:prstGeom>
        </p:spPr>
        <p:txBody>
          <a:bodyPr/>
          <a:lstStyle>
            <a:lvl1pPr>
              <a:buNone/>
              <a:defRPr sz="2800" baseline="0">
                <a:solidFill>
                  <a:schemeClr val="bg1"/>
                </a:solidFill>
              </a:defRPr>
            </a:lvl1pPr>
          </a:lstStyle>
          <a:p>
            <a:pPr lvl="0"/>
            <a:r>
              <a:rPr lang="en-US" dirty="0" smtClean="0"/>
              <a:t>Insert – Speaker details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7" name="Rectangle 6"/>
          <p:cNvSpPr/>
          <p:nvPr userDrawn="1"/>
        </p:nvSpPr>
        <p:spPr bwMode="auto">
          <a:xfrm>
            <a:off x="0" y="2002971"/>
            <a:ext cx="9144000" cy="1828800"/>
          </a:xfrm>
          <a:prstGeom prst="rect">
            <a:avLst/>
          </a:prstGeom>
          <a:solidFill>
            <a:srgbClr val="CB562A">
              <a:alpha val="4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8" charset="-128"/>
            </a:endParaRPr>
          </a:p>
        </p:txBody>
      </p:sp>
      <p:sp>
        <p:nvSpPr>
          <p:cNvPr id="5" name="TextBox 4"/>
          <p:cNvSpPr txBox="1"/>
          <p:nvPr userDrawn="1"/>
        </p:nvSpPr>
        <p:spPr bwMode="auto">
          <a:xfrm>
            <a:off x="0" y="2525486"/>
            <a:ext cx="9143999" cy="707886"/>
          </a:xfrm>
          <a:prstGeom prst="rect">
            <a:avLst/>
          </a:prstGeom>
          <a:noFill/>
          <a:ln w="9525">
            <a:noFill/>
            <a:miter lim="800000"/>
            <a:headEnd/>
            <a:tailEnd/>
          </a:ln>
        </p:spPr>
        <p:txBody>
          <a:bodyPr wrap="square" rtlCol="0">
            <a:spAutoFit/>
          </a:bodyPr>
          <a:lstStyle/>
          <a:p>
            <a:pPr algn="ctr">
              <a:buFontTx/>
              <a:buNone/>
            </a:pPr>
            <a:r>
              <a:rPr lang="en-US" sz="4000" b="1" dirty="0" smtClean="0">
                <a:solidFill>
                  <a:schemeClr val="bg1"/>
                </a:solidFill>
              </a:rPr>
              <a:t>Thank you</a:t>
            </a:r>
            <a:endParaRPr lang="en-GB" sz="4000" b="1" dirty="0">
              <a:solidFill>
                <a:schemeClr val="bg1"/>
              </a:solidFill>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Main title slide">
    <p:spTree>
      <p:nvGrpSpPr>
        <p:cNvPr id="1" name=""/>
        <p:cNvGrpSpPr/>
        <p:nvPr/>
      </p:nvGrpSpPr>
      <p:grpSpPr>
        <a:xfrm>
          <a:off x="0" y="0"/>
          <a:ext cx="0" cy="0"/>
          <a:chOff x="0" y="0"/>
          <a:chExt cx="0" cy="0"/>
        </a:xfrm>
      </p:grpSpPr>
      <p:pic>
        <p:nvPicPr>
          <p:cNvPr id="3" name="Picture 2" descr="PPT_header.jpg"/>
          <p:cNvPicPr>
            <a:picLocks noChangeAspect="1"/>
          </p:cNvPicPr>
          <p:nvPr userDrawn="1"/>
        </p:nvPicPr>
        <p:blipFill>
          <a:blip r:embed="rId2"/>
          <a:stretch>
            <a:fillRect/>
          </a:stretch>
        </p:blipFill>
        <p:spPr>
          <a:xfrm>
            <a:off x="-32" y="0"/>
            <a:ext cx="9144000"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1_Title Slide">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8032750" cy="1523495"/>
          </a:xfrm>
          <a:prstGeom prst="rect">
            <a:avLst/>
          </a:prstGeo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8032751" cy="461665"/>
          </a:xfrm>
          <a:prstGeom prst="rect">
            <a:avLst/>
          </a:prstGeom>
        </p:spPr>
        <p:txBody>
          <a:bodyPr>
            <a:noAutofit/>
          </a:bodyPr>
          <a:lstStyle>
            <a:lvl1pPr marL="0" indent="0" algn="l">
              <a:lnSpc>
                <a:spcPct val="90000"/>
              </a:lnSpc>
              <a:spcBef>
                <a:spcPts val="0"/>
              </a:spcBef>
              <a:buNone/>
              <a:defRPr b="1">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4" name="Picture 3" descr="LOGO-BAR.png"/>
          <p:cNvPicPr>
            <a:picLocks noChangeAspect="1"/>
          </p:cNvPicPr>
          <p:nvPr/>
        </p:nvPicPr>
        <p:blipFill>
          <a:blip r:embed="rId3"/>
          <a:stretch>
            <a:fillRect/>
          </a:stretch>
        </p:blipFill>
        <p:spPr>
          <a:xfrm>
            <a:off x="0" y="6268641"/>
            <a:ext cx="9144000" cy="589359"/>
          </a:xfrm>
          <a:prstGeom prst="rect">
            <a:avLst/>
          </a:prstGeom>
        </p:spPr>
      </p:pic>
      <p:pic>
        <p:nvPicPr>
          <p:cNvPr id="5" name="Picture 4" descr="Microsoft Logo wht shadow.png"/>
          <p:cNvPicPr>
            <a:picLocks noChangeAspect="1"/>
          </p:cNvPicPr>
          <p:nvPr userDrawn="1"/>
        </p:nvPicPr>
        <p:blipFill>
          <a:blip r:embed="rId4"/>
          <a:srcRect/>
          <a:stretch>
            <a:fillRect/>
          </a:stretch>
        </p:blipFill>
        <p:spPr bwMode="invGray">
          <a:xfrm>
            <a:off x="8201025" y="142875"/>
            <a:ext cx="830263" cy="153988"/>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a:prstGeom prst="rect">
            <a:avLst/>
          </a:prstGeo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a:prstGeom prst="rect">
            <a:avLst/>
          </a:prstGeo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a:prstGeom prst="rect">
            <a:avLst/>
          </a:prstGeo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powerpoint_2"/>
          <p:cNvPicPr>
            <a:picLocks noChangeAspect="1" noChangeArrowheads="1"/>
          </p:cNvPicPr>
          <p:nvPr userDrawn="1"/>
        </p:nvPicPr>
        <p:blipFill>
          <a:blip r:embed="rId12"/>
          <a:srcRect/>
          <a:stretch>
            <a:fillRect/>
          </a:stretch>
        </p:blipFill>
        <p:spPr bwMode="auto">
          <a:xfrm>
            <a:off x="0" y="0"/>
            <a:ext cx="9182100" cy="6886575"/>
          </a:xfrm>
          <a:prstGeom prst="rect">
            <a:avLst/>
          </a:prstGeom>
          <a:noFill/>
        </p:spPr>
      </p:pic>
    </p:spTree>
  </p:cSld>
  <p:clrMap bg1="lt1" tx1="dk1" bg2="lt2" tx2="dk2" accent1="accent1" accent2="accent2" accent3="accent3" accent4="accent4" accent5="accent5" accent6="accent6" hlink="hlink" folHlink="folHlink"/>
  <p:sldLayoutIdLst>
    <p:sldLayoutId id="2147483683" r:id="rId1"/>
    <p:sldLayoutId id="2147483682" r:id="rId2"/>
    <p:sldLayoutId id="2147483684" r:id="rId3"/>
    <p:sldLayoutId id="2147483685" r:id="rId4"/>
    <p:sldLayoutId id="2147483686" r:id="rId5"/>
    <p:sldLayoutId id="2147483687" r:id="rId6"/>
    <p:sldLayoutId id="2147483690" r:id="rId7"/>
    <p:sldLayoutId id="2147483691" r:id="rId8"/>
    <p:sldLayoutId id="2147483692" r:id="rId9"/>
    <p:sldLayoutId id="2147483693" r:id="rId10"/>
  </p:sldLayoutIdLst>
  <p:transition>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8" charset="-128"/>
        </a:defRPr>
      </a:lvl2pPr>
      <a:lvl3pPr algn="ctr" rtl="0" eaLnBrk="0" fontAlgn="base" hangingPunct="0">
        <a:spcBef>
          <a:spcPct val="0"/>
        </a:spcBef>
        <a:spcAft>
          <a:spcPct val="0"/>
        </a:spcAft>
        <a:defRPr sz="4400">
          <a:solidFill>
            <a:schemeClr val="tx2"/>
          </a:solidFill>
          <a:latin typeface="Arial" charset="0"/>
          <a:ea typeface="ＭＳ Ｐゴシック" pitchFamily="8" charset="-128"/>
        </a:defRPr>
      </a:lvl3pPr>
      <a:lvl4pPr algn="ctr" rtl="0" eaLnBrk="0" fontAlgn="base" hangingPunct="0">
        <a:spcBef>
          <a:spcPct val="0"/>
        </a:spcBef>
        <a:spcAft>
          <a:spcPct val="0"/>
        </a:spcAft>
        <a:defRPr sz="4400">
          <a:solidFill>
            <a:schemeClr val="tx2"/>
          </a:solidFill>
          <a:latin typeface="Arial" charset="0"/>
          <a:ea typeface="ＭＳ Ｐゴシック" pitchFamily="8" charset="-128"/>
        </a:defRPr>
      </a:lvl4pPr>
      <a:lvl5pPr algn="ctr" rtl="0" eaLnBrk="0" fontAlgn="base" hangingPunct="0">
        <a:spcBef>
          <a:spcPct val="0"/>
        </a:spcBef>
        <a:spcAft>
          <a:spcPct val="0"/>
        </a:spcAft>
        <a:defRPr sz="4400">
          <a:solidFill>
            <a:schemeClr val="tx2"/>
          </a:solidFill>
          <a:latin typeface="Arial" charset="0"/>
          <a:ea typeface="ＭＳ Ｐゴシック" pitchFamily="8" charset="-128"/>
        </a:defRPr>
      </a:lvl5pPr>
      <a:lvl6pPr marL="457200" algn="ctr" rtl="0" fontAlgn="base">
        <a:spcBef>
          <a:spcPct val="0"/>
        </a:spcBef>
        <a:spcAft>
          <a:spcPct val="0"/>
        </a:spcAft>
        <a:defRPr sz="4400">
          <a:solidFill>
            <a:schemeClr val="tx2"/>
          </a:solidFill>
          <a:latin typeface="Arial" charset="0"/>
          <a:ea typeface="ＭＳ Ｐゴシック" pitchFamily="8" charset="-128"/>
        </a:defRPr>
      </a:lvl6pPr>
      <a:lvl7pPr marL="914400" algn="ctr" rtl="0" fontAlgn="base">
        <a:spcBef>
          <a:spcPct val="0"/>
        </a:spcBef>
        <a:spcAft>
          <a:spcPct val="0"/>
        </a:spcAft>
        <a:defRPr sz="4400">
          <a:solidFill>
            <a:schemeClr val="tx2"/>
          </a:solidFill>
          <a:latin typeface="Arial" charset="0"/>
          <a:ea typeface="ＭＳ Ｐゴシック" pitchFamily="8" charset="-128"/>
        </a:defRPr>
      </a:lvl7pPr>
      <a:lvl8pPr marL="1371600" algn="ctr" rtl="0" fontAlgn="base">
        <a:spcBef>
          <a:spcPct val="0"/>
        </a:spcBef>
        <a:spcAft>
          <a:spcPct val="0"/>
        </a:spcAft>
        <a:defRPr sz="4400">
          <a:solidFill>
            <a:schemeClr val="tx2"/>
          </a:solidFill>
          <a:latin typeface="Arial" charset="0"/>
          <a:ea typeface="ＭＳ Ｐゴシック" pitchFamily="8" charset="-128"/>
        </a:defRPr>
      </a:lvl8pPr>
      <a:lvl9pPr marL="1828800" algn="ctr" rtl="0" fontAlgn="base">
        <a:spcBef>
          <a:spcPct val="0"/>
        </a:spcBef>
        <a:spcAft>
          <a:spcPct val="0"/>
        </a:spcAft>
        <a:defRPr sz="4400">
          <a:solidFill>
            <a:schemeClr val="tx2"/>
          </a:solidFill>
          <a:latin typeface="Arial" charset="0"/>
          <a:ea typeface="ＭＳ Ｐゴシック" pitchFamily="8"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32.emf"/><Relationship Id="rId3" Type="http://schemas.openxmlformats.org/officeDocument/2006/relationships/notesSlide" Target="../notesSlides/notesSlide15.xml"/><Relationship Id="rId7" Type="http://schemas.openxmlformats.org/officeDocument/2006/relationships/oleObject" Target="../embeddings/oleObject3.bin"/><Relationship Id="rId12" Type="http://schemas.openxmlformats.org/officeDocument/2006/relationships/image" Target="../media/image31.emf"/><Relationship Id="rId2" Type="http://schemas.openxmlformats.org/officeDocument/2006/relationships/slideLayout" Target="../slideLayouts/slideLayout8.xml"/><Relationship Id="rId16" Type="http://schemas.openxmlformats.org/officeDocument/2006/relationships/oleObject" Target="../embeddings/oleObject8.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30.emf"/><Relationship Id="rId5" Type="http://schemas.openxmlformats.org/officeDocument/2006/relationships/oleObject" Target="../embeddings/oleObject1.bin"/><Relationship Id="rId15" Type="http://schemas.openxmlformats.org/officeDocument/2006/relationships/oleObject" Target="../embeddings/oleObject7.bin"/><Relationship Id="rId10" Type="http://schemas.openxmlformats.org/officeDocument/2006/relationships/image" Target="../media/image29.png"/><Relationship Id="rId4" Type="http://schemas.openxmlformats.org/officeDocument/2006/relationships/image" Target="../media/image28.emf"/><Relationship Id="rId9" Type="http://schemas.openxmlformats.org/officeDocument/2006/relationships/oleObject" Target="../embeddings/oleObject5.bin"/><Relationship Id="rId14" Type="http://schemas.openxmlformats.org/officeDocument/2006/relationships/oleObject" Target="../embeddings/oleObject6.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png"/><Relationship Id="rId17" Type="http://schemas.openxmlformats.org/officeDocument/2006/relationships/image" Target="../media/image57.png"/><Relationship Id="rId2" Type="http://schemas.openxmlformats.org/officeDocument/2006/relationships/notesSlide" Target="../notesSlides/notesSlide22.xml"/><Relationship Id="rId16" Type="http://schemas.openxmlformats.org/officeDocument/2006/relationships/image" Target="../media/image56.png"/><Relationship Id="rId1" Type="http://schemas.openxmlformats.org/officeDocument/2006/relationships/slideLayout" Target="../slideLayouts/slideLayout10.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5" Type="http://schemas.openxmlformats.org/officeDocument/2006/relationships/image" Target="../media/image5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54.png"/></Relationships>
</file>

<file path=ppt/slides/_rels/slide31.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png"/><Relationship Id="rId3" Type="http://schemas.openxmlformats.org/officeDocument/2006/relationships/image" Target="../media/image58.png"/><Relationship Id="rId7" Type="http://schemas.openxmlformats.org/officeDocument/2006/relationships/image" Target="../media/image57.png"/><Relationship Id="rId12"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10.xml"/><Relationship Id="rId6" Type="http://schemas.openxmlformats.org/officeDocument/2006/relationships/image" Target="../media/image61.png"/><Relationship Id="rId11" Type="http://schemas.openxmlformats.org/officeDocument/2006/relationships/image" Target="../media/image65.png"/><Relationship Id="rId5" Type="http://schemas.openxmlformats.org/officeDocument/2006/relationships/image" Target="../media/image60.png"/><Relationship Id="rId10" Type="http://schemas.openxmlformats.org/officeDocument/2006/relationships/image" Target="../media/image64.png"/><Relationship Id="rId4" Type="http://schemas.openxmlformats.org/officeDocument/2006/relationships/image" Target="../media/image59.png"/><Relationship Id="rId9" Type="http://schemas.openxmlformats.org/officeDocument/2006/relationships/image" Target="../media/image63.png"/><Relationship Id="rId14" Type="http://schemas.openxmlformats.org/officeDocument/2006/relationships/image" Target="../media/image68.png"/></Relationships>
</file>

<file path=ppt/slides/_rels/slide32.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74.png"/><Relationship Id="rId18" Type="http://schemas.openxmlformats.org/officeDocument/2006/relationships/image" Target="../media/image63.png"/><Relationship Id="rId3" Type="http://schemas.openxmlformats.org/officeDocument/2006/relationships/image" Target="../media/image69.jpeg"/><Relationship Id="rId7" Type="http://schemas.openxmlformats.org/officeDocument/2006/relationships/image" Target="../media/image71.wmf"/><Relationship Id="rId12" Type="http://schemas.openxmlformats.org/officeDocument/2006/relationships/image" Target="../media/image67.png"/><Relationship Id="rId17" Type="http://schemas.openxmlformats.org/officeDocument/2006/relationships/image" Target="../media/image62.png"/><Relationship Id="rId2" Type="http://schemas.openxmlformats.org/officeDocument/2006/relationships/notesSlide" Target="../notesSlides/notesSlide24.xml"/><Relationship Id="rId16" Type="http://schemas.openxmlformats.org/officeDocument/2006/relationships/image" Target="../media/image57.png"/><Relationship Id="rId20" Type="http://schemas.openxmlformats.org/officeDocument/2006/relationships/image" Target="../media/image68.png"/><Relationship Id="rId1" Type="http://schemas.openxmlformats.org/officeDocument/2006/relationships/slideLayout" Target="../slideLayouts/slideLayout10.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58.png"/><Relationship Id="rId15" Type="http://schemas.openxmlformats.org/officeDocument/2006/relationships/image" Target="../media/image76.png"/><Relationship Id="rId10" Type="http://schemas.openxmlformats.org/officeDocument/2006/relationships/image" Target="../media/image64.png"/><Relationship Id="rId19" Type="http://schemas.openxmlformats.org/officeDocument/2006/relationships/image" Target="../media/image65.png"/><Relationship Id="rId4" Type="http://schemas.openxmlformats.org/officeDocument/2006/relationships/image" Target="../media/image70.wmf"/><Relationship Id="rId9" Type="http://schemas.openxmlformats.org/officeDocument/2006/relationships/image" Target="../media/image73.png"/><Relationship Id="rId14" Type="http://schemas.openxmlformats.org/officeDocument/2006/relationships/image" Target="../media/image75.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7.png"/><Relationship Id="rId3" Type="http://schemas.openxmlformats.org/officeDocument/2006/relationships/image" Target="../media/image77.png"/><Relationship Id="rId7" Type="http://schemas.openxmlformats.org/officeDocument/2006/relationships/image" Target="../media/image81.png"/><Relationship Id="rId12" Type="http://schemas.openxmlformats.org/officeDocument/2006/relationships/image" Target="../media/image86.png"/><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image" Target="../media/image80.png"/><Relationship Id="rId11" Type="http://schemas.openxmlformats.org/officeDocument/2006/relationships/image" Target="../media/image85.png"/><Relationship Id="rId5" Type="http://schemas.openxmlformats.org/officeDocument/2006/relationships/image" Target="../media/image79.png"/><Relationship Id="rId10" Type="http://schemas.openxmlformats.org/officeDocument/2006/relationships/image" Target="../media/image84.png"/><Relationship Id="rId4" Type="http://schemas.openxmlformats.org/officeDocument/2006/relationships/image" Target="../media/image78.png"/><Relationship Id="rId9" Type="http://schemas.openxmlformats.org/officeDocument/2006/relationships/image" Target="../media/image83.png"/><Relationship Id="rId14" Type="http://schemas.openxmlformats.org/officeDocument/2006/relationships/image" Target="../media/image88.png"/></Relationships>
</file>

<file path=ppt/slides/_rels/slide35.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90.png"/><Relationship Id="rId7" Type="http://schemas.openxmlformats.org/officeDocument/2006/relationships/image" Target="../media/image93.pn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82.png"/><Relationship Id="rId5" Type="http://schemas.openxmlformats.org/officeDocument/2006/relationships/image" Target="../media/image92.png"/><Relationship Id="rId10" Type="http://schemas.openxmlformats.org/officeDocument/2006/relationships/image" Target="../media/image96.png"/><Relationship Id="rId4" Type="http://schemas.openxmlformats.org/officeDocument/2006/relationships/image" Target="../media/image91.png"/><Relationship Id="rId9" Type="http://schemas.openxmlformats.org/officeDocument/2006/relationships/image" Target="../media/image9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What’s just the same as before?</a:t>
            </a:r>
            <a:endParaRPr lang="en-GB" dirty="0"/>
          </a:p>
        </p:txBody>
      </p:sp>
      <p:sp>
        <p:nvSpPr>
          <p:cNvPr id="3" name="Text Placeholder 2"/>
          <p:cNvSpPr>
            <a:spLocks noGrp="1"/>
          </p:cNvSpPr>
          <p:nvPr>
            <p:ph type="body" idx="1"/>
          </p:nvPr>
        </p:nvSpPr>
        <p:spPr>
          <a:xfrm>
            <a:off x="382588" y="1720757"/>
            <a:ext cx="8761412" cy="2560686"/>
          </a:xfrm>
        </p:spPr>
        <p:txBody>
          <a:bodyPr/>
          <a:lstStyle/>
          <a:p>
            <a:r>
              <a:rPr lang="en-GB" dirty="0" smtClean="0">
                <a:solidFill>
                  <a:schemeClr val="bg1"/>
                </a:solidFill>
              </a:rPr>
              <a:t>Compromise the kernel (of a VM) and the entire VM is wide open</a:t>
            </a:r>
          </a:p>
          <a:p>
            <a:r>
              <a:rPr lang="en-GB" dirty="0" smtClean="0">
                <a:solidFill>
                  <a:schemeClr val="bg1"/>
                </a:solidFill>
              </a:rPr>
              <a:t>Installing software by an </a:t>
            </a:r>
            <a:r>
              <a:rPr lang="en-GB" dirty="0" err="1" smtClean="0">
                <a:solidFill>
                  <a:schemeClr val="bg1"/>
                </a:solidFill>
              </a:rPr>
              <a:t>untrusted</a:t>
            </a:r>
            <a:r>
              <a:rPr lang="en-GB" dirty="0" smtClean="0">
                <a:solidFill>
                  <a:schemeClr val="bg1"/>
                </a:solidFill>
              </a:rPr>
              <a:t> 3</a:t>
            </a:r>
            <a:r>
              <a:rPr lang="en-GB" baseline="30000" dirty="0" smtClean="0">
                <a:solidFill>
                  <a:schemeClr val="bg1"/>
                </a:solidFill>
              </a:rPr>
              <a:t>rd</a:t>
            </a:r>
            <a:r>
              <a:rPr lang="en-GB" dirty="0" smtClean="0">
                <a:solidFill>
                  <a:schemeClr val="bg1"/>
                </a:solidFill>
              </a:rPr>
              <a:t> party opens up the system</a:t>
            </a:r>
            <a:endParaRPr lang="en-GB" dirty="0">
              <a:solidFill>
                <a:schemeClr val="bg1"/>
              </a:solidFill>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588" y="534895"/>
            <a:ext cx="8618568" cy="1052596"/>
          </a:xfrm>
        </p:spPr>
        <p:txBody>
          <a:bodyPr/>
          <a:lstStyle/>
          <a:p>
            <a:r>
              <a:rPr lang="en-GB" dirty="0" smtClean="0"/>
              <a:t>What approaches can help secure the system?</a:t>
            </a:r>
            <a:endParaRPr lang="en-GB" dirty="0"/>
          </a:p>
        </p:txBody>
      </p:sp>
      <p:sp>
        <p:nvSpPr>
          <p:cNvPr id="3" name="Text Placeholder 2"/>
          <p:cNvSpPr>
            <a:spLocks noGrp="1"/>
          </p:cNvSpPr>
          <p:nvPr>
            <p:ph type="body" idx="1"/>
          </p:nvPr>
        </p:nvSpPr>
        <p:spPr>
          <a:xfrm>
            <a:off x="382588" y="1720757"/>
            <a:ext cx="8380412" cy="4565865"/>
          </a:xfrm>
        </p:spPr>
        <p:txBody>
          <a:bodyPr/>
          <a:lstStyle/>
          <a:p>
            <a:pPr>
              <a:buFont typeface="Arial" pitchFamily="34" charset="0"/>
              <a:buChar char="•"/>
            </a:pPr>
            <a:r>
              <a:rPr lang="en-GB" dirty="0" smtClean="0">
                <a:solidFill>
                  <a:schemeClr val="bg1"/>
                </a:solidFill>
              </a:rPr>
              <a:t>Least privilege</a:t>
            </a:r>
          </a:p>
          <a:p>
            <a:pPr>
              <a:buFont typeface="Arial" pitchFamily="34" charset="0"/>
              <a:buChar char="•"/>
            </a:pPr>
            <a:r>
              <a:rPr lang="en-GB" dirty="0" smtClean="0">
                <a:solidFill>
                  <a:schemeClr val="bg1"/>
                </a:solidFill>
              </a:rPr>
              <a:t>IPSec</a:t>
            </a:r>
          </a:p>
          <a:p>
            <a:pPr>
              <a:buFont typeface="Arial" pitchFamily="34" charset="0"/>
              <a:buChar char="•"/>
            </a:pPr>
            <a:r>
              <a:rPr lang="en-GB" dirty="0" smtClean="0">
                <a:solidFill>
                  <a:schemeClr val="bg1"/>
                </a:solidFill>
              </a:rPr>
              <a:t>Ensure policy compliance via NAP</a:t>
            </a:r>
          </a:p>
          <a:p>
            <a:pPr>
              <a:buFont typeface="Arial" pitchFamily="34" charset="0"/>
              <a:buChar char="•"/>
            </a:pPr>
            <a:endParaRPr lang="en-GB" dirty="0" smtClean="0">
              <a:solidFill>
                <a:schemeClr val="bg1"/>
              </a:solidFill>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to proceed?</a:t>
            </a:r>
            <a:endParaRPr lang="en-GB" dirty="0"/>
          </a:p>
        </p:txBody>
      </p:sp>
      <p:sp>
        <p:nvSpPr>
          <p:cNvPr id="3" name="Text Placeholder 2"/>
          <p:cNvSpPr>
            <a:spLocks noGrp="1"/>
          </p:cNvSpPr>
          <p:nvPr>
            <p:ph type="body" idx="1"/>
          </p:nvPr>
        </p:nvSpPr>
        <p:spPr>
          <a:xfrm>
            <a:off x="382588" y="1720757"/>
            <a:ext cx="8380412" cy="2437590"/>
          </a:xfrm>
        </p:spPr>
        <p:txBody>
          <a:bodyPr/>
          <a:lstStyle/>
          <a:p>
            <a:r>
              <a:rPr lang="en-GB" dirty="0" smtClean="0">
                <a:solidFill>
                  <a:schemeClr val="bg1"/>
                </a:solidFill>
              </a:rPr>
              <a:t>Virtualisation is not a silver bullet for security problems</a:t>
            </a:r>
          </a:p>
          <a:p>
            <a:pPr lvl="1"/>
            <a:r>
              <a:rPr lang="en-GB" dirty="0" smtClean="0">
                <a:solidFill>
                  <a:schemeClr val="bg1"/>
                </a:solidFill>
              </a:rPr>
              <a:t>Nor is it a nightmare</a:t>
            </a:r>
          </a:p>
          <a:p>
            <a:pPr lvl="1"/>
            <a:r>
              <a:rPr lang="en-GB" dirty="0" smtClean="0">
                <a:solidFill>
                  <a:schemeClr val="bg1"/>
                </a:solidFill>
              </a:rPr>
              <a:t>It just changes the threat landscape</a:t>
            </a:r>
          </a:p>
          <a:p>
            <a:r>
              <a:rPr lang="en-GB" dirty="0" smtClean="0">
                <a:solidFill>
                  <a:schemeClr val="bg1"/>
                </a:solidFill>
              </a:rPr>
              <a:t>Carefully consider the impact on trust boundaries and the knock-on effect of compromised security at layers underneath the applications – the deeper down the stack, the worse the impact</a:t>
            </a:r>
            <a:endParaRPr lang="en-GB" dirty="0">
              <a:solidFill>
                <a:schemeClr val="bg1"/>
              </a:solidFill>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588" y="1291698"/>
            <a:ext cx="6643734" cy="2355016"/>
          </a:xfrm>
        </p:spPr>
        <p:txBody>
          <a:bodyPr/>
          <a:lstStyle/>
          <a:p>
            <a:pPr lvl="0" algn="ctr"/>
            <a:r>
              <a:rPr lang="en-GB" sz="4800" dirty="0" smtClean="0"/>
              <a:t>Dynamically moving workloads across a server farm</a:t>
            </a:r>
            <a:endParaRPr lang="en-US" sz="4800" b="0" dirty="0" smtClean="0">
              <a:latin typeface="Arial" pitchFamily="34" charset="0"/>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a:solidFill>
                  <a:schemeClr val="bg1"/>
                </a:solidFill>
              </a:rPr>
              <a:t>VM Placement: Host Ratings</a:t>
            </a:r>
            <a:endParaRPr lang="en-US" dirty="0">
              <a:solidFill>
                <a:schemeClr val="bg1"/>
              </a:solidFill>
            </a:endParaRPr>
          </a:p>
        </p:txBody>
      </p:sp>
      <p:pic>
        <p:nvPicPr>
          <p:cNvPr id="13" name="Picture 3"/>
          <p:cNvPicPr>
            <a:picLocks noChangeAspect="1" noChangeArrowheads="1"/>
          </p:cNvPicPr>
          <p:nvPr/>
        </p:nvPicPr>
        <p:blipFill>
          <a:blip r:embed="rId3"/>
          <a:srcRect/>
          <a:stretch>
            <a:fillRect/>
          </a:stretch>
        </p:blipFill>
        <p:spPr bwMode="auto">
          <a:xfrm>
            <a:off x="1591325" y="1040035"/>
            <a:ext cx="6414448" cy="5149133"/>
          </a:xfrm>
          <a:prstGeom prst="rect">
            <a:avLst/>
          </a:prstGeom>
          <a:noFill/>
          <a:ln w="9525">
            <a:noFill/>
            <a:miter lim="800000"/>
            <a:headEnd/>
            <a:tailEnd/>
          </a:ln>
          <a:effectLst>
            <a:outerShdw blurRad="76200" dir="18900000" sy="23000" kx="-1200000" algn="bl" rotWithShape="0">
              <a:prstClr val="black">
                <a:alpha val="20000"/>
              </a:prst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588" y="1291698"/>
            <a:ext cx="6643734" cy="2355016"/>
          </a:xfrm>
        </p:spPr>
        <p:txBody>
          <a:bodyPr/>
          <a:lstStyle/>
          <a:p>
            <a:pPr lvl="0" algn="ctr"/>
            <a:r>
              <a:rPr lang="en-GB" sz="4800" dirty="0" smtClean="0"/>
              <a:t>Making the most of de-</a:t>
            </a:r>
            <a:r>
              <a:rPr lang="en-GB" sz="4800" dirty="0" err="1" smtClean="0"/>
              <a:t>perimiterised</a:t>
            </a:r>
            <a:r>
              <a:rPr lang="en-GB" sz="4800" dirty="0" smtClean="0"/>
              <a:t> access </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bg1"/>
                </a:solidFill>
              </a:rPr>
              <a:t>Where is the boundary?</a:t>
            </a:r>
            <a:endParaRPr lang="en-GB" dirty="0">
              <a:solidFill>
                <a:schemeClr val="bg1"/>
              </a:solidFill>
            </a:endParaRPr>
          </a:p>
        </p:txBody>
      </p:sp>
      <p:sp>
        <p:nvSpPr>
          <p:cNvPr id="6" name="Rectangle 5"/>
          <p:cNvSpPr/>
          <p:nvPr/>
        </p:nvSpPr>
        <p:spPr>
          <a:xfrm>
            <a:off x="3787019" y="1417031"/>
            <a:ext cx="2056973" cy="3770263"/>
          </a:xfrm>
          <a:prstGeom prst="rect">
            <a:avLst/>
          </a:prstGeom>
        </p:spPr>
        <p:txBody>
          <a:bodyPr wrap="none">
            <a:spAutoFit/>
          </a:bodyPr>
          <a:lstStyle/>
          <a:p>
            <a:r>
              <a:rPr lang="en-US" sz="23900" b="1" dirty="0" smtClean="0">
                <a:ln w="11430"/>
                <a:gradFill>
                  <a:gsLst>
                    <a:gs pos="0">
                      <a:srgbClr val="B2B2B2">
                        <a:tint val="70000"/>
                        <a:satMod val="245000"/>
                      </a:srgbClr>
                    </a:gs>
                    <a:gs pos="75000">
                      <a:srgbClr val="B2B2B2">
                        <a:tint val="90000"/>
                        <a:shade val="60000"/>
                        <a:satMod val="240000"/>
                      </a:srgbClr>
                    </a:gs>
                    <a:gs pos="100000">
                      <a:srgbClr val="B2B2B2">
                        <a:tint val="100000"/>
                        <a:shade val="50000"/>
                        <a:satMod val="240000"/>
                      </a:srgbClr>
                    </a:gs>
                  </a:gsLst>
                  <a:lin ang="5400000"/>
                </a:gradFill>
                <a:effectLst>
                  <a:outerShdw blurRad="50800" dist="39000" dir="5460000" algn="tl">
                    <a:srgbClr val="000000">
                      <a:alpha val="38000"/>
                    </a:srgbClr>
                  </a:outerShdw>
                </a:effectLst>
              </a:rPr>
              <a:t>?</a:t>
            </a:r>
            <a:endParaRPr lang="en-GB"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bg1"/>
                </a:solidFill>
              </a:rPr>
              <a:t>How do you know a system i</a:t>
            </a:r>
            <a:r>
              <a:rPr lang="en-GB" dirty="0" smtClean="0">
                <a:solidFill>
                  <a:schemeClr val="bg1"/>
                </a:solidFill>
              </a:rPr>
              <a:t>s healthy</a:t>
            </a:r>
            <a:endParaRPr lang="en-GB" dirty="0">
              <a:solidFill>
                <a:schemeClr val="bg1"/>
              </a:solidFill>
            </a:endParaRPr>
          </a:p>
        </p:txBody>
      </p:sp>
      <p:sp>
        <p:nvSpPr>
          <p:cNvPr id="9" name="Rectangle 8"/>
          <p:cNvSpPr/>
          <p:nvPr/>
        </p:nvSpPr>
        <p:spPr>
          <a:xfrm>
            <a:off x="3787019" y="1417031"/>
            <a:ext cx="2056973" cy="3770263"/>
          </a:xfrm>
          <a:prstGeom prst="rect">
            <a:avLst/>
          </a:prstGeom>
        </p:spPr>
        <p:txBody>
          <a:bodyPr wrap="none">
            <a:spAutoFit/>
          </a:bodyPr>
          <a:lstStyle/>
          <a:p>
            <a:r>
              <a:rPr lang="en-US" sz="23900" b="1" dirty="0" smtClean="0">
                <a:ln w="11430"/>
                <a:gradFill>
                  <a:gsLst>
                    <a:gs pos="0">
                      <a:srgbClr val="B2B2B2">
                        <a:tint val="70000"/>
                        <a:satMod val="245000"/>
                      </a:srgbClr>
                    </a:gs>
                    <a:gs pos="75000">
                      <a:srgbClr val="B2B2B2">
                        <a:tint val="90000"/>
                        <a:shade val="60000"/>
                        <a:satMod val="240000"/>
                      </a:srgbClr>
                    </a:gs>
                    <a:gs pos="100000">
                      <a:srgbClr val="B2B2B2">
                        <a:tint val="100000"/>
                        <a:shade val="50000"/>
                        <a:satMod val="240000"/>
                      </a:srgbClr>
                    </a:gs>
                  </a:gsLst>
                  <a:lin ang="5400000"/>
                </a:gradFill>
                <a:effectLst>
                  <a:outerShdw blurRad="50800" dist="39000" dir="5460000" algn="tl">
                    <a:srgbClr val="000000">
                      <a:alpha val="38000"/>
                    </a:srgbClr>
                  </a:outerShdw>
                </a:effectLst>
              </a:rPr>
              <a:t>?</a:t>
            </a:r>
            <a:endParaRPr lang="en-GB"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588" y="1291698"/>
            <a:ext cx="6643734" cy="2355016"/>
          </a:xfrm>
        </p:spPr>
        <p:txBody>
          <a:bodyPr/>
          <a:lstStyle/>
          <a:p>
            <a:pPr lvl="0" algn="ctr"/>
            <a:r>
              <a:rPr lang="en-GB" sz="4800" dirty="0" smtClean="0"/>
              <a:t>Secure Mobile Device Management</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ounded Rectangle 72"/>
          <p:cNvSpPr/>
          <p:nvPr/>
        </p:nvSpPr>
        <p:spPr bwMode="auto">
          <a:xfrm flipH="1">
            <a:off x="200289" y="1259775"/>
            <a:ext cx="8867511" cy="5867400"/>
          </a:xfrm>
          <a:prstGeom prst="roundRect">
            <a:avLst>
              <a:gd name="adj" fmla="val 6994"/>
            </a:avLst>
          </a:prstGeom>
          <a:gradFill>
            <a:gsLst>
              <a:gs pos="20000">
                <a:schemeClr val="bg2">
                  <a:alpha val="0"/>
                </a:schemeClr>
              </a:gs>
              <a:gs pos="67000">
                <a:schemeClr val="bg2">
                  <a:alpha val="38000"/>
                </a:schemeClr>
              </a:gs>
            </a:gsLst>
          </a:gra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fontAlgn="auto">
              <a:spcBef>
                <a:spcPts val="0"/>
              </a:spcBef>
              <a:spcAft>
                <a:spcPts val="0"/>
              </a:spcAft>
              <a:defRPr/>
            </a:pPr>
            <a:endParaRPr lang="en-US" dirty="0">
              <a:solidFill>
                <a:schemeClr val="tx1"/>
              </a:solidFill>
              <a:latin typeface="Segoe" pitchFamily="34" charset="0"/>
            </a:endParaRPr>
          </a:p>
        </p:txBody>
      </p:sp>
      <p:sp>
        <p:nvSpPr>
          <p:cNvPr id="477189" name="Rectangle 5"/>
          <p:cNvSpPr>
            <a:spLocks noGrp="1" noChangeArrowheads="1"/>
          </p:cNvSpPr>
          <p:nvPr>
            <p:ph type="title"/>
          </p:nvPr>
        </p:nvSpPr>
        <p:spPr>
          <a:xfrm>
            <a:off x="285998" y="220668"/>
            <a:ext cx="8382000" cy="615553"/>
          </a:xfrm>
        </p:spPr>
        <p:txBody>
          <a:bodyPr/>
          <a:lstStyle/>
          <a:p>
            <a:pPr>
              <a:defRPr/>
            </a:pPr>
            <a:r>
              <a:rPr sz="4000" smtClean="0">
                <a:solidFill>
                  <a:schemeClr val="bg1"/>
                </a:solidFill>
              </a:rPr>
              <a:t>Core Feature Areas</a:t>
            </a:r>
            <a:endParaRPr sz="4000" dirty="0" smtClean="0">
              <a:solidFill>
                <a:schemeClr val="bg1"/>
              </a:solidFill>
            </a:endParaRPr>
          </a:p>
        </p:txBody>
      </p:sp>
      <p:sp>
        <p:nvSpPr>
          <p:cNvPr id="14" name="Rectangle 13"/>
          <p:cNvSpPr/>
          <p:nvPr/>
        </p:nvSpPr>
        <p:spPr>
          <a:xfrm>
            <a:off x="381000" y="1278646"/>
            <a:ext cx="8382000" cy="830997"/>
          </a:xfrm>
          <a:prstGeom prst="rect">
            <a:avLst/>
          </a:prstGeom>
        </p:spPr>
        <p:txBody>
          <a:bodyPr>
            <a:spAutoFit/>
          </a:bodyPr>
          <a:lstStyle/>
          <a:p>
            <a:pPr lvl="0"/>
            <a:r>
              <a:rPr lang="en-US" sz="1600" dirty="0" smtClean="0">
                <a:solidFill>
                  <a:schemeClr val="accent1"/>
                </a:solidFill>
              </a:rPr>
              <a:t>System Center Mobile Device Manager will enable Windows Mobile phones to be deployed and managed (device and security) like PCs and laptops in the IT infrastructure,  providing network access to corporate data </a:t>
            </a:r>
            <a:endParaRPr lang="en-US" sz="1600" dirty="0" smtClean="0">
              <a:solidFill>
                <a:schemeClr val="accent1"/>
              </a:solidFill>
              <a:latin typeface="Arial" charset="0"/>
              <a:ea typeface="Times New Roman" pitchFamily="18" charset="0"/>
              <a:cs typeface="Arial" charset="0"/>
            </a:endParaRPr>
          </a:p>
        </p:txBody>
      </p:sp>
      <p:grpSp>
        <p:nvGrpSpPr>
          <p:cNvPr id="2" name="Group 73"/>
          <p:cNvGrpSpPr>
            <a:grpSpLocks/>
          </p:cNvGrpSpPr>
          <p:nvPr/>
        </p:nvGrpSpPr>
        <p:grpSpPr bwMode="auto">
          <a:xfrm>
            <a:off x="336558" y="2402775"/>
            <a:ext cx="2762250" cy="3935413"/>
            <a:chOff x="377985" y="2488927"/>
            <a:chExt cx="2761488" cy="3935685"/>
          </a:xfrm>
        </p:grpSpPr>
        <p:sp>
          <p:nvSpPr>
            <p:cNvPr id="69" name="Rounded Rectangle 68"/>
            <p:cNvSpPr/>
            <p:nvPr/>
          </p:nvSpPr>
          <p:spPr bwMode="auto">
            <a:xfrm>
              <a:off x="387129" y="2666999"/>
              <a:ext cx="2743200" cy="3757613"/>
            </a:xfrm>
            <a:prstGeom prst="roundRect">
              <a:avLst>
                <a:gd name="adj" fmla="val 8470"/>
              </a:avLst>
            </a:prstGeom>
            <a:gradFill flip="none" rotWithShape="1">
              <a:gsLst>
                <a:gs pos="0">
                  <a:schemeClr val="accent2">
                    <a:lumMod val="20000"/>
                    <a:lumOff val="80000"/>
                    <a:alpha val="74000"/>
                  </a:schemeClr>
                </a:gs>
                <a:gs pos="53000">
                  <a:schemeClr val="accent2">
                    <a:lumMod val="75000"/>
                    <a:alpha val="71000"/>
                  </a:schemeClr>
                </a:gs>
                <a:gs pos="100000">
                  <a:schemeClr val="accent2">
                    <a:lumMod val="40000"/>
                    <a:lumOff val="60000"/>
                    <a:alpha val="30000"/>
                  </a:schemeClr>
                </a:gs>
              </a:gsLst>
              <a:path path="circle">
                <a:fillToRect r="100000" b="100000"/>
              </a:path>
              <a:tileRect l="-100000" t="-100000"/>
            </a:gradFill>
            <a:ln w="3175">
              <a:solidFill>
                <a:srgbClr val="FFFFFF">
                  <a:alpha val="20000"/>
                </a:srgbClr>
              </a:solidFill>
              <a:headEnd type="none" w="med" len="med"/>
              <a:tailEnd type="none" w="med" len="med"/>
            </a:ln>
            <a:effectLst>
              <a:reflection blurRad="6350" stA="52000" endA="300" endPos="35000" dir="5400000" sy="-100000" algn="bl" rotWithShape="0"/>
            </a:effectLst>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fontAlgn="auto">
                <a:spcBef>
                  <a:spcPts val="0"/>
                </a:spcBef>
                <a:spcAft>
                  <a:spcPts val="0"/>
                </a:spcAft>
                <a:defRPr/>
              </a:pPr>
              <a:endParaRPr lang="en-US" dirty="0">
                <a:solidFill>
                  <a:schemeClr val="tx1"/>
                </a:solidFill>
                <a:latin typeface="Segoe" pitchFamily="34" charset="0"/>
              </a:endParaRPr>
            </a:p>
          </p:txBody>
        </p:sp>
        <p:sp>
          <p:nvSpPr>
            <p:cNvPr id="70" name="Rounded Rectangle 69"/>
            <p:cNvSpPr/>
            <p:nvPr/>
          </p:nvSpPr>
          <p:spPr bwMode="auto">
            <a:xfrm>
              <a:off x="432849" y="2743200"/>
              <a:ext cx="2651760" cy="3621125"/>
            </a:xfrm>
            <a:prstGeom prst="roundRect">
              <a:avLst>
                <a:gd name="adj" fmla="val 7783"/>
              </a:avLst>
            </a:prstGeom>
            <a:gradFill flip="none" rotWithShape="1">
              <a:gsLst>
                <a:gs pos="0">
                  <a:schemeClr val="bg2">
                    <a:lumMod val="85000"/>
                    <a:lumOff val="15000"/>
                    <a:alpha val="0"/>
                  </a:schemeClr>
                </a:gs>
                <a:gs pos="100000">
                  <a:srgbClr val="000000">
                    <a:alpha val="47000"/>
                  </a:srgbClr>
                </a:gs>
              </a:gsLst>
              <a:path path="circle">
                <a:fillToRect l="50000" t="50000" r="50000" b="50000"/>
              </a:path>
              <a:tileRect/>
            </a:gradFill>
            <a:ln>
              <a:noFill/>
              <a:headEnd type="none" w="med" len="med"/>
              <a:tailEnd type="none" w="med" len="med"/>
            </a:ln>
            <a:effectLst>
              <a:glow rad="63500">
                <a:srgbClr val="000000">
                  <a:alpha val="7843"/>
                </a:srgbClr>
              </a:glow>
              <a:reflection blurRad="6350" stA="52000" endA="300" endPos="35000" dir="5400000" sy="-100000" algn="bl" rotWithShape="0"/>
            </a:effectLst>
            <a:sp3d contourW="19050">
              <a:bevelT w="101600" h="63500" prst="angle"/>
              <a:contourClr>
                <a:srgbClr val="3686BC"/>
              </a:contourClr>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fontAlgn="auto">
                <a:spcBef>
                  <a:spcPts val="0"/>
                </a:spcBef>
                <a:spcAft>
                  <a:spcPts val="0"/>
                </a:spcAft>
                <a:defRPr/>
              </a:pPr>
              <a:endParaRPr lang="en-US" dirty="0">
                <a:solidFill>
                  <a:schemeClr val="tx1"/>
                </a:solidFill>
                <a:latin typeface="Segoe" pitchFamily="34" charset="0"/>
              </a:endParaRPr>
            </a:p>
          </p:txBody>
        </p:sp>
        <p:sp>
          <p:nvSpPr>
            <p:cNvPr id="20" name="Rounded Rectangle 19"/>
            <p:cNvSpPr/>
            <p:nvPr/>
          </p:nvSpPr>
          <p:spPr>
            <a:xfrm>
              <a:off x="377985" y="2658802"/>
              <a:ext cx="2761488" cy="947803"/>
            </a:xfrm>
            <a:prstGeom prst="roundRect">
              <a:avLst/>
            </a:prstGeom>
            <a:gradFill flip="none" rotWithShape="1">
              <a:gsLst>
                <a:gs pos="0">
                  <a:schemeClr val="accent2"/>
                </a:gs>
                <a:gs pos="50000">
                  <a:schemeClr val="accent2">
                    <a:lumMod val="20000"/>
                    <a:lumOff val="80000"/>
                  </a:schemeClr>
                </a:gs>
                <a:gs pos="100000">
                  <a:schemeClr val="tx1"/>
                </a:gs>
              </a:gsLst>
              <a:lin ang="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anchor="ctr"/>
            <a:lstStyle/>
            <a:p>
              <a:pPr fontAlgn="auto">
                <a:spcBef>
                  <a:spcPts val="0"/>
                </a:spcBef>
                <a:spcAft>
                  <a:spcPts val="0"/>
                </a:spcAft>
                <a:defRPr/>
              </a:pPr>
              <a:endParaRPr lang="en-US">
                <a:latin typeface="+mn-lt"/>
                <a:cs typeface="+mn-cs"/>
              </a:endParaRPr>
            </a:p>
          </p:txBody>
        </p:sp>
        <p:sp>
          <p:nvSpPr>
            <p:cNvPr id="477186" name="Rectangle 2"/>
            <p:cNvSpPr>
              <a:spLocks noChangeArrowheads="1"/>
            </p:cNvSpPr>
            <p:nvPr/>
          </p:nvSpPr>
          <p:spPr bwMode="auto">
            <a:xfrm>
              <a:off x="463686" y="2693729"/>
              <a:ext cx="2590085" cy="912875"/>
            </a:xfrm>
            <a:prstGeom prst="rect">
              <a:avLst/>
            </a:prstGeom>
            <a:noFill/>
            <a:ln w="12700">
              <a:noFill/>
              <a:miter lim="800000"/>
              <a:headEnd type="none" w="sm" len="sm"/>
              <a:tailEnd type="none" w="sm" len="sm"/>
            </a:ln>
            <a:effectLst/>
          </p:spPr>
          <p:txBody>
            <a:bodyPr lIns="91436" tIns="45718" rIns="91436" bIns="45718" anchor="ctr"/>
            <a:lstStyle/>
            <a:p>
              <a:pPr eaLnBrk="0" fontAlgn="auto" hangingPunct="0">
                <a:lnSpc>
                  <a:spcPct val="85000"/>
                </a:lnSpc>
                <a:spcBef>
                  <a:spcPct val="20000"/>
                </a:spcBef>
                <a:spcAft>
                  <a:spcPts val="0"/>
                </a:spcAft>
                <a:defRPr/>
              </a:pPr>
              <a:r>
                <a:rPr lang="en-US" sz="2400" b="1" dirty="0">
                  <a:solidFill>
                    <a:srgbClr val="C00000"/>
                  </a:solidFill>
                  <a:effectLst>
                    <a:outerShdw blurRad="38100" dist="38100" dir="2700000" algn="tl">
                      <a:srgbClr val="000000">
                        <a:alpha val="43137"/>
                      </a:srgbClr>
                    </a:outerShdw>
                  </a:effectLst>
                  <a:latin typeface="Segoe" pitchFamily="34" charset="0"/>
                  <a:cs typeface="+mn-cs"/>
                </a:rPr>
                <a:t>Security </a:t>
              </a:r>
            </a:p>
            <a:p>
              <a:pPr eaLnBrk="0" fontAlgn="auto" hangingPunct="0">
                <a:lnSpc>
                  <a:spcPct val="85000"/>
                </a:lnSpc>
                <a:spcBef>
                  <a:spcPct val="20000"/>
                </a:spcBef>
                <a:spcAft>
                  <a:spcPts val="0"/>
                </a:spcAft>
                <a:defRPr/>
              </a:pPr>
              <a:r>
                <a:rPr lang="en-US" sz="2400" b="1" dirty="0">
                  <a:solidFill>
                    <a:srgbClr val="C00000"/>
                  </a:solidFill>
                  <a:effectLst>
                    <a:outerShdw blurRad="38100" dist="38100" dir="2700000" algn="tl">
                      <a:srgbClr val="000000">
                        <a:alpha val="43137"/>
                      </a:srgbClr>
                    </a:outerShdw>
                  </a:effectLst>
                  <a:latin typeface="Segoe" pitchFamily="34" charset="0"/>
                  <a:cs typeface="+mn-cs"/>
                </a:rPr>
                <a:t>Management</a:t>
              </a:r>
            </a:p>
          </p:txBody>
        </p:sp>
        <p:pic>
          <p:nvPicPr>
            <p:cNvPr id="3074" name="Picture 2" descr="C:\Program Files\Microsoft Resource DVD Artwork\DVD_ART\Artwork_Imagery\HARDWARE_IMAGERY\Illustration - Misc Hardware\Windows Security\Security shield windows.png"/>
            <p:cNvPicPr>
              <a:picLocks noChangeAspect="1" noChangeArrowheads="1"/>
            </p:cNvPicPr>
            <p:nvPr/>
          </p:nvPicPr>
          <p:blipFill>
            <a:blip r:embed="rId3" cstate="print"/>
            <a:srcRect/>
            <a:stretch>
              <a:fillRect/>
            </a:stretch>
          </p:blipFill>
          <p:spPr bwMode="auto">
            <a:xfrm>
              <a:off x="2326543" y="2488927"/>
              <a:ext cx="566042" cy="711473"/>
            </a:xfrm>
            <a:prstGeom prst="rect">
              <a:avLst/>
            </a:prstGeom>
            <a:noFill/>
            <a:effectLst>
              <a:outerShdw blurRad="50800" dist="38100" algn="l" rotWithShape="0">
                <a:prstClr val="black">
                  <a:alpha val="40000"/>
                </a:prstClr>
              </a:outerShdw>
              <a:reflection blurRad="6350" stA="52000" endA="300" endPos="35000" dir="5400000" sy="-100000" algn="bl" rotWithShape="0"/>
            </a:effectLst>
          </p:spPr>
        </p:pic>
        <p:sp>
          <p:nvSpPr>
            <p:cNvPr id="16412" name="Text Box 7"/>
            <p:cNvSpPr txBox="1">
              <a:spLocks noChangeArrowheads="1"/>
            </p:cNvSpPr>
            <p:nvPr/>
          </p:nvSpPr>
          <p:spPr bwMode="auto">
            <a:xfrm>
              <a:off x="437662" y="3723148"/>
              <a:ext cx="2641600" cy="277014"/>
            </a:xfrm>
            <a:prstGeom prst="rect">
              <a:avLst/>
            </a:prstGeom>
            <a:noFill/>
            <a:ln w="9525" algn="ctr">
              <a:noFill/>
              <a:miter lim="800000"/>
              <a:headEnd/>
              <a:tailEnd/>
            </a:ln>
          </p:spPr>
          <p:txBody>
            <a:bodyPr wrap="square" lIns="91436" tIns="45718" rIns="91436" bIns="45718">
              <a:spAutoFit/>
            </a:bodyPr>
            <a:lstStyle/>
            <a:p>
              <a:pPr marL="169863" indent="-169863">
                <a:buFontTx/>
                <a:buBlip>
                  <a:blip r:embed="rId4"/>
                </a:buBlip>
              </a:pPr>
              <a:endParaRPr lang="en-US" sz="1200" dirty="0">
                <a:latin typeface="Segoe Semibold"/>
              </a:endParaRPr>
            </a:p>
          </p:txBody>
        </p:sp>
      </p:grpSp>
      <p:grpSp>
        <p:nvGrpSpPr>
          <p:cNvPr id="3" name="Group 74"/>
          <p:cNvGrpSpPr>
            <a:grpSpLocks/>
          </p:cNvGrpSpPr>
          <p:nvPr/>
        </p:nvGrpSpPr>
        <p:grpSpPr bwMode="auto">
          <a:xfrm>
            <a:off x="3200400" y="2374201"/>
            <a:ext cx="2841189" cy="3938587"/>
            <a:chOff x="3269586" y="2486027"/>
            <a:chExt cx="2841502" cy="3938585"/>
          </a:xfrm>
        </p:grpSpPr>
        <p:sp>
          <p:nvSpPr>
            <p:cNvPr id="33" name="Rounded Rectangle 32"/>
            <p:cNvSpPr/>
            <p:nvPr/>
          </p:nvSpPr>
          <p:spPr bwMode="auto">
            <a:xfrm>
              <a:off x="3269586" y="2666999"/>
              <a:ext cx="2743200" cy="3757613"/>
            </a:xfrm>
            <a:prstGeom prst="roundRect">
              <a:avLst>
                <a:gd name="adj" fmla="val 8470"/>
              </a:avLst>
            </a:prstGeom>
            <a:gradFill flip="none" rotWithShape="1">
              <a:gsLst>
                <a:gs pos="0">
                  <a:srgbClr val="E9FE9C"/>
                </a:gs>
                <a:gs pos="53000">
                  <a:srgbClr val="5ED703">
                    <a:alpha val="80000"/>
                  </a:srgbClr>
                </a:gs>
                <a:gs pos="100000">
                  <a:srgbClr val="FFFFFF">
                    <a:alpha val="53000"/>
                  </a:srgbClr>
                </a:gs>
              </a:gsLst>
              <a:path path="circle">
                <a:fillToRect r="100000" b="100000"/>
              </a:path>
              <a:tileRect l="-100000" t="-100000"/>
            </a:gradFill>
            <a:ln w="3175">
              <a:solidFill>
                <a:srgbClr val="FFFFFF">
                  <a:alpha val="20000"/>
                </a:srgbClr>
              </a:solidFill>
              <a:headEnd type="none" w="med" len="med"/>
              <a:tailEnd type="none" w="med" len="med"/>
            </a:ln>
            <a:effectLst>
              <a:reflection blurRad="6350" stA="52000" endA="300" endPos="35000" dir="5400000" sy="-100000" algn="bl" rotWithShape="0"/>
            </a:effectLst>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fontAlgn="auto">
                <a:spcBef>
                  <a:spcPts val="0"/>
                </a:spcBef>
                <a:spcAft>
                  <a:spcPts val="0"/>
                </a:spcAft>
                <a:defRPr/>
              </a:pPr>
              <a:endParaRPr lang="en-US" dirty="0">
                <a:solidFill>
                  <a:schemeClr val="tx1"/>
                </a:solidFill>
                <a:latin typeface="Segoe" pitchFamily="34" charset="0"/>
              </a:endParaRPr>
            </a:p>
          </p:txBody>
        </p:sp>
        <p:sp>
          <p:nvSpPr>
            <p:cNvPr id="71" name="Rounded Rectangle 70"/>
            <p:cNvSpPr/>
            <p:nvPr/>
          </p:nvSpPr>
          <p:spPr bwMode="auto">
            <a:xfrm>
              <a:off x="3315306" y="2743200"/>
              <a:ext cx="2651760" cy="3621125"/>
            </a:xfrm>
            <a:prstGeom prst="roundRect">
              <a:avLst>
                <a:gd name="adj" fmla="val 7783"/>
              </a:avLst>
            </a:prstGeom>
            <a:gradFill flip="none" rotWithShape="1">
              <a:gsLst>
                <a:gs pos="0">
                  <a:schemeClr val="bg2">
                    <a:lumMod val="85000"/>
                    <a:lumOff val="15000"/>
                    <a:alpha val="0"/>
                  </a:schemeClr>
                </a:gs>
                <a:gs pos="100000">
                  <a:srgbClr val="000000">
                    <a:alpha val="47000"/>
                  </a:srgbClr>
                </a:gs>
              </a:gsLst>
              <a:path path="circle">
                <a:fillToRect l="50000" t="50000" r="50000" b="50000"/>
              </a:path>
              <a:tileRect/>
            </a:gradFill>
            <a:ln>
              <a:noFill/>
              <a:headEnd type="none" w="med" len="med"/>
              <a:tailEnd type="none" w="med" len="med"/>
            </a:ln>
            <a:effectLst>
              <a:glow rad="63500">
                <a:srgbClr val="000000">
                  <a:alpha val="7843"/>
                </a:srgbClr>
              </a:glow>
            </a:effectLst>
            <a:sp3d contourW="19050">
              <a:bevelT w="101600" h="63500" prst="angle"/>
              <a:contourClr>
                <a:srgbClr val="3686BC"/>
              </a:contourClr>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fontAlgn="auto">
                <a:spcBef>
                  <a:spcPts val="0"/>
                </a:spcBef>
                <a:spcAft>
                  <a:spcPts val="0"/>
                </a:spcAft>
                <a:defRPr/>
              </a:pPr>
              <a:endParaRPr lang="en-US" dirty="0">
                <a:solidFill>
                  <a:schemeClr val="tx1"/>
                </a:solidFill>
                <a:latin typeface="Segoe" pitchFamily="34" charset="0"/>
              </a:endParaRPr>
            </a:p>
          </p:txBody>
        </p:sp>
        <p:sp>
          <p:nvSpPr>
            <p:cNvPr id="19" name="Rounded Rectangle 18"/>
            <p:cNvSpPr/>
            <p:nvPr/>
          </p:nvSpPr>
          <p:spPr>
            <a:xfrm>
              <a:off x="3269586" y="2659064"/>
              <a:ext cx="2743502" cy="947737"/>
            </a:xfrm>
            <a:prstGeom prst="roundRect">
              <a:avLst/>
            </a:prstGeom>
            <a:gradFill flip="none" rotWithShape="1">
              <a:gsLst>
                <a:gs pos="0">
                  <a:schemeClr val="accent1">
                    <a:lumMod val="75000"/>
                  </a:schemeClr>
                </a:gs>
                <a:gs pos="50000">
                  <a:schemeClr val="accent1">
                    <a:lumMod val="60000"/>
                    <a:lumOff val="40000"/>
                  </a:schemeClr>
                </a:gs>
                <a:gs pos="100000">
                  <a:schemeClr val="tx1"/>
                </a:gs>
              </a:gsLst>
              <a:lin ang="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anchor="ctr"/>
            <a:lstStyle/>
            <a:p>
              <a:pPr fontAlgn="auto">
                <a:spcBef>
                  <a:spcPts val="0"/>
                </a:spcBef>
                <a:spcAft>
                  <a:spcPts val="0"/>
                </a:spcAft>
                <a:defRPr/>
              </a:pPr>
              <a:endParaRPr lang="en-US" sz="2300" dirty="0">
                <a:latin typeface="+mn-lt"/>
                <a:cs typeface="+mn-cs"/>
              </a:endParaRPr>
            </a:p>
          </p:txBody>
        </p:sp>
        <p:sp>
          <p:nvSpPr>
            <p:cNvPr id="477188" name="Rectangle 4"/>
            <p:cNvSpPr>
              <a:spLocks noChangeArrowheads="1"/>
            </p:cNvSpPr>
            <p:nvPr/>
          </p:nvSpPr>
          <p:spPr bwMode="auto">
            <a:xfrm>
              <a:off x="3345794" y="2692401"/>
              <a:ext cx="2591086" cy="914400"/>
            </a:xfrm>
            <a:prstGeom prst="rect">
              <a:avLst/>
            </a:prstGeom>
            <a:noFill/>
            <a:ln w="12700">
              <a:noFill/>
              <a:miter lim="800000"/>
              <a:headEnd type="none" w="sm" len="sm"/>
              <a:tailEnd type="none" w="sm" len="sm"/>
            </a:ln>
            <a:effectLst/>
          </p:spPr>
          <p:txBody>
            <a:bodyPr lIns="91436" tIns="45718" rIns="91436" bIns="45718" anchor="ctr"/>
            <a:lstStyle/>
            <a:p>
              <a:pPr fontAlgn="auto">
                <a:lnSpc>
                  <a:spcPct val="85000"/>
                </a:lnSpc>
                <a:spcBef>
                  <a:spcPct val="20000"/>
                </a:spcBef>
                <a:spcAft>
                  <a:spcPts val="0"/>
                </a:spcAft>
                <a:defRPr/>
              </a:pPr>
              <a:r>
                <a:rPr lang="en-US" sz="2400" b="1" dirty="0">
                  <a:solidFill>
                    <a:srgbClr val="C00000"/>
                  </a:solidFill>
                  <a:effectLst>
                    <a:outerShdw blurRad="38100" dist="38100" dir="2700000" algn="tl">
                      <a:srgbClr val="000000">
                        <a:alpha val="43137"/>
                      </a:srgbClr>
                    </a:outerShdw>
                  </a:effectLst>
                  <a:latin typeface="Segoe" pitchFamily="34" charset="0"/>
                  <a:cs typeface="+mn-cs"/>
                </a:rPr>
                <a:t>Device </a:t>
              </a:r>
            </a:p>
            <a:p>
              <a:pPr fontAlgn="auto">
                <a:lnSpc>
                  <a:spcPct val="85000"/>
                </a:lnSpc>
                <a:spcBef>
                  <a:spcPct val="20000"/>
                </a:spcBef>
                <a:spcAft>
                  <a:spcPts val="0"/>
                </a:spcAft>
                <a:defRPr/>
              </a:pPr>
              <a:r>
                <a:rPr lang="en-US" sz="2400" b="1" dirty="0">
                  <a:solidFill>
                    <a:srgbClr val="C00000"/>
                  </a:solidFill>
                  <a:effectLst>
                    <a:outerShdw blurRad="38100" dist="38100" dir="2700000" algn="tl">
                      <a:srgbClr val="000000">
                        <a:alpha val="43137"/>
                      </a:srgbClr>
                    </a:outerShdw>
                  </a:effectLst>
                  <a:latin typeface="Segoe" pitchFamily="34" charset="0"/>
                  <a:cs typeface="+mn-cs"/>
                </a:rPr>
                <a:t>Management</a:t>
              </a:r>
            </a:p>
          </p:txBody>
        </p:sp>
        <p:pic>
          <p:nvPicPr>
            <p:cNvPr id="35853" name="Picture 13" descr="XP icon control panel"/>
            <p:cNvPicPr>
              <a:picLocks noChangeAspect="1" noChangeArrowheads="1"/>
            </p:cNvPicPr>
            <p:nvPr/>
          </p:nvPicPr>
          <p:blipFill>
            <a:blip r:embed="rId5"/>
            <a:srcRect/>
            <a:stretch>
              <a:fillRect/>
            </a:stretch>
          </p:blipFill>
          <p:spPr bwMode="auto">
            <a:xfrm>
              <a:off x="5327213" y="2486027"/>
              <a:ext cx="783875" cy="790574"/>
            </a:xfrm>
            <a:prstGeom prst="rect">
              <a:avLst/>
            </a:prstGeom>
            <a:noFill/>
            <a:ln w="9525">
              <a:noFill/>
              <a:miter lim="800000"/>
              <a:headEnd/>
              <a:tailEnd/>
            </a:ln>
            <a:effectLst>
              <a:outerShdw blurRad="50800" dist="38100" algn="l" rotWithShape="0">
                <a:prstClr val="black">
                  <a:alpha val="40000"/>
                </a:prstClr>
              </a:outerShdw>
              <a:reflection blurRad="6350" stA="52000" endA="300" endPos="35000" dir="5400000" sy="-100000" algn="bl" rotWithShape="0"/>
            </a:effectLst>
          </p:spPr>
        </p:pic>
        <p:sp>
          <p:nvSpPr>
            <p:cNvPr id="16406" name="Text Box 8"/>
            <p:cNvSpPr txBox="1">
              <a:spLocks noChangeArrowheads="1"/>
            </p:cNvSpPr>
            <p:nvPr/>
          </p:nvSpPr>
          <p:spPr bwMode="auto">
            <a:xfrm>
              <a:off x="3276601" y="3723147"/>
              <a:ext cx="2712218" cy="276995"/>
            </a:xfrm>
            <a:prstGeom prst="rect">
              <a:avLst/>
            </a:prstGeom>
            <a:noFill/>
            <a:ln w="9525" algn="ctr">
              <a:noFill/>
              <a:miter lim="800000"/>
              <a:headEnd/>
              <a:tailEnd/>
            </a:ln>
          </p:spPr>
          <p:txBody>
            <a:bodyPr lIns="91436" tIns="45718" rIns="91436" bIns="45718">
              <a:spAutoFit/>
            </a:bodyPr>
            <a:lstStyle/>
            <a:p>
              <a:pPr marL="169863" indent="-169863">
                <a:buFontTx/>
                <a:buBlip>
                  <a:blip r:embed="rId4"/>
                </a:buBlip>
              </a:pPr>
              <a:endParaRPr lang="en-US" sz="1200" dirty="0">
                <a:solidFill>
                  <a:schemeClr val="accent1"/>
                </a:solidFill>
                <a:latin typeface="Segoe Semibold"/>
              </a:endParaRPr>
            </a:p>
          </p:txBody>
        </p:sp>
      </p:grpSp>
      <p:grpSp>
        <p:nvGrpSpPr>
          <p:cNvPr id="4" name="Group 75"/>
          <p:cNvGrpSpPr>
            <a:grpSpLocks/>
          </p:cNvGrpSpPr>
          <p:nvPr/>
        </p:nvGrpSpPr>
        <p:grpSpPr bwMode="auto">
          <a:xfrm>
            <a:off x="6096000" y="2326574"/>
            <a:ext cx="2743200" cy="4267200"/>
            <a:chOff x="6154029" y="2367273"/>
            <a:chExt cx="2743200" cy="4057339"/>
          </a:xfrm>
        </p:grpSpPr>
        <p:sp>
          <p:nvSpPr>
            <p:cNvPr id="68" name="Rounded Rectangle 67"/>
            <p:cNvSpPr/>
            <p:nvPr/>
          </p:nvSpPr>
          <p:spPr bwMode="auto">
            <a:xfrm>
              <a:off x="6154029" y="2666999"/>
              <a:ext cx="2743200" cy="3757613"/>
            </a:xfrm>
            <a:prstGeom prst="roundRect">
              <a:avLst>
                <a:gd name="adj" fmla="val 8470"/>
              </a:avLst>
            </a:prstGeom>
            <a:gradFill flip="none" rotWithShape="1">
              <a:gsLst>
                <a:gs pos="0">
                  <a:schemeClr val="tx2">
                    <a:lumMod val="60000"/>
                    <a:lumOff val="40000"/>
                  </a:schemeClr>
                </a:gs>
                <a:gs pos="53000">
                  <a:schemeClr val="tx2">
                    <a:lumMod val="75000"/>
                    <a:alpha val="43000"/>
                  </a:schemeClr>
                </a:gs>
                <a:gs pos="100000">
                  <a:schemeClr val="tx2">
                    <a:lumMod val="40000"/>
                    <a:lumOff val="60000"/>
                    <a:alpha val="12000"/>
                  </a:schemeClr>
                </a:gs>
              </a:gsLst>
              <a:path path="circle">
                <a:fillToRect r="100000" b="100000"/>
              </a:path>
              <a:tileRect l="-100000" t="-100000"/>
            </a:gradFill>
            <a:ln w="3175">
              <a:solidFill>
                <a:srgbClr val="FFFFFF">
                  <a:alpha val="20000"/>
                </a:srgbClr>
              </a:solidFill>
              <a:headEnd type="none" w="med" len="med"/>
              <a:tailEnd type="none" w="med" len="med"/>
            </a:ln>
            <a:effectLst>
              <a:reflection blurRad="6350" stA="52000" endA="300" endPos="35000" dir="5400000" sy="-100000" algn="bl" rotWithShape="0"/>
            </a:effectLst>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fontAlgn="auto">
                <a:spcBef>
                  <a:spcPts val="0"/>
                </a:spcBef>
                <a:spcAft>
                  <a:spcPts val="0"/>
                </a:spcAft>
                <a:defRPr/>
              </a:pPr>
              <a:endParaRPr lang="en-US" dirty="0">
                <a:solidFill>
                  <a:schemeClr val="tx1"/>
                </a:solidFill>
                <a:latin typeface="Segoe" pitchFamily="34" charset="0"/>
              </a:endParaRPr>
            </a:p>
          </p:txBody>
        </p:sp>
        <p:sp>
          <p:nvSpPr>
            <p:cNvPr id="72" name="Rounded Rectangle 71"/>
            <p:cNvSpPr/>
            <p:nvPr/>
          </p:nvSpPr>
          <p:spPr bwMode="auto">
            <a:xfrm>
              <a:off x="6199749" y="2586130"/>
              <a:ext cx="2651760" cy="3621125"/>
            </a:xfrm>
            <a:prstGeom prst="roundRect">
              <a:avLst>
                <a:gd name="adj" fmla="val 7783"/>
              </a:avLst>
            </a:prstGeom>
            <a:gradFill flip="none" rotWithShape="1">
              <a:gsLst>
                <a:gs pos="0">
                  <a:schemeClr val="bg2">
                    <a:lumMod val="85000"/>
                    <a:lumOff val="15000"/>
                    <a:alpha val="0"/>
                  </a:schemeClr>
                </a:gs>
                <a:gs pos="100000">
                  <a:srgbClr val="000000">
                    <a:alpha val="47000"/>
                  </a:srgbClr>
                </a:gs>
              </a:gsLst>
              <a:path path="circle">
                <a:fillToRect l="50000" t="50000" r="50000" b="50000"/>
              </a:path>
              <a:tileRect/>
            </a:gradFill>
            <a:ln>
              <a:noFill/>
              <a:headEnd type="none" w="med" len="med"/>
              <a:tailEnd type="none" w="med" len="med"/>
            </a:ln>
            <a:effectLst>
              <a:glow rad="63500">
                <a:srgbClr val="000000">
                  <a:alpha val="7843"/>
                </a:srgbClr>
              </a:glow>
              <a:reflection blurRad="6350" stA="52000" endA="300" endPos="35000" dir="5400000" sy="-100000" algn="bl" rotWithShape="0"/>
            </a:effectLst>
            <a:sp3d contourW="19050">
              <a:bevelT w="101600" h="63500" prst="angle"/>
              <a:contourClr>
                <a:srgbClr val="3686BC"/>
              </a:contourClr>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fontAlgn="auto">
                <a:spcBef>
                  <a:spcPts val="0"/>
                </a:spcBef>
                <a:spcAft>
                  <a:spcPts val="0"/>
                </a:spcAft>
                <a:defRPr/>
              </a:pPr>
              <a:endParaRPr lang="en-US" dirty="0">
                <a:solidFill>
                  <a:schemeClr val="tx1"/>
                </a:solidFill>
                <a:latin typeface="Segoe" pitchFamily="34" charset="0"/>
              </a:endParaRPr>
            </a:p>
          </p:txBody>
        </p:sp>
        <p:sp>
          <p:nvSpPr>
            <p:cNvPr id="26" name="Rounded Rectangle 25"/>
            <p:cNvSpPr/>
            <p:nvPr/>
          </p:nvSpPr>
          <p:spPr>
            <a:xfrm>
              <a:off x="6154029" y="2586610"/>
              <a:ext cx="2743200" cy="947737"/>
            </a:xfrm>
            <a:prstGeom prst="roundRect">
              <a:avLst/>
            </a:prstGeom>
            <a:gradFill flip="none" rotWithShape="1">
              <a:gsLst>
                <a:gs pos="0">
                  <a:schemeClr val="tx2"/>
                </a:gs>
                <a:gs pos="50000">
                  <a:schemeClr val="tx2">
                    <a:lumMod val="60000"/>
                    <a:lumOff val="40000"/>
                  </a:schemeClr>
                </a:gs>
                <a:gs pos="100000">
                  <a:schemeClr val="tx1"/>
                </a:gs>
              </a:gsLst>
              <a:lin ang="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anchor="ctr"/>
            <a:lstStyle/>
            <a:p>
              <a:pPr fontAlgn="auto">
                <a:spcBef>
                  <a:spcPts val="0"/>
                </a:spcBef>
                <a:spcAft>
                  <a:spcPts val="0"/>
                </a:spcAft>
                <a:defRPr/>
              </a:pPr>
              <a:endParaRPr lang="en-US" sz="2300" dirty="0">
                <a:latin typeface="+mn-lt"/>
                <a:cs typeface="+mn-cs"/>
              </a:endParaRPr>
            </a:p>
          </p:txBody>
        </p:sp>
        <p:sp>
          <p:nvSpPr>
            <p:cNvPr id="477187" name="Rectangle 3"/>
            <p:cNvSpPr>
              <a:spLocks noChangeArrowheads="1"/>
            </p:cNvSpPr>
            <p:nvPr/>
          </p:nvSpPr>
          <p:spPr bwMode="auto">
            <a:xfrm>
              <a:off x="6230229" y="2584631"/>
              <a:ext cx="2590800" cy="914400"/>
            </a:xfrm>
            <a:prstGeom prst="rect">
              <a:avLst/>
            </a:prstGeom>
            <a:noFill/>
            <a:ln w="12700">
              <a:noFill/>
              <a:miter lim="800000"/>
              <a:headEnd type="none" w="sm" len="sm"/>
              <a:tailEnd type="none" w="sm" len="sm"/>
            </a:ln>
            <a:effectLst/>
          </p:spPr>
          <p:txBody>
            <a:bodyPr lIns="91436" tIns="45718" rIns="91436" bIns="45718" anchor="ctr"/>
            <a:lstStyle/>
            <a:p>
              <a:pPr marL="58738" indent="-58738" fontAlgn="auto">
                <a:lnSpc>
                  <a:spcPct val="85000"/>
                </a:lnSpc>
                <a:spcBef>
                  <a:spcPts val="0"/>
                </a:spcBef>
                <a:spcAft>
                  <a:spcPts val="0"/>
                </a:spcAft>
                <a:defRPr/>
              </a:pPr>
              <a:r>
                <a:rPr lang="en-US" sz="2400" b="1" dirty="0">
                  <a:solidFill>
                    <a:srgbClr val="C00000"/>
                  </a:solidFill>
                  <a:effectLst>
                    <a:outerShdw blurRad="38100" dist="38100" dir="2700000" algn="tl">
                      <a:srgbClr val="000000">
                        <a:alpha val="43137"/>
                      </a:srgbClr>
                    </a:outerShdw>
                  </a:effectLst>
                  <a:latin typeface="Segoe" pitchFamily="34" charset="0"/>
                  <a:cs typeface="+mn-cs"/>
                </a:rPr>
                <a:t>Mobile</a:t>
              </a:r>
            </a:p>
            <a:p>
              <a:pPr marL="58738" indent="-58738" fontAlgn="auto">
                <a:lnSpc>
                  <a:spcPct val="85000"/>
                </a:lnSpc>
                <a:spcBef>
                  <a:spcPts val="0"/>
                </a:spcBef>
                <a:spcAft>
                  <a:spcPts val="0"/>
                </a:spcAft>
                <a:defRPr/>
              </a:pPr>
              <a:r>
                <a:rPr lang="en-US" sz="2400" b="1" dirty="0">
                  <a:solidFill>
                    <a:srgbClr val="C00000"/>
                  </a:solidFill>
                  <a:effectLst>
                    <a:outerShdw blurRad="38100" dist="38100" dir="2700000" algn="tl">
                      <a:srgbClr val="000000">
                        <a:alpha val="43137"/>
                      </a:srgbClr>
                    </a:outerShdw>
                  </a:effectLst>
                  <a:latin typeface="Segoe" pitchFamily="34" charset="0"/>
                  <a:cs typeface="+mn-cs"/>
                </a:rPr>
                <a:t>VPN</a:t>
              </a:r>
            </a:p>
          </p:txBody>
        </p:sp>
        <p:pic>
          <p:nvPicPr>
            <p:cNvPr id="35851" name="Picture 11" descr="XP icon cell phone"/>
            <p:cNvPicPr>
              <a:picLocks noChangeAspect="1" noChangeArrowheads="1"/>
            </p:cNvPicPr>
            <p:nvPr/>
          </p:nvPicPr>
          <p:blipFill>
            <a:blip r:embed="rId6"/>
            <a:srcRect/>
            <a:stretch>
              <a:fillRect/>
            </a:stretch>
          </p:blipFill>
          <p:spPr bwMode="auto">
            <a:xfrm>
              <a:off x="8287629" y="2416486"/>
              <a:ext cx="274638" cy="723900"/>
            </a:xfrm>
            <a:prstGeom prst="rect">
              <a:avLst/>
            </a:prstGeom>
            <a:noFill/>
            <a:ln w="9525">
              <a:noFill/>
              <a:miter lim="800000"/>
              <a:headEnd/>
              <a:tailEnd/>
            </a:ln>
            <a:effectLst>
              <a:outerShdw blurRad="50800" dist="38100" algn="l" rotWithShape="0">
                <a:prstClr val="black">
                  <a:alpha val="40000"/>
                </a:prstClr>
              </a:outerShdw>
              <a:reflection blurRad="6350" stA="52000" endA="300" endPos="35000" dir="5400000" sy="-100000" algn="bl" rotWithShape="0"/>
            </a:effectLst>
          </p:spPr>
        </p:pic>
        <p:pic>
          <p:nvPicPr>
            <p:cNvPr id="35852" name="Picture 12" descr="XP icon restore"/>
            <p:cNvPicPr>
              <a:picLocks noChangeAspect="1" noChangeArrowheads="1"/>
            </p:cNvPicPr>
            <p:nvPr/>
          </p:nvPicPr>
          <p:blipFill>
            <a:blip r:embed="rId7"/>
            <a:srcRect/>
            <a:stretch>
              <a:fillRect/>
            </a:stretch>
          </p:blipFill>
          <p:spPr bwMode="auto">
            <a:xfrm>
              <a:off x="7982829" y="2367273"/>
              <a:ext cx="269875" cy="354013"/>
            </a:xfrm>
            <a:prstGeom prst="rect">
              <a:avLst/>
            </a:prstGeom>
            <a:noFill/>
            <a:ln w="9525">
              <a:noFill/>
              <a:miter lim="800000"/>
              <a:headEnd/>
              <a:tailEnd/>
            </a:ln>
            <a:effectLst>
              <a:outerShdw blurRad="50800" dist="38100" algn="l" rotWithShape="0">
                <a:prstClr val="black">
                  <a:alpha val="40000"/>
                </a:prstClr>
              </a:outerShdw>
              <a:reflection blurRad="6350" stA="52000" endA="300" endPos="35000" dir="5400000" sy="-100000" algn="bl" rotWithShape="0"/>
            </a:effectLst>
          </p:spPr>
        </p:pic>
        <p:sp>
          <p:nvSpPr>
            <p:cNvPr id="16400" name="Text Box 9"/>
            <p:cNvSpPr txBox="1">
              <a:spLocks noChangeArrowheads="1"/>
            </p:cNvSpPr>
            <p:nvPr/>
          </p:nvSpPr>
          <p:spPr bwMode="auto">
            <a:xfrm>
              <a:off x="6189785" y="3566077"/>
              <a:ext cx="2642716" cy="526749"/>
            </a:xfrm>
            <a:prstGeom prst="rect">
              <a:avLst/>
            </a:prstGeom>
            <a:noFill/>
            <a:ln w="9525" algn="ctr">
              <a:noFill/>
              <a:miter lim="800000"/>
              <a:headEnd/>
              <a:tailEnd/>
            </a:ln>
          </p:spPr>
          <p:txBody>
            <a:bodyPr lIns="91436" tIns="45718" rIns="91436" bIns="45718">
              <a:spAutoFit/>
            </a:bodyPr>
            <a:lstStyle/>
            <a:p>
              <a:pPr marL="627063" lvl="1" indent="-169863">
                <a:buFontTx/>
                <a:buBlip>
                  <a:blip r:embed="rId4"/>
                </a:buBlip>
              </a:pPr>
              <a:endParaRPr lang="en-US" sz="1200" b="1" dirty="0">
                <a:solidFill>
                  <a:schemeClr val="accent1"/>
                </a:solidFill>
                <a:latin typeface="Segoe Semibold"/>
              </a:endParaRPr>
            </a:p>
            <a:p>
              <a:pPr marL="169863" indent="-169863">
                <a:buFontTx/>
                <a:buBlip>
                  <a:blip r:embed="rId4"/>
                </a:buBlip>
              </a:pPr>
              <a:endParaRPr lang="en-US" dirty="0">
                <a:solidFill>
                  <a:schemeClr val="accent1"/>
                </a:solidFill>
                <a:latin typeface="Segoe Semibold"/>
              </a:endParaRPr>
            </a:p>
          </p:txBody>
        </p:sp>
      </p:grpSp>
      <p:sp>
        <p:nvSpPr>
          <p:cNvPr id="27" name="Rounded Rectangle 26"/>
          <p:cNvSpPr/>
          <p:nvPr/>
        </p:nvSpPr>
        <p:spPr bwMode="auto">
          <a:xfrm>
            <a:off x="228600" y="2326575"/>
            <a:ext cx="5791200" cy="4038600"/>
          </a:xfrm>
          <a:prstGeom prst="roundRect">
            <a:avLst/>
          </a:prstGeom>
          <a:noFill/>
          <a:ln w="28575" cap="flat" cmpd="sng" algn="ctr">
            <a:solidFill>
              <a:schemeClr val="tx1"/>
            </a:solidFill>
            <a:prstDash val="lgDashDotDot"/>
            <a:round/>
            <a:headEnd type="none" w="med" len="med"/>
            <a:tailEnd type="none" w="med" len="med"/>
          </a:ln>
          <a:effectLst/>
        </p:spPr>
        <p:txBody>
          <a:bodyPr vert="horz" wrap="square" lIns="91440" tIns="45720" rIns="0" bIns="45720" rtlCol="0" anchor="ctr" compatLnSpc="1"/>
          <a:lstStyle/>
          <a:p>
            <a:pPr marL="0" marR="0" indent="0" algn="ctr" defTabSz="914400" rtl="0" eaLnBrk="0" fontAlgn="base" latinLnBrk="0" hangingPunct="0">
              <a:lnSpc>
                <a:spcPct val="85000"/>
              </a:lnSpc>
              <a:spcBef>
                <a:spcPct val="0"/>
              </a:spcBef>
              <a:spcAft>
                <a:spcPct val="0"/>
              </a:spcAft>
              <a:buNone/>
              <a:tabLst/>
            </a:pPr>
            <a:endParaRPr kumimoji="0" lang="en-US" sz="1200" b="1" i="0" u="none" strike="noStrike" baseline="0">
              <a:solidFill>
                <a:schemeClr val="tx1">
                  <a:alpha val="100000"/>
                </a:schemeClr>
              </a:solidFill>
              <a:effectLst/>
              <a:latin typeface="Tahoma"/>
            </a:endParaRPr>
          </a:p>
        </p:txBody>
      </p:sp>
      <p:sp>
        <p:nvSpPr>
          <p:cNvPr id="28" name="Rounded Rectangle 27"/>
          <p:cNvSpPr/>
          <p:nvPr/>
        </p:nvSpPr>
        <p:spPr bwMode="auto">
          <a:xfrm>
            <a:off x="6019800" y="2326575"/>
            <a:ext cx="2895600" cy="4038600"/>
          </a:xfrm>
          <a:prstGeom prst="roundRect">
            <a:avLst/>
          </a:prstGeom>
          <a:noFill/>
          <a:ln w="28575" cap="flat" cmpd="sng" algn="ctr">
            <a:solidFill>
              <a:schemeClr val="tx1"/>
            </a:solidFill>
            <a:prstDash val="lgDashDotDot"/>
            <a:round/>
            <a:headEnd type="none" w="med" len="med"/>
            <a:tailEnd type="none" w="med" len="med"/>
          </a:ln>
          <a:effectLst/>
        </p:spPr>
        <p:txBody>
          <a:bodyPr vert="horz" wrap="square" lIns="91440" tIns="45720" rIns="0" bIns="45720" rtlCol="0" anchor="ctr" compatLnSpc="1"/>
          <a:lstStyle/>
          <a:p>
            <a:pPr marL="0" marR="0" indent="0" algn="ctr" defTabSz="914400" rtl="0" eaLnBrk="0" fontAlgn="base" latinLnBrk="0" hangingPunct="0">
              <a:lnSpc>
                <a:spcPct val="85000"/>
              </a:lnSpc>
              <a:spcBef>
                <a:spcPct val="0"/>
              </a:spcBef>
              <a:spcAft>
                <a:spcPct val="0"/>
              </a:spcAft>
              <a:buNone/>
              <a:tabLst/>
            </a:pPr>
            <a:endParaRPr kumimoji="0" lang="en-US" sz="1200" b="1" i="0" u="none" strike="noStrike" baseline="0">
              <a:solidFill>
                <a:schemeClr val="tx1">
                  <a:alpha val="100000"/>
                </a:schemeClr>
              </a:solidFill>
              <a:effectLst/>
              <a:latin typeface="Tahoma"/>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03" y="1650927"/>
            <a:ext cx="6643734" cy="1656296"/>
          </a:xfrm>
        </p:spPr>
        <p:txBody>
          <a:bodyPr/>
          <a:lstStyle/>
          <a:p>
            <a:r>
              <a:rPr lang="en-GB" dirty="0" smtClean="0"/>
              <a:t>Security Management for Dynamic virtual systems with Server 2008 and System </a:t>
            </a:r>
            <a:r>
              <a:rPr lang="en-GB" dirty="0" err="1" smtClean="0"/>
              <a:t>Center</a:t>
            </a:r>
            <a:r>
              <a:rPr lang="en-GB" dirty="0" smtClean="0"/>
              <a:t/>
            </a:r>
            <a:br>
              <a:rPr lang="en-GB" dirty="0" smtClean="0"/>
            </a:br>
            <a:r>
              <a:rPr lang="en-GB" sz="2400" dirty="0" smtClean="0">
                <a:solidFill>
                  <a:srgbClr val="FFC000"/>
                </a:solidFill>
              </a:rPr>
              <a:t>- these are the hand outs</a:t>
            </a:r>
            <a:endParaRPr lang="en-US" dirty="0">
              <a:solidFill>
                <a:srgbClr val="FFC000"/>
              </a:solidFill>
            </a:endParaRPr>
          </a:p>
        </p:txBody>
      </p:sp>
      <p:sp>
        <p:nvSpPr>
          <p:cNvPr id="3" name="Subtitle 2"/>
          <p:cNvSpPr>
            <a:spLocks noGrp="1"/>
          </p:cNvSpPr>
          <p:nvPr>
            <p:ph sz="quarter" idx="10"/>
          </p:nvPr>
        </p:nvSpPr>
        <p:spPr>
          <a:xfrm>
            <a:off x="348612" y="4214270"/>
            <a:ext cx="6643733" cy="1263584"/>
          </a:xfrm>
        </p:spPr>
        <p:txBody>
          <a:bodyPr>
            <a:noAutofit/>
          </a:bodyPr>
          <a:lstStyle/>
          <a:p>
            <a:r>
              <a:rPr lang="en-US" sz="2000" dirty="0" smtClean="0"/>
              <a:t>Steve Lamb, IT Pro Evangelist, </a:t>
            </a:r>
          </a:p>
          <a:p>
            <a:r>
              <a:rPr lang="en-US" sz="2000" dirty="0" smtClean="0"/>
              <a:t>Microsoft Ltd</a:t>
            </a:r>
          </a:p>
          <a:p>
            <a:r>
              <a:rPr lang="en-US" sz="2000" dirty="0" smtClean="0">
                <a:solidFill>
                  <a:srgbClr val="FFC000"/>
                </a:solidFill>
              </a:rPr>
              <a:t>mailto://stephen.lamb@microsoft.com</a:t>
            </a:r>
          </a:p>
          <a:p>
            <a:r>
              <a:rPr lang="en-US" sz="2000" dirty="0" smtClean="0"/>
              <a:t>http://blogs.technet.com/steve_lamb</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bwMode="auto">
          <a:xfrm>
            <a:off x="3941763" y="2857496"/>
            <a:ext cx="3297237" cy="2620863"/>
          </a:xfrm>
          <a:prstGeom prst="roundRect">
            <a:avLst>
              <a:gd name="adj" fmla="val 20869"/>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3500000" scaled="1"/>
            <a:tileRect/>
          </a:gradFill>
          <a:ln w="9525" cap="flat" cmpd="sng" algn="ctr">
            <a:prstDash val="solid"/>
            <a:round/>
            <a:headEnd type="none" w="med" len="med"/>
            <a:tailEnd type="none" w="med" len="med"/>
          </a:ln>
          <a:effectLst>
            <a:outerShdw blurRad="50800" dist="38100" dir="2700000" algn="tl" rotWithShape="0">
              <a:prstClr val="black">
                <a:alpha val="40000"/>
              </a:prstClr>
            </a:outerShdw>
          </a:effectLst>
        </p:spPr>
        <p:txBody>
          <a:bodyPr>
            <a:spAutoFit/>
          </a:bodyPr>
          <a:lstStyle/>
          <a:p>
            <a:pPr>
              <a:buNone/>
              <a:defRPr/>
            </a:pPr>
            <a:r>
              <a:rPr lang="en-US" dirty="0" smtClean="0">
                <a:solidFill>
                  <a:srgbClr val="FFFFFF"/>
                </a:solidFill>
                <a:latin typeface="Segoe Semibold" pitchFamily="34" charset="0"/>
              </a:rPr>
              <a:t>System Centre</a:t>
            </a:r>
          </a:p>
          <a:p>
            <a:pPr>
              <a:buNone/>
              <a:defRPr/>
            </a:pPr>
            <a:r>
              <a:rPr lang="en-US" dirty="0" smtClean="0">
                <a:solidFill>
                  <a:srgbClr val="FFFFFF"/>
                </a:solidFill>
                <a:latin typeface="Segoe Semibold" pitchFamily="34" charset="0"/>
              </a:rPr>
              <a:t>Mobile Device</a:t>
            </a:r>
          </a:p>
          <a:p>
            <a:pPr>
              <a:buNone/>
              <a:defRPr/>
            </a:pPr>
            <a:r>
              <a:rPr lang="en-US" dirty="0" smtClean="0">
                <a:solidFill>
                  <a:srgbClr val="FFFFFF"/>
                </a:solidFill>
                <a:latin typeface="Segoe Semibold" pitchFamily="34" charset="0"/>
              </a:rPr>
              <a:t>Manager</a:t>
            </a:r>
          </a:p>
          <a:p>
            <a:pPr>
              <a:buNone/>
              <a:defRPr/>
            </a:pPr>
            <a:r>
              <a:rPr lang="en-US" dirty="0" smtClean="0">
                <a:solidFill>
                  <a:srgbClr val="FFFFFF"/>
                </a:solidFill>
                <a:latin typeface="Segoe Semibold" pitchFamily="34" charset="0"/>
              </a:rPr>
              <a:t>Server</a:t>
            </a:r>
            <a:endParaRPr lang="en-US" dirty="0">
              <a:solidFill>
                <a:srgbClr val="FFFFFF"/>
              </a:solidFill>
              <a:latin typeface="Arial" charset="0"/>
            </a:endParaRPr>
          </a:p>
          <a:p>
            <a:pPr>
              <a:buNone/>
              <a:defRPr/>
            </a:pPr>
            <a:endParaRPr lang="en-US" dirty="0" smtClean="0">
              <a:solidFill>
                <a:srgbClr val="FFFFFF"/>
              </a:solidFill>
              <a:latin typeface="Arial" charset="0"/>
            </a:endParaRPr>
          </a:p>
          <a:p>
            <a:pPr>
              <a:buNone/>
              <a:defRPr/>
            </a:pPr>
            <a:endParaRPr lang="en-US" dirty="0" smtClean="0">
              <a:solidFill>
                <a:srgbClr val="FFFFFF"/>
              </a:solidFill>
              <a:latin typeface="Segoe Semibold" pitchFamily="34" charset="0"/>
            </a:endParaRPr>
          </a:p>
          <a:p>
            <a:pPr>
              <a:buNone/>
              <a:defRPr/>
            </a:pPr>
            <a:endParaRPr lang="en-US" dirty="0">
              <a:solidFill>
                <a:srgbClr val="FFFFFF"/>
              </a:solidFill>
              <a:latin typeface="Arial" charset="0"/>
            </a:endParaRPr>
          </a:p>
          <a:p>
            <a:pPr>
              <a:buNone/>
              <a:defRPr/>
            </a:pPr>
            <a:endParaRPr lang="en-US" dirty="0">
              <a:solidFill>
                <a:srgbClr val="FFFFFF"/>
              </a:solidFill>
              <a:latin typeface="Segoe Semibold" pitchFamily="34" charset="0"/>
            </a:endParaRPr>
          </a:p>
        </p:txBody>
      </p:sp>
      <p:sp>
        <p:nvSpPr>
          <p:cNvPr id="3075" name="Title 1"/>
          <p:cNvSpPr>
            <a:spLocks noGrp="1"/>
          </p:cNvSpPr>
          <p:nvPr>
            <p:ph type="title"/>
          </p:nvPr>
        </p:nvSpPr>
        <p:spPr/>
        <p:txBody>
          <a:bodyPr/>
          <a:lstStyle/>
          <a:p>
            <a:pPr>
              <a:defRPr/>
            </a:pPr>
            <a:r>
              <a:rPr lang="en-US" dirty="0" smtClean="0">
                <a:solidFill>
                  <a:schemeClr val="bg1"/>
                </a:solidFill>
              </a:rPr>
              <a:t>Group Policy Flow</a:t>
            </a:r>
          </a:p>
        </p:txBody>
      </p:sp>
      <p:pic>
        <p:nvPicPr>
          <p:cNvPr id="5" name="Picture 4" descr="GPEdit.jpg"/>
          <p:cNvPicPr>
            <a:picLocks noChangeAspect="1"/>
          </p:cNvPicPr>
          <p:nvPr/>
        </p:nvPicPr>
        <p:blipFill>
          <a:blip r:embed="rId3"/>
          <a:stretch>
            <a:fillRect/>
          </a:stretch>
        </p:blipFill>
        <p:spPr bwMode="auto">
          <a:xfrm>
            <a:off x="1535113" y="1216025"/>
            <a:ext cx="1025525" cy="676275"/>
          </a:xfrm>
          <a:prstGeom prst="rect">
            <a:avLst/>
          </a:prstGeom>
          <a:noFill/>
          <a:ln>
            <a:noFill/>
          </a:ln>
          <a:effectLst>
            <a:outerShdw blurRad="76200" dir="18900000" sy="23000" kx="-1200000" algn="bl" rotWithShape="0">
              <a:prstClr val="black">
                <a:alpha val="20000"/>
              </a:prstClr>
            </a:outerShdw>
          </a:effectLst>
        </p:spPr>
      </p:pic>
      <p:pic>
        <p:nvPicPr>
          <p:cNvPr id="1026" name="Picture 2" descr="C:\Program Files\Microsoft Resource DVD Artwork\DVD_ART\Artwork_Imagery\HARDWARE_IMAGERY\Illustration - Misc Hardware\XML Icons\Pocket PC pda.png"/>
          <p:cNvPicPr>
            <a:picLocks noChangeAspect="1" noChangeArrowheads="1"/>
          </p:cNvPicPr>
          <p:nvPr/>
        </p:nvPicPr>
        <p:blipFill>
          <a:blip r:embed="rId4"/>
          <a:srcRect/>
          <a:stretch>
            <a:fillRect/>
          </a:stretch>
        </p:blipFill>
        <p:spPr bwMode="auto">
          <a:xfrm>
            <a:off x="7783513" y="4724400"/>
            <a:ext cx="330200" cy="630238"/>
          </a:xfrm>
          <a:prstGeom prst="rect">
            <a:avLst/>
          </a:prstGeom>
          <a:noFill/>
          <a:effectLst>
            <a:outerShdw blurRad="50800" dist="38100" dir="2700000" algn="tl" rotWithShape="0">
              <a:prstClr val="black">
                <a:alpha val="40000"/>
              </a:prstClr>
            </a:outerShdw>
          </a:effectLst>
        </p:spPr>
      </p:pic>
      <p:sp>
        <p:nvSpPr>
          <p:cNvPr id="10" name="Rounded Rectangle 9"/>
          <p:cNvSpPr/>
          <p:nvPr/>
        </p:nvSpPr>
        <p:spPr bwMode="auto">
          <a:xfrm>
            <a:off x="5686425" y="4627563"/>
            <a:ext cx="1198563" cy="1305282"/>
          </a:xfrm>
          <a:prstGeom prst="roundRect">
            <a:avLst>
              <a:gd name="adj" fmla="val 20869"/>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0800000" scaled="1"/>
            <a:tileRect/>
          </a:gradFill>
          <a:ln w="9525" cap="flat" cmpd="sng" algn="ctr">
            <a:prstDash val="solid"/>
            <a:round/>
            <a:headEnd type="none" w="med" len="med"/>
            <a:tailEnd type="none" w="med" len="med"/>
          </a:ln>
          <a:effectLst>
            <a:outerShdw blurRad="50800" dist="38100" dir="2700000" algn="tl" rotWithShape="0">
              <a:prstClr val="black">
                <a:alpha val="40000"/>
              </a:prstClr>
            </a:outerShdw>
          </a:effectLst>
        </p:spPr>
        <p:txBody>
          <a:bodyPr>
            <a:spAutoFit/>
          </a:bodyPr>
          <a:lstStyle/>
          <a:p>
            <a:pPr algn="ctr">
              <a:buNone/>
              <a:defRPr/>
            </a:pPr>
            <a:endParaRPr lang="en-US" sz="1400" dirty="0" smtClean="0">
              <a:solidFill>
                <a:srgbClr val="FFFFFF"/>
              </a:solidFill>
              <a:latin typeface="Segoe Semibold" pitchFamily="34" charset="0"/>
            </a:endParaRPr>
          </a:p>
          <a:p>
            <a:pPr algn="ctr">
              <a:buNone/>
              <a:defRPr/>
            </a:pPr>
            <a:r>
              <a:rPr lang="en-US" sz="1400" dirty="0" smtClean="0">
                <a:solidFill>
                  <a:srgbClr val="FFFFFF"/>
                </a:solidFill>
                <a:latin typeface="Segoe Semibold" pitchFamily="34" charset="0"/>
              </a:rPr>
              <a:t>OMA </a:t>
            </a:r>
            <a:r>
              <a:rPr lang="en-US" sz="1400" dirty="0">
                <a:solidFill>
                  <a:srgbClr val="FFFFFF"/>
                </a:solidFill>
                <a:latin typeface="Segoe Semibold" pitchFamily="34" charset="0"/>
              </a:rPr>
              <a:t>Proxy </a:t>
            </a:r>
            <a:r>
              <a:rPr lang="en-US" sz="1400" dirty="0" smtClean="0">
                <a:solidFill>
                  <a:srgbClr val="FFFFFF"/>
                </a:solidFill>
                <a:latin typeface="Segoe Semibold" pitchFamily="34" charset="0"/>
              </a:rPr>
              <a:t>Engine</a:t>
            </a:r>
          </a:p>
          <a:p>
            <a:pPr algn="ctr">
              <a:buNone/>
              <a:defRPr/>
            </a:pPr>
            <a:endParaRPr lang="en-US" sz="1400" dirty="0">
              <a:solidFill>
                <a:srgbClr val="FFFFFF"/>
              </a:solidFill>
              <a:latin typeface="Segoe Semibold" pitchFamily="34" charset="0"/>
            </a:endParaRPr>
          </a:p>
        </p:txBody>
      </p:sp>
      <p:sp>
        <p:nvSpPr>
          <p:cNvPr id="11" name="Rounded Rectangle 10"/>
          <p:cNvSpPr/>
          <p:nvPr/>
        </p:nvSpPr>
        <p:spPr bwMode="auto">
          <a:xfrm>
            <a:off x="3873500" y="1289050"/>
            <a:ext cx="3433763" cy="733425"/>
          </a:xfrm>
          <a:prstGeom prst="roundRect">
            <a:avLst>
              <a:gd name="adj" fmla="val 20869"/>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9525" cap="flat" cmpd="sng" algn="ctr">
            <a:prstDash val="solid"/>
            <a:round/>
            <a:headEnd type="none" w="med" len="med"/>
            <a:tailEnd type="none" w="med" len="med"/>
          </a:ln>
          <a:effectLst>
            <a:outerShdw blurRad="50800" dist="38100" dir="2700000" algn="tl" rotWithShape="0">
              <a:prstClr val="black">
                <a:alpha val="40000"/>
              </a:prstClr>
            </a:outerShdw>
          </a:effectLst>
        </p:spPr>
        <p:txBody>
          <a:bodyPr>
            <a:spAutoFit/>
          </a:bodyPr>
          <a:lstStyle/>
          <a:p>
            <a:pPr>
              <a:defRPr/>
            </a:pPr>
            <a:endParaRPr lang="en-US" dirty="0">
              <a:solidFill>
                <a:srgbClr val="FFFFFF"/>
              </a:solidFill>
              <a:latin typeface="Segoe Semibold" pitchFamily="34" charset="0"/>
            </a:endParaRPr>
          </a:p>
          <a:p>
            <a:pPr>
              <a:defRPr/>
            </a:pPr>
            <a:endParaRPr lang="en-US" dirty="0">
              <a:solidFill>
                <a:srgbClr val="FFFFFF"/>
              </a:solidFill>
              <a:latin typeface="Segoe Semibold" pitchFamily="34" charset="0"/>
            </a:endParaRPr>
          </a:p>
        </p:txBody>
      </p:sp>
      <p:pic>
        <p:nvPicPr>
          <p:cNvPr id="4104" name="Picture 3" descr="C:\Program Files\Microsoft Resource DVD Artwork\DVD_ART\BoxShots_Logos\Windows Active Directory\Windows Active directory logo illuminated horiz.png"/>
          <p:cNvPicPr>
            <a:picLocks noChangeAspect="1" noChangeArrowheads="1"/>
          </p:cNvPicPr>
          <p:nvPr/>
        </p:nvPicPr>
        <p:blipFill>
          <a:blip r:embed="rId5"/>
          <a:srcRect/>
          <a:stretch>
            <a:fillRect/>
          </a:stretch>
        </p:blipFill>
        <p:spPr bwMode="auto">
          <a:xfrm>
            <a:off x="4598988" y="1431925"/>
            <a:ext cx="1981200" cy="447675"/>
          </a:xfrm>
          <a:prstGeom prst="rect">
            <a:avLst/>
          </a:prstGeom>
          <a:noFill/>
          <a:ln w="9525">
            <a:noFill/>
            <a:miter lim="800000"/>
            <a:headEnd/>
            <a:tailEnd/>
          </a:ln>
        </p:spPr>
      </p:pic>
      <p:sp>
        <p:nvSpPr>
          <p:cNvPr id="12" name="Rounded Rectangle 11"/>
          <p:cNvSpPr/>
          <p:nvPr/>
        </p:nvSpPr>
        <p:spPr bwMode="auto">
          <a:xfrm>
            <a:off x="3881438" y="2020888"/>
            <a:ext cx="3417887" cy="524173"/>
          </a:xfrm>
          <a:prstGeom prst="roundRect">
            <a:avLst>
              <a:gd name="adj" fmla="val 20869"/>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0800000" scaled="1"/>
            <a:tileRect/>
          </a:gradFill>
          <a:ln w="9525" cap="flat" cmpd="sng" algn="ctr">
            <a:prstDash val="solid"/>
            <a:round/>
            <a:headEnd type="none" w="med" len="med"/>
            <a:tailEnd type="none" w="med" len="med"/>
          </a:ln>
          <a:effectLst>
            <a:outerShdw blurRad="50800" dist="38100" dir="2700000" algn="tl" rotWithShape="0">
              <a:prstClr val="black">
                <a:alpha val="40000"/>
              </a:prstClr>
            </a:outerShdw>
          </a:effectLst>
        </p:spPr>
        <p:txBody>
          <a:bodyPr anchor="ctr" anchorCtr="1">
            <a:spAutoFit/>
          </a:bodyPr>
          <a:lstStyle/>
          <a:p>
            <a:pPr>
              <a:buNone/>
              <a:defRPr/>
            </a:pPr>
            <a:r>
              <a:rPr lang="en-US" sz="2400" dirty="0">
                <a:solidFill>
                  <a:srgbClr val="FFFFFF"/>
                </a:solidFill>
                <a:latin typeface="Arial" charset="0"/>
              </a:rPr>
              <a:t>SYSVOL</a:t>
            </a:r>
            <a:endParaRPr lang="en-US" sz="2400" dirty="0">
              <a:solidFill>
                <a:srgbClr val="FFFFFF"/>
              </a:solidFill>
              <a:latin typeface="Segoe Semibold" pitchFamily="34" charset="0"/>
            </a:endParaRPr>
          </a:p>
        </p:txBody>
      </p:sp>
      <p:pic>
        <p:nvPicPr>
          <p:cNvPr id="1028" name="Picture 4" descr="C:\Program Files\Microsoft Resource DVD Artwork\DVD_ART\Artwork_Imagery\HARDWARE_IMAGERY\Illustration - Misc Hardware\XML Icons\Database blue.png"/>
          <p:cNvPicPr>
            <a:picLocks noChangeAspect="1" noChangeArrowheads="1"/>
          </p:cNvPicPr>
          <p:nvPr/>
        </p:nvPicPr>
        <p:blipFill>
          <a:blip r:embed="rId6"/>
          <a:srcRect/>
          <a:stretch>
            <a:fillRect/>
          </a:stretch>
        </p:blipFill>
        <p:spPr bwMode="auto">
          <a:xfrm>
            <a:off x="4243388" y="4592638"/>
            <a:ext cx="754062" cy="909637"/>
          </a:xfrm>
          <a:prstGeom prst="rect">
            <a:avLst/>
          </a:prstGeom>
          <a:noFill/>
          <a:effectLst>
            <a:outerShdw blurRad="50800" dist="38100" dir="2700000" algn="tl" rotWithShape="0">
              <a:prstClr val="black">
                <a:alpha val="40000"/>
              </a:prstClr>
            </a:outerShdw>
          </a:effectLst>
        </p:spPr>
      </p:pic>
      <p:sp>
        <p:nvSpPr>
          <p:cNvPr id="16" name="Rounded Rectangle 15"/>
          <p:cNvSpPr/>
          <p:nvPr/>
        </p:nvSpPr>
        <p:spPr bwMode="auto">
          <a:xfrm>
            <a:off x="5665788" y="3154363"/>
            <a:ext cx="1220787" cy="838676"/>
          </a:xfrm>
          <a:prstGeom prst="roundRect">
            <a:avLst>
              <a:gd name="adj" fmla="val 20869"/>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w="9525" cap="flat" cmpd="sng" algn="ctr">
            <a:prstDash val="solid"/>
            <a:round/>
            <a:headEnd type="none" w="med" len="med"/>
            <a:tailEnd type="none" w="med" len="med"/>
          </a:ln>
          <a:effectLst>
            <a:outerShdw blurRad="50800" dist="38100" dir="2700000" algn="tl" rotWithShape="0">
              <a:prstClr val="black">
                <a:alpha val="40000"/>
              </a:prstClr>
            </a:outerShdw>
          </a:effectLst>
        </p:spPr>
        <p:txBody>
          <a:bodyPr>
            <a:spAutoFit/>
          </a:bodyPr>
          <a:lstStyle/>
          <a:p>
            <a:pPr algn="ctr">
              <a:buNone/>
              <a:defRPr/>
            </a:pPr>
            <a:r>
              <a:rPr lang="en-US" sz="1400" dirty="0">
                <a:solidFill>
                  <a:srgbClr val="FFFFFF"/>
                </a:solidFill>
                <a:latin typeface="Arial" charset="0"/>
              </a:rPr>
              <a:t>Group Policy Driver</a:t>
            </a:r>
            <a:endParaRPr lang="en-US" sz="1400" dirty="0">
              <a:solidFill>
                <a:srgbClr val="FFFFFF"/>
              </a:solidFill>
              <a:latin typeface="Segoe Semibold" pitchFamily="34" charset="0"/>
            </a:endParaRPr>
          </a:p>
        </p:txBody>
      </p:sp>
      <p:sp>
        <p:nvSpPr>
          <p:cNvPr id="19" name="Right Arrow 18"/>
          <p:cNvSpPr/>
          <p:nvPr/>
        </p:nvSpPr>
        <p:spPr bwMode="auto">
          <a:xfrm rot="987931">
            <a:off x="2811463" y="1425456"/>
            <a:ext cx="914400" cy="733663"/>
          </a:xfrm>
          <a:prstGeom prst="rightArrow">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w="9525" cap="flat" cmpd="sng" algn="ctr">
            <a:prstDash val="solid"/>
            <a:round/>
            <a:headEnd type="none" w="med" len="med"/>
            <a:tailEnd type="none" w="med" len="med"/>
          </a:ln>
          <a:effectLst>
            <a:outerShdw blurRad="50800" dist="38100" dir="18900000" algn="bl" rotWithShape="0">
              <a:prstClr val="black">
                <a:alpha val="40000"/>
              </a:prstClr>
            </a:outerShdw>
          </a:effectLst>
        </p:spPr>
        <p:txBody>
          <a:bodyPr>
            <a:spAutoFit/>
          </a:bodyPr>
          <a:lstStyle/>
          <a:p>
            <a:pPr>
              <a:defRPr/>
            </a:pPr>
            <a:endParaRPr lang="en-US">
              <a:solidFill>
                <a:srgbClr val="FFFFFF"/>
              </a:solidFill>
              <a:latin typeface="Segoe Semibold" pitchFamily="34" charset="0"/>
            </a:endParaRPr>
          </a:p>
        </p:txBody>
      </p:sp>
      <p:sp>
        <p:nvSpPr>
          <p:cNvPr id="21" name="Right Arrow 20"/>
          <p:cNvSpPr/>
          <p:nvPr/>
        </p:nvSpPr>
        <p:spPr bwMode="auto">
          <a:xfrm rot="12738492">
            <a:off x="2786063" y="3915450"/>
            <a:ext cx="914400" cy="733663"/>
          </a:xfrm>
          <a:prstGeom prst="rightArrow">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w="9525" cap="flat" cmpd="sng" algn="ctr">
            <a:prstDash val="solid"/>
            <a:round/>
            <a:headEnd type="none" w="med" len="med"/>
            <a:tailEnd type="none" w="med" len="med"/>
          </a:ln>
          <a:effectLst>
            <a:outerShdw blurRad="50800" dist="38100" dir="18900000" algn="bl" rotWithShape="0">
              <a:prstClr val="black">
                <a:alpha val="40000"/>
              </a:prstClr>
            </a:outerShdw>
          </a:effectLst>
        </p:spPr>
        <p:txBody>
          <a:bodyPr>
            <a:spAutoFit/>
          </a:bodyPr>
          <a:lstStyle/>
          <a:p>
            <a:pPr>
              <a:defRPr/>
            </a:pPr>
            <a:endParaRPr lang="en-US">
              <a:solidFill>
                <a:srgbClr val="FFFFFF"/>
              </a:solidFill>
              <a:latin typeface="Segoe Semibold" pitchFamily="34" charset="0"/>
            </a:endParaRPr>
          </a:p>
        </p:txBody>
      </p:sp>
      <p:sp>
        <p:nvSpPr>
          <p:cNvPr id="23" name="Right Arrow 22"/>
          <p:cNvSpPr/>
          <p:nvPr/>
        </p:nvSpPr>
        <p:spPr bwMode="auto">
          <a:xfrm rot="5400000">
            <a:off x="5984082" y="3940056"/>
            <a:ext cx="584200" cy="733663"/>
          </a:xfrm>
          <a:prstGeom prst="rightArrow">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w="9525" cap="flat" cmpd="sng" algn="ctr">
            <a:prstDash val="solid"/>
            <a:round/>
            <a:headEnd type="none" w="med" len="med"/>
            <a:tailEnd type="none" w="med" len="med"/>
          </a:ln>
          <a:effectLst>
            <a:outerShdw blurRad="50800" dist="38100" dir="18900000" algn="bl" rotWithShape="0">
              <a:prstClr val="black">
                <a:alpha val="40000"/>
              </a:prstClr>
            </a:outerShdw>
          </a:effectLst>
        </p:spPr>
        <p:txBody>
          <a:bodyPr>
            <a:spAutoFit/>
          </a:bodyPr>
          <a:lstStyle/>
          <a:p>
            <a:pPr>
              <a:defRPr/>
            </a:pPr>
            <a:endParaRPr lang="en-US">
              <a:solidFill>
                <a:srgbClr val="FFFFFF"/>
              </a:solidFill>
              <a:latin typeface="Segoe Semibold" pitchFamily="34" charset="0"/>
            </a:endParaRPr>
          </a:p>
        </p:txBody>
      </p:sp>
      <p:sp>
        <p:nvSpPr>
          <p:cNvPr id="24" name="Right Arrow 23"/>
          <p:cNvSpPr/>
          <p:nvPr/>
        </p:nvSpPr>
        <p:spPr bwMode="auto">
          <a:xfrm rot="10800000">
            <a:off x="5010150" y="4680625"/>
            <a:ext cx="584200" cy="733663"/>
          </a:xfrm>
          <a:prstGeom prst="rightArrow">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w="9525" cap="flat" cmpd="sng" algn="ctr">
            <a:prstDash val="solid"/>
            <a:round/>
            <a:headEnd type="none" w="med" len="med"/>
            <a:tailEnd type="none" w="med" len="med"/>
          </a:ln>
          <a:effectLst>
            <a:outerShdw blurRad="50800" dist="38100" dir="18900000" algn="bl" rotWithShape="0">
              <a:prstClr val="black">
                <a:alpha val="40000"/>
              </a:prstClr>
            </a:outerShdw>
          </a:effectLst>
        </p:spPr>
        <p:txBody>
          <a:bodyPr>
            <a:spAutoFit/>
          </a:bodyPr>
          <a:lstStyle/>
          <a:p>
            <a:pPr>
              <a:defRPr/>
            </a:pPr>
            <a:endParaRPr lang="en-US">
              <a:solidFill>
                <a:srgbClr val="FFFFFF"/>
              </a:solidFill>
              <a:latin typeface="Segoe Semibold" pitchFamily="34" charset="0"/>
            </a:endParaRPr>
          </a:p>
        </p:txBody>
      </p:sp>
      <p:sp>
        <p:nvSpPr>
          <p:cNvPr id="26" name="Right Arrow 25"/>
          <p:cNvSpPr/>
          <p:nvPr/>
        </p:nvSpPr>
        <p:spPr bwMode="auto">
          <a:xfrm rot="8570626">
            <a:off x="2688070" y="2367482"/>
            <a:ext cx="914400" cy="733663"/>
          </a:xfrm>
          <a:prstGeom prst="rightArrow">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w="9525" cap="flat" cmpd="sng" algn="ctr">
            <a:prstDash val="solid"/>
            <a:round/>
            <a:headEnd type="none" w="med" len="med"/>
            <a:tailEnd type="none" w="med" len="med"/>
          </a:ln>
          <a:effectLst>
            <a:outerShdw blurRad="50800" dist="38100" dir="18900000" algn="bl" rotWithShape="0">
              <a:prstClr val="black">
                <a:alpha val="40000"/>
              </a:prstClr>
            </a:outerShdw>
          </a:effectLst>
        </p:spPr>
        <p:txBody>
          <a:bodyPr>
            <a:spAutoFit/>
          </a:bodyPr>
          <a:lstStyle/>
          <a:p>
            <a:pPr>
              <a:defRPr/>
            </a:pPr>
            <a:endParaRPr lang="en-US">
              <a:solidFill>
                <a:srgbClr val="FFFFFF"/>
              </a:solidFill>
              <a:latin typeface="Segoe Semibold" pitchFamily="34" charset="0"/>
            </a:endParaRPr>
          </a:p>
        </p:txBody>
      </p:sp>
      <p:sp>
        <p:nvSpPr>
          <p:cNvPr id="27" name="Right Arrow 26"/>
          <p:cNvSpPr/>
          <p:nvPr/>
        </p:nvSpPr>
        <p:spPr bwMode="auto">
          <a:xfrm rot="5400000">
            <a:off x="5984876" y="2507337"/>
            <a:ext cx="582612" cy="733663"/>
          </a:xfrm>
          <a:prstGeom prst="rightArrow">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w="9525" cap="flat" cmpd="sng" algn="ctr">
            <a:prstDash val="solid"/>
            <a:round/>
            <a:headEnd type="none" w="med" len="med"/>
            <a:tailEnd type="none" w="med" len="med"/>
          </a:ln>
          <a:effectLst>
            <a:outerShdw blurRad="50800" dist="38100" dir="18900000" algn="bl" rotWithShape="0">
              <a:prstClr val="black">
                <a:alpha val="40000"/>
              </a:prstClr>
            </a:outerShdw>
          </a:effectLst>
        </p:spPr>
        <p:txBody>
          <a:bodyPr>
            <a:spAutoFit/>
          </a:bodyPr>
          <a:lstStyle/>
          <a:p>
            <a:pPr>
              <a:defRPr/>
            </a:pPr>
            <a:endParaRPr lang="en-US">
              <a:solidFill>
                <a:srgbClr val="FFFFFF"/>
              </a:solidFill>
              <a:latin typeface="Segoe Semibold" pitchFamily="34" charset="0"/>
            </a:endParaRPr>
          </a:p>
        </p:txBody>
      </p:sp>
      <p:sp>
        <p:nvSpPr>
          <p:cNvPr id="29" name="Right Arrow 28"/>
          <p:cNvSpPr/>
          <p:nvPr/>
        </p:nvSpPr>
        <p:spPr bwMode="auto">
          <a:xfrm>
            <a:off x="6985000" y="4891088"/>
            <a:ext cx="731838" cy="733663"/>
          </a:xfrm>
          <a:prstGeom prst="rightArrow">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w="9525" cap="flat" cmpd="sng" algn="ctr">
            <a:prstDash val="solid"/>
            <a:round/>
            <a:headEnd type="none" w="med" len="med"/>
            <a:tailEnd type="none" w="med" len="med"/>
          </a:ln>
          <a:effectLst>
            <a:outerShdw blurRad="50800" dist="38100" dir="18900000" algn="bl" rotWithShape="0">
              <a:prstClr val="black">
                <a:alpha val="40000"/>
              </a:prstClr>
            </a:outerShdw>
          </a:effectLst>
        </p:spPr>
        <p:txBody>
          <a:bodyPr>
            <a:spAutoFit/>
          </a:bodyPr>
          <a:lstStyle/>
          <a:p>
            <a:pPr>
              <a:defRPr/>
            </a:pPr>
            <a:endParaRPr lang="en-US">
              <a:solidFill>
                <a:srgbClr val="FFFFFF"/>
              </a:solidFill>
              <a:latin typeface="Segoe Semibold" pitchFamily="34" charset="0"/>
            </a:endParaRPr>
          </a:p>
        </p:txBody>
      </p:sp>
      <p:sp>
        <p:nvSpPr>
          <p:cNvPr id="4115" name="TextBox 29"/>
          <p:cNvSpPr txBox="1">
            <a:spLocks noChangeArrowheads="1"/>
          </p:cNvSpPr>
          <p:nvPr/>
        </p:nvSpPr>
        <p:spPr bwMode="auto">
          <a:xfrm>
            <a:off x="1217613" y="1922463"/>
            <a:ext cx="1660525" cy="584775"/>
          </a:xfrm>
          <a:prstGeom prst="rect">
            <a:avLst/>
          </a:prstGeom>
          <a:noFill/>
          <a:ln w="9525">
            <a:noFill/>
            <a:miter lim="800000"/>
            <a:headEnd/>
            <a:tailEnd/>
          </a:ln>
        </p:spPr>
        <p:txBody>
          <a:bodyPr>
            <a:spAutoFit/>
          </a:bodyPr>
          <a:lstStyle/>
          <a:p>
            <a:pPr algn="ctr">
              <a:buNone/>
            </a:pPr>
            <a:r>
              <a:rPr lang="en-US" sz="1600" dirty="0">
                <a:solidFill>
                  <a:srgbClr val="FFFFFF"/>
                </a:solidFill>
              </a:rPr>
              <a:t>Group Policy Editor</a:t>
            </a:r>
          </a:p>
        </p:txBody>
      </p:sp>
      <p:grpSp>
        <p:nvGrpSpPr>
          <p:cNvPr id="2" name="Group 43"/>
          <p:cNvGrpSpPr>
            <a:grpSpLocks/>
          </p:cNvGrpSpPr>
          <p:nvPr/>
        </p:nvGrpSpPr>
        <p:grpSpPr bwMode="auto">
          <a:xfrm>
            <a:off x="1449388" y="3143251"/>
            <a:ext cx="1196975" cy="1272917"/>
            <a:chOff x="1449553" y="3143827"/>
            <a:chExt cx="1197033" cy="1271948"/>
          </a:xfrm>
        </p:grpSpPr>
        <p:pic>
          <p:nvPicPr>
            <p:cNvPr id="6" name="Picture 5" descr="GPMC.jpg"/>
            <p:cNvPicPr>
              <a:picLocks noChangeAspect="1"/>
            </p:cNvPicPr>
            <p:nvPr/>
          </p:nvPicPr>
          <p:blipFill>
            <a:blip r:embed="rId7"/>
            <a:stretch>
              <a:fillRect/>
            </a:stretch>
          </p:blipFill>
          <p:spPr bwMode="auto">
            <a:xfrm>
              <a:off x="1449553" y="3143827"/>
              <a:ext cx="1197033" cy="856598"/>
            </a:xfrm>
            <a:prstGeom prst="rect">
              <a:avLst/>
            </a:prstGeom>
            <a:noFill/>
            <a:ln>
              <a:noFill/>
            </a:ln>
            <a:effectLst>
              <a:outerShdw blurRad="76200" dir="18900000" sy="23000" kx="-1200000" algn="bl" rotWithShape="0">
                <a:prstClr val="black">
                  <a:alpha val="20000"/>
                </a:prstClr>
              </a:outerShdw>
            </a:effectLst>
          </p:spPr>
        </p:pic>
        <p:sp>
          <p:nvSpPr>
            <p:cNvPr id="4132" name="TextBox 30"/>
            <p:cNvSpPr txBox="1">
              <a:spLocks noChangeArrowheads="1"/>
            </p:cNvSpPr>
            <p:nvPr/>
          </p:nvSpPr>
          <p:spPr bwMode="auto">
            <a:xfrm>
              <a:off x="1647960" y="4077479"/>
              <a:ext cx="752165" cy="338296"/>
            </a:xfrm>
            <a:prstGeom prst="rect">
              <a:avLst/>
            </a:prstGeom>
            <a:noFill/>
            <a:ln w="9525">
              <a:noFill/>
              <a:miter lim="800000"/>
              <a:headEnd/>
              <a:tailEnd/>
            </a:ln>
          </p:spPr>
          <p:txBody>
            <a:bodyPr wrap="none">
              <a:spAutoFit/>
            </a:bodyPr>
            <a:lstStyle/>
            <a:p>
              <a:pPr>
                <a:buNone/>
              </a:pPr>
              <a:r>
                <a:rPr lang="en-US" sz="1600" dirty="0">
                  <a:solidFill>
                    <a:srgbClr val="FFFFFF"/>
                  </a:solidFill>
                </a:rPr>
                <a:t>GPMC</a:t>
              </a:r>
            </a:p>
          </p:txBody>
        </p:sp>
      </p:grpSp>
      <p:sp>
        <p:nvSpPr>
          <p:cNvPr id="4117" name="TextBox 31"/>
          <p:cNvSpPr txBox="1">
            <a:spLocks noChangeArrowheads="1"/>
          </p:cNvSpPr>
          <p:nvPr/>
        </p:nvSpPr>
        <p:spPr bwMode="auto">
          <a:xfrm>
            <a:off x="7381875" y="5384800"/>
            <a:ext cx="1160463" cy="738664"/>
          </a:xfrm>
          <a:prstGeom prst="rect">
            <a:avLst/>
          </a:prstGeom>
          <a:noFill/>
          <a:ln w="9525">
            <a:noFill/>
            <a:miter lim="800000"/>
            <a:headEnd/>
            <a:tailEnd/>
          </a:ln>
        </p:spPr>
        <p:txBody>
          <a:bodyPr>
            <a:spAutoFit/>
          </a:bodyPr>
          <a:lstStyle/>
          <a:p>
            <a:pPr algn="ctr">
              <a:buNone/>
            </a:pPr>
            <a:r>
              <a:rPr lang="en-US" sz="1400" dirty="0">
                <a:solidFill>
                  <a:srgbClr val="FFFFFF"/>
                </a:solidFill>
              </a:rPr>
              <a:t>Windows Mobile Device</a:t>
            </a:r>
          </a:p>
        </p:txBody>
      </p:sp>
      <p:sp>
        <p:nvSpPr>
          <p:cNvPr id="4118" name="TextBox 32"/>
          <p:cNvSpPr txBox="1">
            <a:spLocks noChangeArrowheads="1"/>
          </p:cNvSpPr>
          <p:nvPr/>
        </p:nvSpPr>
        <p:spPr bwMode="auto">
          <a:xfrm>
            <a:off x="4086225" y="5430838"/>
            <a:ext cx="1080745" cy="523220"/>
          </a:xfrm>
          <a:prstGeom prst="rect">
            <a:avLst/>
          </a:prstGeom>
          <a:noFill/>
          <a:ln w="9525">
            <a:noFill/>
            <a:miter lim="800000"/>
            <a:headEnd/>
            <a:tailEnd/>
          </a:ln>
        </p:spPr>
        <p:txBody>
          <a:bodyPr wrap="none">
            <a:spAutoFit/>
          </a:bodyPr>
          <a:lstStyle/>
          <a:p>
            <a:pPr>
              <a:buNone/>
            </a:pPr>
            <a:r>
              <a:rPr lang="en-US" sz="1400" dirty="0" smtClean="0">
                <a:solidFill>
                  <a:srgbClr val="FFFFFF"/>
                </a:solidFill>
              </a:rPr>
              <a:t>SCMDM</a:t>
            </a:r>
            <a:endParaRPr lang="en-US" sz="1400" dirty="0">
              <a:solidFill>
                <a:srgbClr val="FFFFFF"/>
              </a:solidFill>
            </a:endParaRPr>
          </a:p>
          <a:p>
            <a:pPr>
              <a:buNone/>
            </a:pPr>
            <a:r>
              <a:rPr lang="en-US" sz="1400" dirty="0">
                <a:solidFill>
                  <a:srgbClr val="FFFFFF"/>
                </a:solidFill>
              </a:rPr>
              <a:t>Internal DB</a:t>
            </a:r>
          </a:p>
        </p:txBody>
      </p:sp>
      <p:pic>
        <p:nvPicPr>
          <p:cNvPr id="3" name="Picture 2" descr="C:\Program Files\Microsoft Resource DVD Artwork\DVD_ART\Artwork_Imagery\HARDWARE_IMAGERY\Illustration - Misc Hardware\XML Icons\Document.png"/>
          <p:cNvPicPr>
            <a:picLocks noChangeAspect="1" noChangeArrowheads="1"/>
          </p:cNvPicPr>
          <p:nvPr/>
        </p:nvPicPr>
        <p:blipFill>
          <a:blip r:embed="rId8"/>
          <a:srcRect/>
          <a:stretch>
            <a:fillRect/>
          </a:stretch>
        </p:blipFill>
        <p:spPr bwMode="auto">
          <a:xfrm>
            <a:off x="1895475" y="1298575"/>
            <a:ext cx="212725" cy="458788"/>
          </a:xfrm>
          <a:prstGeom prst="rect">
            <a:avLst/>
          </a:prstGeom>
          <a:noFill/>
          <a:ln w="9525">
            <a:noFill/>
            <a:miter lim="800000"/>
            <a:headEnd/>
            <a:tailEnd/>
          </a:ln>
        </p:spPr>
      </p:pic>
      <p:pic>
        <p:nvPicPr>
          <p:cNvPr id="34" name="Picture 33" descr="C:\Program Files\Microsoft Resource DVD Artwork\DVD_ART\Artwork_Imagery\HARDWARE_IMAGERY\Illustration - Misc Hardware\XML Icons\Document.png"/>
          <p:cNvPicPr>
            <a:picLocks noChangeAspect="1" noChangeArrowheads="1"/>
          </p:cNvPicPr>
          <p:nvPr/>
        </p:nvPicPr>
        <p:blipFill>
          <a:blip r:embed="rId8"/>
          <a:srcRect/>
          <a:stretch>
            <a:fillRect/>
          </a:stretch>
        </p:blipFill>
        <p:spPr bwMode="auto">
          <a:xfrm>
            <a:off x="1901825" y="1303338"/>
            <a:ext cx="212725" cy="458787"/>
          </a:xfrm>
          <a:prstGeom prst="rect">
            <a:avLst/>
          </a:prstGeom>
          <a:noFill/>
          <a:ln w="9525">
            <a:noFill/>
            <a:miter lim="800000"/>
            <a:headEnd/>
            <a:tailEnd/>
          </a:ln>
        </p:spPr>
      </p:pic>
      <p:pic>
        <p:nvPicPr>
          <p:cNvPr id="35" name="Picture 34" descr="C:\Program Files\Microsoft Resource DVD Artwork\DVD_ART\Artwork_Imagery\HARDWARE_IMAGERY\Illustration - Misc Hardware\XML Icons\Document.png"/>
          <p:cNvPicPr>
            <a:picLocks noChangeAspect="1" noChangeArrowheads="1"/>
          </p:cNvPicPr>
          <p:nvPr/>
        </p:nvPicPr>
        <p:blipFill>
          <a:blip r:embed="rId8"/>
          <a:srcRect/>
          <a:stretch>
            <a:fillRect/>
          </a:stretch>
        </p:blipFill>
        <p:spPr bwMode="auto">
          <a:xfrm>
            <a:off x="4211638" y="1414463"/>
            <a:ext cx="214312" cy="457200"/>
          </a:xfrm>
          <a:prstGeom prst="rect">
            <a:avLst/>
          </a:prstGeom>
          <a:noFill/>
          <a:ln w="9525">
            <a:noFill/>
            <a:miter lim="800000"/>
            <a:headEnd/>
            <a:tailEnd/>
          </a:ln>
        </p:spPr>
      </p:pic>
      <p:pic>
        <p:nvPicPr>
          <p:cNvPr id="36" name="Picture 35" descr="C:\Program Files\Microsoft Resource DVD Artwork\DVD_ART\Artwork_Imagery\HARDWARE_IMAGERY\Illustration - Misc Hardware\XML Icons\Document.png"/>
          <p:cNvPicPr>
            <a:picLocks noChangeAspect="1" noChangeArrowheads="1"/>
          </p:cNvPicPr>
          <p:nvPr/>
        </p:nvPicPr>
        <p:blipFill>
          <a:blip r:embed="rId8"/>
          <a:srcRect/>
          <a:stretch>
            <a:fillRect/>
          </a:stretch>
        </p:blipFill>
        <p:spPr bwMode="auto">
          <a:xfrm>
            <a:off x="4230688" y="2011363"/>
            <a:ext cx="214312" cy="458787"/>
          </a:xfrm>
          <a:prstGeom prst="rect">
            <a:avLst/>
          </a:prstGeom>
          <a:noFill/>
          <a:ln w="9525">
            <a:noFill/>
            <a:miter lim="800000"/>
            <a:headEnd/>
            <a:tailEnd/>
          </a:ln>
        </p:spPr>
      </p:pic>
      <p:pic>
        <p:nvPicPr>
          <p:cNvPr id="37" name="Picture 36" descr="C:\Program Files\Microsoft Resource DVD Artwork\DVD_ART\Artwork_Imagery\HARDWARE_IMAGERY\Illustration - Misc Hardware\XML Icons\Document.png"/>
          <p:cNvPicPr>
            <a:picLocks noChangeAspect="1" noChangeArrowheads="1"/>
          </p:cNvPicPr>
          <p:nvPr/>
        </p:nvPicPr>
        <p:blipFill>
          <a:blip r:embed="rId8"/>
          <a:srcRect/>
          <a:stretch>
            <a:fillRect/>
          </a:stretch>
        </p:blipFill>
        <p:spPr bwMode="auto">
          <a:xfrm>
            <a:off x="6610350" y="4800600"/>
            <a:ext cx="212725" cy="458788"/>
          </a:xfrm>
          <a:prstGeom prst="rect">
            <a:avLst/>
          </a:prstGeom>
          <a:noFill/>
          <a:ln w="9525">
            <a:noFill/>
            <a:miter lim="800000"/>
            <a:headEnd/>
            <a:tailEnd/>
          </a:ln>
        </p:spPr>
      </p:pic>
      <p:pic>
        <p:nvPicPr>
          <p:cNvPr id="38" name="Picture 37" descr="C:\Program Files\Microsoft Resource DVD Artwork\DVD_ART\Artwork_Imagery\HARDWARE_IMAGERY\Illustration - Misc Hardware\XML Icons\Document.png"/>
          <p:cNvPicPr>
            <a:picLocks noChangeAspect="1" noChangeArrowheads="1"/>
          </p:cNvPicPr>
          <p:nvPr/>
        </p:nvPicPr>
        <p:blipFill>
          <a:blip r:embed="rId8"/>
          <a:srcRect/>
          <a:stretch>
            <a:fillRect/>
          </a:stretch>
        </p:blipFill>
        <p:spPr bwMode="auto">
          <a:xfrm>
            <a:off x="4206875" y="1419225"/>
            <a:ext cx="212725" cy="458788"/>
          </a:xfrm>
          <a:prstGeom prst="rect">
            <a:avLst/>
          </a:prstGeom>
          <a:noFill/>
          <a:ln w="9525">
            <a:noFill/>
            <a:miter lim="800000"/>
            <a:headEnd/>
            <a:tailEnd/>
          </a:ln>
        </p:spPr>
      </p:pic>
      <p:pic>
        <p:nvPicPr>
          <p:cNvPr id="39" name="Picture 38" descr="C:\Program Files\Microsoft Resource DVD Artwork\DVD_ART\Artwork_Imagery\HARDWARE_IMAGERY\Illustration - Misc Hardware\XML Icons\Document.png"/>
          <p:cNvPicPr>
            <a:picLocks noChangeAspect="1" noChangeArrowheads="1"/>
          </p:cNvPicPr>
          <p:nvPr/>
        </p:nvPicPr>
        <p:blipFill>
          <a:blip r:embed="rId8"/>
          <a:srcRect/>
          <a:stretch>
            <a:fillRect/>
          </a:stretch>
        </p:blipFill>
        <p:spPr bwMode="auto">
          <a:xfrm>
            <a:off x="4222750" y="2025650"/>
            <a:ext cx="214313" cy="458788"/>
          </a:xfrm>
          <a:prstGeom prst="rect">
            <a:avLst/>
          </a:prstGeom>
          <a:noFill/>
          <a:ln w="9525">
            <a:noFill/>
            <a:miter lim="800000"/>
            <a:headEnd/>
            <a:tailEnd/>
          </a:ln>
        </p:spPr>
      </p:pic>
      <p:pic>
        <p:nvPicPr>
          <p:cNvPr id="40" name="Picture 39" descr="C:\Program Files\Microsoft Resource DVD Artwork\DVD_ART\Artwork_Imagery\HARDWARE_IMAGERY\Illustration - Misc Hardware\XML Icons\Document.png"/>
          <p:cNvPicPr>
            <a:picLocks noChangeAspect="1" noChangeArrowheads="1"/>
          </p:cNvPicPr>
          <p:nvPr/>
        </p:nvPicPr>
        <p:blipFill>
          <a:blip r:embed="rId8"/>
          <a:srcRect/>
          <a:stretch>
            <a:fillRect/>
          </a:stretch>
        </p:blipFill>
        <p:spPr bwMode="auto">
          <a:xfrm>
            <a:off x="4500563" y="4852988"/>
            <a:ext cx="214312" cy="457200"/>
          </a:xfrm>
          <a:prstGeom prst="rect">
            <a:avLst/>
          </a:prstGeom>
          <a:noFill/>
          <a:ln w="9525">
            <a:noFill/>
            <a:miter lim="800000"/>
            <a:headEnd/>
            <a:tailEnd/>
          </a:ln>
        </p:spPr>
      </p:pic>
      <p:pic>
        <p:nvPicPr>
          <p:cNvPr id="42" name="Picture 41" descr="C:\Program Files\Microsoft Resource DVD Artwork\DVD_ART\Artwork_Imagery\HARDWARE_IMAGERY\Illustration - Misc Hardware\XML Icons\Document.png"/>
          <p:cNvPicPr>
            <a:picLocks noChangeAspect="1" noChangeArrowheads="1"/>
          </p:cNvPicPr>
          <p:nvPr/>
        </p:nvPicPr>
        <p:blipFill>
          <a:blip r:embed="rId8"/>
          <a:srcRect/>
          <a:stretch>
            <a:fillRect/>
          </a:stretch>
        </p:blipFill>
        <p:spPr bwMode="auto">
          <a:xfrm>
            <a:off x="6591300" y="3209925"/>
            <a:ext cx="212725" cy="458788"/>
          </a:xfrm>
          <a:prstGeom prst="rect">
            <a:avLst/>
          </a:prstGeom>
          <a:noFill/>
          <a:ln w="9525">
            <a:noFill/>
            <a:miter lim="800000"/>
            <a:headEnd/>
            <a:tailEnd/>
          </a:ln>
        </p:spPr>
      </p:pic>
      <p:pic>
        <p:nvPicPr>
          <p:cNvPr id="43" name="Picture 42" descr="C:\Program Files\Microsoft Resource DVD Artwork\DVD_ART\Artwork_Imagery\HARDWARE_IMAGERY\Illustration - Misc Hardware\XML Icons\Document.png"/>
          <p:cNvPicPr>
            <a:picLocks noChangeAspect="1" noChangeArrowheads="1"/>
          </p:cNvPicPr>
          <p:nvPr/>
        </p:nvPicPr>
        <p:blipFill>
          <a:blip r:embed="rId8"/>
          <a:srcRect/>
          <a:stretch>
            <a:fillRect/>
          </a:stretch>
        </p:blipFill>
        <p:spPr bwMode="auto">
          <a:xfrm>
            <a:off x="6611938" y="4787900"/>
            <a:ext cx="212725" cy="458788"/>
          </a:xfrm>
          <a:prstGeom prst="rect">
            <a:avLst/>
          </a:prstGeom>
          <a:noFill/>
          <a:ln w="9525">
            <a:noFill/>
            <a:miter lim="800000"/>
            <a:headEnd/>
            <a:tailEnd/>
          </a:ln>
        </p:spPr>
      </p:pic>
      <p:sp>
        <p:nvSpPr>
          <p:cNvPr id="45" name="TextBox 44"/>
          <p:cNvSpPr txBox="1">
            <a:spLocks noChangeArrowheads="1"/>
          </p:cNvSpPr>
          <p:nvPr/>
        </p:nvSpPr>
        <p:spPr bwMode="auto">
          <a:xfrm rot="-2121518">
            <a:off x="3137269" y="2645337"/>
            <a:ext cx="830677" cy="276999"/>
          </a:xfrm>
          <a:prstGeom prst="rect">
            <a:avLst/>
          </a:prstGeom>
          <a:noFill/>
          <a:ln w="9525">
            <a:noFill/>
            <a:miter lim="800000"/>
            <a:headEnd/>
            <a:tailEnd/>
          </a:ln>
        </p:spPr>
        <p:txBody>
          <a:bodyPr wrap="none">
            <a:spAutoFit/>
          </a:bodyPr>
          <a:lstStyle/>
          <a:p>
            <a:pPr>
              <a:buNone/>
            </a:pPr>
            <a:r>
              <a:rPr lang="en-US" sz="1200" dirty="0">
                <a:solidFill>
                  <a:srgbClr val="FFFFFF"/>
                </a:solidFill>
              </a:rPr>
              <a:t>Modeling</a:t>
            </a:r>
            <a:endParaRPr lang="en-US" dirty="0">
              <a:solidFill>
                <a:srgbClr val="FFFFFF"/>
              </a:solidFill>
            </a:endParaRPr>
          </a:p>
        </p:txBody>
      </p:sp>
      <p:sp>
        <p:nvSpPr>
          <p:cNvPr id="46" name="TextBox 45"/>
          <p:cNvSpPr txBox="1">
            <a:spLocks noChangeArrowheads="1"/>
          </p:cNvSpPr>
          <p:nvPr/>
        </p:nvSpPr>
        <p:spPr bwMode="auto">
          <a:xfrm rot="1903110">
            <a:off x="2904890" y="4526730"/>
            <a:ext cx="646331" cy="276999"/>
          </a:xfrm>
          <a:prstGeom prst="rect">
            <a:avLst/>
          </a:prstGeom>
          <a:noFill/>
          <a:ln w="9525">
            <a:noFill/>
            <a:miter lim="800000"/>
            <a:headEnd/>
            <a:tailEnd/>
          </a:ln>
        </p:spPr>
        <p:txBody>
          <a:bodyPr wrap="none">
            <a:spAutoFit/>
          </a:bodyPr>
          <a:lstStyle/>
          <a:p>
            <a:pPr>
              <a:buNone/>
            </a:pPr>
            <a:r>
              <a:rPr lang="en-US" sz="1200" dirty="0">
                <a:solidFill>
                  <a:srgbClr val="FFFFFF"/>
                </a:solidFill>
              </a:rPr>
              <a:t>Results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9"/>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par>
                          <p:cTn id="13" fill="hold">
                            <p:stCondLst>
                              <p:cond delay="0"/>
                            </p:stCondLst>
                            <p:childTnLst>
                              <p:par>
                                <p:cTn id="14" presetID="0" presetClass="path" presetSubtype="0" accel="50000" decel="50000" fill="hold" nodeType="afterEffect">
                                  <p:stCondLst>
                                    <p:cond delay="0"/>
                                  </p:stCondLst>
                                  <p:childTnLst>
                                    <p:animMotion origin="layout" path="M 2.77778E-7 -7.03704E-6 L 0.25209 0.01944 " pathEditMode="relative" ptsTypes="AA">
                                      <p:cBhvr>
                                        <p:cTn id="15" dur="2000" fill="hold"/>
                                        <p:tgtEl>
                                          <p:spTgt spid="3"/>
                                        </p:tgtEl>
                                        <p:attrNameLst>
                                          <p:attrName>ppt_x</p:attrName>
                                          <p:attrName>ppt_y</p:attrName>
                                        </p:attrNameLst>
                                      </p:cBhvr>
                                    </p:animMotion>
                                  </p:childTnLst>
                                </p:cTn>
                              </p:par>
                              <p:par>
                                <p:cTn id="16" presetID="0" presetClass="path" presetSubtype="0" accel="50000" decel="50000" fill="hold" nodeType="withEffect">
                                  <p:stCondLst>
                                    <p:cond delay="0"/>
                                  </p:stCondLst>
                                  <p:childTnLst>
                                    <p:animMotion origin="layout" path="M -0.00121 0.00023 L 0.25469 0.10324 " pathEditMode="relative" rAng="0" ptsTypes="AA">
                                      <p:cBhvr>
                                        <p:cTn id="17" dur="2000" fill="hold"/>
                                        <p:tgtEl>
                                          <p:spTgt spid="34"/>
                                        </p:tgtEl>
                                        <p:attrNameLst>
                                          <p:attrName>ppt_x</p:attrName>
                                          <p:attrName>ppt_y</p:attrName>
                                        </p:attrNameLst>
                                      </p:cBhvr>
                                      <p:rCtr x="128" y="51"/>
                                    </p:animMotion>
                                  </p:child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par>
                          <p:cTn id="21" fill="hold">
                            <p:stCondLst>
                              <p:cond delay="2000"/>
                            </p:stCondLst>
                            <p:childTnLst>
                              <p:par>
                                <p:cTn id="22" presetID="1"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childTnLst>
                                </p:cTn>
                              </p:par>
                            </p:childTnLst>
                          </p:cTn>
                        </p:par>
                        <p:par>
                          <p:cTn id="26" fill="hold">
                            <p:stCondLst>
                              <p:cond delay="2000"/>
                            </p:stCondLst>
                            <p:childTnLst>
                              <p:par>
                                <p:cTn id="27" presetID="0" presetClass="path" presetSubtype="0" accel="50000" decel="50000" fill="hold" nodeType="afterEffect">
                                  <p:stCondLst>
                                    <p:cond delay="0"/>
                                  </p:stCondLst>
                                  <p:childTnLst>
                                    <p:animMotion origin="layout" path="M 3.88889E-6 -9.25926E-6 L 0.21979 -0.00278 L 0.21667 0.24999 L 0.26042 0.24999 " pathEditMode="relative" ptsTypes="AAAA">
                                      <p:cBhvr>
                                        <p:cTn id="28" dur="2000" fill="hold"/>
                                        <p:tgtEl>
                                          <p:spTgt spid="35"/>
                                        </p:tgtEl>
                                        <p:attrNameLst>
                                          <p:attrName>ppt_x</p:attrName>
                                          <p:attrName>ppt_y</p:attrName>
                                        </p:attrNameLst>
                                      </p:cBhvr>
                                    </p:animMotion>
                                  </p:childTnLst>
                                </p:cTn>
                              </p:par>
                              <p:par>
                                <p:cTn id="29" presetID="0" presetClass="path" presetSubtype="0" accel="50000" decel="50000" fill="hold" nodeType="withEffect">
                                  <p:stCondLst>
                                    <p:cond delay="0"/>
                                  </p:stCondLst>
                                  <p:childTnLst>
                                    <p:animMotion origin="layout" path="M 4.44444E-6 -3.7037E-7 L 0.21423 -0.00139 L 0.21527 0.18056 L 0.2552 0.18056 " pathEditMode="relative" rAng="0" ptsTypes="AAAA">
                                      <p:cBhvr>
                                        <p:cTn id="30" dur="2000" fill="hold"/>
                                        <p:tgtEl>
                                          <p:spTgt spid="36"/>
                                        </p:tgtEl>
                                        <p:attrNameLst>
                                          <p:attrName>ppt_x</p:attrName>
                                          <p:attrName>ppt_y</p:attrName>
                                        </p:attrNameLst>
                                      </p:cBhvr>
                                      <p:rCtr x="128" y="90"/>
                                    </p:animMotion>
                                  </p:childTnLst>
                                </p:cTn>
                              </p:par>
                            </p:childTnLst>
                          </p:cTn>
                        </p:par>
                        <p:par>
                          <p:cTn id="31" fill="hold">
                            <p:stCondLst>
                              <p:cond delay="4000"/>
                            </p:stCondLst>
                            <p:childTnLst>
                              <p:par>
                                <p:cTn id="32" presetID="3" presetClass="exit" presetSubtype="10" fill="hold" nodeType="afterEffect">
                                  <p:stCondLst>
                                    <p:cond delay="0"/>
                                  </p:stCondLst>
                                  <p:childTnLst>
                                    <p:animEffect transition="out" filter="blinds(horizontal)">
                                      <p:cBhvr>
                                        <p:cTn id="33" dur="1000"/>
                                        <p:tgtEl>
                                          <p:spTgt spid="36"/>
                                        </p:tgtEl>
                                      </p:cBhvr>
                                    </p:animEffect>
                                    <p:set>
                                      <p:cBhvr>
                                        <p:cTn id="34" dur="1" fill="hold">
                                          <p:stCondLst>
                                            <p:cond delay="999"/>
                                          </p:stCondLst>
                                        </p:cTn>
                                        <p:tgtEl>
                                          <p:spTgt spid="36"/>
                                        </p:tgtEl>
                                        <p:attrNameLst>
                                          <p:attrName>style.visibility</p:attrName>
                                        </p:attrNameLst>
                                      </p:cBhvr>
                                      <p:to>
                                        <p:strVal val="hidden"/>
                                      </p:to>
                                    </p:set>
                                  </p:childTnLst>
                                </p:cTn>
                              </p:par>
                              <p:par>
                                <p:cTn id="35" presetID="3" presetClass="exit" presetSubtype="10" fill="hold" nodeType="withEffect">
                                  <p:stCondLst>
                                    <p:cond delay="0"/>
                                  </p:stCondLst>
                                  <p:childTnLst>
                                    <p:animEffect transition="out" filter="blinds(horizontal)">
                                      <p:cBhvr>
                                        <p:cTn id="36" dur="1000"/>
                                        <p:tgtEl>
                                          <p:spTgt spid="35"/>
                                        </p:tgtEl>
                                      </p:cBhvr>
                                    </p:animEffect>
                                    <p:set>
                                      <p:cBhvr>
                                        <p:cTn id="37" dur="1" fill="hold">
                                          <p:stCondLst>
                                            <p:cond delay="999"/>
                                          </p:stCondLst>
                                        </p:cTn>
                                        <p:tgtEl>
                                          <p:spTgt spid="35"/>
                                        </p:tgtEl>
                                        <p:attrNameLst>
                                          <p:attrName>style.visibility</p:attrName>
                                        </p:attrNameLst>
                                      </p:cBhvr>
                                      <p:to>
                                        <p:strVal val="hidden"/>
                                      </p:to>
                                    </p:set>
                                  </p:childTnLst>
                                </p:cTn>
                              </p:par>
                              <p:par>
                                <p:cTn id="38" presetID="10" presetClass="entr" presetSubtype="0" fill="hold" nodeType="with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2000"/>
                                        <p:tgtEl>
                                          <p:spTgt spid="42"/>
                                        </p:tgtEl>
                                      </p:cBhvr>
                                    </p:animEffect>
                                  </p:childTnLst>
                                </p:cTn>
                              </p:par>
                            </p:childTnLst>
                          </p:cTn>
                        </p:par>
                        <p:par>
                          <p:cTn id="41" fill="hold">
                            <p:stCondLst>
                              <p:cond delay="6000"/>
                            </p:stCondLst>
                            <p:childTnLst>
                              <p:par>
                                <p:cTn id="42" presetID="1" presetClass="entr" presetSubtype="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childTnLst>
                                </p:cTn>
                              </p:par>
                            </p:childTnLst>
                          </p:cTn>
                        </p:par>
                        <p:par>
                          <p:cTn id="44" fill="hold">
                            <p:stCondLst>
                              <p:cond delay="6000"/>
                            </p:stCondLst>
                            <p:childTnLst>
                              <p:par>
                                <p:cTn id="45" presetID="0" presetClass="path" presetSubtype="0" accel="50000" decel="50000" fill="hold" nodeType="afterEffect">
                                  <p:stCondLst>
                                    <p:cond delay="0"/>
                                  </p:stCondLst>
                                  <p:childTnLst>
                                    <p:animMotion origin="layout" path="M 1.11111E-6 -3.33333E-6 L -0.04462 -3.33333E-6 L -0.04375 0.23588 L 0.00121 0.23287 " pathEditMode="relative" rAng="0" ptsTypes="AAAA">
                                      <p:cBhvr>
                                        <p:cTn id="46" dur="2000" fill="hold"/>
                                        <p:tgtEl>
                                          <p:spTgt spid="42"/>
                                        </p:tgtEl>
                                        <p:attrNameLst>
                                          <p:attrName>ppt_x</p:attrName>
                                          <p:attrName>ppt_y</p:attrName>
                                        </p:attrNameLst>
                                      </p:cBhvr>
                                      <p:rCtr x="-22" y="118"/>
                                    </p:animMotion>
                                  </p:childTnLst>
                                </p:cTn>
                              </p:par>
                            </p:childTnLst>
                          </p:cTn>
                        </p:par>
                        <p:par>
                          <p:cTn id="47" fill="hold">
                            <p:stCondLst>
                              <p:cond delay="8000"/>
                            </p:stCondLst>
                            <p:childTnLst>
                              <p:par>
                                <p:cTn id="48" presetID="1" presetClass="entr" presetSubtype="0"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childTnLst>
                                </p:cTn>
                              </p:par>
                            </p:childTnLst>
                          </p:cTn>
                        </p:par>
                        <p:par>
                          <p:cTn id="50" fill="hold">
                            <p:stCondLst>
                              <p:cond delay="8000"/>
                            </p:stCondLst>
                            <p:childTnLst>
                              <p:par>
                                <p:cTn id="51" presetID="1"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childTnLst>
                                </p:cTn>
                              </p:par>
                            </p:childTnLst>
                          </p:cTn>
                        </p:par>
                        <p:par>
                          <p:cTn id="53" fill="hold">
                            <p:stCondLst>
                              <p:cond delay="8000"/>
                            </p:stCondLst>
                            <p:childTnLst>
                              <p:par>
                                <p:cTn id="54" presetID="0" presetClass="path" presetSubtype="0" accel="50000" decel="50000" fill="hold" nodeType="afterEffect">
                                  <p:stCondLst>
                                    <p:cond delay="0"/>
                                  </p:stCondLst>
                                  <p:childTnLst>
                                    <p:animMotion origin="layout" path="M -0.00087 0.00092 L 0.12656 0.00092 " pathEditMode="relative" rAng="0" ptsTypes="AA">
                                      <p:cBhvr>
                                        <p:cTn id="55" dur="2000" fill="hold"/>
                                        <p:tgtEl>
                                          <p:spTgt spid="37"/>
                                        </p:tgtEl>
                                        <p:attrNameLst>
                                          <p:attrName>ppt_x</p:attrName>
                                          <p:attrName>ppt_y</p:attrName>
                                        </p:attrNameLst>
                                      </p:cBhvr>
                                      <p:rCtr x="64" y="0"/>
                                    </p:animMotion>
                                  </p:childTnLst>
                                </p:cTn>
                              </p:par>
                            </p:childTnLst>
                          </p:cTn>
                        </p:par>
                        <p:par>
                          <p:cTn id="56" fill="hold">
                            <p:stCondLst>
                              <p:cond delay="10000"/>
                            </p:stCondLst>
                            <p:childTnLst>
                              <p:par>
                                <p:cTn id="57" presetID="1" presetClass="entr" presetSubtype="0" fill="hold" nodeType="afterEffect">
                                  <p:stCondLst>
                                    <p:cond delay="0"/>
                                  </p:stCondLst>
                                  <p:childTnLst>
                                    <p:set>
                                      <p:cBhvr>
                                        <p:cTn id="58" dur="1" fill="hold">
                                          <p:stCondLst>
                                            <p:cond delay="0"/>
                                          </p:stCondLst>
                                        </p:cTn>
                                        <p:tgtEl>
                                          <p:spTgt spid="43"/>
                                        </p:tgtEl>
                                        <p:attrNameLst>
                                          <p:attrName>style.visibility</p:attrName>
                                        </p:attrNameLst>
                                      </p:cBhvr>
                                      <p:to>
                                        <p:strVal val="visible"/>
                                      </p:to>
                                    </p:set>
                                  </p:childTnLst>
                                </p:cTn>
                              </p:par>
                              <p:par>
                                <p:cTn id="59" presetID="1" presetClass="exit" presetSubtype="0" fill="hold" nodeType="withEffect">
                                  <p:stCondLst>
                                    <p:cond delay="0"/>
                                  </p:stCondLst>
                                  <p:childTnLst>
                                    <p:set>
                                      <p:cBhvr>
                                        <p:cTn id="60" dur="1" fill="hold">
                                          <p:stCondLst>
                                            <p:cond delay="0"/>
                                          </p:stCondLst>
                                        </p:cTn>
                                        <p:tgtEl>
                                          <p:spTgt spid="42"/>
                                        </p:tgtEl>
                                        <p:attrNameLst>
                                          <p:attrName>style.visibility</p:attrName>
                                        </p:attrNameLst>
                                      </p:cBhvr>
                                      <p:to>
                                        <p:strVal val="hidden"/>
                                      </p:to>
                                    </p:set>
                                  </p:childTnLst>
                                </p:cTn>
                              </p:par>
                            </p:childTnLst>
                          </p:cTn>
                        </p:par>
                        <p:par>
                          <p:cTn id="61" fill="hold">
                            <p:stCondLst>
                              <p:cond delay="10000"/>
                            </p:stCondLst>
                            <p:childTnLst>
                              <p:par>
                                <p:cTn id="62" presetID="1"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childTnLst>
                                </p:cTn>
                              </p:par>
                            </p:childTnLst>
                          </p:cTn>
                        </p:par>
                        <p:par>
                          <p:cTn id="64" fill="hold">
                            <p:stCondLst>
                              <p:cond delay="10000"/>
                            </p:stCondLst>
                            <p:childTnLst>
                              <p:par>
                                <p:cTn id="65" presetID="0" presetClass="path" presetSubtype="0" accel="50000" decel="50000" fill="hold" nodeType="afterEffect">
                                  <p:stCondLst>
                                    <p:cond delay="0"/>
                                  </p:stCondLst>
                                  <p:childTnLst>
                                    <p:animMotion origin="layout" path="M -0.00104 0.00278 L -0.23472 0.00857 " pathEditMode="relative" rAng="0" ptsTypes="AA">
                                      <p:cBhvr>
                                        <p:cTn id="66" dur="2000" fill="hold"/>
                                        <p:tgtEl>
                                          <p:spTgt spid="43"/>
                                        </p:tgtEl>
                                        <p:attrNameLst>
                                          <p:attrName>ppt_x</p:attrName>
                                          <p:attrName>ppt_y</p:attrName>
                                        </p:attrNameLst>
                                      </p:cBhvr>
                                      <p:rCtr x="-117" y="3"/>
                                    </p:animMotion>
                                  </p:childTnLst>
                                </p:cTn>
                              </p:par>
                            </p:childTnLst>
                          </p:cTn>
                        </p:par>
                        <p:par>
                          <p:cTn id="67" fill="hold">
                            <p:stCondLst>
                              <p:cond delay="12000"/>
                            </p:stCondLst>
                            <p:childTnLst>
                              <p:par>
                                <p:cTn id="68" presetID="1" presetClass="entr" presetSubtype="0"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45"/>
                                        </p:tgtEl>
                                        <p:attrNameLst>
                                          <p:attrName>style.visibility</p:attrName>
                                        </p:attrNameLst>
                                      </p:cBhvr>
                                      <p:to>
                                        <p:strVal val="visible"/>
                                      </p:to>
                                    </p:set>
                                  </p:childTnLst>
                                </p:cTn>
                              </p:par>
                            </p:childTnLst>
                          </p:cTn>
                        </p:par>
                        <p:par>
                          <p:cTn id="72" fill="hold">
                            <p:stCondLst>
                              <p:cond delay="12000"/>
                            </p:stCondLst>
                            <p:childTnLst>
                              <p:par>
                                <p:cTn id="73" presetID="1" presetClass="entr" presetSubtype="0" fill="hold" nodeType="afterEffect">
                                  <p:stCondLst>
                                    <p:cond delay="0"/>
                                  </p:stCondLst>
                                  <p:childTnLst>
                                    <p:set>
                                      <p:cBhvr>
                                        <p:cTn id="74" dur="1" fill="hold">
                                          <p:stCondLst>
                                            <p:cond delay="0"/>
                                          </p:stCondLst>
                                        </p:cTn>
                                        <p:tgtEl>
                                          <p:spTgt spid="38"/>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9"/>
                                        </p:tgtEl>
                                        <p:attrNameLst>
                                          <p:attrName>style.visibility</p:attrName>
                                        </p:attrNameLst>
                                      </p:cBhvr>
                                      <p:to>
                                        <p:strVal val="visible"/>
                                      </p:to>
                                    </p:set>
                                  </p:childTnLst>
                                </p:cTn>
                              </p:par>
                            </p:childTnLst>
                          </p:cTn>
                        </p:par>
                        <p:par>
                          <p:cTn id="77" fill="hold">
                            <p:stCondLst>
                              <p:cond delay="12000"/>
                            </p:stCondLst>
                            <p:childTnLst>
                              <p:par>
                                <p:cTn id="78" presetID="0" presetClass="path" presetSubtype="0" accel="50000" decel="50000" fill="hold" nodeType="afterEffect">
                                  <p:stCondLst>
                                    <p:cond delay="0"/>
                                  </p:stCondLst>
                                  <p:childTnLst>
                                    <p:animMotion origin="layout" path="M 3.05556E-6 3.7037E-7 L -0.24844 0.27245 " pathEditMode="relative" rAng="0" ptsTypes="AA">
                                      <p:cBhvr>
                                        <p:cTn id="79" dur="2000" fill="hold"/>
                                        <p:tgtEl>
                                          <p:spTgt spid="38"/>
                                        </p:tgtEl>
                                        <p:attrNameLst>
                                          <p:attrName>ppt_x</p:attrName>
                                          <p:attrName>ppt_y</p:attrName>
                                        </p:attrNameLst>
                                      </p:cBhvr>
                                      <p:rCtr x="-124" y="136"/>
                                    </p:animMotion>
                                  </p:childTnLst>
                                </p:cTn>
                              </p:par>
                              <p:par>
                                <p:cTn id="80" presetID="0" presetClass="path" presetSubtype="0" accel="50000" decel="50000" fill="hold" nodeType="withEffect">
                                  <p:stCondLst>
                                    <p:cond delay="0"/>
                                  </p:stCondLst>
                                  <p:childTnLst>
                                    <p:animMotion origin="layout" path="M 4.44444E-6 -3.7037E-7 L -0.25139 0.18681 " pathEditMode="relative" rAng="0" ptsTypes="AA">
                                      <p:cBhvr>
                                        <p:cTn id="81" dur="2000" fill="hold"/>
                                        <p:tgtEl>
                                          <p:spTgt spid="39"/>
                                        </p:tgtEl>
                                        <p:attrNameLst>
                                          <p:attrName>ppt_x</p:attrName>
                                          <p:attrName>ppt_y</p:attrName>
                                        </p:attrNameLst>
                                      </p:cBhvr>
                                      <p:rCtr x="-126" y="93"/>
                                    </p:animMotion>
                                  </p:childTnLst>
                                </p:cTn>
                              </p:par>
                            </p:childTnLst>
                          </p:cTn>
                        </p:par>
                        <p:par>
                          <p:cTn id="82" fill="hold">
                            <p:stCondLst>
                              <p:cond delay="14000"/>
                            </p:stCondLst>
                            <p:childTnLst>
                              <p:par>
                                <p:cTn id="83" presetID="10" presetClass="exit" presetSubtype="0" fill="hold" nodeType="afterEffect">
                                  <p:stCondLst>
                                    <p:cond delay="0"/>
                                  </p:stCondLst>
                                  <p:childTnLst>
                                    <p:animEffect transition="out" filter="fade">
                                      <p:cBhvr>
                                        <p:cTn id="84" dur="1000"/>
                                        <p:tgtEl>
                                          <p:spTgt spid="38"/>
                                        </p:tgtEl>
                                      </p:cBhvr>
                                    </p:animEffect>
                                    <p:set>
                                      <p:cBhvr>
                                        <p:cTn id="85" dur="1" fill="hold">
                                          <p:stCondLst>
                                            <p:cond delay="999"/>
                                          </p:stCondLst>
                                        </p:cTn>
                                        <p:tgtEl>
                                          <p:spTgt spid="38"/>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1000"/>
                                        <p:tgtEl>
                                          <p:spTgt spid="39"/>
                                        </p:tgtEl>
                                      </p:cBhvr>
                                    </p:animEffect>
                                    <p:set>
                                      <p:cBhvr>
                                        <p:cTn id="88" dur="1" fill="hold">
                                          <p:stCondLst>
                                            <p:cond delay="999"/>
                                          </p:stCondLst>
                                        </p:cTn>
                                        <p:tgtEl>
                                          <p:spTgt spid="39"/>
                                        </p:tgtEl>
                                        <p:attrNameLst>
                                          <p:attrName>style.visibility</p:attrName>
                                        </p:attrNameLst>
                                      </p:cBhvr>
                                      <p:to>
                                        <p:strVal val="hidden"/>
                                      </p:to>
                                    </p:set>
                                  </p:childTnLst>
                                </p:cTn>
                              </p:par>
                              <p:par>
                                <p:cTn id="89" presetID="1" presetClass="entr" presetSubtype="0" fill="hold" nodeType="withEffect">
                                  <p:stCondLst>
                                    <p:cond delay="0"/>
                                  </p:stCondLst>
                                  <p:childTnLst>
                                    <p:set>
                                      <p:cBhvr>
                                        <p:cTn id="90" dur="1" fill="hold">
                                          <p:stCondLst>
                                            <p:cond delay="0"/>
                                          </p:stCondLst>
                                        </p:cTn>
                                        <p:tgtEl>
                                          <p:spTgt spid="4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childTnLst>
                                </p:cTn>
                              </p:par>
                            </p:childTnLst>
                          </p:cTn>
                        </p:par>
                        <p:par>
                          <p:cTn id="95" fill="hold">
                            <p:stCondLst>
                              <p:cond delay="15000"/>
                            </p:stCondLst>
                            <p:childTnLst>
                              <p:par>
                                <p:cTn id="96" presetID="0" presetClass="path" presetSubtype="0" accel="50000" decel="50000" fill="hold" nodeType="afterEffect">
                                  <p:stCondLst>
                                    <p:cond delay="0"/>
                                  </p:stCondLst>
                                  <p:childTnLst>
                                    <p:animMotion origin="layout" path="M -0.00382 -0.00093 L -0.28142 -0.22778 " pathEditMode="relative" rAng="0" ptsTypes="AA">
                                      <p:cBhvr>
                                        <p:cTn id="97" dur="2000" fill="hold"/>
                                        <p:tgtEl>
                                          <p:spTgt spid="40"/>
                                        </p:tgtEl>
                                        <p:attrNameLst>
                                          <p:attrName>ppt_x</p:attrName>
                                          <p:attrName>ppt_y</p:attrName>
                                        </p:attrNameLst>
                                      </p:cBhvr>
                                      <p:rCtr x="-139" y="-11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3" grpId="0" animBg="1"/>
      <p:bldP spid="24" grpId="0" animBg="1"/>
      <p:bldP spid="26" grpId="0" animBg="1"/>
      <p:bldP spid="27" grpId="0" animBg="1"/>
      <p:bldP spid="29" grpId="0" animBg="1"/>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20"/>
          <p:cNvPicPr>
            <a:picLocks noChangeAspect="1" noChangeArrowheads="1"/>
          </p:cNvPicPr>
          <p:nvPr/>
        </p:nvPicPr>
        <p:blipFill>
          <a:blip r:embed="rId4"/>
          <a:srcRect/>
          <a:stretch>
            <a:fillRect/>
          </a:stretch>
        </p:blipFill>
        <p:spPr bwMode="auto">
          <a:xfrm>
            <a:off x="57150" y="2671763"/>
            <a:ext cx="2308225" cy="1343025"/>
          </a:xfrm>
          <a:prstGeom prst="rect">
            <a:avLst/>
          </a:prstGeom>
          <a:noFill/>
          <a:ln w="9525" algn="ctr">
            <a:noFill/>
            <a:miter lim="800000"/>
            <a:headEnd/>
            <a:tailEnd/>
          </a:ln>
        </p:spPr>
      </p:pic>
      <p:sp>
        <p:nvSpPr>
          <p:cNvPr id="2059" name="Shape 14"/>
          <p:cNvSpPr txBox="1">
            <a:spLocks noGrp="1"/>
          </p:cNvSpPr>
          <p:nvPr/>
        </p:nvSpPr>
        <p:spPr bwMode="auto">
          <a:xfrm>
            <a:off x="7385050" y="6327775"/>
            <a:ext cx="2133600" cy="365125"/>
          </a:xfrm>
          <a:prstGeom prst="rect">
            <a:avLst/>
          </a:prstGeom>
          <a:noFill/>
          <a:ln w="9525">
            <a:noFill/>
            <a:miter lim="800000"/>
            <a:headEnd/>
            <a:tailEnd/>
          </a:ln>
        </p:spPr>
        <p:txBody>
          <a:bodyPr/>
          <a:lstStyle/>
          <a:p>
            <a:pPr algn="r"/>
            <a:fld id="{5C71CC1B-9C89-43D6-9E10-6F1AFF944E18}" type="slidenum">
              <a:rPr lang="en-US" sz="1200">
                <a:solidFill>
                  <a:srgbClr val="FFFFFF"/>
                </a:solidFill>
              </a:rPr>
              <a:pPr algn="r"/>
              <a:t>21</a:t>
            </a:fld>
            <a:endParaRPr lang="en-US" sz="1200">
              <a:solidFill>
                <a:srgbClr val="FFFFFF"/>
              </a:solidFill>
            </a:endParaRPr>
          </a:p>
        </p:txBody>
      </p:sp>
      <p:graphicFrame>
        <p:nvGraphicFramePr>
          <p:cNvPr id="2050" name="Object 6"/>
          <p:cNvGraphicFramePr>
            <a:graphicFrameLocks noChangeAspect="1"/>
          </p:cNvGraphicFramePr>
          <p:nvPr/>
        </p:nvGraphicFramePr>
        <p:xfrm>
          <a:off x="6905625" y="2335213"/>
          <a:ext cx="860425" cy="1173162"/>
        </p:xfrm>
        <a:graphic>
          <a:graphicData uri="http://schemas.openxmlformats.org/presentationml/2006/ole">
            <p:oleObj spid="_x0000_s1026" name="Visio" r:id="rId5" imgW="910775" imgH="1240155" progId="">
              <p:embed/>
            </p:oleObj>
          </a:graphicData>
        </a:graphic>
      </p:graphicFrame>
      <p:graphicFrame>
        <p:nvGraphicFramePr>
          <p:cNvPr id="46090" name="Object 5"/>
          <p:cNvGraphicFramePr>
            <a:graphicFrameLocks noChangeAspect="1"/>
          </p:cNvGraphicFramePr>
          <p:nvPr/>
        </p:nvGraphicFramePr>
        <p:xfrm>
          <a:off x="4757738" y="2490788"/>
          <a:ext cx="1495425" cy="2286000"/>
        </p:xfrm>
        <a:graphic>
          <a:graphicData uri="http://schemas.openxmlformats.org/presentationml/2006/ole">
            <p:oleObj spid="_x0000_s1027" name="Visio" r:id="rId6" imgW="1491996" imgH="2276551" progId="">
              <p:embed/>
            </p:oleObj>
          </a:graphicData>
        </a:graphic>
      </p:graphicFrame>
      <p:sp>
        <p:nvSpPr>
          <p:cNvPr id="42008" name="Rectangle 24"/>
          <p:cNvSpPr>
            <a:spLocks noGrp="1" noChangeArrowheads="1"/>
          </p:cNvSpPr>
          <p:nvPr>
            <p:ph type="title"/>
          </p:nvPr>
        </p:nvSpPr>
        <p:spPr>
          <a:xfrm>
            <a:off x="347663" y="200025"/>
            <a:ext cx="8380412" cy="750888"/>
          </a:xfrm>
        </p:spPr>
        <p:txBody>
          <a:bodyPr>
            <a:normAutofit fontScale="90000"/>
          </a:bodyPr>
          <a:lstStyle/>
          <a:p>
            <a:pPr>
              <a:defRPr/>
            </a:pPr>
            <a:r>
              <a:rPr lang="en-US" dirty="0" smtClean="0">
                <a:solidFill>
                  <a:schemeClr val="bg1"/>
                </a:solidFill>
              </a:rPr>
              <a:t>Bringing it all together</a:t>
            </a:r>
          </a:p>
        </p:txBody>
      </p:sp>
      <p:cxnSp>
        <p:nvCxnSpPr>
          <p:cNvPr id="22" name="Straight Connector 21"/>
          <p:cNvCxnSpPr/>
          <p:nvPr/>
        </p:nvCxnSpPr>
        <p:spPr bwMode="auto">
          <a:xfrm rot="5400000" flipV="1">
            <a:off x="1939925" y="3743325"/>
            <a:ext cx="4943475" cy="142875"/>
          </a:xfrm>
          <a:prstGeom prst="line">
            <a:avLst/>
          </a:prstGeom>
          <a:ln>
            <a:solidFill>
              <a:schemeClr val="accent3"/>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bwMode="auto">
          <a:xfrm rot="5400000" flipV="1">
            <a:off x="3886994" y="3759994"/>
            <a:ext cx="4919663" cy="104775"/>
          </a:xfrm>
          <a:prstGeom prst="line">
            <a:avLst/>
          </a:prstGeom>
          <a:ln>
            <a:solidFill>
              <a:schemeClr val="accent3"/>
            </a:solidFill>
            <a:headEnd type="none" w="med" len="med"/>
            <a:tailEnd type="none" w="med" len="med"/>
          </a:ln>
        </p:spPr>
        <p:style>
          <a:lnRef idx="1">
            <a:schemeClr val="dk1"/>
          </a:lnRef>
          <a:fillRef idx="0">
            <a:schemeClr val="dk1"/>
          </a:fillRef>
          <a:effectRef idx="0">
            <a:schemeClr val="dk1"/>
          </a:effectRef>
          <a:fontRef idx="minor">
            <a:schemeClr val="tx1"/>
          </a:fontRef>
        </p:style>
      </p:cxnSp>
      <p:graphicFrame>
        <p:nvGraphicFramePr>
          <p:cNvPr id="2052" name="Object 3"/>
          <p:cNvGraphicFramePr>
            <a:graphicFrameLocks noChangeAspect="1"/>
          </p:cNvGraphicFramePr>
          <p:nvPr/>
        </p:nvGraphicFramePr>
        <p:xfrm>
          <a:off x="4148138" y="2586038"/>
          <a:ext cx="561975" cy="2352675"/>
        </p:xfrm>
        <a:graphic>
          <a:graphicData uri="http://schemas.openxmlformats.org/presentationml/2006/ole">
            <p:oleObj spid="_x0000_s1028" name="Visio" r:id="rId7" imgW="638155" imgH="1989409" progId="">
              <p:embed/>
            </p:oleObj>
          </a:graphicData>
        </a:graphic>
      </p:graphicFrame>
      <p:sp>
        <p:nvSpPr>
          <p:cNvPr id="46121" name="Can 46120"/>
          <p:cNvSpPr>
            <a:spLocks noChangeArrowheads="1"/>
          </p:cNvSpPr>
          <p:nvPr/>
        </p:nvSpPr>
        <p:spPr bwMode="auto">
          <a:xfrm rot="16200000" flipH="1">
            <a:off x="1279525" y="2593975"/>
            <a:ext cx="155575" cy="1514475"/>
          </a:xfrm>
          <a:prstGeom prst="can">
            <a:avLst>
              <a:gd name="adj" fmla="val 78958"/>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eaVert" wrap="none" anchor="ctr"/>
          <a:lstStyle/>
          <a:p>
            <a:pPr algn="ctr">
              <a:defRPr/>
            </a:pPr>
            <a:endParaRPr lang="en-US" dirty="0">
              <a:solidFill>
                <a:schemeClr val="bg2"/>
              </a:solidFill>
            </a:endParaRPr>
          </a:p>
        </p:txBody>
      </p:sp>
      <p:graphicFrame>
        <p:nvGraphicFramePr>
          <p:cNvPr id="2053" name="Object 1"/>
          <p:cNvGraphicFramePr>
            <a:graphicFrameLocks noChangeAspect="1"/>
          </p:cNvGraphicFramePr>
          <p:nvPr/>
        </p:nvGraphicFramePr>
        <p:xfrm>
          <a:off x="6116638" y="2867025"/>
          <a:ext cx="561975" cy="1524000"/>
        </p:xfrm>
        <a:graphic>
          <a:graphicData uri="http://schemas.openxmlformats.org/presentationml/2006/ole">
            <p:oleObj spid="_x0000_s1029" name="Visio" r:id="rId8" imgW="638155" imgH="1989409" progId="">
              <p:embed/>
            </p:oleObj>
          </a:graphicData>
        </a:graphic>
      </p:graphicFrame>
      <p:graphicFrame>
        <p:nvGraphicFramePr>
          <p:cNvPr id="2" name="Object 13"/>
          <p:cNvGraphicFramePr>
            <a:graphicFrameLocks noChangeAspect="1"/>
          </p:cNvGraphicFramePr>
          <p:nvPr/>
        </p:nvGraphicFramePr>
        <p:xfrm>
          <a:off x="4976813" y="2909888"/>
          <a:ext cx="1495425" cy="2286000"/>
        </p:xfrm>
        <a:graphic>
          <a:graphicData uri="http://schemas.openxmlformats.org/presentationml/2006/ole">
            <p:oleObj spid="_x0000_s1030" name="Visio" r:id="rId9" imgW="1492224" imgH="2276501" progId="">
              <p:embed/>
            </p:oleObj>
          </a:graphicData>
        </a:graphic>
      </p:graphicFrame>
      <p:pic>
        <p:nvPicPr>
          <p:cNvPr id="45073" name="Picture 17"/>
          <p:cNvPicPr>
            <a:picLocks noChangeAspect="1" noChangeArrowheads="1"/>
          </p:cNvPicPr>
          <p:nvPr/>
        </p:nvPicPr>
        <p:blipFill>
          <a:blip r:embed="rId10"/>
          <a:srcRect/>
          <a:stretch>
            <a:fillRect/>
          </a:stretch>
        </p:blipFill>
        <p:spPr bwMode="auto">
          <a:xfrm>
            <a:off x="0" y="3413125"/>
            <a:ext cx="415925" cy="403225"/>
          </a:xfrm>
          <a:prstGeom prst="rect">
            <a:avLst/>
          </a:prstGeom>
          <a:noFill/>
          <a:ln w="9525" algn="ctr">
            <a:noFill/>
            <a:miter lim="800000"/>
            <a:headEnd/>
            <a:tailEnd/>
          </a:ln>
          <a:effectLst>
            <a:outerShdw dist="38100" dir="18900000" algn="bl" rotWithShape="0">
              <a:srgbClr val="000000">
                <a:alpha val="39998"/>
              </a:srgbClr>
            </a:outerShdw>
          </a:effectLst>
        </p:spPr>
      </p:pic>
      <p:pic>
        <p:nvPicPr>
          <p:cNvPr id="2065" name="Picture 18"/>
          <p:cNvPicPr>
            <a:picLocks noChangeAspect="1" noChangeArrowheads="1"/>
          </p:cNvPicPr>
          <p:nvPr/>
        </p:nvPicPr>
        <p:blipFill>
          <a:blip r:embed="rId11"/>
          <a:srcRect/>
          <a:stretch>
            <a:fillRect/>
          </a:stretch>
        </p:blipFill>
        <p:spPr bwMode="auto">
          <a:xfrm>
            <a:off x="1174750" y="2990850"/>
            <a:ext cx="334963" cy="647700"/>
          </a:xfrm>
          <a:prstGeom prst="rect">
            <a:avLst/>
          </a:prstGeom>
          <a:noFill/>
          <a:ln w="9525" algn="ctr">
            <a:noFill/>
            <a:miter lim="800000"/>
            <a:headEnd/>
            <a:tailEnd/>
          </a:ln>
        </p:spPr>
      </p:pic>
      <p:sp>
        <p:nvSpPr>
          <p:cNvPr id="36" name="TextBox 35"/>
          <p:cNvSpPr txBox="1"/>
          <p:nvPr/>
        </p:nvSpPr>
        <p:spPr>
          <a:xfrm>
            <a:off x="4968875" y="1571625"/>
            <a:ext cx="1028700" cy="307975"/>
          </a:xfrm>
          <a:prstGeom prst="rect">
            <a:avLst/>
          </a:prstGeom>
          <a:noFill/>
        </p:spPr>
        <p:txBody>
          <a:bodyPr>
            <a:spAutoFit/>
          </a:bodyPr>
          <a:lstStyle/>
          <a:p>
            <a:pPr>
              <a:defRPr/>
            </a:pPr>
            <a:r>
              <a:rPr lang="en-US" sz="1400" dirty="0">
                <a:solidFill>
                  <a:schemeClr val="bg2">
                    <a:lumMod val="95000"/>
                    <a:lumOff val="5000"/>
                  </a:schemeClr>
                </a:solidFill>
                <a:latin typeface="Segoe Semibold"/>
                <a:cs typeface="+mn-cs"/>
              </a:rPr>
              <a:t>DMZ</a:t>
            </a:r>
          </a:p>
        </p:txBody>
      </p:sp>
      <p:sp>
        <p:nvSpPr>
          <p:cNvPr id="39" name="TextBox 38"/>
          <p:cNvSpPr txBox="1"/>
          <p:nvPr/>
        </p:nvSpPr>
        <p:spPr>
          <a:xfrm>
            <a:off x="895350" y="2781300"/>
            <a:ext cx="1028700" cy="307975"/>
          </a:xfrm>
          <a:prstGeom prst="rect">
            <a:avLst/>
          </a:prstGeom>
          <a:noFill/>
        </p:spPr>
        <p:txBody>
          <a:bodyPr>
            <a:spAutoFit/>
          </a:bodyPr>
          <a:lstStyle/>
          <a:p>
            <a:pPr>
              <a:defRPr/>
            </a:pPr>
            <a:r>
              <a:rPr lang="en-US" sz="1400" dirty="0">
                <a:solidFill>
                  <a:schemeClr val="accent6">
                    <a:lumMod val="50000"/>
                  </a:schemeClr>
                </a:solidFill>
                <a:latin typeface="Segoe Semibold"/>
                <a:cs typeface="+mn-cs"/>
              </a:rPr>
              <a:t>WWAN</a:t>
            </a:r>
          </a:p>
        </p:txBody>
      </p:sp>
      <p:sp>
        <p:nvSpPr>
          <p:cNvPr id="40" name="TextBox 39"/>
          <p:cNvSpPr txBox="1"/>
          <p:nvPr/>
        </p:nvSpPr>
        <p:spPr>
          <a:xfrm>
            <a:off x="6994525" y="1538288"/>
            <a:ext cx="1028700" cy="307975"/>
          </a:xfrm>
          <a:prstGeom prst="rect">
            <a:avLst/>
          </a:prstGeom>
          <a:noFill/>
        </p:spPr>
        <p:txBody>
          <a:bodyPr>
            <a:spAutoFit/>
          </a:bodyPr>
          <a:lstStyle/>
          <a:p>
            <a:pPr>
              <a:defRPr/>
            </a:pPr>
            <a:r>
              <a:rPr lang="en-US" sz="1400" dirty="0">
                <a:solidFill>
                  <a:schemeClr val="bg2">
                    <a:lumMod val="95000"/>
                    <a:lumOff val="5000"/>
                  </a:schemeClr>
                </a:solidFill>
                <a:latin typeface="Segoe Semibold"/>
                <a:cs typeface="+mn-cs"/>
              </a:rPr>
              <a:t>Corpnet</a:t>
            </a:r>
          </a:p>
        </p:txBody>
      </p:sp>
      <p:pic>
        <p:nvPicPr>
          <p:cNvPr id="2069" name="Picture 20"/>
          <p:cNvPicPr>
            <a:picLocks noChangeAspect="1" noChangeArrowheads="1"/>
          </p:cNvPicPr>
          <p:nvPr/>
        </p:nvPicPr>
        <p:blipFill>
          <a:blip r:embed="rId4"/>
          <a:srcRect/>
          <a:stretch>
            <a:fillRect/>
          </a:stretch>
        </p:blipFill>
        <p:spPr bwMode="auto">
          <a:xfrm>
            <a:off x="2314575" y="2667000"/>
            <a:ext cx="1774825" cy="1476375"/>
          </a:xfrm>
          <a:prstGeom prst="rect">
            <a:avLst/>
          </a:prstGeom>
          <a:noFill/>
          <a:ln w="9525" algn="ctr">
            <a:noFill/>
            <a:miter lim="800000"/>
            <a:headEnd/>
            <a:tailEnd/>
          </a:ln>
        </p:spPr>
      </p:pic>
      <p:sp>
        <p:nvSpPr>
          <p:cNvPr id="44" name="TextBox 43"/>
          <p:cNvSpPr txBox="1"/>
          <p:nvPr/>
        </p:nvSpPr>
        <p:spPr>
          <a:xfrm>
            <a:off x="2776538" y="2784475"/>
            <a:ext cx="1028700" cy="307975"/>
          </a:xfrm>
          <a:prstGeom prst="rect">
            <a:avLst/>
          </a:prstGeom>
          <a:noFill/>
        </p:spPr>
        <p:txBody>
          <a:bodyPr>
            <a:spAutoFit/>
          </a:bodyPr>
          <a:lstStyle/>
          <a:p>
            <a:pPr>
              <a:defRPr/>
            </a:pPr>
            <a:r>
              <a:rPr lang="en-US" sz="1400" dirty="0">
                <a:solidFill>
                  <a:schemeClr val="accent6">
                    <a:lumMod val="50000"/>
                  </a:schemeClr>
                </a:solidFill>
                <a:latin typeface="Segoe Semibold"/>
                <a:cs typeface="+mn-cs"/>
              </a:rPr>
              <a:t>Internet</a:t>
            </a:r>
          </a:p>
        </p:txBody>
      </p:sp>
      <p:sp>
        <p:nvSpPr>
          <p:cNvPr id="47" name="Can 46"/>
          <p:cNvSpPr>
            <a:spLocks noChangeArrowheads="1"/>
          </p:cNvSpPr>
          <p:nvPr/>
        </p:nvSpPr>
        <p:spPr bwMode="auto">
          <a:xfrm rot="16200000" flipH="1">
            <a:off x="3743325" y="2079625"/>
            <a:ext cx="177800" cy="2520950"/>
          </a:xfrm>
          <a:prstGeom prst="can">
            <a:avLst>
              <a:gd name="adj" fmla="val 78958"/>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eaVert" wrap="none" anchor="ctr"/>
          <a:lstStyle/>
          <a:p>
            <a:pPr algn="ctr">
              <a:defRPr/>
            </a:pPr>
            <a:endParaRPr lang="en-US" dirty="0">
              <a:solidFill>
                <a:schemeClr val="bg2"/>
              </a:solidFill>
            </a:endParaRPr>
          </a:p>
        </p:txBody>
      </p:sp>
      <p:pic>
        <p:nvPicPr>
          <p:cNvPr id="2072" name="Picture 19"/>
          <p:cNvPicPr>
            <a:picLocks noChangeAspect="1" noChangeArrowheads="1"/>
          </p:cNvPicPr>
          <p:nvPr/>
        </p:nvPicPr>
        <p:blipFill>
          <a:blip r:embed="rId12"/>
          <a:srcRect/>
          <a:stretch>
            <a:fillRect/>
          </a:stretch>
        </p:blipFill>
        <p:spPr bwMode="auto">
          <a:xfrm>
            <a:off x="2119313" y="3071813"/>
            <a:ext cx="438150" cy="763587"/>
          </a:xfrm>
          <a:prstGeom prst="rect">
            <a:avLst/>
          </a:prstGeom>
          <a:noFill/>
          <a:ln w="9525" algn="ctr">
            <a:noFill/>
            <a:miter lim="800000"/>
            <a:headEnd/>
            <a:tailEnd/>
          </a:ln>
        </p:spPr>
      </p:pic>
      <p:pic>
        <p:nvPicPr>
          <p:cNvPr id="2073" name="Picture 14"/>
          <p:cNvPicPr>
            <a:picLocks noChangeAspect="1" noChangeArrowheads="1"/>
          </p:cNvPicPr>
          <p:nvPr/>
        </p:nvPicPr>
        <p:blipFill>
          <a:blip r:embed="rId13"/>
          <a:srcRect/>
          <a:stretch>
            <a:fillRect/>
          </a:stretch>
        </p:blipFill>
        <p:spPr bwMode="auto">
          <a:xfrm>
            <a:off x="214313" y="2984500"/>
            <a:ext cx="366712" cy="639763"/>
          </a:xfrm>
          <a:prstGeom prst="rect">
            <a:avLst/>
          </a:prstGeom>
          <a:noFill/>
          <a:ln w="9525" algn="ctr">
            <a:noFill/>
            <a:miter lim="800000"/>
            <a:headEnd/>
            <a:tailEnd/>
          </a:ln>
        </p:spPr>
      </p:pic>
      <p:graphicFrame>
        <p:nvGraphicFramePr>
          <p:cNvPr id="2055" name="Object 6"/>
          <p:cNvGraphicFramePr>
            <a:graphicFrameLocks noChangeAspect="1"/>
          </p:cNvGraphicFramePr>
          <p:nvPr/>
        </p:nvGraphicFramePr>
        <p:xfrm>
          <a:off x="8169275" y="2095500"/>
          <a:ext cx="974725" cy="1447800"/>
        </p:xfrm>
        <a:graphic>
          <a:graphicData uri="http://schemas.openxmlformats.org/presentationml/2006/ole">
            <p:oleObj spid="_x0000_s1031" name="Visio" r:id="rId14" imgW="745247" imgH="1104630" progId="">
              <p:embed/>
            </p:oleObj>
          </a:graphicData>
        </a:graphic>
      </p:graphicFrame>
      <p:graphicFrame>
        <p:nvGraphicFramePr>
          <p:cNvPr id="2056" name="Object 6"/>
          <p:cNvGraphicFramePr>
            <a:graphicFrameLocks noChangeAspect="1"/>
          </p:cNvGraphicFramePr>
          <p:nvPr/>
        </p:nvGraphicFramePr>
        <p:xfrm>
          <a:off x="6911975" y="3684588"/>
          <a:ext cx="898525" cy="1346200"/>
        </p:xfrm>
        <a:graphic>
          <a:graphicData uri="http://schemas.openxmlformats.org/presentationml/2006/ole">
            <p:oleObj spid="_x0000_s1032" name="Visio" r:id="rId15" imgW="952749" imgH="1423139" progId="">
              <p:embed/>
            </p:oleObj>
          </a:graphicData>
        </a:graphic>
      </p:graphicFrame>
      <p:sp>
        <p:nvSpPr>
          <p:cNvPr id="37" name="Freeform 36"/>
          <p:cNvSpPr/>
          <p:nvPr/>
        </p:nvSpPr>
        <p:spPr bwMode="auto">
          <a:xfrm>
            <a:off x="7708900" y="2336800"/>
            <a:ext cx="749300" cy="369332"/>
          </a:xfrm>
          <a:custGeom>
            <a:avLst/>
            <a:gdLst>
              <a:gd name="connsiteX0" fmla="*/ 901700 w 901700"/>
              <a:gd name="connsiteY0" fmla="*/ 0 h 419100"/>
              <a:gd name="connsiteX1" fmla="*/ 203200 w 901700"/>
              <a:gd name="connsiteY1" fmla="*/ 215900 h 419100"/>
              <a:gd name="connsiteX2" fmla="*/ 0 w 901700"/>
              <a:gd name="connsiteY2" fmla="*/ 419100 h 419100"/>
            </a:gdLst>
            <a:ahLst/>
            <a:cxnLst>
              <a:cxn ang="0">
                <a:pos x="connsiteX0" y="connsiteY0"/>
              </a:cxn>
              <a:cxn ang="0">
                <a:pos x="connsiteX1" y="connsiteY1"/>
              </a:cxn>
              <a:cxn ang="0">
                <a:pos x="connsiteX2" y="connsiteY2"/>
              </a:cxn>
            </a:cxnLst>
            <a:rect l="l" t="t" r="r" b="b"/>
            <a:pathLst>
              <a:path w="901700" h="419100">
                <a:moveTo>
                  <a:pt x="901700" y="0"/>
                </a:moveTo>
                <a:cubicBezTo>
                  <a:pt x="627591" y="73025"/>
                  <a:pt x="353483" y="146050"/>
                  <a:pt x="203200" y="215900"/>
                </a:cubicBezTo>
                <a:cubicBezTo>
                  <a:pt x="52917" y="285750"/>
                  <a:pt x="26458" y="352425"/>
                  <a:pt x="0" y="419100"/>
                </a:cubicBezTo>
              </a:path>
            </a:pathLst>
          </a:custGeom>
          <a:noFill/>
          <a:ln w="25400" cap="flat" cmpd="sng" algn="ctr">
            <a:solidFill>
              <a:srgbClr val="0070C0"/>
            </a:solidFill>
            <a:prstDash val="solid"/>
            <a:round/>
            <a:headEnd type="none" w="lg" len="lg"/>
            <a:tailEnd type="stealth" w="lg" len="lg"/>
          </a:ln>
          <a:effectLst>
            <a:glow rad="139700">
              <a:schemeClr val="accent6">
                <a:satMod val="175000"/>
                <a:alpha val="40000"/>
              </a:schemeClr>
            </a:glow>
          </a:effectLst>
        </p:spPr>
        <p:txBody>
          <a:bodyPr>
            <a:spAutoFit/>
          </a:bodyPr>
          <a:lstStyle/>
          <a:p>
            <a:pPr>
              <a:defRPr/>
            </a:pPr>
            <a:endParaRPr lang="en-US"/>
          </a:p>
        </p:txBody>
      </p:sp>
      <p:sp>
        <p:nvSpPr>
          <p:cNvPr id="42" name="Freeform 41"/>
          <p:cNvSpPr/>
          <p:nvPr/>
        </p:nvSpPr>
        <p:spPr bwMode="auto">
          <a:xfrm>
            <a:off x="558800" y="2933700"/>
            <a:ext cx="6553200" cy="508000"/>
          </a:xfrm>
          <a:custGeom>
            <a:avLst/>
            <a:gdLst>
              <a:gd name="connsiteX0" fmla="*/ 6553200 w 6553200"/>
              <a:gd name="connsiteY0" fmla="*/ 0 h 508000"/>
              <a:gd name="connsiteX1" fmla="*/ 5435600 w 6553200"/>
              <a:gd name="connsiteY1" fmla="*/ 444500 h 508000"/>
              <a:gd name="connsiteX2" fmla="*/ 4254500 w 6553200"/>
              <a:gd name="connsiteY2" fmla="*/ 381000 h 508000"/>
              <a:gd name="connsiteX3" fmla="*/ 0 w 6553200"/>
              <a:gd name="connsiteY3" fmla="*/ 393700 h 508000"/>
            </a:gdLst>
            <a:ahLst/>
            <a:cxnLst>
              <a:cxn ang="0">
                <a:pos x="connsiteX0" y="connsiteY0"/>
              </a:cxn>
              <a:cxn ang="0">
                <a:pos x="connsiteX1" y="connsiteY1"/>
              </a:cxn>
              <a:cxn ang="0">
                <a:pos x="connsiteX2" y="connsiteY2"/>
              </a:cxn>
              <a:cxn ang="0">
                <a:pos x="connsiteX3" y="connsiteY3"/>
              </a:cxn>
            </a:cxnLst>
            <a:rect l="l" t="t" r="r" b="b"/>
            <a:pathLst>
              <a:path w="6553200" h="508000">
                <a:moveTo>
                  <a:pt x="6553200" y="0"/>
                </a:moveTo>
                <a:cubicBezTo>
                  <a:pt x="6185958" y="190500"/>
                  <a:pt x="5818717" y="381000"/>
                  <a:pt x="5435600" y="444500"/>
                </a:cubicBezTo>
                <a:cubicBezTo>
                  <a:pt x="5052483" y="508000"/>
                  <a:pt x="4254500" y="381000"/>
                  <a:pt x="4254500" y="381000"/>
                </a:cubicBezTo>
                <a:lnTo>
                  <a:pt x="0" y="393700"/>
                </a:lnTo>
              </a:path>
            </a:pathLst>
          </a:custGeom>
          <a:noFill/>
          <a:ln w="25400" cap="flat" cmpd="sng" algn="ctr">
            <a:solidFill>
              <a:srgbClr val="0070C0"/>
            </a:solidFill>
            <a:prstDash val="solid"/>
            <a:round/>
            <a:headEnd type="none" w="med" len="med"/>
            <a:tailEnd type="stealth" w="lg" len="lg"/>
          </a:ln>
          <a:effectLst>
            <a:glow rad="228600">
              <a:schemeClr val="accent6">
                <a:satMod val="175000"/>
                <a:alpha val="40000"/>
              </a:schemeClr>
            </a:glow>
          </a:effectLst>
        </p:spPr>
        <p:txBody>
          <a:bodyPr>
            <a:spAutoFit/>
          </a:bodyPr>
          <a:lstStyle/>
          <a:p>
            <a:pPr>
              <a:defRPr/>
            </a:pPr>
            <a:endParaRPr lang="en-US"/>
          </a:p>
        </p:txBody>
      </p:sp>
      <p:graphicFrame>
        <p:nvGraphicFramePr>
          <p:cNvPr id="2057" name="Object 6"/>
          <p:cNvGraphicFramePr>
            <a:graphicFrameLocks noChangeAspect="1"/>
          </p:cNvGraphicFramePr>
          <p:nvPr/>
        </p:nvGraphicFramePr>
        <p:xfrm>
          <a:off x="7977188" y="2255838"/>
          <a:ext cx="241300" cy="368300"/>
        </p:xfrm>
        <a:graphic>
          <a:graphicData uri="http://schemas.openxmlformats.org/presentationml/2006/ole">
            <p:oleObj spid="_x0000_s1033" name="Visio" r:id="rId16" imgW="257140" imgH="389701" progId="">
              <p:embed/>
            </p:oleObj>
          </a:graphicData>
        </a:graphic>
      </p:graphicFrame>
      <p:sp>
        <p:nvSpPr>
          <p:cNvPr id="48" name="Freeform 47"/>
          <p:cNvSpPr/>
          <p:nvPr/>
        </p:nvSpPr>
        <p:spPr bwMode="auto">
          <a:xfrm>
            <a:off x="546100" y="3361267"/>
            <a:ext cx="6489700" cy="1447800"/>
          </a:xfrm>
          <a:custGeom>
            <a:avLst/>
            <a:gdLst>
              <a:gd name="connsiteX0" fmla="*/ 6489700 w 6489700"/>
              <a:gd name="connsiteY0" fmla="*/ 867833 h 1447800"/>
              <a:gd name="connsiteX1" fmla="*/ 6070600 w 6489700"/>
              <a:gd name="connsiteY1" fmla="*/ 93133 h 1447800"/>
              <a:gd name="connsiteX2" fmla="*/ 5143500 w 6489700"/>
              <a:gd name="connsiteY2" fmla="*/ 1426633 h 1447800"/>
              <a:gd name="connsiteX3" fmla="*/ 4000500 w 6489700"/>
              <a:gd name="connsiteY3" fmla="*/ 220133 h 1447800"/>
              <a:gd name="connsiteX4" fmla="*/ 0 w 6489700"/>
              <a:gd name="connsiteY4" fmla="*/ 143933 h 1447800"/>
              <a:gd name="connsiteX5" fmla="*/ 0 w 6489700"/>
              <a:gd name="connsiteY5" fmla="*/ 143933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9700" h="1447800">
                <a:moveTo>
                  <a:pt x="6489700" y="867833"/>
                </a:moveTo>
                <a:cubicBezTo>
                  <a:pt x="6392333" y="433916"/>
                  <a:pt x="6294967" y="0"/>
                  <a:pt x="6070600" y="93133"/>
                </a:cubicBezTo>
                <a:cubicBezTo>
                  <a:pt x="5846233" y="186266"/>
                  <a:pt x="5488517" y="1405466"/>
                  <a:pt x="5143500" y="1426633"/>
                </a:cubicBezTo>
                <a:cubicBezTo>
                  <a:pt x="4798483" y="1447800"/>
                  <a:pt x="4857750" y="433916"/>
                  <a:pt x="4000500" y="220133"/>
                </a:cubicBezTo>
                <a:cubicBezTo>
                  <a:pt x="3143250" y="6350"/>
                  <a:pt x="0" y="143933"/>
                  <a:pt x="0" y="143933"/>
                </a:cubicBezTo>
                <a:lnTo>
                  <a:pt x="0" y="143933"/>
                </a:lnTo>
              </a:path>
            </a:pathLst>
          </a:custGeom>
          <a:noFill/>
          <a:ln w="38100" cap="flat" cmpd="sng" algn="ctr">
            <a:solidFill>
              <a:srgbClr val="FF0000"/>
            </a:solidFill>
            <a:prstDash val="solid"/>
            <a:round/>
            <a:headEnd type="none" w="med" len="med"/>
            <a:tailEnd type="stealth" w="lg" len="lg"/>
          </a:ln>
          <a:effectLst>
            <a:glow rad="228600">
              <a:schemeClr val="accent6">
                <a:satMod val="175000"/>
                <a:alpha val="40000"/>
              </a:schemeClr>
            </a:glow>
          </a:effectLst>
        </p:spPr>
        <p:txBody>
          <a:bodyPr>
            <a:spAutoFit/>
          </a:bodyPr>
          <a:lstStyle/>
          <a:p>
            <a:pPr>
              <a:defRPr/>
            </a:pP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5073"/>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0" presetClass="path" presetSubtype="0" accel="50000" decel="50000" fill="hold" nodeType="clickEffect">
                                  <p:stCondLst>
                                    <p:cond delay="0"/>
                                  </p:stCondLst>
                                  <p:childTnLst>
                                    <p:animMotion origin="layout" path="M 0.76094 0.08982 L 0.70365 -0.01967 L 0.60643 0.16181 L 0.48698 0.0044 L -3.05556E-6 -3.33333E-6 " pathEditMode="relative" rAng="0" ptsTypes="AAAAA">
                                      <p:cBhvr>
                                        <p:cTn id="12" dur="2000" fill="hold"/>
                                        <p:tgtEl>
                                          <p:spTgt spid="45073"/>
                                        </p:tgtEl>
                                        <p:attrNameLst>
                                          <p:attrName>ppt_x</p:attrName>
                                          <p:attrName>ppt_y</p:attrName>
                                        </p:attrNameLst>
                                      </p:cBhvr>
                                      <p:rCtr x="-381" y="-19"/>
                                    </p:animMotion>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507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4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6121"/>
                                        </p:tgtEl>
                                        <p:attrNameLst>
                                          <p:attrName>style.visibility</p:attrName>
                                        </p:attrNameLst>
                                      </p:cBhvr>
                                      <p:to>
                                        <p:strVal val="visible"/>
                                      </p:to>
                                    </p:set>
                                    <p:animEffect transition="in" filter="wipe(left)">
                                      <p:cBhvr>
                                        <p:cTn id="25" dur="500"/>
                                        <p:tgtEl>
                                          <p:spTgt spid="4612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5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0" presetClass="path" presetSubtype="0" accel="50000" decel="50000" fill="hold" nodeType="clickEffect">
                                  <p:stCondLst>
                                    <p:cond delay="0"/>
                                  </p:stCondLst>
                                  <p:childTnLst>
                                    <p:animMotion origin="layout" path="M 0.02274 -0.00764 C 0.00052 -0.00394 -0.02031 0.01574 -0.04809 0.02199 C -0.06181 0.03125 -0.05365 0.03472 -0.07031 0.0368 C -0.07222 0.03865 -0.08368 0.02592 -0.08559 0.02754 C -0.08924 0.03078 -0.08976 0.04027 -0.08976 0.04051 C -0.09757 0.05602 -0.08472 0.03009 -0.10087 0.05162 C -0.11267 0.06736 -0.11302 0.07777 -0.12865 0.0831 C -0.13403 0.08495 -0.16215 0.10671 -0.16753 0.10902 C -0.18177 0.11527 -0.16962 0.11805 -0.18976 0.12014 C -0.2 0.12291 -0.21163 0.1324 -0.2217 0.1331 C -0.23993 0.13426 -0.26632 0.13055 -0.2842 0.13125 C -0.30503 0.13333 -0.30694 0.11551 -0.32726 0.11828 C -0.3434 0.1206 -0.37917 0.12315 -0.39253 0.12384 C -0.4092 0.12639 -0.44809 0.12569 -0.46476 0.12754 C -0.49809 0.1243 -0.54236 0.12523 -0.57604 0.12384 C -0.61371 0.125 -0.64288 0.12361 -0.68038 0.12569 C -0.71771 0.13194 -0.69479 0.13379 -0.74948 0.1294 C -0.77812 0.13148 -0.81146 0.12569 -0.82726 0.12569 " pathEditMode="relative" rAng="0" ptsTypes="ffffffffffffffffff">
                                      <p:cBhvr>
                                        <p:cTn id="44" dur="2000" fill="hold"/>
                                        <p:tgtEl>
                                          <p:spTgt spid="2057"/>
                                        </p:tgtEl>
                                        <p:attrNameLst>
                                          <p:attrName>ppt_x</p:attrName>
                                          <p:attrName>ppt_y</p:attrName>
                                        </p:attrNameLst>
                                      </p:cBhvr>
                                      <p:rCtr x="-425" y="7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121" grpId="0" animBg="1"/>
      <p:bldP spid="4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588" y="1291698"/>
            <a:ext cx="6643734" cy="2355016"/>
          </a:xfrm>
        </p:spPr>
        <p:txBody>
          <a:bodyPr/>
          <a:lstStyle/>
          <a:p>
            <a:pPr lvl="0" algn="ctr"/>
            <a:r>
              <a:rPr lang="en-GB" sz="4800" dirty="0" smtClean="0"/>
              <a:t>Conclusion</a:t>
            </a:r>
            <a:endParaRPr lang="en-US" sz="4800" b="0" dirty="0" smtClean="0">
              <a:latin typeface="Arial" pitchFamily="34" charset="0"/>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2177411" y="4086084"/>
            <a:ext cx="5129243" cy="1665236"/>
          </a:xfrm>
          <a:prstGeom prst="rect">
            <a:avLst/>
          </a:prstGeom>
        </p:spPr>
        <p:txBody>
          <a:bodyPr>
            <a:noAutofit/>
          </a:bodyPr>
          <a:lstStyle/>
          <a:p>
            <a:pPr marL="342900" marR="0" lvl="0" indent="-342900" algn="ctr" defTabSz="914400" rtl="0" eaLnBrk="0" fontAlgn="base" latinLnBrk="0" hangingPunct="0">
              <a:lnSpc>
                <a:spcPct val="100000"/>
              </a:lnSpc>
              <a:spcBef>
                <a:spcPct val="20000"/>
              </a:spcBef>
              <a:spcAft>
                <a:spcPct val="0"/>
              </a:spcAft>
              <a:buClrTx/>
              <a:buSzTx/>
              <a:tabLst/>
              <a:defRPr/>
            </a:pPr>
            <a:r>
              <a:rPr kumimoji="0" lang="en-US" sz="2000" b="0" i="0" u="none" strike="noStrike" kern="0" cap="none" spc="0" normalizeH="0" noProof="0" dirty="0" smtClean="0">
                <a:ln>
                  <a:noFill/>
                </a:ln>
                <a:solidFill>
                  <a:schemeClr val="bg1"/>
                </a:solidFill>
                <a:effectLst/>
                <a:uLnTx/>
                <a:uFillTx/>
                <a:latin typeface="+mn-lt"/>
                <a:ea typeface="+mn-ea"/>
                <a:cs typeface="+mn-cs"/>
              </a:rPr>
              <a:t>Steve Lamb, IT Pro Evangelist, </a:t>
            </a:r>
          </a:p>
          <a:p>
            <a:pPr marL="342900" marR="0" lvl="0" indent="-342900" algn="ctr" defTabSz="914400" rtl="0" eaLnBrk="0" fontAlgn="base" latinLnBrk="0" hangingPunct="0">
              <a:lnSpc>
                <a:spcPct val="100000"/>
              </a:lnSpc>
              <a:spcBef>
                <a:spcPct val="20000"/>
              </a:spcBef>
              <a:spcAft>
                <a:spcPct val="0"/>
              </a:spcAft>
              <a:buClrTx/>
              <a:buSzTx/>
              <a:tabLst/>
              <a:defRPr/>
            </a:pPr>
            <a:r>
              <a:rPr kumimoji="0" lang="en-US" sz="2000" b="0" i="0" u="none" strike="noStrike" kern="0" cap="none" spc="0" normalizeH="0" noProof="0" dirty="0" smtClean="0">
                <a:ln>
                  <a:noFill/>
                </a:ln>
                <a:solidFill>
                  <a:schemeClr val="bg1"/>
                </a:solidFill>
                <a:effectLst/>
                <a:uLnTx/>
                <a:uFillTx/>
                <a:latin typeface="+mn-lt"/>
                <a:ea typeface="+mn-ea"/>
                <a:cs typeface="+mn-cs"/>
              </a:rPr>
              <a:t>Microsoft Ltd</a:t>
            </a:r>
          </a:p>
          <a:p>
            <a:pPr marL="342900" marR="0" lvl="0" indent="-342900" algn="ctr" defTabSz="914400" rtl="0" eaLnBrk="0" fontAlgn="base" latinLnBrk="0" hangingPunct="0">
              <a:lnSpc>
                <a:spcPct val="100000"/>
              </a:lnSpc>
              <a:spcBef>
                <a:spcPct val="20000"/>
              </a:spcBef>
              <a:spcAft>
                <a:spcPct val="0"/>
              </a:spcAft>
              <a:buClrTx/>
              <a:buSzTx/>
              <a:tabLst/>
              <a:defRPr/>
            </a:pPr>
            <a:r>
              <a:rPr kumimoji="0" lang="en-US" sz="2000" b="0" i="0" u="none" strike="noStrike" kern="0" cap="none" spc="0" normalizeH="0" noProof="0" dirty="0" smtClean="0">
                <a:ln>
                  <a:noFill/>
                </a:ln>
                <a:solidFill>
                  <a:schemeClr val="bg1"/>
                </a:solidFill>
                <a:effectLst/>
                <a:uLnTx/>
                <a:uFillTx/>
                <a:latin typeface="+mn-lt"/>
                <a:ea typeface="+mn-ea"/>
                <a:cs typeface="+mn-cs"/>
              </a:rPr>
              <a:t>mailto://stephen.lamb@microsoft.com</a:t>
            </a:r>
          </a:p>
          <a:p>
            <a:pPr marL="342900" marR="0" lvl="0" indent="-342900" algn="ctr" defTabSz="914400" rtl="0" eaLnBrk="0" fontAlgn="base" latinLnBrk="0" hangingPunct="0">
              <a:lnSpc>
                <a:spcPct val="100000"/>
              </a:lnSpc>
              <a:spcBef>
                <a:spcPct val="20000"/>
              </a:spcBef>
              <a:spcAft>
                <a:spcPct val="0"/>
              </a:spcAft>
              <a:buClrTx/>
              <a:buSzTx/>
              <a:tabLst/>
              <a:defRPr/>
            </a:pPr>
            <a:r>
              <a:rPr kumimoji="0" lang="en-US" sz="2000" b="0" i="0" u="none" strike="noStrike" kern="0" cap="none" spc="0" normalizeH="0" noProof="0" dirty="0" smtClean="0">
                <a:ln>
                  <a:noFill/>
                </a:ln>
                <a:solidFill>
                  <a:schemeClr val="bg1"/>
                </a:solidFill>
                <a:effectLst/>
                <a:uLnTx/>
                <a:uFillTx/>
                <a:latin typeface="+mn-lt"/>
                <a:ea typeface="+mn-ea"/>
                <a:cs typeface="+mn-cs"/>
              </a:rPr>
              <a:t>http://blogs.technet.com/steve_lamb</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bg1"/>
                </a:solidFill>
              </a:rPr>
              <a:t>Here’s where to find out more</a:t>
            </a:r>
            <a:endParaRPr lang="en-GB" dirty="0">
              <a:solidFill>
                <a:schemeClr val="bg1"/>
              </a:solidFill>
            </a:endParaRPr>
          </a:p>
        </p:txBody>
      </p:sp>
      <p:sp>
        <p:nvSpPr>
          <p:cNvPr id="3" name="TextBox 2"/>
          <p:cNvSpPr txBox="1"/>
          <p:nvPr/>
        </p:nvSpPr>
        <p:spPr>
          <a:xfrm>
            <a:off x="428596" y="1500174"/>
            <a:ext cx="6416565" cy="3970318"/>
          </a:xfrm>
          <a:prstGeom prst="rect">
            <a:avLst/>
          </a:prstGeom>
          <a:noFill/>
        </p:spPr>
        <p:txBody>
          <a:bodyPr wrap="none" rtlCol="0">
            <a:spAutoFit/>
          </a:bodyPr>
          <a:lstStyle/>
          <a:p>
            <a:r>
              <a:rPr lang="en-GB" sz="2800" dirty="0" smtClean="0">
                <a:solidFill>
                  <a:srgbClr val="FFC000"/>
                </a:solidFill>
                <a:latin typeface="Segoe" pitchFamily="34" charset="0"/>
              </a:rPr>
              <a:t>http://www.microsoft.com/security</a:t>
            </a:r>
          </a:p>
          <a:p>
            <a:r>
              <a:rPr lang="en-GB" sz="2800" dirty="0" smtClean="0">
                <a:solidFill>
                  <a:srgbClr val="FFC000"/>
                </a:solidFill>
                <a:latin typeface="Segoe" pitchFamily="34" charset="0"/>
              </a:rPr>
              <a:t>http://www.microsoft.com/nap</a:t>
            </a:r>
          </a:p>
          <a:p>
            <a:r>
              <a:rPr lang="en-GB" sz="2800" dirty="0" smtClean="0">
                <a:solidFill>
                  <a:srgbClr val="FFC000"/>
                </a:solidFill>
                <a:latin typeface="Segoe" pitchFamily="34" charset="0"/>
              </a:rPr>
              <a:t>http://www.microsoft.com/ipsec</a:t>
            </a:r>
          </a:p>
          <a:p>
            <a:endParaRPr lang="en-GB" sz="2800" dirty="0" smtClean="0">
              <a:solidFill>
                <a:srgbClr val="FFC000"/>
              </a:solidFill>
              <a:latin typeface="Segoe" pitchFamily="34" charset="0"/>
            </a:endParaRPr>
          </a:p>
          <a:p>
            <a:r>
              <a:rPr lang="en-GB" sz="2800" dirty="0" smtClean="0">
                <a:solidFill>
                  <a:srgbClr val="FFC000"/>
                </a:solidFill>
                <a:latin typeface="Segoe" pitchFamily="34" charset="0"/>
              </a:rPr>
              <a:t>http://www.microsoft.com/forefront</a:t>
            </a:r>
          </a:p>
          <a:p>
            <a:r>
              <a:rPr lang="en-GB" sz="2800" dirty="0" smtClean="0">
                <a:solidFill>
                  <a:srgbClr val="FFC000"/>
                </a:solidFill>
                <a:latin typeface="Segoe" pitchFamily="34" charset="0"/>
              </a:rPr>
              <a:t>http://www.microsoft.com/systemcenter</a:t>
            </a:r>
          </a:p>
          <a:p>
            <a:endParaRPr lang="en-GB" sz="2800" dirty="0">
              <a:solidFill>
                <a:srgbClr val="FFC000"/>
              </a:solidFill>
              <a:latin typeface="Segoe" pitchFamily="34" charset="0"/>
            </a:endParaRPr>
          </a:p>
          <a:p>
            <a:r>
              <a:rPr lang="en-GB" sz="2800" dirty="0" smtClean="0">
                <a:solidFill>
                  <a:srgbClr val="FFC000"/>
                </a:solidFill>
                <a:latin typeface="Segoe" pitchFamily="34" charset="0"/>
              </a:rPr>
              <a:t>http://blogs.technet.com/steve_lamb</a:t>
            </a:r>
          </a:p>
          <a:p>
            <a:endParaRPr lang="en-GB" sz="2800" dirty="0" smtClean="0">
              <a:solidFill>
                <a:schemeClr val="tx1"/>
              </a:solidFill>
              <a:latin typeface="Segoe" pitchFamily="34" charset="0"/>
            </a:endParaRP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588" y="1291698"/>
            <a:ext cx="6643734" cy="2355016"/>
          </a:xfrm>
        </p:spPr>
        <p:txBody>
          <a:bodyPr/>
          <a:lstStyle/>
          <a:p>
            <a:pPr lvl="0" algn="ctr"/>
            <a:r>
              <a:rPr lang="en-GB" sz="4800" dirty="0" smtClean="0"/>
              <a:t>Reference Material</a:t>
            </a:r>
            <a:endParaRPr lang="en-US" sz="4800" b="0" dirty="0" smtClean="0">
              <a:latin typeface="Arial" pitchFamily="34" charset="0"/>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System </a:t>
            </a:r>
            <a:r>
              <a:rPr lang="en-GB" dirty="0" err="1" smtClean="0"/>
              <a:t>Center</a:t>
            </a:r>
            <a:r>
              <a:rPr lang="en-GB" dirty="0" smtClean="0"/>
              <a:t> Virtual Machine Manager</a:t>
            </a:r>
            <a:endParaRPr lang="en-GB" dirty="0"/>
          </a:p>
        </p:txBody>
      </p:sp>
      <p:graphicFrame>
        <p:nvGraphicFramePr>
          <p:cNvPr id="5" name="Group 71"/>
          <p:cNvGraphicFramePr>
            <a:graphicFrameLocks/>
          </p:cNvGraphicFramePr>
          <p:nvPr/>
        </p:nvGraphicFramePr>
        <p:xfrm>
          <a:off x="275167" y="1915585"/>
          <a:ext cx="8636000" cy="3990446"/>
        </p:xfrm>
        <a:graphic>
          <a:graphicData uri="http://schemas.openxmlformats.org/drawingml/2006/table">
            <a:tbl>
              <a:tblPr/>
              <a:tblGrid>
                <a:gridCol w="3698875"/>
                <a:gridCol w="1055158"/>
                <a:gridCol w="1227667"/>
                <a:gridCol w="1413933"/>
                <a:gridCol w="1240367"/>
              </a:tblGrid>
              <a:tr h="76464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FFFFFF"/>
                          </a:solidFill>
                          <a:effectLst/>
                          <a:latin typeface="Segoe Semibold" pitchFamily="34" charset="0"/>
                        </a:rPr>
                        <a:t>Virtualization Management Capabilities</a:t>
                      </a:r>
                    </a:p>
                  </a:txBody>
                  <a:tcPr marL="76200" marR="76200" marT="38100" marB="381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FFFFFF"/>
                          </a:solidFill>
                          <a:effectLst/>
                          <a:latin typeface="Segoe Semibold" pitchFamily="34" charset="0"/>
                        </a:rPr>
                        <a:t>Virtual Machine Manager</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FFFFFF"/>
                          </a:solidFill>
                          <a:effectLst/>
                          <a:latin typeface="Segoe Semibold" pitchFamily="34" charset="0"/>
                        </a:rPr>
                        <a:t>Operations Manager</a:t>
                      </a:r>
                    </a:p>
                  </a:txBody>
                  <a:tcPr marL="76200" marR="76200" marT="38100" marB="381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FFFFFF"/>
                          </a:solidFill>
                          <a:effectLst/>
                          <a:latin typeface="Segoe Semibold" pitchFamily="34" charset="0"/>
                        </a:rPr>
                        <a:t>Configuration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FFFFFF"/>
                          </a:solidFill>
                          <a:effectLst/>
                          <a:latin typeface="Segoe Semibold" pitchFamily="34" charset="0"/>
                        </a:rPr>
                        <a:t>Manager</a:t>
                      </a:r>
                    </a:p>
                  </a:txBody>
                  <a:tcPr marL="76200" marR="76200" marT="38100" marB="381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FFFFFF"/>
                          </a:solidFill>
                          <a:effectLst/>
                          <a:latin typeface="Segoe Semibold" pitchFamily="34" charset="0"/>
                        </a:rPr>
                        <a:t>Data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FFFFFF"/>
                          </a:solidFill>
                          <a:effectLst/>
                          <a:latin typeface="Segoe Semibold" pitchFamily="34" charset="0"/>
                        </a:rPr>
                        <a:t>Protection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FFFFFF"/>
                          </a:solidFill>
                          <a:effectLst/>
                          <a:latin typeface="Segoe Semibold" pitchFamily="34" charset="0"/>
                        </a:rPr>
                        <a:t>Manager</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6">
                        <a:lumMod val="50000"/>
                      </a:schemeClr>
                    </a:solidFill>
                  </a:tcPr>
                </a:tc>
              </a:tr>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Segoe Semibold" pitchFamily="34" charset="0"/>
                        </a:rPr>
                        <a:t>Server consolidation through virtual migration</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cap="none" normalizeH="0" baseline="0" dirty="0" smtClean="0">
                          <a:ln>
                            <a:noFill/>
                          </a:ln>
                          <a:solidFill>
                            <a:srgbClr val="000000"/>
                          </a:solidFill>
                          <a:effectLst/>
                          <a:latin typeface="Segoe Semibold" pitchFamily="34" charset="0"/>
                        </a:rPr>
                        <a:t>x</a:t>
                      </a:r>
                    </a:p>
                  </a:txBody>
                  <a:tcPr marL="76200" marR="762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dirty="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dirty="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dirty="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r>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Segoe Semibold" pitchFamily="34" charset="0"/>
                        </a:rPr>
                        <a:t>Virtual machine provisioning and configuration </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cap="none" normalizeH="0" baseline="0" smtClean="0">
                          <a:ln>
                            <a:noFill/>
                          </a:ln>
                          <a:solidFill>
                            <a:srgbClr val="000000"/>
                          </a:solidFill>
                          <a:effectLst/>
                          <a:latin typeface="Segoe Semibold" pitchFamily="34" charset="0"/>
                        </a:rPr>
                        <a:t>x</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r>
              <a:tr h="431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Segoe Semibold" pitchFamily="34" charset="0"/>
                        </a:rPr>
                        <a:t>Server health monitoring, management</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dirty="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cap="none" normalizeH="0" baseline="0" dirty="0" smtClean="0">
                          <a:ln>
                            <a:noFill/>
                          </a:ln>
                          <a:solidFill>
                            <a:srgbClr val="000000"/>
                          </a:solidFill>
                          <a:effectLst/>
                          <a:latin typeface="Segoe Semibold" pitchFamily="34" charset="0"/>
                        </a:rPr>
                        <a:t>x</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dirty="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dirty="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r>
              <a:tr h="431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Segoe Semibold" pitchFamily="34" charset="0"/>
                        </a:rPr>
                        <a:t>Performance reporting, analysis</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cap="none" normalizeH="0" baseline="0" smtClean="0">
                          <a:ln>
                            <a:noFill/>
                          </a:ln>
                          <a:solidFill>
                            <a:srgbClr val="000000"/>
                          </a:solidFill>
                          <a:effectLst/>
                          <a:latin typeface="Segoe Semibold" pitchFamily="34" charset="0"/>
                        </a:rPr>
                        <a:t>x</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r>
              <a:tr h="431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Segoe Semibold" pitchFamily="34" charset="0"/>
                        </a:rPr>
                        <a:t>Patch management, software upgrades</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cap="none" normalizeH="0" baseline="0" smtClean="0">
                          <a:ln>
                            <a:noFill/>
                          </a:ln>
                          <a:solidFill>
                            <a:srgbClr val="000000"/>
                          </a:solidFill>
                          <a:effectLst/>
                          <a:latin typeface="Segoe Semibold" pitchFamily="34" charset="0"/>
                        </a:rPr>
                        <a:t>x</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dirty="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r>
              <a:tr h="431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Segoe Semibold" pitchFamily="34" charset="0"/>
                        </a:rPr>
                        <a:t>Virtual machine backup and restore</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cap="none" normalizeH="0" baseline="0" smtClean="0">
                          <a:ln>
                            <a:noFill/>
                          </a:ln>
                          <a:solidFill>
                            <a:srgbClr val="000000"/>
                          </a:solidFill>
                          <a:effectLst/>
                          <a:latin typeface="Segoe Semibold" pitchFamily="34" charset="0"/>
                        </a:rPr>
                        <a:t>x</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D"/>
                    </a:solidFill>
                  </a:tcPr>
                </a:tc>
              </a:tr>
              <a:tr h="431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Segoe Semibold" pitchFamily="34" charset="0"/>
                        </a:rPr>
                        <a:t>Disaster Recovery</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300" b="1" i="0" u="none" strike="noStrike" cap="none" normalizeH="0" baseline="0" smtClean="0">
                        <a:ln>
                          <a:noFill/>
                        </a:ln>
                        <a:solidFill>
                          <a:srgbClr val="000000"/>
                        </a:solidFill>
                        <a:effectLst/>
                        <a:latin typeface="Segoe Semibold" pitchFamily="34" charset="0"/>
                      </a:endParaRP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cap="none" normalizeH="0" baseline="0" dirty="0" smtClean="0">
                          <a:ln>
                            <a:noFill/>
                          </a:ln>
                          <a:solidFill>
                            <a:srgbClr val="000000"/>
                          </a:solidFill>
                          <a:effectLst/>
                          <a:latin typeface="Segoe Semibold" pitchFamily="34" charset="0"/>
                        </a:rPr>
                        <a:t>x</a:t>
                      </a:r>
                    </a:p>
                  </a:txBody>
                  <a:tcPr marL="76200" marR="7620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r>
            </a:tbl>
          </a:graphicData>
        </a:graphic>
      </p:graphicFrame>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381000" y="1643050"/>
          <a:ext cx="7119958" cy="4757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itle 8"/>
          <p:cNvSpPr>
            <a:spLocks noGrp="1"/>
          </p:cNvSpPr>
          <p:nvPr>
            <p:ph type="title"/>
          </p:nvPr>
        </p:nvSpPr>
        <p:spPr/>
        <p:txBody>
          <a:bodyPr/>
          <a:lstStyle/>
          <a:p>
            <a:r>
              <a:rPr>
                <a:solidFill>
                  <a:schemeClr val="bg1"/>
                </a:solidFill>
              </a:rPr>
              <a:t>Virtual Machine Management</a:t>
            </a:r>
            <a:endParaRPr lang="en-US" dirty="0">
              <a:solidFill>
                <a:schemeClr val="bg1"/>
              </a:solidFill>
            </a:endParaRPr>
          </a:p>
        </p:txBody>
      </p:sp>
      <p:sp>
        <p:nvSpPr>
          <p:cNvPr id="10244" name="Shape 11270"/>
          <p:cNvSpPr>
            <a:spLocks noGrp="1"/>
          </p:cNvSpPr>
          <p:nvPr>
            <p:ph type="sldNum" sz="quarter" idx="4294967295"/>
          </p:nvPr>
        </p:nvSpPr>
        <p:spPr>
          <a:xfrm>
            <a:off x="7924800" y="6599238"/>
            <a:ext cx="1219200" cy="182562"/>
          </a:xfrm>
          <a:prstGeom prst="rect">
            <a:avLst/>
          </a:prstGeom>
        </p:spPr>
        <p:txBody>
          <a:bodyPr numCol="1" anchorCtr="0">
            <a:prstTxWarp prst="textNoShape">
              <a:avLst/>
            </a:prstTxWarp>
          </a:bodyPr>
          <a:lstStyle/>
          <a:p>
            <a:pPr fontAlgn="base">
              <a:spcBef>
                <a:spcPct val="0"/>
              </a:spcBef>
              <a:spcAft>
                <a:spcPct val="0"/>
              </a:spcAft>
              <a:defRPr/>
            </a:pPr>
            <a:fld id="{7FE3B03F-DA0F-4831-96E5-3ED95678DB2B}" type="slidenum">
              <a:rPr lang="en-US" smtClean="0">
                <a:solidFill>
                  <a:schemeClr val="bg1"/>
                </a:solidFill>
              </a:rPr>
              <a:pPr fontAlgn="base">
                <a:spcBef>
                  <a:spcPct val="0"/>
                </a:spcBef>
                <a:spcAft>
                  <a:spcPct val="0"/>
                </a:spcAft>
                <a:defRPr/>
              </a:pPr>
              <a:t>27</a:t>
            </a:fld>
            <a:endParaRPr lang="en-US"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ounded Rectangle 60"/>
          <p:cNvSpPr/>
          <p:nvPr/>
        </p:nvSpPr>
        <p:spPr bwMode="auto">
          <a:xfrm>
            <a:off x="144379" y="801106"/>
            <a:ext cx="8878824" cy="5994982"/>
          </a:xfrm>
          <a:prstGeom prst="roundRect">
            <a:avLst>
              <a:gd name="adj" fmla="val 3992"/>
            </a:avLst>
          </a:prstGeom>
          <a:gradFill rotWithShape="0">
            <a:gsLst>
              <a:gs pos="10000">
                <a:srgbClr val="002774">
                  <a:alpha val="70000"/>
                </a:srgbClr>
              </a:gs>
              <a:gs pos="100000">
                <a:srgbClr val="0049DA">
                  <a:alpha val="70000"/>
                </a:srgbClr>
              </a:gs>
            </a:gsLst>
            <a:lin ang="2700000" scaled="1"/>
          </a:gra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balanced" dir="t"/>
          </a:scene3d>
          <a:sp3d>
            <a:bevelT/>
          </a:sp3d>
        </p:spPr>
        <p:txBody>
          <a:bodyPr vert="horz" wrap="square" lIns="91440" tIns="45720" rIns="91440" bIns="45720" numCol="1" rtlCol="0" anchor="ctr" anchorCtr="0" compatLnSpc="1">
            <a:prstTxWarp prst="textNoShape">
              <a:avLst/>
            </a:prstTxWarp>
            <a:flatTx/>
          </a:bodyPr>
          <a:lstStyle/>
          <a:p>
            <a:pPr marL="0" marR="0" indent="0" algn="ctr" defTabSz="914400" rtl="0" eaLnBrk="0" fontAlgn="base" latinLnBrk="0" hangingPunct="0">
              <a:lnSpc>
                <a:spcPct val="85000"/>
              </a:lnSpc>
              <a:spcBef>
                <a:spcPct val="20000"/>
              </a:spcBef>
              <a:spcAft>
                <a:spcPct val="0"/>
              </a:spcAft>
              <a:buClrTx/>
              <a:buSzTx/>
              <a:buFontTx/>
              <a:buNone/>
              <a:tabLst/>
            </a:pPr>
            <a:endParaRPr kumimoji="0" lang="en-US" sz="1800" b="0" i="0" u="none" strike="noStrike" cap="none" normalizeH="0" baseline="0" smtClean="0">
              <a:ln>
                <a:noFill/>
              </a:ln>
              <a:solidFill>
                <a:srgbClr val="FFFFFF"/>
              </a:solidFill>
              <a:effectLst/>
              <a:latin typeface="+mn-lt"/>
            </a:endParaRPr>
          </a:p>
        </p:txBody>
      </p:sp>
      <p:sp>
        <p:nvSpPr>
          <p:cNvPr id="21515" name="Rectangle 35"/>
          <p:cNvSpPr>
            <a:spLocks noGrp="1" noChangeArrowheads="1"/>
          </p:cNvSpPr>
          <p:nvPr>
            <p:ph type="title"/>
          </p:nvPr>
        </p:nvSpPr>
        <p:spPr>
          <a:xfrm>
            <a:off x="355600" y="-2197100"/>
            <a:ext cx="8393113" cy="530225"/>
          </a:xfrm>
        </p:spPr>
        <p:txBody>
          <a:bodyPr/>
          <a:lstStyle/>
          <a:p>
            <a:pPr eaLnBrk="1" hangingPunct="1"/>
            <a:r>
              <a:rPr lang="en-US" sz="3200" dirty="0" smtClean="0"/>
              <a:t>Windows Server Virtualization</a:t>
            </a:r>
          </a:p>
        </p:txBody>
      </p:sp>
      <p:sp>
        <p:nvSpPr>
          <p:cNvPr id="21518" name="Text Box 54"/>
          <p:cNvSpPr txBox="1">
            <a:spLocks noChangeArrowheads="1"/>
          </p:cNvSpPr>
          <p:nvPr/>
        </p:nvSpPr>
        <p:spPr bwMode="auto">
          <a:xfrm>
            <a:off x="2613025" y="7053263"/>
            <a:ext cx="184150" cy="366712"/>
          </a:xfrm>
          <a:prstGeom prst="rect">
            <a:avLst/>
          </a:prstGeom>
          <a:noFill/>
          <a:ln w="9525">
            <a:noFill/>
            <a:miter lim="800000"/>
            <a:headEnd/>
            <a:tailEnd/>
          </a:ln>
        </p:spPr>
        <p:txBody>
          <a:bodyPr wrap="none">
            <a:spAutoFit/>
          </a:bodyPr>
          <a:lstStyle/>
          <a:p>
            <a:endParaRPr lang="en-US" dirty="0"/>
          </a:p>
        </p:txBody>
      </p:sp>
      <p:sp>
        <p:nvSpPr>
          <p:cNvPr id="32" name="Rectangle 4"/>
          <p:cNvSpPr txBox="1">
            <a:spLocks noChangeArrowheads="1"/>
          </p:cNvSpPr>
          <p:nvPr/>
        </p:nvSpPr>
        <p:spPr bwMode="auto">
          <a:xfrm>
            <a:off x="0" y="91440"/>
            <a:ext cx="8761412" cy="61555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lang="en-US" sz="4000" kern="0" dirty="0" smtClean="0">
                <a:solidFill>
                  <a:srgbClr val="FFC000"/>
                </a:solidFill>
                <a:effectLst>
                  <a:outerShdw blurRad="38100" dist="38100" dir="2700000" algn="tl">
                    <a:srgbClr val="000000">
                      <a:alpha val="43137"/>
                    </a:srgbClr>
                  </a:outerShdw>
                </a:effectLst>
                <a:latin typeface="+mj-lt"/>
                <a:ea typeface="+mj-ea"/>
                <a:cs typeface="+mj-cs"/>
              </a:rPr>
              <a:t>Windows Server Virtualization</a:t>
            </a:r>
            <a:endParaRPr kumimoji="0" lang="en-US" sz="4000" i="1"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mj-lt"/>
              <a:ea typeface="+mj-ea"/>
              <a:cs typeface="+mj-cs"/>
            </a:endParaRPr>
          </a:p>
        </p:txBody>
      </p:sp>
      <p:sp>
        <p:nvSpPr>
          <p:cNvPr id="34" name="TextBox 33"/>
          <p:cNvSpPr txBox="1"/>
          <p:nvPr/>
        </p:nvSpPr>
        <p:spPr>
          <a:xfrm>
            <a:off x="188862" y="1976085"/>
            <a:ext cx="3465712" cy="3293209"/>
          </a:xfrm>
          <a:prstGeom prst="rect">
            <a:avLst/>
          </a:prstGeom>
          <a:noFill/>
        </p:spPr>
        <p:txBody>
          <a:bodyPr wrap="square" rtlCol="0">
            <a:spAutoFit/>
          </a:bodyPr>
          <a:lstStyle/>
          <a:p>
            <a:pPr marL="282575" indent="-282575" algn="l">
              <a:lnSpc>
                <a:spcPct val="100000"/>
              </a:lnSpc>
              <a:buBlip>
                <a:blip r:embed="rId3"/>
              </a:buBlip>
            </a:pPr>
            <a:r>
              <a:rPr lang="en-US" sz="1600" dirty="0" smtClean="0">
                <a:solidFill>
                  <a:schemeClr val="bg1"/>
                </a:solidFill>
                <a:latin typeface="+mn-lt"/>
              </a:rPr>
              <a:t>Greater Scalability and improved performance</a:t>
            </a:r>
          </a:p>
          <a:p>
            <a:pPr marL="739775" lvl="1" indent="-282575" algn="l">
              <a:lnSpc>
                <a:spcPct val="100000"/>
              </a:lnSpc>
              <a:buBlip>
                <a:blip r:embed="rId3"/>
              </a:buBlip>
            </a:pPr>
            <a:r>
              <a:rPr lang="en-US" sz="1600" dirty="0" smtClean="0">
                <a:solidFill>
                  <a:schemeClr val="bg1"/>
                </a:solidFill>
                <a:latin typeface="+mn-lt"/>
              </a:rPr>
              <a:t>x64 bit host and guest support</a:t>
            </a:r>
          </a:p>
          <a:p>
            <a:pPr marL="739775" lvl="1" indent="-282575" algn="l">
              <a:lnSpc>
                <a:spcPct val="100000"/>
              </a:lnSpc>
              <a:buBlip>
                <a:blip r:embed="rId3"/>
              </a:buBlip>
            </a:pPr>
            <a:r>
              <a:rPr lang="en-US" sz="1600" dirty="0" smtClean="0">
                <a:solidFill>
                  <a:schemeClr val="bg1"/>
                </a:solidFill>
                <a:latin typeface="+mn-lt"/>
              </a:rPr>
              <a:t>SMP support</a:t>
            </a:r>
          </a:p>
          <a:p>
            <a:pPr marL="282575" indent="-282575" algn="l">
              <a:lnSpc>
                <a:spcPct val="100000"/>
              </a:lnSpc>
              <a:buBlip>
                <a:blip r:embed="rId3"/>
              </a:buBlip>
            </a:pPr>
            <a:r>
              <a:rPr lang="en-US" sz="1600" dirty="0" smtClean="0">
                <a:solidFill>
                  <a:schemeClr val="bg1"/>
                </a:solidFill>
                <a:latin typeface="+mn-lt"/>
              </a:rPr>
              <a:t>Increased reliability and security</a:t>
            </a:r>
          </a:p>
          <a:p>
            <a:pPr marL="739775" lvl="1" indent="-282575" algn="l">
              <a:lnSpc>
                <a:spcPct val="100000"/>
              </a:lnSpc>
              <a:buBlip>
                <a:blip r:embed="rId3"/>
              </a:buBlip>
            </a:pPr>
            <a:r>
              <a:rPr lang="en-US" sz="1600" dirty="0" smtClean="0">
                <a:solidFill>
                  <a:schemeClr val="bg1"/>
                </a:solidFill>
                <a:latin typeface="+mn-lt"/>
              </a:rPr>
              <a:t>Minimal Trusted Code base </a:t>
            </a:r>
          </a:p>
          <a:p>
            <a:pPr marL="739775" lvl="1" indent="-282575" algn="l">
              <a:lnSpc>
                <a:spcPct val="100000"/>
              </a:lnSpc>
              <a:buBlip>
                <a:blip r:embed="rId3"/>
              </a:buBlip>
            </a:pPr>
            <a:r>
              <a:rPr lang="en-US" sz="1600" dirty="0" smtClean="0">
                <a:solidFill>
                  <a:schemeClr val="bg1"/>
                </a:solidFill>
                <a:latin typeface="+mn-lt"/>
              </a:rPr>
              <a:t>Windows running a foundation role</a:t>
            </a:r>
          </a:p>
          <a:p>
            <a:pPr marL="282575" indent="-282575" algn="l">
              <a:lnSpc>
                <a:spcPct val="100000"/>
              </a:lnSpc>
              <a:buBlip>
                <a:blip r:embed="rId3"/>
              </a:buBlip>
            </a:pPr>
            <a:r>
              <a:rPr lang="en-US" sz="1600" dirty="0" smtClean="0">
                <a:solidFill>
                  <a:schemeClr val="bg1"/>
                </a:solidFill>
                <a:latin typeface="+mn-lt"/>
              </a:rPr>
              <a:t>Better flexibility and manageability</a:t>
            </a:r>
          </a:p>
          <a:p>
            <a:pPr marL="739775" lvl="1" indent="-282575" algn="l">
              <a:lnSpc>
                <a:spcPct val="100000"/>
              </a:lnSpc>
              <a:buBlip>
                <a:blip r:embed="rId3"/>
              </a:buBlip>
            </a:pPr>
            <a:r>
              <a:rPr lang="en-US" sz="1600" dirty="0" smtClean="0">
                <a:solidFill>
                  <a:schemeClr val="bg1"/>
                </a:solidFill>
                <a:latin typeface="+mn-lt"/>
              </a:rPr>
              <a:t>New UI/Integration with SCVMM</a:t>
            </a:r>
          </a:p>
        </p:txBody>
      </p:sp>
      <p:grpSp>
        <p:nvGrpSpPr>
          <p:cNvPr id="2" name="Group 48"/>
          <p:cNvGrpSpPr/>
          <p:nvPr/>
        </p:nvGrpSpPr>
        <p:grpSpPr>
          <a:xfrm>
            <a:off x="6201933" y="4664223"/>
            <a:ext cx="2707224" cy="608364"/>
            <a:chOff x="5660611" y="5250126"/>
            <a:chExt cx="2455583" cy="648527"/>
          </a:xfrm>
          <a:effectLst>
            <a:outerShdw blurRad="50800" dist="38100" dir="5400000" algn="t" rotWithShape="0">
              <a:prstClr val="black">
                <a:alpha val="40000"/>
              </a:prstClr>
            </a:outerShdw>
          </a:effectLst>
        </p:grpSpPr>
        <p:sp>
          <p:nvSpPr>
            <p:cNvPr id="21534" name="AutoShape 29"/>
            <p:cNvSpPr>
              <a:spLocks noChangeArrowheads="1"/>
            </p:cNvSpPr>
            <p:nvPr/>
          </p:nvSpPr>
          <p:spPr bwMode="auto">
            <a:xfrm>
              <a:off x="5724025" y="5250126"/>
              <a:ext cx="2392169" cy="612353"/>
            </a:xfrm>
            <a:prstGeom prst="cube">
              <a:avLst>
                <a:gd name="adj" fmla="val 55769"/>
              </a:avLst>
            </a:prstGeom>
            <a:gradFill flip="none" rotWithShape="1">
              <a:gsLst>
                <a:gs pos="0">
                  <a:srgbClr val="00B050">
                    <a:alpha val="80000"/>
                  </a:srgbClr>
                </a:gs>
                <a:gs pos="61000">
                  <a:srgbClr val="00DA63">
                    <a:alpha val="80000"/>
                  </a:srgbClr>
                </a:gs>
                <a:gs pos="100000">
                  <a:srgbClr val="00B050">
                    <a:alpha val="80000"/>
                  </a:srgbClr>
                </a:gs>
              </a:gsLst>
              <a:lin ang="2700000" scaled="1"/>
              <a:tileRect/>
            </a:gra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dirty="0">
                <a:latin typeface="+mn-lt"/>
              </a:endParaRPr>
            </a:p>
          </p:txBody>
        </p:sp>
        <p:sp>
          <p:nvSpPr>
            <p:cNvPr id="46" name="TextBox 45"/>
            <p:cNvSpPr txBox="1"/>
            <p:nvPr/>
          </p:nvSpPr>
          <p:spPr>
            <a:xfrm>
              <a:off x="5660611" y="5577120"/>
              <a:ext cx="2235199" cy="321533"/>
            </a:xfrm>
            <a:prstGeom prst="rect">
              <a:avLst/>
            </a:prstGeom>
            <a:noFill/>
          </p:spPr>
          <p:txBody>
            <a:bodyPr wrap="square" rtlCol="0">
              <a:spAutoFit/>
            </a:bodyPr>
            <a:lstStyle/>
            <a:p>
              <a:r>
                <a:rPr lang="en-US" sz="1600" dirty="0" smtClean="0">
                  <a:effectLst>
                    <a:outerShdw blurRad="38100" dist="38100" dir="2700000" algn="tl">
                      <a:srgbClr val="000000">
                        <a:alpha val="43137"/>
                      </a:srgbClr>
                    </a:outerShdw>
                  </a:effectLst>
                  <a:latin typeface="+mn-lt"/>
                </a:rPr>
                <a:t>AMD-V / Intel VT</a:t>
              </a:r>
              <a:endParaRPr lang="en-US" sz="1600" dirty="0">
                <a:effectLst>
                  <a:outerShdw blurRad="38100" dist="38100" dir="2700000" algn="tl">
                    <a:srgbClr val="000000">
                      <a:alpha val="43137"/>
                    </a:srgbClr>
                  </a:outerShdw>
                </a:effectLst>
                <a:latin typeface="+mn-lt"/>
              </a:endParaRPr>
            </a:p>
          </p:txBody>
        </p:sp>
      </p:grpSp>
      <p:grpSp>
        <p:nvGrpSpPr>
          <p:cNvPr id="3" name="Group 50"/>
          <p:cNvGrpSpPr/>
          <p:nvPr/>
        </p:nvGrpSpPr>
        <p:grpSpPr>
          <a:xfrm>
            <a:off x="6318738" y="4289092"/>
            <a:ext cx="2609849" cy="624699"/>
            <a:chOff x="5733554" y="4919036"/>
            <a:chExt cx="2409793" cy="551970"/>
          </a:xfrm>
          <a:effectLst>
            <a:outerShdw blurRad="50800" dist="38100" dir="5400000" algn="t" rotWithShape="0">
              <a:prstClr val="black">
                <a:alpha val="40000"/>
              </a:prstClr>
            </a:outerShdw>
          </a:effectLst>
        </p:grpSpPr>
        <p:sp>
          <p:nvSpPr>
            <p:cNvPr id="91169" name="AutoShape 33"/>
            <p:cNvSpPr>
              <a:spLocks noChangeArrowheads="1"/>
            </p:cNvSpPr>
            <p:nvPr/>
          </p:nvSpPr>
          <p:spPr bwMode="auto">
            <a:xfrm>
              <a:off x="5733554" y="4919036"/>
              <a:ext cx="2409793" cy="533495"/>
            </a:xfrm>
            <a:prstGeom prst="cube">
              <a:avLst>
                <a:gd name="adj" fmla="val 55769"/>
              </a:avLst>
            </a:prstGeom>
            <a:gradFill flip="none" rotWithShape="1">
              <a:gsLst>
                <a:gs pos="0">
                  <a:schemeClr val="folHlink">
                    <a:gamma/>
                    <a:shade val="66275"/>
                    <a:invGamma/>
                    <a:alpha val="80000"/>
                  </a:schemeClr>
                </a:gs>
                <a:gs pos="50000">
                  <a:schemeClr val="folHlink">
                    <a:alpha val="80000"/>
                  </a:schemeClr>
                </a:gs>
                <a:gs pos="100000">
                  <a:srgbClr val="C00000">
                    <a:alpha val="80000"/>
                  </a:srgbClr>
                </a:gs>
              </a:gsLst>
              <a:lin ang="2700000" scaled="1"/>
              <a:tileRect/>
            </a:gradFill>
            <a:ln w="9525">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dirty="0">
                <a:latin typeface="+mn-lt"/>
              </a:endParaRPr>
            </a:p>
          </p:txBody>
        </p:sp>
        <p:sp>
          <p:nvSpPr>
            <p:cNvPr id="47" name="TextBox 46"/>
            <p:cNvSpPr txBox="1"/>
            <p:nvPr/>
          </p:nvSpPr>
          <p:spPr>
            <a:xfrm>
              <a:off x="5873757" y="5204500"/>
              <a:ext cx="1981390" cy="266506"/>
            </a:xfrm>
            <a:prstGeom prst="rect">
              <a:avLst/>
            </a:prstGeom>
            <a:noFill/>
          </p:spPr>
          <p:txBody>
            <a:bodyPr wrap="square" rtlCol="0">
              <a:spAutoFit/>
            </a:bodyPr>
            <a:lstStyle/>
            <a:p>
              <a:r>
                <a:rPr lang="en-US" sz="1600" dirty="0" smtClean="0">
                  <a:effectLst>
                    <a:outerShdw blurRad="38100" dist="38100" dir="2700000" algn="tl">
                      <a:srgbClr val="000000">
                        <a:alpha val="43137"/>
                      </a:srgbClr>
                    </a:outerShdw>
                  </a:effectLst>
                  <a:latin typeface="+mn-lt"/>
                </a:rPr>
                <a:t>Windows Hypervisor</a:t>
              </a:r>
              <a:endParaRPr lang="en-US" sz="1600" dirty="0">
                <a:effectLst>
                  <a:outerShdw blurRad="38100" dist="38100" dir="2700000" algn="tl">
                    <a:srgbClr val="000000">
                      <a:alpha val="43137"/>
                    </a:srgbClr>
                  </a:outerShdw>
                </a:effectLst>
                <a:latin typeface="+mn-lt"/>
              </a:endParaRPr>
            </a:p>
          </p:txBody>
        </p:sp>
        <p:pic>
          <p:nvPicPr>
            <p:cNvPr id="50" name="Picture 46" descr="Windows XP Flag"/>
            <p:cNvPicPr>
              <a:picLocks noChangeAspect="1" noChangeArrowheads="1"/>
            </p:cNvPicPr>
            <p:nvPr/>
          </p:nvPicPr>
          <p:blipFill>
            <a:blip r:embed="rId4" cstate="print"/>
            <a:srcRect/>
            <a:stretch>
              <a:fillRect/>
            </a:stretch>
          </p:blipFill>
          <p:spPr bwMode="auto">
            <a:xfrm>
              <a:off x="5769449" y="5238915"/>
              <a:ext cx="213069" cy="188048"/>
            </a:xfrm>
            <a:prstGeom prst="rect">
              <a:avLst/>
            </a:prstGeom>
            <a:noFill/>
          </p:spPr>
        </p:pic>
      </p:grpSp>
      <p:pic>
        <p:nvPicPr>
          <p:cNvPr id="21532" name="Picture 19" descr="Gel - Gel2 arrow MS yellow"/>
          <p:cNvPicPr>
            <a:picLocks noChangeAspect="1" noChangeArrowheads="1"/>
          </p:cNvPicPr>
          <p:nvPr/>
        </p:nvPicPr>
        <p:blipFill>
          <a:blip r:embed="rId5" cstate="print">
            <a:lum bright="6000"/>
          </a:blip>
          <a:srcRect/>
          <a:stretch>
            <a:fillRect/>
          </a:stretch>
        </p:blipFill>
        <p:spPr bwMode="auto">
          <a:xfrm rot="16200000">
            <a:off x="7383480" y="3824931"/>
            <a:ext cx="601030" cy="282353"/>
          </a:xfrm>
          <a:prstGeom prst="rect">
            <a:avLst/>
          </a:prstGeom>
          <a:noFill/>
          <a:ln w="9525">
            <a:noFill/>
            <a:miter lim="800000"/>
            <a:headEnd/>
            <a:tailEnd/>
          </a:ln>
          <a:effectLst>
            <a:outerShdw blurRad="177800" dist="152400" dir="5400000" sx="90000" sy="-19000" rotWithShape="0">
              <a:prstClr val="black">
                <a:alpha val="60000"/>
              </a:prstClr>
            </a:outerShdw>
          </a:effectLst>
        </p:spPr>
      </p:pic>
      <p:pic>
        <p:nvPicPr>
          <p:cNvPr id="21533" name="Picture 20" descr="Gel - Gel2 arrow MS yellow"/>
          <p:cNvPicPr>
            <a:picLocks noChangeAspect="1" noChangeArrowheads="1"/>
          </p:cNvPicPr>
          <p:nvPr/>
        </p:nvPicPr>
        <p:blipFill>
          <a:blip r:embed="rId5" cstate="print">
            <a:lum bright="6000"/>
          </a:blip>
          <a:srcRect/>
          <a:stretch>
            <a:fillRect/>
          </a:stretch>
        </p:blipFill>
        <p:spPr bwMode="auto">
          <a:xfrm rot="16200000">
            <a:off x="8150214" y="3825425"/>
            <a:ext cx="601030" cy="282353"/>
          </a:xfrm>
          <a:prstGeom prst="rect">
            <a:avLst/>
          </a:prstGeom>
          <a:noFill/>
          <a:ln w="9525">
            <a:noFill/>
            <a:miter lim="800000"/>
            <a:headEnd/>
            <a:tailEnd/>
          </a:ln>
          <a:effectLst>
            <a:outerShdw blurRad="177800" dist="152400" dir="5400000" sx="90000" sy="-19000" rotWithShape="0">
              <a:prstClr val="black">
                <a:alpha val="60000"/>
              </a:prstClr>
            </a:outerShdw>
          </a:effectLst>
        </p:spPr>
      </p:pic>
      <p:sp>
        <p:nvSpPr>
          <p:cNvPr id="91150" name="AutoShape 14"/>
          <p:cNvSpPr>
            <a:spLocks noChangeArrowheads="1"/>
          </p:cNvSpPr>
          <p:nvPr/>
        </p:nvSpPr>
        <p:spPr bwMode="auto">
          <a:xfrm>
            <a:off x="6494584" y="2428868"/>
            <a:ext cx="926123" cy="1126356"/>
          </a:xfrm>
          <a:prstGeom prst="cube">
            <a:avLst>
              <a:gd name="adj" fmla="val 25000"/>
            </a:avLst>
          </a:prstGeom>
          <a:gradFill flip="none" rotWithShape="1">
            <a:gsLst>
              <a:gs pos="0">
                <a:schemeClr val="accent6">
                  <a:lumMod val="50000"/>
                  <a:alpha val="80000"/>
                </a:schemeClr>
              </a:gs>
              <a:gs pos="50000">
                <a:srgbClr val="4B94FF">
                  <a:alpha val="80000"/>
                </a:srgbClr>
              </a:gs>
              <a:gs pos="100000">
                <a:schemeClr val="accent6">
                  <a:lumMod val="50000"/>
                  <a:alpha val="80000"/>
                </a:schemeClr>
              </a:gs>
            </a:gsLst>
            <a:lin ang="13500000" scaled="1"/>
            <a:tileRect/>
          </a:gradFill>
          <a:ln w="9525">
            <a:noFill/>
            <a:miter lim="800000"/>
            <a:headEnd/>
            <a:tailEnd/>
          </a:ln>
          <a:effectLst>
            <a:outerShdw blurRad="50800" dist="38100" dir="2700000" algn="tl" rotWithShape="0">
              <a:prstClr val="black">
                <a:alpha val="40000"/>
              </a:prstClr>
            </a:outerShdw>
          </a:effectLst>
        </p:spPr>
        <p:txBody>
          <a:bodyPr wrap="none" anchor="ctr"/>
          <a:lstStyle/>
          <a:p>
            <a:pPr>
              <a:defRPr/>
            </a:pPr>
            <a:r>
              <a:rPr lang="en-US" sz="1300" dirty="0">
                <a:effectLst>
                  <a:outerShdw blurRad="38100" dist="38100" dir="2700000" algn="tl">
                    <a:srgbClr val="000000"/>
                  </a:outerShdw>
                </a:effectLst>
                <a:latin typeface="+mn-lt"/>
              </a:rPr>
              <a:t>VM 1</a:t>
            </a:r>
            <a:br>
              <a:rPr lang="en-US" sz="1300" dirty="0">
                <a:effectLst>
                  <a:outerShdw blurRad="38100" dist="38100" dir="2700000" algn="tl">
                    <a:srgbClr val="000000"/>
                  </a:outerShdw>
                </a:effectLst>
                <a:latin typeface="+mn-lt"/>
              </a:rPr>
            </a:br>
            <a:r>
              <a:rPr lang="en-US" sz="1300" dirty="0">
                <a:effectLst>
                  <a:outerShdw blurRad="38100" dist="38100" dir="2700000" algn="tl">
                    <a:srgbClr val="000000"/>
                  </a:outerShdw>
                </a:effectLst>
                <a:latin typeface="+mn-lt"/>
              </a:rPr>
              <a:t>“Parent”</a:t>
            </a:r>
          </a:p>
        </p:txBody>
      </p:sp>
      <p:sp>
        <p:nvSpPr>
          <p:cNvPr id="91151" name="AutoShape 15"/>
          <p:cNvSpPr>
            <a:spLocks noChangeArrowheads="1"/>
          </p:cNvSpPr>
          <p:nvPr/>
        </p:nvSpPr>
        <p:spPr bwMode="auto">
          <a:xfrm>
            <a:off x="7373812" y="2714620"/>
            <a:ext cx="731520" cy="828941"/>
          </a:xfrm>
          <a:prstGeom prst="cube">
            <a:avLst>
              <a:gd name="adj" fmla="val 25000"/>
            </a:avLst>
          </a:prstGeom>
          <a:gradFill flip="none" rotWithShape="1">
            <a:gsLst>
              <a:gs pos="0">
                <a:schemeClr val="accent6">
                  <a:lumMod val="50000"/>
                  <a:alpha val="80000"/>
                </a:schemeClr>
              </a:gs>
              <a:gs pos="50000">
                <a:srgbClr val="4B94FF">
                  <a:alpha val="80000"/>
                </a:srgbClr>
              </a:gs>
              <a:gs pos="100000">
                <a:schemeClr val="accent6">
                  <a:lumMod val="50000"/>
                  <a:alpha val="80000"/>
                </a:schemeClr>
              </a:gs>
            </a:gsLst>
            <a:lin ang="13500000" scaled="1"/>
            <a:tileRect/>
          </a:gradFill>
          <a:ln w="9525">
            <a:noFill/>
            <a:miter lim="800000"/>
            <a:headEnd/>
            <a:tailEnd/>
          </a:ln>
          <a:effectLst>
            <a:outerShdw blurRad="50800" dist="38100" dir="2700000" algn="tl" rotWithShape="0">
              <a:prstClr val="black">
                <a:alpha val="40000"/>
              </a:prstClr>
            </a:outerShdw>
          </a:effectLst>
        </p:spPr>
        <p:txBody>
          <a:bodyPr wrap="none" anchor="ctr"/>
          <a:lstStyle/>
          <a:p>
            <a:pPr>
              <a:defRPr/>
            </a:pPr>
            <a:r>
              <a:rPr lang="en-US" sz="1300" dirty="0">
                <a:effectLst>
                  <a:outerShdw blurRad="38100" dist="38100" dir="2700000" algn="tl">
                    <a:srgbClr val="000000"/>
                  </a:outerShdw>
                </a:effectLst>
                <a:latin typeface="+mn-lt"/>
              </a:rPr>
              <a:t>VM 2</a:t>
            </a:r>
            <a:br>
              <a:rPr lang="en-US" sz="1300" dirty="0">
                <a:effectLst>
                  <a:outerShdw blurRad="38100" dist="38100" dir="2700000" algn="tl">
                    <a:srgbClr val="000000"/>
                  </a:outerShdw>
                </a:effectLst>
                <a:latin typeface="+mn-lt"/>
              </a:rPr>
            </a:br>
            <a:r>
              <a:rPr lang="en-US" sz="1300" dirty="0">
                <a:effectLst>
                  <a:outerShdw blurRad="38100" dist="38100" dir="2700000" algn="tl">
                    <a:srgbClr val="000000"/>
                  </a:outerShdw>
                </a:effectLst>
                <a:latin typeface="+mn-lt"/>
              </a:rPr>
              <a:t>“Child”</a:t>
            </a:r>
          </a:p>
        </p:txBody>
      </p:sp>
      <p:sp>
        <p:nvSpPr>
          <p:cNvPr id="91152" name="AutoShape 16"/>
          <p:cNvSpPr>
            <a:spLocks noChangeArrowheads="1"/>
          </p:cNvSpPr>
          <p:nvPr/>
        </p:nvSpPr>
        <p:spPr bwMode="auto">
          <a:xfrm>
            <a:off x="8135814" y="2714620"/>
            <a:ext cx="731520" cy="833610"/>
          </a:xfrm>
          <a:prstGeom prst="cube">
            <a:avLst>
              <a:gd name="adj" fmla="val 25000"/>
            </a:avLst>
          </a:prstGeom>
          <a:gradFill flip="none" rotWithShape="1">
            <a:gsLst>
              <a:gs pos="0">
                <a:schemeClr val="accent6">
                  <a:lumMod val="50000"/>
                  <a:alpha val="80000"/>
                </a:schemeClr>
              </a:gs>
              <a:gs pos="50000">
                <a:srgbClr val="4B94FF">
                  <a:alpha val="80000"/>
                </a:srgbClr>
              </a:gs>
              <a:gs pos="100000">
                <a:schemeClr val="accent6">
                  <a:lumMod val="50000"/>
                  <a:alpha val="80000"/>
                </a:schemeClr>
              </a:gs>
            </a:gsLst>
            <a:lin ang="13500000" scaled="1"/>
            <a:tileRect/>
          </a:gradFill>
          <a:ln w="9525">
            <a:noFill/>
            <a:miter lim="800000"/>
            <a:headEnd/>
            <a:tailEnd/>
          </a:ln>
          <a:effectLst>
            <a:outerShdw blurRad="50800" dist="38100" dir="2700000" algn="tl" rotWithShape="0">
              <a:prstClr val="black">
                <a:alpha val="40000"/>
              </a:prstClr>
            </a:outerShdw>
          </a:effectLst>
        </p:spPr>
        <p:txBody>
          <a:bodyPr wrap="none" anchor="ctr"/>
          <a:lstStyle/>
          <a:p>
            <a:pPr>
              <a:defRPr/>
            </a:pPr>
            <a:r>
              <a:rPr lang="en-US" sz="1300" dirty="0">
                <a:effectLst>
                  <a:outerShdw blurRad="38100" dist="38100" dir="2700000" algn="tl">
                    <a:srgbClr val="000000"/>
                  </a:outerShdw>
                </a:effectLst>
                <a:latin typeface="+mn-lt"/>
              </a:rPr>
              <a:t>VM </a:t>
            </a:r>
            <a:r>
              <a:rPr lang="en-US" sz="1300" dirty="0" smtClean="0">
                <a:effectLst>
                  <a:outerShdw blurRad="38100" dist="38100" dir="2700000" algn="tl">
                    <a:srgbClr val="000000"/>
                  </a:outerShdw>
                </a:effectLst>
                <a:latin typeface="+mn-lt"/>
              </a:rPr>
              <a:t>3</a:t>
            </a:r>
            <a:r>
              <a:rPr lang="en-US" sz="1300" dirty="0">
                <a:effectLst>
                  <a:outerShdw blurRad="38100" dist="38100" dir="2700000" algn="tl">
                    <a:srgbClr val="000000"/>
                  </a:outerShdw>
                </a:effectLst>
                <a:latin typeface="+mn-lt"/>
              </a:rPr>
              <a:t/>
            </a:r>
            <a:br>
              <a:rPr lang="en-US" sz="1300" dirty="0">
                <a:effectLst>
                  <a:outerShdw blurRad="38100" dist="38100" dir="2700000" algn="tl">
                    <a:srgbClr val="000000"/>
                  </a:outerShdw>
                </a:effectLst>
                <a:latin typeface="+mn-lt"/>
              </a:rPr>
            </a:br>
            <a:r>
              <a:rPr lang="en-US" sz="1300" dirty="0">
                <a:effectLst>
                  <a:outerShdw blurRad="38100" dist="38100" dir="2700000" algn="tl">
                    <a:srgbClr val="000000"/>
                  </a:outerShdw>
                </a:effectLst>
                <a:latin typeface="+mn-lt"/>
              </a:rPr>
              <a:t>“Child”</a:t>
            </a:r>
          </a:p>
        </p:txBody>
      </p:sp>
      <p:grpSp>
        <p:nvGrpSpPr>
          <p:cNvPr id="4" name="Group 13"/>
          <p:cNvGrpSpPr>
            <a:grpSpLocks/>
          </p:cNvGrpSpPr>
          <p:nvPr/>
        </p:nvGrpSpPr>
        <p:grpSpPr bwMode="auto">
          <a:xfrm>
            <a:off x="5681179" y="5568908"/>
            <a:ext cx="1030136" cy="1116013"/>
            <a:chOff x="5743" y="1615"/>
            <a:chExt cx="831" cy="674"/>
          </a:xfrm>
          <a:effectLst>
            <a:outerShdw blurRad="50800" dist="38100" dir="2700000" algn="tl" rotWithShape="0">
              <a:prstClr val="black">
                <a:alpha val="40000"/>
              </a:prstClr>
            </a:outerShdw>
          </a:effectLst>
        </p:grpSpPr>
        <p:pic>
          <p:nvPicPr>
            <p:cNvPr id="36" name="Picture 14" descr="orange gel cylinder"/>
            <p:cNvPicPr>
              <a:picLocks noChangeAspect="1" noChangeArrowheads="1"/>
            </p:cNvPicPr>
            <p:nvPr/>
          </p:nvPicPr>
          <p:blipFill>
            <a:blip r:embed="rId6" cstate="print"/>
            <a:srcRect/>
            <a:stretch>
              <a:fillRect/>
            </a:stretch>
          </p:blipFill>
          <p:spPr bwMode="auto">
            <a:xfrm>
              <a:off x="5743" y="1615"/>
              <a:ext cx="826" cy="674"/>
            </a:xfrm>
            <a:prstGeom prst="rect">
              <a:avLst/>
            </a:prstGeom>
            <a:noFill/>
          </p:spPr>
        </p:pic>
        <p:sp>
          <p:nvSpPr>
            <p:cNvPr id="37" name="AutoShape 15"/>
            <p:cNvSpPr>
              <a:spLocks noChangeArrowheads="1"/>
            </p:cNvSpPr>
            <p:nvPr/>
          </p:nvSpPr>
          <p:spPr bwMode="auto">
            <a:xfrm>
              <a:off x="5841" y="1630"/>
              <a:ext cx="194" cy="150"/>
            </a:xfrm>
            <a:prstGeom prst="cube">
              <a:avLst>
                <a:gd name="adj" fmla="val 25000"/>
              </a:avLst>
            </a:prstGeom>
            <a:gradFill rotWithShape="1">
              <a:gsLst>
                <a:gs pos="0">
                  <a:srgbClr val="4B94FF">
                    <a:gamma/>
                    <a:shade val="56078"/>
                    <a:invGamma/>
                  </a:srgbClr>
                </a:gs>
                <a:gs pos="100000">
                  <a:srgbClr val="4B94FF"/>
                </a:gs>
              </a:gsLst>
              <a:lin ang="5400000" scaled="1"/>
            </a:gradFill>
            <a:ln w="9525">
              <a:noFill/>
              <a:miter lim="800000"/>
              <a:headEnd/>
              <a:tailEnd/>
            </a:ln>
            <a:effectLst>
              <a:outerShdw blurRad="50800" dist="38100" dir="2700000" algn="tl" rotWithShape="0">
                <a:prstClr val="black">
                  <a:alpha val="40000"/>
                </a:prstClr>
              </a:outerShdw>
            </a:effectLst>
          </p:spPr>
          <p:txBody>
            <a:bodyPr vert="horz" wrap="none" lIns="91440" tIns="45720" rIns="91440" bIns="45720" numCol="1" anchor="ctr" anchorCtr="0" compatLnSpc="1">
              <a:prstTxWarp prst="textNoShape">
                <a:avLst/>
              </a:prstTxWarp>
            </a:bodyPr>
            <a:lstStyle/>
            <a:p>
              <a:endParaRPr lang="en-US">
                <a:latin typeface="+mn-lt"/>
              </a:endParaRPr>
            </a:p>
          </p:txBody>
        </p:sp>
        <p:sp>
          <p:nvSpPr>
            <p:cNvPr id="38" name="AutoShape 16"/>
            <p:cNvSpPr>
              <a:spLocks noChangeArrowheads="1"/>
            </p:cNvSpPr>
            <p:nvPr/>
          </p:nvSpPr>
          <p:spPr bwMode="auto">
            <a:xfrm>
              <a:off x="6052" y="1723"/>
              <a:ext cx="194" cy="150"/>
            </a:xfrm>
            <a:prstGeom prst="cube">
              <a:avLst>
                <a:gd name="adj" fmla="val 25000"/>
              </a:avLst>
            </a:prstGeom>
            <a:gradFill rotWithShape="1">
              <a:gsLst>
                <a:gs pos="0">
                  <a:srgbClr val="4B94FF">
                    <a:gamma/>
                    <a:shade val="56078"/>
                    <a:invGamma/>
                  </a:srgbClr>
                </a:gs>
                <a:gs pos="100000">
                  <a:srgbClr val="4B94FF"/>
                </a:gs>
              </a:gsLst>
              <a:lin ang="5400000" scaled="1"/>
            </a:gradFill>
            <a:ln w="9525">
              <a:noFill/>
              <a:miter lim="800000"/>
              <a:headEnd/>
              <a:tailEnd/>
            </a:ln>
            <a:effectLst>
              <a:outerShdw blurRad="50800" dist="38100" dir="2700000" algn="tl" rotWithShape="0">
                <a:prstClr val="black">
                  <a:alpha val="40000"/>
                </a:prstClr>
              </a:outerShdw>
            </a:effectLst>
          </p:spPr>
          <p:txBody>
            <a:bodyPr vert="horz" wrap="none" lIns="91440" tIns="45720" rIns="91440" bIns="45720" numCol="1" anchor="ctr" anchorCtr="0" compatLnSpc="1">
              <a:prstTxWarp prst="textNoShape">
                <a:avLst/>
              </a:prstTxWarp>
            </a:bodyPr>
            <a:lstStyle/>
            <a:p>
              <a:endParaRPr lang="en-US">
                <a:latin typeface="+mn-lt"/>
              </a:endParaRPr>
            </a:p>
          </p:txBody>
        </p:sp>
        <p:sp>
          <p:nvSpPr>
            <p:cNvPr id="39" name="AutoShape 17"/>
            <p:cNvSpPr>
              <a:spLocks noChangeArrowheads="1"/>
            </p:cNvSpPr>
            <p:nvPr/>
          </p:nvSpPr>
          <p:spPr bwMode="auto">
            <a:xfrm>
              <a:off x="6283" y="1630"/>
              <a:ext cx="194" cy="150"/>
            </a:xfrm>
            <a:prstGeom prst="cube">
              <a:avLst>
                <a:gd name="adj" fmla="val 25000"/>
              </a:avLst>
            </a:prstGeom>
            <a:gradFill rotWithShape="1">
              <a:gsLst>
                <a:gs pos="0">
                  <a:srgbClr val="4B94FF">
                    <a:gamma/>
                    <a:shade val="56078"/>
                    <a:invGamma/>
                  </a:srgbClr>
                </a:gs>
                <a:gs pos="100000">
                  <a:srgbClr val="4B94FF"/>
                </a:gs>
              </a:gsLst>
              <a:lin ang="5400000" scaled="1"/>
            </a:gradFill>
            <a:ln w="9525">
              <a:noFill/>
              <a:miter lim="800000"/>
              <a:headEnd/>
              <a:tailEnd/>
            </a:ln>
            <a:effectLst>
              <a:outerShdw blurRad="50800" dist="38100" dir="2700000" algn="tl" rotWithShape="0">
                <a:prstClr val="black">
                  <a:alpha val="40000"/>
                </a:prstClr>
              </a:outerShdw>
            </a:effectLst>
          </p:spPr>
          <p:txBody>
            <a:bodyPr vert="horz" wrap="none" lIns="91440" tIns="45720" rIns="91440" bIns="45720" numCol="1" anchor="ctr" anchorCtr="0" compatLnSpc="1">
              <a:prstTxWarp prst="textNoShape">
                <a:avLst/>
              </a:prstTxWarp>
            </a:bodyPr>
            <a:lstStyle/>
            <a:p>
              <a:endParaRPr lang="en-US">
                <a:latin typeface="+mn-lt"/>
              </a:endParaRPr>
            </a:p>
          </p:txBody>
        </p:sp>
        <p:sp>
          <p:nvSpPr>
            <p:cNvPr id="40" name="Text Box 18"/>
            <p:cNvSpPr txBox="1">
              <a:spLocks noChangeArrowheads="1"/>
            </p:cNvSpPr>
            <p:nvPr/>
          </p:nvSpPr>
          <p:spPr bwMode="auto">
            <a:xfrm>
              <a:off x="5778" y="1921"/>
              <a:ext cx="796" cy="346"/>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algn="ctr" eaLnBrk="0" hangingPunct="0">
                <a:lnSpc>
                  <a:spcPct val="80000"/>
                </a:lnSpc>
              </a:pPr>
              <a:r>
                <a:rPr lang="en-US" sz="1200" b="1" dirty="0">
                  <a:effectLst>
                    <a:outerShdw blurRad="38100" dist="38100" dir="2700000" algn="tl">
                      <a:srgbClr val="000000"/>
                    </a:outerShdw>
                  </a:effectLst>
                  <a:latin typeface="+mn-lt"/>
                </a:rPr>
                <a:t>Virtual</a:t>
              </a:r>
              <a:br>
                <a:rPr lang="en-US" sz="1200" b="1" dirty="0">
                  <a:effectLst>
                    <a:outerShdw blurRad="38100" dist="38100" dir="2700000" algn="tl">
                      <a:srgbClr val="000000"/>
                    </a:outerShdw>
                  </a:effectLst>
                  <a:latin typeface="+mn-lt"/>
                </a:rPr>
              </a:br>
              <a:r>
                <a:rPr lang="en-US" sz="1200" b="1" dirty="0">
                  <a:effectLst>
                    <a:outerShdw blurRad="38100" dist="38100" dir="2700000" algn="tl">
                      <a:srgbClr val="000000"/>
                    </a:outerShdw>
                  </a:effectLst>
                  <a:latin typeface="+mn-lt"/>
                </a:rPr>
                <a:t>Hard Disks</a:t>
              </a:r>
            </a:p>
            <a:p>
              <a:pPr algn="ctr" eaLnBrk="0" hangingPunct="0">
                <a:lnSpc>
                  <a:spcPct val="80000"/>
                </a:lnSpc>
              </a:pPr>
              <a:r>
                <a:rPr lang="en-US" sz="1200" b="1" dirty="0">
                  <a:effectLst>
                    <a:outerShdw blurRad="38100" dist="38100" dir="2700000" algn="tl">
                      <a:srgbClr val="000000"/>
                    </a:outerShdw>
                  </a:effectLst>
                  <a:latin typeface="+mn-lt"/>
                </a:rPr>
                <a:t>(VHD)</a:t>
              </a:r>
            </a:p>
          </p:txBody>
        </p:sp>
      </p:grpSp>
      <p:sp>
        <p:nvSpPr>
          <p:cNvPr id="42" name="AutoShape 56"/>
          <p:cNvSpPr>
            <a:spLocks noChangeArrowheads="1"/>
          </p:cNvSpPr>
          <p:nvPr/>
        </p:nvSpPr>
        <p:spPr bwMode="auto">
          <a:xfrm>
            <a:off x="3500688" y="4745835"/>
            <a:ext cx="2526323" cy="500688"/>
          </a:xfrm>
          <a:prstGeom prst="cube">
            <a:avLst>
              <a:gd name="adj" fmla="val 55769"/>
            </a:avLst>
          </a:prstGeom>
          <a:gradFill>
            <a:gsLst>
              <a:gs pos="10000">
                <a:srgbClr val="00B050">
                  <a:alpha val="80000"/>
                </a:srgbClr>
              </a:gs>
              <a:gs pos="61000">
                <a:srgbClr val="00C459">
                  <a:alpha val="80000"/>
                </a:srgbClr>
              </a:gs>
              <a:gs pos="100000">
                <a:srgbClr val="00B050">
                  <a:alpha val="80000"/>
                </a:srgbClr>
              </a:gs>
            </a:gsLst>
            <a:lin ang="2700000" scaled="1"/>
          </a:gradFill>
          <a:ln w="9525">
            <a:noFill/>
            <a:miter lim="800000"/>
            <a:headEnd/>
            <a:tailEnd/>
          </a:ln>
          <a:effectLst>
            <a:outerShdw blurRad="50800" dist="38100" dir="2700000" algn="tl" rotWithShape="0">
              <a:prstClr val="black">
                <a:alpha val="40000"/>
              </a:prstClr>
            </a:outerShdw>
          </a:effectLst>
        </p:spPr>
        <p:txBody>
          <a:bodyPr vert="horz" wrap="none" lIns="91440" tIns="45720" rIns="91440" bIns="45720" numCol="1" anchor="ctr" anchorCtr="0" compatLnSpc="1">
            <a:prstTxWarp prst="textNoShape">
              <a:avLst/>
            </a:prstTxWarp>
          </a:bodyPr>
          <a:lstStyle/>
          <a:p>
            <a:pPr algn="ctr"/>
            <a:r>
              <a:rPr lang="en-US" sz="1400" dirty="0">
                <a:effectLst>
                  <a:outerShdw blurRad="38100" dist="38100" dir="2700000" algn="tl">
                    <a:srgbClr val="000000">
                      <a:alpha val="43137"/>
                    </a:srgbClr>
                  </a:outerShdw>
                </a:effectLst>
                <a:latin typeface="+mn-lt"/>
              </a:rPr>
              <a:t>Hardware</a:t>
            </a:r>
          </a:p>
        </p:txBody>
      </p:sp>
      <p:sp>
        <p:nvSpPr>
          <p:cNvPr id="43" name="AutoShape 59"/>
          <p:cNvSpPr>
            <a:spLocks noChangeArrowheads="1"/>
          </p:cNvSpPr>
          <p:nvPr/>
        </p:nvSpPr>
        <p:spPr bwMode="auto">
          <a:xfrm>
            <a:off x="3524133" y="4436002"/>
            <a:ext cx="2526323" cy="502119"/>
          </a:xfrm>
          <a:prstGeom prst="cube">
            <a:avLst>
              <a:gd name="adj" fmla="val 55769"/>
            </a:avLst>
          </a:prstGeom>
          <a:gradFill>
            <a:gsLst>
              <a:gs pos="0">
                <a:schemeClr val="bg1">
                  <a:lumMod val="50000"/>
                  <a:alpha val="90000"/>
                </a:schemeClr>
              </a:gs>
              <a:gs pos="61000">
                <a:schemeClr val="bg1">
                  <a:lumMod val="60000"/>
                  <a:lumOff val="40000"/>
                  <a:alpha val="90000"/>
                </a:schemeClr>
              </a:gs>
              <a:gs pos="100000">
                <a:schemeClr val="bg1">
                  <a:lumMod val="75000"/>
                  <a:alpha val="90000"/>
                </a:schemeClr>
              </a:gs>
            </a:gsLst>
            <a:lin ang="2700000" scaled="1"/>
          </a:gradFill>
          <a:ln w="9525">
            <a:noFill/>
            <a:miter lim="800000"/>
            <a:headEnd/>
            <a:tailEnd/>
          </a:ln>
          <a:effectLst>
            <a:outerShdw blurRad="50800" dist="38100" dir="2700000" algn="tl" rotWithShape="0">
              <a:prstClr val="black">
                <a:alpha val="40000"/>
              </a:prstClr>
            </a:outerShdw>
          </a:effectLst>
        </p:spPr>
        <p:txBody>
          <a:bodyPr vert="horz" wrap="none" lIns="91440" tIns="45720" rIns="91440" bIns="45720" numCol="1" anchor="ctr" anchorCtr="0" compatLnSpc="1">
            <a:prstTxWarp prst="textNoShape">
              <a:avLst/>
            </a:prstTxWarp>
          </a:bodyPr>
          <a:lstStyle/>
          <a:p>
            <a:pPr algn="ctr"/>
            <a:r>
              <a:rPr lang="en-US" sz="1400" dirty="0">
                <a:effectLst>
                  <a:outerShdw blurRad="38100" dist="38100" dir="2700000" algn="tl">
                    <a:srgbClr val="000000">
                      <a:alpha val="43137"/>
                    </a:srgbClr>
                  </a:outerShdw>
                </a:effectLst>
                <a:latin typeface="+mn-lt"/>
              </a:rPr>
              <a:t>Windows Server 2003</a:t>
            </a:r>
          </a:p>
        </p:txBody>
      </p:sp>
      <p:sp>
        <p:nvSpPr>
          <p:cNvPr id="44" name="AutoShape 62"/>
          <p:cNvSpPr>
            <a:spLocks noChangeArrowheads="1"/>
          </p:cNvSpPr>
          <p:nvPr/>
        </p:nvSpPr>
        <p:spPr bwMode="auto">
          <a:xfrm>
            <a:off x="3899274" y="4139566"/>
            <a:ext cx="2174631" cy="502119"/>
          </a:xfrm>
          <a:prstGeom prst="cube">
            <a:avLst>
              <a:gd name="adj" fmla="val 55769"/>
            </a:avLst>
          </a:prstGeom>
          <a:gradFill>
            <a:gsLst>
              <a:gs pos="0">
                <a:schemeClr val="bg2">
                  <a:alpha val="80000"/>
                </a:schemeClr>
              </a:gs>
              <a:gs pos="61000">
                <a:schemeClr val="bg2">
                  <a:lumMod val="65000"/>
                  <a:lumOff val="35000"/>
                  <a:alpha val="80000"/>
                </a:schemeClr>
              </a:gs>
              <a:gs pos="100000">
                <a:schemeClr val="bg2">
                  <a:alpha val="80000"/>
                </a:schemeClr>
              </a:gs>
            </a:gsLst>
            <a:lin ang="2700000" scaled="1"/>
          </a:gradFill>
          <a:ln w="9525">
            <a:noFill/>
            <a:miter lim="800000"/>
            <a:headEnd/>
            <a:tailEnd/>
          </a:ln>
          <a:effectLst>
            <a:outerShdw blurRad="50800" dist="38100" dir="2700000" algn="tl" rotWithShape="0">
              <a:prstClr val="black">
                <a:alpha val="40000"/>
              </a:prstClr>
            </a:outerShdw>
          </a:effectLst>
        </p:spPr>
        <p:txBody>
          <a:bodyPr vert="horz" wrap="none" lIns="91440" tIns="45720" rIns="91440" bIns="45720" numCol="1" anchor="ctr" anchorCtr="0" compatLnSpc="1">
            <a:prstTxWarp prst="textNoShape">
              <a:avLst/>
            </a:prstTxWarp>
          </a:bodyPr>
          <a:lstStyle/>
          <a:p>
            <a:pPr algn="ctr"/>
            <a:r>
              <a:rPr lang="en-US" sz="1400" dirty="0">
                <a:effectLst>
                  <a:outerShdw blurRad="38100" dist="38100" dir="2700000" algn="tl">
                    <a:srgbClr val="000000">
                      <a:alpha val="43137"/>
                    </a:srgbClr>
                  </a:outerShdw>
                </a:effectLst>
                <a:latin typeface="+mn-lt"/>
              </a:rPr>
              <a:t>Virtual Server 2005 R2</a:t>
            </a:r>
          </a:p>
        </p:txBody>
      </p:sp>
      <p:sp>
        <p:nvSpPr>
          <p:cNvPr id="48" name="AutoShape 49"/>
          <p:cNvSpPr>
            <a:spLocks noChangeArrowheads="1"/>
          </p:cNvSpPr>
          <p:nvPr/>
        </p:nvSpPr>
        <p:spPr bwMode="auto">
          <a:xfrm>
            <a:off x="4286135" y="2819846"/>
            <a:ext cx="798635" cy="808254"/>
          </a:xfrm>
          <a:prstGeom prst="cube">
            <a:avLst>
              <a:gd name="adj" fmla="val 25000"/>
            </a:avLst>
          </a:prstGeom>
          <a:gradFill flip="none" rotWithShape="1">
            <a:gsLst>
              <a:gs pos="0">
                <a:schemeClr val="accent6">
                  <a:lumMod val="50000"/>
                  <a:alpha val="80000"/>
                </a:schemeClr>
              </a:gs>
              <a:gs pos="50000">
                <a:srgbClr val="4B94FF">
                  <a:alpha val="80000"/>
                </a:srgbClr>
              </a:gs>
              <a:gs pos="100000">
                <a:schemeClr val="accent6">
                  <a:lumMod val="50000"/>
                  <a:alpha val="80000"/>
                </a:schemeClr>
              </a:gs>
            </a:gsLst>
            <a:lin ang="2700000" scaled="1"/>
            <a:tileRect/>
          </a:gradFill>
          <a:ln w="9525">
            <a:noFill/>
            <a:miter lim="800000"/>
            <a:headEnd/>
            <a:tailEnd/>
          </a:ln>
          <a:effectLst>
            <a:outerShdw blurRad="50800" dist="38100" dir="2700000" algn="tl" rotWithShape="0">
              <a:prstClr val="black">
                <a:alpha val="40000"/>
              </a:prstClr>
            </a:outerShdw>
          </a:effectLst>
        </p:spPr>
        <p:txBody>
          <a:bodyPr vert="horz" wrap="none" lIns="91440" tIns="45720" rIns="91440" bIns="45720" numCol="1" anchor="ctr" anchorCtr="0" compatLnSpc="1">
            <a:prstTxWarp prst="textNoShape">
              <a:avLst/>
            </a:prstTxWarp>
          </a:bodyPr>
          <a:lstStyle/>
          <a:p>
            <a:pPr algn="ctr" eaLnBrk="0" hangingPunct="0"/>
            <a:r>
              <a:rPr lang="en-US" sz="1300" dirty="0">
                <a:solidFill>
                  <a:schemeClr val="tx1"/>
                </a:solidFill>
                <a:effectLst>
                  <a:outerShdw blurRad="38100" dist="38100" dir="2700000" algn="tl">
                    <a:srgbClr val="000000"/>
                  </a:outerShdw>
                </a:effectLst>
                <a:latin typeface="+mn-lt"/>
              </a:rPr>
              <a:t>VM 2</a:t>
            </a:r>
          </a:p>
        </p:txBody>
      </p:sp>
      <p:sp>
        <p:nvSpPr>
          <p:cNvPr id="52" name="AutoShape 50"/>
          <p:cNvSpPr>
            <a:spLocks noChangeArrowheads="1"/>
          </p:cNvSpPr>
          <p:nvPr/>
        </p:nvSpPr>
        <p:spPr bwMode="auto">
          <a:xfrm>
            <a:off x="5102354" y="2821277"/>
            <a:ext cx="798635" cy="808254"/>
          </a:xfrm>
          <a:prstGeom prst="cube">
            <a:avLst>
              <a:gd name="adj" fmla="val 25000"/>
            </a:avLst>
          </a:prstGeom>
          <a:gradFill flip="none" rotWithShape="1">
            <a:gsLst>
              <a:gs pos="0">
                <a:schemeClr val="accent6">
                  <a:lumMod val="50000"/>
                  <a:alpha val="80000"/>
                </a:schemeClr>
              </a:gs>
              <a:gs pos="50000">
                <a:srgbClr val="4B94FF">
                  <a:alpha val="80000"/>
                </a:srgbClr>
              </a:gs>
              <a:gs pos="100000">
                <a:schemeClr val="accent6">
                  <a:lumMod val="50000"/>
                  <a:alpha val="80000"/>
                </a:schemeClr>
              </a:gs>
            </a:gsLst>
            <a:lin ang="2700000" scaled="1"/>
            <a:tileRect/>
          </a:gradFill>
          <a:ln w="9525">
            <a:noFill/>
            <a:miter lim="800000"/>
            <a:headEnd/>
            <a:tailEnd/>
          </a:ln>
          <a:effectLst>
            <a:outerShdw blurRad="50800" dist="38100" dir="2700000" algn="tl" rotWithShape="0">
              <a:prstClr val="black">
                <a:alpha val="40000"/>
              </a:prstClr>
            </a:outerShdw>
          </a:effectLst>
        </p:spPr>
        <p:txBody>
          <a:bodyPr vert="horz" wrap="none" lIns="91440" tIns="45720" rIns="91440" bIns="45720" numCol="1" anchor="ctr" anchorCtr="0" compatLnSpc="1">
            <a:prstTxWarp prst="textNoShape">
              <a:avLst/>
            </a:prstTxWarp>
          </a:bodyPr>
          <a:lstStyle/>
          <a:p>
            <a:pPr algn="ctr" eaLnBrk="0" hangingPunct="0"/>
            <a:r>
              <a:rPr lang="en-US" sz="1300" dirty="0">
                <a:solidFill>
                  <a:schemeClr val="tx1"/>
                </a:solidFill>
                <a:effectLst>
                  <a:outerShdw blurRad="38100" dist="38100" dir="2700000" algn="tl">
                    <a:srgbClr val="000000"/>
                  </a:outerShdw>
                </a:effectLst>
                <a:latin typeface="+mn-lt"/>
              </a:rPr>
              <a:t>VM 3</a:t>
            </a:r>
          </a:p>
        </p:txBody>
      </p:sp>
      <p:grpSp>
        <p:nvGrpSpPr>
          <p:cNvPr id="5" name="Group 63"/>
          <p:cNvGrpSpPr>
            <a:grpSpLocks/>
          </p:cNvGrpSpPr>
          <p:nvPr/>
        </p:nvGrpSpPr>
        <p:grpSpPr bwMode="auto">
          <a:xfrm>
            <a:off x="4598262" y="3670979"/>
            <a:ext cx="1060939" cy="549327"/>
            <a:chOff x="1763" y="2618"/>
            <a:chExt cx="724" cy="384"/>
          </a:xfrm>
        </p:grpSpPr>
        <p:pic>
          <p:nvPicPr>
            <p:cNvPr id="55" name="Picture 53" descr="Gel - Gel2 arrow MS yellow"/>
            <p:cNvPicPr>
              <a:picLocks noChangeAspect="1" noChangeArrowheads="1"/>
            </p:cNvPicPr>
            <p:nvPr/>
          </p:nvPicPr>
          <p:blipFill>
            <a:blip r:embed="rId7" cstate="print">
              <a:lum bright="6000"/>
            </a:blip>
            <a:srcRect/>
            <a:stretch>
              <a:fillRect/>
            </a:stretch>
          </p:blipFill>
          <p:spPr bwMode="auto">
            <a:xfrm rot="16200000">
              <a:off x="1655" y="2726"/>
              <a:ext cx="384" cy="167"/>
            </a:xfrm>
            <a:prstGeom prst="rect">
              <a:avLst/>
            </a:prstGeom>
            <a:noFill/>
            <a:effectLst>
              <a:outerShdw blurRad="152400" dist="63500" dir="5400000" sx="90000" sy="-19000" rotWithShape="0">
                <a:prstClr val="black">
                  <a:alpha val="60000"/>
                </a:prstClr>
              </a:outerShdw>
            </a:effectLst>
          </p:spPr>
        </p:pic>
        <p:pic>
          <p:nvPicPr>
            <p:cNvPr id="56" name="Picture 54" descr="Gel - Gel2 arrow MS yellow"/>
            <p:cNvPicPr>
              <a:picLocks noChangeAspect="1" noChangeArrowheads="1"/>
            </p:cNvPicPr>
            <p:nvPr/>
          </p:nvPicPr>
          <p:blipFill>
            <a:blip r:embed="rId7" cstate="print">
              <a:lum bright="6000"/>
            </a:blip>
            <a:srcRect/>
            <a:stretch>
              <a:fillRect/>
            </a:stretch>
          </p:blipFill>
          <p:spPr bwMode="auto">
            <a:xfrm rot="16200000">
              <a:off x="2212" y="2726"/>
              <a:ext cx="384" cy="167"/>
            </a:xfrm>
            <a:prstGeom prst="rect">
              <a:avLst/>
            </a:prstGeom>
            <a:noFill/>
            <a:effectLst>
              <a:outerShdw blurRad="152400" dist="63500" dir="5400000" sx="90000" sy="-19000" rotWithShape="0">
                <a:prstClr val="black">
                  <a:alpha val="60000"/>
                </a:prstClr>
              </a:outerShdw>
            </a:effectLst>
          </p:spPr>
        </p:pic>
      </p:grpSp>
      <p:pic>
        <p:nvPicPr>
          <p:cNvPr id="57" name="Picture 6" descr="C:\Documents and Settings\rajivaru\My Documents\MS_Files\VS_R2\infoweb\SysCenter_bL.png"/>
          <p:cNvPicPr>
            <a:picLocks noChangeAspect="1" noChangeArrowheads="1"/>
          </p:cNvPicPr>
          <p:nvPr/>
        </p:nvPicPr>
        <p:blipFill>
          <a:blip r:embed="rId8">
            <a:duotone>
              <a:schemeClr val="tx1"/>
              <a:srgbClr val="FFF1C1"/>
            </a:duotone>
          </a:blip>
          <a:srcRect/>
          <a:stretch>
            <a:fillRect/>
          </a:stretch>
        </p:blipFill>
        <p:spPr bwMode="auto">
          <a:xfrm>
            <a:off x="5240038" y="994726"/>
            <a:ext cx="2355809" cy="533605"/>
          </a:xfrm>
          <a:prstGeom prst="rect">
            <a:avLst/>
          </a:prstGeom>
          <a:noFill/>
          <a:effectLst>
            <a:outerShdw blurRad="50800" dist="38100" dir="2700000" algn="tl" rotWithShape="0">
              <a:prstClr val="black">
                <a:alpha val="40000"/>
              </a:prstClr>
            </a:outerShdw>
          </a:effectLst>
        </p:spPr>
      </p:pic>
      <p:pic>
        <p:nvPicPr>
          <p:cNvPr id="58" name="Picture 13" descr="C:\Documents and Settings\rajivaru\My Documents\MS_Files\VS_R2\Events\VMworld\SysCenter-VMM_bL_r.png"/>
          <p:cNvPicPr>
            <a:picLocks noChangeAspect="1" noChangeArrowheads="1"/>
          </p:cNvPicPr>
          <p:nvPr/>
        </p:nvPicPr>
        <p:blipFill>
          <a:blip r:embed="rId9"/>
          <a:srcRect/>
          <a:stretch>
            <a:fillRect/>
          </a:stretch>
        </p:blipFill>
        <p:spPr bwMode="auto">
          <a:xfrm>
            <a:off x="5502396" y="1609311"/>
            <a:ext cx="1648681" cy="424795"/>
          </a:xfrm>
          <a:prstGeom prst="rect">
            <a:avLst/>
          </a:prstGeom>
          <a:noFill/>
          <a:effectLst>
            <a:outerShdw blurRad="50800" dist="38100" dir="2700000" algn="tl" rotWithShape="0">
              <a:prstClr val="black">
                <a:alpha val="40000"/>
              </a:prstClr>
            </a:outerShdw>
          </a:effectLst>
        </p:spPr>
      </p:pic>
      <p:grpSp>
        <p:nvGrpSpPr>
          <p:cNvPr id="6" name="Group 62"/>
          <p:cNvGrpSpPr/>
          <p:nvPr/>
        </p:nvGrpSpPr>
        <p:grpSpPr>
          <a:xfrm>
            <a:off x="6793685" y="3632516"/>
            <a:ext cx="283464" cy="731520"/>
            <a:chOff x="6735069" y="3071366"/>
            <a:chExt cx="283464" cy="820677"/>
          </a:xfrm>
          <a:effectLst>
            <a:outerShdw blurRad="177800" dist="38100" dir="5400000" sx="90000" sy="-19000" rotWithShape="0">
              <a:prstClr val="black">
                <a:alpha val="60000"/>
              </a:prstClr>
            </a:outerShdw>
          </a:effectLst>
        </p:grpSpPr>
        <p:pic>
          <p:nvPicPr>
            <p:cNvPr id="21531" name="Picture 18" descr="Gel - Gel2 arrow MS yellow"/>
            <p:cNvPicPr>
              <a:picLocks noChangeArrowheads="1"/>
            </p:cNvPicPr>
            <p:nvPr/>
          </p:nvPicPr>
          <p:blipFill>
            <a:blip r:embed="rId5" cstate="print">
              <a:lum bright="6000"/>
            </a:blip>
            <a:srcRect/>
            <a:stretch>
              <a:fillRect/>
            </a:stretch>
          </p:blipFill>
          <p:spPr bwMode="auto">
            <a:xfrm rot="16200000">
              <a:off x="6625341" y="3181094"/>
              <a:ext cx="502920" cy="283464"/>
            </a:xfrm>
            <a:prstGeom prst="rect">
              <a:avLst/>
            </a:prstGeom>
            <a:noFill/>
            <a:ln w="9525">
              <a:noFill/>
              <a:miter lim="800000"/>
              <a:headEnd/>
              <a:tailEnd/>
            </a:ln>
            <a:effectLst/>
          </p:spPr>
        </p:pic>
        <p:pic>
          <p:nvPicPr>
            <p:cNvPr id="62" name="Picture 18" descr="Gel - Gel2 arrow MS yellow"/>
            <p:cNvPicPr>
              <a:picLocks noChangeArrowheads="1"/>
            </p:cNvPicPr>
            <p:nvPr/>
          </p:nvPicPr>
          <p:blipFill>
            <a:blip r:embed="rId10" cstate="print">
              <a:lum bright="6000"/>
            </a:blip>
            <a:srcRect/>
            <a:stretch>
              <a:fillRect/>
            </a:stretch>
          </p:blipFill>
          <p:spPr bwMode="auto">
            <a:xfrm rot="16200000" flipH="1">
              <a:off x="6622480" y="3507416"/>
              <a:ext cx="502920" cy="266333"/>
            </a:xfrm>
            <a:prstGeom prst="rect">
              <a:avLst/>
            </a:prstGeom>
            <a:noFill/>
            <a:ln w="9525">
              <a:noFill/>
              <a:miter lim="800000"/>
              <a:headEnd/>
              <a:tailEnd/>
            </a:ln>
            <a:effectLst/>
          </p:spPr>
        </p:pic>
      </p:grpSp>
      <p:pic>
        <p:nvPicPr>
          <p:cNvPr id="496641" name="Picture 1" descr="D:\Aeshen\TechNet 2006\12-December\Msft-longhorn-papers\TDM Deck\Windows Illustration Icons\Download Arrow.png"/>
          <p:cNvPicPr>
            <a:picLocks noChangeAspect="1" noChangeArrowheads="1"/>
          </p:cNvPicPr>
          <p:nvPr/>
        </p:nvPicPr>
        <p:blipFill>
          <a:blip r:embed="rId11"/>
          <a:srcRect/>
          <a:stretch>
            <a:fillRect/>
          </a:stretch>
        </p:blipFill>
        <p:spPr bwMode="auto">
          <a:xfrm rot="12055100">
            <a:off x="7015472" y="5408568"/>
            <a:ext cx="775602" cy="1013711"/>
          </a:xfrm>
          <a:prstGeom prst="rect">
            <a:avLst/>
          </a:prstGeom>
          <a:noFill/>
          <a:effectLst>
            <a:outerShdw blurRad="50800" dist="38100" dir="2700000" algn="tl" rotWithShape="0">
              <a:prstClr val="black">
                <a:alpha val="40000"/>
              </a:prstClr>
            </a:outerShdw>
          </a:effectLst>
        </p:spPr>
      </p:pic>
      <p:pic>
        <p:nvPicPr>
          <p:cNvPr id="64" name="Picture 1" descr="D:\Aeshen\TechNet 2006\12-December\Msft-longhorn-papers\TDM Deck\Windows Illustration Icons\Download Arrow.png"/>
          <p:cNvPicPr>
            <a:picLocks noChangeArrowheads="1"/>
          </p:cNvPicPr>
          <p:nvPr/>
        </p:nvPicPr>
        <p:blipFill>
          <a:blip r:embed="rId11"/>
          <a:srcRect/>
          <a:stretch>
            <a:fillRect/>
          </a:stretch>
        </p:blipFill>
        <p:spPr bwMode="auto">
          <a:xfrm rot="9757834" flipH="1">
            <a:off x="4578062" y="5388033"/>
            <a:ext cx="777240" cy="1014984"/>
          </a:xfrm>
          <a:prstGeom prst="rect">
            <a:avLst/>
          </a:prstGeom>
          <a:noFill/>
          <a:effectLst>
            <a:outerShdw blurRad="50800" dist="38100" dir="2700000" algn="tl" rotWithShape="0">
              <a:prstClr val="black">
                <a:alpha val="40000"/>
              </a:prstClr>
            </a:outerShdw>
          </a:effectLst>
        </p:spPr>
      </p:pic>
      <p:pic>
        <p:nvPicPr>
          <p:cNvPr id="65" name="Picture 1" descr="D:\Aeshen\TechNet 2006\12-December\Msft-longhorn-papers\TDM Deck\Windows Illustration Icons\Download Arrow.png"/>
          <p:cNvPicPr>
            <a:picLocks noChangeAspect="1" noChangeArrowheads="1"/>
          </p:cNvPicPr>
          <p:nvPr/>
        </p:nvPicPr>
        <p:blipFill>
          <a:blip r:embed="rId11"/>
          <a:srcRect/>
          <a:stretch>
            <a:fillRect/>
          </a:stretch>
        </p:blipFill>
        <p:spPr bwMode="auto">
          <a:xfrm rot="10494254" flipV="1">
            <a:off x="7244700" y="1454550"/>
            <a:ext cx="775602" cy="927045"/>
          </a:xfrm>
          <a:prstGeom prst="rect">
            <a:avLst/>
          </a:prstGeom>
          <a:noFill/>
          <a:effectLst>
            <a:outerShdw blurRad="50800" dist="38100" dir="2700000" algn="tl" rotWithShape="0">
              <a:prstClr val="black">
                <a:alpha val="40000"/>
              </a:prstClr>
            </a:outerShdw>
          </a:effectLst>
        </p:spPr>
      </p:pic>
      <p:pic>
        <p:nvPicPr>
          <p:cNvPr id="66" name="Picture 1" descr="D:\Aeshen\TechNet 2006\12-December\Msft-longhorn-papers\TDM Deck\Windows Illustration Icons\Download Arrow.png"/>
          <p:cNvPicPr>
            <a:picLocks noChangeArrowheads="1"/>
          </p:cNvPicPr>
          <p:nvPr/>
        </p:nvPicPr>
        <p:blipFill>
          <a:blip r:embed="rId11"/>
          <a:srcRect/>
          <a:stretch>
            <a:fillRect/>
          </a:stretch>
        </p:blipFill>
        <p:spPr bwMode="auto">
          <a:xfrm rot="10800000" flipH="1" flipV="1">
            <a:off x="4416963" y="1514745"/>
            <a:ext cx="777240" cy="928209"/>
          </a:xfrm>
          <a:prstGeom prst="rect">
            <a:avLst/>
          </a:prstGeom>
          <a:noFill/>
          <a:effectLst>
            <a:outerShdw blurRad="50800" dist="38100" dir="2700000" algn="tl" rotWithShape="0">
              <a:prstClr val="black">
                <a:alpha val="40000"/>
              </a:prstClr>
            </a:outerShdw>
          </a:effectLst>
        </p:spPr>
      </p:pic>
      <p:grpSp>
        <p:nvGrpSpPr>
          <p:cNvPr id="7" name="Group 66"/>
          <p:cNvGrpSpPr/>
          <p:nvPr/>
        </p:nvGrpSpPr>
        <p:grpSpPr>
          <a:xfrm>
            <a:off x="8086380" y="0"/>
            <a:ext cx="1244906" cy="791308"/>
            <a:chOff x="8086380" y="0"/>
            <a:chExt cx="1244906" cy="791308"/>
          </a:xfrm>
        </p:grpSpPr>
        <p:sp>
          <p:nvSpPr>
            <p:cNvPr id="59" name="Teardrop 58"/>
            <p:cNvSpPr/>
            <p:nvPr/>
          </p:nvSpPr>
          <p:spPr bwMode="auto">
            <a:xfrm>
              <a:off x="8229600" y="0"/>
              <a:ext cx="923192" cy="791308"/>
            </a:xfrm>
            <a:prstGeom prst="teardrop">
              <a:avLst/>
            </a:prstGeom>
            <a:gradFill flip="none" rotWithShape="1">
              <a:gsLst>
                <a:gs pos="0">
                  <a:srgbClr val="00B050">
                    <a:alpha val="50000"/>
                  </a:srgbClr>
                </a:gs>
                <a:gs pos="50000">
                  <a:srgbClr val="00EA6A">
                    <a:alpha val="30000"/>
                  </a:srgbClr>
                </a:gs>
                <a:gs pos="100000">
                  <a:srgbClr val="E0FFC1">
                    <a:alpha val="20000"/>
                  </a:srgbClr>
                </a:gs>
              </a:gsLst>
              <a:path path="circle">
                <a:fillToRect t="100000" r="100000"/>
              </a:path>
              <a:tileRect l="-100000" b="-100000"/>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balanced" dir="t"/>
            </a:scene3d>
            <a:sp3d>
              <a:bevelT/>
            </a:sp3d>
          </p:spPr>
          <p:txBody>
            <a:bodyPr vert="horz" wrap="square" lIns="91440" tIns="45720" rIns="91440" bIns="45720" numCol="1" rtlCol="0" anchor="ctr" anchorCtr="0" compatLnSpc="1">
              <a:prstTxWarp prst="textNoShape">
                <a:avLst/>
              </a:prstTxWarp>
              <a:flatTx/>
            </a:bodyPr>
            <a:lstStyle/>
            <a:p>
              <a:pPr marL="0" marR="0" indent="0" algn="ctr" defTabSz="914400" rtl="0" eaLnBrk="0" fontAlgn="base" latinLnBrk="0" hangingPunct="0">
                <a:lnSpc>
                  <a:spcPct val="85000"/>
                </a:lnSpc>
                <a:spcBef>
                  <a:spcPct val="20000"/>
                </a:spcBef>
                <a:spcAft>
                  <a:spcPct val="0"/>
                </a:spcAft>
                <a:buClrTx/>
                <a:buSzTx/>
                <a:buFontTx/>
                <a:buNone/>
                <a:tabLst/>
              </a:pPr>
              <a:endParaRPr kumimoji="0" lang="en-US" sz="1800" b="0" i="0" u="none" strike="noStrike" cap="none" normalizeH="0" baseline="0" smtClean="0">
                <a:ln>
                  <a:noFill/>
                </a:ln>
                <a:solidFill>
                  <a:srgbClr val="FFFFFF"/>
                </a:solidFill>
                <a:effectLst/>
                <a:latin typeface="Arial" charset="0"/>
              </a:endParaRPr>
            </a:p>
          </p:txBody>
        </p:sp>
        <p:sp>
          <p:nvSpPr>
            <p:cNvPr id="60" name="TextBox 59"/>
            <p:cNvSpPr txBox="1"/>
            <p:nvPr/>
          </p:nvSpPr>
          <p:spPr>
            <a:xfrm>
              <a:off x="8086380" y="259998"/>
              <a:ext cx="1244906" cy="262380"/>
            </a:xfrm>
            <a:prstGeom prst="rect">
              <a:avLst/>
            </a:prstGeom>
            <a:noFill/>
          </p:spPr>
          <p:txBody>
            <a:bodyPr wrap="square" lIns="0" rtlCol="0">
              <a:spAutoFit/>
            </a:bodyPr>
            <a:lstStyle/>
            <a:p>
              <a:r>
                <a:rPr lang="en-US" sz="1300" spc="-50" dirty="0" smtClean="0">
                  <a:solidFill>
                    <a:schemeClr val="tx1"/>
                  </a:solidFill>
                </a:rPr>
                <a:t>Virtualization</a:t>
              </a:r>
              <a:endParaRPr lang="en-US" sz="1300" spc="-50" dirty="0">
                <a:solidFill>
                  <a:schemeClr val="tx1"/>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1000"/>
                                        <p:tgtEl>
                                          <p:spTgt spid="43"/>
                                        </p:tgtEl>
                                      </p:cBhvr>
                                    </p:animEffect>
                                  </p:childTnLst>
                                </p:cTn>
                              </p:par>
                            </p:childTnLst>
                          </p:cTn>
                        </p:par>
                        <p:par>
                          <p:cTn id="12" fill="hold">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1000"/>
                                        <p:tgtEl>
                                          <p:spTgt spid="44"/>
                                        </p:tgtEl>
                                      </p:cBhvr>
                                    </p:animEffect>
                                  </p:childTnLst>
                                </p:cTn>
                              </p:par>
                            </p:childTnLst>
                          </p:cTn>
                        </p:par>
                        <p:par>
                          <p:cTn id="16" fill="hold">
                            <p:stCondLst>
                              <p:cond delay="30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1000"/>
                                        <p:tgtEl>
                                          <p:spTgt spid="5"/>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1000"/>
                                        <p:tgtEl>
                                          <p:spTgt spid="5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1000"/>
                                        <p:tgtEl>
                                          <p:spTgt spid="48"/>
                                        </p:tgtEl>
                                      </p:cBhvr>
                                    </p:animEffect>
                                  </p:childTnLst>
                                </p:cTn>
                              </p:par>
                            </p:childTnLst>
                          </p:cTn>
                        </p:par>
                        <p:par>
                          <p:cTn id="27" fill="hold">
                            <p:stCondLst>
                              <p:cond delay="5000"/>
                            </p:stCondLst>
                            <p:childTnLst>
                              <p:par>
                                <p:cTn id="28" presetID="10"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1000"/>
                                        <p:tgtEl>
                                          <p:spTgt spid="2"/>
                                        </p:tgtEl>
                                      </p:cBhvr>
                                    </p:animEffect>
                                  </p:childTnLst>
                                </p:cTn>
                              </p:par>
                            </p:childTnLst>
                          </p:cTn>
                        </p:par>
                        <p:par>
                          <p:cTn id="31" fill="hold">
                            <p:stCondLst>
                              <p:cond delay="6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1000"/>
                                        <p:tgtEl>
                                          <p:spTgt spid="3"/>
                                        </p:tgtEl>
                                      </p:cBhvr>
                                    </p:animEffect>
                                  </p:childTnLst>
                                </p:cTn>
                              </p:par>
                            </p:childTnLst>
                          </p:cTn>
                        </p:par>
                        <p:par>
                          <p:cTn id="35" fill="hold">
                            <p:stCondLst>
                              <p:cond delay="7000"/>
                            </p:stCondLst>
                            <p:childTnLst>
                              <p:par>
                                <p:cTn id="36" presetID="22" presetClass="entr" presetSubtype="4"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down)">
                                      <p:cBhvr>
                                        <p:cTn id="38" dur="1000"/>
                                        <p:tgtEl>
                                          <p:spTgt spid="6"/>
                                        </p:tgtEl>
                                      </p:cBhvr>
                                    </p:animEffect>
                                  </p:childTnLst>
                                </p:cTn>
                              </p:par>
                              <p:par>
                                <p:cTn id="39" presetID="22" presetClass="entr" presetSubtype="4" fill="hold" nodeType="withEffect">
                                  <p:stCondLst>
                                    <p:cond delay="0"/>
                                  </p:stCondLst>
                                  <p:childTnLst>
                                    <p:set>
                                      <p:cBhvr>
                                        <p:cTn id="40" dur="1" fill="hold">
                                          <p:stCondLst>
                                            <p:cond delay="0"/>
                                          </p:stCondLst>
                                        </p:cTn>
                                        <p:tgtEl>
                                          <p:spTgt spid="21532"/>
                                        </p:tgtEl>
                                        <p:attrNameLst>
                                          <p:attrName>style.visibility</p:attrName>
                                        </p:attrNameLst>
                                      </p:cBhvr>
                                      <p:to>
                                        <p:strVal val="visible"/>
                                      </p:to>
                                    </p:set>
                                    <p:animEffect transition="in" filter="wipe(down)">
                                      <p:cBhvr>
                                        <p:cTn id="41" dur="1000"/>
                                        <p:tgtEl>
                                          <p:spTgt spid="21532"/>
                                        </p:tgtEl>
                                      </p:cBhvr>
                                    </p:animEffect>
                                  </p:childTnLst>
                                </p:cTn>
                              </p:par>
                              <p:par>
                                <p:cTn id="42" presetID="22" presetClass="entr" presetSubtype="4" fill="hold" nodeType="withEffect">
                                  <p:stCondLst>
                                    <p:cond delay="0"/>
                                  </p:stCondLst>
                                  <p:childTnLst>
                                    <p:set>
                                      <p:cBhvr>
                                        <p:cTn id="43" dur="1" fill="hold">
                                          <p:stCondLst>
                                            <p:cond delay="0"/>
                                          </p:stCondLst>
                                        </p:cTn>
                                        <p:tgtEl>
                                          <p:spTgt spid="21533"/>
                                        </p:tgtEl>
                                        <p:attrNameLst>
                                          <p:attrName>style.visibility</p:attrName>
                                        </p:attrNameLst>
                                      </p:cBhvr>
                                      <p:to>
                                        <p:strVal val="visible"/>
                                      </p:to>
                                    </p:set>
                                    <p:animEffect transition="in" filter="wipe(down)">
                                      <p:cBhvr>
                                        <p:cTn id="44" dur="1000"/>
                                        <p:tgtEl>
                                          <p:spTgt spid="21533"/>
                                        </p:tgtEl>
                                      </p:cBhvr>
                                    </p:animEffect>
                                  </p:childTnLst>
                                </p:cTn>
                              </p:par>
                            </p:childTnLst>
                          </p:cTn>
                        </p:par>
                        <p:par>
                          <p:cTn id="45" fill="hold">
                            <p:stCondLst>
                              <p:cond delay="8000"/>
                            </p:stCondLst>
                            <p:childTnLst>
                              <p:par>
                                <p:cTn id="46" presetID="10" presetClass="entr" presetSubtype="0" fill="hold" grpId="0" nodeType="afterEffect">
                                  <p:stCondLst>
                                    <p:cond delay="0"/>
                                  </p:stCondLst>
                                  <p:childTnLst>
                                    <p:set>
                                      <p:cBhvr>
                                        <p:cTn id="47" dur="1" fill="hold">
                                          <p:stCondLst>
                                            <p:cond delay="0"/>
                                          </p:stCondLst>
                                        </p:cTn>
                                        <p:tgtEl>
                                          <p:spTgt spid="91150"/>
                                        </p:tgtEl>
                                        <p:attrNameLst>
                                          <p:attrName>style.visibility</p:attrName>
                                        </p:attrNameLst>
                                      </p:cBhvr>
                                      <p:to>
                                        <p:strVal val="visible"/>
                                      </p:to>
                                    </p:set>
                                    <p:animEffect transition="in" filter="fade">
                                      <p:cBhvr>
                                        <p:cTn id="48" dur="1000"/>
                                        <p:tgtEl>
                                          <p:spTgt spid="9115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1151"/>
                                        </p:tgtEl>
                                        <p:attrNameLst>
                                          <p:attrName>style.visibility</p:attrName>
                                        </p:attrNameLst>
                                      </p:cBhvr>
                                      <p:to>
                                        <p:strVal val="visible"/>
                                      </p:to>
                                    </p:set>
                                    <p:animEffect transition="in" filter="fade">
                                      <p:cBhvr>
                                        <p:cTn id="51" dur="1000"/>
                                        <p:tgtEl>
                                          <p:spTgt spid="9115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1152"/>
                                        </p:tgtEl>
                                        <p:attrNameLst>
                                          <p:attrName>style.visibility</p:attrName>
                                        </p:attrNameLst>
                                      </p:cBhvr>
                                      <p:to>
                                        <p:strVal val="visible"/>
                                      </p:to>
                                    </p:set>
                                    <p:animEffect transition="in" filter="fade">
                                      <p:cBhvr>
                                        <p:cTn id="54" dur="1000"/>
                                        <p:tgtEl>
                                          <p:spTgt spid="9115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1000"/>
                                        <p:tgtEl>
                                          <p:spTgt spid="4"/>
                                        </p:tgtEl>
                                      </p:cBhvr>
                                    </p:animEffect>
                                  </p:childTnLst>
                                </p:cTn>
                              </p:par>
                            </p:childTnLst>
                          </p:cTn>
                        </p:par>
                        <p:par>
                          <p:cTn id="60" fill="hold">
                            <p:stCondLst>
                              <p:cond delay="1000"/>
                            </p:stCondLst>
                            <p:childTnLst>
                              <p:par>
                                <p:cTn id="61" presetID="22" presetClass="entr" presetSubtype="4" fill="hold" nodeType="afterEffect">
                                  <p:stCondLst>
                                    <p:cond delay="0"/>
                                  </p:stCondLst>
                                  <p:childTnLst>
                                    <p:set>
                                      <p:cBhvr>
                                        <p:cTn id="62" dur="1" fill="hold">
                                          <p:stCondLst>
                                            <p:cond delay="0"/>
                                          </p:stCondLst>
                                        </p:cTn>
                                        <p:tgtEl>
                                          <p:spTgt spid="496641"/>
                                        </p:tgtEl>
                                        <p:attrNameLst>
                                          <p:attrName>style.visibility</p:attrName>
                                        </p:attrNameLst>
                                      </p:cBhvr>
                                      <p:to>
                                        <p:strVal val="visible"/>
                                      </p:to>
                                    </p:set>
                                    <p:animEffect transition="in" filter="wipe(down)">
                                      <p:cBhvr>
                                        <p:cTn id="63" dur="1000"/>
                                        <p:tgtEl>
                                          <p:spTgt spid="496641"/>
                                        </p:tgtEl>
                                      </p:cBhvr>
                                    </p:animEffect>
                                  </p:childTnLst>
                                </p:cTn>
                              </p:par>
                              <p:par>
                                <p:cTn id="64" presetID="22" presetClass="entr" presetSubtype="4" fill="hold" nodeType="with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wipe(down)">
                                      <p:cBhvr>
                                        <p:cTn id="66" dur="1000"/>
                                        <p:tgtEl>
                                          <p:spTgt spid="64"/>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1000"/>
                                        <p:tgtEl>
                                          <p:spTgt spid="57"/>
                                        </p:tgtEl>
                                      </p:cBhvr>
                                    </p:animEffect>
                                  </p:childTnLst>
                                </p:cTn>
                              </p:par>
                            </p:childTnLst>
                          </p:cTn>
                        </p:par>
                        <p:par>
                          <p:cTn id="72" fill="hold">
                            <p:stCondLst>
                              <p:cond delay="1000"/>
                            </p:stCondLst>
                            <p:childTnLst>
                              <p:par>
                                <p:cTn id="73" presetID="10" presetClass="entr" presetSubtype="0" fill="hold"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fade">
                                      <p:cBhvr>
                                        <p:cTn id="75" dur="1000"/>
                                        <p:tgtEl>
                                          <p:spTgt spid="58"/>
                                        </p:tgtEl>
                                      </p:cBhvr>
                                    </p:animEffect>
                                  </p:childTnLst>
                                </p:cTn>
                              </p:par>
                            </p:childTnLst>
                          </p:cTn>
                        </p:par>
                        <p:par>
                          <p:cTn id="76" fill="hold">
                            <p:stCondLst>
                              <p:cond delay="2000"/>
                            </p:stCondLst>
                            <p:childTnLst>
                              <p:par>
                                <p:cTn id="77" presetID="22" presetClass="entr" presetSubtype="1" fill="hold"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wipe(up)">
                                      <p:cBhvr>
                                        <p:cTn id="79" dur="1000"/>
                                        <p:tgtEl>
                                          <p:spTgt spid="65"/>
                                        </p:tgtEl>
                                      </p:cBhvr>
                                    </p:animEffect>
                                  </p:childTnLst>
                                </p:cTn>
                              </p:par>
                              <p:par>
                                <p:cTn id="80" presetID="22" presetClass="entr" presetSubtype="1" fill="hold"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wipe(up)">
                                      <p:cBhvr>
                                        <p:cTn id="82" dur="1000"/>
                                        <p:tgtEl>
                                          <p:spTgt spid="66"/>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34">
                                            <p:txEl>
                                              <p:pRg st="0" end="0"/>
                                            </p:txEl>
                                          </p:spTgt>
                                        </p:tgtEl>
                                        <p:attrNameLst>
                                          <p:attrName>style.visibility</p:attrName>
                                        </p:attrNameLst>
                                      </p:cBhvr>
                                      <p:to>
                                        <p:strVal val="visible"/>
                                      </p:to>
                                    </p:set>
                                    <p:animEffect transition="in" filter="wipe(left)">
                                      <p:cBhvr>
                                        <p:cTn id="87" dur="1000"/>
                                        <p:tgtEl>
                                          <p:spTgt spid="34">
                                            <p:txEl>
                                              <p:pRg st="0" end="0"/>
                                            </p:txEl>
                                          </p:spTgt>
                                        </p:tgtEl>
                                      </p:cBhvr>
                                    </p:animEffect>
                                  </p:childTnLst>
                                </p:cTn>
                              </p:par>
                              <p:par>
                                <p:cTn id="88" presetID="22" presetClass="entr" presetSubtype="8" fill="hold" nodeType="withEffect">
                                  <p:stCondLst>
                                    <p:cond delay="0"/>
                                  </p:stCondLst>
                                  <p:childTnLst>
                                    <p:set>
                                      <p:cBhvr>
                                        <p:cTn id="89" dur="1" fill="hold">
                                          <p:stCondLst>
                                            <p:cond delay="0"/>
                                          </p:stCondLst>
                                        </p:cTn>
                                        <p:tgtEl>
                                          <p:spTgt spid="34">
                                            <p:txEl>
                                              <p:pRg st="1" end="1"/>
                                            </p:txEl>
                                          </p:spTgt>
                                        </p:tgtEl>
                                        <p:attrNameLst>
                                          <p:attrName>style.visibility</p:attrName>
                                        </p:attrNameLst>
                                      </p:cBhvr>
                                      <p:to>
                                        <p:strVal val="visible"/>
                                      </p:to>
                                    </p:set>
                                    <p:animEffect transition="in" filter="wipe(left)">
                                      <p:cBhvr>
                                        <p:cTn id="90" dur="1000"/>
                                        <p:tgtEl>
                                          <p:spTgt spid="34">
                                            <p:txEl>
                                              <p:pRg st="1" end="1"/>
                                            </p:txEl>
                                          </p:spTgt>
                                        </p:tgtEl>
                                      </p:cBhvr>
                                    </p:animEffect>
                                  </p:childTnLst>
                                </p:cTn>
                              </p:par>
                              <p:par>
                                <p:cTn id="91" presetID="22" presetClass="entr" presetSubtype="8" fill="hold" nodeType="withEffect">
                                  <p:stCondLst>
                                    <p:cond delay="0"/>
                                  </p:stCondLst>
                                  <p:childTnLst>
                                    <p:set>
                                      <p:cBhvr>
                                        <p:cTn id="92" dur="1" fill="hold">
                                          <p:stCondLst>
                                            <p:cond delay="0"/>
                                          </p:stCondLst>
                                        </p:cTn>
                                        <p:tgtEl>
                                          <p:spTgt spid="34">
                                            <p:txEl>
                                              <p:pRg st="2" end="2"/>
                                            </p:txEl>
                                          </p:spTgt>
                                        </p:tgtEl>
                                        <p:attrNameLst>
                                          <p:attrName>style.visibility</p:attrName>
                                        </p:attrNameLst>
                                      </p:cBhvr>
                                      <p:to>
                                        <p:strVal val="visible"/>
                                      </p:to>
                                    </p:set>
                                    <p:animEffect transition="in" filter="wipe(left)">
                                      <p:cBhvr>
                                        <p:cTn id="93" dur="1000"/>
                                        <p:tgtEl>
                                          <p:spTgt spid="34">
                                            <p:txEl>
                                              <p:pRg st="2" end="2"/>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8" fill="hold" nodeType="clickEffect">
                                  <p:stCondLst>
                                    <p:cond delay="0"/>
                                  </p:stCondLst>
                                  <p:childTnLst>
                                    <p:set>
                                      <p:cBhvr>
                                        <p:cTn id="97" dur="1" fill="hold">
                                          <p:stCondLst>
                                            <p:cond delay="0"/>
                                          </p:stCondLst>
                                        </p:cTn>
                                        <p:tgtEl>
                                          <p:spTgt spid="34">
                                            <p:txEl>
                                              <p:pRg st="3" end="3"/>
                                            </p:txEl>
                                          </p:spTgt>
                                        </p:tgtEl>
                                        <p:attrNameLst>
                                          <p:attrName>style.visibility</p:attrName>
                                        </p:attrNameLst>
                                      </p:cBhvr>
                                      <p:to>
                                        <p:strVal val="visible"/>
                                      </p:to>
                                    </p:set>
                                    <p:animEffect transition="in" filter="wipe(left)">
                                      <p:cBhvr>
                                        <p:cTn id="98" dur="1000"/>
                                        <p:tgtEl>
                                          <p:spTgt spid="34">
                                            <p:txEl>
                                              <p:pRg st="3" end="3"/>
                                            </p:txEl>
                                          </p:spTgt>
                                        </p:tgtEl>
                                      </p:cBhvr>
                                    </p:animEffect>
                                  </p:childTnLst>
                                </p:cTn>
                              </p:par>
                              <p:par>
                                <p:cTn id="99" presetID="22" presetClass="entr" presetSubtype="8" fill="hold" nodeType="withEffect">
                                  <p:stCondLst>
                                    <p:cond delay="0"/>
                                  </p:stCondLst>
                                  <p:childTnLst>
                                    <p:set>
                                      <p:cBhvr>
                                        <p:cTn id="100" dur="1" fill="hold">
                                          <p:stCondLst>
                                            <p:cond delay="0"/>
                                          </p:stCondLst>
                                        </p:cTn>
                                        <p:tgtEl>
                                          <p:spTgt spid="34">
                                            <p:txEl>
                                              <p:pRg st="4" end="4"/>
                                            </p:txEl>
                                          </p:spTgt>
                                        </p:tgtEl>
                                        <p:attrNameLst>
                                          <p:attrName>style.visibility</p:attrName>
                                        </p:attrNameLst>
                                      </p:cBhvr>
                                      <p:to>
                                        <p:strVal val="visible"/>
                                      </p:to>
                                    </p:set>
                                    <p:animEffect transition="in" filter="wipe(left)">
                                      <p:cBhvr>
                                        <p:cTn id="101" dur="1000"/>
                                        <p:tgtEl>
                                          <p:spTgt spid="34">
                                            <p:txEl>
                                              <p:pRg st="4" end="4"/>
                                            </p:txEl>
                                          </p:spTgt>
                                        </p:tgtEl>
                                      </p:cBhvr>
                                    </p:animEffect>
                                  </p:childTnLst>
                                </p:cTn>
                              </p:par>
                              <p:par>
                                <p:cTn id="102" presetID="22" presetClass="entr" presetSubtype="8" fill="hold" nodeType="withEffect">
                                  <p:stCondLst>
                                    <p:cond delay="0"/>
                                  </p:stCondLst>
                                  <p:childTnLst>
                                    <p:set>
                                      <p:cBhvr>
                                        <p:cTn id="103" dur="1" fill="hold">
                                          <p:stCondLst>
                                            <p:cond delay="0"/>
                                          </p:stCondLst>
                                        </p:cTn>
                                        <p:tgtEl>
                                          <p:spTgt spid="34">
                                            <p:txEl>
                                              <p:pRg st="5" end="5"/>
                                            </p:txEl>
                                          </p:spTgt>
                                        </p:tgtEl>
                                        <p:attrNameLst>
                                          <p:attrName>style.visibility</p:attrName>
                                        </p:attrNameLst>
                                      </p:cBhvr>
                                      <p:to>
                                        <p:strVal val="visible"/>
                                      </p:to>
                                    </p:set>
                                    <p:animEffect transition="in" filter="wipe(left)">
                                      <p:cBhvr>
                                        <p:cTn id="104" dur="1000"/>
                                        <p:tgtEl>
                                          <p:spTgt spid="34">
                                            <p:txEl>
                                              <p:pRg st="5" end="5"/>
                                            </p:txEl>
                                          </p:spTgt>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nodeType="clickEffect">
                                  <p:stCondLst>
                                    <p:cond delay="0"/>
                                  </p:stCondLst>
                                  <p:childTnLst>
                                    <p:set>
                                      <p:cBhvr>
                                        <p:cTn id="108" dur="1" fill="hold">
                                          <p:stCondLst>
                                            <p:cond delay="0"/>
                                          </p:stCondLst>
                                        </p:cTn>
                                        <p:tgtEl>
                                          <p:spTgt spid="34">
                                            <p:txEl>
                                              <p:pRg st="6" end="6"/>
                                            </p:txEl>
                                          </p:spTgt>
                                        </p:tgtEl>
                                        <p:attrNameLst>
                                          <p:attrName>style.visibility</p:attrName>
                                        </p:attrNameLst>
                                      </p:cBhvr>
                                      <p:to>
                                        <p:strVal val="visible"/>
                                      </p:to>
                                    </p:set>
                                    <p:animEffect transition="in" filter="wipe(left)">
                                      <p:cBhvr>
                                        <p:cTn id="109" dur="1000"/>
                                        <p:tgtEl>
                                          <p:spTgt spid="34">
                                            <p:txEl>
                                              <p:pRg st="6" end="6"/>
                                            </p:txEl>
                                          </p:spTgt>
                                        </p:tgtEl>
                                      </p:cBhvr>
                                    </p:animEffect>
                                  </p:childTnLst>
                                </p:cTn>
                              </p:par>
                              <p:par>
                                <p:cTn id="110" presetID="22" presetClass="entr" presetSubtype="8" fill="hold" nodeType="withEffect">
                                  <p:stCondLst>
                                    <p:cond delay="0"/>
                                  </p:stCondLst>
                                  <p:childTnLst>
                                    <p:set>
                                      <p:cBhvr>
                                        <p:cTn id="111" dur="1" fill="hold">
                                          <p:stCondLst>
                                            <p:cond delay="0"/>
                                          </p:stCondLst>
                                        </p:cTn>
                                        <p:tgtEl>
                                          <p:spTgt spid="34">
                                            <p:txEl>
                                              <p:pRg st="7" end="7"/>
                                            </p:txEl>
                                          </p:spTgt>
                                        </p:tgtEl>
                                        <p:attrNameLst>
                                          <p:attrName>style.visibility</p:attrName>
                                        </p:attrNameLst>
                                      </p:cBhvr>
                                      <p:to>
                                        <p:strVal val="visible"/>
                                      </p:to>
                                    </p:set>
                                    <p:animEffect transition="in" filter="wipe(left)">
                                      <p:cBhvr>
                                        <p:cTn id="112" dur="1000"/>
                                        <p:tgtEl>
                                          <p:spTgt spid="3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50" grpId="0" animBg="1"/>
      <p:bldP spid="91151" grpId="0" animBg="1"/>
      <p:bldP spid="91152" grpId="0" animBg="1"/>
      <p:bldP spid="42" grpId="0" animBg="1"/>
      <p:bldP spid="43" grpId="0" animBg="1"/>
      <p:bldP spid="44" grpId="0" animBg="1"/>
      <p:bldP spid="48" grpId="0" animBg="1"/>
      <p:bldP spid="5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SCVMM At a glance</a:t>
            </a:r>
            <a:endParaRPr lang="en-GB" dirty="0"/>
          </a:p>
        </p:txBody>
      </p:sp>
      <p:pic>
        <p:nvPicPr>
          <p:cNvPr id="4" name="Content Placeholder 4" descr="Overall SCVMM UI.jpg"/>
          <p:cNvPicPr>
            <a:picLocks noChangeAspect="1"/>
          </p:cNvPicPr>
          <p:nvPr/>
        </p:nvPicPr>
        <p:blipFill>
          <a:blip r:embed="rId3" cstate="print"/>
          <a:stretch>
            <a:fillRect/>
          </a:stretch>
        </p:blipFill>
        <p:spPr bwMode="auto">
          <a:xfrm>
            <a:off x="1159933" y="1574656"/>
            <a:ext cx="6578600" cy="4908297"/>
          </a:xfrm>
          <a:prstGeom prst="rect">
            <a:avLst/>
          </a:prstGeom>
          <a:noFill/>
          <a:ln w="9525" cap="flat" cmpd="sng" algn="ctr">
            <a:noFill/>
            <a:prstDash val="solid"/>
            <a:miter lim="800000"/>
            <a:headEnd type="none" w="med" len="med"/>
            <a:tailEnd type="none" w="med" len="med"/>
          </a:ln>
          <a:effectLst/>
        </p:spPr>
      </p:pic>
      <p:sp>
        <p:nvSpPr>
          <p:cNvPr id="5" name="Rounded Rectangular Callout 4"/>
          <p:cNvSpPr/>
          <p:nvPr/>
        </p:nvSpPr>
        <p:spPr bwMode="auto">
          <a:xfrm rot="10800000" flipV="1">
            <a:off x="7588250" y="5633249"/>
            <a:ext cx="1206500" cy="508000"/>
          </a:xfrm>
          <a:prstGeom prst="wedgeRoundRectCallout">
            <a:avLst>
              <a:gd name="adj1" fmla="val 153426"/>
              <a:gd name="adj2" fmla="val -37170"/>
              <a:gd name="adj3" fmla="val 16667"/>
            </a:avLst>
          </a:prstGeom>
          <a:gradFill>
            <a:gsLst>
              <a:gs pos="0">
                <a:schemeClr val="accent2">
                  <a:gamma/>
                  <a:shade val="56078"/>
                  <a:invGamma/>
                </a:schemeClr>
              </a:gs>
              <a:gs pos="50000">
                <a:schemeClr val="accent2"/>
              </a:gs>
              <a:gs pos="100000">
                <a:schemeClr val="accent2">
                  <a:gamma/>
                  <a:shade val="56078"/>
                  <a:invGamma/>
                </a:schemeClr>
              </a:gs>
            </a:gsLst>
            <a:lin ang="2700000" scaled="1"/>
          </a:gradFill>
          <a:ln w="12700" cap="flat" cmpd="sng" algn="ctr">
            <a:solidFill>
              <a:schemeClr val="accent2"/>
            </a:solidFill>
            <a:prstDash val="solid"/>
            <a:round/>
            <a:headEnd type="none" w="med" len="med"/>
            <a:tailEnd type="none" w="med" len="med"/>
          </a:ln>
          <a:effectLst/>
        </p:spPr>
        <p:txBody>
          <a:bodyPr wrap="none" lIns="91432" tIns="45717" rIns="91432" bIns="45717" anchor="ctr"/>
          <a:lstStyle/>
          <a:p>
            <a:pPr algn="ctr" defTabSz="914063" eaLnBrk="0" hangingPunct="0">
              <a:defRPr/>
            </a:pPr>
            <a:r>
              <a:rPr lang="en-US" dirty="0">
                <a:effectLst>
                  <a:outerShdw blurRad="38100" dist="38100" dir="2700000" algn="tl">
                    <a:srgbClr val="000000">
                      <a:alpha val="43137"/>
                    </a:srgbClr>
                  </a:outerShdw>
                </a:effectLst>
              </a:rPr>
              <a:t>Live </a:t>
            </a:r>
          </a:p>
          <a:p>
            <a:pPr algn="ctr" defTabSz="914063" eaLnBrk="0" hangingPunct="0">
              <a:defRPr/>
            </a:pPr>
            <a:r>
              <a:rPr lang="en-US" dirty="0">
                <a:effectLst>
                  <a:outerShdw blurRad="38100" dist="38100" dir="2700000" algn="tl">
                    <a:srgbClr val="000000">
                      <a:alpha val="43137"/>
                    </a:srgbClr>
                  </a:outerShdw>
                </a:effectLst>
              </a:rPr>
              <a:t>Thumbnail</a:t>
            </a:r>
          </a:p>
        </p:txBody>
      </p:sp>
      <p:sp>
        <p:nvSpPr>
          <p:cNvPr id="6" name="Rounded Rectangular Callout 5"/>
          <p:cNvSpPr/>
          <p:nvPr/>
        </p:nvSpPr>
        <p:spPr bwMode="auto">
          <a:xfrm rot="10800000" flipV="1">
            <a:off x="169333" y="2799297"/>
            <a:ext cx="910167" cy="539750"/>
          </a:xfrm>
          <a:prstGeom prst="wedgeRoundRectCallout">
            <a:avLst>
              <a:gd name="adj1" fmla="val -82893"/>
              <a:gd name="adj2" fmla="val -125685"/>
              <a:gd name="adj3" fmla="val 16667"/>
            </a:avLst>
          </a:prstGeom>
          <a:gradFill>
            <a:gsLst>
              <a:gs pos="0">
                <a:schemeClr val="accent2">
                  <a:gamma/>
                  <a:shade val="56078"/>
                  <a:invGamma/>
                </a:schemeClr>
              </a:gs>
              <a:gs pos="50000">
                <a:schemeClr val="accent2"/>
              </a:gs>
              <a:gs pos="100000">
                <a:schemeClr val="accent2">
                  <a:gamma/>
                  <a:shade val="56078"/>
                  <a:invGamma/>
                </a:schemeClr>
              </a:gs>
            </a:gsLst>
            <a:lin ang="2700000" scaled="1"/>
          </a:gradFill>
          <a:ln w="12700" cap="flat" cmpd="sng" algn="ctr">
            <a:solidFill>
              <a:schemeClr val="accent2"/>
            </a:solidFill>
            <a:prstDash val="solid"/>
            <a:round/>
            <a:headEnd type="none" w="med" len="med"/>
            <a:tailEnd type="none" w="med" len="med"/>
          </a:ln>
          <a:effectLst/>
        </p:spPr>
        <p:txBody>
          <a:bodyPr wrap="none" lIns="91432" tIns="45717" rIns="91432" bIns="45717" anchor="ctr"/>
          <a:lstStyle/>
          <a:p>
            <a:pPr algn="ctr" defTabSz="914063" eaLnBrk="0" hangingPunct="0">
              <a:defRPr/>
            </a:pPr>
            <a:r>
              <a:rPr lang="en-US" dirty="0">
                <a:effectLst>
                  <a:outerShdw blurRad="38100" dist="38100" dir="2700000" algn="tl">
                    <a:srgbClr val="000000">
                      <a:alpha val="43137"/>
                    </a:srgbClr>
                  </a:outerShdw>
                </a:effectLst>
              </a:rPr>
              <a:t>Host</a:t>
            </a:r>
          </a:p>
          <a:p>
            <a:pPr algn="ctr" defTabSz="914063" eaLnBrk="0" hangingPunct="0">
              <a:defRPr/>
            </a:pPr>
            <a:r>
              <a:rPr lang="en-US" dirty="0">
                <a:effectLst>
                  <a:outerShdw blurRad="38100" dist="38100" dir="2700000" algn="tl">
                    <a:srgbClr val="000000">
                      <a:alpha val="43137"/>
                    </a:srgbClr>
                  </a:outerShdw>
                </a:effectLst>
              </a:rPr>
              <a:t> Groups</a:t>
            </a:r>
          </a:p>
        </p:txBody>
      </p:sp>
      <p:sp>
        <p:nvSpPr>
          <p:cNvPr id="7" name="Rounded Rectangular Callout 6"/>
          <p:cNvSpPr/>
          <p:nvPr/>
        </p:nvSpPr>
        <p:spPr bwMode="auto">
          <a:xfrm rot="10800000" flipV="1">
            <a:off x="2508251" y="4778380"/>
            <a:ext cx="1386417" cy="508000"/>
          </a:xfrm>
          <a:prstGeom prst="wedgeRoundRectCallout">
            <a:avLst>
              <a:gd name="adj1" fmla="val 107329"/>
              <a:gd name="adj2" fmla="val 118351"/>
              <a:gd name="adj3" fmla="val 16667"/>
            </a:avLst>
          </a:prstGeom>
          <a:gradFill>
            <a:gsLst>
              <a:gs pos="0">
                <a:schemeClr val="accent2">
                  <a:gamma/>
                  <a:shade val="56078"/>
                  <a:invGamma/>
                </a:schemeClr>
              </a:gs>
              <a:gs pos="50000">
                <a:schemeClr val="accent2"/>
              </a:gs>
              <a:gs pos="100000">
                <a:schemeClr val="accent2">
                  <a:gamma/>
                  <a:shade val="56078"/>
                  <a:invGamma/>
                </a:schemeClr>
              </a:gs>
            </a:gsLst>
            <a:lin ang="2700000" scaled="1"/>
          </a:gradFill>
          <a:ln w="12700" cap="flat" cmpd="sng" algn="ctr">
            <a:solidFill>
              <a:schemeClr val="accent2"/>
            </a:solidFill>
            <a:prstDash val="solid"/>
            <a:round/>
            <a:headEnd type="none" w="med" len="med"/>
            <a:tailEnd type="none" w="med" len="med"/>
          </a:ln>
          <a:effectLst/>
        </p:spPr>
        <p:txBody>
          <a:bodyPr wrap="none" lIns="91432" tIns="45717" rIns="91432" bIns="45717" anchor="ctr"/>
          <a:lstStyle/>
          <a:p>
            <a:pPr algn="ctr" defTabSz="914063" eaLnBrk="0" hangingPunct="0">
              <a:defRPr/>
            </a:pPr>
            <a:r>
              <a:rPr lang="en-US" dirty="0">
                <a:effectLst>
                  <a:outerShdw blurRad="38100" dist="38100" dir="2700000" algn="tl">
                    <a:srgbClr val="000000">
                      <a:alpha val="43137"/>
                    </a:srgbClr>
                  </a:outerShdw>
                </a:effectLst>
              </a:rPr>
              <a:t>Centralized </a:t>
            </a:r>
          </a:p>
          <a:p>
            <a:pPr algn="ctr" defTabSz="914063" eaLnBrk="0" hangingPunct="0">
              <a:defRPr/>
            </a:pPr>
            <a:r>
              <a:rPr lang="en-US" dirty="0">
                <a:effectLst>
                  <a:outerShdw blurRad="38100" dist="38100" dir="2700000" algn="tl">
                    <a:srgbClr val="000000">
                      <a:alpha val="43137"/>
                    </a:srgbClr>
                  </a:outerShdw>
                </a:effectLst>
              </a:rPr>
              <a:t>Library</a:t>
            </a:r>
          </a:p>
        </p:txBody>
      </p:sp>
      <p:sp>
        <p:nvSpPr>
          <p:cNvPr id="8" name="Rounded Rectangular Callout 7"/>
          <p:cNvSpPr/>
          <p:nvPr/>
        </p:nvSpPr>
        <p:spPr bwMode="auto">
          <a:xfrm rot="10800000" flipV="1">
            <a:off x="158750" y="4460881"/>
            <a:ext cx="899583" cy="624417"/>
          </a:xfrm>
          <a:prstGeom prst="wedgeRoundRectCallout">
            <a:avLst>
              <a:gd name="adj1" fmla="val -80851"/>
              <a:gd name="adj2" fmla="val -60573"/>
              <a:gd name="adj3" fmla="val 16667"/>
            </a:avLst>
          </a:prstGeom>
          <a:gradFill>
            <a:gsLst>
              <a:gs pos="0">
                <a:schemeClr val="accent2">
                  <a:gamma/>
                  <a:shade val="56078"/>
                  <a:invGamma/>
                </a:schemeClr>
              </a:gs>
              <a:gs pos="50000">
                <a:schemeClr val="accent2"/>
              </a:gs>
              <a:gs pos="100000">
                <a:schemeClr val="accent2">
                  <a:gamma/>
                  <a:shade val="56078"/>
                  <a:invGamma/>
                </a:schemeClr>
              </a:gs>
            </a:gsLst>
            <a:lin ang="2700000" scaled="1"/>
          </a:gradFill>
          <a:ln w="12700" cap="flat" cmpd="sng" algn="ctr">
            <a:solidFill>
              <a:schemeClr val="accent2"/>
            </a:solidFill>
            <a:prstDash val="solid"/>
            <a:round/>
            <a:headEnd type="none" w="med" len="med"/>
            <a:tailEnd type="none" w="med" len="med"/>
          </a:ln>
          <a:effectLst/>
        </p:spPr>
        <p:txBody>
          <a:bodyPr wrap="none" lIns="91432" tIns="45717" rIns="91432" bIns="45717" anchor="ctr"/>
          <a:lstStyle/>
          <a:p>
            <a:pPr algn="ctr" defTabSz="914063" eaLnBrk="0" hangingPunct="0">
              <a:defRPr/>
            </a:pPr>
            <a:r>
              <a:rPr lang="en-US" dirty="0">
                <a:effectLst>
                  <a:outerShdw blurRad="38100" dist="38100" dir="2700000" algn="tl">
                    <a:srgbClr val="000000">
                      <a:alpha val="43137"/>
                    </a:srgbClr>
                  </a:outerShdw>
                </a:effectLst>
              </a:rPr>
              <a:t>VM</a:t>
            </a:r>
          </a:p>
          <a:p>
            <a:pPr algn="ctr" defTabSz="914063" eaLnBrk="0" hangingPunct="0">
              <a:defRPr/>
            </a:pPr>
            <a:r>
              <a:rPr lang="en-US" dirty="0">
                <a:effectLst>
                  <a:outerShdw blurRad="38100" dist="38100" dir="2700000" algn="tl">
                    <a:srgbClr val="000000">
                      <a:alpha val="43137"/>
                    </a:srgbClr>
                  </a:outerShdw>
                </a:effectLst>
              </a:rPr>
              <a:t>Views</a:t>
            </a:r>
          </a:p>
        </p:txBody>
      </p:sp>
      <p:sp>
        <p:nvSpPr>
          <p:cNvPr id="9" name="Rounded Rectangular Callout 8"/>
          <p:cNvSpPr/>
          <p:nvPr/>
        </p:nvSpPr>
        <p:spPr bwMode="auto">
          <a:xfrm rot="10800000" flipV="1">
            <a:off x="8032750" y="3339046"/>
            <a:ext cx="1111250" cy="814917"/>
          </a:xfrm>
          <a:prstGeom prst="wedgeRoundRectCallout">
            <a:avLst>
              <a:gd name="adj1" fmla="val 92705"/>
              <a:gd name="adj2" fmla="val 19379"/>
              <a:gd name="adj3" fmla="val 16667"/>
            </a:avLst>
          </a:prstGeom>
          <a:gradFill>
            <a:gsLst>
              <a:gs pos="0">
                <a:schemeClr val="accent2">
                  <a:gamma/>
                  <a:shade val="56078"/>
                  <a:invGamma/>
                </a:schemeClr>
              </a:gs>
              <a:gs pos="50000">
                <a:schemeClr val="accent2"/>
              </a:gs>
              <a:gs pos="100000">
                <a:schemeClr val="accent2">
                  <a:gamma/>
                  <a:shade val="56078"/>
                  <a:invGamma/>
                </a:schemeClr>
              </a:gs>
            </a:gsLst>
            <a:lin ang="2700000" scaled="1"/>
          </a:gradFill>
          <a:ln w="12700" cap="flat" cmpd="sng" algn="ctr">
            <a:solidFill>
              <a:schemeClr val="accent2"/>
            </a:solidFill>
            <a:prstDash val="solid"/>
            <a:round/>
            <a:headEnd type="none" w="med" len="med"/>
            <a:tailEnd type="none" w="med" len="med"/>
          </a:ln>
          <a:effectLst/>
        </p:spPr>
        <p:txBody>
          <a:bodyPr wrap="none" lIns="91432" tIns="45717" rIns="91432" bIns="45717" anchor="ctr"/>
          <a:lstStyle/>
          <a:p>
            <a:pPr algn="ctr" defTabSz="914063" eaLnBrk="0" hangingPunct="0">
              <a:defRPr/>
            </a:pPr>
            <a:r>
              <a:rPr lang="en-US" dirty="0">
                <a:effectLst>
                  <a:outerShdw blurRad="38100" dist="38100" dir="2700000" algn="tl">
                    <a:srgbClr val="000000">
                      <a:alpha val="43137"/>
                    </a:srgbClr>
                  </a:outerShdw>
                </a:effectLst>
              </a:rPr>
              <a:t>Context </a:t>
            </a:r>
          </a:p>
          <a:p>
            <a:pPr algn="ctr" defTabSz="914063" eaLnBrk="0" hangingPunct="0">
              <a:defRPr/>
            </a:pPr>
            <a:r>
              <a:rPr lang="en-US" dirty="0">
                <a:effectLst>
                  <a:outerShdw blurRad="38100" dist="38100" dir="2700000" algn="tl">
                    <a:srgbClr val="000000">
                      <a:alpha val="43137"/>
                    </a:srgbClr>
                  </a:outerShdw>
                </a:effectLst>
              </a:rPr>
              <a:t>Sensitive </a:t>
            </a:r>
          </a:p>
          <a:p>
            <a:pPr algn="ctr" defTabSz="914063" eaLnBrk="0" hangingPunct="0">
              <a:defRPr/>
            </a:pPr>
            <a:r>
              <a:rPr lang="en-US" dirty="0">
                <a:effectLst>
                  <a:outerShdw blurRad="38100" dist="38100" dir="2700000" algn="tl">
                    <a:srgbClr val="000000">
                      <a:alpha val="43137"/>
                    </a:srgbClr>
                  </a:outerShdw>
                </a:effectLst>
              </a:rPr>
              <a:t>Actions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dissolv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p:cNvSpPr>
          <p:nvPr>
            <p:ph type="title"/>
          </p:nvPr>
        </p:nvSpPr>
        <p:spPr/>
        <p:txBody>
          <a:bodyPr/>
          <a:lstStyle/>
          <a:p>
            <a:r>
              <a:rPr lang="en-US" dirty="0" smtClean="0"/>
              <a:t>agenda</a:t>
            </a:r>
          </a:p>
        </p:txBody>
      </p:sp>
      <p:graphicFrame>
        <p:nvGraphicFramePr>
          <p:cNvPr id="6" name="Diagram 5"/>
          <p:cNvGraphicFramePr/>
          <p:nvPr/>
        </p:nvGraphicFramePr>
        <p:xfrm>
          <a:off x="466865" y="1998920"/>
          <a:ext cx="7207563" cy="27750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SCVMM Test/Dev Deployment</a:t>
            </a:r>
            <a:endParaRPr lang="en-GB" dirty="0"/>
          </a:p>
        </p:txBody>
      </p:sp>
      <p:pic>
        <p:nvPicPr>
          <p:cNvPr id="42" name="Picture 45" descr="GEL Rounded Square cobalt"/>
          <p:cNvPicPr>
            <a:picLocks noChangeAspect="1" noChangeArrowheads="1"/>
          </p:cNvPicPr>
          <p:nvPr/>
        </p:nvPicPr>
        <p:blipFill>
          <a:blip r:embed="rId3"/>
          <a:srcRect/>
          <a:stretch>
            <a:fillRect/>
          </a:stretch>
        </p:blipFill>
        <p:spPr bwMode="auto">
          <a:xfrm>
            <a:off x="1862932" y="1611579"/>
            <a:ext cx="5468938" cy="4746625"/>
          </a:xfrm>
          <a:prstGeom prst="rect">
            <a:avLst/>
          </a:prstGeom>
          <a:noFill/>
          <a:ln w="9525">
            <a:noFill/>
            <a:miter lim="800000"/>
            <a:headEnd/>
            <a:tailEnd/>
          </a:ln>
        </p:spPr>
      </p:pic>
      <p:sp>
        <p:nvSpPr>
          <p:cNvPr id="43" name="Text Box 80"/>
          <p:cNvSpPr txBox="1">
            <a:spLocks noChangeArrowheads="1"/>
          </p:cNvSpPr>
          <p:nvPr/>
        </p:nvSpPr>
        <p:spPr bwMode="auto">
          <a:xfrm>
            <a:off x="2346062" y="1747310"/>
            <a:ext cx="4405313" cy="381000"/>
          </a:xfrm>
          <a:prstGeom prst="rect">
            <a:avLst/>
          </a:prstGeom>
          <a:noFill/>
          <a:ln w="9525">
            <a:noFill/>
            <a:miter lim="800000"/>
            <a:headEnd/>
            <a:tailEnd/>
          </a:ln>
          <a:effectLst/>
        </p:spPr>
        <p:txBody>
          <a:bodyPr lIns="76194" tIns="38097" rIns="76194" bIns="38097">
            <a:spAutoFit/>
          </a:bodyPr>
          <a:lstStyle/>
          <a:p>
            <a:pPr algn="ctr">
              <a:spcBef>
                <a:spcPct val="50000"/>
              </a:spcBef>
              <a:defRPr/>
            </a:pPr>
            <a:r>
              <a:rPr lang="en-US" sz="2000" dirty="0">
                <a:effectLst>
                  <a:outerShdw blurRad="38100" dist="38100" dir="2700000" algn="tl">
                    <a:srgbClr val="000000"/>
                  </a:outerShdw>
                </a:effectLst>
                <a:latin typeface="Segoe" pitchFamily="34" charset="0"/>
              </a:rPr>
              <a:t>Single Physical Server</a:t>
            </a:r>
          </a:p>
        </p:txBody>
      </p:sp>
      <p:pic>
        <p:nvPicPr>
          <p:cNvPr id="44" name="Picture 5" descr="GEL Rounded Square carrot"/>
          <p:cNvPicPr>
            <a:picLocks noChangeAspect="1" noChangeArrowheads="1"/>
          </p:cNvPicPr>
          <p:nvPr/>
        </p:nvPicPr>
        <p:blipFill>
          <a:blip r:embed="rId4"/>
          <a:srcRect/>
          <a:stretch>
            <a:fillRect/>
          </a:stretch>
        </p:blipFill>
        <p:spPr bwMode="auto">
          <a:xfrm>
            <a:off x="5532702" y="3287185"/>
            <a:ext cx="1651000" cy="2238375"/>
          </a:xfrm>
          <a:prstGeom prst="rect">
            <a:avLst/>
          </a:prstGeom>
          <a:noFill/>
          <a:ln w="9525">
            <a:noFill/>
            <a:miter lim="800000"/>
            <a:headEnd/>
            <a:tailEnd/>
          </a:ln>
        </p:spPr>
      </p:pic>
      <p:pic>
        <p:nvPicPr>
          <p:cNvPr id="45" name="Picture 4" descr="GEL Rounded Square MS blue"/>
          <p:cNvPicPr>
            <a:picLocks noChangeAspect="1" noChangeArrowheads="1"/>
          </p:cNvPicPr>
          <p:nvPr/>
        </p:nvPicPr>
        <p:blipFill>
          <a:blip r:embed="rId5" cstate="print"/>
          <a:srcRect/>
          <a:stretch>
            <a:fillRect/>
          </a:stretch>
        </p:blipFill>
        <p:spPr bwMode="auto">
          <a:xfrm>
            <a:off x="2040202" y="4430185"/>
            <a:ext cx="1651000" cy="1079500"/>
          </a:xfrm>
          <a:prstGeom prst="rect">
            <a:avLst/>
          </a:prstGeom>
          <a:noFill/>
          <a:ln w="9525">
            <a:noFill/>
            <a:miter lim="800000"/>
            <a:headEnd/>
            <a:tailEnd/>
          </a:ln>
        </p:spPr>
      </p:pic>
      <p:pic>
        <p:nvPicPr>
          <p:cNvPr id="46" name="Picture 6" descr="GEL Rounded Square MS yellow"/>
          <p:cNvPicPr>
            <a:picLocks noChangeAspect="1" noChangeArrowheads="1"/>
          </p:cNvPicPr>
          <p:nvPr/>
        </p:nvPicPr>
        <p:blipFill>
          <a:blip r:embed="rId6"/>
          <a:srcRect/>
          <a:stretch>
            <a:fillRect/>
          </a:stretch>
        </p:blipFill>
        <p:spPr bwMode="auto">
          <a:xfrm>
            <a:off x="2016390" y="2810935"/>
            <a:ext cx="3556000" cy="1587500"/>
          </a:xfrm>
          <a:prstGeom prst="rect">
            <a:avLst/>
          </a:prstGeom>
          <a:noFill/>
          <a:ln w="9525">
            <a:noFill/>
            <a:miter lim="800000"/>
            <a:headEnd/>
            <a:tailEnd/>
          </a:ln>
        </p:spPr>
      </p:pic>
      <p:pic>
        <p:nvPicPr>
          <p:cNvPr id="47" name="Picture 7" descr="GEL Rounded Square cobalt"/>
          <p:cNvPicPr>
            <a:picLocks noChangeAspect="1" noChangeArrowheads="1"/>
          </p:cNvPicPr>
          <p:nvPr/>
        </p:nvPicPr>
        <p:blipFill>
          <a:blip r:embed="rId3"/>
          <a:srcRect/>
          <a:stretch>
            <a:fillRect/>
          </a:stretch>
        </p:blipFill>
        <p:spPr bwMode="auto">
          <a:xfrm>
            <a:off x="1960828" y="5557310"/>
            <a:ext cx="5278438" cy="666750"/>
          </a:xfrm>
          <a:prstGeom prst="rect">
            <a:avLst/>
          </a:prstGeom>
          <a:noFill/>
          <a:ln w="9525">
            <a:noFill/>
            <a:miter lim="800000"/>
            <a:headEnd/>
            <a:tailEnd/>
          </a:ln>
        </p:spPr>
      </p:pic>
      <p:pic>
        <p:nvPicPr>
          <p:cNvPr id="48" name="Picture 8" descr="GEL Rounded Square steel gray"/>
          <p:cNvPicPr>
            <a:picLocks noChangeAspect="1" noChangeArrowheads="1"/>
          </p:cNvPicPr>
          <p:nvPr/>
        </p:nvPicPr>
        <p:blipFill>
          <a:blip r:embed="rId7" cstate="print"/>
          <a:srcRect/>
          <a:stretch>
            <a:fillRect/>
          </a:stretch>
        </p:blipFill>
        <p:spPr bwMode="auto">
          <a:xfrm>
            <a:off x="2032266" y="2144186"/>
            <a:ext cx="1063625" cy="641614"/>
          </a:xfrm>
          <a:prstGeom prst="rect">
            <a:avLst/>
          </a:prstGeom>
          <a:noFill/>
          <a:ln w="9525">
            <a:noFill/>
            <a:miter lim="800000"/>
            <a:headEnd/>
            <a:tailEnd/>
          </a:ln>
        </p:spPr>
      </p:pic>
      <p:pic>
        <p:nvPicPr>
          <p:cNvPr id="49" name="Picture 11" descr="GEL Rounded Square steel gray"/>
          <p:cNvPicPr>
            <a:picLocks noChangeAspect="1" noChangeArrowheads="1"/>
          </p:cNvPicPr>
          <p:nvPr/>
        </p:nvPicPr>
        <p:blipFill>
          <a:blip r:embed="rId8" cstate="print"/>
          <a:srcRect/>
          <a:stretch>
            <a:fillRect/>
          </a:stretch>
        </p:blipFill>
        <p:spPr bwMode="auto">
          <a:xfrm>
            <a:off x="3095891" y="2144186"/>
            <a:ext cx="1342761" cy="641614"/>
          </a:xfrm>
          <a:prstGeom prst="rect">
            <a:avLst/>
          </a:prstGeom>
          <a:noFill/>
          <a:ln w="9525">
            <a:noFill/>
            <a:miter lim="800000"/>
            <a:headEnd/>
            <a:tailEnd/>
          </a:ln>
        </p:spPr>
      </p:pic>
      <p:pic>
        <p:nvPicPr>
          <p:cNvPr id="50" name="Picture 12" descr="GEL Rounded Square steel gray"/>
          <p:cNvPicPr>
            <a:picLocks noChangeAspect="1" noChangeArrowheads="1"/>
          </p:cNvPicPr>
          <p:nvPr/>
        </p:nvPicPr>
        <p:blipFill>
          <a:blip r:embed="rId9" cstate="print"/>
          <a:srcRect/>
          <a:stretch>
            <a:fillRect/>
          </a:stretch>
        </p:blipFill>
        <p:spPr bwMode="auto">
          <a:xfrm>
            <a:off x="4429390" y="2144184"/>
            <a:ext cx="1079500" cy="633677"/>
          </a:xfrm>
          <a:prstGeom prst="rect">
            <a:avLst/>
          </a:prstGeom>
          <a:noFill/>
          <a:ln w="9525">
            <a:noFill/>
            <a:miter lim="800000"/>
            <a:headEnd/>
            <a:tailEnd/>
          </a:ln>
        </p:spPr>
      </p:pic>
      <p:pic>
        <p:nvPicPr>
          <p:cNvPr id="51" name="Picture 17" descr="WinServer03R2"/>
          <p:cNvPicPr>
            <a:picLocks noChangeAspect="1" noChangeArrowheads="1"/>
          </p:cNvPicPr>
          <p:nvPr/>
        </p:nvPicPr>
        <p:blipFill>
          <a:blip r:embed="rId10"/>
          <a:srcRect/>
          <a:stretch>
            <a:fillRect/>
          </a:stretch>
        </p:blipFill>
        <p:spPr bwMode="auto">
          <a:xfrm>
            <a:off x="3135577" y="5675050"/>
            <a:ext cx="2984500" cy="414073"/>
          </a:xfrm>
          <a:prstGeom prst="rect">
            <a:avLst/>
          </a:prstGeom>
          <a:noFill/>
          <a:ln w="9525">
            <a:noFill/>
            <a:miter lim="800000"/>
            <a:headEnd/>
            <a:tailEnd/>
          </a:ln>
        </p:spPr>
      </p:pic>
      <p:pic>
        <p:nvPicPr>
          <p:cNvPr id="52" name="Picture 18" descr="VirtualServer2005R2"/>
          <p:cNvPicPr>
            <a:picLocks noChangeAspect="1" noChangeArrowheads="1"/>
          </p:cNvPicPr>
          <p:nvPr/>
        </p:nvPicPr>
        <p:blipFill>
          <a:blip r:embed="rId11"/>
          <a:srcRect/>
          <a:stretch>
            <a:fillRect/>
          </a:stretch>
        </p:blipFill>
        <p:spPr bwMode="auto">
          <a:xfrm>
            <a:off x="5723204" y="3501498"/>
            <a:ext cx="1353344" cy="187854"/>
          </a:xfrm>
          <a:prstGeom prst="rect">
            <a:avLst/>
          </a:prstGeom>
          <a:noFill/>
          <a:ln w="9525">
            <a:noFill/>
            <a:miter lim="800000"/>
            <a:headEnd/>
            <a:tailEnd/>
          </a:ln>
        </p:spPr>
      </p:pic>
      <p:sp>
        <p:nvSpPr>
          <p:cNvPr id="53" name="Text Box 20"/>
          <p:cNvSpPr txBox="1">
            <a:spLocks noChangeArrowheads="1"/>
          </p:cNvSpPr>
          <p:nvPr/>
        </p:nvSpPr>
        <p:spPr bwMode="auto">
          <a:xfrm>
            <a:off x="3064141" y="2212977"/>
            <a:ext cx="1435365" cy="446272"/>
          </a:xfrm>
          <a:prstGeom prst="rect">
            <a:avLst/>
          </a:prstGeom>
          <a:noFill/>
          <a:ln w="9525">
            <a:noFill/>
            <a:miter lim="800000"/>
            <a:headEnd/>
            <a:tailEnd/>
          </a:ln>
        </p:spPr>
        <p:txBody>
          <a:bodyPr lIns="76194" tIns="38097" rIns="76194" bIns="38097">
            <a:spAutoFit/>
          </a:bodyPr>
          <a:lstStyle/>
          <a:p>
            <a:pPr algn="ctr" defTabSz="760616">
              <a:spcBef>
                <a:spcPct val="50000"/>
              </a:spcBef>
            </a:pPr>
            <a:r>
              <a:rPr lang="en-US" sz="1200" dirty="0">
                <a:latin typeface="Segoe" pitchFamily="34" charset="0"/>
              </a:rPr>
              <a:t>Administrator Console</a:t>
            </a:r>
          </a:p>
        </p:txBody>
      </p:sp>
      <p:sp>
        <p:nvSpPr>
          <p:cNvPr id="54" name="Text Box 21"/>
          <p:cNvSpPr txBox="1">
            <a:spLocks noChangeArrowheads="1"/>
          </p:cNvSpPr>
          <p:nvPr/>
        </p:nvSpPr>
        <p:spPr bwMode="auto">
          <a:xfrm>
            <a:off x="4294452" y="2199747"/>
            <a:ext cx="1333500" cy="446272"/>
          </a:xfrm>
          <a:prstGeom prst="rect">
            <a:avLst/>
          </a:prstGeom>
          <a:noFill/>
          <a:ln w="9525">
            <a:noFill/>
            <a:miter lim="800000"/>
            <a:headEnd/>
            <a:tailEnd/>
          </a:ln>
        </p:spPr>
        <p:txBody>
          <a:bodyPr lIns="76194" tIns="38097" rIns="76194" bIns="38097">
            <a:spAutoFit/>
          </a:bodyPr>
          <a:lstStyle/>
          <a:p>
            <a:pPr algn="ctr" defTabSz="760616">
              <a:spcBef>
                <a:spcPct val="50000"/>
              </a:spcBef>
            </a:pPr>
            <a:r>
              <a:rPr lang="en-US" sz="1200" dirty="0">
                <a:latin typeface="Segoe" pitchFamily="34" charset="0"/>
              </a:rPr>
              <a:t>Delegated Provisioning UI</a:t>
            </a:r>
          </a:p>
        </p:txBody>
      </p:sp>
      <p:sp>
        <p:nvSpPr>
          <p:cNvPr id="55" name="Text Box 22"/>
          <p:cNvSpPr txBox="1">
            <a:spLocks noChangeArrowheads="1"/>
          </p:cNvSpPr>
          <p:nvPr/>
        </p:nvSpPr>
        <p:spPr bwMode="auto">
          <a:xfrm>
            <a:off x="1952891" y="2199747"/>
            <a:ext cx="1293813" cy="446270"/>
          </a:xfrm>
          <a:prstGeom prst="rect">
            <a:avLst/>
          </a:prstGeom>
          <a:noFill/>
          <a:ln w="9525">
            <a:noFill/>
            <a:miter lim="800000"/>
            <a:headEnd/>
            <a:tailEnd/>
          </a:ln>
        </p:spPr>
        <p:txBody>
          <a:bodyPr lIns="76194" tIns="38097" rIns="76194" bIns="38097">
            <a:spAutoFit/>
          </a:bodyPr>
          <a:lstStyle/>
          <a:p>
            <a:pPr algn="ctr" defTabSz="760616">
              <a:spcBef>
                <a:spcPct val="50000"/>
              </a:spcBef>
            </a:pPr>
            <a:r>
              <a:rPr lang="en-US" sz="1200" dirty="0">
                <a:latin typeface="Segoe" pitchFamily="34" charset="0"/>
              </a:rPr>
              <a:t>Windows</a:t>
            </a:r>
            <a:r>
              <a:rPr lang="en-US" sz="700" dirty="0">
                <a:latin typeface="Segoe" pitchFamily="34" charset="0"/>
              </a:rPr>
              <a:t>®</a:t>
            </a:r>
            <a:r>
              <a:rPr lang="en-US" sz="1200" dirty="0">
                <a:latin typeface="Segoe" pitchFamily="34" charset="0"/>
              </a:rPr>
              <a:t> </a:t>
            </a:r>
            <a:r>
              <a:rPr lang="en-US" sz="1200" dirty="0" err="1">
                <a:latin typeface="Segoe" pitchFamily="34" charset="0"/>
              </a:rPr>
              <a:t>PowerShell</a:t>
            </a:r>
            <a:endParaRPr lang="en-US" sz="1200" dirty="0">
              <a:latin typeface="Segoe" pitchFamily="34" charset="0"/>
            </a:endParaRPr>
          </a:p>
        </p:txBody>
      </p:sp>
      <p:pic>
        <p:nvPicPr>
          <p:cNvPr id="56" name="Picture 24" descr="GEL Rounded Square sand"/>
          <p:cNvPicPr>
            <a:picLocks noChangeAspect="1" noChangeArrowheads="1"/>
          </p:cNvPicPr>
          <p:nvPr/>
        </p:nvPicPr>
        <p:blipFill>
          <a:blip r:embed="rId12"/>
          <a:srcRect/>
          <a:stretch>
            <a:fillRect/>
          </a:stretch>
        </p:blipFill>
        <p:spPr bwMode="auto">
          <a:xfrm>
            <a:off x="3691202" y="4430185"/>
            <a:ext cx="1841500" cy="1079500"/>
          </a:xfrm>
          <a:prstGeom prst="rect">
            <a:avLst/>
          </a:prstGeom>
          <a:noFill/>
          <a:ln w="9525">
            <a:noFill/>
            <a:miter lim="800000"/>
            <a:headEnd/>
            <a:tailEnd/>
          </a:ln>
        </p:spPr>
      </p:pic>
      <p:pic>
        <p:nvPicPr>
          <p:cNvPr id="57" name="Picture 25" descr="GEL Rounded Square berry"/>
          <p:cNvPicPr>
            <a:picLocks noChangeAspect="1" noChangeArrowheads="1"/>
          </p:cNvPicPr>
          <p:nvPr/>
        </p:nvPicPr>
        <p:blipFill>
          <a:blip r:embed="rId13"/>
          <a:srcRect/>
          <a:stretch>
            <a:fillRect/>
          </a:stretch>
        </p:blipFill>
        <p:spPr bwMode="auto">
          <a:xfrm>
            <a:off x="5532702" y="2834747"/>
            <a:ext cx="1651000" cy="444500"/>
          </a:xfrm>
          <a:prstGeom prst="rect">
            <a:avLst/>
          </a:prstGeom>
          <a:noFill/>
          <a:ln w="9525">
            <a:noFill/>
            <a:miter lim="800000"/>
            <a:headEnd/>
            <a:tailEnd/>
          </a:ln>
        </p:spPr>
      </p:pic>
      <p:pic>
        <p:nvPicPr>
          <p:cNvPr id="58" name="Picture 34" descr="Blue Embossed Cylinder"/>
          <p:cNvPicPr>
            <a:picLocks noChangeAspect="1" noChangeArrowheads="1"/>
          </p:cNvPicPr>
          <p:nvPr/>
        </p:nvPicPr>
        <p:blipFill>
          <a:blip r:embed="rId14"/>
          <a:srcRect/>
          <a:stretch>
            <a:fillRect/>
          </a:stretch>
        </p:blipFill>
        <p:spPr bwMode="auto">
          <a:xfrm>
            <a:off x="2545558" y="4865424"/>
            <a:ext cx="572616" cy="519907"/>
          </a:xfrm>
          <a:prstGeom prst="rect">
            <a:avLst/>
          </a:prstGeom>
          <a:noFill/>
          <a:ln w="9525">
            <a:noFill/>
            <a:miter lim="800000"/>
            <a:headEnd/>
            <a:tailEnd/>
          </a:ln>
        </p:spPr>
      </p:pic>
      <p:sp>
        <p:nvSpPr>
          <p:cNvPr id="59" name="Text Box 35"/>
          <p:cNvSpPr txBox="1">
            <a:spLocks noChangeArrowheads="1"/>
          </p:cNvSpPr>
          <p:nvPr/>
        </p:nvSpPr>
        <p:spPr bwMode="auto">
          <a:xfrm>
            <a:off x="4151578" y="4747685"/>
            <a:ext cx="1063360" cy="446272"/>
          </a:xfrm>
          <a:prstGeom prst="rect">
            <a:avLst/>
          </a:prstGeom>
          <a:noFill/>
          <a:ln w="9525">
            <a:noFill/>
            <a:miter lim="800000"/>
            <a:headEnd/>
            <a:tailEnd/>
          </a:ln>
        </p:spPr>
        <p:txBody>
          <a:bodyPr wrap="square" lIns="76194" tIns="38097" rIns="76194" bIns="38097">
            <a:spAutoFit/>
          </a:bodyPr>
          <a:lstStyle/>
          <a:p>
            <a:pPr algn="ctr" defTabSz="760616">
              <a:spcBef>
                <a:spcPct val="50000"/>
              </a:spcBef>
            </a:pPr>
            <a:r>
              <a:rPr lang="en-US" sz="1200" dirty="0">
                <a:latin typeface="Segoe" pitchFamily="34" charset="0"/>
              </a:rPr>
              <a:t>Centralized Library</a:t>
            </a:r>
          </a:p>
        </p:txBody>
      </p:sp>
      <p:pic>
        <p:nvPicPr>
          <p:cNvPr id="60" name="Picture 41" descr="SQL Server 2005 Express Edition logo reverse"/>
          <p:cNvPicPr>
            <a:picLocks noChangeAspect="1" noChangeArrowheads="1"/>
          </p:cNvPicPr>
          <p:nvPr/>
        </p:nvPicPr>
        <p:blipFill>
          <a:blip r:embed="rId15" cstate="print"/>
          <a:srcRect/>
          <a:stretch>
            <a:fillRect/>
          </a:stretch>
        </p:blipFill>
        <p:spPr bwMode="auto">
          <a:xfrm>
            <a:off x="2365641" y="4607986"/>
            <a:ext cx="1039813" cy="328083"/>
          </a:xfrm>
          <a:prstGeom prst="rect">
            <a:avLst/>
          </a:prstGeom>
          <a:noFill/>
          <a:ln w="9525">
            <a:noFill/>
            <a:miter lim="800000"/>
            <a:headEnd/>
            <a:tailEnd/>
          </a:ln>
        </p:spPr>
      </p:pic>
      <p:sp>
        <p:nvSpPr>
          <p:cNvPr id="61" name="Text Box 56"/>
          <p:cNvSpPr txBox="1">
            <a:spLocks noChangeArrowheads="1"/>
          </p:cNvSpPr>
          <p:nvPr/>
        </p:nvSpPr>
        <p:spPr bwMode="auto">
          <a:xfrm>
            <a:off x="5826390" y="2929997"/>
            <a:ext cx="1270000" cy="261606"/>
          </a:xfrm>
          <a:prstGeom prst="rect">
            <a:avLst/>
          </a:prstGeom>
          <a:noFill/>
          <a:ln w="9525">
            <a:noFill/>
            <a:miter lim="800000"/>
            <a:headEnd/>
            <a:tailEnd/>
          </a:ln>
        </p:spPr>
        <p:txBody>
          <a:bodyPr lIns="76194" tIns="38097" rIns="76194" bIns="38097">
            <a:spAutoFit/>
          </a:bodyPr>
          <a:lstStyle/>
          <a:p>
            <a:pPr defTabSz="760616">
              <a:spcBef>
                <a:spcPct val="50000"/>
              </a:spcBef>
            </a:pPr>
            <a:r>
              <a:rPr lang="en-US" sz="1200" dirty="0">
                <a:latin typeface="Segoe" pitchFamily="34" charset="0"/>
              </a:rPr>
              <a:t>SCVMM Agent</a:t>
            </a:r>
          </a:p>
        </p:txBody>
      </p:sp>
      <p:grpSp>
        <p:nvGrpSpPr>
          <p:cNvPr id="3" name="Group 67"/>
          <p:cNvGrpSpPr>
            <a:grpSpLocks/>
          </p:cNvGrpSpPr>
          <p:nvPr/>
        </p:nvGrpSpPr>
        <p:grpSpPr bwMode="auto">
          <a:xfrm>
            <a:off x="5731140" y="3882499"/>
            <a:ext cx="579438" cy="551657"/>
            <a:chOff x="3732" y="2172"/>
            <a:chExt cx="438" cy="417"/>
          </a:xfrm>
        </p:grpSpPr>
        <p:pic>
          <p:nvPicPr>
            <p:cNvPr id="63" name="Picture 27" descr="GEL Rounded Square carrot"/>
            <p:cNvPicPr>
              <a:picLocks noChangeAspect="1" noChangeArrowheads="1"/>
            </p:cNvPicPr>
            <p:nvPr/>
          </p:nvPicPr>
          <p:blipFill>
            <a:blip r:embed="rId16"/>
            <a:srcRect/>
            <a:stretch>
              <a:fillRect/>
            </a:stretch>
          </p:blipFill>
          <p:spPr bwMode="auto">
            <a:xfrm>
              <a:off x="3732" y="2172"/>
              <a:ext cx="438" cy="417"/>
            </a:xfrm>
            <a:prstGeom prst="rect">
              <a:avLst/>
            </a:prstGeom>
            <a:noFill/>
            <a:ln w="9525">
              <a:noFill/>
              <a:miter lim="800000"/>
              <a:headEnd/>
              <a:tailEnd/>
            </a:ln>
          </p:spPr>
        </p:pic>
        <p:sp>
          <p:nvSpPr>
            <p:cNvPr id="64" name="Text Box 64"/>
            <p:cNvSpPr txBox="1">
              <a:spLocks noChangeArrowheads="1"/>
            </p:cNvSpPr>
            <p:nvPr/>
          </p:nvSpPr>
          <p:spPr bwMode="auto">
            <a:xfrm>
              <a:off x="3810" y="2280"/>
              <a:ext cx="342" cy="209"/>
            </a:xfrm>
            <a:prstGeom prst="rect">
              <a:avLst/>
            </a:prstGeom>
            <a:noFill/>
            <a:ln w="9525">
              <a:noFill/>
              <a:miter lim="800000"/>
              <a:headEnd/>
              <a:tailEnd/>
            </a:ln>
          </p:spPr>
          <p:txBody>
            <a:bodyPr wrap="square">
              <a:spAutoFit/>
            </a:bodyPr>
            <a:lstStyle/>
            <a:p>
              <a:pPr defTabSz="760616">
                <a:spcBef>
                  <a:spcPct val="50000"/>
                </a:spcBef>
              </a:pPr>
              <a:r>
                <a:rPr lang="en-US" sz="1200" dirty="0">
                  <a:latin typeface="Segoe" pitchFamily="34" charset="0"/>
                </a:rPr>
                <a:t>VM</a:t>
              </a:r>
            </a:p>
          </p:txBody>
        </p:sp>
      </p:grpSp>
      <p:grpSp>
        <p:nvGrpSpPr>
          <p:cNvPr id="4" name="Group 71"/>
          <p:cNvGrpSpPr>
            <a:grpSpLocks/>
          </p:cNvGrpSpPr>
          <p:nvPr/>
        </p:nvGrpSpPr>
        <p:grpSpPr bwMode="auto">
          <a:xfrm>
            <a:off x="6413765" y="3890437"/>
            <a:ext cx="579438" cy="551657"/>
            <a:chOff x="3732" y="2172"/>
            <a:chExt cx="438" cy="417"/>
          </a:xfrm>
        </p:grpSpPr>
        <p:pic>
          <p:nvPicPr>
            <p:cNvPr id="66" name="Picture 27" descr="GEL Rounded Square carrot"/>
            <p:cNvPicPr>
              <a:picLocks noChangeAspect="1" noChangeArrowheads="1"/>
            </p:cNvPicPr>
            <p:nvPr/>
          </p:nvPicPr>
          <p:blipFill>
            <a:blip r:embed="rId16"/>
            <a:srcRect/>
            <a:stretch>
              <a:fillRect/>
            </a:stretch>
          </p:blipFill>
          <p:spPr bwMode="auto">
            <a:xfrm>
              <a:off x="3732" y="2172"/>
              <a:ext cx="438" cy="417"/>
            </a:xfrm>
            <a:prstGeom prst="rect">
              <a:avLst/>
            </a:prstGeom>
            <a:noFill/>
            <a:ln w="9525">
              <a:noFill/>
              <a:miter lim="800000"/>
              <a:headEnd/>
              <a:tailEnd/>
            </a:ln>
          </p:spPr>
        </p:pic>
        <p:sp>
          <p:nvSpPr>
            <p:cNvPr id="67" name="Text Box 64"/>
            <p:cNvSpPr txBox="1">
              <a:spLocks noChangeArrowheads="1"/>
            </p:cNvSpPr>
            <p:nvPr/>
          </p:nvSpPr>
          <p:spPr bwMode="auto">
            <a:xfrm>
              <a:off x="3810" y="2280"/>
              <a:ext cx="350" cy="209"/>
            </a:xfrm>
            <a:prstGeom prst="rect">
              <a:avLst/>
            </a:prstGeom>
            <a:noFill/>
            <a:ln w="9525">
              <a:noFill/>
              <a:miter lim="800000"/>
              <a:headEnd/>
              <a:tailEnd/>
            </a:ln>
          </p:spPr>
          <p:txBody>
            <a:bodyPr wrap="square">
              <a:spAutoFit/>
            </a:bodyPr>
            <a:lstStyle/>
            <a:p>
              <a:pPr defTabSz="760616">
                <a:spcBef>
                  <a:spcPct val="50000"/>
                </a:spcBef>
              </a:pPr>
              <a:r>
                <a:rPr lang="en-US" sz="1200" dirty="0">
                  <a:latin typeface="Segoe" pitchFamily="34" charset="0"/>
                </a:rPr>
                <a:t>VM</a:t>
              </a:r>
            </a:p>
          </p:txBody>
        </p:sp>
      </p:grpSp>
      <p:grpSp>
        <p:nvGrpSpPr>
          <p:cNvPr id="5" name="Group 74"/>
          <p:cNvGrpSpPr>
            <a:grpSpLocks/>
          </p:cNvGrpSpPr>
          <p:nvPr/>
        </p:nvGrpSpPr>
        <p:grpSpPr bwMode="auto">
          <a:xfrm>
            <a:off x="5731140" y="4541312"/>
            <a:ext cx="579438" cy="551657"/>
            <a:chOff x="3732" y="2172"/>
            <a:chExt cx="438" cy="417"/>
          </a:xfrm>
        </p:grpSpPr>
        <p:pic>
          <p:nvPicPr>
            <p:cNvPr id="69" name="Picture 27" descr="GEL Rounded Square carrot"/>
            <p:cNvPicPr>
              <a:picLocks noChangeAspect="1" noChangeArrowheads="1"/>
            </p:cNvPicPr>
            <p:nvPr/>
          </p:nvPicPr>
          <p:blipFill>
            <a:blip r:embed="rId16"/>
            <a:srcRect/>
            <a:stretch>
              <a:fillRect/>
            </a:stretch>
          </p:blipFill>
          <p:spPr bwMode="auto">
            <a:xfrm>
              <a:off x="3732" y="2172"/>
              <a:ext cx="438" cy="417"/>
            </a:xfrm>
            <a:prstGeom prst="rect">
              <a:avLst/>
            </a:prstGeom>
            <a:noFill/>
            <a:ln w="9525">
              <a:noFill/>
              <a:miter lim="800000"/>
              <a:headEnd/>
              <a:tailEnd/>
            </a:ln>
          </p:spPr>
        </p:pic>
        <p:sp>
          <p:nvSpPr>
            <p:cNvPr id="70" name="Text Box 64"/>
            <p:cNvSpPr txBox="1">
              <a:spLocks noChangeArrowheads="1"/>
            </p:cNvSpPr>
            <p:nvPr/>
          </p:nvSpPr>
          <p:spPr bwMode="auto">
            <a:xfrm>
              <a:off x="3810" y="2280"/>
              <a:ext cx="353" cy="209"/>
            </a:xfrm>
            <a:prstGeom prst="rect">
              <a:avLst/>
            </a:prstGeom>
            <a:noFill/>
            <a:ln w="9525">
              <a:noFill/>
              <a:miter lim="800000"/>
              <a:headEnd/>
              <a:tailEnd/>
            </a:ln>
          </p:spPr>
          <p:txBody>
            <a:bodyPr wrap="square">
              <a:spAutoFit/>
            </a:bodyPr>
            <a:lstStyle/>
            <a:p>
              <a:pPr defTabSz="760616">
                <a:spcBef>
                  <a:spcPct val="50000"/>
                </a:spcBef>
              </a:pPr>
              <a:r>
                <a:rPr lang="en-US" sz="1200" dirty="0">
                  <a:latin typeface="Segoe" pitchFamily="34" charset="0"/>
                </a:rPr>
                <a:t>VM</a:t>
              </a:r>
            </a:p>
          </p:txBody>
        </p:sp>
      </p:grpSp>
      <p:grpSp>
        <p:nvGrpSpPr>
          <p:cNvPr id="6" name="Group 77"/>
          <p:cNvGrpSpPr>
            <a:grpSpLocks/>
          </p:cNvGrpSpPr>
          <p:nvPr/>
        </p:nvGrpSpPr>
        <p:grpSpPr bwMode="auto">
          <a:xfrm>
            <a:off x="6413763" y="4541312"/>
            <a:ext cx="608542" cy="551657"/>
            <a:chOff x="3732" y="2172"/>
            <a:chExt cx="460" cy="417"/>
          </a:xfrm>
        </p:grpSpPr>
        <p:pic>
          <p:nvPicPr>
            <p:cNvPr id="72" name="Picture 27" descr="GEL Rounded Square carrot"/>
            <p:cNvPicPr>
              <a:picLocks noChangeAspect="1" noChangeArrowheads="1"/>
            </p:cNvPicPr>
            <p:nvPr/>
          </p:nvPicPr>
          <p:blipFill>
            <a:blip r:embed="rId16"/>
            <a:srcRect/>
            <a:stretch>
              <a:fillRect/>
            </a:stretch>
          </p:blipFill>
          <p:spPr bwMode="auto">
            <a:xfrm>
              <a:off x="3732" y="2172"/>
              <a:ext cx="438" cy="417"/>
            </a:xfrm>
            <a:prstGeom prst="rect">
              <a:avLst/>
            </a:prstGeom>
            <a:noFill/>
            <a:ln w="9525">
              <a:noFill/>
              <a:miter lim="800000"/>
              <a:headEnd/>
              <a:tailEnd/>
            </a:ln>
          </p:spPr>
        </p:pic>
        <p:sp>
          <p:nvSpPr>
            <p:cNvPr id="73" name="Text Box 64"/>
            <p:cNvSpPr txBox="1">
              <a:spLocks noChangeArrowheads="1"/>
            </p:cNvSpPr>
            <p:nvPr/>
          </p:nvSpPr>
          <p:spPr bwMode="auto">
            <a:xfrm>
              <a:off x="3810" y="2280"/>
              <a:ext cx="382" cy="209"/>
            </a:xfrm>
            <a:prstGeom prst="rect">
              <a:avLst/>
            </a:prstGeom>
            <a:noFill/>
            <a:ln w="9525">
              <a:noFill/>
              <a:miter lim="800000"/>
              <a:headEnd/>
              <a:tailEnd/>
            </a:ln>
          </p:spPr>
          <p:txBody>
            <a:bodyPr wrap="square">
              <a:spAutoFit/>
            </a:bodyPr>
            <a:lstStyle/>
            <a:p>
              <a:pPr defTabSz="760616">
                <a:spcBef>
                  <a:spcPct val="50000"/>
                </a:spcBef>
              </a:pPr>
              <a:r>
                <a:rPr lang="en-US" sz="1200" dirty="0">
                  <a:latin typeface="Segoe" pitchFamily="34" charset="0"/>
                </a:rPr>
                <a:t>VM</a:t>
              </a:r>
            </a:p>
          </p:txBody>
        </p:sp>
      </p:grpSp>
      <p:pic>
        <p:nvPicPr>
          <p:cNvPr id="74" name="Picture 23"/>
          <p:cNvPicPr>
            <a:picLocks noChangeAspect="1" noChangeArrowheads="1"/>
          </p:cNvPicPr>
          <p:nvPr/>
        </p:nvPicPr>
        <p:blipFill>
          <a:blip r:embed="rId17"/>
          <a:srcRect/>
          <a:stretch>
            <a:fillRect/>
          </a:stretch>
        </p:blipFill>
        <p:spPr bwMode="auto">
          <a:xfrm>
            <a:off x="2992703" y="3303060"/>
            <a:ext cx="1795198" cy="461698"/>
          </a:xfrm>
          <a:prstGeom prst="rect">
            <a:avLst/>
          </a:prstGeom>
          <a:noFill/>
          <a:ln w="9525">
            <a:noFill/>
            <a:miter lim="800000"/>
            <a:headEnd/>
            <a:tailEnd/>
          </a:ln>
        </p:spPr>
      </p:pic>
      <p:sp>
        <p:nvSpPr>
          <p:cNvPr id="75" name="Up-Down Arrow 74"/>
          <p:cNvSpPr/>
          <p:nvPr/>
        </p:nvSpPr>
        <p:spPr bwMode="auto">
          <a:xfrm>
            <a:off x="2421203" y="2630224"/>
            <a:ext cx="274233" cy="381000"/>
          </a:xfrm>
          <a:prstGeom prst="upDownArrow">
            <a:avLst/>
          </a:prstGeom>
          <a:gradFill>
            <a:gsLst>
              <a:gs pos="0">
                <a:srgbClr val="03D4A8"/>
              </a:gs>
              <a:gs pos="25000">
                <a:srgbClr val="21D6E0"/>
              </a:gs>
              <a:gs pos="75000">
                <a:srgbClr val="0087E6"/>
              </a:gs>
              <a:gs pos="100000">
                <a:srgbClr val="005CBF"/>
              </a:gs>
            </a:gsLst>
            <a:lin ang="5400000" scaled="0"/>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endParaRPr lang="en-US" dirty="0" smtClean="0">
              <a:solidFill>
                <a:srgbClr val="000000"/>
              </a:solidFill>
            </a:endParaRPr>
          </a:p>
        </p:txBody>
      </p:sp>
      <p:sp>
        <p:nvSpPr>
          <p:cNvPr id="76" name="Up-Down Arrow 75"/>
          <p:cNvSpPr/>
          <p:nvPr/>
        </p:nvSpPr>
        <p:spPr bwMode="auto">
          <a:xfrm>
            <a:off x="3598071" y="2630224"/>
            <a:ext cx="274233" cy="381000"/>
          </a:xfrm>
          <a:prstGeom prst="upDownArrow">
            <a:avLst/>
          </a:prstGeom>
          <a:gradFill>
            <a:gsLst>
              <a:gs pos="0">
                <a:srgbClr val="03D4A8"/>
              </a:gs>
              <a:gs pos="25000">
                <a:srgbClr val="21D6E0"/>
              </a:gs>
              <a:gs pos="75000">
                <a:srgbClr val="0087E6"/>
              </a:gs>
              <a:gs pos="100000">
                <a:srgbClr val="005CBF"/>
              </a:gs>
            </a:gsLst>
            <a:lin ang="5400000" scaled="0"/>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endParaRPr lang="en-US" dirty="0" smtClean="0">
              <a:solidFill>
                <a:srgbClr val="000000"/>
              </a:solidFill>
            </a:endParaRPr>
          </a:p>
        </p:txBody>
      </p:sp>
      <p:sp>
        <p:nvSpPr>
          <p:cNvPr id="77" name="Up-Down Arrow 76"/>
          <p:cNvSpPr/>
          <p:nvPr/>
        </p:nvSpPr>
        <p:spPr bwMode="auto">
          <a:xfrm>
            <a:off x="4783403" y="2630224"/>
            <a:ext cx="274233" cy="381000"/>
          </a:xfrm>
          <a:prstGeom prst="upDownArrow">
            <a:avLst/>
          </a:prstGeom>
          <a:gradFill>
            <a:gsLst>
              <a:gs pos="0">
                <a:srgbClr val="03D4A8"/>
              </a:gs>
              <a:gs pos="25000">
                <a:srgbClr val="21D6E0"/>
              </a:gs>
              <a:gs pos="75000">
                <a:srgbClr val="0087E6"/>
              </a:gs>
              <a:gs pos="100000">
                <a:srgbClr val="005CBF"/>
              </a:gs>
            </a:gsLst>
            <a:lin ang="5400000" scaled="0"/>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endParaRPr lang="en-US" dirty="0" smtClean="0">
              <a:solidFill>
                <a:srgbClr val="000000"/>
              </a:solidFill>
            </a:endParaRPr>
          </a:p>
        </p:txBody>
      </p:sp>
      <p:sp>
        <p:nvSpPr>
          <p:cNvPr id="78" name="Up-Down Arrow 77"/>
          <p:cNvSpPr/>
          <p:nvPr/>
        </p:nvSpPr>
        <p:spPr bwMode="auto">
          <a:xfrm>
            <a:off x="6163471" y="3153040"/>
            <a:ext cx="274233" cy="381000"/>
          </a:xfrm>
          <a:prstGeom prst="upDownArrow">
            <a:avLst/>
          </a:prstGeom>
          <a:gradFill>
            <a:gsLst>
              <a:gs pos="0">
                <a:srgbClr val="03D4A8"/>
              </a:gs>
              <a:gs pos="25000">
                <a:srgbClr val="21D6E0"/>
              </a:gs>
              <a:gs pos="75000">
                <a:srgbClr val="0087E6"/>
              </a:gs>
              <a:gs pos="100000">
                <a:srgbClr val="005CBF"/>
              </a:gs>
            </a:gsLst>
            <a:lin ang="5400000" scaled="0"/>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endParaRPr lang="en-US" dirty="0" smtClean="0">
              <a:solidFill>
                <a:srgbClr val="000000"/>
              </a:solidFill>
            </a:endParaRPr>
          </a:p>
        </p:txBody>
      </p:sp>
      <p:sp>
        <p:nvSpPr>
          <p:cNvPr id="79" name="Up-Down Arrow 78"/>
          <p:cNvSpPr/>
          <p:nvPr/>
        </p:nvSpPr>
        <p:spPr bwMode="auto">
          <a:xfrm>
            <a:off x="4427803" y="4238890"/>
            <a:ext cx="274233" cy="381000"/>
          </a:xfrm>
          <a:prstGeom prst="upDownArrow">
            <a:avLst/>
          </a:prstGeom>
          <a:gradFill>
            <a:gsLst>
              <a:gs pos="0">
                <a:srgbClr val="03D4A8"/>
              </a:gs>
              <a:gs pos="25000">
                <a:srgbClr val="21D6E0"/>
              </a:gs>
              <a:gs pos="75000">
                <a:srgbClr val="0087E6"/>
              </a:gs>
              <a:gs pos="100000">
                <a:srgbClr val="005CBF"/>
              </a:gs>
            </a:gsLst>
            <a:lin ang="5400000" scaled="0"/>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endParaRPr lang="en-US" dirty="0" smtClean="0">
              <a:solidFill>
                <a:srgbClr val="000000"/>
              </a:solidFill>
            </a:endParaRPr>
          </a:p>
        </p:txBody>
      </p:sp>
      <p:sp>
        <p:nvSpPr>
          <p:cNvPr id="80" name="Up-Down Arrow 79"/>
          <p:cNvSpPr/>
          <p:nvPr/>
        </p:nvSpPr>
        <p:spPr bwMode="auto">
          <a:xfrm>
            <a:off x="2734471" y="4238890"/>
            <a:ext cx="274233" cy="381000"/>
          </a:xfrm>
          <a:prstGeom prst="upDownArrow">
            <a:avLst/>
          </a:prstGeom>
          <a:gradFill>
            <a:gsLst>
              <a:gs pos="0">
                <a:srgbClr val="03D4A8"/>
              </a:gs>
              <a:gs pos="25000">
                <a:srgbClr val="21D6E0"/>
              </a:gs>
              <a:gs pos="75000">
                <a:srgbClr val="0087E6"/>
              </a:gs>
              <a:gs pos="100000">
                <a:srgbClr val="005CBF"/>
              </a:gs>
            </a:gsLst>
            <a:lin ang="5400000" scaled="0"/>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endParaRPr lang="en-US" dirty="0" smtClean="0">
              <a:solidFill>
                <a:srgbClr val="000000"/>
              </a:solidFill>
            </a:endParaRPr>
          </a:p>
        </p:txBody>
      </p:sp>
      <p:sp>
        <p:nvSpPr>
          <p:cNvPr id="81" name="Up-Down Arrow 80"/>
          <p:cNvSpPr/>
          <p:nvPr/>
        </p:nvSpPr>
        <p:spPr bwMode="auto">
          <a:xfrm rot="5400000">
            <a:off x="5367603" y="2875757"/>
            <a:ext cx="274233" cy="381000"/>
          </a:xfrm>
          <a:prstGeom prst="upDownArrow">
            <a:avLst/>
          </a:prstGeom>
          <a:gradFill>
            <a:gsLst>
              <a:gs pos="0">
                <a:srgbClr val="03D4A8"/>
              </a:gs>
              <a:gs pos="25000">
                <a:srgbClr val="21D6E0"/>
              </a:gs>
              <a:gs pos="75000">
                <a:srgbClr val="0087E6"/>
              </a:gs>
              <a:gs pos="100000">
                <a:srgbClr val="005CBF"/>
              </a:gs>
            </a:gsLst>
            <a:lin ang="5400000" scaled="0"/>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endParaRPr lang="en-US" dirty="0" smtClean="0">
              <a:solidFill>
                <a:srgbClr val="000000"/>
              </a:solidFill>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SCVMM Corporate Deployment</a:t>
            </a:r>
            <a:endParaRPr lang="en-GB" dirty="0"/>
          </a:p>
        </p:txBody>
      </p:sp>
      <p:grpSp>
        <p:nvGrpSpPr>
          <p:cNvPr id="3" name="Group 158"/>
          <p:cNvGrpSpPr>
            <a:grpSpLocks/>
          </p:cNvGrpSpPr>
          <p:nvPr/>
        </p:nvGrpSpPr>
        <p:grpSpPr bwMode="auto">
          <a:xfrm>
            <a:off x="2926292" y="5265445"/>
            <a:ext cx="1296458" cy="1084792"/>
            <a:chOff x="4998" y="4214"/>
            <a:chExt cx="1070" cy="895"/>
          </a:xfrm>
        </p:grpSpPr>
        <p:pic>
          <p:nvPicPr>
            <p:cNvPr id="43" name="Picture 13"/>
            <p:cNvPicPr>
              <a:picLocks noChangeAspect="1" noChangeArrowheads="1"/>
            </p:cNvPicPr>
            <p:nvPr/>
          </p:nvPicPr>
          <p:blipFill>
            <a:blip r:embed="rId3"/>
            <a:srcRect/>
            <a:stretch>
              <a:fillRect/>
            </a:stretch>
          </p:blipFill>
          <p:spPr bwMode="auto">
            <a:xfrm>
              <a:off x="4998" y="4316"/>
              <a:ext cx="1070" cy="793"/>
            </a:xfrm>
            <a:prstGeom prst="rect">
              <a:avLst/>
            </a:prstGeom>
            <a:noFill/>
            <a:ln w="9525">
              <a:noFill/>
              <a:miter lim="800000"/>
              <a:headEnd/>
              <a:tailEnd/>
            </a:ln>
          </p:spPr>
        </p:pic>
        <p:pic>
          <p:nvPicPr>
            <p:cNvPr id="44" name="Picture 280"/>
            <p:cNvPicPr>
              <a:picLocks noChangeAspect="1" noChangeArrowheads="1"/>
            </p:cNvPicPr>
            <p:nvPr/>
          </p:nvPicPr>
          <p:blipFill>
            <a:blip r:embed="rId4"/>
            <a:srcRect/>
            <a:stretch>
              <a:fillRect/>
            </a:stretch>
          </p:blipFill>
          <p:spPr bwMode="auto">
            <a:xfrm>
              <a:off x="5140" y="4214"/>
              <a:ext cx="764" cy="580"/>
            </a:xfrm>
            <a:prstGeom prst="rect">
              <a:avLst/>
            </a:prstGeom>
            <a:noFill/>
            <a:ln w="9525">
              <a:noFill/>
              <a:miter lim="800000"/>
              <a:headEnd/>
              <a:tailEnd/>
            </a:ln>
          </p:spPr>
        </p:pic>
      </p:grpSp>
      <p:grpSp>
        <p:nvGrpSpPr>
          <p:cNvPr id="4" name="Group 158"/>
          <p:cNvGrpSpPr>
            <a:grpSpLocks/>
          </p:cNvGrpSpPr>
          <p:nvPr/>
        </p:nvGrpSpPr>
        <p:grpSpPr bwMode="auto">
          <a:xfrm>
            <a:off x="4328584" y="5487695"/>
            <a:ext cx="1296458" cy="1084792"/>
            <a:chOff x="4998" y="4214"/>
            <a:chExt cx="1070" cy="895"/>
          </a:xfrm>
        </p:grpSpPr>
        <p:pic>
          <p:nvPicPr>
            <p:cNvPr id="46" name="Picture 13"/>
            <p:cNvPicPr>
              <a:picLocks noChangeAspect="1" noChangeArrowheads="1"/>
            </p:cNvPicPr>
            <p:nvPr/>
          </p:nvPicPr>
          <p:blipFill>
            <a:blip r:embed="rId3"/>
            <a:srcRect/>
            <a:stretch>
              <a:fillRect/>
            </a:stretch>
          </p:blipFill>
          <p:spPr bwMode="auto">
            <a:xfrm>
              <a:off x="4998" y="4316"/>
              <a:ext cx="1070" cy="793"/>
            </a:xfrm>
            <a:prstGeom prst="rect">
              <a:avLst/>
            </a:prstGeom>
            <a:noFill/>
            <a:ln w="9525">
              <a:noFill/>
              <a:miter lim="800000"/>
              <a:headEnd/>
              <a:tailEnd/>
            </a:ln>
          </p:spPr>
        </p:pic>
        <p:pic>
          <p:nvPicPr>
            <p:cNvPr id="47" name="Picture 280"/>
            <p:cNvPicPr>
              <a:picLocks noChangeAspect="1" noChangeArrowheads="1"/>
            </p:cNvPicPr>
            <p:nvPr/>
          </p:nvPicPr>
          <p:blipFill>
            <a:blip r:embed="rId4"/>
            <a:srcRect/>
            <a:stretch>
              <a:fillRect/>
            </a:stretch>
          </p:blipFill>
          <p:spPr bwMode="auto">
            <a:xfrm>
              <a:off x="5140" y="4214"/>
              <a:ext cx="764" cy="580"/>
            </a:xfrm>
            <a:prstGeom prst="rect">
              <a:avLst/>
            </a:prstGeom>
            <a:noFill/>
            <a:ln w="9525">
              <a:noFill/>
              <a:miter lim="800000"/>
              <a:headEnd/>
              <a:tailEnd/>
            </a:ln>
          </p:spPr>
        </p:pic>
      </p:grpSp>
      <p:grpSp>
        <p:nvGrpSpPr>
          <p:cNvPr id="5" name="Group 158"/>
          <p:cNvGrpSpPr>
            <a:grpSpLocks/>
          </p:cNvGrpSpPr>
          <p:nvPr/>
        </p:nvGrpSpPr>
        <p:grpSpPr bwMode="auto">
          <a:xfrm>
            <a:off x="3391959" y="5519445"/>
            <a:ext cx="1296458" cy="1084792"/>
            <a:chOff x="4998" y="4214"/>
            <a:chExt cx="1070" cy="895"/>
          </a:xfrm>
        </p:grpSpPr>
        <p:pic>
          <p:nvPicPr>
            <p:cNvPr id="49" name="Picture 13"/>
            <p:cNvPicPr>
              <a:picLocks noChangeAspect="1" noChangeArrowheads="1"/>
            </p:cNvPicPr>
            <p:nvPr/>
          </p:nvPicPr>
          <p:blipFill>
            <a:blip r:embed="rId3"/>
            <a:srcRect/>
            <a:stretch>
              <a:fillRect/>
            </a:stretch>
          </p:blipFill>
          <p:spPr bwMode="auto">
            <a:xfrm>
              <a:off x="4998" y="4316"/>
              <a:ext cx="1070" cy="793"/>
            </a:xfrm>
            <a:prstGeom prst="rect">
              <a:avLst/>
            </a:prstGeom>
            <a:noFill/>
            <a:ln w="9525">
              <a:noFill/>
              <a:miter lim="800000"/>
              <a:headEnd/>
              <a:tailEnd/>
            </a:ln>
          </p:spPr>
        </p:pic>
        <p:pic>
          <p:nvPicPr>
            <p:cNvPr id="50" name="Picture 280"/>
            <p:cNvPicPr>
              <a:picLocks noChangeAspect="1" noChangeArrowheads="1"/>
            </p:cNvPicPr>
            <p:nvPr/>
          </p:nvPicPr>
          <p:blipFill>
            <a:blip r:embed="rId4"/>
            <a:srcRect/>
            <a:stretch>
              <a:fillRect/>
            </a:stretch>
          </p:blipFill>
          <p:spPr bwMode="auto">
            <a:xfrm>
              <a:off x="5140" y="4214"/>
              <a:ext cx="764" cy="580"/>
            </a:xfrm>
            <a:prstGeom prst="rect">
              <a:avLst/>
            </a:prstGeom>
            <a:noFill/>
            <a:ln w="9525">
              <a:noFill/>
              <a:miter lim="800000"/>
              <a:headEnd/>
              <a:tailEnd/>
            </a:ln>
          </p:spPr>
        </p:pic>
      </p:grpSp>
      <p:pic>
        <p:nvPicPr>
          <p:cNvPr id="51" name="Picture 287"/>
          <p:cNvPicPr>
            <a:picLocks noChangeAspect="1" noChangeArrowheads="1"/>
          </p:cNvPicPr>
          <p:nvPr/>
        </p:nvPicPr>
        <p:blipFill>
          <a:blip r:embed="rId5" cstate="print"/>
          <a:srcRect/>
          <a:stretch>
            <a:fillRect/>
          </a:stretch>
        </p:blipFill>
        <p:spPr bwMode="auto">
          <a:xfrm>
            <a:off x="1830653" y="4504267"/>
            <a:ext cx="1245421" cy="922867"/>
          </a:xfrm>
          <a:prstGeom prst="rect">
            <a:avLst/>
          </a:prstGeom>
          <a:noFill/>
          <a:ln w="9525">
            <a:noFill/>
            <a:miter lim="800000"/>
            <a:headEnd/>
            <a:tailEnd/>
          </a:ln>
        </p:spPr>
      </p:pic>
      <p:grpSp>
        <p:nvGrpSpPr>
          <p:cNvPr id="6" name="Group 294"/>
          <p:cNvGrpSpPr>
            <a:grpSpLocks/>
          </p:cNvGrpSpPr>
          <p:nvPr/>
        </p:nvGrpSpPr>
        <p:grpSpPr bwMode="auto">
          <a:xfrm>
            <a:off x="3314702" y="3575077"/>
            <a:ext cx="2375729" cy="1894391"/>
            <a:chOff x="2160" y="628"/>
            <a:chExt cx="1392" cy="1096"/>
          </a:xfrm>
        </p:grpSpPr>
        <p:pic>
          <p:nvPicPr>
            <p:cNvPr id="53" name="Picture 295" descr="Server-Physical-Single"/>
            <p:cNvPicPr>
              <a:picLocks noChangeAspect="1" noChangeArrowheads="1"/>
            </p:cNvPicPr>
            <p:nvPr/>
          </p:nvPicPr>
          <p:blipFill>
            <a:blip r:embed="rId3"/>
            <a:srcRect/>
            <a:stretch>
              <a:fillRect/>
            </a:stretch>
          </p:blipFill>
          <p:spPr bwMode="auto">
            <a:xfrm>
              <a:off x="2160" y="628"/>
              <a:ext cx="1056" cy="782"/>
            </a:xfrm>
            <a:prstGeom prst="rect">
              <a:avLst/>
            </a:prstGeom>
            <a:noFill/>
            <a:ln w="9525">
              <a:noFill/>
              <a:miter lim="800000"/>
              <a:headEnd/>
              <a:tailEnd/>
            </a:ln>
          </p:spPr>
        </p:pic>
        <p:pic>
          <p:nvPicPr>
            <p:cNvPr id="54" name="Picture 296" descr="KVM-Physical"/>
            <p:cNvPicPr>
              <a:picLocks noChangeAspect="1" noChangeArrowheads="1"/>
            </p:cNvPicPr>
            <p:nvPr/>
          </p:nvPicPr>
          <p:blipFill>
            <a:blip r:embed="rId6"/>
            <a:srcRect/>
            <a:stretch>
              <a:fillRect/>
            </a:stretch>
          </p:blipFill>
          <p:spPr bwMode="auto">
            <a:xfrm>
              <a:off x="2496" y="724"/>
              <a:ext cx="1056" cy="1000"/>
            </a:xfrm>
            <a:prstGeom prst="rect">
              <a:avLst/>
            </a:prstGeom>
            <a:noFill/>
            <a:ln w="9525">
              <a:noFill/>
              <a:miter lim="800000"/>
              <a:headEnd/>
              <a:tailEnd/>
            </a:ln>
          </p:spPr>
        </p:pic>
      </p:grpSp>
      <p:pic>
        <p:nvPicPr>
          <p:cNvPr id="55" name="Picture 297"/>
          <p:cNvPicPr>
            <a:picLocks noChangeAspect="1" noChangeArrowheads="1"/>
          </p:cNvPicPr>
          <p:nvPr/>
        </p:nvPicPr>
        <p:blipFill>
          <a:blip r:embed="rId7"/>
          <a:srcRect/>
          <a:stretch>
            <a:fillRect/>
          </a:stretch>
        </p:blipFill>
        <p:spPr bwMode="auto">
          <a:xfrm>
            <a:off x="3353335" y="2697538"/>
            <a:ext cx="2257948" cy="589219"/>
          </a:xfrm>
          <a:prstGeom prst="rect">
            <a:avLst/>
          </a:prstGeom>
          <a:noFill/>
          <a:ln w="9525">
            <a:noFill/>
            <a:miter lim="800000"/>
            <a:headEnd/>
            <a:tailEnd/>
          </a:ln>
        </p:spPr>
      </p:pic>
      <p:sp>
        <p:nvSpPr>
          <p:cNvPr id="56" name="Text Box 301"/>
          <p:cNvSpPr txBox="1">
            <a:spLocks noChangeArrowheads="1"/>
          </p:cNvSpPr>
          <p:nvPr/>
        </p:nvSpPr>
        <p:spPr bwMode="auto">
          <a:xfrm>
            <a:off x="-93132" y="1781706"/>
            <a:ext cx="2525448" cy="307762"/>
          </a:xfrm>
          <a:prstGeom prst="rect">
            <a:avLst/>
          </a:prstGeom>
          <a:noFill/>
          <a:ln w="9525">
            <a:noFill/>
            <a:miter lim="800000"/>
            <a:headEnd/>
            <a:tailEnd/>
          </a:ln>
        </p:spPr>
        <p:txBody>
          <a:bodyPr lIns="91425" tIns="45713" rIns="91425" bIns="45713">
            <a:spAutoFit/>
          </a:bodyPr>
          <a:lstStyle/>
          <a:p>
            <a:pPr>
              <a:spcBef>
                <a:spcPct val="50000"/>
              </a:spcBef>
            </a:pPr>
            <a:r>
              <a:rPr lang="en-US" sz="1400" dirty="0">
                <a:latin typeface="Segoe" pitchFamily="34" charset="0"/>
              </a:rPr>
              <a:t>Windows</a:t>
            </a:r>
            <a:r>
              <a:rPr lang="en-US" sz="700" dirty="0">
                <a:latin typeface="Segoe" pitchFamily="34" charset="0"/>
              </a:rPr>
              <a:t>®</a:t>
            </a:r>
            <a:r>
              <a:rPr lang="en-US" sz="1400" dirty="0">
                <a:latin typeface="Segoe" pitchFamily="34" charset="0"/>
              </a:rPr>
              <a:t> </a:t>
            </a:r>
            <a:r>
              <a:rPr lang="en-US" sz="1400" dirty="0" err="1">
                <a:latin typeface="Segoe" pitchFamily="34" charset="0"/>
              </a:rPr>
              <a:t>PowerShell</a:t>
            </a:r>
            <a:endParaRPr lang="en-US" sz="1400" dirty="0">
              <a:latin typeface="Segoe" pitchFamily="34" charset="0"/>
            </a:endParaRPr>
          </a:p>
        </p:txBody>
      </p:sp>
      <p:sp>
        <p:nvSpPr>
          <p:cNvPr id="57" name="Text Box 302"/>
          <p:cNvSpPr txBox="1">
            <a:spLocks noChangeArrowheads="1"/>
          </p:cNvSpPr>
          <p:nvPr/>
        </p:nvSpPr>
        <p:spPr bwMode="auto">
          <a:xfrm>
            <a:off x="4874419" y="1488547"/>
            <a:ext cx="1554956" cy="523206"/>
          </a:xfrm>
          <a:prstGeom prst="rect">
            <a:avLst/>
          </a:prstGeom>
          <a:noFill/>
          <a:ln w="9525">
            <a:noFill/>
            <a:miter lim="800000"/>
            <a:headEnd/>
            <a:tailEnd/>
          </a:ln>
        </p:spPr>
        <p:txBody>
          <a:bodyPr wrap="square" lIns="91425" tIns="45713" rIns="91425" bIns="45713">
            <a:spAutoFit/>
          </a:bodyPr>
          <a:lstStyle/>
          <a:p>
            <a:pPr>
              <a:spcBef>
                <a:spcPct val="50000"/>
              </a:spcBef>
            </a:pPr>
            <a:r>
              <a:rPr lang="en-US" sz="1400" dirty="0">
                <a:latin typeface="Segoe" pitchFamily="34" charset="0"/>
              </a:rPr>
              <a:t>Administrator Console</a:t>
            </a:r>
          </a:p>
        </p:txBody>
      </p:sp>
      <p:sp>
        <p:nvSpPr>
          <p:cNvPr id="58" name="Text Box 303"/>
          <p:cNvSpPr txBox="1">
            <a:spLocks noChangeArrowheads="1"/>
          </p:cNvSpPr>
          <p:nvPr/>
        </p:nvSpPr>
        <p:spPr bwMode="auto">
          <a:xfrm>
            <a:off x="6789208" y="1817952"/>
            <a:ext cx="2354792" cy="523875"/>
          </a:xfrm>
          <a:prstGeom prst="rect">
            <a:avLst/>
          </a:prstGeom>
          <a:noFill/>
          <a:ln w="9525">
            <a:noFill/>
            <a:miter lim="800000"/>
            <a:headEnd/>
            <a:tailEnd/>
          </a:ln>
        </p:spPr>
        <p:txBody>
          <a:bodyPr lIns="91425" tIns="45713" rIns="91425" bIns="45713">
            <a:spAutoFit/>
          </a:bodyPr>
          <a:lstStyle/>
          <a:p>
            <a:pPr algn="ctr">
              <a:spcBef>
                <a:spcPct val="50000"/>
              </a:spcBef>
            </a:pPr>
            <a:r>
              <a:rPr lang="en-US" sz="1400" dirty="0">
                <a:latin typeface="Segoe" pitchFamily="34" charset="0"/>
              </a:rPr>
              <a:t>Web-based Delegated Provisioning UI</a:t>
            </a:r>
          </a:p>
        </p:txBody>
      </p:sp>
      <p:grpSp>
        <p:nvGrpSpPr>
          <p:cNvPr id="7" name="Group 88"/>
          <p:cNvGrpSpPr>
            <a:grpSpLocks/>
          </p:cNvGrpSpPr>
          <p:nvPr/>
        </p:nvGrpSpPr>
        <p:grpSpPr bwMode="auto">
          <a:xfrm>
            <a:off x="3585369" y="1299899"/>
            <a:ext cx="1731698" cy="1640311"/>
            <a:chOff x="2797" y="860"/>
            <a:chExt cx="1062" cy="1006"/>
          </a:xfrm>
        </p:grpSpPr>
        <p:pic>
          <p:nvPicPr>
            <p:cNvPr id="60" name="Picture 298"/>
            <p:cNvPicPr>
              <a:picLocks noChangeAspect="1" noChangeArrowheads="1"/>
            </p:cNvPicPr>
            <p:nvPr/>
          </p:nvPicPr>
          <p:blipFill>
            <a:blip r:embed="rId6"/>
            <a:srcRect/>
            <a:stretch>
              <a:fillRect/>
            </a:stretch>
          </p:blipFill>
          <p:spPr bwMode="auto">
            <a:xfrm>
              <a:off x="2797" y="860"/>
              <a:ext cx="1062" cy="1006"/>
            </a:xfrm>
            <a:prstGeom prst="rect">
              <a:avLst/>
            </a:prstGeom>
            <a:noFill/>
            <a:ln w="9525">
              <a:noFill/>
              <a:miter lim="800000"/>
              <a:headEnd/>
              <a:tailEnd/>
            </a:ln>
          </p:spPr>
        </p:pic>
        <p:pic>
          <p:nvPicPr>
            <p:cNvPr id="61" name="Picture 305" descr="small0"/>
            <p:cNvPicPr>
              <a:picLocks noChangeAspect="1" noChangeArrowheads="1"/>
            </p:cNvPicPr>
            <p:nvPr/>
          </p:nvPicPr>
          <p:blipFill>
            <a:blip r:embed="rId8"/>
            <a:srcRect/>
            <a:stretch>
              <a:fillRect/>
            </a:stretch>
          </p:blipFill>
          <p:spPr bwMode="auto">
            <a:xfrm>
              <a:off x="3238" y="937"/>
              <a:ext cx="247" cy="396"/>
            </a:xfrm>
            <a:prstGeom prst="rect">
              <a:avLst/>
            </a:prstGeom>
            <a:noFill/>
            <a:ln w="9525">
              <a:noFill/>
              <a:miter lim="800000"/>
              <a:headEnd/>
              <a:tailEnd/>
            </a:ln>
          </p:spPr>
        </p:pic>
      </p:grpSp>
      <p:grpSp>
        <p:nvGrpSpPr>
          <p:cNvPr id="8" name="Group 91"/>
          <p:cNvGrpSpPr>
            <a:grpSpLocks/>
          </p:cNvGrpSpPr>
          <p:nvPr/>
        </p:nvGrpSpPr>
        <p:grpSpPr bwMode="auto">
          <a:xfrm>
            <a:off x="5645415" y="1747573"/>
            <a:ext cx="1777646" cy="1681427"/>
            <a:chOff x="4350" y="904"/>
            <a:chExt cx="1062" cy="1005"/>
          </a:xfrm>
        </p:grpSpPr>
        <p:pic>
          <p:nvPicPr>
            <p:cNvPr id="63" name="Picture 299"/>
            <p:cNvPicPr>
              <a:picLocks noChangeAspect="1" noChangeArrowheads="1"/>
            </p:cNvPicPr>
            <p:nvPr/>
          </p:nvPicPr>
          <p:blipFill>
            <a:blip r:embed="rId6"/>
            <a:srcRect/>
            <a:stretch>
              <a:fillRect/>
            </a:stretch>
          </p:blipFill>
          <p:spPr bwMode="auto">
            <a:xfrm>
              <a:off x="4350" y="904"/>
              <a:ext cx="1062" cy="1005"/>
            </a:xfrm>
            <a:prstGeom prst="rect">
              <a:avLst/>
            </a:prstGeom>
            <a:noFill/>
            <a:ln>
              <a:noFill/>
            </a:ln>
          </p:spPr>
        </p:pic>
        <p:pic>
          <p:nvPicPr>
            <p:cNvPr id="64" name="Picture 306" descr="smallself3"/>
            <p:cNvPicPr>
              <a:picLocks noChangeAspect="1" noChangeArrowheads="1"/>
            </p:cNvPicPr>
            <p:nvPr/>
          </p:nvPicPr>
          <p:blipFill>
            <a:blip r:embed="rId9"/>
            <a:srcRect/>
            <a:stretch>
              <a:fillRect/>
            </a:stretch>
          </p:blipFill>
          <p:spPr bwMode="auto">
            <a:xfrm>
              <a:off x="4798" y="974"/>
              <a:ext cx="241" cy="378"/>
            </a:xfrm>
            <a:prstGeom prst="rect">
              <a:avLst/>
            </a:prstGeom>
            <a:noFill/>
            <a:ln>
              <a:noFill/>
            </a:ln>
          </p:spPr>
        </p:pic>
      </p:grpSp>
      <p:pic>
        <p:nvPicPr>
          <p:cNvPr id="65" name="Picture 106"/>
          <p:cNvPicPr>
            <a:picLocks noChangeAspect="1" noChangeArrowheads="1"/>
          </p:cNvPicPr>
          <p:nvPr/>
        </p:nvPicPr>
        <p:blipFill>
          <a:blip r:embed="rId10"/>
          <a:srcRect/>
          <a:stretch>
            <a:fillRect/>
          </a:stretch>
        </p:blipFill>
        <p:spPr bwMode="auto">
          <a:xfrm>
            <a:off x="842698" y="5011473"/>
            <a:ext cx="1317625" cy="449792"/>
          </a:xfrm>
          <a:prstGeom prst="rect">
            <a:avLst/>
          </a:prstGeom>
          <a:noFill/>
          <a:ln w="9525">
            <a:noFill/>
            <a:miter lim="800000"/>
            <a:headEnd/>
            <a:tailEnd/>
          </a:ln>
        </p:spPr>
      </p:pic>
      <p:pic>
        <p:nvPicPr>
          <p:cNvPr id="66" name="Picture 124"/>
          <p:cNvPicPr>
            <a:picLocks noChangeAspect="1" noChangeArrowheads="1"/>
          </p:cNvPicPr>
          <p:nvPr/>
        </p:nvPicPr>
        <p:blipFill>
          <a:blip r:embed="rId11"/>
          <a:srcRect/>
          <a:stretch>
            <a:fillRect/>
          </a:stretch>
        </p:blipFill>
        <p:spPr bwMode="auto">
          <a:xfrm>
            <a:off x="1208353" y="1638565"/>
            <a:ext cx="1833348" cy="1735402"/>
          </a:xfrm>
          <a:prstGeom prst="rect">
            <a:avLst/>
          </a:prstGeom>
          <a:noFill/>
          <a:ln w="9525">
            <a:noFill/>
            <a:miter lim="800000"/>
            <a:headEnd/>
            <a:tailEnd/>
          </a:ln>
        </p:spPr>
      </p:pic>
      <p:sp>
        <p:nvSpPr>
          <p:cNvPr id="67" name="Text Box 437"/>
          <p:cNvSpPr txBox="1">
            <a:spLocks noChangeArrowheads="1"/>
          </p:cNvSpPr>
          <p:nvPr/>
        </p:nvSpPr>
        <p:spPr bwMode="auto">
          <a:xfrm>
            <a:off x="6659033" y="5056718"/>
            <a:ext cx="1238250" cy="276989"/>
          </a:xfrm>
          <a:prstGeom prst="rect">
            <a:avLst/>
          </a:prstGeom>
          <a:noFill/>
          <a:ln w="9525">
            <a:noFill/>
            <a:miter lim="800000"/>
            <a:headEnd/>
            <a:tailEnd/>
          </a:ln>
        </p:spPr>
        <p:txBody>
          <a:bodyPr lIns="91425" tIns="45713" rIns="91425" bIns="45713">
            <a:spAutoFit/>
          </a:bodyPr>
          <a:lstStyle/>
          <a:p>
            <a:pPr algn="ctr">
              <a:spcBef>
                <a:spcPct val="50000"/>
              </a:spcBef>
            </a:pPr>
            <a:r>
              <a:rPr lang="en-US" sz="1200" dirty="0">
                <a:latin typeface="Segoe" pitchFamily="34" charset="0"/>
              </a:rPr>
              <a:t>Library Server</a:t>
            </a:r>
          </a:p>
        </p:txBody>
      </p:sp>
      <p:grpSp>
        <p:nvGrpSpPr>
          <p:cNvPr id="9" name="Group 216"/>
          <p:cNvGrpSpPr>
            <a:grpSpLocks/>
          </p:cNvGrpSpPr>
          <p:nvPr/>
        </p:nvGrpSpPr>
        <p:grpSpPr bwMode="auto">
          <a:xfrm>
            <a:off x="5704682" y="4587612"/>
            <a:ext cx="1305718" cy="965729"/>
            <a:chOff x="2372" y="3558"/>
            <a:chExt cx="502" cy="371"/>
          </a:xfrm>
        </p:grpSpPr>
        <p:pic>
          <p:nvPicPr>
            <p:cNvPr id="69" name="Picture 383"/>
            <p:cNvPicPr>
              <a:picLocks noChangeAspect="1" noChangeArrowheads="1"/>
            </p:cNvPicPr>
            <p:nvPr/>
          </p:nvPicPr>
          <p:blipFill>
            <a:blip r:embed="rId12"/>
            <a:srcRect/>
            <a:stretch>
              <a:fillRect/>
            </a:stretch>
          </p:blipFill>
          <p:spPr bwMode="auto">
            <a:xfrm>
              <a:off x="2372" y="3558"/>
              <a:ext cx="502" cy="371"/>
            </a:xfrm>
            <a:prstGeom prst="rect">
              <a:avLst/>
            </a:prstGeom>
            <a:noFill/>
            <a:ln w="9525">
              <a:noFill/>
              <a:miter lim="800000"/>
              <a:headEnd/>
              <a:tailEnd/>
            </a:ln>
          </p:spPr>
        </p:pic>
        <p:pic>
          <p:nvPicPr>
            <p:cNvPr id="70" name="Picture 22"/>
            <p:cNvPicPr>
              <a:picLocks noChangeAspect="1" noChangeArrowheads="1"/>
            </p:cNvPicPr>
            <p:nvPr/>
          </p:nvPicPr>
          <p:blipFill>
            <a:blip r:embed="rId13"/>
            <a:srcRect/>
            <a:stretch>
              <a:fillRect/>
            </a:stretch>
          </p:blipFill>
          <p:spPr bwMode="auto">
            <a:xfrm>
              <a:off x="2590" y="3602"/>
              <a:ext cx="77" cy="88"/>
            </a:xfrm>
            <a:prstGeom prst="rect">
              <a:avLst/>
            </a:prstGeom>
            <a:noFill/>
            <a:ln w="9525">
              <a:noFill/>
              <a:miter lim="800000"/>
              <a:headEnd/>
              <a:tailEnd/>
            </a:ln>
          </p:spPr>
        </p:pic>
      </p:grpSp>
      <p:sp>
        <p:nvSpPr>
          <p:cNvPr id="71" name="Text Box 459"/>
          <p:cNvSpPr txBox="1">
            <a:spLocks noChangeArrowheads="1"/>
          </p:cNvSpPr>
          <p:nvPr/>
        </p:nvSpPr>
        <p:spPr bwMode="auto">
          <a:xfrm>
            <a:off x="5733762" y="6387043"/>
            <a:ext cx="2043907" cy="296333"/>
          </a:xfrm>
          <a:prstGeom prst="rect">
            <a:avLst/>
          </a:prstGeom>
          <a:noFill/>
          <a:ln w="9525">
            <a:noFill/>
            <a:miter lim="800000"/>
            <a:headEnd/>
            <a:tailEnd/>
          </a:ln>
        </p:spPr>
        <p:txBody>
          <a:bodyPr lIns="91425" tIns="45713" rIns="91425" bIns="45713">
            <a:spAutoFit/>
          </a:bodyPr>
          <a:lstStyle/>
          <a:p>
            <a:pPr>
              <a:spcBef>
                <a:spcPct val="50000"/>
              </a:spcBef>
            </a:pPr>
            <a:r>
              <a:rPr lang="en-US" sz="1300" dirty="0">
                <a:solidFill>
                  <a:schemeClr val="tx2"/>
                </a:solidFill>
                <a:latin typeface="Segoe Black" pitchFamily="34" charset="0"/>
              </a:rPr>
              <a:t>Virtual Machine Hosts</a:t>
            </a:r>
          </a:p>
        </p:txBody>
      </p:sp>
      <p:grpSp>
        <p:nvGrpSpPr>
          <p:cNvPr id="10" name="Group 158"/>
          <p:cNvGrpSpPr>
            <a:grpSpLocks/>
          </p:cNvGrpSpPr>
          <p:nvPr/>
        </p:nvGrpSpPr>
        <p:grpSpPr bwMode="auto">
          <a:xfrm>
            <a:off x="3841269" y="5762862"/>
            <a:ext cx="1296458" cy="1084792"/>
            <a:chOff x="4998" y="4214"/>
            <a:chExt cx="1070" cy="895"/>
          </a:xfrm>
        </p:grpSpPr>
        <p:pic>
          <p:nvPicPr>
            <p:cNvPr id="73" name="Picture 13"/>
            <p:cNvPicPr>
              <a:picLocks noChangeAspect="1" noChangeArrowheads="1"/>
            </p:cNvPicPr>
            <p:nvPr/>
          </p:nvPicPr>
          <p:blipFill>
            <a:blip r:embed="rId3"/>
            <a:srcRect/>
            <a:stretch>
              <a:fillRect/>
            </a:stretch>
          </p:blipFill>
          <p:spPr bwMode="auto">
            <a:xfrm>
              <a:off x="4998" y="4316"/>
              <a:ext cx="1070" cy="793"/>
            </a:xfrm>
            <a:prstGeom prst="rect">
              <a:avLst/>
            </a:prstGeom>
            <a:noFill/>
            <a:ln w="9525">
              <a:noFill/>
              <a:miter lim="800000"/>
              <a:headEnd/>
              <a:tailEnd/>
            </a:ln>
          </p:spPr>
        </p:pic>
        <p:pic>
          <p:nvPicPr>
            <p:cNvPr id="74" name="Picture 280"/>
            <p:cNvPicPr>
              <a:picLocks noChangeAspect="1" noChangeArrowheads="1"/>
            </p:cNvPicPr>
            <p:nvPr/>
          </p:nvPicPr>
          <p:blipFill>
            <a:blip r:embed="rId4"/>
            <a:srcRect/>
            <a:stretch>
              <a:fillRect/>
            </a:stretch>
          </p:blipFill>
          <p:spPr bwMode="auto">
            <a:xfrm>
              <a:off x="5140" y="4214"/>
              <a:ext cx="764" cy="580"/>
            </a:xfrm>
            <a:prstGeom prst="rect">
              <a:avLst/>
            </a:prstGeom>
            <a:noFill/>
            <a:ln w="9525">
              <a:noFill/>
              <a:miter lim="800000"/>
              <a:headEnd/>
              <a:tailEnd/>
            </a:ln>
          </p:spPr>
        </p:pic>
      </p:grpSp>
      <p:grpSp>
        <p:nvGrpSpPr>
          <p:cNvPr id="11" name="Group 158"/>
          <p:cNvGrpSpPr>
            <a:grpSpLocks/>
          </p:cNvGrpSpPr>
          <p:nvPr/>
        </p:nvGrpSpPr>
        <p:grpSpPr bwMode="auto">
          <a:xfrm>
            <a:off x="4764665" y="5741695"/>
            <a:ext cx="1296458" cy="1084792"/>
            <a:chOff x="4998" y="4214"/>
            <a:chExt cx="1070" cy="895"/>
          </a:xfrm>
        </p:grpSpPr>
        <p:pic>
          <p:nvPicPr>
            <p:cNvPr id="76" name="Picture 13"/>
            <p:cNvPicPr>
              <a:picLocks noChangeAspect="1" noChangeArrowheads="1"/>
            </p:cNvPicPr>
            <p:nvPr/>
          </p:nvPicPr>
          <p:blipFill>
            <a:blip r:embed="rId3"/>
            <a:srcRect/>
            <a:stretch>
              <a:fillRect/>
            </a:stretch>
          </p:blipFill>
          <p:spPr bwMode="auto">
            <a:xfrm>
              <a:off x="4998" y="4316"/>
              <a:ext cx="1070" cy="793"/>
            </a:xfrm>
            <a:prstGeom prst="rect">
              <a:avLst/>
            </a:prstGeom>
            <a:noFill/>
            <a:ln w="9525">
              <a:noFill/>
              <a:miter lim="800000"/>
              <a:headEnd/>
              <a:tailEnd/>
            </a:ln>
          </p:spPr>
        </p:pic>
        <p:pic>
          <p:nvPicPr>
            <p:cNvPr id="77" name="Picture 280"/>
            <p:cNvPicPr>
              <a:picLocks noChangeAspect="1" noChangeArrowheads="1"/>
            </p:cNvPicPr>
            <p:nvPr/>
          </p:nvPicPr>
          <p:blipFill>
            <a:blip r:embed="rId4"/>
            <a:srcRect/>
            <a:stretch>
              <a:fillRect/>
            </a:stretch>
          </p:blipFill>
          <p:spPr bwMode="auto">
            <a:xfrm>
              <a:off x="5140" y="4214"/>
              <a:ext cx="764" cy="580"/>
            </a:xfrm>
            <a:prstGeom prst="rect">
              <a:avLst/>
            </a:prstGeom>
            <a:noFill/>
            <a:ln w="9525">
              <a:noFill/>
              <a:miter lim="800000"/>
              <a:headEnd/>
              <a:tailEnd/>
            </a:ln>
          </p:spPr>
        </p:pic>
      </p:grpSp>
      <p:grpSp>
        <p:nvGrpSpPr>
          <p:cNvPr id="12" name="Group 158"/>
          <p:cNvGrpSpPr>
            <a:grpSpLocks/>
          </p:cNvGrpSpPr>
          <p:nvPr/>
        </p:nvGrpSpPr>
        <p:grpSpPr bwMode="auto">
          <a:xfrm>
            <a:off x="2908974" y="5783065"/>
            <a:ext cx="1296458" cy="1084792"/>
            <a:chOff x="4998" y="4214"/>
            <a:chExt cx="1070" cy="895"/>
          </a:xfrm>
        </p:grpSpPr>
        <p:pic>
          <p:nvPicPr>
            <p:cNvPr id="79" name="Picture 13"/>
            <p:cNvPicPr>
              <a:picLocks noChangeAspect="1" noChangeArrowheads="1"/>
            </p:cNvPicPr>
            <p:nvPr/>
          </p:nvPicPr>
          <p:blipFill>
            <a:blip r:embed="rId3"/>
            <a:srcRect/>
            <a:stretch>
              <a:fillRect/>
            </a:stretch>
          </p:blipFill>
          <p:spPr bwMode="auto">
            <a:xfrm>
              <a:off x="4998" y="4316"/>
              <a:ext cx="1070" cy="793"/>
            </a:xfrm>
            <a:prstGeom prst="rect">
              <a:avLst/>
            </a:prstGeom>
            <a:noFill/>
            <a:ln w="9525">
              <a:noFill/>
              <a:miter lim="800000"/>
              <a:headEnd/>
              <a:tailEnd/>
            </a:ln>
          </p:spPr>
        </p:pic>
        <p:pic>
          <p:nvPicPr>
            <p:cNvPr id="80" name="Picture 280"/>
            <p:cNvPicPr>
              <a:picLocks noChangeAspect="1" noChangeArrowheads="1"/>
            </p:cNvPicPr>
            <p:nvPr/>
          </p:nvPicPr>
          <p:blipFill>
            <a:blip r:embed="rId4"/>
            <a:srcRect/>
            <a:stretch>
              <a:fillRect/>
            </a:stretch>
          </p:blipFill>
          <p:spPr bwMode="auto">
            <a:xfrm>
              <a:off x="5140" y="4214"/>
              <a:ext cx="764" cy="580"/>
            </a:xfrm>
            <a:prstGeom prst="rect">
              <a:avLst/>
            </a:prstGeom>
            <a:noFill/>
            <a:ln w="9525">
              <a:noFill/>
              <a:miter lim="800000"/>
              <a:headEnd/>
              <a:tailEnd/>
            </a:ln>
          </p:spPr>
        </p:pic>
      </p:grpSp>
      <p:pic>
        <p:nvPicPr>
          <p:cNvPr id="81" name="Picture 280"/>
          <p:cNvPicPr>
            <a:picLocks noChangeAspect="1" noChangeArrowheads="1"/>
          </p:cNvPicPr>
          <p:nvPr/>
        </p:nvPicPr>
        <p:blipFill>
          <a:blip r:embed="rId4"/>
          <a:srcRect/>
          <a:stretch>
            <a:fillRect/>
          </a:stretch>
        </p:blipFill>
        <p:spPr bwMode="auto">
          <a:xfrm>
            <a:off x="3092981" y="5109342"/>
            <a:ext cx="924719" cy="702469"/>
          </a:xfrm>
          <a:prstGeom prst="rect">
            <a:avLst/>
          </a:prstGeom>
          <a:noFill/>
          <a:ln w="9525">
            <a:noFill/>
            <a:miter lim="800000"/>
            <a:headEnd/>
            <a:tailEnd/>
          </a:ln>
        </p:spPr>
      </p:pic>
      <p:pic>
        <p:nvPicPr>
          <p:cNvPr id="82" name="Picture 280"/>
          <p:cNvPicPr>
            <a:picLocks noChangeAspect="1" noChangeArrowheads="1"/>
          </p:cNvPicPr>
          <p:nvPr/>
        </p:nvPicPr>
        <p:blipFill>
          <a:blip r:embed="rId4"/>
          <a:srcRect/>
          <a:stretch>
            <a:fillRect/>
          </a:stretch>
        </p:blipFill>
        <p:spPr bwMode="auto">
          <a:xfrm>
            <a:off x="3552032" y="5363342"/>
            <a:ext cx="924718" cy="702469"/>
          </a:xfrm>
          <a:prstGeom prst="rect">
            <a:avLst/>
          </a:prstGeom>
          <a:noFill/>
          <a:ln w="9525">
            <a:noFill/>
            <a:miter lim="800000"/>
            <a:headEnd/>
            <a:tailEnd/>
          </a:ln>
        </p:spPr>
      </p:pic>
      <p:pic>
        <p:nvPicPr>
          <p:cNvPr id="83" name="Picture 280"/>
          <p:cNvPicPr>
            <a:picLocks noChangeAspect="1" noChangeArrowheads="1"/>
          </p:cNvPicPr>
          <p:nvPr/>
        </p:nvPicPr>
        <p:blipFill>
          <a:blip r:embed="rId4"/>
          <a:srcRect/>
          <a:stretch>
            <a:fillRect/>
          </a:stretch>
        </p:blipFill>
        <p:spPr bwMode="auto">
          <a:xfrm>
            <a:off x="3100918" y="4942655"/>
            <a:ext cx="924719" cy="702469"/>
          </a:xfrm>
          <a:prstGeom prst="rect">
            <a:avLst/>
          </a:prstGeom>
          <a:noFill/>
          <a:ln w="9525">
            <a:noFill/>
            <a:miter lim="800000"/>
            <a:headEnd/>
            <a:tailEnd/>
          </a:ln>
        </p:spPr>
      </p:pic>
      <p:pic>
        <p:nvPicPr>
          <p:cNvPr id="84" name="Picture 280"/>
          <p:cNvPicPr>
            <a:picLocks noChangeAspect="1" noChangeArrowheads="1"/>
          </p:cNvPicPr>
          <p:nvPr/>
        </p:nvPicPr>
        <p:blipFill>
          <a:blip r:embed="rId4"/>
          <a:srcRect/>
          <a:stretch>
            <a:fillRect/>
          </a:stretch>
        </p:blipFill>
        <p:spPr bwMode="auto">
          <a:xfrm>
            <a:off x="4958293" y="5577655"/>
            <a:ext cx="924719" cy="702469"/>
          </a:xfrm>
          <a:prstGeom prst="rect">
            <a:avLst/>
          </a:prstGeom>
          <a:noFill/>
          <a:ln w="9525">
            <a:noFill/>
            <a:miter lim="800000"/>
            <a:headEnd/>
            <a:tailEnd/>
          </a:ln>
        </p:spPr>
      </p:pic>
      <p:pic>
        <p:nvPicPr>
          <p:cNvPr id="85" name="Picture 280"/>
          <p:cNvPicPr>
            <a:picLocks noChangeAspect="1" noChangeArrowheads="1"/>
          </p:cNvPicPr>
          <p:nvPr/>
        </p:nvPicPr>
        <p:blipFill>
          <a:blip r:embed="rId4"/>
          <a:srcRect/>
          <a:stretch>
            <a:fillRect/>
          </a:stretch>
        </p:blipFill>
        <p:spPr bwMode="auto">
          <a:xfrm>
            <a:off x="3100918" y="5633217"/>
            <a:ext cx="924719" cy="702469"/>
          </a:xfrm>
          <a:prstGeom prst="rect">
            <a:avLst/>
          </a:prstGeom>
          <a:noFill/>
          <a:ln w="9525">
            <a:noFill/>
            <a:miter lim="800000"/>
            <a:headEnd/>
            <a:tailEnd/>
          </a:ln>
        </p:spPr>
      </p:pic>
      <p:cxnSp>
        <p:nvCxnSpPr>
          <p:cNvPr id="86" name="Straight Connector 85"/>
          <p:cNvCxnSpPr/>
          <p:nvPr/>
        </p:nvCxnSpPr>
        <p:spPr bwMode="auto">
          <a:xfrm rot="10800000" flipV="1">
            <a:off x="5101168" y="2806701"/>
            <a:ext cx="1178983" cy="1035049"/>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cxnSp>
        <p:nvCxnSpPr>
          <p:cNvPr id="87" name="Straight Connector 86"/>
          <p:cNvCxnSpPr/>
          <p:nvPr/>
        </p:nvCxnSpPr>
        <p:spPr bwMode="auto">
          <a:xfrm>
            <a:off x="2677585" y="2903764"/>
            <a:ext cx="994836" cy="937988"/>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cxnSp>
        <p:nvCxnSpPr>
          <p:cNvPr id="88" name="Straight Connector 87"/>
          <p:cNvCxnSpPr/>
          <p:nvPr/>
        </p:nvCxnSpPr>
        <p:spPr bwMode="auto">
          <a:xfrm rot="5400000">
            <a:off x="4230222" y="2579224"/>
            <a:ext cx="343648" cy="3733"/>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none" w="med" len="med"/>
          </a:ln>
          <a:effectLst/>
        </p:spPr>
      </p:cxnSp>
      <p:cxnSp>
        <p:nvCxnSpPr>
          <p:cNvPr id="89" name="Straight Connector 88"/>
          <p:cNvCxnSpPr/>
          <p:nvPr/>
        </p:nvCxnSpPr>
        <p:spPr bwMode="auto">
          <a:xfrm rot="5400000" flipH="1" flipV="1">
            <a:off x="4254503" y="3496234"/>
            <a:ext cx="321236" cy="3"/>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none" w="med" len="med"/>
          </a:ln>
          <a:effectLst/>
        </p:spPr>
      </p:cxnSp>
      <p:cxnSp>
        <p:nvCxnSpPr>
          <p:cNvPr id="90" name="Straight Connector 89"/>
          <p:cNvCxnSpPr/>
          <p:nvPr/>
        </p:nvCxnSpPr>
        <p:spPr bwMode="auto">
          <a:xfrm flipV="1">
            <a:off x="2846917" y="4235450"/>
            <a:ext cx="730250" cy="431802"/>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cxnSp>
        <p:nvCxnSpPr>
          <p:cNvPr id="91" name="Straight Connector 90"/>
          <p:cNvCxnSpPr/>
          <p:nvPr/>
        </p:nvCxnSpPr>
        <p:spPr bwMode="auto">
          <a:xfrm rot="10800000">
            <a:off x="5253568" y="4394200"/>
            <a:ext cx="842433" cy="336550"/>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cxnSp>
        <p:nvCxnSpPr>
          <p:cNvPr id="92" name="Straight Connector 91"/>
          <p:cNvCxnSpPr/>
          <p:nvPr/>
        </p:nvCxnSpPr>
        <p:spPr bwMode="auto">
          <a:xfrm rot="16200000" flipV="1">
            <a:off x="4129089" y="5139794"/>
            <a:ext cx="635002" cy="7413"/>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pic>
        <p:nvPicPr>
          <p:cNvPr id="93" name="Picture 9" descr="smallfirstscreen"/>
          <p:cNvPicPr>
            <a:picLocks noChangeAspect="1" noChangeArrowheads="1"/>
          </p:cNvPicPr>
          <p:nvPr/>
        </p:nvPicPr>
        <p:blipFill>
          <a:blip r:embed="rId14"/>
          <a:srcRect/>
          <a:stretch>
            <a:fillRect/>
          </a:stretch>
        </p:blipFill>
        <p:spPr bwMode="auto">
          <a:xfrm>
            <a:off x="4636811" y="3872845"/>
            <a:ext cx="382964" cy="63631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2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SCVMM Enterprise Deployment</a:t>
            </a:r>
            <a:endParaRPr lang="en-GB" dirty="0"/>
          </a:p>
        </p:txBody>
      </p:sp>
      <p:sp>
        <p:nvSpPr>
          <p:cNvPr id="42" name="Oval 41"/>
          <p:cNvSpPr/>
          <p:nvPr/>
        </p:nvSpPr>
        <p:spPr bwMode="auto">
          <a:xfrm>
            <a:off x="39264" y="4650553"/>
            <a:ext cx="3935690" cy="2176025"/>
          </a:xfrm>
          <a:prstGeom prst="ellipse">
            <a:avLst/>
          </a:prstGeom>
          <a:blipFill dpi="0" rotWithShape="1">
            <a:blip r:embed="rId3" cstate="print">
              <a:alphaModFix amt="61000"/>
              <a:lum bright="-50000"/>
            </a:blip>
            <a:srcRect/>
            <a:stretch>
              <a:fillRect/>
            </a:stretch>
          </a:blip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endParaRPr lang="en-US" dirty="0" smtClean="0">
              <a:solidFill>
                <a:srgbClr val="000000"/>
              </a:solidFill>
            </a:endParaRPr>
          </a:p>
        </p:txBody>
      </p:sp>
      <p:pic>
        <p:nvPicPr>
          <p:cNvPr id="43" name="Picture 5" descr="C:\Documents and Settings\v-nbrace.REDMOND\Local Settings\Temporary Internet Files\Content.IE5\8Y9G0MXR\j0197440[1].wmf"/>
          <p:cNvPicPr>
            <a:picLocks noChangeAspect="1" noChangeArrowheads="1"/>
          </p:cNvPicPr>
          <p:nvPr/>
        </p:nvPicPr>
        <p:blipFill>
          <a:blip r:embed="rId4"/>
          <a:srcRect/>
          <a:stretch>
            <a:fillRect/>
          </a:stretch>
        </p:blipFill>
        <p:spPr bwMode="auto">
          <a:xfrm>
            <a:off x="4219126" y="5241857"/>
            <a:ext cx="422417" cy="339990"/>
          </a:xfrm>
          <a:prstGeom prst="rect">
            <a:avLst/>
          </a:prstGeom>
          <a:noFill/>
        </p:spPr>
      </p:pic>
      <p:grpSp>
        <p:nvGrpSpPr>
          <p:cNvPr id="3" name="Group 294"/>
          <p:cNvGrpSpPr>
            <a:grpSpLocks/>
          </p:cNvGrpSpPr>
          <p:nvPr/>
        </p:nvGrpSpPr>
        <p:grpSpPr bwMode="auto">
          <a:xfrm>
            <a:off x="3298985" y="3480809"/>
            <a:ext cx="2375729" cy="1894391"/>
            <a:chOff x="2160" y="628"/>
            <a:chExt cx="1392" cy="1096"/>
          </a:xfrm>
        </p:grpSpPr>
        <p:pic>
          <p:nvPicPr>
            <p:cNvPr id="45" name="Picture 295" descr="Server-Physical-Single"/>
            <p:cNvPicPr>
              <a:picLocks noChangeAspect="1" noChangeArrowheads="1"/>
            </p:cNvPicPr>
            <p:nvPr/>
          </p:nvPicPr>
          <p:blipFill>
            <a:blip r:embed="rId5"/>
            <a:srcRect/>
            <a:stretch>
              <a:fillRect/>
            </a:stretch>
          </p:blipFill>
          <p:spPr bwMode="auto">
            <a:xfrm>
              <a:off x="2160" y="628"/>
              <a:ext cx="1056" cy="782"/>
            </a:xfrm>
            <a:prstGeom prst="rect">
              <a:avLst/>
            </a:prstGeom>
            <a:noFill/>
            <a:ln w="9525">
              <a:noFill/>
              <a:miter lim="800000"/>
              <a:headEnd/>
              <a:tailEnd/>
            </a:ln>
          </p:spPr>
        </p:pic>
        <p:pic>
          <p:nvPicPr>
            <p:cNvPr id="46" name="Picture 296" descr="KVM-Physical"/>
            <p:cNvPicPr>
              <a:picLocks noChangeAspect="1" noChangeArrowheads="1"/>
            </p:cNvPicPr>
            <p:nvPr/>
          </p:nvPicPr>
          <p:blipFill>
            <a:blip r:embed="rId6"/>
            <a:srcRect/>
            <a:stretch>
              <a:fillRect/>
            </a:stretch>
          </p:blipFill>
          <p:spPr bwMode="auto">
            <a:xfrm>
              <a:off x="2496" y="724"/>
              <a:ext cx="1056" cy="1000"/>
            </a:xfrm>
            <a:prstGeom prst="rect">
              <a:avLst/>
            </a:prstGeom>
            <a:noFill/>
            <a:ln w="9525">
              <a:noFill/>
              <a:miter lim="800000"/>
              <a:headEnd/>
              <a:tailEnd/>
            </a:ln>
          </p:spPr>
        </p:pic>
      </p:grpSp>
      <p:sp>
        <p:nvSpPr>
          <p:cNvPr id="47" name="Oval 46"/>
          <p:cNvSpPr/>
          <p:nvPr/>
        </p:nvSpPr>
        <p:spPr bwMode="auto">
          <a:xfrm>
            <a:off x="5184739" y="4485588"/>
            <a:ext cx="3919982" cy="2340995"/>
          </a:xfrm>
          <a:prstGeom prst="ellipse">
            <a:avLst/>
          </a:prstGeom>
          <a:blipFill dpi="0" rotWithShape="1">
            <a:blip r:embed="rId7">
              <a:alphaModFix amt="62000"/>
              <a:lum bright="-24000"/>
            </a:blip>
            <a:srcRect/>
            <a:stretch>
              <a:fillRect/>
            </a:stretch>
          </a:blip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endParaRPr lang="en-US" dirty="0" smtClean="0">
              <a:solidFill>
                <a:srgbClr val="000000"/>
              </a:solidFill>
            </a:endParaRPr>
          </a:p>
        </p:txBody>
      </p:sp>
      <p:pic>
        <p:nvPicPr>
          <p:cNvPr id="48" name="Picture 95" descr="cloud illustration icon"/>
          <p:cNvPicPr>
            <a:picLocks noChangeAspect="1" noChangeArrowheads="1"/>
          </p:cNvPicPr>
          <p:nvPr/>
        </p:nvPicPr>
        <p:blipFill>
          <a:blip r:embed="rId8"/>
          <a:srcRect/>
          <a:stretch>
            <a:fillRect/>
          </a:stretch>
        </p:blipFill>
        <p:spPr bwMode="auto">
          <a:xfrm>
            <a:off x="6253429" y="2540001"/>
            <a:ext cx="2668323" cy="1894417"/>
          </a:xfrm>
          <a:prstGeom prst="rect">
            <a:avLst/>
          </a:prstGeom>
          <a:noFill/>
        </p:spPr>
      </p:pic>
      <p:pic>
        <p:nvPicPr>
          <p:cNvPr id="49" name="Picture 287"/>
          <p:cNvPicPr>
            <a:picLocks noChangeAspect="1" noChangeArrowheads="1"/>
          </p:cNvPicPr>
          <p:nvPr/>
        </p:nvPicPr>
        <p:blipFill>
          <a:blip r:embed="rId9" cstate="print"/>
          <a:srcRect/>
          <a:stretch>
            <a:fillRect/>
          </a:stretch>
        </p:blipFill>
        <p:spPr bwMode="auto">
          <a:xfrm>
            <a:off x="1639094" y="3219979"/>
            <a:ext cx="772583" cy="572823"/>
          </a:xfrm>
          <a:prstGeom prst="rect">
            <a:avLst/>
          </a:prstGeom>
          <a:noFill/>
          <a:ln w="9525">
            <a:noFill/>
            <a:miter lim="800000"/>
            <a:headEnd/>
            <a:tailEnd/>
          </a:ln>
        </p:spPr>
      </p:pic>
      <p:pic>
        <p:nvPicPr>
          <p:cNvPr id="50" name="Picture 407"/>
          <p:cNvPicPr>
            <a:picLocks noChangeAspect="1" noChangeArrowheads="1"/>
          </p:cNvPicPr>
          <p:nvPr/>
        </p:nvPicPr>
        <p:blipFill>
          <a:blip r:embed="rId9" cstate="print"/>
          <a:srcRect/>
          <a:stretch>
            <a:fillRect/>
          </a:stretch>
        </p:blipFill>
        <p:spPr bwMode="auto">
          <a:xfrm>
            <a:off x="1288522" y="2951429"/>
            <a:ext cx="772583" cy="572823"/>
          </a:xfrm>
          <a:prstGeom prst="rect">
            <a:avLst/>
          </a:prstGeom>
          <a:noFill/>
          <a:ln w="9525">
            <a:noFill/>
            <a:miter lim="800000"/>
            <a:headEnd/>
            <a:tailEnd/>
          </a:ln>
        </p:spPr>
      </p:pic>
      <p:pic>
        <p:nvPicPr>
          <p:cNvPr id="51" name="Picture 188"/>
          <p:cNvPicPr>
            <a:picLocks noChangeAspect="1" noChangeArrowheads="1"/>
          </p:cNvPicPr>
          <p:nvPr/>
        </p:nvPicPr>
        <p:blipFill>
          <a:blip r:embed="rId10"/>
          <a:srcRect/>
          <a:stretch>
            <a:fillRect/>
          </a:stretch>
        </p:blipFill>
        <p:spPr bwMode="auto">
          <a:xfrm>
            <a:off x="1149616" y="3663156"/>
            <a:ext cx="1317625" cy="449792"/>
          </a:xfrm>
          <a:prstGeom prst="rect">
            <a:avLst/>
          </a:prstGeom>
          <a:noFill/>
          <a:ln w="9525">
            <a:noFill/>
            <a:miter lim="800000"/>
            <a:headEnd/>
            <a:tailEnd/>
          </a:ln>
        </p:spPr>
      </p:pic>
      <p:sp>
        <p:nvSpPr>
          <p:cNvPr id="52" name="Text Box 221"/>
          <p:cNvSpPr txBox="1">
            <a:spLocks noChangeArrowheads="1"/>
          </p:cNvSpPr>
          <p:nvPr/>
        </p:nvSpPr>
        <p:spPr bwMode="auto">
          <a:xfrm>
            <a:off x="7577179" y="4840133"/>
            <a:ext cx="1502833" cy="355865"/>
          </a:xfrm>
          <a:prstGeom prst="rect">
            <a:avLst/>
          </a:prstGeom>
          <a:noFill/>
          <a:ln w="9525">
            <a:noFill/>
            <a:miter lim="800000"/>
            <a:headEnd/>
            <a:tailEnd/>
          </a:ln>
        </p:spPr>
        <p:txBody>
          <a:bodyPr lIns="76194" tIns="38097" rIns="76194" bIns="38097">
            <a:spAutoFit/>
          </a:bodyPr>
          <a:lstStyle/>
          <a:p>
            <a:pPr>
              <a:spcBef>
                <a:spcPct val="50000"/>
              </a:spcBef>
            </a:pPr>
            <a:r>
              <a:rPr lang="en-US" dirty="0"/>
              <a:t>Singapore</a:t>
            </a:r>
          </a:p>
        </p:txBody>
      </p:sp>
      <p:sp>
        <p:nvSpPr>
          <p:cNvPr id="53" name="Text Box 459"/>
          <p:cNvSpPr txBox="1">
            <a:spLocks noChangeArrowheads="1"/>
          </p:cNvSpPr>
          <p:nvPr/>
        </p:nvSpPr>
        <p:spPr bwMode="auto">
          <a:xfrm>
            <a:off x="6357857" y="4157339"/>
            <a:ext cx="2043907" cy="296333"/>
          </a:xfrm>
          <a:prstGeom prst="rect">
            <a:avLst/>
          </a:prstGeom>
          <a:noFill/>
          <a:ln w="9525">
            <a:noFill/>
            <a:miter lim="800000"/>
            <a:headEnd/>
            <a:tailEnd/>
          </a:ln>
        </p:spPr>
        <p:txBody>
          <a:bodyPr lIns="91425" tIns="45713" rIns="91425" bIns="45713">
            <a:spAutoFit/>
          </a:bodyPr>
          <a:lstStyle/>
          <a:p>
            <a:pPr>
              <a:spcBef>
                <a:spcPct val="50000"/>
              </a:spcBef>
            </a:pPr>
            <a:r>
              <a:rPr lang="en-US" sz="1300" dirty="0">
                <a:solidFill>
                  <a:schemeClr val="tx2"/>
                </a:solidFill>
                <a:latin typeface="Segoe Black" pitchFamily="34" charset="0"/>
              </a:rPr>
              <a:t>Virtual Machine Hosts</a:t>
            </a:r>
          </a:p>
        </p:txBody>
      </p:sp>
      <p:grpSp>
        <p:nvGrpSpPr>
          <p:cNvPr id="4" name="Group 216"/>
          <p:cNvGrpSpPr>
            <a:grpSpLocks/>
          </p:cNvGrpSpPr>
          <p:nvPr/>
        </p:nvGrpSpPr>
        <p:grpSpPr bwMode="auto">
          <a:xfrm>
            <a:off x="1833066" y="4911322"/>
            <a:ext cx="903969" cy="668073"/>
            <a:chOff x="2372" y="3558"/>
            <a:chExt cx="502" cy="371"/>
          </a:xfrm>
        </p:grpSpPr>
        <p:pic>
          <p:nvPicPr>
            <p:cNvPr id="55" name="Picture 383"/>
            <p:cNvPicPr>
              <a:picLocks noChangeAspect="1" noChangeArrowheads="1"/>
            </p:cNvPicPr>
            <p:nvPr/>
          </p:nvPicPr>
          <p:blipFill>
            <a:blip r:embed="rId11"/>
            <a:srcRect/>
            <a:stretch>
              <a:fillRect/>
            </a:stretch>
          </p:blipFill>
          <p:spPr bwMode="auto">
            <a:xfrm>
              <a:off x="2372" y="3558"/>
              <a:ext cx="502" cy="371"/>
            </a:xfrm>
            <a:prstGeom prst="rect">
              <a:avLst/>
            </a:prstGeom>
            <a:noFill/>
            <a:ln w="9525">
              <a:noFill/>
              <a:miter lim="800000"/>
              <a:headEnd/>
              <a:tailEnd/>
            </a:ln>
          </p:spPr>
        </p:pic>
        <p:pic>
          <p:nvPicPr>
            <p:cNvPr id="56" name="Picture 22"/>
            <p:cNvPicPr>
              <a:picLocks noChangeAspect="1" noChangeArrowheads="1"/>
            </p:cNvPicPr>
            <p:nvPr/>
          </p:nvPicPr>
          <p:blipFill>
            <a:blip r:embed="rId12"/>
            <a:srcRect/>
            <a:stretch>
              <a:fillRect/>
            </a:stretch>
          </p:blipFill>
          <p:spPr bwMode="auto">
            <a:xfrm>
              <a:off x="2590" y="3602"/>
              <a:ext cx="77" cy="88"/>
            </a:xfrm>
            <a:prstGeom prst="rect">
              <a:avLst/>
            </a:prstGeom>
            <a:noFill/>
            <a:ln w="9525">
              <a:noFill/>
              <a:miter lim="800000"/>
              <a:headEnd/>
              <a:tailEnd/>
            </a:ln>
          </p:spPr>
        </p:pic>
      </p:grpSp>
      <p:sp>
        <p:nvSpPr>
          <p:cNvPr id="57" name="Text Box 221"/>
          <p:cNvSpPr txBox="1">
            <a:spLocks noChangeArrowheads="1"/>
          </p:cNvSpPr>
          <p:nvPr/>
        </p:nvSpPr>
        <p:spPr bwMode="auto">
          <a:xfrm>
            <a:off x="683444" y="4884866"/>
            <a:ext cx="1502833" cy="355865"/>
          </a:xfrm>
          <a:prstGeom prst="rect">
            <a:avLst/>
          </a:prstGeom>
          <a:noFill/>
          <a:ln w="9525">
            <a:noFill/>
            <a:miter lim="800000"/>
            <a:headEnd/>
            <a:tailEnd/>
          </a:ln>
        </p:spPr>
        <p:txBody>
          <a:bodyPr lIns="76194" tIns="38097" rIns="76194" bIns="38097">
            <a:spAutoFit/>
          </a:bodyPr>
          <a:lstStyle/>
          <a:p>
            <a:pPr>
              <a:spcBef>
                <a:spcPct val="50000"/>
              </a:spcBef>
            </a:pPr>
            <a:r>
              <a:rPr lang="en-US" dirty="0"/>
              <a:t>London</a:t>
            </a:r>
          </a:p>
        </p:txBody>
      </p:sp>
      <p:sp>
        <p:nvSpPr>
          <p:cNvPr id="58" name="Text Box 459"/>
          <p:cNvSpPr txBox="1">
            <a:spLocks noChangeArrowheads="1"/>
          </p:cNvSpPr>
          <p:nvPr/>
        </p:nvSpPr>
        <p:spPr bwMode="auto">
          <a:xfrm>
            <a:off x="671862" y="6365875"/>
            <a:ext cx="2043907" cy="296333"/>
          </a:xfrm>
          <a:prstGeom prst="rect">
            <a:avLst/>
          </a:prstGeom>
          <a:noFill/>
          <a:ln w="9525">
            <a:noFill/>
            <a:miter lim="800000"/>
            <a:headEnd/>
            <a:tailEnd/>
          </a:ln>
        </p:spPr>
        <p:txBody>
          <a:bodyPr lIns="91425" tIns="45713" rIns="91425" bIns="45713">
            <a:spAutoFit/>
          </a:bodyPr>
          <a:lstStyle/>
          <a:p>
            <a:pPr>
              <a:spcBef>
                <a:spcPct val="50000"/>
              </a:spcBef>
            </a:pPr>
            <a:r>
              <a:rPr lang="en-US" sz="1300" dirty="0">
                <a:solidFill>
                  <a:schemeClr val="tx2"/>
                </a:solidFill>
                <a:latin typeface="Segoe Black" pitchFamily="34" charset="0"/>
              </a:rPr>
              <a:t>Virtual Machine Hosts</a:t>
            </a:r>
          </a:p>
        </p:txBody>
      </p:sp>
      <p:grpSp>
        <p:nvGrpSpPr>
          <p:cNvPr id="5" name="Group 148"/>
          <p:cNvGrpSpPr>
            <a:grpSpLocks/>
          </p:cNvGrpSpPr>
          <p:nvPr/>
        </p:nvGrpSpPr>
        <p:grpSpPr bwMode="auto">
          <a:xfrm>
            <a:off x="631177" y="5205379"/>
            <a:ext cx="917979" cy="767843"/>
            <a:chOff x="4998" y="4214"/>
            <a:chExt cx="1070" cy="895"/>
          </a:xfrm>
        </p:grpSpPr>
        <p:pic>
          <p:nvPicPr>
            <p:cNvPr id="60"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61"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6" name="Group 149"/>
          <p:cNvGrpSpPr>
            <a:grpSpLocks/>
          </p:cNvGrpSpPr>
          <p:nvPr/>
        </p:nvGrpSpPr>
        <p:grpSpPr bwMode="auto">
          <a:xfrm>
            <a:off x="958096" y="5420719"/>
            <a:ext cx="917979" cy="767843"/>
            <a:chOff x="4998" y="4214"/>
            <a:chExt cx="1070" cy="895"/>
          </a:xfrm>
        </p:grpSpPr>
        <p:pic>
          <p:nvPicPr>
            <p:cNvPr id="63"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64"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7" name="Group 152"/>
          <p:cNvGrpSpPr>
            <a:grpSpLocks/>
          </p:cNvGrpSpPr>
          <p:nvPr/>
        </p:nvGrpSpPr>
        <p:grpSpPr bwMode="auto">
          <a:xfrm>
            <a:off x="206555" y="5425009"/>
            <a:ext cx="917979" cy="767843"/>
            <a:chOff x="4998" y="4214"/>
            <a:chExt cx="1070" cy="895"/>
          </a:xfrm>
        </p:grpSpPr>
        <p:pic>
          <p:nvPicPr>
            <p:cNvPr id="66"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67"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8" name="Group 155"/>
          <p:cNvGrpSpPr>
            <a:grpSpLocks/>
          </p:cNvGrpSpPr>
          <p:nvPr/>
        </p:nvGrpSpPr>
        <p:grpSpPr bwMode="auto">
          <a:xfrm>
            <a:off x="584042" y="5658364"/>
            <a:ext cx="917979" cy="767843"/>
            <a:chOff x="4998" y="4214"/>
            <a:chExt cx="1070" cy="895"/>
          </a:xfrm>
        </p:grpSpPr>
        <p:pic>
          <p:nvPicPr>
            <p:cNvPr id="69"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70"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9" name="Group 158"/>
          <p:cNvGrpSpPr>
            <a:grpSpLocks/>
          </p:cNvGrpSpPr>
          <p:nvPr/>
        </p:nvGrpSpPr>
        <p:grpSpPr bwMode="auto">
          <a:xfrm>
            <a:off x="958096" y="5880565"/>
            <a:ext cx="917979" cy="767843"/>
            <a:chOff x="4998" y="4214"/>
            <a:chExt cx="1070" cy="895"/>
          </a:xfrm>
        </p:grpSpPr>
        <p:pic>
          <p:nvPicPr>
            <p:cNvPr id="72"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73"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pic>
        <p:nvPicPr>
          <p:cNvPr id="74" name="Picture 280"/>
          <p:cNvPicPr>
            <a:picLocks noChangeAspect="1" noChangeArrowheads="1"/>
          </p:cNvPicPr>
          <p:nvPr/>
        </p:nvPicPr>
        <p:blipFill>
          <a:blip r:embed="rId14" cstate="print"/>
          <a:srcRect/>
          <a:stretch>
            <a:fillRect/>
          </a:stretch>
        </p:blipFill>
        <p:spPr bwMode="auto">
          <a:xfrm>
            <a:off x="705866" y="5541685"/>
            <a:ext cx="655454" cy="497596"/>
          </a:xfrm>
          <a:prstGeom prst="rect">
            <a:avLst/>
          </a:prstGeom>
          <a:noFill/>
          <a:ln w="9525">
            <a:noFill/>
            <a:miter lim="800000"/>
            <a:headEnd/>
            <a:tailEnd/>
          </a:ln>
        </p:spPr>
      </p:pic>
      <p:pic>
        <p:nvPicPr>
          <p:cNvPr id="75" name="Picture 280"/>
          <p:cNvPicPr>
            <a:picLocks noChangeAspect="1" noChangeArrowheads="1"/>
          </p:cNvPicPr>
          <p:nvPr/>
        </p:nvPicPr>
        <p:blipFill>
          <a:blip r:embed="rId14" cstate="print"/>
          <a:srcRect/>
          <a:stretch>
            <a:fillRect/>
          </a:stretch>
        </p:blipFill>
        <p:spPr bwMode="auto">
          <a:xfrm>
            <a:off x="1083352" y="5768179"/>
            <a:ext cx="655454" cy="497596"/>
          </a:xfrm>
          <a:prstGeom prst="rect">
            <a:avLst/>
          </a:prstGeom>
          <a:noFill/>
          <a:ln w="9525">
            <a:noFill/>
            <a:miter lim="800000"/>
            <a:headEnd/>
            <a:tailEnd/>
          </a:ln>
        </p:spPr>
      </p:pic>
      <p:pic>
        <p:nvPicPr>
          <p:cNvPr id="76" name="Picture 280"/>
          <p:cNvPicPr>
            <a:picLocks noChangeAspect="1" noChangeArrowheads="1"/>
          </p:cNvPicPr>
          <p:nvPr/>
        </p:nvPicPr>
        <p:blipFill>
          <a:blip r:embed="rId14" cstate="print"/>
          <a:srcRect/>
          <a:stretch>
            <a:fillRect/>
          </a:stretch>
        </p:blipFill>
        <p:spPr bwMode="auto">
          <a:xfrm>
            <a:off x="1083352" y="5651500"/>
            <a:ext cx="655454" cy="497596"/>
          </a:xfrm>
          <a:prstGeom prst="rect">
            <a:avLst/>
          </a:prstGeom>
          <a:noFill/>
          <a:ln w="9525">
            <a:noFill/>
            <a:miter lim="800000"/>
            <a:headEnd/>
            <a:tailEnd/>
          </a:ln>
        </p:spPr>
      </p:pic>
      <p:pic>
        <p:nvPicPr>
          <p:cNvPr id="77" name="Picture 174"/>
          <p:cNvPicPr>
            <a:picLocks noChangeAspect="1" noChangeArrowheads="1"/>
          </p:cNvPicPr>
          <p:nvPr/>
        </p:nvPicPr>
        <p:blipFill>
          <a:blip r:embed="rId15"/>
          <a:srcRect/>
          <a:stretch>
            <a:fillRect/>
          </a:stretch>
        </p:blipFill>
        <p:spPr bwMode="auto">
          <a:xfrm>
            <a:off x="6140979" y="3103563"/>
            <a:ext cx="523875" cy="1031875"/>
          </a:xfrm>
          <a:prstGeom prst="rect">
            <a:avLst/>
          </a:prstGeom>
          <a:noFill/>
          <a:ln w="9525">
            <a:noFill/>
            <a:miter lim="800000"/>
            <a:headEnd/>
            <a:tailEnd/>
          </a:ln>
          <a:effectLst/>
        </p:spPr>
      </p:pic>
      <p:pic>
        <p:nvPicPr>
          <p:cNvPr id="78" name="Picture 297"/>
          <p:cNvPicPr>
            <a:picLocks noChangeAspect="1" noChangeArrowheads="1"/>
          </p:cNvPicPr>
          <p:nvPr/>
        </p:nvPicPr>
        <p:blipFill>
          <a:blip r:embed="rId16"/>
          <a:srcRect/>
          <a:stretch>
            <a:fillRect/>
          </a:stretch>
        </p:blipFill>
        <p:spPr bwMode="auto">
          <a:xfrm>
            <a:off x="3300419" y="2602288"/>
            <a:ext cx="2257948" cy="589219"/>
          </a:xfrm>
          <a:prstGeom prst="rect">
            <a:avLst/>
          </a:prstGeom>
          <a:noFill/>
          <a:ln w="9525">
            <a:noFill/>
            <a:miter lim="800000"/>
            <a:headEnd/>
            <a:tailEnd/>
          </a:ln>
        </p:spPr>
      </p:pic>
      <p:sp>
        <p:nvSpPr>
          <p:cNvPr id="79" name="Text Box 301"/>
          <p:cNvSpPr txBox="1">
            <a:spLocks noChangeArrowheads="1"/>
          </p:cNvSpPr>
          <p:nvPr/>
        </p:nvSpPr>
        <p:spPr bwMode="auto">
          <a:xfrm>
            <a:off x="0" y="1643594"/>
            <a:ext cx="2525448" cy="307762"/>
          </a:xfrm>
          <a:prstGeom prst="rect">
            <a:avLst/>
          </a:prstGeom>
          <a:noFill/>
          <a:ln w="9525">
            <a:noFill/>
            <a:miter lim="800000"/>
            <a:headEnd/>
            <a:tailEnd/>
          </a:ln>
        </p:spPr>
        <p:txBody>
          <a:bodyPr lIns="91425" tIns="45713" rIns="91425" bIns="45713">
            <a:spAutoFit/>
          </a:bodyPr>
          <a:lstStyle/>
          <a:p>
            <a:pPr>
              <a:spcBef>
                <a:spcPct val="50000"/>
              </a:spcBef>
            </a:pPr>
            <a:r>
              <a:rPr lang="en-US" sz="1400" dirty="0">
                <a:latin typeface="Segoe" pitchFamily="34" charset="0"/>
              </a:rPr>
              <a:t>Windows</a:t>
            </a:r>
            <a:r>
              <a:rPr lang="en-US" sz="700" dirty="0">
                <a:latin typeface="Segoe" pitchFamily="34" charset="0"/>
              </a:rPr>
              <a:t>®</a:t>
            </a:r>
            <a:r>
              <a:rPr lang="en-US" sz="1400" dirty="0">
                <a:latin typeface="Segoe" pitchFamily="34" charset="0"/>
              </a:rPr>
              <a:t> </a:t>
            </a:r>
            <a:r>
              <a:rPr lang="en-US" sz="1400" dirty="0" err="1">
                <a:latin typeface="Segoe" pitchFamily="34" charset="0"/>
              </a:rPr>
              <a:t>PowerShell</a:t>
            </a:r>
            <a:endParaRPr lang="en-US" sz="1400" dirty="0">
              <a:latin typeface="Segoe" pitchFamily="34" charset="0"/>
            </a:endParaRPr>
          </a:p>
        </p:txBody>
      </p:sp>
      <p:sp>
        <p:nvSpPr>
          <p:cNvPr id="80" name="Text Box 302"/>
          <p:cNvSpPr txBox="1">
            <a:spLocks noChangeArrowheads="1"/>
          </p:cNvSpPr>
          <p:nvPr/>
        </p:nvSpPr>
        <p:spPr bwMode="auto">
          <a:xfrm>
            <a:off x="4835790" y="1464733"/>
            <a:ext cx="1543579" cy="523206"/>
          </a:xfrm>
          <a:prstGeom prst="rect">
            <a:avLst/>
          </a:prstGeom>
          <a:noFill/>
          <a:ln w="9525">
            <a:noFill/>
            <a:miter lim="800000"/>
            <a:headEnd/>
            <a:tailEnd/>
          </a:ln>
        </p:spPr>
        <p:txBody>
          <a:bodyPr wrap="square" lIns="91425" tIns="45713" rIns="91425" bIns="45713">
            <a:spAutoFit/>
          </a:bodyPr>
          <a:lstStyle/>
          <a:p>
            <a:pPr>
              <a:spcBef>
                <a:spcPct val="50000"/>
              </a:spcBef>
            </a:pPr>
            <a:r>
              <a:rPr lang="en-US" sz="1400" dirty="0">
                <a:latin typeface="Segoe" pitchFamily="34" charset="0"/>
              </a:rPr>
              <a:t>Administrator Console</a:t>
            </a:r>
          </a:p>
        </p:txBody>
      </p:sp>
      <p:sp>
        <p:nvSpPr>
          <p:cNvPr id="81" name="Text Box 303"/>
          <p:cNvSpPr txBox="1">
            <a:spLocks noChangeArrowheads="1"/>
          </p:cNvSpPr>
          <p:nvPr/>
        </p:nvSpPr>
        <p:spPr bwMode="auto">
          <a:xfrm>
            <a:off x="6551877" y="1694127"/>
            <a:ext cx="2354792" cy="523875"/>
          </a:xfrm>
          <a:prstGeom prst="rect">
            <a:avLst/>
          </a:prstGeom>
          <a:noFill/>
          <a:ln w="9525">
            <a:noFill/>
            <a:miter lim="800000"/>
            <a:headEnd/>
            <a:tailEnd/>
          </a:ln>
        </p:spPr>
        <p:txBody>
          <a:bodyPr lIns="91425" tIns="45713" rIns="91425" bIns="45713">
            <a:spAutoFit/>
          </a:bodyPr>
          <a:lstStyle/>
          <a:p>
            <a:pPr algn="ctr">
              <a:spcBef>
                <a:spcPct val="50000"/>
              </a:spcBef>
            </a:pPr>
            <a:r>
              <a:rPr lang="en-US" sz="1400" dirty="0">
                <a:latin typeface="Segoe" pitchFamily="34" charset="0"/>
              </a:rPr>
              <a:t>Web-based Delegated Provisioning UI</a:t>
            </a:r>
          </a:p>
        </p:txBody>
      </p:sp>
      <p:grpSp>
        <p:nvGrpSpPr>
          <p:cNvPr id="10" name="Group 88"/>
          <p:cNvGrpSpPr>
            <a:grpSpLocks/>
          </p:cNvGrpSpPr>
          <p:nvPr/>
        </p:nvGrpSpPr>
        <p:grpSpPr bwMode="auto">
          <a:xfrm>
            <a:off x="3532452" y="1204649"/>
            <a:ext cx="1731698" cy="1640311"/>
            <a:chOff x="2797" y="860"/>
            <a:chExt cx="1062" cy="1006"/>
          </a:xfrm>
        </p:grpSpPr>
        <p:pic>
          <p:nvPicPr>
            <p:cNvPr id="83" name="Picture 298"/>
            <p:cNvPicPr>
              <a:picLocks noChangeAspect="1" noChangeArrowheads="1"/>
            </p:cNvPicPr>
            <p:nvPr/>
          </p:nvPicPr>
          <p:blipFill>
            <a:blip r:embed="rId6"/>
            <a:srcRect/>
            <a:stretch>
              <a:fillRect/>
            </a:stretch>
          </p:blipFill>
          <p:spPr bwMode="auto">
            <a:xfrm>
              <a:off x="2797" y="860"/>
              <a:ext cx="1062" cy="1006"/>
            </a:xfrm>
            <a:prstGeom prst="rect">
              <a:avLst/>
            </a:prstGeom>
            <a:noFill/>
            <a:ln w="9525">
              <a:noFill/>
              <a:miter lim="800000"/>
              <a:headEnd/>
              <a:tailEnd/>
            </a:ln>
          </p:spPr>
        </p:pic>
        <p:pic>
          <p:nvPicPr>
            <p:cNvPr id="84" name="Picture 305" descr="small0"/>
            <p:cNvPicPr>
              <a:picLocks noChangeAspect="1" noChangeArrowheads="1"/>
            </p:cNvPicPr>
            <p:nvPr/>
          </p:nvPicPr>
          <p:blipFill>
            <a:blip r:embed="rId17"/>
            <a:srcRect/>
            <a:stretch>
              <a:fillRect/>
            </a:stretch>
          </p:blipFill>
          <p:spPr bwMode="auto">
            <a:xfrm>
              <a:off x="3238" y="937"/>
              <a:ext cx="247" cy="396"/>
            </a:xfrm>
            <a:prstGeom prst="rect">
              <a:avLst/>
            </a:prstGeom>
            <a:noFill/>
            <a:ln w="9525">
              <a:noFill/>
              <a:miter lim="800000"/>
              <a:headEnd/>
              <a:tailEnd/>
            </a:ln>
          </p:spPr>
        </p:pic>
      </p:grpSp>
      <p:grpSp>
        <p:nvGrpSpPr>
          <p:cNvPr id="11" name="Group 91"/>
          <p:cNvGrpSpPr>
            <a:grpSpLocks/>
          </p:cNvGrpSpPr>
          <p:nvPr/>
        </p:nvGrpSpPr>
        <p:grpSpPr bwMode="auto">
          <a:xfrm>
            <a:off x="5592499" y="1652323"/>
            <a:ext cx="1777646" cy="1681427"/>
            <a:chOff x="4350" y="904"/>
            <a:chExt cx="1062" cy="1005"/>
          </a:xfrm>
        </p:grpSpPr>
        <p:pic>
          <p:nvPicPr>
            <p:cNvPr id="86" name="Picture 299"/>
            <p:cNvPicPr>
              <a:picLocks noChangeAspect="1" noChangeArrowheads="1"/>
            </p:cNvPicPr>
            <p:nvPr/>
          </p:nvPicPr>
          <p:blipFill>
            <a:blip r:embed="rId6"/>
            <a:srcRect/>
            <a:stretch>
              <a:fillRect/>
            </a:stretch>
          </p:blipFill>
          <p:spPr bwMode="auto">
            <a:xfrm>
              <a:off x="4350" y="904"/>
              <a:ext cx="1062" cy="1005"/>
            </a:xfrm>
            <a:prstGeom prst="rect">
              <a:avLst/>
            </a:prstGeom>
            <a:noFill/>
            <a:ln>
              <a:noFill/>
            </a:ln>
          </p:spPr>
        </p:pic>
        <p:pic>
          <p:nvPicPr>
            <p:cNvPr id="87" name="Picture 306" descr="smallself3"/>
            <p:cNvPicPr>
              <a:picLocks noChangeAspect="1" noChangeArrowheads="1"/>
            </p:cNvPicPr>
            <p:nvPr/>
          </p:nvPicPr>
          <p:blipFill>
            <a:blip r:embed="rId18"/>
            <a:srcRect/>
            <a:stretch>
              <a:fillRect/>
            </a:stretch>
          </p:blipFill>
          <p:spPr bwMode="auto">
            <a:xfrm>
              <a:off x="4798" y="974"/>
              <a:ext cx="241" cy="378"/>
            </a:xfrm>
            <a:prstGeom prst="rect">
              <a:avLst/>
            </a:prstGeom>
            <a:noFill/>
            <a:ln>
              <a:noFill/>
            </a:ln>
          </p:spPr>
        </p:pic>
      </p:grpSp>
      <p:pic>
        <p:nvPicPr>
          <p:cNvPr id="88" name="Picture 124"/>
          <p:cNvPicPr>
            <a:picLocks noChangeAspect="1" noChangeArrowheads="1"/>
          </p:cNvPicPr>
          <p:nvPr/>
        </p:nvPicPr>
        <p:blipFill>
          <a:blip r:embed="rId19"/>
          <a:srcRect/>
          <a:stretch>
            <a:fillRect/>
          </a:stretch>
        </p:blipFill>
        <p:spPr bwMode="auto">
          <a:xfrm>
            <a:off x="1155436" y="1543315"/>
            <a:ext cx="1833348" cy="1735402"/>
          </a:xfrm>
          <a:prstGeom prst="rect">
            <a:avLst/>
          </a:prstGeom>
          <a:noFill/>
          <a:ln w="9525">
            <a:noFill/>
            <a:miter lim="800000"/>
            <a:headEnd/>
            <a:tailEnd/>
          </a:ln>
        </p:spPr>
      </p:pic>
      <p:cxnSp>
        <p:nvCxnSpPr>
          <p:cNvPr id="89" name="Straight Connector 88"/>
          <p:cNvCxnSpPr/>
          <p:nvPr/>
        </p:nvCxnSpPr>
        <p:spPr bwMode="auto">
          <a:xfrm rot="10800000" flipV="1">
            <a:off x="5048250" y="2711451"/>
            <a:ext cx="1178983" cy="1035049"/>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cxnSp>
        <p:nvCxnSpPr>
          <p:cNvPr id="90" name="Straight Connector 89"/>
          <p:cNvCxnSpPr/>
          <p:nvPr/>
        </p:nvCxnSpPr>
        <p:spPr bwMode="auto">
          <a:xfrm>
            <a:off x="2563813" y="2762250"/>
            <a:ext cx="1142655" cy="956642"/>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cxnSp>
        <p:nvCxnSpPr>
          <p:cNvPr id="91" name="Straight Connector 90"/>
          <p:cNvCxnSpPr/>
          <p:nvPr/>
        </p:nvCxnSpPr>
        <p:spPr bwMode="auto">
          <a:xfrm rot="5400000">
            <a:off x="4177305" y="2483974"/>
            <a:ext cx="343648" cy="3733"/>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none" w="med" len="med"/>
          </a:ln>
          <a:effectLst/>
        </p:spPr>
      </p:cxnSp>
      <p:cxnSp>
        <p:nvCxnSpPr>
          <p:cNvPr id="92" name="Straight Connector 91"/>
          <p:cNvCxnSpPr/>
          <p:nvPr/>
        </p:nvCxnSpPr>
        <p:spPr bwMode="auto">
          <a:xfrm rot="5400000" flipH="1" flipV="1">
            <a:off x="4201585" y="3400984"/>
            <a:ext cx="321236" cy="3"/>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none" w="med" len="med"/>
          </a:ln>
          <a:effectLst/>
        </p:spPr>
      </p:cxnSp>
      <p:cxnSp>
        <p:nvCxnSpPr>
          <p:cNvPr id="93" name="Straight Connector 92"/>
          <p:cNvCxnSpPr/>
          <p:nvPr/>
        </p:nvCxnSpPr>
        <p:spPr bwMode="auto">
          <a:xfrm rot="16200000" flipV="1">
            <a:off x="4151560" y="4942547"/>
            <a:ext cx="528769" cy="11439"/>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grpSp>
        <p:nvGrpSpPr>
          <p:cNvPr id="12" name="Group 150"/>
          <p:cNvGrpSpPr>
            <a:grpSpLocks/>
          </p:cNvGrpSpPr>
          <p:nvPr/>
        </p:nvGrpSpPr>
        <p:grpSpPr bwMode="auto">
          <a:xfrm>
            <a:off x="6373814" y="4966231"/>
            <a:ext cx="1669521" cy="1669521"/>
            <a:chOff x="4966" y="3134"/>
            <a:chExt cx="1946" cy="1946"/>
          </a:xfrm>
        </p:grpSpPr>
        <p:grpSp>
          <p:nvGrpSpPr>
            <p:cNvPr id="13" name="Group 148"/>
            <p:cNvGrpSpPr>
              <a:grpSpLocks/>
            </p:cNvGrpSpPr>
            <p:nvPr/>
          </p:nvGrpSpPr>
          <p:grpSpPr bwMode="auto">
            <a:xfrm>
              <a:off x="5406" y="3398"/>
              <a:ext cx="1070" cy="895"/>
              <a:chOff x="4998" y="4214"/>
              <a:chExt cx="1070" cy="895"/>
            </a:xfrm>
          </p:grpSpPr>
          <p:pic>
            <p:nvPicPr>
              <p:cNvPr id="113"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114"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14" name="Group 149"/>
            <p:cNvGrpSpPr>
              <a:grpSpLocks/>
            </p:cNvGrpSpPr>
            <p:nvPr/>
          </p:nvGrpSpPr>
          <p:grpSpPr bwMode="auto">
            <a:xfrm>
              <a:off x="5842" y="3649"/>
              <a:ext cx="1070" cy="895"/>
              <a:chOff x="4998" y="4214"/>
              <a:chExt cx="1070" cy="895"/>
            </a:xfrm>
          </p:grpSpPr>
          <p:pic>
            <p:nvPicPr>
              <p:cNvPr id="111"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112"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15" name="Group 152"/>
            <p:cNvGrpSpPr>
              <a:grpSpLocks/>
            </p:cNvGrpSpPr>
            <p:nvPr/>
          </p:nvGrpSpPr>
          <p:grpSpPr bwMode="auto">
            <a:xfrm>
              <a:off x="4966" y="3654"/>
              <a:ext cx="1070" cy="895"/>
              <a:chOff x="4998" y="4214"/>
              <a:chExt cx="1070" cy="895"/>
            </a:xfrm>
          </p:grpSpPr>
          <p:pic>
            <p:nvPicPr>
              <p:cNvPr id="109"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110"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16" name="Group 155"/>
            <p:cNvGrpSpPr>
              <a:grpSpLocks/>
            </p:cNvGrpSpPr>
            <p:nvPr/>
          </p:nvGrpSpPr>
          <p:grpSpPr bwMode="auto">
            <a:xfrm>
              <a:off x="5406" y="3926"/>
              <a:ext cx="1070" cy="895"/>
              <a:chOff x="4998" y="4214"/>
              <a:chExt cx="1070" cy="895"/>
            </a:xfrm>
          </p:grpSpPr>
          <p:pic>
            <p:nvPicPr>
              <p:cNvPr id="107"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108"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17" name="Group 158"/>
            <p:cNvGrpSpPr>
              <a:grpSpLocks/>
            </p:cNvGrpSpPr>
            <p:nvPr/>
          </p:nvGrpSpPr>
          <p:grpSpPr bwMode="auto">
            <a:xfrm>
              <a:off x="5842" y="4185"/>
              <a:ext cx="1070" cy="895"/>
              <a:chOff x="4998" y="4214"/>
              <a:chExt cx="1070" cy="895"/>
            </a:xfrm>
          </p:grpSpPr>
          <p:pic>
            <p:nvPicPr>
              <p:cNvPr id="105"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106"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pic>
          <p:nvPicPr>
            <p:cNvPr id="100" name="Picture 280"/>
            <p:cNvPicPr>
              <a:picLocks noChangeAspect="1" noChangeArrowheads="1"/>
            </p:cNvPicPr>
            <p:nvPr/>
          </p:nvPicPr>
          <p:blipFill>
            <a:blip r:embed="rId14" cstate="print"/>
            <a:srcRect/>
            <a:stretch>
              <a:fillRect/>
            </a:stretch>
          </p:blipFill>
          <p:spPr bwMode="auto">
            <a:xfrm>
              <a:off x="5556" y="3262"/>
              <a:ext cx="764" cy="580"/>
            </a:xfrm>
            <a:prstGeom prst="rect">
              <a:avLst/>
            </a:prstGeom>
            <a:noFill/>
            <a:ln w="9525">
              <a:noFill/>
              <a:miter lim="800000"/>
              <a:headEnd/>
              <a:tailEnd/>
            </a:ln>
          </p:spPr>
        </p:pic>
        <p:pic>
          <p:nvPicPr>
            <p:cNvPr id="101" name="Picture 280"/>
            <p:cNvPicPr>
              <a:picLocks noChangeAspect="1" noChangeArrowheads="1"/>
            </p:cNvPicPr>
            <p:nvPr/>
          </p:nvPicPr>
          <p:blipFill>
            <a:blip r:embed="rId14" cstate="print"/>
            <a:srcRect/>
            <a:stretch>
              <a:fillRect/>
            </a:stretch>
          </p:blipFill>
          <p:spPr bwMode="auto">
            <a:xfrm>
              <a:off x="5556" y="3134"/>
              <a:ext cx="764" cy="580"/>
            </a:xfrm>
            <a:prstGeom prst="rect">
              <a:avLst/>
            </a:prstGeom>
            <a:noFill/>
            <a:ln w="9525">
              <a:noFill/>
              <a:miter lim="800000"/>
              <a:headEnd/>
              <a:tailEnd/>
            </a:ln>
          </p:spPr>
        </p:pic>
        <p:pic>
          <p:nvPicPr>
            <p:cNvPr id="102" name="Picture 280"/>
            <p:cNvPicPr>
              <a:picLocks noChangeAspect="1" noChangeArrowheads="1"/>
            </p:cNvPicPr>
            <p:nvPr/>
          </p:nvPicPr>
          <p:blipFill>
            <a:blip r:embed="rId14" cstate="print"/>
            <a:srcRect/>
            <a:stretch>
              <a:fillRect/>
            </a:stretch>
          </p:blipFill>
          <p:spPr bwMode="auto">
            <a:xfrm>
              <a:off x="5548" y="3790"/>
              <a:ext cx="764" cy="580"/>
            </a:xfrm>
            <a:prstGeom prst="rect">
              <a:avLst/>
            </a:prstGeom>
            <a:noFill/>
            <a:ln w="9525">
              <a:noFill/>
              <a:miter lim="800000"/>
              <a:headEnd/>
              <a:tailEnd/>
            </a:ln>
          </p:spPr>
        </p:pic>
        <p:pic>
          <p:nvPicPr>
            <p:cNvPr id="103" name="Picture 280"/>
            <p:cNvPicPr>
              <a:picLocks noChangeAspect="1" noChangeArrowheads="1"/>
            </p:cNvPicPr>
            <p:nvPr/>
          </p:nvPicPr>
          <p:blipFill>
            <a:blip r:embed="rId14" cstate="print"/>
            <a:srcRect/>
            <a:stretch>
              <a:fillRect/>
            </a:stretch>
          </p:blipFill>
          <p:spPr bwMode="auto">
            <a:xfrm>
              <a:off x="5988" y="4054"/>
              <a:ext cx="764" cy="580"/>
            </a:xfrm>
            <a:prstGeom prst="rect">
              <a:avLst/>
            </a:prstGeom>
            <a:noFill/>
            <a:ln w="9525">
              <a:noFill/>
              <a:miter lim="800000"/>
              <a:headEnd/>
              <a:tailEnd/>
            </a:ln>
          </p:spPr>
        </p:pic>
        <p:pic>
          <p:nvPicPr>
            <p:cNvPr id="104" name="Picture 280"/>
            <p:cNvPicPr>
              <a:picLocks noChangeAspect="1" noChangeArrowheads="1"/>
            </p:cNvPicPr>
            <p:nvPr/>
          </p:nvPicPr>
          <p:blipFill>
            <a:blip r:embed="rId14" cstate="print"/>
            <a:srcRect/>
            <a:stretch>
              <a:fillRect/>
            </a:stretch>
          </p:blipFill>
          <p:spPr bwMode="auto">
            <a:xfrm>
              <a:off x="5988" y="3918"/>
              <a:ext cx="764" cy="580"/>
            </a:xfrm>
            <a:prstGeom prst="rect">
              <a:avLst/>
            </a:prstGeom>
            <a:noFill/>
            <a:ln w="9525">
              <a:noFill/>
              <a:miter lim="800000"/>
              <a:headEnd/>
              <a:tailEnd/>
            </a:ln>
          </p:spPr>
        </p:pic>
      </p:grpSp>
      <p:sp>
        <p:nvSpPr>
          <p:cNvPr id="115" name="Text Box 459"/>
          <p:cNvSpPr txBox="1">
            <a:spLocks noChangeArrowheads="1"/>
          </p:cNvSpPr>
          <p:nvPr/>
        </p:nvSpPr>
        <p:spPr bwMode="auto">
          <a:xfrm>
            <a:off x="6359261" y="6397625"/>
            <a:ext cx="2043907" cy="296333"/>
          </a:xfrm>
          <a:prstGeom prst="rect">
            <a:avLst/>
          </a:prstGeom>
          <a:noFill/>
          <a:ln w="9525">
            <a:noFill/>
            <a:miter lim="800000"/>
            <a:headEnd/>
            <a:tailEnd/>
          </a:ln>
        </p:spPr>
        <p:txBody>
          <a:bodyPr lIns="91425" tIns="45713" rIns="91425" bIns="45713">
            <a:spAutoFit/>
          </a:bodyPr>
          <a:lstStyle/>
          <a:p>
            <a:pPr>
              <a:spcBef>
                <a:spcPct val="50000"/>
              </a:spcBef>
            </a:pPr>
            <a:r>
              <a:rPr lang="en-US" sz="1300" dirty="0">
                <a:solidFill>
                  <a:schemeClr val="tx2"/>
                </a:solidFill>
                <a:latin typeface="Segoe Black" pitchFamily="34" charset="0"/>
              </a:rPr>
              <a:t>Virtual Machine Hosts</a:t>
            </a:r>
          </a:p>
        </p:txBody>
      </p:sp>
      <p:sp>
        <p:nvSpPr>
          <p:cNvPr id="116" name="Text Box 437"/>
          <p:cNvSpPr txBox="1">
            <a:spLocks noChangeArrowheads="1"/>
          </p:cNvSpPr>
          <p:nvPr/>
        </p:nvSpPr>
        <p:spPr bwMode="auto">
          <a:xfrm>
            <a:off x="4951629" y="5241044"/>
            <a:ext cx="1238250" cy="461651"/>
          </a:xfrm>
          <a:prstGeom prst="rect">
            <a:avLst/>
          </a:prstGeom>
          <a:noFill/>
          <a:ln w="9525">
            <a:noFill/>
            <a:miter lim="800000"/>
            <a:headEnd/>
            <a:tailEnd/>
          </a:ln>
        </p:spPr>
        <p:txBody>
          <a:bodyPr lIns="91425" tIns="45713" rIns="91425" bIns="45713">
            <a:spAutoFit/>
          </a:bodyPr>
          <a:lstStyle/>
          <a:p>
            <a:pPr algn="ctr">
              <a:spcBef>
                <a:spcPts val="0"/>
              </a:spcBef>
            </a:pPr>
            <a:r>
              <a:rPr lang="en-US" sz="1200" dirty="0">
                <a:latin typeface="Segoe" pitchFamily="34" charset="0"/>
              </a:rPr>
              <a:t>Library </a:t>
            </a:r>
            <a:endParaRPr lang="en-US" sz="1200" dirty="0" smtClean="0">
              <a:latin typeface="Segoe" pitchFamily="34" charset="0"/>
            </a:endParaRPr>
          </a:p>
          <a:p>
            <a:pPr algn="ctr">
              <a:spcBef>
                <a:spcPts val="0"/>
              </a:spcBef>
            </a:pPr>
            <a:r>
              <a:rPr lang="en-US" sz="1200" dirty="0" smtClean="0">
                <a:latin typeface="Segoe" pitchFamily="34" charset="0"/>
              </a:rPr>
              <a:t>Server</a:t>
            </a:r>
            <a:endParaRPr lang="en-US" sz="1200" dirty="0">
              <a:latin typeface="Segoe" pitchFamily="34" charset="0"/>
            </a:endParaRPr>
          </a:p>
        </p:txBody>
      </p:sp>
      <p:grpSp>
        <p:nvGrpSpPr>
          <p:cNvPr id="18" name="Group 216"/>
          <p:cNvGrpSpPr>
            <a:grpSpLocks/>
          </p:cNvGrpSpPr>
          <p:nvPr/>
        </p:nvGrpSpPr>
        <p:grpSpPr bwMode="auto">
          <a:xfrm>
            <a:off x="5594199" y="4963584"/>
            <a:ext cx="903969" cy="668073"/>
            <a:chOff x="2372" y="3558"/>
            <a:chExt cx="502" cy="371"/>
          </a:xfrm>
        </p:grpSpPr>
        <p:pic>
          <p:nvPicPr>
            <p:cNvPr id="118" name="Picture 383"/>
            <p:cNvPicPr>
              <a:picLocks noChangeAspect="1" noChangeArrowheads="1"/>
            </p:cNvPicPr>
            <p:nvPr/>
          </p:nvPicPr>
          <p:blipFill>
            <a:blip r:embed="rId11"/>
            <a:srcRect/>
            <a:stretch>
              <a:fillRect/>
            </a:stretch>
          </p:blipFill>
          <p:spPr bwMode="auto">
            <a:xfrm>
              <a:off x="2372" y="3558"/>
              <a:ext cx="502" cy="371"/>
            </a:xfrm>
            <a:prstGeom prst="rect">
              <a:avLst/>
            </a:prstGeom>
            <a:noFill/>
            <a:ln w="9525">
              <a:noFill/>
              <a:miter lim="800000"/>
              <a:headEnd/>
              <a:tailEnd/>
            </a:ln>
          </p:spPr>
        </p:pic>
        <p:pic>
          <p:nvPicPr>
            <p:cNvPr id="119" name="Picture 22"/>
            <p:cNvPicPr>
              <a:picLocks noChangeAspect="1" noChangeArrowheads="1"/>
            </p:cNvPicPr>
            <p:nvPr/>
          </p:nvPicPr>
          <p:blipFill>
            <a:blip r:embed="rId12"/>
            <a:srcRect/>
            <a:stretch>
              <a:fillRect/>
            </a:stretch>
          </p:blipFill>
          <p:spPr bwMode="auto">
            <a:xfrm>
              <a:off x="2590" y="3602"/>
              <a:ext cx="77" cy="88"/>
            </a:xfrm>
            <a:prstGeom prst="rect">
              <a:avLst/>
            </a:prstGeom>
            <a:noFill/>
            <a:ln w="9525">
              <a:noFill/>
              <a:miter lim="800000"/>
              <a:headEnd/>
              <a:tailEnd/>
            </a:ln>
          </p:spPr>
        </p:pic>
      </p:grpSp>
      <p:grpSp>
        <p:nvGrpSpPr>
          <p:cNvPr id="19" name="Group 150"/>
          <p:cNvGrpSpPr>
            <a:grpSpLocks/>
          </p:cNvGrpSpPr>
          <p:nvPr/>
        </p:nvGrpSpPr>
        <p:grpSpPr bwMode="auto">
          <a:xfrm>
            <a:off x="7305147" y="3029481"/>
            <a:ext cx="1669521" cy="1669521"/>
            <a:chOff x="4966" y="3134"/>
            <a:chExt cx="1946" cy="1946"/>
          </a:xfrm>
        </p:grpSpPr>
        <p:grpSp>
          <p:nvGrpSpPr>
            <p:cNvPr id="20" name="Group 148"/>
            <p:cNvGrpSpPr>
              <a:grpSpLocks/>
            </p:cNvGrpSpPr>
            <p:nvPr/>
          </p:nvGrpSpPr>
          <p:grpSpPr bwMode="auto">
            <a:xfrm>
              <a:off x="5406" y="3398"/>
              <a:ext cx="1070" cy="895"/>
              <a:chOff x="4998" y="4214"/>
              <a:chExt cx="1070" cy="895"/>
            </a:xfrm>
          </p:grpSpPr>
          <p:pic>
            <p:nvPicPr>
              <p:cNvPr id="139"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140"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21" name="Group 149"/>
            <p:cNvGrpSpPr>
              <a:grpSpLocks/>
            </p:cNvGrpSpPr>
            <p:nvPr/>
          </p:nvGrpSpPr>
          <p:grpSpPr bwMode="auto">
            <a:xfrm>
              <a:off x="5842" y="3649"/>
              <a:ext cx="1070" cy="895"/>
              <a:chOff x="4998" y="4214"/>
              <a:chExt cx="1070" cy="895"/>
            </a:xfrm>
          </p:grpSpPr>
          <p:pic>
            <p:nvPicPr>
              <p:cNvPr id="137"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138"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22" name="Group 152"/>
            <p:cNvGrpSpPr>
              <a:grpSpLocks/>
            </p:cNvGrpSpPr>
            <p:nvPr/>
          </p:nvGrpSpPr>
          <p:grpSpPr bwMode="auto">
            <a:xfrm>
              <a:off x="4966" y="3654"/>
              <a:ext cx="1070" cy="895"/>
              <a:chOff x="4998" y="4214"/>
              <a:chExt cx="1070" cy="895"/>
            </a:xfrm>
          </p:grpSpPr>
          <p:pic>
            <p:nvPicPr>
              <p:cNvPr id="135"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136"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23" name="Group 155"/>
            <p:cNvGrpSpPr>
              <a:grpSpLocks/>
            </p:cNvGrpSpPr>
            <p:nvPr/>
          </p:nvGrpSpPr>
          <p:grpSpPr bwMode="auto">
            <a:xfrm>
              <a:off x="5406" y="3926"/>
              <a:ext cx="1070" cy="895"/>
              <a:chOff x="4998" y="4214"/>
              <a:chExt cx="1070" cy="895"/>
            </a:xfrm>
          </p:grpSpPr>
          <p:pic>
            <p:nvPicPr>
              <p:cNvPr id="133"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134"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grpSp>
          <p:nvGrpSpPr>
            <p:cNvPr id="24" name="Group 158"/>
            <p:cNvGrpSpPr>
              <a:grpSpLocks/>
            </p:cNvGrpSpPr>
            <p:nvPr/>
          </p:nvGrpSpPr>
          <p:grpSpPr bwMode="auto">
            <a:xfrm>
              <a:off x="5842" y="4185"/>
              <a:ext cx="1070" cy="895"/>
              <a:chOff x="4998" y="4214"/>
              <a:chExt cx="1070" cy="895"/>
            </a:xfrm>
          </p:grpSpPr>
          <p:pic>
            <p:nvPicPr>
              <p:cNvPr id="131" name="Picture 13"/>
              <p:cNvPicPr>
                <a:picLocks noChangeAspect="1" noChangeArrowheads="1"/>
              </p:cNvPicPr>
              <p:nvPr/>
            </p:nvPicPr>
            <p:blipFill>
              <a:blip r:embed="rId13" cstate="print"/>
              <a:srcRect/>
              <a:stretch>
                <a:fillRect/>
              </a:stretch>
            </p:blipFill>
            <p:spPr bwMode="auto">
              <a:xfrm>
                <a:off x="4998" y="4316"/>
                <a:ext cx="1070" cy="793"/>
              </a:xfrm>
              <a:prstGeom prst="rect">
                <a:avLst/>
              </a:prstGeom>
              <a:noFill/>
              <a:ln w="9525">
                <a:noFill/>
                <a:miter lim="800000"/>
                <a:headEnd/>
                <a:tailEnd/>
              </a:ln>
            </p:spPr>
          </p:pic>
          <p:pic>
            <p:nvPicPr>
              <p:cNvPr id="132" name="Picture 280"/>
              <p:cNvPicPr>
                <a:picLocks noChangeAspect="1" noChangeArrowheads="1"/>
              </p:cNvPicPr>
              <p:nvPr/>
            </p:nvPicPr>
            <p:blipFill>
              <a:blip r:embed="rId14" cstate="print"/>
              <a:srcRect/>
              <a:stretch>
                <a:fillRect/>
              </a:stretch>
            </p:blipFill>
            <p:spPr bwMode="auto">
              <a:xfrm>
                <a:off x="5140" y="4214"/>
                <a:ext cx="764" cy="580"/>
              </a:xfrm>
              <a:prstGeom prst="rect">
                <a:avLst/>
              </a:prstGeom>
              <a:noFill/>
              <a:ln w="9525">
                <a:noFill/>
                <a:miter lim="800000"/>
                <a:headEnd/>
                <a:tailEnd/>
              </a:ln>
            </p:spPr>
          </p:pic>
        </p:grpSp>
        <p:pic>
          <p:nvPicPr>
            <p:cNvPr id="126" name="Picture 280"/>
            <p:cNvPicPr>
              <a:picLocks noChangeAspect="1" noChangeArrowheads="1"/>
            </p:cNvPicPr>
            <p:nvPr/>
          </p:nvPicPr>
          <p:blipFill>
            <a:blip r:embed="rId14" cstate="print"/>
            <a:srcRect/>
            <a:stretch>
              <a:fillRect/>
            </a:stretch>
          </p:blipFill>
          <p:spPr bwMode="auto">
            <a:xfrm>
              <a:off x="5556" y="3262"/>
              <a:ext cx="764" cy="580"/>
            </a:xfrm>
            <a:prstGeom prst="rect">
              <a:avLst/>
            </a:prstGeom>
            <a:noFill/>
            <a:ln w="9525">
              <a:noFill/>
              <a:miter lim="800000"/>
              <a:headEnd/>
              <a:tailEnd/>
            </a:ln>
          </p:spPr>
        </p:pic>
        <p:pic>
          <p:nvPicPr>
            <p:cNvPr id="127" name="Picture 280"/>
            <p:cNvPicPr>
              <a:picLocks noChangeAspect="1" noChangeArrowheads="1"/>
            </p:cNvPicPr>
            <p:nvPr/>
          </p:nvPicPr>
          <p:blipFill>
            <a:blip r:embed="rId14" cstate="print"/>
            <a:srcRect/>
            <a:stretch>
              <a:fillRect/>
            </a:stretch>
          </p:blipFill>
          <p:spPr bwMode="auto">
            <a:xfrm>
              <a:off x="5556" y="3134"/>
              <a:ext cx="764" cy="580"/>
            </a:xfrm>
            <a:prstGeom prst="rect">
              <a:avLst/>
            </a:prstGeom>
            <a:noFill/>
            <a:ln w="9525">
              <a:noFill/>
              <a:miter lim="800000"/>
              <a:headEnd/>
              <a:tailEnd/>
            </a:ln>
          </p:spPr>
        </p:pic>
        <p:pic>
          <p:nvPicPr>
            <p:cNvPr id="128" name="Picture 280"/>
            <p:cNvPicPr>
              <a:picLocks noChangeAspect="1" noChangeArrowheads="1"/>
            </p:cNvPicPr>
            <p:nvPr/>
          </p:nvPicPr>
          <p:blipFill>
            <a:blip r:embed="rId14" cstate="print"/>
            <a:srcRect/>
            <a:stretch>
              <a:fillRect/>
            </a:stretch>
          </p:blipFill>
          <p:spPr bwMode="auto">
            <a:xfrm>
              <a:off x="5548" y="3790"/>
              <a:ext cx="764" cy="580"/>
            </a:xfrm>
            <a:prstGeom prst="rect">
              <a:avLst/>
            </a:prstGeom>
            <a:noFill/>
            <a:ln w="9525">
              <a:noFill/>
              <a:miter lim="800000"/>
              <a:headEnd/>
              <a:tailEnd/>
            </a:ln>
          </p:spPr>
        </p:pic>
        <p:pic>
          <p:nvPicPr>
            <p:cNvPr id="129" name="Picture 280"/>
            <p:cNvPicPr>
              <a:picLocks noChangeAspect="1" noChangeArrowheads="1"/>
            </p:cNvPicPr>
            <p:nvPr/>
          </p:nvPicPr>
          <p:blipFill>
            <a:blip r:embed="rId14" cstate="print"/>
            <a:srcRect/>
            <a:stretch>
              <a:fillRect/>
            </a:stretch>
          </p:blipFill>
          <p:spPr bwMode="auto">
            <a:xfrm>
              <a:off x="5988" y="4054"/>
              <a:ext cx="764" cy="580"/>
            </a:xfrm>
            <a:prstGeom prst="rect">
              <a:avLst/>
            </a:prstGeom>
            <a:noFill/>
            <a:ln w="9525">
              <a:noFill/>
              <a:miter lim="800000"/>
              <a:headEnd/>
              <a:tailEnd/>
            </a:ln>
          </p:spPr>
        </p:pic>
        <p:pic>
          <p:nvPicPr>
            <p:cNvPr id="130" name="Picture 280"/>
            <p:cNvPicPr>
              <a:picLocks noChangeAspect="1" noChangeArrowheads="1"/>
            </p:cNvPicPr>
            <p:nvPr/>
          </p:nvPicPr>
          <p:blipFill>
            <a:blip r:embed="rId14" cstate="print"/>
            <a:srcRect/>
            <a:stretch>
              <a:fillRect/>
            </a:stretch>
          </p:blipFill>
          <p:spPr bwMode="auto">
            <a:xfrm>
              <a:off x="5988" y="3918"/>
              <a:ext cx="764" cy="580"/>
            </a:xfrm>
            <a:prstGeom prst="rect">
              <a:avLst/>
            </a:prstGeom>
            <a:noFill/>
            <a:ln w="9525">
              <a:noFill/>
              <a:miter lim="800000"/>
              <a:headEnd/>
              <a:tailEnd/>
            </a:ln>
          </p:spPr>
        </p:pic>
      </p:grpSp>
      <p:sp>
        <p:nvSpPr>
          <p:cNvPr id="141" name="Text Box 437"/>
          <p:cNvSpPr txBox="1">
            <a:spLocks noChangeArrowheads="1"/>
          </p:cNvSpPr>
          <p:nvPr/>
        </p:nvSpPr>
        <p:spPr bwMode="auto">
          <a:xfrm>
            <a:off x="6551083" y="3651252"/>
            <a:ext cx="1238250" cy="461651"/>
          </a:xfrm>
          <a:prstGeom prst="rect">
            <a:avLst/>
          </a:prstGeom>
          <a:noFill/>
          <a:ln w="9525">
            <a:noFill/>
            <a:miter lim="800000"/>
            <a:headEnd/>
            <a:tailEnd/>
          </a:ln>
        </p:spPr>
        <p:txBody>
          <a:bodyPr lIns="91425" tIns="45713" rIns="91425" bIns="45713">
            <a:spAutoFit/>
          </a:bodyPr>
          <a:lstStyle/>
          <a:p>
            <a:pPr algn="ctr">
              <a:spcBef>
                <a:spcPts val="0"/>
              </a:spcBef>
            </a:pPr>
            <a:r>
              <a:rPr lang="en-US" sz="1200" dirty="0">
                <a:solidFill>
                  <a:schemeClr val="tx2"/>
                </a:solidFill>
                <a:latin typeface="Segoe" pitchFamily="34" charset="0"/>
              </a:rPr>
              <a:t>Library </a:t>
            </a:r>
            <a:endParaRPr lang="en-US" sz="1200" dirty="0" smtClean="0">
              <a:solidFill>
                <a:schemeClr val="tx2"/>
              </a:solidFill>
              <a:latin typeface="Segoe" pitchFamily="34" charset="0"/>
            </a:endParaRPr>
          </a:p>
          <a:p>
            <a:pPr algn="ctr">
              <a:spcBef>
                <a:spcPts val="0"/>
              </a:spcBef>
            </a:pPr>
            <a:r>
              <a:rPr lang="en-US" sz="1200" dirty="0" smtClean="0">
                <a:solidFill>
                  <a:schemeClr val="tx2"/>
                </a:solidFill>
                <a:latin typeface="Segoe" pitchFamily="34" charset="0"/>
              </a:rPr>
              <a:t>Server</a:t>
            </a:r>
            <a:endParaRPr lang="en-US" sz="1200" dirty="0">
              <a:solidFill>
                <a:schemeClr val="tx2"/>
              </a:solidFill>
              <a:latin typeface="Segoe" pitchFamily="34" charset="0"/>
            </a:endParaRPr>
          </a:p>
        </p:txBody>
      </p:sp>
      <p:grpSp>
        <p:nvGrpSpPr>
          <p:cNvPr id="25" name="Group 216"/>
          <p:cNvGrpSpPr>
            <a:grpSpLocks/>
          </p:cNvGrpSpPr>
          <p:nvPr/>
        </p:nvGrpSpPr>
        <p:grpSpPr bwMode="auto">
          <a:xfrm>
            <a:off x="6790116" y="3185584"/>
            <a:ext cx="903969" cy="668073"/>
            <a:chOff x="2372" y="3558"/>
            <a:chExt cx="502" cy="371"/>
          </a:xfrm>
        </p:grpSpPr>
        <p:pic>
          <p:nvPicPr>
            <p:cNvPr id="143" name="Picture 383"/>
            <p:cNvPicPr>
              <a:picLocks noChangeAspect="1" noChangeArrowheads="1"/>
            </p:cNvPicPr>
            <p:nvPr/>
          </p:nvPicPr>
          <p:blipFill>
            <a:blip r:embed="rId11"/>
            <a:srcRect/>
            <a:stretch>
              <a:fillRect/>
            </a:stretch>
          </p:blipFill>
          <p:spPr bwMode="auto">
            <a:xfrm>
              <a:off x="2372" y="3558"/>
              <a:ext cx="502" cy="371"/>
            </a:xfrm>
            <a:prstGeom prst="rect">
              <a:avLst/>
            </a:prstGeom>
            <a:noFill/>
            <a:ln w="9525">
              <a:noFill/>
              <a:miter lim="800000"/>
              <a:headEnd/>
              <a:tailEnd/>
            </a:ln>
          </p:spPr>
        </p:pic>
        <p:pic>
          <p:nvPicPr>
            <p:cNvPr id="144" name="Picture 22"/>
            <p:cNvPicPr>
              <a:picLocks noChangeAspect="1" noChangeArrowheads="1"/>
            </p:cNvPicPr>
            <p:nvPr/>
          </p:nvPicPr>
          <p:blipFill>
            <a:blip r:embed="rId12"/>
            <a:srcRect/>
            <a:stretch>
              <a:fillRect/>
            </a:stretch>
          </p:blipFill>
          <p:spPr bwMode="auto">
            <a:xfrm>
              <a:off x="2590" y="3602"/>
              <a:ext cx="77" cy="88"/>
            </a:xfrm>
            <a:prstGeom prst="rect">
              <a:avLst/>
            </a:prstGeom>
            <a:noFill/>
            <a:ln w="9525">
              <a:noFill/>
              <a:miter lim="800000"/>
              <a:headEnd/>
              <a:tailEnd/>
            </a:ln>
          </p:spPr>
        </p:pic>
      </p:grpSp>
      <p:cxnSp>
        <p:nvCxnSpPr>
          <p:cNvPr id="145" name="Straight Connector 144"/>
          <p:cNvCxnSpPr/>
          <p:nvPr/>
        </p:nvCxnSpPr>
        <p:spPr bwMode="auto">
          <a:xfrm rot="10800000">
            <a:off x="6640289" y="3556001"/>
            <a:ext cx="322033" cy="4536"/>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none" w="med" len="med"/>
          </a:ln>
          <a:effectLst/>
        </p:spPr>
      </p:cxnSp>
      <p:sp>
        <p:nvSpPr>
          <p:cNvPr id="146" name="Oval 145"/>
          <p:cNvSpPr/>
          <p:nvPr/>
        </p:nvSpPr>
        <p:spPr bwMode="auto">
          <a:xfrm rot="16200000">
            <a:off x="6293186" y="3499184"/>
            <a:ext cx="110289" cy="83553"/>
          </a:xfrm>
          <a:prstGeom prst="ellipse">
            <a:avLst/>
          </a:prstGeom>
          <a:solidFill>
            <a:schemeClr val="bg2">
              <a:lumMod val="65000"/>
              <a:lumOff val="35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endParaRPr lang="en-US" dirty="0" smtClean="0">
              <a:solidFill>
                <a:srgbClr val="000000"/>
              </a:solidFill>
            </a:endParaRPr>
          </a:p>
        </p:txBody>
      </p:sp>
      <p:cxnSp>
        <p:nvCxnSpPr>
          <p:cNvPr id="147" name="Elbow Connector 146"/>
          <p:cNvCxnSpPr/>
          <p:nvPr/>
        </p:nvCxnSpPr>
        <p:spPr bwMode="auto">
          <a:xfrm flipV="1">
            <a:off x="5344584" y="3534833"/>
            <a:ext cx="1026583" cy="984250"/>
          </a:xfrm>
          <a:prstGeom prst="bentConnector3">
            <a:avLst>
              <a:gd name="adj1" fmla="val 50000"/>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flat" cmpd="sng" algn="ctr">
            <a:solidFill>
              <a:schemeClr val="tx1"/>
            </a:solidFill>
            <a:prstDash val="sysDot"/>
            <a:round/>
            <a:headEnd type="triangle" w="med" len="med"/>
            <a:tailEnd type="none"/>
          </a:ln>
          <a:effectLst/>
        </p:spPr>
      </p:cxnSp>
      <p:cxnSp>
        <p:nvCxnSpPr>
          <p:cNvPr id="148" name="Straight Connector 147"/>
          <p:cNvCxnSpPr/>
          <p:nvPr/>
        </p:nvCxnSpPr>
        <p:spPr bwMode="auto">
          <a:xfrm>
            <a:off x="2267481" y="3578453"/>
            <a:ext cx="1225021" cy="414111"/>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pic>
        <p:nvPicPr>
          <p:cNvPr id="149" name="Picture 5" descr="C:\Documents and Settings\v-nbrace.REDMOND\Local Settings\Temporary Internet Files\Content.IE5\8Y9G0MXR\j0197440[1].wmf"/>
          <p:cNvPicPr>
            <a:picLocks noChangeAspect="1" noChangeArrowheads="1"/>
          </p:cNvPicPr>
          <p:nvPr/>
        </p:nvPicPr>
        <p:blipFill>
          <a:blip r:embed="rId4"/>
          <a:srcRect/>
          <a:stretch>
            <a:fillRect/>
          </a:stretch>
        </p:blipFill>
        <p:spPr bwMode="auto">
          <a:xfrm>
            <a:off x="2119907" y="5930593"/>
            <a:ext cx="422417" cy="339990"/>
          </a:xfrm>
          <a:prstGeom prst="rect">
            <a:avLst/>
          </a:prstGeom>
          <a:noFill/>
        </p:spPr>
      </p:pic>
      <p:pic>
        <p:nvPicPr>
          <p:cNvPr id="150" name="Picture 5" descr="C:\Documents and Settings\v-nbrace.REDMOND\Local Settings\Temporary Internet Files\Content.IE5\8Y9G0MXR\j0197440[1].wmf"/>
          <p:cNvPicPr>
            <a:picLocks noChangeAspect="1" noChangeArrowheads="1"/>
          </p:cNvPicPr>
          <p:nvPr/>
        </p:nvPicPr>
        <p:blipFill>
          <a:blip r:embed="rId4"/>
          <a:srcRect/>
          <a:stretch>
            <a:fillRect/>
          </a:stretch>
        </p:blipFill>
        <p:spPr bwMode="auto">
          <a:xfrm>
            <a:off x="5760153" y="5954161"/>
            <a:ext cx="422417" cy="339990"/>
          </a:xfrm>
          <a:prstGeom prst="rect">
            <a:avLst/>
          </a:prstGeom>
          <a:noFill/>
        </p:spPr>
      </p:pic>
      <p:cxnSp>
        <p:nvCxnSpPr>
          <p:cNvPr id="151" name="Elbow Connector 150"/>
          <p:cNvCxnSpPr/>
          <p:nvPr/>
        </p:nvCxnSpPr>
        <p:spPr bwMode="auto">
          <a:xfrm>
            <a:off x="4431197" y="5644599"/>
            <a:ext cx="1337641" cy="488674"/>
          </a:xfrm>
          <a:prstGeom prst="bentConnector3">
            <a:avLst>
              <a:gd name="adj1" fmla="val 155"/>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63500" cap="flat" cmpd="tri" algn="ctr">
            <a:solidFill>
              <a:schemeClr val="tx1"/>
            </a:solidFill>
            <a:prstDash val="sysDot"/>
            <a:round/>
            <a:headEnd type="triangle" w="med" len="med"/>
            <a:tailEnd type="triangle"/>
          </a:ln>
          <a:effectLst>
            <a:outerShdw blurRad="76200" dist="12700" dir="2700000" sy="-23000" kx="-800400" algn="bl" rotWithShape="0">
              <a:prstClr val="black">
                <a:alpha val="20000"/>
              </a:prstClr>
            </a:outerShdw>
          </a:effectLst>
        </p:spPr>
      </p:cxnSp>
      <p:cxnSp>
        <p:nvCxnSpPr>
          <p:cNvPr id="152" name="Straight Connector 151"/>
          <p:cNvCxnSpPr/>
          <p:nvPr/>
        </p:nvCxnSpPr>
        <p:spPr bwMode="auto">
          <a:xfrm rot="10800000">
            <a:off x="6252393" y="6158848"/>
            <a:ext cx="753716" cy="1323"/>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cxnSp>
        <p:nvCxnSpPr>
          <p:cNvPr id="153" name="Straight Connector 152"/>
          <p:cNvCxnSpPr/>
          <p:nvPr/>
        </p:nvCxnSpPr>
        <p:spPr bwMode="auto">
          <a:xfrm rot="16200000" flipH="1">
            <a:off x="5715005" y="5673588"/>
            <a:ext cx="480388" cy="8283"/>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cxnSp>
        <p:nvCxnSpPr>
          <p:cNvPr id="154" name="Straight Connector 153"/>
          <p:cNvCxnSpPr/>
          <p:nvPr/>
        </p:nvCxnSpPr>
        <p:spPr bwMode="auto">
          <a:xfrm rot="16200000" flipH="1">
            <a:off x="2100537" y="5673589"/>
            <a:ext cx="480388" cy="8283"/>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cxnSp>
        <p:nvCxnSpPr>
          <p:cNvPr id="155" name="Straight Connector 154"/>
          <p:cNvCxnSpPr/>
          <p:nvPr/>
        </p:nvCxnSpPr>
        <p:spPr bwMode="auto">
          <a:xfrm rot="10800000">
            <a:off x="1688964" y="6119570"/>
            <a:ext cx="408500" cy="7856"/>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50800" cap="sq" cmpd="sng" algn="ctr">
            <a:solidFill>
              <a:schemeClr val="tx1"/>
            </a:solidFill>
            <a:prstDash val="sysDot"/>
            <a:miter lim="800000"/>
            <a:headEnd type="triangle" w="med" len="med"/>
            <a:tailEnd type="triangle" w="med" len="med"/>
          </a:ln>
          <a:effectLst/>
        </p:spPr>
      </p:cxnSp>
      <p:cxnSp>
        <p:nvCxnSpPr>
          <p:cNvPr id="156" name="Straight Arrow Connector 155"/>
          <p:cNvCxnSpPr/>
          <p:nvPr/>
        </p:nvCxnSpPr>
        <p:spPr bwMode="auto">
          <a:xfrm rot="10800000">
            <a:off x="2592371" y="6127423"/>
            <a:ext cx="1795178" cy="789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63500" cap="flat" cmpd="tri" algn="ctr">
            <a:solidFill>
              <a:schemeClr val="tx1"/>
            </a:solidFill>
            <a:prstDash val="sysDot"/>
            <a:round/>
            <a:headEnd type="none" w="med" len="med"/>
            <a:tailEnd type="triangle"/>
          </a:ln>
          <a:effectLst>
            <a:outerShdw blurRad="76200" dist="12700" dir="2700000" sy="-23000" kx="-800400" algn="bl" rotWithShape="0">
              <a:prstClr val="black">
                <a:alpha val="20000"/>
              </a:prstClr>
            </a:outerShdw>
          </a:effectLst>
        </p:spPr>
      </p:cxnSp>
      <p:sp>
        <p:nvSpPr>
          <p:cNvPr id="157" name="Text Box 459"/>
          <p:cNvSpPr txBox="1">
            <a:spLocks noChangeArrowheads="1"/>
          </p:cNvSpPr>
          <p:nvPr/>
        </p:nvSpPr>
        <p:spPr bwMode="auto">
          <a:xfrm>
            <a:off x="3757633" y="6380499"/>
            <a:ext cx="2043907" cy="296333"/>
          </a:xfrm>
          <a:prstGeom prst="rect">
            <a:avLst/>
          </a:prstGeom>
          <a:noFill/>
          <a:ln w="9525">
            <a:noFill/>
            <a:miter lim="800000"/>
            <a:headEnd/>
            <a:tailEnd/>
          </a:ln>
        </p:spPr>
        <p:txBody>
          <a:bodyPr lIns="91425" tIns="45713" rIns="91425" bIns="45713">
            <a:spAutoFit/>
          </a:bodyPr>
          <a:lstStyle/>
          <a:p>
            <a:pPr>
              <a:spcBef>
                <a:spcPct val="50000"/>
              </a:spcBef>
            </a:pPr>
            <a:r>
              <a:rPr lang="en-US" sz="1300" dirty="0" smtClean="0">
                <a:solidFill>
                  <a:schemeClr val="tx2"/>
                </a:solidFill>
                <a:latin typeface="Segoe Black" pitchFamily="34" charset="0"/>
              </a:rPr>
              <a:t>WAN Infrastructure</a:t>
            </a:r>
            <a:endParaRPr lang="en-US" sz="1300" dirty="0">
              <a:solidFill>
                <a:schemeClr val="tx2"/>
              </a:solidFill>
              <a:latin typeface="Segoe Black" pitchFamily="34" charset="0"/>
            </a:endParaRPr>
          </a:p>
        </p:txBody>
      </p:sp>
      <p:sp>
        <p:nvSpPr>
          <p:cNvPr id="158" name="Text Box 437"/>
          <p:cNvSpPr txBox="1">
            <a:spLocks noChangeArrowheads="1"/>
          </p:cNvSpPr>
          <p:nvPr/>
        </p:nvSpPr>
        <p:spPr bwMode="auto">
          <a:xfrm>
            <a:off x="1408688" y="5209621"/>
            <a:ext cx="1238250" cy="461651"/>
          </a:xfrm>
          <a:prstGeom prst="rect">
            <a:avLst/>
          </a:prstGeom>
          <a:noFill/>
          <a:ln w="9525">
            <a:noFill/>
            <a:miter lim="800000"/>
            <a:headEnd/>
            <a:tailEnd/>
          </a:ln>
        </p:spPr>
        <p:txBody>
          <a:bodyPr lIns="91425" tIns="45713" rIns="91425" bIns="45713">
            <a:spAutoFit/>
          </a:bodyPr>
          <a:lstStyle/>
          <a:p>
            <a:pPr algn="ctr">
              <a:spcBef>
                <a:spcPts val="0"/>
              </a:spcBef>
            </a:pPr>
            <a:r>
              <a:rPr lang="en-US" sz="1200" dirty="0">
                <a:latin typeface="Segoe" pitchFamily="34" charset="0"/>
              </a:rPr>
              <a:t>Library </a:t>
            </a:r>
            <a:endParaRPr lang="en-US" sz="1200" dirty="0" smtClean="0">
              <a:latin typeface="Segoe" pitchFamily="34" charset="0"/>
            </a:endParaRPr>
          </a:p>
          <a:p>
            <a:pPr algn="ctr">
              <a:spcBef>
                <a:spcPts val="0"/>
              </a:spcBef>
            </a:pPr>
            <a:r>
              <a:rPr lang="en-US" sz="1200" dirty="0" smtClean="0">
                <a:latin typeface="Segoe" pitchFamily="34" charset="0"/>
              </a:rPr>
              <a:t>Server</a:t>
            </a:r>
            <a:endParaRPr lang="en-US" sz="1200" dirty="0">
              <a:latin typeface="Segoe" pitchFamily="34" charset="0"/>
            </a:endParaRPr>
          </a:p>
        </p:txBody>
      </p:sp>
      <p:pic>
        <p:nvPicPr>
          <p:cNvPr id="159" name="Picture 9" descr="smallfirstscreen"/>
          <p:cNvPicPr>
            <a:picLocks noChangeAspect="1" noChangeArrowheads="1"/>
          </p:cNvPicPr>
          <p:nvPr/>
        </p:nvPicPr>
        <p:blipFill>
          <a:blip r:embed="rId20"/>
          <a:srcRect/>
          <a:stretch>
            <a:fillRect/>
          </a:stretch>
        </p:blipFill>
        <p:spPr bwMode="auto">
          <a:xfrm>
            <a:off x="4621094" y="3778577"/>
            <a:ext cx="382964" cy="63631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1000"/>
                                        <p:tgtEl>
                                          <p:spTgt spid="159"/>
                                        </p:tgtEl>
                                      </p:cBhvr>
                                    </p:animEffect>
                                  </p:childTnLst>
                                </p:cTn>
                              </p:par>
                              <p:par>
                                <p:cTn id="8" presetID="2" presetClass="entr" presetSubtype="2"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2000" fill="hold"/>
                                        <p:tgtEl>
                                          <p:spTgt spid="19"/>
                                        </p:tgtEl>
                                        <p:attrNameLst>
                                          <p:attrName>ppt_x</p:attrName>
                                        </p:attrNameLst>
                                      </p:cBhvr>
                                      <p:tavLst>
                                        <p:tav tm="0">
                                          <p:val>
                                            <p:strVal val="1+#ppt_w/2"/>
                                          </p:val>
                                        </p:tav>
                                        <p:tav tm="100000">
                                          <p:val>
                                            <p:strVal val="#ppt_x"/>
                                          </p:val>
                                        </p:tav>
                                      </p:tavLst>
                                    </p:anim>
                                    <p:anim calcmode="lin" valueType="num">
                                      <p:cBhvr additive="base">
                                        <p:cTn id="11" dur="20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cBhvr additive="base">
                                        <p:cTn id="14" dur="2000" fill="hold"/>
                                        <p:tgtEl>
                                          <p:spTgt spid="48"/>
                                        </p:tgtEl>
                                        <p:attrNameLst>
                                          <p:attrName>ppt_x</p:attrName>
                                        </p:attrNameLst>
                                      </p:cBhvr>
                                      <p:tavLst>
                                        <p:tav tm="0">
                                          <p:val>
                                            <p:strVal val="1+#ppt_w/2"/>
                                          </p:val>
                                        </p:tav>
                                        <p:tav tm="100000">
                                          <p:val>
                                            <p:strVal val="#ppt_x"/>
                                          </p:val>
                                        </p:tav>
                                      </p:tavLst>
                                    </p:anim>
                                    <p:anim calcmode="lin" valueType="num">
                                      <p:cBhvr additive="base">
                                        <p:cTn id="15" dur="2000" fill="hold"/>
                                        <p:tgtEl>
                                          <p:spTgt spid="48"/>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additive="base">
                                        <p:cTn id="18" dur="2000" fill="hold"/>
                                        <p:tgtEl>
                                          <p:spTgt spid="53"/>
                                        </p:tgtEl>
                                        <p:attrNameLst>
                                          <p:attrName>ppt_x</p:attrName>
                                        </p:attrNameLst>
                                      </p:cBhvr>
                                      <p:tavLst>
                                        <p:tav tm="0">
                                          <p:val>
                                            <p:strVal val="1+#ppt_w/2"/>
                                          </p:val>
                                        </p:tav>
                                        <p:tav tm="100000">
                                          <p:val>
                                            <p:strVal val="#ppt_x"/>
                                          </p:val>
                                        </p:tav>
                                      </p:tavLst>
                                    </p:anim>
                                    <p:anim calcmode="lin" valueType="num">
                                      <p:cBhvr additive="base">
                                        <p:cTn id="19" dur="2000" fill="hold"/>
                                        <p:tgtEl>
                                          <p:spTgt spid="5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77"/>
                                        </p:tgtEl>
                                        <p:attrNameLst>
                                          <p:attrName>style.visibility</p:attrName>
                                        </p:attrNameLst>
                                      </p:cBhvr>
                                      <p:to>
                                        <p:strVal val="visible"/>
                                      </p:to>
                                    </p:set>
                                    <p:anim calcmode="lin" valueType="num">
                                      <p:cBhvr additive="base">
                                        <p:cTn id="22" dur="2000" fill="hold"/>
                                        <p:tgtEl>
                                          <p:spTgt spid="77"/>
                                        </p:tgtEl>
                                        <p:attrNameLst>
                                          <p:attrName>ppt_x</p:attrName>
                                        </p:attrNameLst>
                                      </p:cBhvr>
                                      <p:tavLst>
                                        <p:tav tm="0">
                                          <p:val>
                                            <p:strVal val="1+#ppt_w/2"/>
                                          </p:val>
                                        </p:tav>
                                        <p:tav tm="100000">
                                          <p:val>
                                            <p:strVal val="#ppt_x"/>
                                          </p:val>
                                        </p:tav>
                                      </p:tavLst>
                                    </p:anim>
                                    <p:anim calcmode="lin" valueType="num">
                                      <p:cBhvr additive="base">
                                        <p:cTn id="23" dur="2000" fill="hold"/>
                                        <p:tgtEl>
                                          <p:spTgt spid="77"/>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141"/>
                                        </p:tgtEl>
                                        <p:attrNameLst>
                                          <p:attrName>style.visibility</p:attrName>
                                        </p:attrNameLst>
                                      </p:cBhvr>
                                      <p:to>
                                        <p:strVal val="visible"/>
                                      </p:to>
                                    </p:set>
                                    <p:anim calcmode="lin" valueType="num">
                                      <p:cBhvr additive="base">
                                        <p:cTn id="26" dur="2000" fill="hold"/>
                                        <p:tgtEl>
                                          <p:spTgt spid="141"/>
                                        </p:tgtEl>
                                        <p:attrNameLst>
                                          <p:attrName>ppt_x</p:attrName>
                                        </p:attrNameLst>
                                      </p:cBhvr>
                                      <p:tavLst>
                                        <p:tav tm="0">
                                          <p:val>
                                            <p:strVal val="1+#ppt_w/2"/>
                                          </p:val>
                                        </p:tav>
                                        <p:tav tm="100000">
                                          <p:val>
                                            <p:strVal val="#ppt_x"/>
                                          </p:val>
                                        </p:tav>
                                      </p:tavLst>
                                    </p:anim>
                                    <p:anim calcmode="lin" valueType="num">
                                      <p:cBhvr additive="base">
                                        <p:cTn id="27" dur="2000" fill="hold"/>
                                        <p:tgtEl>
                                          <p:spTgt spid="141"/>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2000" fill="hold"/>
                                        <p:tgtEl>
                                          <p:spTgt spid="25"/>
                                        </p:tgtEl>
                                        <p:attrNameLst>
                                          <p:attrName>ppt_x</p:attrName>
                                        </p:attrNameLst>
                                      </p:cBhvr>
                                      <p:tavLst>
                                        <p:tav tm="0">
                                          <p:val>
                                            <p:strVal val="1+#ppt_w/2"/>
                                          </p:val>
                                        </p:tav>
                                        <p:tav tm="100000">
                                          <p:val>
                                            <p:strVal val="#ppt_x"/>
                                          </p:val>
                                        </p:tav>
                                      </p:tavLst>
                                    </p:anim>
                                    <p:anim calcmode="lin" valueType="num">
                                      <p:cBhvr additive="base">
                                        <p:cTn id="31" dur="2000" fill="hold"/>
                                        <p:tgtEl>
                                          <p:spTgt spid="25"/>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145"/>
                                        </p:tgtEl>
                                        <p:attrNameLst>
                                          <p:attrName>style.visibility</p:attrName>
                                        </p:attrNameLst>
                                      </p:cBhvr>
                                      <p:to>
                                        <p:strVal val="visible"/>
                                      </p:to>
                                    </p:set>
                                    <p:anim calcmode="lin" valueType="num">
                                      <p:cBhvr additive="base">
                                        <p:cTn id="34" dur="2000" fill="hold"/>
                                        <p:tgtEl>
                                          <p:spTgt spid="145"/>
                                        </p:tgtEl>
                                        <p:attrNameLst>
                                          <p:attrName>ppt_x</p:attrName>
                                        </p:attrNameLst>
                                      </p:cBhvr>
                                      <p:tavLst>
                                        <p:tav tm="0">
                                          <p:val>
                                            <p:strVal val="1+#ppt_w/2"/>
                                          </p:val>
                                        </p:tav>
                                        <p:tav tm="100000">
                                          <p:val>
                                            <p:strVal val="#ppt_x"/>
                                          </p:val>
                                        </p:tav>
                                      </p:tavLst>
                                    </p:anim>
                                    <p:anim calcmode="lin" valueType="num">
                                      <p:cBhvr additive="base">
                                        <p:cTn id="35" dur="2000" fill="hold"/>
                                        <p:tgtEl>
                                          <p:spTgt spid="145"/>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46"/>
                                        </p:tgtEl>
                                        <p:attrNameLst>
                                          <p:attrName>style.visibility</p:attrName>
                                        </p:attrNameLst>
                                      </p:cBhvr>
                                      <p:to>
                                        <p:strVal val="visible"/>
                                      </p:to>
                                    </p:set>
                                    <p:anim calcmode="lin" valueType="num">
                                      <p:cBhvr additive="base">
                                        <p:cTn id="38" dur="2000" fill="hold"/>
                                        <p:tgtEl>
                                          <p:spTgt spid="146"/>
                                        </p:tgtEl>
                                        <p:attrNameLst>
                                          <p:attrName>ppt_x</p:attrName>
                                        </p:attrNameLst>
                                      </p:cBhvr>
                                      <p:tavLst>
                                        <p:tav tm="0">
                                          <p:val>
                                            <p:strVal val="1+#ppt_w/2"/>
                                          </p:val>
                                        </p:tav>
                                        <p:tav tm="100000">
                                          <p:val>
                                            <p:strVal val="#ppt_x"/>
                                          </p:val>
                                        </p:tav>
                                      </p:tavLst>
                                    </p:anim>
                                    <p:anim calcmode="lin" valueType="num">
                                      <p:cBhvr additive="base">
                                        <p:cTn id="39" dur="2000" fill="hold"/>
                                        <p:tgtEl>
                                          <p:spTgt spid="146"/>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47"/>
                                        </p:tgtEl>
                                        <p:attrNameLst>
                                          <p:attrName>style.visibility</p:attrName>
                                        </p:attrNameLst>
                                      </p:cBhvr>
                                      <p:to>
                                        <p:strVal val="visible"/>
                                      </p:to>
                                    </p:set>
                                    <p:anim calcmode="lin" valueType="num">
                                      <p:cBhvr additive="base">
                                        <p:cTn id="42" dur="2000" fill="hold"/>
                                        <p:tgtEl>
                                          <p:spTgt spid="147"/>
                                        </p:tgtEl>
                                        <p:attrNameLst>
                                          <p:attrName>ppt_x</p:attrName>
                                        </p:attrNameLst>
                                      </p:cBhvr>
                                      <p:tavLst>
                                        <p:tav tm="0">
                                          <p:val>
                                            <p:strVal val="1+#ppt_w/2"/>
                                          </p:val>
                                        </p:tav>
                                        <p:tav tm="100000">
                                          <p:val>
                                            <p:strVal val="#ppt_x"/>
                                          </p:val>
                                        </p:tav>
                                      </p:tavLst>
                                    </p:anim>
                                    <p:anim calcmode="lin" valueType="num">
                                      <p:cBhvr additive="base">
                                        <p:cTn id="43" dur="2000" fill="hold"/>
                                        <p:tgtEl>
                                          <p:spTgt spid="147"/>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1000" fill="hold"/>
                                        <p:tgtEl>
                                          <p:spTgt spid="47"/>
                                        </p:tgtEl>
                                        <p:attrNameLst>
                                          <p:attrName>ppt_x</p:attrName>
                                        </p:attrNameLst>
                                      </p:cBhvr>
                                      <p:tavLst>
                                        <p:tav tm="0">
                                          <p:val>
                                            <p:strVal val="1+#ppt_w/2"/>
                                          </p:val>
                                        </p:tav>
                                        <p:tav tm="100000">
                                          <p:val>
                                            <p:strVal val="#ppt_x"/>
                                          </p:val>
                                        </p:tav>
                                      </p:tavLst>
                                    </p:anim>
                                    <p:anim calcmode="lin" valueType="num">
                                      <p:cBhvr additive="base">
                                        <p:cTn id="49" dur="1000" fill="hold"/>
                                        <p:tgtEl>
                                          <p:spTgt spid="47"/>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2000" fill="hold"/>
                                        <p:tgtEl>
                                          <p:spTgt spid="52"/>
                                        </p:tgtEl>
                                        <p:attrNameLst>
                                          <p:attrName>ppt_x</p:attrName>
                                        </p:attrNameLst>
                                      </p:cBhvr>
                                      <p:tavLst>
                                        <p:tav tm="0">
                                          <p:val>
                                            <p:strVal val="1+#ppt_w/2"/>
                                          </p:val>
                                        </p:tav>
                                        <p:tav tm="100000">
                                          <p:val>
                                            <p:strVal val="#ppt_x"/>
                                          </p:val>
                                        </p:tav>
                                      </p:tavLst>
                                    </p:anim>
                                    <p:anim calcmode="lin" valueType="num">
                                      <p:cBhvr additive="base">
                                        <p:cTn id="53" dur="2000" fill="hold"/>
                                        <p:tgtEl>
                                          <p:spTgt spid="52"/>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2000" fill="hold"/>
                                        <p:tgtEl>
                                          <p:spTgt spid="12"/>
                                        </p:tgtEl>
                                        <p:attrNameLst>
                                          <p:attrName>ppt_x</p:attrName>
                                        </p:attrNameLst>
                                      </p:cBhvr>
                                      <p:tavLst>
                                        <p:tav tm="0">
                                          <p:val>
                                            <p:strVal val="1+#ppt_w/2"/>
                                          </p:val>
                                        </p:tav>
                                        <p:tav tm="100000">
                                          <p:val>
                                            <p:strVal val="#ppt_x"/>
                                          </p:val>
                                        </p:tav>
                                      </p:tavLst>
                                    </p:anim>
                                    <p:anim calcmode="lin" valueType="num">
                                      <p:cBhvr additive="base">
                                        <p:cTn id="57" dur="200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115"/>
                                        </p:tgtEl>
                                        <p:attrNameLst>
                                          <p:attrName>style.visibility</p:attrName>
                                        </p:attrNameLst>
                                      </p:cBhvr>
                                      <p:to>
                                        <p:strVal val="visible"/>
                                      </p:to>
                                    </p:set>
                                    <p:anim calcmode="lin" valueType="num">
                                      <p:cBhvr additive="base">
                                        <p:cTn id="60" dur="2000" fill="hold"/>
                                        <p:tgtEl>
                                          <p:spTgt spid="115"/>
                                        </p:tgtEl>
                                        <p:attrNameLst>
                                          <p:attrName>ppt_x</p:attrName>
                                        </p:attrNameLst>
                                      </p:cBhvr>
                                      <p:tavLst>
                                        <p:tav tm="0">
                                          <p:val>
                                            <p:strVal val="1+#ppt_w/2"/>
                                          </p:val>
                                        </p:tav>
                                        <p:tav tm="100000">
                                          <p:val>
                                            <p:strVal val="#ppt_x"/>
                                          </p:val>
                                        </p:tav>
                                      </p:tavLst>
                                    </p:anim>
                                    <p:anim calcmode="lin" valueType="num">
                                      <p:cBhvr additive="base">
                                        <p:cTn id="61" dur="2000" fill="hold"/>
                                        <p:tgtEl>
                                          <p:spTgt spid="115"/>
                                        </p:tgtEl>
                                        <p:attrNameLst>
                                          <p:attrName>ppt_y</p:attrName>
                                        </p:attrNameLst>
                                      </p:cBhvr>
                                      <p:tavLst>
                                        <p:tav tm="0">
                                          <p:val>
                                            <p:strVal val="#ppt_y"/>
                                          </p:val>
                                        </p:tav>
                                        <p:tav tm="100000">
                                          <p:val>
                                            <p:strVal val="#ppt_y"/>
                                          </p:val>
                                        </p:tav>
                                      </p:tavLst>
                                    </p:anim>
                                  </p:childTnLst>
                                </p:cTn>
                              </p:par>
                              <p:par>
                                <p:cTn id="62" presetID="2" presetClass="entr" presetSubtype="2" fill="hold"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2000" fill="hold"/>
                                        <p:tgtEl>
                                          <p:spTgt spid="18"/>
                                        </p:tgtEl>
                                        <p:attrNameLst>
                                          <p:attrName>ppt_x</p:attrName>
                                        </p:attrNameLst>
                                      </p:cBhvr>
                                      <p:tavLst>
                                        <p:tav tm="0">
                                          <p:val>
                                            <p:strVal val="1+#ppt_w/2"/>
                                          </p:val>
                                        </p:tav>
                                        <p:tav tm="100000">
                                          <p:val>
                                            <p:strVal val="#ppt_x"/>
                                          </p:val>
                                        </p:tav>
                                      </p:tavLst>
                                    </p:anim>
                                    <p:anim calcmode="lin" valueType="num">
                                      <p:cBhvr additive="base">
                                        <p:cTn id="65" dur="2000" fill="hold"/>
                                        <p:tgtEl>
                                          <p:spTgt spid="18"/>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stCondLst>
                                    <p:cond delay="0"/>
                                  </p:stCondLst>
                                  <p:childTnLst>
                                    <p:set>
                                      <p:cBhvr>
                                        <p:cTn id="67" dur="1" fill="hold">
                                          <p:stCondLst>
                                            <p:cond delay="0"/>
                                          </p:stCondLst>
                                        </p:cTn>
                                        <p:tgtEl>
                                          <p:spTgt spid="150"/>
                                        </p:tgtEl>
                                        <p:attrNameLst>
                                          <p:attrName>style.visibility</p:attrName>
                                        </p:attrNameLst>
                                      </p:cBhvr>
                                      <p:to>
                                        <p:strVal val="visible"/>
                                      </p:to>
                                    </p:set>
                                    <p:anim calcmode="lin" valueType="num">
                                      <p:cBhvr additive="base">
                                        <p:cTn id="68" dur="2000" fill="hold"/>
                                        <p:tgtEl>
                                          <p:spTgt spid="150"/>
                                        </p:tgtEl>
                                        <p:attrNameLst>
                                          <p:attrName>ppt_x</p:attrName>
                                        </p:attrNameLst>
                                      </p:cBhvr>
                                      <p:tavLst>
                                        <p:tav tm="0">
                                          <p:val>
                                            <p:strVal val="1+#ppt_w/2"/>
                                          </p:val>
                                        </p:tav>
                                        <p:tav tm="100000">
                                          <p:val>
                                            <p:strVal val="#ppt_x"/>
                                          </p:val>
                                        </p:tav>
                                      </p:tavLst>
                                    </p:anim>
                                    <p:anim calcmode="lin" valueType="num">
                                      <p:cBhvr additive="base">
                                        <p:cTn id="69" dur="2000" fill="hold"/>
                                        <p:tgtEl>
                                          <p:spTgt spid="150"/>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152"/>
                                        </p:tgtEl>
                                        <p:attrNameLst>
                                          <p:attrName>style.visibility</p:attrName>
                                        </p:attrNameLst>
                                      </p:cBhvr>
                                      <p:to>
                                        <p:strVal val="visible"/>
                                      </p:to>
                                    </p:set>
                                    <p:anim calcmode="lin" valueType="num">
                                      <p:cBhvr additive="base">
                                        <p:cTn id="72" dur="2000" fill="hold"/>
                                        <p:tgtEl>
                                          <p:spTgt spid="152"/>
                                        </p:tgtEl>
                                        <p:attrNameLst>
                                          <p:attrName>ppt_x</p:attrName>
                                        </p:attrNameLst>
                                      </p:cBhvr>
                                      <p:tavLst>
                                        <p:tav tm="0">
                                          <p:val>
                                            <p:strVal val="1+#ppt_w/2"/>
                                          </p:val>
                                        </p:tav>
                                        <p:tav tm="100000">
                                          <p:val>
                                            <p:strVal val="#ppt_x"/>
                                          </p:val>
                                        </p:tav>
                                      </p:tavLst>
                                    </p:anim>
                                    <p:anim calcmode="lin" valueType="num">
                                      <p:cBhvr additive="base">
                                        <p:cTn id="73" dur="2000" fill="hold"/>
                                        <p:tgtEl>
                                          <p:spTgt spid="152"/>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stCondLst>
                                    <p:cond delay="0"/>
                                  </p:stCondLst>
                                  <p:childTnLst>
                                    <p:set>
                                      <p:cBhvr>
                                        <p:cTn id="75" dur="1" fill="hold">
                                          <p:stCondLst>
                                            <p:cond delay="0"/>
                                          </p:stCondLst>
                                        </p:cTn>
                                        <p:tgtEl>
                                          <p:spTgt spid="153"/>
                                        </p:tgtEl>
                                        <p:attrNameLst>
                                          <p:attrName>style.visibility</p:attrName>
                                        </p:attrNameLst>
                                      </p:cBhvr>
                                      <p:to>
                                        <p:strVal val="visible"/>
                                      </p:to>
                                    </p:set>
                                    <p:anim calcmode="lin" valueType="num">
                                      <p:cBhvr additive="base">
                                        <p:cTn id="76" dur="2000" fill="hold"/>
                                        <p:tgtEl>
                                          <p:spTgt spid="153"/>
                                        </p:tgtEl>
                                        <p:attrNameLst>
                                          <p:attrName>ppt_x</p:attrName>
                                        </p:attrNameLst>
                                      </p:cBhvr>
                                      <p:tavLst>
                                        <p:tav tm="0">
                                          <p:val>
                                            <p:strVal val="1+#ppt_w/2"/>
                                          </p:val>
                                        </p:tav>
                                        <p:tav tm="100000">
                                          <p:val>
                                            <p:strVal val="#ppt_x"/>
                                          </p:val>
                                        </p:tav>
                                      </p:tavLst>
                                    </p:anim>
                                    <p:anim calcmode="lin" valueType="num">
                                      <p:cBhvr additive="base">
                                        <p:cTn id="77" dur="2000" fill="hold"/>
                                        <p:tgtEl>
                                          <p:spTgt spid="153"/>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116"/>
                                        </p:tgtEl>
                                        <p:attrNameLst>
                                          <p:attrName>style.visibility</p:attrName>
                                        </p:attrNameLst>
                                      </p:cBhvr>
                                      <p:to>
                                        <p:strVal val="visible"/>
                                      </p:to>
                                    </p:set>
                                    <p:anim calcmode="lin" valueType="num">
                                      <p:cBhvr additive="base">
                                        <p:cTn id="80" dur="2000" fill="hold"/>
                                        <p:tgtEl>
                                          <p:spTgt spid="116"/>
                                        </p:tgtEl>
                                        <p:attrNameLst>
                                          <p:attrName>ppt_x</p:attrName>
                                        </p:attrNameLst>
                                      </p:cBhvr>
                                      <p:tavLst>
                                        <p:tav tm="0">
                                          <p:val>
                                            <p:strVal val="1+#ppt_w/2"/>
                                          </p:val>
                                        </p:tav>
                                        <p:tav tm="100000">
                                          <p:val>
                                            <p:strVal val="#ppt_x"/>
                                          </p:val>
                                        </p:tav>
                                      </p:tavLst>
                                    </p:anim>
                                    <p:anim calcmode="lin" valueType="num">
                                      <p:cBhvr additive="base">
                                        <p:cTn id="81" dur="2000" fill="hold"/>
                                        <p:tgtEl>
                                          <p:spTgt spid="116"/>
                                        </p:tgtEl>
                                        <p:attrNameLst>
                                          <p:attrName>ppt_y</p:attrName>
                                        </p:attrNameLst>
                                      </p:cBhvr>
                                      <p:tavLst>
                                        <p:tav tm="0">
                                          <p:val>
                                            <p:strVal val="#ppt_y"/>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8" fill="hold" grpId="0" nodeType="clickEffect">
                                  <p:stCondLst>
                                    <p:cond delay="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1000" fill="hold"/>
                                        <p:tgtEl>
                                          <p:spTgt spid="42"/>
                                        </p:tgtEl>
                                        <p:attrNameLst>
                                          <p:attrName>ppt_x</p:attrName>
                                        </p:attrNameLst>
                                      </p:cBhvr>
                                      <p:tavLst>
                                        <p:tav tm="0">
                                          <p:val>
                                            <p:strVal val="0-#ppt_w/2"/>
                                          </p:val>
                                        </p:tav>
                                        <p:tav tm="100000">
                                          <p:val>
                                            <p:strVal val="#ppt_x"/>
                                          </p:val>
                                        </p:tav>
                                      </p:tavLst>
                                    </p:anim>
                                    <p:anim calcmode="lin" valueType="num">
                                      <p:cBhvr additive="base">
                                        <p:cTn id="87" dur="1000" fill="hold"/>
                                        <p:tgtEl>
                                          <p:spTgt spid="42"/>
                                        </p:tgtEl>
                                        <p:attrNameLst>
                                          <p:attrName>ppt_y</p:attrName>
                                        </p:attrNameLst>
                                      </p:cBhvr>
                                      <p:tavLst>
                                        <p:tav tm="0">
                                          <p:val>
                                            <p:strVal val="#ppt_y"/>
                                          </p:val>
                                        </p:tav>
                                        <p:tav tm="100000">
                                          <p:val>
                                            <p:strVal val="#ppt_y"/>
                                          </p:val>
                                        </p:tav>
                                      </p:tavLst>
                                    </p:anim>
                                  </p:childTnLst>
                                </p:cTn>
                              </p:par>
                              <p:par>
                                <p:cTn id="88" presetID="2" presetClass="entr" presetSubtype="8" fill="hold" nodeType="withEffect">
                                  <p:stCondLst>
                                    <p:cond delay="0"/>
                                  </p:stCondLst>
                                  <p:childTnLst>
                                    <p:set>
                                      <p:cBhvr>
                                        <p:cTn id="89" dur="1" fill="hold">
                                          <p:stCondLst>
                                            <p:cond delay="0"/>
                                          </p:stCondLst>
                                        </p:cTn>
                                        <p:tgtEl>
                                          <p:spTgt spid="4"/>
                                        </p:tgtEl>
                                        <p:attrNameLst>
                                          <p:attrName>style.visibility</p:attrName>
                                        </p:attrNameLst>
                                      </p:cBhvr>
                                      <p:to>
                                        <p:strVal val="visible"/>
                                      </p:to>
                                    </p:set>
                                    <p:anim calcmode="lin" valueType="num">
                                      <p:cBhvr additive="base">
                                        <p:cTn id="90" dur="1000" fill="hold"/>
                                        <p:tgtEl>
                                          <p:spTgt spid="4"/>
                                        </p:tgtEl>
                                        <p:attrNameLst>
                                          <p:attrName>ppt_x</p:attrName>
                                        </p:attrNameLst>
                                      </p:cBhvr>
                                      <p:tavLst>
                                        <p:tav tm="0">
                                          <p:val>
                                            <p:strVal val="0-#ppt_w/2"/>
                                          </p:val>
                                        </p:tav>
                                        <p:tav tm="100000">
                                          <p:val>
                                            <p:strVal val="#ppt_x"/>
                                          </p:val>
                                        </p:tav>
                                      </p:tavLst>
                                    </p:anim>
                                    <p:anim calcmode="lin" valueType="num">
                                      <p:cBhvr additive="base">
                                        <p:cTn id="91" dur="1000" fill="hold"/>
                                        <p:tgtEl>
                                          <p:spTgt spid="4"/>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stCondLst>
                                    <p:cond delay="0"/>
                                  </p:stCondLst>
                                  <p:childTnLst>
                                    <p:set>
                                      <p:cBhvr>
                                        <p:cTn id="93" dur="1" fill="hold">
                                          <p:stCondLst>
                                            <p:cond delay="0"/>
                                          </p:stCondLst>
                                        </p:cTn>
                                        <p:tgtEl>
                                          <p:spTgt spid="57"/>
                                        </p:tgtEl>
                                        <p:attrNameLst>
                                          <p:attrName>style.visibility</p:attrName>
                                        </p:attrNameLst>
                                      </p:cBhvr>
                                      <p:to>
                                        <p:strVal val="visible"/>
                                      </p:to>
                                    </p:set>
                                    <p:anim calcmode="lin" valueType="num">
                                      <p:cBhvr additive="base">
                                        <p:cTn id="94" dur="1000" fill="hold"/>
                                        <p:tgtEl>
                                          <p:spTgt spid="57"/>
                                        </p:tgtEl>
                                        <p:attrNameLst>
                                          <p:attrName>ppt_x</p:attrName>
                                        </p:attrNameLst>
                                      </p:cBhvr>
                                      <p:tavLst>
                                        <p:tav tm="0">
                                          <p:val>
                                            <p:strVal val="0-#ppt_w/2"/>
                                          </p:val>
                                        </p:tav>
                                        <p:tav tm="100000">
                                          <p:val>
                                            <p:strVal val="#ppt_x"/>
                                          </p:val>
                                        </p:tav>
                                      </p:tavLst>
                                    </p:anim>
                                    <p:anim calcmode="lin" valueType="num">
                                      <p:cBhvr additive="base">
                                        <p:cTn id="95" dur="1000" fill="hold"/>
                                        <p:tgtEl>
                                          <p:spTgt spid="57"/>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0"/>
                                  </p:stCondLst>
                                  <p:childTnLst>
                                    <p:set>
                                      <p:cBhvr>
                                        <p:cTn id="97" dur="1" fill="hold">
                                          <p:stCondLst>
                                            <p:cond delay="0"/>
                                          </p:stCondLst>
                                        </p:cTn>
                                        <p:tgtEl>
                                          <p:spTgt spid="58"/>
                                        </p:tgtEl>
                                        <p:attrNameLst>
                                          <p:attrName>style.visibility</p:attrName>
                                        </p:attrNameLst>
                                      </p:cBhvr>
                                      <p:to>
                                        <p:strVal val="visible"/>
                                      </p:to>
                                    </p:set>
                                    <p:anim calcmode="lin" valueType="num">
                                      <p:cBhvr additive="base">
                                        <p:cTn id="98" dur="1000" fill="hold"/>
                                        <p:tgtEl>
                                          <p:spTgt spid="58"/>
                                        </p:tgtEl>
                                        <p:attrNameLst>
                                          <p:attrName>ppt_x</p:attrName>
                                        </p:attrNameLst>
                                      </p:cBhvr>
                                      <p:tavLst>
                                        <p:tav tm="0">
                                          <p:val>
                                            <p:strVal val="0-#ppt_w/2"/>
                                          </p:val>
                                        </p:tav>
                                        <p:tav tm="100000">
                                          <p:val>
                                            <p:strVal val="#ppt_x"/>
                                          </p:val>
                                        </p:tav>
                                      </p:tavLst>
                                    </p:anim>
                                    <p:anim calcmode="lin" valueType="num">
                                      <p:cBhvr additive="base">
                                        <p:cTn id="99" dur="1000" fill="hold"/>
                                        <p:tgtEl>
                                          <p:spTgt spid="58"/>
                                        </p:tgtEl>
                                        <p:attrNameLst>
                                          <p:attrName>ppt_y</p:attrName>
                                        </p:attrNameLst>
                                      </p:cBhvr>
                                      <p:tavLst>
                                        <p:tav tm="0">
                                          <p:val>
                                            <p:strVal val="#ppt_y"/>
                                          </p:val>
                                        </p:tav>
                                        <p:tav tm="100000">
                                          <p:val>
                                            <p:strVal val="#ppt_y"/>
                                          </p:val>
                                        </p:tav>
                                      </p:tavLst>
                                    </p:anim>
                                  </p:childTnLst>
                                </p:cTn>
                              </p:par>
                              <p:par>
                                <p:cTn id="100" presetID="2" presetClass="entr" presetSubtype="8" fill="hold" nodeType="withEffect">
                                  <p:stCondLst>
                                    <p:cond delay="0"/>
                                  </p:stCondLst>
                                  <p:childTnLst>
                                    <p:set>
                                      <p:cBhvr>
                                        <p:cTn id="101" dur="1" fill="hold">
                                          <p:stCondLst>
                                            <p:cond delay="0"/>
                                          </p:stCondLst>
                                        </p:cTn>
                                        <p:tgtEl>
                                          <p:spTgt spid="5"/>
                                        </p:tgtEl>
                                        <p:attrNameLst>
                                          <p:attrName>style.visibility</p:attrName>
                                        </p:attrNameLst>
                                      </p:cBhvr>
                                      <p:to>
                                        <p:strVal val="visible"/>
                                      </p:to>
                                    </p:set>
                                    <p:anim calcmode="lin" valueType="num">
                                      <p:cBhvr additive="base">
                                        <p:cTn id="102" dur="1000" fill="hold"/>
                                        <p:tgtEl>
                                          <p:spTgt spid="5"/>
                                        </p:tgtEl>
                                        <p:attrNameLst>
                                          <p:attrName>ppt_x</p:attrName>
                                        </p:attrNameLst>
                                      </p:cBhvr>
                                      <p:tavLst>
                                        <p:tav tm="0">
                                          <p:val>
                                            <p:strVal val="0-#ppt_w/2"/>
                                          </p:val>
                                        </p:tav>
                                        <p:tav tm="100000">
                                          <p:val>
                                            <p:strVal val="#ppt_x"/>
                                          </p:val>
                                        </p:tav>
                                      </p:tavLst>
                                    </p:anim>
                                    <p:anim calcmode="lin" valueType="num">
                                      <p:cBhvr additive="base">
                                        <p:cTn id="103" dur="1000" fill="hold"/>
                                        <p:tgtEl>
                                          <p:spTgt spid="5"/>
                                        </p:tgtEl>
                                        <p:attrNameLst>
                                          <p:attrName>ppt_y</p:attrName>
                                        </p:attrNameLst>
                                      </p:cBhvr>
                                      <p:tavLst>
                                        <p:tav tm="0">
                                          <p:val>
                                            <p:strVal val="#ppt_y"/>
                                          </p:val>
                                        </p:tav>
                                        <p:tav tm="100000">
                                          <p:val>
                                            <p:strVal val="#ppt_y"/>
                                          </p:val>
                                        </p:tav>
                                      </p:tavLst>
                                    </p:anim>
                                  </p:childTnLst>
                                </p:cTn>
                              </p:par>
                              <p:par>
                                <p:cTn id="104" presetID="2" presetClass="entr" presetSubtype="8" fill="hold" nodeType="withEffect">
                                  <p:stCondLst>
                                    <p:cond delay="0"/>
                                  </p:stCondLst>
                                  <p:childTnLst>
                                    <p:set>
                                      <p:cBhvr>
                                        <p:cTn id="105" dur="1" fill="hold">
                                          <p:stCondLst>
                                            <p:cond delay="0"/>
                                          </p:stCondLst>
                                        </p:cTn>
                                        <p:tgtEl>
                                          <p:spTgt spid="6"/>
                                        </p:tgtEl>
                                        <p:attrNameLst>
                                          <p:attrName>style.visibility</p:attrName>
                                        </p:attrNameLst>
                                      </p:cBhvr>
                                      <p:to>
                                        <p:strVal val="visible"/>
                                      </p:to>
                                    </p:set>
                                    <p:anim calcmode="lin" valueType="num">
                                      <p:cBhvr additive="base">
                                        <p:cTn id="106" dur="1000" fill="hold"/>
                                        <p:tgtEl>
                                          <p:spTgt spid="6"/>
                                        </p:tgtEl>
                                        <p:attrNameLst>
                                          <p:attrName>ppt_x</p:attrName>
                                        </p:attrNameLst>
                                      </p:cBhvr>
                                      <p:tavLst>
                                        <p:tav tm="0">
                                          <p:val>
                                            <p:strVal val="0-#ppt_w/2"/>
                                          </p:val>
                                        </p:tav>
                                        <p:tav tm="100000">
                                          <p:val>
                                            <p:strVal val="#ppt_x"/>
                                          </p:val>
                                        </p:tav>
                                      </p:tavLst>
                                    </p:anim>
                                    <p:anim calcmode="lin" valueType="num">
                                      <p:cBhvr additive="base">
                                        <p:cTn id="107" dur="1000" fill="hold"/>
                                        <p:tgtEl>
                                          <p:spTgt spid="6"/>
                                        </p:tgtEl>
                                        <p:attrNameLst>
                                          <p:attrName>ppt_y</p:attrName>
                                        </p:attrNameLst>
                                      </p:cBhvr>
                                      <p:tavLst>
                                        <p:tav tm="0">
                                          <p:val>
                                            <p:strVal val="#ppt_y"/>
                                          </p:val>
                                        </p:tav>
                                        <p:tav tm="100000">
                                          <p:val>
                                            <p:strVal val="#ppt_y"/>
                                          </p:val>
                                        </p:tav>
                                      </p:tavLst>
                                    </p:anim>
                                  </p:childTnLst>
                                </p:cTn>
                              </p:par>
                              <p:par>
                                <p:cTn id="108" presetID="2" presetClass="entr" presetSubtype="8" fill="hold" nodeType="withEffect">
                                  <p:stCondLst>
                                    <p:cond delay="0"/>
                                  </p:stCondLst>
                                  <p:childTnLst>
                                    <p:set>
                                      <p:cBhvr>
                                        <p:cTn id="109" dur="1" fill="hold">
                                          <p:stCondLst>
                                            <p:cond delay="0"/>
                                          </p:stCondLst>
                                        </p:cTn>
                                        <p:tgtEl>
                                          <p:spTgt spid="7"/>
                                        </p:tgtEl>
                                        <p:attrNameLst>
                                          <p:attrName>style.visibility</p:attrName>
                                        </p:attrNameLst>
                                      </p:cBhvr>
                                      <p:to>
                                        <p:strVal val="visible"/>
                                      </p:to>
                                    </p:set>
                                    <p:anim calcmode="lin" valueType="num">
                                      <p:cBhvr additive="base">
                                        <p:cTn id="110" dur="1000" fill="hold"/>
                                        <p:tgtEl>
                                          <p:spTgt spid="7"/>
                                        </p:tgtEl>
                                        <p:attrNameLst>
                                          <p:attrName>ppt_x</p:attrName>
                                        </p:attrNameLst>
                                      </p:cBhvr>
                                      <p:tavLst>
                                        <p:tav tm="0">
                                          <p:val>
                                            <p:strVal val="0-#ppt_w/2"/>
                                          </p:val>
                                        </p:tav>
                                        <p:tav tm="100000">
                                          <p:val>
                                            <p:strVal val="#ppt_x"/>
                                          </p:val>
                                        </p:tav>
                                      </p:tavLst>
                                    </p:anim>
                                    <p:anim calcmode="lin" valueType="num">
                                      <p:cBhvr additive="base">
                                        <p:cTn id="111" dur="1000" fill="hold"/>
                                        <p:tgtEl>
                                          <p:spTgt spid="7"/>
                                        </p:tgtEl>
                                        <p:attrNameLst>
                                          <p:attrName>ppt_y</p:attrName>
                                        </p:attrNameLst>
                                      </p:cBhvr>
                                      <p:tavLst>
                                        <p:tav tm="0">
                                          <p:val>
                                            <p:strVal val="#ppt_y"/>
                                          </p:val>
                                        </p:tav>
                                        <p:tav tm="100000">
                                          <p:val>
                                            <p:strVal val="#ppt_y"/>
                                          </p:val>
                                        </p:tav>
                                      </p:tavLst>
                                    </p:anim>
                                  </p:childTnLst>
                                </p:cTn>
                              </p:par>
                              <p:par>
                                <p:cTn id="112" presetID="2" presetClass="entr" presetSubtype="8" fill="hold" nodeType="withEffect">
                                  <p:stCondLst>
                                    <p:cond delay="0"/>
                                  </p:stCondLst>
                                  <p:childTnLst>
                                    <p:set>
                                      <p:cBhvr>
                                        <p:cTn id="113" dur="1" fill="hold">
                                          <p:stCondLst>
                                            <p:cond delay="0"/>
                                          </p:stCondLst>
                                        </p:cTn>
                                        <p:tgtEl>
                                          <p:spTgt spid="8"/>
                                        </p:tgtEl>
                                        <p:attrNameLst>
                                          <p:attrName>style.visibility</p:attrName>
                                        </p:attrNameLst>
                                      </p:cBhvr>
                                      <p:to>
                                        <p:strVal val="visible"/>
                                      </p:to>
                                    </p:set>
                                    <p:anim calcmode="lin" valueType="num">
                                      <p:cBhvr additive="base">
                                        <p:cTn id="114" dur="1000" fill="hold"/>
                                        <p:tgtEl>
                                          <p:spTgt spid="8"/>
                                        </p:tgtEl>
                                        <p:attrNameLst>
                                          <p:attrName>ppt_x</p:attrName>
                                        </p:attrNameLst>
                                      </p:cBhvr>
                                      <p:tavLst>
                                        <p:tav tm="0">
                                          <p:val>
                                            <p:strVal val="0-#ppt_w/2"/>
                                          </p:val>
                                        </p:tav>
                                        <p:tav tm="100000">
                                          <p:val>
                                            <p:strVal val="#ppt_x"/>
                                          </p:val>
                                        </p:tav>
                                      </p:tavLst>
                                    </p:anim>
                                    <p:anim calcmode="lin" valueType="num">
                                      <p:cBhvr additive="base">
                                        <p:cTn id="115" dur="1000" fill="hold"/>
                                        <p:tgtEl>
                                          <p:spTgt spid="8"/>
                                        </p:tgtEl>
                                        <p:attrNameLst>
                                          <p:attrName>ppt_y</p:attrName>
                                        </p:attrNameLst>
                                      </p:cBhvr>
                                      <p:tavLst>
                                        <p:tav tm="0">
                                          <p:val>
                                            <p:strVal val="#ppt_y"/>
                                          </p:val>
                                        </p:tav>
                                        <p:tav tm="100000">
                                          <p:val>
                                            <p:strVal val="#ppt_y"/>
                                          </p:val>
                                        </p:tav>
                                      </p:tavLst>
                                    </p:anim>
                                  </p:childTnLst>
                                </p:cTn>
                              </p:par>
                              <p:par>
                                <p:cTn id="116" presetID="2" presetClass="entr" presetSubtype="8" fill="hold" nodeType="withEffect">
                                  <p:stCondLst>
                                    <p:cond delay="0"/>
                                  </p:stCondLst>
                                  <p:childTnLst>
                                    <p:set>
                                      <p:cBhvr>
                                        <p:cTn id="117" dur="1" fill="hold">
                                          <p:stCondLst>
                                            <p:cond delay="0"/>
                                          </p:stCondLst>
                                        </p:cTn>
                                        <p:tgtEl>
                                          <p:spTgt spid="9"/>
                                        </p:tgtEl>
                                        <p:attrNameLst>
                                          <p:attrName>style.visibility</p:attrName>
                                        </p:attrNameLst>
                                      </p:cBhvr>
                                      <p:to>
                                        <p:strVal val="visible"/>
                                      </p:to>
                                    </p:set>
                                    <p:anim calcmode="lin" valueType="num">
                                      <p:cBhvr additive="base">
                                        <p:cTn id="118" dur="1000" fill="hold"/>
                                        <p:tgtEl>
                                          <p:spTgt spid="9"/>
                                        </p:tgtEl>
                                        <p:attrNameLst>
                                          <p:attrName>ppt_x</p:attrName>
                                        </p:attrNameLst>
                                      </p:cBhvr>
                                      <p:tavLst>
                                        <p:tav tm="0">
                                          <p:val>
                                            <p:strVal val="0-#ppt_w/2"/>
                                          </p:val>
                                        </p:tav>
                                        <p:tav tm="100000">
                                          <p:val>
                                            <p:strVal val="#ppt_x"/>
                                          </p:val>
                                        </p:tav>
                                      </p:tavLst>
                                    </p:anim>
                                    <p:anim calcmode="lin" valueType="num">
                                      <p:cBhvr additive="base">
                                        <p:cTn id="119" dur="1000" fill="hold"/>
                                        <p:tgtEl>
                                          <p:spTgt spid="9"/>
                                        </p:tgtEl>
                                        <p:attrNameLst>
                                          <p:attrName>ppt_y</p:attrName>
                                        </p:attrNameLst>
                                      </p:cBhvr>
                                      <p:tavLst>
                                        <p:tav tm="0">
                                          <p:val>
                                            <p:strVal val="#ppt_y"/>
                                          </p:val>
                                        </p:tav>
                                        <p:tav tm="100000">
                                          <p:val>
                                            <p:strVal val="#ppt_y"/>
                                          </p:val>
                                        </p:tav>
                                      </p:tavLst>
                                    </p:anim>
                                  </p:childTnLst>
                                </p:cTn>
                              </p:par>
                              <p:par>
                                <p:cTn id="120" presetID="2" presetClass="entr" presetSubtype="8" fill="hold"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additive="base">
                                        <p:cTn id="122" dur="1000" fill="hold"/>
                                        <p:tgtEl>
                                          <p:spTgt spid="74"/>
                                        </p:tgtEl>
                                        <p:attrNameLst>
                                          <p:attrName>ppt_x</p:attrName>
                                        </p:attrNameLst>
                                      </p:cBhvr>
                                      <p:tavLst>
                                        <p:tav tm="0">
                                          <p:val>
                                            <p:strVal val="0-#ppt_w/2"/>
                                          </p:val>
                                        </p:tav>
                                        <p:tav tm="100000">
                                          <p:val>
                                            <p:strVal val="#ppt_x"/>
                                          </p:val>
                                        </p:tav>
                                      </p:tavLst>
                                    </p:anim>
                                    <p:anim calcmode="lin" valueType="num">
                                      <p:cBhvr additive="base">
                                        <p:cTn id="123" dur="1000" fill="hold"/>
                                        <p:tgtEl>
                                          <p:spTgt spid="74"/>
                                        </p:tgtEl>
                                        <p:attrNameLst>
                                          <p:attrName>ppt_y</p:attrName>
                                        </p:attrNameLst>
                                      </p:cBhvr>
                                      <p:tavLst>
                                        <p:tav tm="0">
                                          <p:val>
                                            <p:strVal val="#ppt_y"/>
                                          </p:val>
                                        </p:tav>
                                        <p:tav tm="100000">
                                          <p:val>
                                            <p:strVal val="#ppt_y"/>
                                          </p:val>
                                        </p:tav>
                                      </p:tavLst>
                                    </p:anim>
                                  </p:childTnLst>
                                </p:cTn>
                              </p:par>
                              <p:par>
                                <p:cTn id="124" presetID="2" presetClass="entr" presetSubtype="8" fill="hold" nodeType="withEffect">
                                  <p:stCondLst>
                                    <p:cond delay="0"/>
                                  </p:stCondLst>
                                  <p:childTnLst>
                                    <p:set>
                                      <p:cBhvr>
                                        <p:cTn id="125" dur="1" fill="hold">
                                          <p:stCondLst>
                                            <p:cond delay="0"/>
                                          </p:stCondLst>
                                        </p:cTn>
                                        <p:tgtEl>
                                          <p:spTgt spid="75"/>
                                        </p:tgtEl>
                                        <p:attrNameLst>
                                          <p:attrName>style.visibility</p:attrName>
                                        </p:attrNameLst>
                                      </p:cBhvr>
                                      <p:to>
                                        <p:strVal val="visible"/>
                                      </p:to>
                                    </p:set>
                                    <p:anim calcmode="lin" valueType="num">
                                      <p:cBhvr additive="base">
                                        <p:cTn id="126" dur="1000" fill="hold"/>
                                        <p:tgtEl>
                                          <p:spTgt spid="75"/>
                                        </p:tgtEl>
                                        <p:attrNameLst>
                                          <p:attrName>ppt_x</p:attrName>
                                        </p:attrNameLst>
                                      </p:cBhvr>
                                      <p:tavLst>
                                        <p:tav tm="0">
                                          <p:val>
                                            <p:strVal val="0-#ppt_w/2"/>
                                          </p:val>
                                        </p:tav>
                                        <p:tav tm="100000">
                                          <p:val>
                                            <p:strVal val="#ppt_x"/>
                                          </p:val>
                                        </p:tav>
                                      </p:tavLst>
                                    </p:anim>
                                    <p:anim calcmode="lin" valueType="num">
                                      <p:cBhvr additive="base">
                                        <p:cTn id="127" dur="1000" fill="hold"/>
                                        <p:tgtEl>
                                          <p:spTgt spid="75"/>
                                        </p:tgtEl>
                                        <p:attrNameLst>
                                          <p:attrName>ppt_y</p:attrName>
                                        </p:attrNameLst>
                                      </p:cBhvr>
                                      <p:tavLst>
                                        <p:tav tm="0">
                                          <p:val>
                                            <p:strVal val="#ppt_y"/>
                                          </p:val>
                                        </p:tav>
                                        <p:tav tm="100000">
                                          <p:val>
                                            <p:strVal val="#ppt_y"/>
                                          </p:val>
                                        </p:tav>
                                      </p:tavLst>
                                    </p:anim>
                                  </p:childTnLst>
                                </p:cTn>
                              </p:par>
                              <p:par>
                                <p:cTn id="128" presetID="2" presetClass="entr" presetSubtype="8" fill="hold" nodeType="withEffect">
                                  <p:stCondLst>
                                    <p:cond delay="0"/>
                                  </p:stCondLst>
                                  <p:childTnLst>
                                    <p:set>
                                      <p:cBhvr>
                                        <p:cTn id="129" dur="1" fill="hold">
                                          <p:stCondLst>
                                            <p:cond delay="0"/>
                                          </p:stCondLst>
                                        </p:cTn>
                                        <p:tgtEl>
                                          <p:spTgt spid="76"/>
                                        </p:tgtEl>
                                        <p:attrNameLst>
                                          <p:attrName>style.visibility</p:attrName>
                                        </p:attrNameLst>
                                      </p:cBhvr>
                                      <p:to>
                                        <p:strVal val="visible"/>
                                      </p:to>
                                    </p:set>
                                    <p:anim calcmode="lin" valueType="num">
                                      <p:cBhvr additive="base">
                                        <p:cTn id="130" dur="1000" fill="hold"/>
                                        <p:tgtEl>
                                          <p:spTgt spid="76"/>
                                        </p:tgtEl>
                                        <p:attrNameLst>
                                          <p:attrName>ppt_x</p:attrName>
                                        </p:attrNameLst>
                                      </p:cBhvr>
                                      <p:tavLst>
                                        <p:tav tm="0">
                                          <p:val>
                                            <p:strVal val="0-#ppt_w/2"/>
                                          </p:val>
                                        </p:tav>
                                        <p:tav tm="100000">
                                          <p:val>
                                            <p:strVal val="#ppt_x"/>
                                          </p:val>
                                        </p:tav>
                                      </p:tavLst>
                                    </p:anim>
                                    <p:anim calcmode="lin" valueType="num">
                                      <p:cBhvr additive="base">
                                        <p:cTn id="131" dur="1000" fill="hold"/>
                                        <p:tgtEl>
                                          <p:spTgt spid="76"/>
                                        </p:tgtEl>
                                        <p:attrNameLst>
                                          <p:attrName>ppt_y</p:attrName>
                                        </p:attrNameLst>
                                      </p:cBhvr>
                                      <p:tavLst>
                                        <p:tav tm="0">
                                          <p:val>
                                            <p:strVal val="#ppt_y"/>
                                          </p:val>
                                        </p:tav>
                                        <p:tav tm="100000">
                                          <p:val>
                                            <p:strVal val="#ppt_y"/>
                                          </p:val>
                                        </p:tav>
                                      </p:tavLst>
                                    </p:anim>
                                  </p:childTnLst>
                                </p:cTn>
                              </p:par>
                              <p:par>
                                <p:cTn id="132" presetID="2" presetClass="entr" presetSubtype="8" fill="hold" nodeType="withEffect">
                                  <p:stCondLst>
                                    <p:cond delay="0"/>
                                  </p:stCondLst>
                                  <p:childTnLst>
                                    <p:set>
                                      <p:cBhvr>
                                        <p:cTn id="133" dur="1" fill="hold">
                                          <p:stCondLst>
                                            <p:cond delay="0"/>
                                          </p:stCondLst>
                                        </p:cTn>
                                        <p:tgtEl>
                                          <p:spTgt spid="149"/>
                                        </p:tgtEl>
                                        <p:attrNameLst>
                                          <p:attrName>style.visibility</p:attrName>
                                        </p:attrNameLst>
                                      </p:cBhvr>
                                      <p:to>
                                        <p:strVal val="visible"/>
                                      </p:to>
                                    </p:set>
                                    <p:anim calcmode="lin" valueType="num">
                                      <p:cBhvr additive="base">
                                        <p:cTn id="134" dur="1000" fill="hold"/>
                                        <p:tgtEl>
                                          <p:spTgt spid="149"/>
                                        </p:tgtEl>
                                        <p:attrNameLst>
                                          <p:attrName>ppt_x</p:attrName>
                                        </p:attrNameLst>
                                      </p:cBhvr>
                                      <p:tavLst>
                                        <p:tav tm="0">
                                          <p:val>
                                            <p:strVal val="0-#ppt_w/2"/>
                                          </p:val>
                                        </p:tav>
                                        <p:tav tm="100000">
                                          <p:val>
                                            <p:strVal val="#ppt_x"/>
                                          </p:val>
                                        </p:tav>
                                      </p:tavLst>
                                    </p:anim>
                                    <p:anim calcmode="lin" valueType="num">
                                      <p:cBhvr additive="base">
                                        <p:cTn id="135" dur="1000" fill="hold"/>
                                        <p:tgtEl>
                                          <p:spTgt spid="149"/>
                                        </p:tgtEl>
                                        <p:attrNameLst>
                                          <p:attrName>ppt_y</p:attrName>
                                        </p:attrNameLst>
                                      </p:cBhvr>
                                      <p:tavLst>
                                        <p:tav tm="0">
                                          <p:val>
                                            <p:strVal val="#ppt_y"/>
                                          </p:val>
                                        </p:tav>
                                        <p:tav tm="100000">
                                          <p:val>
                                            <p:strVal val="#ppt_y"/>
                                          </p:val>
                                        </p:tav>
                                      </p:tavLst>
                                    </p:anim>
                                  </p:childTnLst>
                                </p:cTn>
                              </p:par>
                              <p:par>
                                <p:cTn id="136" presetID="2" presetClass="entr" presetSubtype="8" fill="hold" nodeType="withEffect">
                                  <p:stCondLst>
                                    <p:cond delay="0"/>
                                  </p:stCondLst>
                                  <p:childTnLst>
                                    <p:set>
                                      <p:cBhvr>
                                        <p:cTn id="137" dur="1" fill="hold">
                                          <p:stCondLst>
                                            <p:cond delay="0"/>
                                          </p:stCondLst>
                                        </p:cTn>
                                        <p:tgtEl>
                                          <p:spTgt spid="154"/>
                                        </p:tgtEl>
                                        <p:attrNameLst>
                                          <p:attrName>style.visibility</p:attrName>
                                        </p:attrNameLst>
                                      </p:cBhvr>
                                      <p:to>
                                        <p:strVal val="visible"/>
                                      </p:to>
                                    </p:set>
                                    <p:anim calcmode="lin" valueType="num">
                                      <p:cBhvr additive="base">
                                        <p:cTn id="138" dur="1000" fill="hold"/>
                                        <p:tgtEl>
                                          <p:spTgt spid="154"/>
                                        </p:tgtEl>
                                        <p:attrNameLst>
                                          <p:attrName>ppt_x</p:attrName>
                                        </p:attrNameLst>
                                      </p:cBhvr>
                                      <p:tavLst>
                                        <p:tav tm="0">
                                          <p:val>
                                            <p:strVal val="0-#ppt_w/2"/>
                                          </p:val>
                                        </p:tav>
                                        <p:tav tm="100000">
                                          <p:val>
                                            <p:strVal val="#ppt_x"/>
                                          </p:val>
                                        </p:tav>
                                      </p:tavLst>
                                    </p:anim>
                                    <p:anim calcmode="lin" valueType="num">
                                      <p:cBhvr additive="base">
                                        <p:cTn id="139" dur="1000" fill="hold"/>
                                        <p:tgtEl>
                                          <p:spTgt spid="154"/>
                                        </p:tgtEl>
                                        <p:attrNameLst>
                                          <p:attrName>ppt_y</p:attrName>
                                        </p:attrNameLst>
                                      </p:cBhvr>
                                      <p:tavLst>
                                        <p:tav tm="0">
                                          <p:val>
                                            <p:strVal val="#ppt_y"/>
                                          </p:val>
                                        </p:tav>
                                        <p:tav tm="100000">
                                          <p:val>
                                            <p:strVal val="#ppt_y"/>
                                          </p:val>
                                        </p:tav>
                                      </p:tavLst>
                                    </p:anim>
                                  </p:childTnLst>
                                </p:cTn>
                              </p:par>
                              <p:par>
                                <p:cTn id="140" presetID="2" presetClass="entr" presetSubtype="8" fill="hold" nodeType="withEffect">
                                  <p:stCondLst>
                                    <p:cond delay="0"/>
                                  </p:stCondLst>
                                  <p:childTnLst>
                                    <p:set>
                                      <p:cBhvr>
                                        <p:cTn id="141" dur="1" fill="hold">
                                          <p:stCondLst>
                                            <p:cond delay="0"/>
                                          </p:stCondLst>
                                        </p:cTn>
                                        <p:tgtEl>
                                          <p:spTgt spid="155"/>
                                        </p:tgtEl>
                                        <p:attrNameLst>
                                          <p:attrName>style.visibility</p:attrName>
                                        </p:attrNameLst>
                                      </p:cBhvr>
                                      <p:to>
                                        <p:strVal val="visible"/>
                                      </p:to>
                                    </p:set>
                                    <p:anim calcmode="lin" valueType="num">
                                      <p:cBhvr additive="base">
                                        <p:cTn id="142" dur="1000" fill="hold"/>
                                        <p:tgtEl>
                                          <p:spTgt spid="155"/>
                                        </p:tgtEl>
                                        <p:attrNameLst>
                                          <p:attrName>ppt_x</p:attrName>
                                        </p:attrNameLst>
                                      </p:cBhvr>
                                      <p:tavLst>
                                        <p:tav tm="0">
                                          <p:val>
                                            <p:strVal val="0-#ppt_w/2"/>
                                          </p:val>
                                        </p:tav>
                                        <p:tav tm="100000">
                                          <p:val>
                                            <p:strVal val="#ppt_x"/>
                                          </p:val>
                                        </p:tav>
                                      </p:tavLst>
                                    </p:anim>
                                    <p:anim calcmode="lin" valueType="num">
                                      <p:cBhvr additive="base">
                                        <p:cTn id="143" dur="1000" fill="hold"/>
                                        <p:tgtEl>
                                          <p:spTgt spid="155"/>
                                        </p:tgtEl>
                                        <p:attrNameLst>
                                          <p:attrName>ppt_y</p:attrName>
                                        </p:attrNameLst>
                                      </p:cBhvr>
                                      <p:tavLst>
                                        <p:tav tm="0">
                                          <p:val>
                                            <p:strVal val="#ppt_y"/>
                                          </p:val>
                                        </p:tav>
                                        <p:tav tm="100000">
                                          <p:val>
                                            <p:strVal val="#ppt_y"/>
                                          </p:val>
                                        </p:tav>
                                      </p:tavLst>
                                    </p:anim>
                                  </p:childTnLst>
                                </p:cTn>
                              </p:par>
                              <p:par>
                                <p:cTn id="144" presetID="2" presetClass="entr" presetSubtype="8" fill="hold" grpId="0" nodeType="withEffect">
                                  <p:stCondLst>
                                    <p:cond delay="0"/>
                                  </p:stCondLst>
                                  <p:childTnLst>
                                    <p:set>
                                      <p:cBhvr>
                                        <p:cTn id="145" dur="1" fill="hold">
                                          <p:stCondLst>
                                            <p:cond delay="0"/>
                                          </p:stCondLst>
                                        </p:cTn>
                                        <p:tgtEl>
                                          <p:spTgt spid="158"/>
                                        </p:tgtEl>
                                        <p:attrNameLst>
                                          <p:attrName>style.visibility</p:attrName>
                                        </p:attrNameLst>
                                      </p:cBhvr>
                                      <p:to>
                                        <p:strVal val="visible"/>
                                      </p:to>
                                    </p:set>
                                    <p:anim calcmode="lin" valueType="num">
                                      <p:cBhvr additive="base">
                                        <p:cTn id="146" dur="1000" fill="hold"/>
                                        <p:tgtEl>
                                          <p:spTgt spid="158"/>
                                        </p:tgtEl>
                                        <p:attrNameLst>
                                          <p:attrName>ppt_x</p:attrName>
                                        </p:attrNameLst>
                                      </p:cBhvr>
                                      <p:tavLst>
                                        <p:tav tm="0">
                                          <p:val>
                                            <p:strVal val="0-#ppt_w/2"/>
                                          </p:val>
                                        </p:tav>
                                        <p:tav tm="100000">
                                          <p:val>
                                            <p:strVal val="#ppt_x"/>
                                          </p:val>
                                        </p:tav>
                                      </p:tavLst>
                                    </p:anim>
                                    <p:anim calcmode="lin" valueType="num">
                                      <p:cBhvr additive="base">
                                        <p:cTn id="147" dur="1000" fill="hold"/>
                                        <p:tgtEl>
                                          <p:spTgt spid="158"/>
                                        </p:tgtEl>
                                        <p:attrNameLst>
                                          <p:attrName>ppt_y</p:attrName>
                                        </p:attrNameLst>
                                      </p:cBhvr>
                                      <p:tavLst>
                                        <p:tav tm="0">
                                          <p:val>
                                            <p:strVal val="#ppt_y"/>
                                          </p:val>
                                        </p:tav>
                                        <p:tav tm="100000">
                                          <p:val>
                                            <p:strVal val="#ppt_y"/>
                                          </p:val>
                                        </p:tav>
                                      </p:tavLst>
                                    </p:anim>
                                  </p:childTnLst>
                                </p:cTn>
                              </p:par>
                            </p:childTnLst>
                          </p:cTn>
                        </p:par>
                      </p:childTnLst>
                    </p:cTn>
                  </p:par>
                  <p:par>
                    <p:cTn id="148" fill="hold">
                      <p:stCondLst>
                        <p:cond delay="indefinite"/>
                      </p:stCondLst>
                      <p:childTnLst>
                        <p:par>
                          <p:cTn id="149" fill="hold">
                            <p:stCondLst>
                              <p:cond delay="0"/>
                            </p:stCondLst>
                            <p:childTnLst>
                              <p:par>
                                <p:cTn id="150" presetID="2" presetClass="entr" presetSubtype="4" fill="hold" nodeType="clickEffect">
                                  <p:stCondLst>
                                    <p:cond delay="0"/>
                                  </p:stCondLst>
                                  <p:childTnLst>
                                    <p:set>
                                      <p:cBhvr>
                                        <p:cTn id="151" dur="1" fill="hold">
                                          <p:stCondLst>
                                            <p:cond delay="0"/>
                                          </p:stCondLst>
                                        </p:cTn>
                                        <p:tgtEl>
                                          <p:spTgt spid="93"/>
                                        </p:tgtEl>
                                        <p:attrNameLst>
                                          <p:attrName>style.visibility</p:attrName>
                                        </p:attrNameLst>
                                      </p:cBhvr>
                                      <p:to>
                                        <p:strVal val="visible"/>
                                      </p:to>
                                    </p:set>
                                    <p:anim calcmode="lin" valueType="num">
                                      <p:cBhvr additive="base">
                                        <p:cTn id="152" dur="1000" fill="hold"/>
                                        <p:tgtEl>
                                          <p:spTgt spid="93"/>
                                        </p:tgtEl>
                                        <p:attrNameLst>
                                          <p:attrName>ppt_x</p:attrName>
                                        </p:attrNameLst>
                                      </p:cBhvr>
                                      <p:tavLst>
                                        <p:tav tm="0">
                                          <p:val>
                                            <p:strVal val="#ppt_x"/>
                                          </p:val>
                                        </p:tav>
                                        <p:tav tm="100000">
                                          <p:val>
                                            <p:strVal val="#ppt_x"/>
                                          </p:val>
                                        </p:tav>
                                      </p:tavLst>
                                    </p:anim>
                                    <p:anim calcmode="lin" valueType="num">
                                      <p:cBhvr additive="base">
                                        <p:cTn id="153" dur="1000" fill="hold"/>
                                        <p:tgtEl>
                                          <p:spTgt spid="93"/>
                                        </p:tgtEl>
                                        <p:attrNameLst>
                                          <p:attrName>ppt_y</p:attrName>
                                        </p:attrNameLst>
                                      </p:cBhvr>
                                      <p:tavLst>
                                        <p:tav tm="0">
                                          <p:val>
                                            <p:strVal val="1+#ppt_h/2"/>
                                          </p:val>
                                        </p:tav>
                                        <p:tav tm="100000">
                                          <p:val>
                                            <p:strVal val="#ppt_y"/>
                                          </p:val>
                                        </p:tav>
                                      </p:tavLst>
                                    </p:anim>
                                  </p:childTnLst>
                                </p:cTn>
                              </p:par>
                              <p:par>
                                <p:cTn id="154" presetID="2" presetClass="entr" presetSubtype="4" fill="hold" nodeType="withEffect">
                                  <p:stCondLst>
                                    <p:cond delay="0"/>
                                  </p:stCondLst>
                                  <p:childTnLst>
                                    <p:set>
                                      <p:cBhvr>
                                        <p:cTn id="155" dur="1" fill="hold">
                                          <p:stCondLst>
                                            <p:cond delay="0"/>
                                          </p:stCondLst>
                                        </p:cTn>
                                        <p:tgtEl>
                                          <p:spTgt spid="43"/>
                                        </p:tgtEl>
                                        <p:attrNameLst>
                                          <p:attrName>style.visibility</p:attrName>
                                        </p:attrNameLst>
                                      </p:cBhvr>
                                      <p:to>
                                        <p:strVal val="visible"/>
                                      </p:to>
                                    </p:set>
                                    <p:anim calcmode="lin" valueType="num">
                                      <p:cBhvr additive="base">
                                        <p:cTn id="156" dur="1000" fill="hold"/>
                                        <p:tgtEl>
                                          <p:spTgt spid="43"/>
                                        </p:tgtEl>
                                        <p:attrNameLst>
                                          <p:attrName>ppt_x</p:attrName>
                                        </p:attrNameLst>
                                      </p:cBhvr>
                                      <p:tavLst>
                                        <p:tav tm="0">
                                          <p:val>
                                            <p:strVal val="#ppt_x"/>
                                          </p:val>
                                        </p:tav>
                                        <p:tav tm="100000">
                                          <p:val>
                                            <p:strVal val="#ppt_x"/>
                                          </p:val>
                                        </p:tav>
                                      </p:tavLst>
                                    </p:anim>
                                    <p:anim calcmode="lin" valueType="num">
                                      <p:cBhvr additive="base">
                                        <p:cTn id="157" dur="1000" fill="hold"/>
                                        <p:tgtEl>
                                          <p:spTgt spid="43"/>
                                        </p:tgtEl>
                                        <p:attrNameLst>
                                          <p:attrName>ppt_y</p:attrName>
                                        </p:attrNameLst>
                                      </p:cBhvr>
                                      <p:tavLst>
                                        <p:tav tm="0">
                                          <p:val>
                                            <p:strVal val="1+#ppt_h/2"/>
                                          </p:val>
                                        </p:tav>
                                        <p:tav tm="100000">
                                          <p:val>
                                            <p:strVal val="#ppt_y"/>
                                          </p:val>
                                        </p:tav>
                                      </p:tavLst>
                                    </p:anim>
                                  </p:childTnLst>
                                </p:cTn>
                              </p:par>
                              <p:par>
                                <p:cTn id="158" presetID="2" presetClass="entr" presetSubtype="4" fill="hold" nodeType="withEffect">
                                  <p:stCondLst>
                                    <p:cond delay="0"/>
                                  </p:stCondLst>
                                  <p:childTnLst>
                                    <p:set>
                                      <p:cBhvr>
                                        <p:cTn id="159" dur="1" fill="hold">
                                          <p:stCondLst>
                                            <p:cond delay="0"/>
                                          </p:stCondLst>
                                        </p:cTn>
                                        <p:tgtEl>
                                          <p:spTgt spid="151"/>
                                        </p:tgtEl>
                                        <p:attrNameLst>
                                          <p:attrName>style.visibility</p:attrName>
                                        </p:attrNameLst>
                                      </p:cBhvr>
                                      <p:to>
                                        <p:strVal val="visible"/>
                                      </p:to>
                                    </p:set>
                                    <p:anim calcmode="lin" valueType="num">
                                      <p:cBhvr additive="base">
                                        <p:cTn id="160" dur="1000" fill="hold"/>
                                        <p:tgtEl>
                                          <p:spTgt spid="151"/>
                                        </p:tgtEl>
                                        <p:attrNameLst>
                                          <p:attrName>ppt_x</p:attrName>
                                        </p:attrNameLst>
                                      </p:cBhvr>
                                      <p:tavLst>
                                        <p:tav tm="0">
                                          <p:val>
                                            <p:strVal val="#ppt_x"/>
                                          </p:val>
                                        </p:tav>
                                        <p:tav tm="100000">
                                          <p:val>
                                            <p:strVal val="#ppt_x"/>
                                          </p:val>
                                        </p:tav>
                                      </p:tavLst>
                                    </p:anim>
                                    <p:anim calcmode="lin" valueType="num">
                                      <p:cBhvr additive="base">
                                        <p:cTn id="161" dur="1000" fill="hold"/>
                                        <p:tgtEl>
                                          <p:spTgt spid="151"/>
                                        </p:tgtEl>
                                        <p:attrNameLst>
                                          <p:attrName>ppt_y</p:attrName>
                                        </p:attrNameLst>
                                      </p:cBhvr>
                                      <p:tavLst>
                                        <p:tav tm="0">
                                          <p:val>
                                            <p:strVal val="1+#ppt_h/2"/>
                                          </p:val>
                                        </p:tav>
                                        <p:tav tm="100000">
                                          <p:val>
                                            <p:strVal val="#ppt_y"/>
                                          </p:val>
                                        </p:tav>
                                      </p:tavLst>
                                    </p:anim>
                                  </p:childTnLst>
                                </p:cTn>
                              </p:par>
                              <p:par>
                                <p:cTn id="162" presetID="2" presetClass="entr" presetSubtype="4" fill="hold" nodeType="withEffect">
                                  <p:stCondLst>
                                    <p:cond delay="0"/>
                                  </p:stCondLst>
                                  <p:childTnLst>
                                    <p:set>
                                      <p:cBhvr>
                                        <p:cTn id="163" dur="1" fill="hold">
                                          <p:stCondLst>
                                            <p:cond delay="0"/>
                                          </p:stCondLst>
                                        </p:cTn>
                                        <p:tgtEl>
                                          <p:spTgt spid="156"/>
                                        </p:tgtEl>
                                        <p:attrNameLst>
                                          <p:attrName>style.visibility</p:attrName>
                                        </p:attrNameLst>
                                      </p:cBhvr>
                                      <p:to>
                                        <p:strVal val="visible"/>
                                      </p:to>
                                    </p:set>
                                    <p:anim calcmode="lin" valueType="num">
                                      <p:cBhvr additive="base">
                                        <p:cTn id="164" dur="1000" fill="hold"/>
                                        <p:tgtEl>
                                          <p:spTgt spid="156"/>
                                        </p:tgtEl>
                                        <p:attrNameLst>
                                          <p:attrName>ppt_x</p:attrName>
                                        </p:attrNameLst>
                                      </p:cBhvr>
                                      <p:tavLst>
                                        <p:tav tm="0">
                                          <p:val>
                                            <p:strVal val="#ppt_x"/>
                                          </p:val>
                                        </p:tav>
                                        <p:tav tm="100000">
                                          <p:val>
                                            <p:strVal val="#ppt_x"/>
                                          </p:val>
                                        </p:tav>
                                      </p:tavLst>
                                    </p:anim>
                                    <p:anim calcmode="lin" valueType="num">
                                      <p:cBhvr additive="base">
                                        <p:cTn id="165" dur="1000" fill="hold"/>
                                        <p:tgtEl>
                                          <p:spTgt spid="156"/>
                                        </p:tgtEl>
                                        <p:attrNameLst>
                                          <p:attrName>ppt_y</p:attrName>
                                        </p:attrNameLst>
                                      </p:cBhvr>
                                      <p:tavLst>
                                        <p:tav tm="0">
                                          <p:val>
                                            <p:strVal val="1+#ppt_h/2"/>
                                          </p:val>
                                        </p:tav>
                                        <p:tav tm="100000">
                                          <p:val>
                                            <p:strVal val="#ppt_y"/>
                                          </p:val>
                                        </p:tav>
                                      </p:tavLst>
                                    </p:anim>
                                  </p:childTnLst>
                                </p:cTn>
                              </p:par>
                              <p:par>
                                <p:cTn id="166" presetID="2" presetClass="entr" presetSubtype="4" fill="hold" grpId="0" nodeType="withEffect">
                                  <p:stCondLst>
                                    <p:cond delay="0"/>
                                  </p:stCondLst>
                                  <p:childTnLst>
                                    <p:set>
                                      <p:cBhvr>
                                        <p:cTn id="167" dur="1" fill="hold">
                                          <p:stCondLst>
                                            <p:cond delay="0"/>
                                          </p:stCondLst>
                                        </p:cTn>
                                        <p:tgtEl>
                                          <p:spTgt spid="157"/>
                                        </p:tgtEl>
                                        <p:attrNameLst>
                                          <p:attrName>style.visibility</p:attrName>
                                        </p:attrNameLst>
                                      </p:cBhvr>
                                      <p:to>
                                        <p:strVal val="visible"/>
                                      </p:to>
                                    </p:set>
                                    <p:anim calcmode="lin" valueType="num">
                                      <p:cBhvr additive="base">
                                        <p:cTn id="168" dur="1000" fill="hold"/>
                                        <p:tgtEl>
                                          <p:spTgt spid="157"/>
                                        </p:tgtEl>
                                        <p:attrNameLst>
                                          <p:attrName>ppt_x</p:attrName>
                                        </p:attrNameLst>
                                      </p:cBhvr>
                                      <p:tavLst>
                                        <p:tav tm="0">
                                          <p:val>
                                            <p:strVal val="#ppt_x"/>
                                          </p:val>
                                        </p:tav>
                                        <p:tav tm="100000">
                                          <p:val>
                                            <p:strVal val="#ppt_x"/>
                                          </p:val>
                                        </p:tav>
                                      </p:tavLst>
                                    </p:anim>
                                    <p:anim calcmode="lin" valueType="num">
                                      <p:cBhvr additive="base">
                                        <p:cTn id="169" dur="1000" fill="hold"/>
                                        <p:tgtEl>
                                          <p:spTgt spid="1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7" grpId="0" animBg="1"/>
      <p:bldP spid="52" grpId="0"/>
      <p:bldP spid="53" grpId="0"/>
      <p:bldP spid="57" grpId="0"/>
      <p:bldP spid="58" grpId="0"/>
      <p:bldP spid="115" grpId="0"/>
      <p:bldP spid="116" grpId="0"/>
      <p:bldP spid="141" grpId="0"/>
      <p:bldP spid="146" grpId="0" animBg="1"/>
      <p:bldP spid="157" grpId="0"/>
      <p:bldP spid="15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Components</a:t>
            </a:r>
            <a:endParaRPr lang="en-GB" dirty="0"/>
          </a:p>
        </p:txBody>
      </p:sp>
      <p:sp>
        <p:nvSpPr>
          <p:cNvPr id="3" name="Text Placeholder 2"/>
          <p:cNvSpPr>
            <a:spLocks noGrp="1"/>
          </p:cNvSpPr>
          <p:nvPr>
            <p:ph type="body" idx="1"/>
          </p:nvPr>
        </p:nvSpPr>
        <p:spPr/>
        <p:txBody>
          <a:bodyPr/>
          <a:lstStyle/>
          <a:p>
            <a:r>
              <a:rPr lang="en-US" sz="2000" dirty="0" smtClean="0">
                <a:solidFill>
                  <a:schemeClr val="bg1"/>
                </a:solidFill>
              </a:rPr>
              <a:t>Virtual Machine Manager (VMM) Engine Server</a:t>
            </a:r>
          </a:p>
          <a:p>
            <a:pPr lvl="1"/>
            <a:r>
              <a:rPr lang="en-US" sz="1800" dirty="0" smtClean="0">
                <a:solidFill>
                  <a:schemeClr val="bg1"/>
                </a:solidFill>
              </a:rPr>
              <a:t>VMM Engine running on dedicated server</a:t>
            </a:r>
          </a:p>
          <a:p>
            <a:pPr lvl="1"/>
            <a:r>
              <a:rPr lang="en-US" sz="1800" dirty="0" smtClean="0">
                <a:solidFill>
                  <a:schemeClr val="bg1"/>
                </a:solidFill>
              </a:rPr>
              <a:t>VMM System Console</a:t>
            </a:r>
          </a:p>
          <a:p>
            <a:r>
              <a:rPr lang="en-US" sz="2000" dirty="0" smtClean="0">
                <a:solidFill>
                  <a:schemeClr val="bg1"/>
                </a:solidFill>
              </a:rPr>
              <a:t>VMM Agent</a:t>
            </a:r>
          </a:p>
          <a:p>
            <a:pPr lvl="1"/>
            <a:r>
              <a:rPr lang="en-US" sz="1800" dirty="0" smtClean="0">
                <a:solidFill>
                  <a:schemeClr val="bg1"/>
                </a:solidFill>
              </a:rPr>
              <a:t>Installed on the Virtual Server host machines</a:t>
            </a:r>
          </a:p>
          <a:p>
            <a:pPr lvl="1"/>
            <a:r>
              <a:rPr lang="en-US" sz="1800" dirty="0" smtClean="0">
                <a:solidFill>
                  <a:schemeClr val="bg1"/>
                </a:solidFill>
              </a:rPr>
              <a:t>Communicates with VMM Engine</a:t>
            </a:r>
          </a:p>
          <a:p>
            <a:r>
              <a:rPr lang="en-US" sz="2000" dirty="0" smtClean="0">
                <a:solidFill>
                  <a:schemeClr val="bg1"/>
                </a:solidFill>
              </a:rPr>
              <a:t>Library Server</a:t>
            </a:r>
          </a:p>
          <a:p>
            <a:pPr lvl="1"/>
            <a:r>
              <a:rPr lang="en-US" sz="1800" dirty="0" smtClean="0">
                <a:solidFill>
                  <a:schemeClr val="bg1"/>
                </a:solidFill>
              </a:rPr>
              <a:t>File store for the virtual infrastructure building blocks</a:t>
            </a:r>
          </a:p>
          <a:p>
            <a:r>
              <a:rPr lang="en-US" sz="2000" dirty="0" smtClean="0">
                <a:solidFill>
                  <a:schemeClr val="bg1"/>
                </a:solidFill>
              </a:rPr>
              <a:t>SQL Server</a:t>
            </a:r>
          </a:p>
          <a:p>
            <a:pPr lvl="1"/>
            <a:r>
              <a:rPr lang="en-US" sz="1800" dirty="0" smtClean="0">
                <a:solidFill>
                  <a:schemeClr val="bg1"/>
                </a:solidFill>
              </a:rPr>
              <a:t>Stores the configuration and discovery information</a:t>
            </a:r>
          </a:p>
          <a:p>
            <a:r>
              <a:rPr lang="en-US" sz="2000" dirty="0" smtClean="0">
                <a:solidFill>
                  <a:schemeClr val="bg1"/>
                </a:solidFill>
              </a:rPr>
              <a:t>Interfaces</a:t>
            </a:r>
          </a:p>
          <a:p>
            <a:pPr lvl="1"/>
            <a:r>
              <a:rPr lang="en-US" sz="1800" dirty="0" smtClean="0">
                <a:solidFill>
                  <a:schemeClr val="bg1"/>
                </a:solidFill>
              </a:rPr>
              <a:t>Admin UI</a:t>
            </a:r>
          </a:p>
          <a:p>
            <a:pPr lvl="1"/>
            <a:r>
              <a:rPr lang="en-US" sz="1800" dirty="0" smtClean="0">
                <a:solidFill>
                  <a:schemeClr val="bg1"/>
                </a:solidFill>
              </a:rPr>
              <a:t>Web </a:t>
            </a:r>
          </a:p>
          <a:p>
            <a:pPr lvl="1"/>
            <a:r>
              <a:rPr lang="en-US" sz="1800" dirty="0" smtClean="0">
                <a:solidFill>
                  <a:schemeClr val="bg1"/>
                </a:solidFill>
              </a:rPr>
              <a:t>Command line</a:t>
            </a:r>
          </a:p>
          <a:p>
            <a:pPr>
              <a:buNone/>
            </a:pPr>
            <a:endParaRPr lang="en-GB"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914099" eaLnBrk="1" hangingPunct="1">
              <a:defRPr/>
            </a:pPr>
            <a:r>
              <a:rPr smtClean="0">
                <a:solidFill>
                  <a:schemeClr val="bg1"/>
                </a:solidFill>
              </a:rPr>
              <a:t>Network Access Protection</a:t>
            </a:r>
            <a:endParaRPr>
              <a:solidFill>
                <a:schemeClr val="bg1"/>
              </a:solidFill>
            </a:endParaRPr>
          </a:p>
        </p:txBody>
      </p:sp>
      <p:sp>
        <p:nvSpPr>
          <p:cNvPr id="51" name="Oval 2"/>
          <p:cNvSpPr/>
          <p:nvPr/>
        </p:nvSpPr>
        <p:spPr bwMode="auto">
          <a:xfrm>
            <a:off x="500034" y="1214422"/>
            <a:ext cx="7839075" cy="5415505"/>
          </a:xfrm>
          <a:prstGeom prst="ellipse">
            <a:avLst/>
          </a:prstGeom>
          <a:gradFill flip="none" rotWithShape="1">
            <a:gsLst>
              <a:gs pos="19000">
                <a:srgbClr val="FCBD60">
                  <a:alpha val="88000"/>
                </a:srgbClr>
              </a:gs>
              <a:gs pos="42000">
                <a:schemeClr val="accent3">
                  <a:alpha val="61000"/>
                </a:schemeClr>
              </a:gs>
              <a:gs pos="52000">
                <a:schemeClr val="accent3">
                  <a:alpha val="50000"/>
                </a:schemeClr>
              </a:gs>
              <a:gs pos="100000">
                <a:schemeClr val="accent3"/>
              </a:gs>
            </a:gsLst>
            <a:path path="circle">
              <a:fillToRect l="50000" t="50000" r="50000" b="50000"/>
            </a:path>
            <a:tileRect/>
          </a:gradFill>
          <a:ln w="38100" cap="rnd">
            <a:noFill/>
            <a:round/>
            <a:headEnd/>
            <a:tailEnd/>
          </a:ln>
          <a:effectLst>
            <a:glow rad="228600">
              <a:schemeClr val="bg1">
                <a:alpha val="40000"/>
              </a:schemeClr>
            </a:glow>
          </a:effectLst>
          <a:scene3d>
            <a:camera prst="orthographicFront"/>
            <a:lightRig rig="threePt" dir="t"/>
          </a:scene3d>
          <a:sp3d>
            <a:bevelT w="254000" h="63500" prst="softRound"/>
          </a:sp3d>
        </p:spPr>
        <p:txBody>
          <a:bodyPr lIns="0" tIns="0" rIns="0" bIns="0" anchor="ctr"/>
          <a:lstStyle/>
          <a:p>
            <a:pPr indent="-628650" algn="ctr" defTabSz="914400">
              <a:lnSpc>
                <a:spcPct val="83000"/>
              </a:lnSpc>
              <a:buClr>
                <a:schemeClr val="tx2"/>
              </a:buClr>
              <a:buSzPct val="76000"/>
              <a:defRPr/>
            </a:pPr>
            <a:endParaRPr lang="en-US" sz="3200" kern="0" dirty="0">
              <a:solidFill>
                <a:srgbClr val="111111"/>
              </a:solidFill>
            </a:endParaRPr>
          </a:p>
        </p:txBody>
      </p:sp>
      <p:sp>
        <p:nvSpPr>
          <p:cNvPr id="52" name="Oval 2"/>
          <p:cNvSpPr/>
          <p:nvPr/>
        </p:nvSpPr>
        <p:spPr bwMode="auto">
          <a:xfrm>
            <a:off x="1922511" y="2096556"/>
            <a:ext cx="5730798" cy="3723320"/>
          </a:xfrm>
          <a:prstGeom prst="ellipse">
            <a:avLst/>
          </a:prstGeom>
          <a:gradFill flip="none" rotWithShape="1">
            <a:gsLst>
              <a:gs pos="19000">
                <a:srgbClr val="EDFFB3"/>
              </a:gs>
              <a:gs pos="42000">
                <a:srgbClr val="B2F35B">
                  <a:alpha val="51000"/>
                </a:srgbClr>
              </a:gs>
              <a:gs pos="52000">
                <a:srgbClr val="6BC656">
                  <a:alpha val="51000"/>
                </a:srgbClr>
              </a:gs>
              <a:gs pos="100000">
                <a:schemeClr val="accent4">
                  <a:lumMod val="50000"/>
                </a:schemeClr>
              </a:gs>
            </a:gsLst>
            <a:path path="circle">
              <a:fillToRect l="50000" t="50000" r="50000" b="50000"/>
            </a:path>
            <a:tileRect/>
          </a:gradFill>
          <a:ln w="38100" cap="rnd">
            <a:noFill/>
            <a:round/>
            <a:headEnd/>
            <a:tailEnd/>
          </a:ln>
          <a:effectLst>
            <a:glow rad="228600">
              <a:schemeClr val="accent3">
                <a:alpha val="20000"/>
              </a:schemeClr>
            </a:glow>
            <a:outerShdw blurRad="63500" sx="102000" sy="102000" algn="ctr" rotWithShape="0">
              <a:schemeClr val="accent4">
                <a:lumMod val="50000"/>
                <a:alpha val="40000"/>
              </a:schemeClr>
            </a:outerShdw>
          </a:effectLst>
          <a:scene3d>
            <a:camera prst="orthographicFront"/>
            <a:lightRig rig="threePt" dir="t"/>
          </a:scene3d>
          <a:sp3d>
            <a:bevelT w="508000" h="63500" prst="coolSlant"/>
          </a:sp3d>
        </p:spPr>
        <p:txBody>
          <a:bodyPr lIns="0" tIns="0" rIns="0" bIns="0" anchor="ctr"/>
          <a:lstStyle/>
          <a:p>
            <a:pPr indent="-628650" algn="ctr" defTabSz="914400">
              <a:lnSpc>
                <a:spcPct val="83000"/>
              </a:lnSpc>
              <a:buClr>
                <a:schemeClr val="tx2"/>
              </a:buClr>
              <a:buSzPct val="76000"/>
              <a:defRPr/>
            </a:pPr>
            <a:endParaRPr lang="en-US" sz="2800" kern="0" dirty="0">
              <a:solidFill>
                <a:srgbClr val="111111"/>
              </a:solidFill>
            </a:endParaRPr>
          </a:p>
        </p:txBody>
      </p:sp>
      <p:grpSp>
        <p:nvGrpSpPr>
          <p:cNvPr id="3" name="Security Policy"/>
          <p:cNvGrpSpPr>
            <a:grpSpLocks/>
          </p:cNvGrpSpPr>
          <p:nvPr/>
        </p:nvGrpSpPr>
        <p:grpSpPr bwMode="auto">
          <a:xfrm>
            <a:off x="2384397" y="2826277"/>
            <a:ext cx="1131887" cy="1133475"/>
            <a:chOff x="2491839" y="3535362"/>
            <a:chExt cx="1131887" cy="1131887"/>
          </a:xfrm>
        </p:grpSpPr>
        <p:pic>
          <p:nvPicPr>
            <p:cNvPr id="21556" name="Picture 5"/>
            <p:cNvPicPr>
              <a:picLocks noChangeAspect="1" noChangeArrowheads="1"/>
            </p:cNvPicPr>
            <p:nvPr/>
          </p:nvPicPr>
          <p:blipFill>
            <a:blip r:embed="rId3"/>
            <a:srcRect/>
            <a:stretch>
              <a:fillRect/>
            </a:stretch>
          </p:blipFill>
          <p:spPr bwMode="auto">
            <a:xfrm>
              <a:off x="2491839" y="3535362"/>
              <a:ext cx="1131887" cy="1131887"/>
            </a:xfrm>
            <a:prstGeom prst="rect">
              <a:avLst/>
            </a:prstGeom>
            <a:noFill/>
            <a:ln w="9525">
              <a:noFill/>
              <a:miter lim="800000"/>
              <a:headEnd/>
              <a:tailEnd/>
            </a:ln>
          </p:spPr>
        </p:pic>
        <p:pic>
          <p:nvPicPr>
            <p:cNvPr id="55" name="Picture 8"/>
            <p:cNvPicPr>
              <a:picLocks noChangeAspect="1" noChangeArrowheads="1"/>
            </p:cNvPicPr>
            <p:nvPr/>
          </p:nvPicPr>
          <p:blipFill>
            <a:blip r:embed="rId4"/>
            <a:srcRect/>
            <a:stretch>
              <a:fillRect/>
            </a:stretch>
          </p:blipFill>
          <p:spPr bwMode="auto">
            <a:xfrm>
              <a:off x="3150651" y="3535362"/>
              <a:ext cx="466725" cy="505703"/>
            </a:xfrm>
            <a:prstGeom prst="rect">
              <a:avLst/>
            </a:prstGeom>
            <a:noFill/>
            <a:ln w="9525">
              <a:noFill/>
              <a:miter lim="800000"/>
              <a:headEnd/>
              <a:tailEnd/>
            </a:ln>
            <a:effectLst>
              <a:outerShdw blurRad="63500" sx="102000" sy="102000" algn="ctr" rotWithShape="0">
                <a:prstClr val="black">
                  <a:alpha val="40000"/>
                </a:prstClr>
              </a:outerShdw>
            </a:effectLst>
          </p:spPr>
        </p:pic>
      </p:grpSp>
      <p:grpSp>
        <p:nvGrpSpPr>
          <p:cNvPr id="4" name="Security Policy"/>
          <p:cNvGrpSpPr>
            <a:grpSpLocks/>
          </p:cNvGrpSpPr>
          <p:nvPr/>
        </p:nvGrpSpPr>
        <p:grpSpPr bwMode="auto">
          <a:xfrm>
            <a:off x="1868459" y="3624789"/>
            <a:ext cx="1131888" cy="1266825"/>
            <a:chOff x="2478163" y="3456992"/>
            <a:chExt cx="1131887" cy="1266555"/>
          </a:xfrm>
        </p:grpSpPr>
        <p:pic>
          <p:nvPicPr>
            <p:cNvPr id="21554" name="Picture 5"/>
            <p:cNvPicPr>
              <a:picLocks noChangeAspect="1" noChangeArrowheads="1"/>
            </p:cNvPicPr>
            <p:nvPr/>
          </p:nvPicPr>
          <p:blipFill>
            <a:blip r:embed="rId3"/>
            <a:srcRect/>
            <a:stretch>
              <a:fillRect/>
            </a:stretch>
          </p:blipFill>
          <p:spPr bwMode="auto">
            <a:xfrm>
              <a:off x="2478163" y="3591660"/>
              <a:ext cx="1131887" cy="1131887"/>
            </a:xfrm>
            <a:prstGeom prst="rect">
              <a:avLst/>
            </a:prstGeom>
            <a:noFill/>
            <a:ln w="9525">
              <a:noFill/>
              <a:miter lim="800000"/>
              <a:headEnd/>
              <a:tailEnd/>
            </a:ln>
          </p:spPr>
        </p:pic>
        <p:pic>
          <p:nvPicPr>
            <p:cNvPr id="58" name="Picture 8"/>
            <p:cNvPicPr>
              <a:picLocks noChangeAspect="1" noChangeArrowheads="1"/>
            </p:cNvPicPr>
            <p:nvPr/>
          </p:nvPicPr>
          <p:blipFill>
            <a:blip r:embed="rId5"/>
            <a:srcRect/>
            <a:stretch>
              <a:fillRect/>
            </a:stretch>
          </p:blipFill>
          <p:spPr bwMode="auto">
            <a:xfrm>
              <a:off x="3114750" y="3456992"/>
              <a:ext cx="465137" cy="506305"/>
            </a:xfrm>
            <a:prstGeom prst="rect">
              <a:avLst/>
            </a:prstGeom>
            <a:noFill/>
            <a:ln w="9525">
              <a:noFill/>
              <a:miter lim="800000"/>
              <a:headEnd/>
              <a:tailEnd/>
            </a:ln>
            <a:effectLst>
              <a:outerShdw blurRad="63500" sx="102000" sy="102000" algn="ctr" rotWithShape="0">
                <a:prstClr val="black">
                  <a:alpha val="40000"/>
                </a:prstClr>
              </a:outerShdw>
            </a:effectLst>
          </p:spPr>
        </p:pic>
      </p:grpSp>
      <p:grpSp>
        <p:nvGrpSpPr>
          <p:cNvPr id="5" name="Security Policy"/>
          <p:cNvGrpSpPr>
            <a:grpSpLocks/>
          </p:cNvGrpSpPr>
          <p:nvPr/>
        </p:nvGrpSpPr>
        <p:grpSpPr bwMode="auto">
          <a:xfrm>
            <a:off x="2752697" y="4470927"/>
            <a:ext cx="1131887" cy="1131887"/>
            <a:chOff x="2491839" y="3535362"/>
            <a:chExt cx="1131887" cy="1131887"/>
          </a:xfrm>
        </p:grpSpPr>
        <p:pic>
          <p:nvPicPr>
            <p:cNvPr id="21552" name="Picture 5"/>
            <p:cNvPicPr>
              <a:picLocks noChangeAspect="1" noChangeArrowheads="1"/>
            </p:cNvPicPr>
            <p:nvPr/>
          </p:nvPicPr>
          <p:blipFill>
            <a:blip r:embed="rId3"/>
            <a:srcRect/>
            <a:stretch>
              <a:fillRect/>
            </a:stretch>
          </p:blipFill>
          <p:spPr bwMode="auto">
            <a:xfrm>
              <a:off x="2491839" y="3535362"/>
              <a:ext cx="1131887" cy="1131887"/>
            </a:xfrm>
            <a:prstGeom prst="rect">
              <a:avLst/>
            </a:prstGeom>
            <a:noFill/>
            <a:ln w="9525">
              <a:noFill/>
              <a:miter lim="800000"/>
              <a:headEnd/>
              <a:tailEnd/>
            </a:ln>
          </p:spPr>
        </p:pic>
        <p:pic>
          <p:nvPicPr>
            <p:cNvPr id="61" name="Picture 8"/>
            <p:cNvPicPr>
              <a:picLocks noChangeAspect="1" noChangeArrowheads="1"/>
            </p:cNvPicPr>
            <p:nvPr/>
          </p:nvPicPr>
          <p:blipFill>
            <a:blip r:embed="rId5"/>
            <a:srcRect/>
            <a:stretch>
              <a:fillRect/>
            </a:stretch>
          </p:blipFill>
          <p:spPr bwMode="auto">
            <a:xfrm>
              <a:off x="2517239" y="3552824"/>
              <a:ext cx="465137" cy="506413"/>
            </a:xfrm>
            <a:prstGeom prst="rect">
              <a:avLst/>
            </a:prstGeom>
            <a:noFill/>
            <a:ln w="9525">
              <a:noFill/>
              <a:miter lim="800000"/>
              <a:headEnd/>
              <a:tailEnd/>
            </a:ln>
            <a:effectLst>
              <a:outerShdw blurRad="63500" sx="102000" sy="102000" algn="ctr" rotWithShape="0">
                <a:prstClr val="black">
                  <a:alpha val="40000"/>
                </a:prstClr>
              </a:outerShdw>
            </a:effectLst>
          </p:spPr>
        </p:pic>
      </p:grpSp>
      <p:grpSp>
        <p:nvGrpSpPr>
          <p:cNvPr id="6" name="Group 282"/>
          <p:cNvGrpSpPr>
            <a:grpSpLocks/>
          </p:cNvGrpSpPr>
          <p:nvPr/>
        </p:nvGrpSpPr>
        <p:grpSpPr bwMode="auto">
          <a:xfrm>
            <a:off x="1547784" y="5047189"/>
            <a:ext cx="831850" cy="850900"/>
            <a:chOff x="8489099" y="3976771"/>
            <a:chExt cx="544628" cy="587208"/>
          </a:xfrm>
        </p:grpSpPr>
        <p:pic>
          <p:nvPicPr>
            <p:cNvPr id="21550" name="Picture 8" descr="C:\Program Files\Microsoft Resource DVD Artwork\DVD_ART\Artwork_Imagery\Shapes and Graphics\Buidlings and dwellings\house inside open .png"/>
            <p:cNvPicPr>
              <a:picLocks noChangeAspect="1" noChangeArrowheads="1"/>
            </p:cNvPicPr>
            <p:nvPr/>
          </p:nvPicPr>
          <p:blipFill>
            <a:blip r:embed="rId6"/>
            <a:srcRect/>
            <a:stretch>
              <a:fillRect/>
            </a:stretch>
          </p:blipFill>
          <p:spPr bwMode="auto">
            <a:xfrm>
              <a:off x="8489099" y="3976771"/>
              <a:ext cx="544628" cy="587208"/>
            </a:xfrm>
            <a:prstGeom prst="rect">
              <a:avLst/>
            </a:prstGeom>
            <a:noFill/>
            <a:ln w="9525">
              <a:noFill/>
              <a:miter lim="800000"/>
              <a:headEnd/>
              <a:tailEnd/>
            </a:ln>
          </p:spPr>
        </p:pic>
        <p:pic>
          <p:nvPicPr>
            <p:cNvPr id="21551" name="Picture 5" descr="C:\Program Files\Microsoft Resource DVD Artwork\DVD_ART\Artwork_Imagery\HARDWARE_IMAGERY\Illustration - Misc Hardware\Windows Vista Illustration Icons\Computer.png"/>
            <p:cNvPicPr>
              <a:picLocks noChangeAspect="1" noChangeArrowheads="1"/>
            </p:cNvPicPr>
            <p:nvPr/>
          </p:nvPicPr>
          <p:blipFill>
            <a:blip r:embed="rId7"/>
            <a:srcRect/>
            <a:stretch>
              <a:fillRect/>
            </a:stretch>
          </p:blipFill>
          <p:spPr bwMode="auto">
            <a:xfrm>
              <a:off x="8603679" y="4110457"/>
              <a:ext cx="315468" cy="315468"/>
            </a:xfrm>
            <a:prstGeom prst="rect">
              <a:avLst/>
            </a:prstGeom>
            <a:noFill/>
            <a:ln w="9525">
              <a:noFill/>
              <a:miter lim="800000"/>
              <a:headEnd/>
              <a:tailEnd/>
            </a:ln>
          </p:spPr>
        </p:pic>
      </p:grpSp>
      <p:pic>
        <p:nvPicPr>
          <p:cNvPr id="21520" name="Picture 4" descr="C:\Program Files\Microsoft Resource DVD Artwork\DVD_ART\Artwork_Imagery\HARDWARE_IMAGERY\Illustration - Misc Hardware\Windows Vista Illustration Icons\Laptop.png"/>
          <p:cNvPicPr>
            <a:picLocks noChangeAspect="1" noChangeArrowheads="1"/>
          </p:cNvPicPr>
          <p:nvPr/>
        </p:nvPicPr>
        <p:blipFill>
          <a:blip r:embed="rId8"/>
          <a:srcRect/>
          <a:stretch>
            <a:fillRect/>
          </a:stretch>
        </p:blipFill>
        <p:spPr bwMode="auto">
          <a:xfrm>
            <a:off x="2314547" y="5486927"/>
            <a:ext cx="636587" cy="636587"/>
          </a:xfrm>
          <a:prstGeom prst="rect">
            <a:avLst/>
          </a:prstGeom>
          <a:noFill/>
          <a:ln w="9525">
            <a:noFill/>
            <a:miter lim="800000"/>
            <a:headEnd/>
            <a:tailEnd/>
          </a:ln>
        </p:spPr>
      </p:pic>
      <p:pic>
        <p:nvPicPr>
          <p:cNvPr id="21521" name="Picture 4" descr="C:\Program Files\Microsoft Resource DVD Artwork\DVD_ART\Artwork_Imagery\HARDWARE_IMAGERY\Illustration - Misc Hardware\Windows Vista Illustration Icons\Laptop.png"/>
          <p:cNvPicPr>
            <a:picLocks noChangeAspect="1" noChangeArrowheads="1"/>
          </p:cNvPicPr>
          <p:nvPr/>
        </p:nvPicPr>
        <p:blipFill>
          <a:blip r:embed="rId8"/>
          <a:srcRect/>
          <a:stretch>
            <a:fillRect/>
          </a:stretch>
        </p:blipFill>
        <p:spPr bwMode="auto">
          <a:xfrm>
            <a:off x="804834" y="3813702"/>
            <a:ext cx="636588" cy="638175"/>
          </a:xfrm>
          <a:prstGeom prst="rect">
            <a:avLst/>
          </a:prstGeom>
          <a:noFill/>
          <a:ln w="9525">
            <a:noFill/>
            <a:miter lim="800000"/>
            <a:headEnd/>
            <a:tailEnd/>
          </a:ln>
        </p:spPr>
      </p:pic>
      <p:pic>
        <p:nvPicPr>
          <p:cNvPr id="21522" name="Picture 4" descr="C:\Program Files\Microsoft Resource DVD Artwork\DVD_ART\Artwork_Imagery\HARDWARE_IMAGERY\Illustration - Misc Hardware\Windows Vista Illustration Icons\Laptop.png"/>
          <p:cNvPicPr>
            <a:picLocks noChangeAspect="1" noChangeArrowheads="1"/>
          </p:cNvPicPr>
          <p:nvPr/>
        </p:nvPicPr>
        <p:blipFill>
          <a:blip r:embed="rId8"/>
          <a:srcRect/>
          <a:stretch>
            <a:fillRect/>
          </a:stretch>
        </p:blipFill>
        <p:spPr bwMode="auto">
          <a:xfrm>
            <a:off x="1062009" y="2629427"/>
            <a:ext cx="636588" cy="638175"/>
          </a:xfrm>
          <a:prstGeom prst="rect">
            <a:avLst/>
          </a:prstGeom>
          <a:noFill/>
          <a:ln w="9525">
            <a:noFill/>
            <a:miter lim="800000"/>
            <a:headEnd/>
            <a:tailEnd/>
          </a:ln>
        </p:spPr>
      </p:pic>
      <p:sp>
        <p:nvSpPr>
          <p:cNvPr id="68" name="Rectangle 67"/>
          <p:cNvSpPr/>
          <p:nvPr/>
        </p:nvSpPr>
        <p:spPr>
          <a:xfrm>
            <a:off x="659481" y="3212595"/>
            <a:ext cx="1405000" cy="341504"/>
          </a:xfrm>
          <a:prstGeom prst="rect">
            <a:avLst/>
          </a:prstGeom>
          <a:noFill/>
          <a:ln w="38100" cap="rnd">
            <a:noFill/>
            <a:round/>
            <a:headEnd/>
            <a:tailEnd/>
          </a:ln>
          <a:effectLst/>
          <a:scene3d>
            <a:camera prst="orthographicFront"/>
            <a:lightRig rig="threePt" dir="t"/>
          </a:scene3d>
          <a:sp3d>
            <a:bevelT w="254000" h="63500"/>
          </a:sp3d>
        </p:spPr>
        <p:txBody>
          <a:bodyPr wrap="none">
            <a:spAutoFit/>
          </a:bodyPr>
          <a:lstStyle/>
          <a:p>
            <a:pPr marL="411480" indent="-411480" defTabSz="912740">
              <a:lnSpc>
                <a:spcPct val="80000"/>
              </a:lnSpc>
              <a:spcBef>
                <a:spcPct val="35000"/>
              </a:spcBef>
              <a:buClr>
                <a:srgbClr val="FDE399"/>
              </a:buClr>
              <a:defRPr/>
            </a:pPr>
            <a:r>
              <a:rPr lang="en-US" sz="2000" dirty="0">
                <a:gradFill>
                  <a:gsLst>
                    <a:gs pos="0">
                      <a:srgbClr val="000000"/>
                    </a:gs>
                    <a:gs pos="77000">
                      <a:srgbClr val="000000"/>
                    </a:gs>
                  </a:gsLst>
                  <a:lin ang="16200000" scaled="1"/>
                </a:gradFill>
                <a:effectLst>
                  <a:outerShdw blurRad="63500" sx="102000" sy="102000" algn="ctr" rotWithShape="0">
                    <a:prstClr val="black">
                      <a:alpha val="40000"/>
                    </a:prstClr>
                  </a:outerShdw>
                </a:effectLst>
                <a:latin typeface="Segoe Semibold"/>
              </a:rPr>
              <a:t>Customers</a:t>
            </a:r>
          </a:p>
        </p:txBody>
      </p:sp>
      <p:sp>
        <p:nvSpPr>
          <p:cNvPr id="69" name="Rectangle 68"/>
          <p:cNvSpPr/>
          <p:nvPr/>
        </p:nvSpPr>
        <p:spPr>
          <a:xfrm>
            <a:off x="819409" y="4405323"/>
            <a:ext cx="1137299" cy="341504"/>
          </a:xfrm>
          <a:prstGeom prst="rect">
            <a:avLst/>
          </a:prstGeom>
          <a:noFill/>
          <a:ln w="38100" cap="rnd">
            <a:noFill/>
            <a:round/>
            <a:headEnd/>
            <a:tailEnd/>
          </a:ln>
          <a:effectLst/>
          <a:scene3d>
            <a:camera prst="orthographicFront"/>
            <a:lightRig rig="threePt" dir="t"/>
          </a:scene3d>
          <a:sp3d>
            <a:bevelT w="254000" h="63500"/>
          </a:sp3d>
        </p:spPr>
        <p:txBody>
          <a:bodyPr wrap="none">
            <a:spAutoFit/>
          </a:bodyPr>
          <a:lstStyle/>
          <a:p>
            <a:pPr marL="411480" indent="-411480" defTabSz="912740">
              <a:lnSpc>
                <a:spcPct val="80000"/>
              </a:lnSpc>
              <a:spcBef>
                <a:spcPct val="35000"/>
              </a:spcBef>
              <a:buClr>
                <a:srgbClr val="FDE399"/>
              </a:buClr>
              <a:defRPr/>
            </a:pPr>
            <a:r>
              <a:rPr lang="en-US" sz="2000" dirty="0">
                <a:gradFill>
                  <a:gsLst>
                    <a:gs pos="0">
                      <a:srgbClr val="000000"/>
                    </a:gs>
                    <a:gs pos="77000">
                      <a:srgbClr val="000000"/>
                    </a:gs>
                  </a:gsLst>
                  <a:lin ang="16200000" scaled="1"/>
                </a:gradFill>
                <a:effectLst>
                  <a:outerShdw blurRad="63500" sx="102000" sy="102000" algn="ctr" rotWithShape="0">
                    <a:prstClr val="black">
                      <a:alpha val="40000"/>
                    </a:prstClr>
                  </a:outerShdw>
                </a:effectLst>
                <a:latin typeface="Segoe Semibold"/>
              </a:rPr>
              <a:t>Partners</a:t>
            </a:r>
          </a:p>
        </p:txBody>
      </p:sp>
      <p:sp>
        <p:nvSpPr>
          <p:cNvPr id="70" name="Rectangle 69"/>
          <p:cNvSpPr/>
          <p:nvPr/>
        </p:nvSpPr>
        <p:spPr>
          <a:xfrm>
            <a:off x="3046134" y="5793498"/>
            <a:ext cx="1698536" cy="587725"/>
          </a:xfrm>
          <a:prstGeom prst="rect">
            <a:avLst/>
          </a:prstGeom>
          <a:noFill/>
          <a:ln w="38100" cap="rnd">
            <a:noFill/>
            <a:round/>
            <a:headEnd/>
            <a:tailEnd/>
          </a:ln>
          <a:effectLst/>
          <a:scene3d>
            <a:camera prst="orthographicFront"/>
            <a:lightRig rig="threePt" dir="t"/>
          </a:scene3d>
          <a:sp3d>
            <a:bevelT w="254000" h="63500"/>
          </a:sp3d>
        </p:spPr>
        <p:txBody>
          <a:bodyPr>
            <a:spAutoFit/>
          </a:bodyPr>
          <a:lstStyle/>
          <a:p>
            <a:pPr defTabSz="912740">
              <a:lnSpc>
                <a:spcPct val="80000"/>
              </a:lnSpc>
              <a:spcBef>
                <a:spcPct val="35000"/>
              </a:spcBef>
              <a:buClr>
                <a:srgbClr val="FDE399"/>
              </a:buClr>
              <a:defRPr/>
            </a:pPr>
            <a:r>
              <a:rPr lang="en-US" sz="2000" dirty="0">
                <a:gradFill>
                  <a:gsLst>
                    <a:gs pos="0">
                      <a:srgbClr val="000000"/>
                    </a:gs>
                    <a:gs pos="77000">
                      <a:srgbClr val="000000"/>
                    </a:gs>
                  </a:gsLst>
                  <a:lin ang="16200000" scaled="1"/>
                </a:gradFill>
                <a:effectLst>
                  <a:outerShdw blurRad="63500" sx="102000" sy="102000" algn="ctr" rotWithShape="0">
                    <a:prstClr val="black">
                      <a:alpha val="40000"/>
                    </a:prstClr>
                  </a:outerShdw>
                </a:effectLst>
                <a:latin typeface="Segoe Semibold"/>
              </a:rPr>
              <a:t>Remote Employees</a:t>
            </a:r>
          </a:p>
        </p:txBody>
      </p:sp>
      <p:sp>
        <p:nvSpPr>
          <p:cNvPr id="71" name="Oval 1"/>
          <p:cNvSpPr/>
          <p:nvPr/>
        </p:nvSpPr>
        <p:spPr bwMode="auto">
          <a:xfrm>
            <a:off x="3221628" y="2797896"/>
            <a:ext cx="3050556" cy="2289694"/>
          </a:xfrm>
          <a:prstGeom prst="ellipse">
            <a:avLst/>
          </a:prstGeom>
          <a:gradFill flip="none" rotWithShape="1">
            <a:gsLst>
              <a:gs pos="19000">
                <a:srgbClr val="B3FFFB"/>
              </a:gs>
              <a:gs pos="42000">
                <a:srgbClr val="5DF1E3"/>
              </a:gs>
              <a:gs pos="52000">
                <a:srgbClr val="5CBBC0"/>
              </a:gs>
              <a:gs pos="100000">
                <a:schemeClr val="accent2"/>
              </a:gs>
            </a:gsLst>
            <a:path path="circle">
              <a:fillToRect l="50000" t="50000" r="50000" b="50000"/>
            </a:path>
            <a:tileRect/>
          </a:gradFill>
          <a:ln w="38100" cap="rnd">
            <a:noFill/>
            <a:round/>
            <a:headEnd/>
            <a:tailEnd/>
          </a:ln>
          <a:effectLst>
            <a:outerShdw blurRad="63500" sx="102000" sy="102000" algn="ctr" rotWithShape="0">
              <a:prstClr val="black">
                <a:alpha val="40000"/>
              </a:prstClr>
            </a:outerShdw>
          </a:effectLst>
          <a:scene3d>
            <a:camera prst="orthographicFront"/>
            <a:lightRig rig="twoPt" dir="t"/>
          </a:scene3d>
          <a:sp3d contourW="25400">
            <a:bevelT w="444500" h="228600" prst="relaxedInset"/>
            <a:extrusionClr>
              <a:schemeClr val="accent2"/>
            </a:extrusionClr>
            <a:contourClr>
              <a:schemeClr val="tx1"/>
            </a:contourClr>
          </a:sp3d>
        </p:spPr>
        <p:txBody>
          <a:bodyPr lIns="0" tIns="0" rIns="0" bIns="0" anchor="ctr"/>
          <a:lstStyle/>
          <a:p>
            <a:pPr algn="ctr" defTabSz="914400">
              <a:lnSpc>
                <a:spcPct val="83000"/>
              </a:lnSpc>
              <a:defRPr/>
            </a:pPr>
            <a:endParaRPr lang="en-US" sz="2800" kern="0" dirty="0">
              <a:solidFill>
                <a:srgbClr val="111111"/>
              </a:solidFill>
            </a:endParaRPr>
          </a:p>
        </p:txBody>
      </p:sp>
      <p:sp>
        <p:nvSpPr>
          <p:cNvPr id="72" name="Intranet"/>
          <p:cNvSpPr/>
          <p:nvPr/>
        </p:nvSpPr>
        <p:spPr>
          <a:xfrm>
            <a:off x="3640109" y="3023127"/>
            <a:ext cx="1003300" cy="369887"/>
          </a:xfrm>
          <a:prstGeom prst="rect">
            <a:avLst/>
          </a:prstGeom>
        </p:spPr>
        <p:txBody>
          <a:bodyPr wrap="none">
            <a:spAutoFit/>
          </a:bodyPr>
          <a:lstStyle/>
          <a:p>
            <a:pPr defTabSz="1096963">
              <a:defRPr/>
            </a:pPr>
            <a:r>
              <a:rPr lang="en-US" kern="0" spc="-100" dirty="0">
                <a:ln w="18415" cmpd="sng">
                  <a:noFill/>
                  <a:prstDash val="solid"/>
                </a:ln>
                <a:effectLst>
                  <a:glow rad="101600">
                    <a:schemeClr val="bg1">
                      <a:alpha val="40000"/>
                    </a:schemeClr>
                  </a:glow>
                  <a:outerShdw blurRad="63500" sx="102000" sy="102000" algn="ctr" rotWithShape="0">
                    <a:prstClr val="black">
                      <a:alpha val="40000"/>
                    </a:prstClr>
                  </a:outerShdw>
                </a:effectLst>
                <a:latin typeface="Segoe Black" pitchFamily="34" charset="0"/>
              </a:rPr>
              <a:t>Intranet</a:t>
            </a:r>
          </a:p>
        </p:txBody>
      </p:sp>
      <p:sp>
        <p:nvSpPr>
          <p:cNvPr id="73" name="Internet"/>
          <p:cNvSpPr/>
          <p:nvPr/>
        </p:nvSpPr>
        <p:spPr>
          <a:xfrm>
            <a:off x="2269377" y="1607046"/>
            <a:ext cx="2127505" cy="590611"/>
          </a:xfrm>
          <a:prstGeom prst="rect">
            <a:avLst/>
          </a:prstGeom>
          <a:effectLst>
            <a:glow rad="101600">
              <a:schemeClr val="tx1">
                <a:alpha val="60000"/>
              </a:schemeClr>
            </a:glow>
            <a:outerShdw blurRad="558800" sx="102000" sy="102000" algn="ctr" rotWithShape="0">
              <a:prstClr val="black">
                <a:alpha val="84000"/>
              </a:prstClr>
            </a:outerShdw>
          </a:effectLst>
        </p:spPr>
        <p:txBody>
          <a:bodyPr wrap="none">
            <a:spAutoFit/>
            <a:scene3d>
              <a:camera prst="orthographicFront"/>
              <a:lightRig rig="glow" dir="t"/>
            </a:scene3d>
            <a:sp3d extrusionH="38100" prstMaterial="plastic">
              <a:bevelT w="25400" h="50800" prst="relaxedInset"/>
            </a:sp3d>
          </a:bodyPr>
          <a:lstStyle/>
          <a:p>
            <a:pPr defTabSz="914400" fontAlgn="auto">
              <a:lnSpc>
                <a:spcPct val="80000"/>
              </a:lnSpc>
              <a:spcBef>
                <a:spcPts val="0"/>
              </a:spcBef>
              <a:spcAft>
                <a:spcPts val="0"/>
              </a:spcAft>
              <a:defRPr/>
            </a:pPr>
            <a:r>
              <a:rPr lang="en-US" sz="4000" kern="0" spc="-100" dirty="0">
                <a:ln w="18415" cmpd="sng">
                  <a:noFill/>
                  <a:prstDash val="solid"/>
                </a:ln>
                <a:gradFill>
                  <a:gsLst>
                    <a:gs pos="0">
                      <a:srgbClr val="0F0F0F"/>
                    </a:gs>
                    <a:gs pos="77000">
                      <a:srgbClr val="000000">
                        <a:lumMod val="95000"/>
                        <a:lumOff val="5000"/>
                      </a:srgbClr>
                    </a:gs>
                  </a:gsLst>
                  <a:lin ang="16200000" scaled="1"/>
                </a:gradFill>
                <a:effectLst>
                  <a:glow rad="101600">
                    <a:schemeClr val="tx1">
                      <a:alpha val="40000"/>
                    </a:schemeClr>
                  </a:glow>
                  <a:innerShdw blurRad="114300">
                    <a:prstClr val="black"/>
                  </a:innerShdw>
                </a:effectLst>
                <a:latin typeface="Segoe Black" pitchFamily="34" charset="0"/>
              </a:rPr>
              <a:t>Internet</a:t>
            </a:r>
          </a:p>
        </p:txBody>
      </p:sp>
      <p:sp>
        <p:nvSpPr>
          <p:cNvPr id="74" name="Boundary Zone"/>
          <p:cNvSpPr/>
          <p:nvPr/>
        </p:nvSpPr>
        <p:spPr>
          <a:xfrm>
            <a:off x="5605670" y="1622066"/>
            <a:ext cx="7357169" cy="5230500"/>
          </a:xfrm>
          <a:prstGeom prst="ellipse">
            <a:avLst/>
          </a:prstGeom>
        </p:spPr>
        <p:txBody>
          <a:bodyPr spcFirstLastPara="1" wrap="none">
            <a:prstTxWarp prst="textArchUp">
              <a:avLst>
                <a:gd name="adj" fmla="val 12206416"/>
              </a:avLst>
            </a:prstTxWarp>
            <a:spAutoFit/>
          </a:bodyPr>
          <a:lstStyle/>
          <a:p>
            <a:pPr defTabSz="1096963">
              <a:defRPr/>
            </a:pPr>
            <a:r>
              <a:rPr lang="en-US" sz="2400" kern="0" spc="-10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latin typeface="Segoe Black" pitchFamily="34" charset="0"/>
              </a:rPr>
              <a:t>Boundary Zone</a:t>
            </a:r>
          </a:p>
        </p:txBody>
      </p:sp>
      <p:sp>
        <p:nvSpPr>
          <p:cNvPr id="75" name="Oval 74"/>
          <p:cNvSpPr/>
          <p:nvPr/>
        </p:nvSpPr>
        <p:spPr>
          <a:xfrm rot="21204566">
            <a:off x="2835932" y="2521741"/>
            <a:ext cx="3506822" cy="2786790"/>
          </a:xfrm>
          <a:prstGeom prst="ellipse">
            <a:avLst/>
          </a:prstGeom>
          <a:effectLst>
            <a:outerShdw blurRad="63500" sx="102000" sy="102000" algn="ctr" rotWithShape="0">
              <a:prstClr val="black">
                <a:alpha val="40000"/>
              </a:prstClr>
            </a:outerShdw>
          </a:effectLst>
          <a:scene3d>
            <a:camera prst="orthographicFront"/>
            <a:lightRig rig="flat" dir="t"/>
          </a:scene3d>
        </p:spPr>
        <p:txBody>
          <a:bodyPr spcFirstLastPara="1" wrap="none">
            <a:prstTxWarp prst="textCircle">
              <a:avLst>
                <a:gd name="adj" fmla="val 6004886"/>
              </a:avLst>
            </a:prstTxWarp>
            <a:spAutoFit/>
          </a:bodyPr>
          <a:lstStyle/>
          <a:p>
            <a:pPr marL="411480" indent="-411480" defTabSz="912740">
              <a:lnSpc>
                <a:spcPct val="80000"/>
              </a:lnSpc>
              <a:spcBef>
                <a:spcPct val="35000"/>
              </a:spcBef>
              <a:buClr>
                <a:srgbClr val="FDE399"/>
              </a:buClr>
              <a:defRPr/>
            </a:pPr>
            <a:r>
              <a:rPr lang="en-US" sz="1400" dirty="0">
                <a:effectLst>
                  <a:glow rad="63500">
                    <a:schemeClr val="accent2">
                      <a:satMod val="175000"/>
                      <a:alpha val="40000"/>
                    </a:schemeClr>
                  </a:glow>
                  <a:outerShdw blurRad="63500" sx="102000" sy="102000" algn="ctr" rotWithShape="0">
                    <a:prstClr val="black">
                      <a:alpha val="40000"/>
                    </a:prstClr>
                  </a:outerShdw>
                </a:effectLst>
                <a:latin typeface="Segoe Semibold"/>
              </a:rPr>
              <a:t>Employees , Partners, Vendors</a:t>
            </a:r>
          </a:p>
        </p:txBody>
      </p:sp>
      <p:pic>
        <p:nvPicPr>
          <p:cNvPr id="21533" name="Picture 7" descr="C:\Program Files\Microsoft Resource DVD Artwork\DVD_ART\Artwork_Imagery\HARDWARE_IMAGERY\Illustration - Misc Hardware\Windows Vista Illustration Icons\VPN.png"/>
          <p:cNvPicPr>
            <a:picLocks noChangeAspect="1" noChangeArrowheads="1"/>
          </p:cNvPicPr>
          <p:nvPr/>
        </p:nvPicPr>
        <p:blipFill>
          <a:blip r:embed="rId9"/>
          <a:srcRect/>
          <a:stretch>
            <a:fillRect/>
          </a:stretch>
        </p:blipFill>
        <p:spPr bwMode="auto">
          <a:xfrm>
            <a:off x="2736822" y="3208864"/>
            <a:ext cx="419100" cy="585788"/>
          </a:xfrm>
          <a:prstGeom prst="rect">
            <a:avLst/>
          </a:prstGeom>
          <a:noFill/>
          <a:ln w="9525">
            <a:noFill/>
            <a:miter lim="800000"/>
            <a:headEnd/>
            <a:tailEnd/>
          </a:ln>
        </p:spPr>
      </p:pic>
      <p:pic>
        <p:nvPicPr>
          <p:cNvPr id="21534" name="Picture 7" descr="C:\Program Files\Microsoft Resource DVD Artwork\DVD_ART\Artwork_Imagery\HARDWARE_IMAGERY\Illustration - Misc Hardware\Windows Vista Illustration Icons\VPN.png"/>
          <p:cNvPicPr>
            <a:picLocks noChangeAspect="1" noChangeArrowheads="1"/>
          </p:cNvPicPr>
          <p:nvPr/>
        </p:nvPicPr>
        <p:blipFill>
          <a:blip r:embed="rId9"/>
          <a:srcRect/>
          <a:stretch>
            <a:fillRect/>
          </a:stretch>
        </p:blipFill>
        <p:spPr bwMode="auto">
          <a:xfrm>
            <a:off x="2285972" y="3902602"/>
            <a:ext cx="419100" cy="585787"/>
          </a:xfrm>
          <a:prstGeom prst="rect">
            <a:avLst/>
          </a:prstGeom>
          <a:noFill/>
          <a:ln w="9525">
            <a:noFill/>
            <a:miter lim="800000"/>
            <a:headEnd/>
            <a:tailEnd/>
          </a:ln>
        </p:spPr>
      </p:pic>
      <p:pic>
        <p:nvPicPr>
          <p:cNvPr id="21535" name="Picture 7" descr="C:\Program Files\Microsoft Resource DVD Artwork\DVD_ART\Artwork_Imagery\HARDWARE_IMAGERY\Illustration - Misc Hardware\Windows Vista Illustration Icons\VPN.png"/>
          <p:cNvPicPr>
            <a:picLocks noChangeAspect="1" noChangeArrowheads="1"/>
          </p:cNvPicPr>
          <p:nvPr/>
        </p:nvPicPr>
        <p:blipFill>
          <a:blip r:embed="rId10"/>
          <a:srcRect/>
          <a:stretch>
            <a:fillRect/>
          </a:stretch>
        </p:blipFill>
        <p:spPr bwMode="auto">
          <a:xfrm>
            <a:off x="3155922" y="4685239"/>
            <a:ext cx="419100" cy="587375"/>
          </a:xfrm>
          <a:prstGeom prst="rect">
            <a:avLst/>
          </a:prstGeom>
          <a:noFill/>
          <a:ln w="9525">
            <a:noFill/>
            <a:miter lim="800000"/>
            <a:headEnd/>
            <a:tailEnd/>
          </a:ln>
        </p:spPr>
      </p:pic>
      <p:pic>
        <p:nvPicPr>
          <p:cNvPr id="21536" name="Picture 10" descr="C:\Program Files\Microsoft Resource DVD Artwork\DVD_ART\Artwork_Imagery\HARDWARE_IMAGERY\Illustration - Misc Hardware\Windows Vista Illustration Icons\Pocket PC.png"/>
          <p:cNvPicPr>
            <a:picLocks noChangeAspect="1" noChangeArrowheads="1"/>
          </p:cNvPicPr>
          <p:nvPr/>
        </p:nvPicPr>
        <p:blipFill>
          <a:blip r:embed="rId11" cstate="print"/>
          <a:srcRect/>
          <a:stretch>
            <a:fillRect/>
          </a:stretch>
        </p:blipFill>
        <p:spPr bwMode="auto">
          <a:xfrm>
            <a:off x="3544859" y="3608914"/>
            <a:ext cx="268288" cy="336550"/>
          </a:xfrm>
          <a:prstGeom prst="rect">
            <a:avLst/>
          </a:prstGeom>
          <a:noFill/>
          <a:ln w="9525">
            <a:noFill/>
            <a:miter lim="800000"/>
            <a:headEnd/>
            <a:tailEnd/>
          </a:ln>
        </p:spPr>
      </p:pic>
      <p:cxnSp>
        <p:nvCxnSpPr>
          <p:cNvPr id="80" name="Straight Arrow Connector 79"/>
          <p:cNvCxnSpPr/>
          <p:nvPr/>
        </p:nvCxnSpPr>
        <p:spPr>
          <a:xfrm>
            <a:off x="1882733" y="3173939"/>
            <a:ext cx="781050" cy="219075"/>
          </a:xfrm>
          <a:prstGeom prst="straightConnector1">
            <a:avLst/>
          </a:prstGeom>
          <a:ln w="9525">
            <a:headEnd type="arrow"/>
            <a:tailEnd type="arrow"/>
          </a:ln>
          <a:effectLst>
            <a:glow rad="63500">
              <a:schemeClr val="accent3">
                <a:alpha val="40000"/>
              </a:schemeClr>
            </a:glow>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81" name="Straight Arrow Connector 80"/>
          <p:cNvCxnSpPr/>
          <p:nvPr/>
        </p:nvCxnSpPr>
        <p:spPr>
          <a:xfrm>
            <a:off x="1500159" y="4094689"/>
            <a:ext cx="676275" cy="1588"/>
          </a:xfrm>
          <a:prstGeom prst="straightConnector1">
            <a:avLst/>
          </a:prstGeom>
          <a:ln w="9525">
            <a:headEnd type="arrow"/>
            <a:tailEnd type="arrow"/>
          </a:ln>
          <a:effectLst>
            <a:glow rad="63500">
              <a:schemeClr val="accent3">
                <a:alpha val="40000"/>
              </a:schemeClr>
            </a:glow>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82" name="Straight Arrow Connector 81"/>
          <p:cNvCxnSpPr/>
          <p:nvPr/>
        </p:nvCxnSpPr>
        <p:spPr>
          <a:xfrm flipV="1">
            <a:off x="2384397" y="4958082"/>
            <a:ext cx="676275" cy="188912"/>
          </a:xfrm>
          <a:prstGeom prst="straightConnector1">
            <a:avLst/>
          </a:prstGeom>
          <a:ln w="9525">
            <a:headEnd type="arrow"/>
            <a:tailEnd type="arrow"/>
          </a:ln>
          <a:effectLst>
            <a:glow rad="63500">
              <a:schemeClr val="accent3">
                <a:alpha val="40000"/>
              </a:schemeClr>
            </a:glow>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83" name="Straight Arrow Connector 82"/>
          <p:cNvCxnSpPr/>
          <p:nvPr/>
        </p:nvCxnSpPr>
        <p:spPr>
          <a:xfrm rot="5400000" flipH="1" flipV="1">
            <a:off x="2711463" y="4982102"/>
            <a:ext cx="447675" cy="441325"/>
          </a:xfrm>
          <a:prstGeom prst="straightConnector1">
            <a:avLst/>
          </a:prstGeom>
          <a:ln w="9525">
            <a:headEnd type="arrow"/>
            <a:tailEnd type="arrow"/>
          </a:ln>
          <a:effectLst>
            <a:glow rad="63500">
              <a:schemeClr val="accent3">
                <a:alpha val="40000"/>
              </a:schemeClr>
            </a:glow>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84" name="Straight Arrow Connector 83"/>
          <p:cNvCxnSpPr/>
          <p:nvPr/>
        </p:nvCxnSpPr>
        <p:spPr>
          <a:xfrm>
            <a:off x="2696382" y="4120589"/>
            <a:ext cx="481012" cy="4429"/>
          </a:xfrm>
          <a:prstGeom prst="straightConnector1">
            <a:avLst/>
          </a:prstGeom>
          <a:ln w="9525">
            <a:headEnd type="arrow"/>
            <a:tailEnd type="arrow"/>
          </a:ln>
          <a:effectLst>
            <a:glow rad="63500">
              <a:schemeClr val="tx1">
                <a:alpha val="40000"/>
              </a:schemeClr>
            </a:glow>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85" name="Straight Arrow Connector 84"/>
          <p:cNvCxnSpPr/>
          <p:nvPr/>
        </p:nvCxnSpPr>
        <p:spPr>
          <a:xfrm>
            <a:off x="2974712" y="3497651"/>
            <a:ext cx="257618" cy="66453"/>
          </a:xfrm>
          <a:prstGeom prst="straightConnector1">
            <a:avLst/>
          </a:prstGeom>
          <a:ln w="9525">
            <a:headEnd type="arrow"/>
            <a:tailEnd type="arrow"/>
          </a:ln>
          <a:effectLst>
            <a:glow rad="63500">
              <a:schemeClr val="tx1">
                <a:alpha val="40000"/>
              </a:schemeClr>
            </a:glow>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86" name="Straight Arrow Connector 85"/>
          <p:cNvCxnSpPr>
            <a:endCxn id="71" idx="3"/>
          </p:cNvCxnSpPr>
          <p:nvPr/>
        </p:nvCxnSpPr>
        <p:spPr>
          <a:xfrm flipV="1">
            <a:off x="3481359" y="4752272"/>
            <a:ext cx="187013" cy="161567"/>
          </a:xfrm>
          <a:prstGeom prst="straightConnector1">
            <a:avLst/>
          </a:prstGeom>
          <a:ln w="9525">
            <a:headEnd type="arrow"/>
            <a:tailEnd type="arrow"/>
          </a:ln>
          <a:effectLst>
            <a:glow rad="63500">
              <a:schemeClr val="tx1">
                <a:alpha val="40000"/>
              </a:schemeClr>
            </a:glow>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pic>
        <p:nvPicPr>
          <p:cNvPr id="21544" name="Picture 7" descr="C:\Program Files\Microsoft Resource DVD Artwork\DVD_ART\Artwork_Imagery\HARDWARE_IMAGERY\Illustration - Misc Hardware\Windows Vista Illustration Icons\VPN.png"/>
          <p:cNvPicPr>
            <a:picLocks noChangeAspect="1" noChangeArrowheads="1"/>
          </p:cNvPicPr>
          <p:nvPr/>
        </p:nvPicPr>
        <p:blipFill>
          <a:blip r:embed="rId10"/>
          <a:srcRect/>
          <a:stretch>
            <a:fillRect/>
          </a:stretch>
        </p:blipFill>
        <p:spPr bwMode="auto">
          <a:xfrm>
            <a:off x="3906809" y="3632727"/>
            <a:ext cx="419100" cy="587375"/>
          </a:xfrm>
          <a:prstGeom prst="rect">
            <a:avLst/>
          </a:prstGeom>
          <a:noFill/>
          <a:ln w="9525">
            <a:noFill/>
            <a:miter lim="800000"/>
            <a:headEnd/>
            <a:tailEnd/>
          </a:ln>
        </p:spPr>
      </p:pic>
      <p:pic>
        <p:nvPicPr>
          <p:cNvPr id="21545" name="Picture 7" descr="C:\Program Files\Microsoft Resource DVD Artwork\DVD_ART\Artwork_Imagery\HARDWARE_IMAGERY\Illustration - Misc Hardware\Windows Vista Illustration Icons\VPN.png"/>
          <p:cNvPicPr>
            <a:picLocks noChangeAspect="1" noChangeArrowheads="1"/>
          </p:cNvPicPr>
          <p:nvPr/>
        </p:nvPicPr>
        <p:blipFill>
          <a:blip r:embed="rId10"/>
          <a:srcRect/>
          <a:stretch>
            <a:fillRect/>
          </a:stretch>
        </p:blipFill>
        <p:spPr bwMode="auto">
          <a:xfrm>
            <a:off x="4222722" y="3393014"/>
            <a:ext cx="419100" cy="587375"/>
          </a:xfrm>
          <a:prstGeom prst="rect">
            <a:avLst/>
          </a:prstGeom>
          <a:noFill/>
          <a:ln w="9525">
            <a:noFill/>
            <a:miter lim="800000"/>
            <a:headEnd/>
            <a:tailEnd/>
          </a:ln>
        </p:spPr>
      </p:pic>
      <p:pic>
        <p:nvPicPr>
          <p:cNvPr id="21546" name="Picture 7" descr="C:\Program Files\Microsoft Resource DVD Artwork\DVD_ART\Artwork_Imagery\HARDWARE_IMAGERY\Illustration - Misc Hardware\Windows Vista Illustration Icons\VPN.png"/>
          <p:cNvPicPr>
            <a:picLocks noChangeAspect="1" noChangeArrowheads="1"/>
          </p:cNvPicPr>
          <p:nvPr/>
        </p:nvPicPr>
        <p:blipFill>
          <a:blip r:embed="rId10"/>
          <a:srcRect/>
          <a:stretch>
            <a:fillRect/>
          </a:stretch>
        </p:blipFill>
        <p:spPr bwMode="auto">
          <a:xfrm>
            <a:off x="4224309" y="3975627"/>
            <a:ext cx="419100" cy="587375"/>
          </a:xfrm>
          <a:prstGeom prst="rect">
            <a:avLst/>
          </a:prstGeom>
          <a:noFill/>
          <a:ln w="9525">
            <a:noFill/>
            <a:miter lim="800000"/>
            <a:headEnd/>
            <a:tailEnd/>
          </a:ln>
        </p:spPr>
      </p:pic>
      <p:pic>
        <p:nvPicPr>
          <p:cNvPr id="21547" name="Picture 5" descr="C:\Program Files\Microsoft Resource DVD Artwork\DVD_ART\Artwork_Imagery\HARDWARE_IMAGERY\Illustration - Misc Hardware\Windows Vista Illustration Icons\Computer.png"/>
          <p:cNvPicPr>
            <a:picLocks noChangeAspect="1" noChangeArrowheads="1"/>
          </p:cNvPicPr>
          <p:nvPr/>
        </p:nvPicPr>
        <p:blipFill>
          <a:blip r:embed="rId12"/>
          <a:srcRect/>
          <a:stretch>
            <a:fillRect/>
          </a:stretch>
        </p:blipFill>
        <p:spPr bwMode="auto">
          <a:xfrm>
            <a:off x="3868709" y="4131202"/>
            <a:ext cx="622300" cy="622300"/>
          </a:xfrm>
          <a:prstGeom prst="rect">
            <a:avLst/>
          </a:prstGeom>
          <a:noFill/>
          <a:ln w="9525">
            <a:noFill/>
            <a:miter lim="800000"/>
            <a:headEnd/>
            <a:tailEnd/>
          </a:ln>
        </p:spPr>
      </p:pic>
      <p:pic>
        <p:nvPicPr>
          <p:cNvPr id="21548" name="Picture 4" descr="C:\Program Files\Microsoft Resource DVD Artwork\DVD_ART\Artwork_Imagery\HARDWARE_IMAGERY\Illustration - Misc Hardware\Windows Vista Illustration Icons\Laptop.png"/>
          <p:cNvPicPr>
            <a:picLocks noChangeAspect="1" noChangeArrowheads="1"/>
          </p:cNvPicPr>
          <p:nvPr/>
        </p:nvPicPr>
        <p:blipFill>
          <a:blip r:embed="rId13"/>
          <a:srcRect/>
          <a:stretch>
            <a:fillRect/>
          </a:stretch>
        </p:blipFill>
        <p:spPr bwMode="auto">
          <a:xfrm>
            <a:off x="3552797" y="3878789"/>
            <a:ext cx="485775" cy="484188"/>
          </a:xfrm>
          <a:prstGeom prst="rect">
            <a:avLst/>
          </a:prstGeom>
          <a:noFill/>
          <a:ln w="9525">
            <a:noFill/>
            <a:miter lim="800000"/>
            <a:headEnd/>
            <a:tailEnd/>
          </a:ln>
        </p:spPr>
      </p:pic>
      <p:pic>
        <p:nvPicPr>
          <p:cNvPr id="21549" name="Picture 11" descr="C:\Program Files\Microsoft Resource DVD Artwork\DVD_ART\Artwork_Imagery\HARDWARE_IMAGERY\Illustration - Misc Hardware\Windows Vista Illustration Icons\Cell phone smart phone.png"/>
          <p:cNvPicPr>
            <a:picLocks noChangeAspect="1" noChangeArrowheads="1"/>
          </p:cNvPicPr>
          <p:nvPr/>
        </p:nvPicPr>
        <p:blipFill>
          <a:blip r:embed="rId14"/>
          <a:srcRect/>
          <a:stretch>
            <a:fillRect/>
          </a:stretch>
        </p:blipFill>
        <p:spPr bwMode="auto">
          <a:xfrm>
            <a:off x="3641697" y="3327927"/>
            <a:ext cx="444500" cy="4445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0" y="1609362"/>
            <a:ext cx="6724650" cy="4545376"/>
          </a:xfrm>
          <a:prstGeom prst="rect">
            <a:avLst/>
          </a:prstGeom>
          <a:gradFill flip="none" rotWithShape="1">
            <a:gsLst>
              <a:gs pos="9000">
                <a:srgbClr val="FFFFFF">
                  <a:alpha val="0"/>
                </a:srgbClr>
              </a:gs>
              <a:gs pos="31000">
                <a:schemeClr val="bg1">
                  <a:lumMod val="95000"/>
                  <a:lumOff val="5000"/>
                  <a:alpha val="29000"/>
                </a:schemeClr>
              </a:gs>
              <a:gs pos="67000">
                <a:schemeClr val="bg1">
                  <a:lumMod val="95000"/>
                  <a:lumOff val="5000"/>
                  <a:alpha val="57000"/>
                </a:schemeClr>
              </a:gs>
              <a:gs pos="86000">
                <a:schemeClr val="bg1">
                  <a:alpha val="38000"/>
                </a:schemeClr>
              </a:gs>
            </a:gsLst>
            <a:lin ang="10800000" scaled="1"/>
            <a:tileRect/>
          </a:gradFill>
          <a:ln w="15875" cap="sq" cmpd="sng" algn="ctr">
            <a:gradFill flip="none" rotWithShape="1">
              <a:gsLst>
                <a:gs pos="0">
                  <a:schemeClr val="tx1">
                    <a:alpha val="0"/>
                  </a:schemeClr>
                </a:gs>
                <a:gs pos="50000">
                  <a:schemeClr val="tx1"/>
                </a:gs>
                <a:gs pos="100000">
                  <a:schemeClr val="accent1">
                    <a:tint val="23500"/>
                    <a:satMod val="160000"/>
                    <a:alpha val="0"/>
                  </a:schemeClr>
                </a:gs>
              </a:gsLst>
              <a:lin ang="10800000" scaled="1"/>
              <a:tileRect/>
            </a:gradFill>
            <a:prstDash val="solid"/>
            <a:headEnd type="none" w="med" len="med"/>
            <a:tailEnd type="none" w="med" len="med"/>
          </a:ln>
          <a:effectLst>
            <a:outerShdw blurRad="50800" dist="38100" dir="5400000" algn="t" rotWithShape="0">
              <a:prstClr val="black">
                <a:alpha val="40000"/>
              </a:prstClr>
            </a:outerShdw>
          </a:effectLst>
          <a:sp3d>
            <a:bevelT w="82550"/>
          </a:sp3d>
        </p:spPr>
        <p:txBody>
          <a:bodyPr lIns="109728" tIns="54864" rIns="109728" bIns="54864" anchor="ctr"/>
          <a:lstStyle/>
          <a:p>
            <a:pPr algn="ctr" defTabSz="1096963">
              <a:defRPr/>
            </a:pPr>
            <a:endParaRPr lang="en-US" sz="3200" kern="0" dirty="0">
              <a:solidFill>
                <a:srgbClr val="FFFFFF"/>
              </a:solidFill>
              <a:latin typeface="Segoe" pitchFamily="34" charset="0"/>
            </a:endParaRPr>
          </a:p>
        </p:txBody>
      </p:sp>
      <p:sp>
        <p:nvSpPr>
          <p:cNvPr id="54" name="Oval BIG"/>
          <p:cNvSpPr>
            <a:spLocks noChangeAspect="1"/>
          </p:cNvSpPr>
          <p:nvPr/>
        </p:nvSpPr>
        <p:spPr bwMode="auto">
          <a:xfrm>
            <a:off x="4673459" y="1048947"/>
            <a:ext cx="8941082" cy="5809053"/>
          </a:xfrm>
          <a:prstGeom prst="ellipse">
            <a:avLst/>
          </a:prstGeom>
          <a:gradFill flip="none" rotWithShape="1">
            <a:gsLst>
              <a:gs pos="19000">
                <a:srgbClr val="EDFFB3"/>
              </a:gs>
              <a:gs pos="42000">
                <a:srgbClr val="B2F35B">
                  <a:alpha val="51000"/>
                </a:srgbClr>
              </a:gs>
              <a:gs pos="52000">
                <a:srgbClr val="6BC656">
                  <a:alpha val="51000"/>
                </a:srgbClr>
              </a:gs>
              <a:gs pos="100000">
                <a:schemeClr val="accent4">
                  <a:lumMod val="50000"/>
                </a:schemeClr>
              </a:gs>
            </a:gsLst>
            <a:path path="circle">
              <a:fillToRect l="50000" t="50000" r="50000" b="50000"/>
            </a:path>
            <a:tileRect/>
          </a:gradFill>
          <a:ln w="38100" cap="rnd">
            <a:noFill/>
            <a:round/>
            <a:headEnd/>
            <a:tailEnd/>
          </a:ln>
          <a:effectLst>
            <a:glow rad="228600">
              <a:schemeClr val="accent3">
                <a:alpha val="20000"/>
              </a:schemeClr>
            </a:glow>
            <a:outerShdw blurRad="63500" sx="102000" sy="102000" algn="ctr" rotWithShape="0">
              <a:schemeClr val="accent4">
                <a:lumMod val="50000"/>
                <a:alpha val="40000"/>
              </a:schemeClr>
            </a:outerShdw>
          </a:effectLst>
          <a:scene3d>
            <a:camera prst="orthographicFront"/>
            <a:lightRig rig="threePt" dir="t"/>
          </a:scene3d>
          <a:sp3d>
            <a:bevelT w="508000" h="63500" prst="coolSlant"/>
          </a:sp3d>
        </p:spPr>
        <p:txBody>
          <a:bodyPr lIns="0" tIns="0" rIns="0" bIns="0" anchor="ctr"/>
          <a:lstStyle/>
          <a:p>
            <a:pPr indent="-628650" algn="ctr" defTabSz="914400">
              <a:lnSpc>
                <a:spcPct val="83000"/>
              </a:lnSpc>
              <a:buClr>
                <a:schemeClr val="tx2"/>
              </a:buClr>
              <a:buSzPct val="76000"/>
              <a:defRPr/>
            </a:pPr>
            <a:endParaRPr lang="en-US" sz="2800" kern="0" dirty="0">
              <a:solidFill>
                <a:srgbClr val="111111"/>
              </a:solidFill>
            </a:endParaRPr>
          </a:p>
        </p:txBody>
      </p:sp>
      <p:sp>
        <p:nvSpPr>
          <p:cNvPr id="53" name="Oval 2"/>
          <p:cNvSpPr/>
          <p:nvPr/>
        </p:nvSpPr>
        <p:spPr bwMode="auto">
          <a:xfrm>
            <a:off x="6423102" y="2088092"/>
            <a:ext cx="5730798" cy="3723320"/>
          </a:xfrm>
          <a:prstGeom prst="ellipse">
            <a:avLst/>
          </a:prstGeom>
          <a:gradFill flip="none" rotWithShape="1">
            <a:gsLst>
              <a:gs pos="19000">
                <a:srgbClr val="EDFFB3"/>
              </a:gs>
              <a:gs pos="42000">
                <a:srgbClr val="B2F35B">
                  <a:alpha val="51000"/>
                </a:srgbClr>
              </a:gs>
              <a:gs pos="52000">
                <a:srgbClr val="6BC656">
                  <a:alpha val="51000"/>
                </a:srgbClr>
              </a:gs>
              <a:gs pos="100000">
                <a:schemeClr val="accent4">
                  <a:lumMod val="50000"/>
                </a:schemeClr>
              </a:gs>
            </a:gsLst>
            <a:path path="circle">
              <a:fillToRect l="50000" t="50000" r="50000" b="50000"/>
            </a:path>
            <a:tileRect/>
          </a:gradFill>
          <a:ln w="38100" cap="rnd">
            <a:noFill/>
            <a:round/>
            <a:headEnd/>
            <a:tailEnd/>
          </a:ln>
          <a:effectLst>
            <a:glow rad="228600">
              <a:schemeClr val="accent3">
                <a:alpha val="20000"/>
              </a:schemeClr>
            </a:glow>
            <a:outerShdw blurRad="63500" sx="102000" sy="102000" algn="ctr" rotWithShape="0">
              <a:schemeClr val="accent4">
                <a:lumMod val="50000"/>
                <a:alpha val="40000"/>
              </a:schemeClr>
            </a:outerShdw>
          </a:effectLst>
          <a:scene3d>
            <a:camera prst="orthographicFront"/>
            <a:lightRig rig="threePt" dir="t"/>
          </a:scene3d>
          <a:sp3d>
            <a:bevelT w="508000" h="63500" prst="coolSlant"/>
          </a:sp3d>
        </p:spPr>
        <p:txBody>
          <a:bodyPr lIns="0" tIns="0" rIns="0" bIns="0" anchor="ctr"/>
          <a:lstStyle/>
          <a:p>
            <a:pPr indent="-628650" algn="ctr" defTabSz="914400">
              <a:lnSpc>
                <a:spcPct val="83000"/>
              </a:lnSpc>
              <a:buClr>
                <a:schemeClr val="tx2"/>
              </a:buClr>
              <a:buSzPct val="76000"/>
              <a:defRPr/>
            </a:pPr>
            <a:endParaRPr lang="en-US" sz="2800" kern="0" dirty="0">
              <a:solidFill>
                <a:srgbClr val="111111"/>
              </a:solidFill>
            </a:endParaRPr>
          </a:p>
        </p:txBody>
      </p:sp>
      <p:sp>
        <p:nvSpPr>
          <p:cNvPr id="2" name="Title 1"/>
          <p:cNvSpPr>
            <a:spLocks noGrp="1"/>
          </p:cNvSpPr>
          <p:nvPr>
            <p:ph type="title"/>
          </p:nvPr>
        </p:nvSpPr>
        <p:spPr>
          <a:xfrm>
            <a:off x="381000" y="230188"/>
            <a:ext cx="8382000" cy="1107996"/>
          </a:xfrm>
        </p:spPr>
        <p:txBody>
          <a:bodyPr/>
          <a:lstStyle/>
          <a:p>
            <a:r>
              <a:rPr lang="en-US" dirty="0" smtClean="0">
                <a:solidFill>
                  <a:schemeClr val="bg1"/>
                </a:solidFill>
              </a:rPr>
              <a:t>Network Access Protection</a:t>
            </a:r>
            <a:r>
              <a:rPr lang="en-US" dirty="0" smtClean="0"/>
              <a:t/>
            </a:r>
            <a:br>
              <a:rPr lang="en-US" dirty="0" smtClean="0"/>
            </a:br>
            <a:r>
              <a:rPr lang="en-US" sz="3200" i="1" dirty="0" smtClean="0"/>
              <a:t>How It Works</a:t>
            </a:r>
            <a:endParaRPr lang="en-US" i="1" dirty="0"/>
          </a:p>
        </p:txBody>
      </p:sp>
      <p:sp>
        <p:nvSpPr>
          <p:cNvPr id="6" name="Text Placeholder 5"/>
          <p:cNvSpPr>
            <a:spLocks noGrp="1"/>
          </p:cNvSpPr>
          <p:nvPr>
            <p:ph type="body" sz="quarter" idx="4294967295"/>
          </p:nvPr>
        </p:nvSpPr>
        <p:spPr>
          <a:xfrm>
            <a:off x="839787" y="1785926"/>
            <a:ext cx="3732213" cy="4211638"/>
          </a:xfrm>
          <a:prstGeom prst="rect">
            <a:avLst/>
          </a:prstGeom>
        </p:spPr>
        <p:txBody>
          <a:bodyPr>
            <a:normAutofit fontScale="92500" lnSpcReduction="10000"/>
          </a:bodyPr>
          <a:lstStyle/>
          <a:p>
            <a:pPr marL="0" indent="0" eaLnBrk="1" hangingPunct="1">
              <a:spcBef>
                <a:spcPts val="2400"/>
              </a:spcBef>
              <a:buFontTx/>
              <a:buNone/>
              <a:tabLst>
                <a:tab pos="623888" algn="l"/>
              </a:tabLst>
            </a:pPr>
            <a:r>
              <a:rPr lang="en-US" sz="2400" dirty="0" smtClean="0"/>
              <a:t>Access requested</a:t>
            </a:r>
          </a:p>
          <a:p>
            <a:pPr marL="0" indent="0" eaLnBrk="1" hangingPunct="1">
              <a:spcBef>
                <a:spcPts val="2400"/>
              </a:spcBef>
              <a:buFontTx/>
              <a:buNone/>
              <a:tabLst>
                <a:tab pos="623888" algn="l"/>
              </a:tabLst>
            </a:pPr>
            <a:r>
              <a:rPr lang="en-US" sz="2400" dirty="0" smtClean="0"/>
              <a:t>Health state sent to NPS (RADIUS)</a:t>
            </a:r>
          </a:p>
          <a:p>
            <a:pPr marL="0" indent="0" eaLnBrk="1" hangingPunct="1">
              <a:spcBef>
                <a:spcPts val="2400"/>
              </a:spcBef>
              <a:buFontTx/>
              <a:buNone/>
              <a:tabLst>
                <a:tab pos="623888" algn="l"/>
              </a:tabLst>
            </a:pPr>
            <a:r>
              <a:rPr lang="en-US" sz="2400" dirty="0" smtClean="0"/>
              <a:t>NPS validates against health policy</a:t>
            </a:r>
          </a:p>
          <a:p>
            <a:pPr marL="0" indent="0" eaLnBrk="1" hangingPunct="1">
              <a:spcBef>
                <a:spcPts val="2400"/>
              </a:spcBef>
              <a:buFontTx/>
              <a:buNone/>
              <a:tabLst>
                <a:tab pos="623888" algn="l"/>
              </a:tabLst>
            </a:pPr>
            <a:r>
              <a:rPr lang="en-US" sz="2400" dirty="0" smtClean="0"/>
              <a:t>If compliant, access granted</a:t>
            </a:r>
          </a:p>
          <a:p>
            <a:pPr marL="0" indent="0" eaLnBrk="1" hangingPunct="1">
              <a:spcBef>
                <a:spcPts val="2400"/>
              </a:spcBef>
              <a:buFontTx/>
              <a:buNone/>
              <a:tabLst>
                <a:tab pos="623888" algn="l"/>
              </a:tabLst>
            </a:pPr>
            <a:r>
              <a:rPr lang="en-US" sz="2400" dirty="0" smtClean="0"/>
              <a:t>If not compliant, restricted network access and remediation</a:t>
            </a:r>
          </a:p>
        </p:txBody>
      </p:sp>
      <p:pic>
        <p:nvPicPr>
          <p:cNvPr id="4099" name="Picture 3" descr="C:\Program Files\Microsoft Resource DVD Artwork\DVD_ART\Artwork_Imagery\HARDWARE_IMAGERY\Illustration - Misc Hardware\Windows Vista Illustration Icons\VPN.png"/>
          <p:cNvPicPr>
            <a:picLocks noChangeAspect="1" noChangeArrowheads="1"/>
          </p:cNvPicPr>
          <p:nvPr/>
        </p:nvPicPr>
        <p:blipFill>
          <a:blip r:embed="rId3"/>
          <a:srcRect/>
          <a:stretch>
            <a:fillRect/>
          </a:stretch>
        </p:blipFill>
        <p:spPr bwMode="auto">
          <a:xfrm>
            <a:off x="4845050" y="3738563"/>
            <a:ext cx="525463" cy="735012"/>
          </a:xfrm>
          <a:prstGeom prst="rect">
            <a:avLst/>
          </a:prstGeom>
          <a:noFill/>
          <a:ln w="9525">
            <a:noFill/>
            <a:miter lim="800000"/>
            <a:headEnd/>
            <a:tailEnd/>
          </a:ln>
        </p:spPr>
      </p:pic>
      <p:pic>
        <p:nvPicPr>
          <p:cNvPr id="4100" name="Picture 4" descr="C:\Program Files\Microsoft Resource DVD Artwork\DVD_ART\Artwork_Imagery\HARDWARE_IMAGERY\Illustration - Misc Hardware\Windows Vista Illustration Icons\Server.png"/>
          <p:cNvPicPr>
            <a:picLocks noChangeAspect="1" noChangeArrowheads="1"/>
          </p:cNvPicPr>
          <p:nvPr/>
        </p:nvPicPr>
        <p:blipFill>
          <a:blip r:embed="rId4"/>
          <a:srcRect/>
          <a:stretch>
            <a:fillRect/>
          </a:stretch>
        </p:blipFill>
        <p:spPr bwMode="auto">
          <a:xfrm>
            <a:off x="5651500" y="2990850"/>
            <a:ext cx="933450" cy="1279525"/>
          </a:xfrm>
          <a:prstGeom prst="rect">
            <a:avLst/>
          </a:prstGeom>
          <a:noFill/>
          <a:ln w="9525">
            <a:noFill/>
            <a:miter lim="800000"/>
            <a:headEnd/>
            <a:tailEnd/>
          </a:ln>
        </p:spPr>
      </p:pic>
      <p:sp>
        <p:nvSpPr>
          <p:cNvPr id="61" name="Microsoft NPS"/>
          <p:cNvSpPr/>
          <p:nvPr/>
        </p:nvSpPr>
        <p:spPr>
          <a:xfrm>
            <a:off x="5426075" y="2365375"/>
            <a:ext cx="1208088" cy="584200"/>
          </a:xfrm>
          <a:prstGeom prst="rect">
            <a:avLst/>
          </a:prstGeom>
        </p:spPr>
        <p:txBody>
          <a:bodyPr>
            <a:spAutoFit/>
          </a:bodyPr>
          <a:lstStyle/>
          <a:p>
            <a:pPr algn="ctr" defTabSz="1096963">
              <a:defRPr/>
            </a:pPr>
            <a:r>
              <a:rPr lang="en-US" sz="1600" kern="0" spc="-100" dirty="0">
                <a:ln w="18415" cmpd="sng">
                  <a:noFill/>
                  <a:prstDash val="solid"/>
                </a:ln>
                <a:solidFill>
                  <a:schemeClr val="bg1"/>
                </a:solidFill>
                <a:effectLst>
                  <a:glow rad="101600">
                    <a:schemeClr val="tx1">
                      <a:alpha val="40000"/>
                    </a:schemeClr>
                  </a:glow>
                  <a:outerShdw blurRad="63500" sx="102000" sy="102000" algn="ctr" rotWithShape="0">
                    <a:prstClr val="black">
                      <a:alpha val="40000"/>
                    </a:prstClr>
                  </a:outerShdw>
                </a:effectLst>
                <a:latin typeface="+mn-lt"/>
              </a:rPr>
              <a:t>Microsoft NPS</a:t>
            </a:r>
          </a:p>
        </p:txBody>
      </p:sp>
      <p:grpSp>
        <p:nvGrpSpPr>
          <p:cNvPr id="3" name="Corporate Network"/>
          <p:cNvGrpSpPr>
            <a:grpSpLocks/>
          </p:cNvGrpSpPr>
          <p:nvPr/>
        </p:nvGrpSpPr>
        <p:grpSpPr bwMode="auto">
          <a:xfrm>
            <a:off x="6648450" y="4802188"/>
            <a:ext cx="2257425" cy="1209675"/>
            <a:chOff x="6743699" y="4944357"/>
            <a:chExt cx="2257425" cy="1210381"/>
          </a:xfrm>
        </p:grpSpPr>
        <p:pic>
          <p:nvPicPr>
            <p:cNvPr id="25679" name="Picture 5" descr="C:\Program Files\Microsoft Resource DVD Artwork\DVD_ART\Artwork_Imagery\HARDWARE_IMAGERY\Illustration - Misc Hardware\Windows Vista Illustration Icons\Server.png"/>
            <p:cNvPicPr>
              <a:picLocks noChangeAspect="1" noChangeArrowheads="1"/>
            </p:cNvPicPr>
            <p:nvPr/>
          </p:nvPicPr>
          <p:blipFill>
            <a:blip r:embed="rId5"/>
            <a:srcRect/>
            <a:stretch>
              <a:fillRect/>
            </a:stretch>
          </p:blipFill>
          <p:spPr bwMode="auto">
            <a:xfrm>
              <a:off x="6925224" y="5362575"/>
              <a:ext cx="488401" cy="668338"/>
            </a:xfrm>
            <a:prstGeom prst="rect">
              <a:avLst/>
            </a:prstGeom>
            <a:noFill/>
            <a:ln w="9525">
              <a:noFill/>
              <a:miter lim="800000"/>
              <a:headEnd/>
              <a:tailEnd/>
            </a:ln>
          </p:spPr>
        </p:pic>
        <p:pic>
          <p:nvPicPr>
            <p:cNvPr id="25680" name="Picture 4" descr="C:\Program Files\Microsoft Resource DVD Artwork\DVD_ART\Artwork_Imagery\HARDWARE_IMAGERY\Illustration - Misc Hardware\Windows Vista Illustration Icons\Laptop.png"/>
            <p:cNvPicPr>
              <a:picLocks noChangeAspect="1" noChangeArrowheads="1"/>
            </p:cNvPicPr>
            <p:nvPr/>
          </p:nvPicPr>
          <p:blipFill>
            <a:blip r:embed="rId6"/>
            <a:srcRect/>
            <a:stretch>
              <a:fillRect/>
            </a:stretch>
          </p:blipFill>
          <p:spPr bwMode="auto">
            <a:xfrm>
              <a:off x="8239125" y="5365750"/>
              <a:ext cx="636588" cy="636588"/>
            </a:xfrm>
            <a:prstGeom prst="rect">
              <a:avLst/>
            </a:prstGeom>
            <a:noFill/>
            <a:ln w="9525">
              <a:noFill/>
              <a:miter lim="800000"/>
              <a:headEnd/>
              <a:tailEnd/>
            </a:ln>
          </p:spPr>
        </p:pic>
        <p:pic>
          <p:nvPicPr>
            <p:cNvPr id="25681" name="Picture 5" descr="C:\Program Files\Microsoft Resource DVD Artwork\DVD_ART\Artwork_Imagery\HARDWARE_IMAGERY\Illustration - Misc Hardware\Windows Vista Illustration Icons\Computer.png"/>
            <p:cNvPicPr>
              <a:picLocks noChangeAspect="1" noChangeArrowheads="1"/>
            </p:cNvPicPr>
            <p:nvPr/>
          </p:nvPicPr>
          <p:blipFill>
            <a:blip r:embed="rId7"/>
            <a:srcRect/>
            <a:stretch>
              <a:fillRect/>
            </a:stretch>
          </p:blipFill>
          <p:spPr bwMode="auto">
            <a:xfrm>
              <a:off x="7413625" y="5316538"/>
              <a:ext cx="742950" cy="742950"/>
            </a:xfrm>
            <a:prstGeom prst="rect">
              <a:avLst/>
            </a:prstGeom>
            <a:noFill/>
            <a:ln w="9525">
              <a:noFill/>
              <a:miter lim="800000"/>
              <a:headEnd/>
              <a:tailEnd/>
            </a:ln>
          </p:spPr>
        </p:pic>
        <p:sp>
          <p:nvSpPr>
            <p:cNvPr id="60" name="Intranet"/>
            <p:cNvSpPr/>
            <p:nvPr/>
          </p:nvSpPr>
          <p:spPr>
            <a:xfrm>
              <a:off x="7021512" y="4944357"/>
              <a:ext cx="1701800" cy="338334"/>
            </a:xfrm>
            <a:prstGeom prst="rect">
              <a:avLst/>
            </a:prstGeom>
          </p:spPr>
          <p:txBody>
            <a:bodyPr wrap="none">
              <a:spAutoFit/>
            </a:bodyPr>
            <a:lstStyle/>
            <a:p>
              <a:pPr defTabSz="1096963">
                <a:defRPr/>
              </a:pPr>
              <a:r>
                <a:rPr lang="en-US" sz="1600" kern="0" spc="-100" dirty="0">
                  <a:ln w="18415" cmpd="sng">
                    <a:noFill/>
                    <a:prstDash val="solid"/>
                  </a:ln>
                  <a:solidFill>
                    <a:schemeClr val="bg1"/>
                  </a:solidFill>
                  <a:effectLst>
                    <a:glow rad="101600">
                      <a:schemeClr val="tx1">
                        <a:alpha val="40000"/>
                      </a:schemeClr>
                    </a:glow>
                    <a:outerShdw blurRad="63500" sx="102000" sy="102000" algn="ctr" rotWithShape="0">
                      <a:prstClr val="black">
                        <a:alpha val="40000"/>
                      </a:prstClr>
                    </a:outerShdw>
                  </a:effectLst>
                  <a:latin typeface="+mn-lt"/>
                </a:rPr>
                <a:t>Corporate Network</a:t>
              </a:r>
            </a:p>
          </p:txBody>
        </p:sp>
        <p:sp>
          <p:nvSpPr>
            <p:cNvPr id="62" name="Rounded Rectangle 61"/>
            <p:cNvSpPr/>
            <p:nvPr/>
          </p:nvSpPr>
          <p:spPr bwMode="auto">
            <a:xfrm>
              <a:off x="6743699" y="5276850"/>
              <a:ext cx="2257425" cy="877888"/>
            </a:xfrm>
            <a:prstGeom prst="roundRect">
              <a:avLst/>
            </a:prstGeom>
            <a:noFill/>
            <a:ln w="38100" cmpd="sng">
              <a:headEnd type="none" w="med" len="med"/>
              <a:tailEnd type="none" w="med" len="med"/>
            </a:ln>
            <a:scene3d>
              <a:camera prst="orthographicFront"/>
              <a:lightRig rig="threePt" dir="t"/>
            </a:scene3d>
            <a:sp3d>
              <a:bevelT/>
            </a:sp3d>
          </p:spPr>
          <p:style>
            <a:lnRef idx="2">
              <a:schemeClr val="dk1"/>
            </a:lnRef>
            <a:fillRef idx="1">
              <a:schemeClr val="lt1"/>
            </a:fillRef>
            <a:effectRef idx="0">
              <a:schemeClr val="dk1"/>
            </a:effectRef>
            <a:fontRef idx="minor">
              <a:schemeClr val="dk1"/>
            </a:fontRef>
          </p:style>
          <p:txBody>
            <a:bodyPr lIns="109728" tIns="54864" rIns="109728" bIns="54864" anchor="ctr"/>
            <a:lstStyle/>
            <a:p>
              <a:pPr algn="ctr" defTabSz="1096963">
                <a:defRPr/>
              </a:pPr>
              <a:endParaRPr lang="en-US" sz="2800" dirty="0">
                <a:solidFill>
                  <a:schemeClr val="tx2"/>
                </a:solidFill>
                <a:effectLst>
                  <a:outerShdw blurRad="38100" dist="38100" dir="2700000" algn="tl">
                    <a:srgbClr val="000000">
                      <a:alpha val="43137"/>
                    </a:srgbClr>
                  </a:outerShdw>
                </a:effectLst>
              </a:endParaRPr>
            </a:p>
          </p:txBody>
        </p:sp>
      </p:grpSp>
      <p:grpSp>
        <p:nvGrpSpPr>
          <p:cNvPr id="4" name="Policy Servers"/>
          <p:cNvGrpSpPr>
            <a:grpSpLocks/>
          </p:cNvGrpSpPr>
          <p:nvPr/>
        </p:nvGrpSpPr>
        <p:grpSpPr bwMode="auto">
          <a:xfrm>
            <a:off x="7413625" y="1320800"/>
            <a:ext cx="1266825" cy="1322388"/>
            <a:chOff x="7166520" y="1553457"/>
            <a:chExt cx="1266826" cy="1323093"/>
          </a:xfrm>
        </p:grpSpPr>
        <p:sp>
          <p:nvSpPr>
            <p:cNvPr id="65" name="Intranet"/>
            <p:cNvSpPr/>
            <p:nvPr/>
          </p:nvSpPr>
          <p:spPr>
            <a:xfrm>
              <a:off x="7187158" y="1553457"/>
              <a:ext cx="1225551" cy="522566"/>
            </a:xfrm>
            <a:prstGeom prst="rect">
              <a:avLst/>
            </a:prstGeom>
          </p:spPr>
          <p:txBody>
            <a:bodyPr wrap="none">
              <a:spAutoFit/>
            </a:bodyPr>
            <a:lstStyle/>
            <a:p>
              <a:pPr algn="ctr" defTabSz="1096963">
                <a:defRPr/>
              </a:pPr>
              <a:r>
                <a:rPr lang="en-US" sz="1600" kern="0" spc="-100" dirty="0">
                  <a:ln w="18415" cmpd="sng">
                    <a:noFill/>
                    <a:prstDash val="solid"/>
                  </a:ln>
                  <a:solidFill>
                    <a:schemeClr val="bg1"/>
                  </a:solidFill>
                  <a:effectLst>
                    <a:glow rad="101600">
                      <a:schemeClr val="tx1">
                        <a:alpha val="40000"/>
                      </a:schemeClr>
                    </a:glow>
                    <a:outerShdw blurRad="63500" sx="102000" sy="102000" algn="ctr" rotWithShape="0">
                      <a:prstClr val="black">
                        <a:alpha val="40000"/>
                      </a:prstClr>
                    </a:outerShdw>
                  </a:effectLst>
                  <a:latin typeface="+mn-lt"/>
                </a:rPr>
                <a:t>Policy Servers</a:t>
              </a:r>
              <a:br>
                <a:rPr lang="en-US" sz="1600" kern="0" spc="-100" dirty="0">
                  <a:ln w="18415" cmpd="sng">
                    <a:noFill/>
                    <a:prstDash val="solid"/>
                  </a:ln>
                  <a:solidFill>
                    <a:schemeClr val="bg1"/>
                  </a:solidFill>
                  <a:effectLst>
                    <a:glow rad="101600">
                      <a:schemeClr val="tx1">
                        <a:alpha val="40000"/>
                      </a:schemeClr>
                    </a:glow>
                    <a:outerShdw blurRad="63500" sx="102000" sy="102000" algn="ctr" rotWithShape="0">
                      <a:prstClr val="black">
                        <a:alpha val="40000"/>
                      </a:prstClr>
                    </a:outerShdw>
                  </a:effectLst>
                  <a:latin typeface="+mn-lt"/>
                </a:rPr>
              </a:br>
              <a:r>
                <a:rPr lang="en-US" sz="1200" kern="0" spc="-100" dirty="0">
                  <a:ln w="18415" cmpd="sng">
                    <a:noFill/>
                    <a:prstDash val="solid"/>
                  </a:ln>
                  <a:solidFill>
                    <a:schemeClr val="bg1"/>
                  </a:solidFill>
                  <a:effectLst>
                    <a:glow rad="101600">
                      <a:schemeClr val="tx1">
                        <a:alpha val="40000"/>
                      </a:schemeClr>
                    </a:glow>
                    <a:outerShdw blurRad="63500" sx="102000" sy="102000" algn="ctr" rotWithShape="0">
                      <a:prstClr val="black">
                        <a:alpha val="40000"/>
                      </a:prstClr>
                    </a:outerShdw>
                  </a:effectLst>
                  <a:latin typeface="+mn-lt"/>
                </a:rPr>
                <a:t>e.g.., Patch, AV</a:t>
              </a:r>
              <a:endParaRPr lang="en-US" sz="1600" kern="0" spc="-100" dirty="0">
                <a:ln w="18415" cmpd="sng">
                  <a:noFill/>
                  <a:prstDash val="solid"/>
                </a:ln>
                <a:solidFill>
                  <a:schemeClr val="bg1"/>
                </a:solidFill>
                <a:effectLst>
                  <a:glow rad="101600">
                    <a:schemeClr val="tx1">
                      <a:alpha val="40000"/>
                    </a:schemeClr>
                  </a:glow>
                  <a:outerShdw blurRad="63500" sx="102000" sy="102000" algn="ctr" rotWithShape="0">
                    <a:prstClr val="black">
                      <a:alpha val="40000"/>
                    </a:prstClr>
                  </a:outerShdw>
                </a:effectLst>
                <a:latin typeface="+mn-lt"/>
              </a:endParaRPr>
            </a:p>
          </p:txBody>
        </p:sp>
        <p:sp>
          <p:nvSpPr>
            <p:cNvPr id="66" name="Rounded Rectangle 65"/>
            <p:cNvSpPr/>
            <p:nvPr/>
          </p:nvSpPr>
          <p:spPr bwMode="auto">
            <a:xfrm>
              <a:off x="7166520" y="2095500"/>
              <a:ext cx="1266826" cy="781050"/>
            </a:xfrm>
            <a:prstGeom prst="roundRect">
              <a:avLst/>
            </a:prstGeom>
            <a:noFill/>
            <a:ln w="38100" cmpd="sng">
              <a:headEnd type="none" w="med" len="med"/>
              <a:tailEnd type="none" w="med" len="med"/>
            </a:ln>
            <a:scene3d>
              <a:camera prst="orthographicFront"/>
              <a:lightRig rig="threePt" dir="t"/>
            </a:scene3d>
            <a:sp3d>
              <a:bevelT/>
            </a:sp3d>
          </p:spPr>
          <p:style>
            <a:lnRef idx="2">
              <a:schemeClr val="dk1"/>
            </a:lnRef>
            <a:fillRef idx="1">
              <a:schemeClr val="lt1"/>
            </a:fillRef>
            <a:effectRef idx="0">
              <a:schemeClr val="dk1"/>
            </a:effectRef>
            <a:fontRef idx="minor">
              <a:schemeClr val="dk1"/>
            </a:fontRef>
          </p:style>
          <p:txBody>
            <a:bodyPr lIns="109728" tIns="54864" rIns="109728" bIns="54864" anchor="ctr"/>
            <a:lstStyle/>
            <a:p>
              <a:pPr algn="ctr" defTabSz="1096963">
                <a:defRPr/>
              </a:pPr>
              <a:endParaRPr lang="en-US" sz="2800" dirty="0">
                <a:solidFill>
                  <a:schemeClr val="tx2"/>
                </a:solidFill>
                <a:effectLst>
                  <a:outerShdw blurRad="38100" dist="38100" dir="2700000" algn="tl">
                    <a:srgbClr val="000000">
                      <a:alpha val="43137"/>
                    </a:srgbClr>
                  </a:outerShdw>
                </a:effectLst>
              </a:endParaRPr>
            </a:p>
          </p:txBody>
        </p:sp>
      </p:grpSp>
      <p:grpSp>
        <p:nvGrpSpPr>
          <p:cNvPr id="7" name="Group 77"/>
          <p:cNvGrpSpPr>
            <a:grpSpLocks/>
          </p:cNvGrpSpPr>
          <p:nvPr/>
        </p:nvGrpSpPr>
        <p:grpSpPr bwMode="auto">
          <a:xfrm>
            <a:off x="7600950" y="1960563"/>
            <a:ext cx="965200" cy="668337"/>
            <a:chOff x="7296699" y="2200275"/>
            <a:chExt cx="964651" cy="668338"/>
          </a:xfrm>
        </p:grpSpPr>
        <p:pic>
          <p:nvPicPr>
            <p:cNvPr id="25673" name="Picture 5" descr="C:\Program Files\Microsoft Resource DVD Artwork\DVD_ART\Artwork_Imagery\HARDWARE_IMAGERY\Illustration - Misc Hardware\Windows Vista Illustration Icons\Server.png"/>
            <p:cNvPicPr>
              <a:picLocks noChangeAspect="1" noChangeArrowheads="1"/>
            </p:cNvPicPr>
            <p:nvPr/>
          </p:nvPicPr>
          <p:blipFill>
            <a:blip r:embed="rId5"/>
            <a:srcRect/>
            <a:stretch>
              <a:fillRect/>
            </a:stretch>
          </p:blipFill>
          <p:spPr bwMode="auto">
            <a:xfrm>
              <a:off x="7296699" y="2200275"/>
              <a:ext cx="488401" cy="668338"/>
            </a:xfrm>
            <a:prstGeom prst="rect">
              <a:avLst/>
            </a:prstGeom>
            <a:noFill/>
            <a:ln w="9525">
              <a:noFill/>
              <a:miter lim="800000"/>
              <a:headEnd/>
              <a:tailEnd/>
            </a:ln>
          </p:spPr>
        </p:pic>
        <p:pic>
          <p:nvPicPr>
            <p:cNvPr id="25674" name="Picture 5" descr="C:\Program Files\Microsoft Resource DVD Artwork\DVD_ART\Artwork_Imagery\HARDWARE_IMAGERY\Illustration - Misc Hardware\Windows Vista Illustration Icons\Server.png"/>
            <p:cNvPicPr>
              <a:picLocks noChangeAspect="1" noChangeArrowheads="1"/>
            </p:cNvPicPr>
            <p:nvPr/>
          </p:nvPicPr>
          <p:blipFill>
            <a:blip r:embed="rId5"/>
            <a:srcRect/>
            <a:stretch>
              <a:fillRect/>
            </a:stretch>
          </p:blipFill>
          <p:spPr bwMode="auto">
            <a:xfrm>
              <a:off x="7772949" y="2200275"/>
              <a:ext cx="488401" cy="668338"/>
            </a:xfrm>
            <a:prstGeom prst="rect">
              <a:avLst/>
            </a:prstGeom>
            <a:noFill/>
            <a:ln w="9525">
              <a:noFill/>
              <a:miter lim="800000"/>
              <a:headEnd/>
              <a:tailEnd/>
            </a:ln>
          </p:spPr>
        </p:pic>
      </p:grpSp>
      <p:sp>
        <p:nvSpPr>
          <p:cNvPr id="72" name="Rounded Rectangle 71"/>
          <p:cNvSpPr/>
          <p:nvPr/>
        </p:nvSpPr>
        <p:spPr bwMode="auto">
          <a:xfrm>
            <a:off x="7049077" y="3019424"/>
            <a:ext cx="923925" cy="1647825"/>
          </a:xfrm>
          <a:prstGeom prst="roundRect">
            <a:avLst/>
          </a:prstGeom>
          <a:solidFill>
            <a:schemeClr val="accent3">
              <a:lumMod val="60000"/>
              <a:lumOff val="40000"/>
              <a:alpha val="31000"/>
            </a:schemeClr>
          </a:solidFill>
          <a:ln w="38100" cmpd="sng">
            <a:solidFill>
              <a:schemeClr val="accent3"/>
            </a:solidFill>
            <a:headEnd type="none" w="med" len="med"/>
            <a:tailEnd type="none" w="med" len="med"/>
          </a:ln>
          <a:scene3d>
            <a:camera prst="orthographicFront"/>
            <a:lightRig rig="threePt" dir="t"/>
          </a:scene3d>
          <a:sp3d>
            <a:bevelT w="152400" h="50800" prst="softRound"/>
          </a:sp3d>
        </p:spPr>
        <p:style>
          <a:lnRef idx="2">
            <a:schemeClr val="dk1"/>
          </a:lnRef>
          <a:fillRef idx="1">
            <a:schemeClr val="lt1"/>
          </a:fillRef>
          <a:effectRef idx="0">
            <a:schemeClr val="dk1"/>
          </a:effectRef>
          <a:fontRef idx="minor">
            <a:schemeClr val="dk1"/>
          </a:fontRef>
        </p:style>
        <p:txBody>
          <a:bodyPr lIns="109728" tIns="54864" rIns="109728" bIns="54864" anchor="ctr"/>
          <a:lstStyle/>
          <a:p>
            <a:pPr algn="ctr" defTabSz="1096963">
              <a:defRPr/>
            </a:pPr>
            <a:endParaRPr lang="en-US" sz="2800" dirty="0">
              <a:solidFill>
                <a:schemeClr val="tx2"/>
              </a:solidFill>
              <a:effectLst>
                <a:outerShdw blurRad="38100" dist="38100" dir="2700000" algn="tl">
                  <a:srgbClr val="000000">
                    <a:alpha val="43137"/>
                  </a:srgbClr>
                </a:outerShdw>
              </a:effectLst>
            </a:endParaRPr>
          </a:p>
        </p:txBody>
      </p:sp>
      <p:sp>
        <p:nvSpPr>
          <p:cNvPr id="76" name="Rounded Rectangle 75"/>
          <p:cNvSpPr/>
          <p:nvPr/>
        </p:nvSpPr>
        <p:spPr bwMode="auto">
          <a:xfrm>
            <a:off x="8060738" y="3019424"/>
            <a:ext cx="923925" cy="1647825"/>
          </a:xfrm>
          <a:prstGeom prst="roundRect">
            <a:avLst/>
          </a:prstGeom>
          <a:solidFill>
            <a:schemeClr val="accent3">
              <a:lumMod val="60000"/>
              <a:lumOff val="40000"/>
              <a:alpha val="31000"/>
            </a:schemeClr>
          </a:solidFill>
          <a:ln w="38100" cmpd="sng">
            <a:solidFill>
              <a:schemeClr val="accent3"/>
            </a:solidFill>
            <a:headEnd type="none" w="med" len="med"/>
            <a:tailEnd type="none" w="med" len="med"/>
          </a:ln>
          <a:scene3d>
            <a:camera prst="orthographicFront"/>
            <a:lightRig rig="threePt" dir="t"/>
          </a:scene3d>
          <a:sp3d>
            <a:bevelT w="152400" h="50800" prst="softRound"/>
          </a:sp3d>
        </p:spPr>
        <p:style>
          <a:lnRef idx="2">
            <a:schemeClr val="dk1"/>
          </a:lnRef>
          <a:fillRef idx="1">
            <a:schemeClr val="lt1"/>
          </a:fillRef>
          <a:effectRef idx="0">
            <a:schemeClr val="dk1"/>
          </a:effectRef>
          <a:fontRef idx="minor">
            <a:schemeClr val="dk1"/>
          </a:fontRef>
        </p:style>
        <p:txBody>
          <a:bodyPr lIns="109728" tIns="54864" rIns="109728" bIns="54864" anchor="ctr"/>
          <a:lstStyle/>
          <a:p>
            <a:pPr algn="ctr" defTabSz="1096963">
              <a:defRPr/>
            </a:pPr>
            <a:endParaRPr lang="en-US" sz="2800" dirty="0">
              <a:solidFill>
                <a:schemeClr val="tx2"/>
              </a:solidFill>
              <a:effectLst>
                <a:outerShdw blurRad="38100" dist="38100" dir="2700000" algn="tl">
                  <a:srgbClr val="000000">
                    <a:alpha val="43137"/>
                  </a:srgbClr>
                </a:outerShdw>
              </a:effectLst>
            </a:endParaRPr>
          </a:p>
        </p:txBody>
      </p:sp>
      <p:grpSp>
        <p:nvGrpSpPr>
          <p:cNvPr id="8" name="Group 78"/>
          <p:cNvGrpSpPr>
            <a:grpSpLocks/>
          </p:cNvGrpSpPr>
          <p:nvPr/>
        </p:nvGrpSpPr>
        <p:grpSpPr bwMode="auto">
          <a:xfrm>
            <a:off x="8097838" y="3951288"/>
            <a:ext cx="849312" cy="669925"/>
            <a:chOff x="7410999" y="2228850"/>
            <a:chExt cx="850351" cy="668338"/>
          </a:xfrm>
        </p:grpSpPr>
        <p:pic>
          <p:nvPicPr>
            <p:cNvPr id="25671" name="Picture 5" descr="C:\Program Files\Microsoft Resource DVD Artwork\DVD_ART\Artwork_Imagery\HARDWARE_IMAGERY\Illustration - Misc Hardware\Windows Vista Illustration Icons\Server.png"/>
            <p:cNvPicPr>
              <a:picLocks noChangeAspect="1" noChangeArrowheads="1"/>
            </p:cNvPicPr>
            <p:nvPr/>
          </p:nvPicPr>
          <p:blipFill>
            <a:blip r:embed="rId5"/>
            <a:srcRect/>
            <a:stretch>
              <a:fillRect/>
            </a:stretch>
          </p:blipFill>
          <p:spPr bwMode="auto">
            <a:xfrm>
              <a:off x="7410999" y="2228850"/>
              <a:ext cx="488401" cy="668338"/>
            </a:xfrm>
            <a:prstGeom prst="rect">
              <a:avLst/>
            </a:prstGeom>
            <a:noFill/>
            <a:ln w="9525">
              <a:noFill/>
              <a:miter lim="800000"/>
              <a:headEnd/>
              <a:tailEnd/>
            </a:ln>
          </p:spPr>
        </p:pic>
        <p:pic>
          <p:nvPicPr>
            <p:cNvPr id="25672" name="Picture 5" descr="C:\Program Files\Microsoft Resource DVD Artwork\DVD_ART\Artwork_Imagery\HARDWARE_IMAGERY\Illustration - Misc Hardware\Windows Vista Illustration Icons\Server.png"/>
            <p:cNvPicPr>
              <a:picLocks noChangeAspect="1" noChangeArrowheads="1"/>
            </p:cNvPicPr>
            <p:nvPr/>
          </p:nvPicPr>
          <p:blipFill>
            <a:blip r:embed="rId5"/>
            <a:srcRect/>
            <a:stretch>
              <a:fillRect/>
            </a:stretch>
          </p:blipFill>
          <p:spPr bwMode="auto">
            <a:xfrm>
              <a:off x="7772949" y="2228850"/>
              <a:ext cx="488401" cy="668338"/>
            </a:xfrm>
            <a:prstGeom prst="rect">
              <a:avLst/>
            </a:prstGeom>
            <a:noFill/>
            <a:ln w="9525">
              <a:noFill/>
              <a:miter lim="800000"/>
              <a:headEnd/>
              <a:tailEnd/>
            </a:ln>
          </p:spPr>
        </p:pic>
      </p:grpSp>
      <p:sp>
        <p:nvSpPr>
          <p:cNvPr id="82" name="DCHP,  VPN"/>
          <p:cNvSpPr/>
          <p:nvPr/>
        </p:nvSpPr>
        <p:spPr>
          <a:xfrm>
            <a:off x="4783138" y="4405313"/>
            <a:ext cx="1208087" cy="523875"/>
          </a:xfrm>
          <a:prstGeom prst="rect">
            <a:avLst/>
          </a:prstGeom>
        </p:spPr>
        <p:txBody>
          <a:bodyPr>
            <a:spAutoFit/>
          </a:bodyPr>
          <a:lstStyle/>
          <a:p>
            <a:pPr algn="ctr" defTabSz="1096963">
              <a:defRPr/>
            </a:pPr>
            <a:r>
              <a:rPr lang="en-US" sz="1600" kern="0" spc="-100" dirty="0">
                <a:ln w="18415" cmpd="sng">
                  <a:noFill/>
                  <a:prstDash val="solid"/>
                </a:ln>
                <a:solidFill>
                  <a:schemeClr val="bg1"/>
                </a:solidFill>
                <a:effectLst>
                  <a:glow rad="101600">
                    <a:schemeClr val="tx1">
                      <a:alpha val="40000"/>
                    </a:schemeClr>
                  </a:glow>
                  <a:outerShdw blurRad="63500" sx="102000" sy="102000" algn="ctr" rotWithShape="0">
                    <a:prstClr val="black">
                      <a:alpha val="40000"/>
                    </a:prstClr>
                  </a:outerShdw>
                </a:effectLst>
                <a:latin typeface="+mn-lt"/>
              </a:rPr>
              <a:t>DCHP,  VPN</a:t>
            </a:r>
          </a:p>
          <a:p>
            <a:pPr algn="ctr" defTabSz="1096963">
              <a:defRPr/>
            </a:pPr>
            <a:r>
              <a:rPr lang="en-US" sz="1200" kern="0" spc="-100" dirty="0">
                <a:ln w="18415" cmpd="sng">
                  <a:noFill/>
                  <a:prstDash val="solid"/>
                </a:ln>
                <a:solidFill>
                  <a:schemeClr val="bg1"/>
                </a:solidFill>
                <a:effectLst>
                  <a:glow rad="101600">
                    <a:schemeClr val="tx1">
                      <a:alpha val="40000"/>
                    </a:schemeClr>
                  </a:glow>
                  <a:outerShdw blurRad="63500" sx="102000" sy="102000" algn="ctr" rotWithShape="0">
                    <a:prstClr val="black">
                      <a:alpha val="40000"/>
                    </a:prstClr>
                  </a:outerShdw>
                </a:effectLst>
                <a:latin typeface="+mn-lt"/>
              </a:rPr>
              <a:t>Switch/Router</a:t>
            </a:r>
          </a:p>
        </p:txBody>
      </p:sp>
      <p:sp>
        <p:nvSpPr>
          <p:cNvPr id="71" name="Restricted"/>
          <p:cNvSpPr/>
          <p:nvPr/>
        </p:nvSpPr>
        <p:spPr>
          <a:xfrm>
            <a:off x="7000875" y="3503613"/>
            <a:ext cx="1020763" cy="584200"/>
          </a:xfrm>
          <a:prstGeom prst="rect">
            <a:avLst/>
          </a:prstGeom>
        </p:spPr>
        <p:txBody>
          <a:bodyPr wrap="none">
            <a:spAutoFit/>
          </a:bodyPr>
          <a:lstStyle/>
          <a:p>
            <a:pPr algn="ctr" defTabSz="1096963">
              <a:defRPr/>
            </a:pPr>
            <a:r>
              <a:rPr lang="en-US" sz="1600" b="1" kern="0" spc="-100" dirty="0">
                <a:ln w="18415" cmpd="sng">
                  <a:noFill/>
                  <a:prstDash val="solid"/>
                </a:ln>
                <a:solidFill>
                  <a:schemeClr val="accent3">
                    <a:lumMod val="50000"/>
                  </a:schemeClr>
                </a:solidFill>
                <a:effectLst>
                  <a:glow rad="101600">
                    <a:schemeClr val="tx1">
                      <a:alpha val="40000"/>
                    </a:schemeClr>
                  </a:glow>
                  <a:outerShdw blurRad="63500" sx="102000" sy="102000" algn="ctr" rotWithShape="0">
                    <a:prstClr val="black">
                      <a:alpha val="40000"/>
                    </a:prstClr>
                  </a:outerShdw>
                </a:effectLst>
                <a:latin typeface="+mn-lt"/>
              </a:rPr>
              <a:t>Restricted</a:t>
            </a:r>
            <a:br>
              <a:rPr lang="en-US" sz="1600" b="1" kern="0" spc="-100" dirty="0">
                <a:ln w="18415" cmpd="sng">
                  <a:noFill/>
                  <a:prstDash val="solid"/>
                </a:ln>
                <a:solidFill>
                  <a:schemeClr val="accent3">
                    <a:lumMod val="50000"/>
                  </a:schemeClr>
                </a:solidFill>
                <a:effectLst>
                  <a:glow rad="101600">
                    <a:schemeClr val="tx1">
                      <a:alpha val="40000"/>
                    </a:schemeClr>
                  </a:glow>
                  <a:outerShdw blurRad="63500" sx="102000" sy="102000" algn="ctr" rotWithShape="0">
                    <a:prstClr val="black">
                      <a:alpha val="40000"/>
                    </a:prstClr>
                  </a:outerShdw>
                </a:effectLst>
                <a:latin typeface="+mn-lt"/>
              </a:rPr>
            </a:br>
            <a:r>
              <a:rPr lang="en-US" sz="1600" b="1" kern="0" spc="-100" dirty="0">
                <a:ln w="18415" cmpd="sng">
                  <a:noFill/>
                  <a:prstDash val="solid"/>
                </a:ln>
                <a:solidFill>
                  <a:schemeClr val="accent3">
                    <a:lumMod val="50000"/>
                  </a:schemeClr>
                </a:solidFill>
                <a:effectLst>
                  <a:glow rad="101600">
                    <a:schemeClr val="tx1">
                      <a:alpha val="40000"/>
                    </a:schemeClr>
                  </a:glow>
                  <a:outerShdw blurRad="63500" sx="102000" sy="102000" algn="ctr" rotWithShape="0">
                    <a:prstClr val="black">
                      <a:alpha val="40000"/>
                    </a:prstClr>
                  </a:outerShdw>
                </a:effectLst>
                <a:latin typeface="+mn-lt"/>
              </a:rPr>
              <a:t>Network</a:t>
            </a:r>
          </a:p>
        </p:txBody>
      </p:sp>
      <p:sp>
        <p:nvSpPr>
          <p:cNvPr id="75" name="Fix Up"/>
          <p:cNvSpPr/>
          <p:nvPr/>
        </p:nvSpPr>
        <p:spPr>
          <a:xfrm>
            <a:off x="8037513" y="3344863"/>
            <a:ext cx="952500" cy="631825"/>
          </a:xfrm>
          <a:prstGeom prst="rect">
            <a:avLst/>
          </a:prstGeom>
        </p:spPr>
        <p:txBody>
          <a:bodyPr>
            <a:spAutoFit/>
          </a:bodyPr>
          <a:lstStyle/>
          <a:p>
            <a:pPr algn="ctr" defTabSz="1096963">
              <a:defRPr/>
            </a:pPr>
            <a:r>
              <a:rPr lang="en-US" sz="1200" b="1" kern="0" spc="-100" dirty="0">
                <a:ln w="18415" cmpd="sng">
                  <a:noFill/>
                  <a:prstDash val="solid"/>
                </a:ln>
                <a:solidFill>
                  <a:schemeClr val="accent3">
                    <a:lumMod val="50000"/>
                  </a:schemeClr>
                </a:solidFill>
                <a:effectLst>
                  <a:glow rad="101600">
                    <a:schemeClr val="tx1">
                      <a:alpha val="40000"/>
                    </a:schemeClr>
                  </a:glow>
                  <a:outerShdw blurRad="63500" sx="102000" sy="102000" algn="ctr" rotWithShape="0">
                    <a:prstClr val="black">
                      <a:alpha val="40000"/>
                    </a:prstClr>
                  </a:outerShdw>
                </a:effectLst>
                <a:latin typeface="+mn-lt"/>
              </a:rPr>
              <a:t>Remediation </a:t>
            </a:r>
            <a:br>
              <a:rPr lang="en-US" sz="1200" b="1" kern="0" spc="-100" dirty="0">
                <a:ln w="18415" cmpd="sng">
                  <a:noFill/>
                  <a:prstDash val="solid"/>
                </a:ln>
                <a:solidFill>
                  <a:schemeClr val="accent3">
                    <a:lumMod val="50000"/>
                  </a:schemeClr>
                </a:solidFill>
                <a:effectLst>
                  <a:glow rad="101600">
                    <a:schemeClr val="tx1">
                      <a:alpha val="40000"/>
                    </a:schemeClr>
                  </a:glow>
                  <a:outerShdw blurRad="63500" sx="102000" sy="102000" algn="ctr" rotWithShape="0">
                    <a:prstClr val="black">
                      <a:alpha val="40000"/>
                    </a:prstClr>
                  </a:outerShdw>
                </a:effectLst>
                <a:latin typeface="+mn-lt"/>
              </a:rPr>
            </a:br>
            <a:r>
              <a:rPr lang="en-US" sz="1200" b="1" kern="0" spc="-100" dirty="0">
                <a:ln w="18415" cmpd="sng">
                  <a:noFill/>
                  <a:prstDash val="solid"/>
                </a:ln>
                <a:solidFill>
                  <a:schemeClr val="accent3">
                    <a:lumMod val="50000"/>
                  </a:schemeClr>
                </a:solidFill>
                <a:effectLst>
                  <a:glow rad="101600">
                    <a:schemeClr val="tx1">
                      <a:alpha val="40000"/>
                    </a:schemeClr>
                  </a:glow>
                  <a:outerShdw blurRad="63500" sx="102000" sy="102000" algn="ctr" rotWithShape="0">
                    <a:prstClr val="black">
                      <a:alpha val="40000"/>
                    </a:prstClr>
                  </a:outerShdw>
                </a:effectLst>
                <a:latin typeface="+mn-lt"/>
              </a:rPr>
              <a:t>Servers</a:t>
            </a:r>
            <a:br>
              <a:rPr lang="en-US" sz="1200" b="1" kern="0" spc="-100" dirty="0">
                <a:ln w="18415" cmpd="sng">
                  <a:noFill/>
                  <a:prstDash val="solid"/>
                </a:ln>
                <a:solidFill>
                  <a:schemeClr val="accent3">
                    <a:lumMod val="50000"/>
                  </a:schemeClr>
                </a:solidFill>
                <a:effectLst>
                  <a:glow rad="101600">
                    <a:schemeClr val="tx1">
                      <a:alpha val="40000"/>
                    </a:schemeClr>
                  </a:glow>
                  <a:outerShdw blurRad="63500" sx="102000" sy="102000" algn="ctr" rotWithShape="0">
                    <a:prstClr val="black">
                      <a:alpha val="40000"/>
                    </a:prstClr>
                  </a:outerShdw>
                </a:effectLst>
                <a:latin typeface="+mn-lt"/>
              </a:rPr>
            </a:br>
            <a:r>
              <a:rPr lang="en-US" sz="1050" b="1" kern="0" spc="-100" dirty="0">
                <a:ln w="18415" cmpd="sng">
                  <a:noFill/>
                  <a:prstDash val="solid"/>
                </a:ln>
                <a:solidFill>
                  <a:schemeClr val="accent3">
                    <a:lumMod val="50000"/>
                  </a:schemeClr>
                </a:solidFill>
                <a:effectLst>
                  <a:glow rad="101600">
                    <a:schemeClr val="tx1">
                      <a:alpha val="40000"/>
                    </a:schemeClr>
                  </a:glow>
                  <a:outerShdw blurRad="63500" sx="102000" sy="102000" algn="ctr" rotWithShape="0">
                    <a:prstClr val="black">
                      <a:alpha val="40000"/>
                    </a:prstClr>
                  </a:outerShdw>
                </a:effectLst>
                <a:latin typeface="+mn-lt"/>
              </a:rPr>
              <a:t>e.g., Patch</a:t>
            </a:r>
          </a:p>
        </p:txBody>
      </p:sp>
      <p:pic>
        <p:nvPicPr>
          <p:cNvPr id="84" name="Picture 4" descr="C:\Program Files\Microsoft Resource DVD Artwork\DVD_ART\Artwork_Imagery\HARDWARE_IMAGERY\Illustration - Misc Hardware\Windows Vista Illustration Icons\Laptop.png"/>
          <p:cNvPicPr>
            <a:picLocks noChangeAspect="1" noChangeArrowheads="1"/>
          </p:cNvPicPr>
          <p:nvPr/>
        </p:nvPicPr>
        <p:blipFill>
          <a:blip r:embed="rId6"/>
          <a:srcRect/>
          <a:stretch>
            <a:fillRect/>
          </a:stretch>
        </p:blipFill>
        <p:spPr bwMode="auto">
          <a:xfrm>
            <a:off x="3357554" y="1285860"/>
            <a:ext cx="1044575" cy="1044575"/>
          </a:xfrm>
          <a:prstGeom prst="rect">
            <a:avLst/>
          </a:prstGeom>
          <a:noFill/>
          <a:effectLst>
            <a:outerShdw blurRad="63500" sx="102000" sy="102000" algn="ctr" rotWithShape="0">
              <a:prstClr val="black">
                <a:alpha val="40000"/>
              </a:prstClr>
            </a:outerShdw>
          </a:effectLst>
        </p:spPr>
      </p:pic>
      <p:cxnSp>
        <p:nvCxnSpPr>
          <p:cNvPr id="88" name="Straight Connector 87"/>
          <p:cNvCxnSpPr/>
          <p:nvPr/>
        </p:nvCxnSpPr>
        <p:spPr>
          <a:xfrm flipV="1">
            <a:off x="6016978" y="3301465"/>
            <a:ext cx="2366626" cy="19936"/>
          </a:xfrm>
          <a:prstGeom prst="line">
            <a:avLst/>
          </a:prstGeom>
          <a:ln w="50800" cap="rnd">
            <a:solidFill>
              <a:schemeClr val="bg1"/>
            </a:solidFill>
            <a:prstDash val="sysDot"/>
            <a:tailEnd type="stealth"/>
          </a:ln>
          <a:effectLst>
            <a:glow rad="63500">
              <a:srgbClr val="000000">
                <a:alpha val="10980"/>
              </a:srgbClr>
            </a:glow>
          </a:effectLst>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rot="16200000" flipH="1">
            <a:off x="5988755" y="4080933"/>
            <a:ext cx="1083736" cy="530582"/>
          </a:xfrm>
          <a:prstGeom prst="line">
            <a:avLst/>
          </a:prstGeom>
          <a:ln w="50800" cap="rnd">
            <a:solidFill>
              <a:schemeClr val="bg1"/>
            </a:solidFill>
            <a:prstDash val="sysDot"/>
            <a:tailEnd type="stealth"/>
          </a:ln>
          <a:effectLst>
            <a:glow rad="63500">
              <a:srgbClr val="000000">
                <a:alpha val="10980"/>
              </a:srgbClr>
            </a:glow>
          </a:effectLst>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6265333" y="2365375"/>
            <a:ext cx="1030202" cy="660047"/>
          </a:xfrm>
          <a:prstGeom prst="line">
            <a:avLst/>
          </a:prstGeom>
          <a:ln w="50800" cap="rnd">
            <a:solidFill>
              <a:schemeClr val="bg1"/>
            </a:solidFill>
            <a:prstDash val="sysDot"/>
            <a:headEnd type="stealth"/>
            <a:tailEnd type="stealth"/>
          </a:ln>
          <a:effectLst>
            <a:glow rad="63500">
              <a:srgbClr val="000000">
                <a:alpha val="10980"/>
              </a:srgbClr>
            </a:glow>
          </a:effectLst>
        </p:spPr>
        <p:style>
          <a:lnRef idx="1">
            <a:schemeClr val="accent1"/>
          </a:lnRef>
          <a:fillRef idx="0">
            <a:schemeClr val="accent1"/>
          </a:fillRef>
          <a:effectRef idx="0">
            <a:schemeClr val="accent1"/>
          </a:effectRef>
          <a:fontRef idx="minor">
            <a:schemeClr val="tx1"/>
          </a:fontRef>
        </p:style>
      </p:cxnSp>
      <p:sp>
        <p:nvSpPr>
          <p:cNvPr id="109" name="Not policy compliant"/>
          <p:cNvSpPr/>
          <p:nvPr/>
        </p:nvSpPr>
        <p:spPr bwMode="auto">
          <a:xfrm>
            <a:off x="6398088" y="3149520"/>
            <a:ext cx="928912" cy="366593"/>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109728" tIns="54864" rIns="109728" bIns="54864" anchor="ctr"/>
          <a:lstStyle/>
          <a:p>
            <a:pPr algn="ctr" defTabSz="1096963">
              <a:lnSpc>
                <a:spcPct val="90000"/>
              </a:lnSpc>
              <a:defRPr/>
            </a:pPr>
            <a:r>
              <a:rPr lang="en-US" sz="1200" dirty="0">
                <a:solidFill>
                  <a:schemeClr val="tx2"/>
                </a:solidFill>
                <a:effectLst>
                  <a:outerShdw blurRad="38100" dist="38100" dir="2700000" algn="tl">
                    <a:srgbClr val="000000">
                      <a:alpha val="43137"/>
                    </a:srgbClr>
                  </a:outerShdw>
                </a:effectLst>
              </a:rPr>
              <a:t>Not policy compliant</a:t>
            </a:r>
          </a:p>
        </p:txBody>
      </p:sp>
      <p:sp>
        <p:nvSpPr>
          <p:cNvPr id="110" name="Policy compliant"/>
          <p:cNvSpPr/>
          <p:nvPr/>
        </p:nvSpPr>
        <p:spPr bwMode="auto">
          <a:xfrm>
            <a:off x="6024349" y="4203000"/>
            <a:ext cx="928912" cy="366593"/>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109728" tIns="54864" rIns="109728" bIns="54864" anchor="ctr"/>
          <a:lstStyle/>
          <a:p>
            <a:pPr algn="ctr" defTabSz="1096963">
              <a:lnSpc>
                <a:spcPct val="90000"/>
              </a:lnSpc>
              <a:defRPr/>
            </a:pPr>
            <a:r>
              <a:rPr lang="en-US" sz="1200" dirty="0">
                <a:solidFill>
                  <a:schemeClr val="bg1"/>
                </a:solidFill>
                <a:effectLst>
                  <a:outerShdw blurRad="63500" sx="102000" sy="102000" algn="ctr" rotWithShape="0">
                    <a:prstClr val="black">
                      <a:alpha val="40000"/>
                    </a:prstClr>
                  </a:outerShdw>
                </a:effectLst>
              </a:rPr>
              <a:t>Policy compliant</a:t>
            </a:r>
          </a:p>
        </p:txBody>
      </p:sp>
      <p:pic>
        <p:nvPicPr>
          <p:cNvPr id="4102" name="Picture 6"/>
          <p:cNvPicPr>
            <a:picLocks noChangeAspect="1" noChangeArrowheads="1"/>
          </p:cNvPicPr>
          <p:nvPr/>
        </p:nvPicPr>
        <p:blipFill>
          <a:blip r:embed="rId8"/>
          <a:srcRect/>
          <a:stretch>
            <a:fillRect/>
          </a:stretch>
        </p:blipFill>
        <p:spPr bwMode="auto">
          <a:xfrm>
            <a:off x="4802188" y="3292475"/>
            <a:ext cx="577850" cy="577850"/>
          </a:xfrm>
          <a:prstGeom prst="rect">
            <a:avLst/>
          </a:prstGeom>
          <a:noFill/>
          <a:ln w="9525">
            <a:noFill/>
            <a:miter lim="800000"/>
            <a:headEnd/>
            <a:tailEnd/>
          </a:ln>
        </p:spPr>
      </p:pic>
      <p:sp>
        <p:nvSpPr>
          <p:cNvPr id="115" name="1s"/>
          <p:cNvSpPr>
            <a:spLocks noChangeAspect="1"/>
          </p:cNvSpPr>
          <p:nvPr/>
        </p:nvSpPr>
        <p:spPr bwMode="auto">
          <a:xfrm>
            <a:off x="4273615" y="1549668"/>
            <a:ext cx="364067" cy="364067"/>
          </a:xfrm>
          <a:prstGeom prst="ellipse">
            <a:avLst/>
          </a:prstGeom>
          <a:ln>
            <a:headEnd type="none" w="med" len="med"/>
            <a:tailEnd type="none" w="med" len="med"/>
          </a:ln>
          <a:scene3d>
            <a:camera prst="orthographicFront" fov="0">
              <a:rot lat="0" lon="0" rev="0"/>
            </a:camera>
            <a:lightRig rig="glow" dir="t">
              <a:rot lat="0" lon="0" rev="6360000"/>
            </a:lightRig>
          </a:scene3d>
          <a:sp3d prstMaterial="flat">
            <a:bevelT w="95250" h="101600" prst="relaxedInse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wrap="none" lIns="0" tIns="0" rIns="0" bIns="54864" anchor="ctr"/>
          <a:lstStyle/>
          <a:p>
            <a:pPr algn="ctr" defTabSz="1096963">
              <a:defRPr/>
            </a:pPr>
            <a:r>
              <a:rPr lang="en-US" sz="2400" dirty="0">
                <a:solidFill>
                  <a:schemeClr val="bg1"/>
                </a:solidFill>
                <a:effectLst>
                  <a:outerShdw blurRad="38100" dist="38100" dir="2700000" algn="tl">
                    <a:srgbClr val="000000">
                      <a:alpha val="43137"/>
                    </a:srgbClr>
                  </a:outerShdw>
                </a:effectLst>
                <a:latin typeface="Segoe Black" pitchFamily="34" charset="0"/>
              </a:rPr>
              <a:t>1</a:t>
            </a:r>
          </a:p>
        </p:txBody>
      </p:sp>
      <p:sp>
        <p:nvSpPr>
          <p:cNvPr id="117" name="3s"/>
          <p:cNvSpPr>
            <a:spLocks noChangeAspect="1"/>
          </p:cNvSpPr>
          <p:nvPr/>
        </p:nvSpPr>
        <p:spPr bwMode="auto">
          <a:xfrm>
            <a:off x="6566854" y="2544540"/>
            <a:ext cx="364067" cy="364067"/>
          </a:xfrm>
          <a:prstGeom prst="ellipse">
            <a:avLst/>
          </a:prstGeom>
          <a:ln>
            <a:headEnd type="none" w="med" len="med"/>
            <a:tailEnd type="none" w="med" len="med"/>
          </a:ln>
          <a:scene3d>
            <a:camera prst="orthographicFront" fov="0">
              <a:rot lat="0" lon="0" rev="0"/>
            </a:camera>
            <a:lightRig rig="glow" dir="t">
              <a:rot lat="0" lon="0" rev="6360000"/>
            </a:lightRig>
          </a:scene3d>
          <a:sp3d prstMaterial="flat">
            <a:bevelT w="95250" h="101600" prst="relaxedInse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wrap="none" lIns="0" tIns="0" rIns="0" bIns="54864" anchor="ctr"/>
          <a:lstStyle/>
          <a:p>
            <a:pPr algn="ctr" defTabSz="1096963">
              <a:defRPr/>
            </a:pPr>
            <a:r>
              <a:rPr lang="en-US" sz="2400" dirty="0">
                <a:solidFill>
                  <a:schemeClr val="bg1"/>
                </a:solidFill>
                <a:effectLst>
                  <a:outerShdw blurRad="38100" dist="38100" dir="2700000" algn="tl">
                    <a:srgbClr val="000000">
                      <a:alpha val="43137"/>
                    </a:srgbClr>
                  </a:outerShdw>
                </a:effectLst>
                <a:latin typeface="Segoe Black" pitchFamily="34" charset="0"/>
              </a:rPr>
              <a:t>3</a:t>
            </a:r>
          </a:p>
        </p:txBody>
      </p:sp>
      <p:sp>
        <p:nvSpPr>
          <p:cNvPr id="118" name="5s"/>
          <p:cNvSpPr>
            <a:spLocks noChangeAspect="1"/>
          </p:cNvSpPr>
          <p:nvPr/>
        </p:nvSpPr>
        <p:spPr bwMode="auto">
          <a:xfrm>
            <a:off x="7548379" y="3113546"/>
            <a:ext cx="364067" cy="364067"/>
          </a:xfrm>
          <a:prstGeom prst="ellipse">
            <a:avLst/>
          </a:prstGeom>
          <a:ln>
            <a:headEnd type="none" w="med" len="med"/>
            <a:tailEnd type="none" w="med" len="med"/>
          </a:ln>
          <a:scene3d>
            <a:camera prst="orthographicFront" fov="0">
              <a:rot lat="0" lon="0" rev="0"/>
            </a:camera>
            <a:lightRig rig="glow" dir="t">
              <a:rot lat="0" lon="0" rev="6360000"/>
            </a:lightRig>
          </a:scene3d>
          <a:sp3d prstMaterial="flat">
            <a:bevelT w="95250" h="101600" prst="relaxedInse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wrap="none" lIns="0" tIns="0" rIns="0" bIns="54864" anchor="ctr"/>
          <a:lstStyle/>
          <a:p>
            <a:pPr algn="ctr" defTabSz="1096963">
              <a:defRPr/>
            </a:pPr>
            <a:r>
              <a:rPr lang="en-US" sz="2400" dirty="0">
                <a:solidFill>
                  <a:schemeClr val="bg1"/>
                </a:solidFill>
                <a:effectLst>
                  <a:outerShdw blurRad="38100" dist="38100" dir="2700000" algn="tl">
                    <a:srgbClr val="000000">
                      <a:alpha val="43137"/>
                    </a:srgbClr>
                  </a:outerShdw>
                </a:effectLst>
                <a:latin typeface="Segoe Black" pitchFamily="34" charset="0"/>
              </a:rPr>
              <a:t>5</a:t>
            </a:r>
          </a:p>
        </p:txBody>
      </p:sp>
      <p:sp>
        <p:nvSpPr>
          <p:cNvPr id="120" name="4s"/>
          <p:cNvSpPr>
            <a:spLocks noChangeAspect="1"/>
          </p:cNvSpPr>
          <p:nvPr/>
        </p:nvSpPr>
        <p:spPr bwMode="auto">
          <a:xfrm>
            <a:off x="6383867" y="4963406"/>
            <a:ext cx="364067" cy="364067"/>
          </a:xfrm>
          <a:prstGeom prst="ellipse">
            <a:avLst/>
          </a:prstGeom>
          <a:ln>
            <a:headEnd type="none" w="med" len="med"/>
            <a:tailEnd type="none" w="med" len="med"/>
          </a:ln>
          <a:scene3d>
            <a:camera prst="orthographicFront" fov="0">
              <a:rot lat="0" lon="0" rev="0"/>
            </a:camera>
            <a:lightRig rig="glow" dir="t">
              <a:rot lat="0" lon="0" rev="6360000"/>
            </a:lightRig>
          </a:scene3d>
          <a:sp3d prstMaterial="flat">
            <a:bevelT w="95250" h="101600" prst="relaxedInse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wrap="none" lIns="0" tIns="0" rIns="0" bIns="54864" anchor="ctr"/>
          <a:lstStyle/>
          <a:p>
            <a:pPr algn="ctr" defTabSz="1096963">
              <a:defRPr/>
            </a:pPr>
            <a:r>
              <a:rPr lang="en-US" sz="2400" dirty="0">
                <a:solidFill>
                  <a:schemeClr val="bg1"/>
                </a:solidFill>
                <a:effectLst>
                  <a:outerShdw blurRad="38100" dist="38100" dir="2700000" algn="tl">
                    <a:srgbClr val="000000">
                      <a:alpha val="43137"/>
                    </a:srgbClr>
                  </a:outerShdw>
                </a:effectLst>
                <a:latin typeface="Segoe Black" pitchFamily="34" charset="0"/>
              </a:rPr>
              <a:t>4</a:t>
            </a:r>
          </a:p>
        </p:txBody>
      </p:sp>
      <p:sp>
        <p:nvSpPr>
          <p:cNvPr id="123" name="1"/>
          <p:cNvSpPr/>
          <p:nvPr/>
        </p:nvSpPr>
        <p:spPr bwMode="auto">
          <a:xfrm>
            <a:off x="236890" y="1719116"/>
            <a:ext cx="485423" cy="485423"/>
          </a:xfrm>
          <a:prstGeom prst="ellipse">
            <a:avLst/>
          </a:prstGeom>
          <a:ln>
            <a:headEnd type="none" w="med" len="med"/>
            <a:tailEnd type="none" w="med" len="med"/>
          </a:ln>
          <a:scene3d>
            <a:camera prst="orthographicFront" fov="0">
              <a:rot lat="0" lon="0" rev="0"/>
            </a:camera>
            <a:lightRig rig="glow" dir="t">
              <a:rot lat="0" lon="0" rev="6360000"/>
            </a:lightRig>
          </a:scene3d>
          <a:sp3d prstMaterial="flat">
            <a:bevelT w="95250" h="101600" prst="relaxedInse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wrap="none" lIns="0" tIns="0" rIns="0" bIns="54864" anchor="ctr"/>
          <a:lstStyle/>
          <a:p>
            <a:pPr algn="ctr" defTabSz="1096963">
              <a:defRPr/>
            </a:pPr>
            <a:r>
              <a:rPr lang="en-US" sz="2800" dirty="0">
                <a:solidFill>
                  <a:schemeClr val="bg1"/>
                </a:solidFill>
                <a:effectLst>
                  <a:outerShdw blurRad="38100" dist="38100" dir="2700000" algn="tl">
                    <a:srgbClr val="000000">
                      <a:alpha val="43137"/>
                    </a:srgbClr>
                  </a:outerShdw>
                </a:effectLst>
                <a:latin typeface="Segoe Black" pitchFamily="34" charset="0"/>
              </a:rPr>
              <a:t>1</a:t>
            </a:r>
          </a:p>
        </p:txBody>
      </p:sp>
      <p:sp>
        <p:nvSpPr>
          <p:cNvPr id="125" name="3"/>
          <p:cNvSpPr/>
          <p:nvPr/>
        </p:nvSpPr>
        <p:spPr bwMode="auto">
          <a:xfrm>
            <a:off x="236890" y="3380687"/>
            <a:ext cx="485423" cy="485423"/>
          </a:xfrm>
          <a:prstGeom prst="ellipse">
            <a:avLst/>
          </a:prstGeom>
          <a:ln>
            <a:headEnd type="none" w="med" len="med"/>
            <a:tailEnd type="none" w="med" len="med"/>
          </a:ln>
          <a:scene3d>
            <a:camera prst="orthographicFront" fov="0">
              <a:rot lat="0" lon="0" rev="0"/>
            </a:camera>
            <a:lightRig rig="glow" dir="t">
              <a:rot lat="0" lon="0" rev="6360000"/>
            </a:lightRig>
          </a:scene3d>
          <a:sp3d prstMaterial="flat">
            <a:bevelT w="95250" h="101600" prst="relaxedInse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wrap="none" lIns="0" tIns="0" rIns="0" bIns="54864" anchor="ctr"/>
          <a:lstStyle/>
          <a:p>
            <a:pPr algn="ctr" defTabSz="1096963">
              <a:defRPr/>
            </a:pPr>
            <a:r>
              <a:rPr lang="en-US" sz="2800" dirty="0">
                <a:solidFill>
                  <a:schemeClr val="bg1"/>
                </a:solidFill>
                <a:effectLst>
                  <a:outerShdw blurRad="38100" dist="38100" dir="2700000" algn="tl">
                    <a:srgbClr val="000000">
                      <a:alpha val="43137"/>
                    </a:srgbClr>
                  </a:outerShdw>
                </a:effectLst>
                <a:latin typeface="Segoe Black" pitchFamily="34" charset="0"/>
              </a:rPr>
              <a:t>3</a:t>
            </a:r>
          </a:p>
        </p:txBody>
      </p:sp>
      <p:sp>
        <p:nvSpPr>
          <p:cNvPr id="126" name="4"/>
          <p:cNvSpPr/>
          <p:nvPr/>
        </p:nvSpPr>
        <p:spPr bwMode="auto">
          <a:xfrm>
            <a:off x="236890" y="4240407"/>
            <a:ext cx="485423" cy="485423"/>
          </a:xfrm>
          <a:prstGeom prst="ellipse">
            <a:avLst/>
          </a:prstGeom>
          <a:ln>
            <a:headEnd type="none" w="med" len="med"/>
            <a:tailEnd type="none" w="med" len="med"/>
          </a:ln>
          <a:scene3d>
            <a:camera prst="orthographicFront" fov="0">
              <a:rot lat="0" lon="0" rev="0"/>
            </a:camera>
            <a:lightRig rig="glow" dir="t">
              <a:rot lat="0" lon="0" rev="6360000"/>
            </a:lightRig>
          </a:scene3d>
          <a:sp3d prstMaterial="flat">
            <a:bevelT w="95250" h="101600" prst="relaxedInse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wrap="none" lIns="0" tIns="0" rIns="0" bIns="54864" anchor="ctr"/>
          <a:lstStyle/>
          <a:p>
            <a:pPr algn="ctr" defTabSz="1096963">
              <a:defRPr/>
            </a:pPr>
            <a:r>
              <a:rPr lang="en-US" sz="2800" dirty="0">
                <a:solidFill>
                  <a:schemeClr val="bg1"/>
                </a:solidFill>
                <a:effectLst>
                  <a:outerShdw blurRad="38100" dist="38100" dir="2700000" algn="tl">
                    <a:srgbClr val="000000">
                      <a:alpha val="43137"/>
                    </a:srgbClr>
                  </a:outerShdw>
                </a:effectLst>
                <a:latin typeface="Segoe Black" pitchFamily="34" charset="0"/>
              </a:rPr>
              <a:t>4</a:t>
            </a:r>
          </a:p>
        </p:txBody>
      </p:sp>
      <p:sp>
        <p:nvSpPr>
          <p:cNvPr id="127" name="5"/>
          <p:cNvSpPr/>
          <p:nvPr/>
        </p:nvSpPr>
        <p:spPr bwMode="auto">
          <a:xfrm>
            <a:off x="236890" y="4881227"/>
            <a:ext cx="485423" cy="485423"/>
          </a:xfrm>
          <a:prstGeom prst="ellipse">
            <a:avLst/>
          </a:prstGeom>
          <a:ln>
            <a:headEnd type="none" w="med" len="med"/>
            <a:tailEnd type="none" w="med" len="med"/>
          </a:ln>
          <a:scene3d>
            <a:camera prst="orthographicFront" fov="0">
              <a:rot lat="0" lon="0" rev="0"/>
            </a:camera>
            <a:lightRig rig="glow" dir="t">
              <a:rot lat="0" lon="0" rev="6360000"/>
            </a:lightRig>
          </a:scene3d>
          <a:sp3d prstMaterial="flat">
            <a:bevelT w="95250" h="101600" prst="relaxedInse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wrap="none" lIns="0" tIns="0" rIns="0" bIns="54864" anchor="ctr"/>
          <a:lstStyle/>
          <a:p>
            <a:pPr algn="ctr" defTabSz="1096963">
              <a:defRPr/>
            </a:pPr>
            <a:r>
              <a:rPr lang="en-US" sz="2800" dirty="0">
                <a:solidFill>
                  <a:schemeClr val="bg1"/>
                </a:solidFill>
                <a:effectLst>
                  <a:outerShdw blurRad="38100" dist="38100" dir="2700000" algn="tl">
                    <a:srgbClr val="000000">
                      <a:alpha val="43137"/>
                    </a:srgbClr>
                  </a:outerShdw>
                </a:effectLst>
                <a:latin typeface="Segoe Black" pitchFamily="34" charset="0"/>
              </a:rPr>
              <a:t>5</a:t>
            </a:r>
          </a:p>
        </p:txBody>
      </p:sp>
      <p:sp>
        <p:nvSpPr>
          <p:cNvPr id="128" name="2"/>
          <p:cNvSpPr/>
          <p:nvPr/>
        </p:nvSpPr>
        <p:spPr bwMode="auto">
          <a:xfrm>
            <a:off x="236890" y="2467729"/>
            <a:ext cx="485423" cy="485423"/>
          </a:xfrm>
          <a:prstGeom prst="ellipse">
            <a:avLst/>
          </a:prstGeom>
          <a:ln>
            <a:headEnd type="none" w="med" len="med"/>
            <a:tailEnd type="none" w="med" len="med"/>
          </a:ln>
          <a:scene3d>
            <a:camera prst="orthographicFront" fov="0">
              <a:rot lat="0" lon="0" rev="0"/>
            </a:camera>
            <a:lightRig rig="glow" dir="t">
              <a:rot lat="0" lon="0" rev="6360000"/>
            </a:lightRig>
          </a:scene3d>
          <a:sp3d prstMaterial="flat">
            <a:bevelT w="95250" h="101600" prst="relaxedInse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wrap="none" lIns="0" tIns="0" rIns="0" bIns="54864" anchor="ctr"/>
          <a:lstStyle/>
          <a:p>
            <a:pPr algn="ctr" defTabSz="1096963">
              <a:defRPr/>
            </a:pPr>
            <a:r>
              <a:rPr lang="en-US" sz="2800" dirty="0">
                <a:solidFill>
                  <a:schemeClr val="bg1"/>
                </a:solidFill>
                <a:effectLst>
                  <a:outerShdw blurRad="38100" dist="38100" dir="2700000" algn="tl">
                    <a:srgbClr val="000000">
                      <a:alpha val="43137"/>
                    </a:srgbClr>
                  </a:outerShdw>
                </a:effectLst>
                <a:latin typeface="Segoe Black" pitchFamily="34" charset="0"/>
              </a:rPr>
              <a:t>2</a:t>
            </a:r>
          </a:p>
        </p:txBody>
      </p:sp>
      <p:cxnSp>
        <p:nvCxnSpPr>
          <p:cNvPr id="104" name="Straight Connector 103"/>
          <p:cNvCxnSpPr/>
          <p:nvPr/>
        </p:nvCxnSpPr>
        <p:spPr>
          <a:xfrm>
            <a:off x="5168766" y="3535363"/>
            <a:ext cx="814345" cy="1993"/>
          </a:xfrm>
          <a:prstGeom prst="line">
            <a:avLst/>
          </a:prstGeom>
          <a:ln w="50800" cap="rnd">
            <a:solidFill>
              <a:schemeClr val="bg1"/>
            </a:solidFill>
            <a:prstDash val="sysDot"/>
            <a:tailEnd type="stealth"/>
          </a:ln>
          <a:effectLst>
            <a:glow rad="63500">
              <a:srgbClr val="000000">
                <a:alpha val="10980"/>
              </a:srgbClr>
            </a:glow>
          </a:effectLst>
        </p:spPr>
        <p:style>
          <a:lnRef idx="1">
            <a:schemeClr val="accent1"/>
          </a:lnRef>
          <a:fillRef idx="0">
            <a:schemeClr val="accent1"/>
          </a:fillRef>
          <a:effectRef idx="0">
            <a:schemeClr val="accent1"/>
          </a:effectRef>
          <a:fontRef idx="minor">
            <a:schemeClr val="tx1"/>
          </a:fontRef>
        </p:style>
      </p:cxnSp>
      <p:sp>
        <p:nvSpPr>
          <p:cNvPr id="116" name="2s"/>
          <p:cNvSpPr>
            <a:spLocks noChangeAspect="1"/>
          </p:cNvSpPr>
          <p:nvPr/>
        </p:nvSpPr>
        <p:spPr bwMode="auto">
          <a:xfrm>
            <a:off x="5317066" y="3353329"/>
            <a:ext cx="364067" cy="364067"/>
          </a:xfrm>
          <a:prstGeom prst="ellipse">
            <a:avLst/>
          </a:prstGeom>
          <a:ln>
            <a:headEnd type="none" w="med" len="med"/>
            <a:tailEnd type="none" w="med" len="med"/>
          </a:ln>
          <a:scene3d>
            <a:camera prst="orthographicFront" fov="0">
              <a:rot lat="0" lon="0" rev="0"/>
            </a:camera>
            <a:lightRig rig="glow" dir="t">
              <a:rot lat="0" lon="0" rev="6360000"/>
            </a:lightRig>
          </a:scene3d>
          <a:sp3d prstMaterial="flat">
            <a:bevelT w="95250" h="101600" prst="relaxedInse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wrap="none" lIns="0" tIns="0" rIns="0" bIns="54864" anchor="ctr"/>
          <a:lstStyle/>
          <a:p>
            <a:pPr algn="ctr" defTabSz="1096963">
              <a:defRPr/>
            </a:pPr>
            <a:r>
              <a:rPr lang="en-US" sz="2400" dirty="0">
                <a:solidFill>
                  <a:schemeClr val="bg1"/>
                </a:solidFill>
                <a:effectLst>
                  <a:outerShdw blurRad="38100" dist="38100" dir="2700000" algn="tl">
                    <a:srgbClr val="000000">
                      <a:alpha val="43137"/>
                    </a:srgbClr>
                  </a:outerShdw>
                </a:effectLst>
                <a:latin typeface="Segoe Black" pitchFamily="34" charset="0"/>
              </a:rPr>
              <a:t>2</a:t>
            </a:r>
          </a:p>
        </p:txBody>
      </p:sp>
      <p:cxnSp>
        <p:nvCxnSpPr>
          <p:cNvPr id="86" name="Straight Connector 85"/>
          <p:cNvCxnSpPr/>
          <p:nvPr/>
        </p:nvCxnSpPr>
        <p:spPr>
          <a:xfrm rot="16200000" flipH="1">
            <a:off x="3843838" y="2512371"/>
            <a:ext cx="1427430" cy="856648"/>
          </a:xfrm>
          <a:prstGeom prst="line">
            <a:avLst/>
          </a:prstGeom>
          <a:ln w="50800" cap="rnd">
            <a:solidFill>
              <a:schemeClr val="bg1"/>
            </a:solidFill>
            <a:prstDash val="sysDot"/>
          </a:ln>
          <a:effectLst>
            <a:glow rad="63500">
              <a:srgbClr val="000000">
                <a:alpha val="10980"/>
              </a:srgbClr>
            </a:glow>
          </a:effectLst>
        </p:spPr>
        <p:style>
          <a:lnRef idx="1">
            <a:schemeClr val="accent1"/>
          </a:lnRef>
          <a:fillRef idx="0">
            <a:schemeClr val="accent1"/>
          </a:fillRef>
          <a:effectRef idx="0">
            <a:schemeClr val="accent1"/>
          </a:effectRef>
          <a:fontRef idx="minor">
            <a:schemeClr val="tx1"/>
          </a:fontRef>
        </p:style>
      </p:cxnSp>
      <p:pic>
        <p:nvPicPr>
          <p:cNvPr id="4098" name="Picture 2" descr="C:\Program Files\Microsoft Resource DVD Artwork\DVD_ART\Artwork_Imagery\HARDWARE_IMAGERY\Illustration - Misc Hardware\XML Icons\router logical.png"/>
          <p:cNvPicPr>
            <a:picLocks noChangeAspect="1" noChangeArrowheads="1"/>
          </p:cNvPicPr>
          <p:nvPr/>
        </p:nvPicPr>
        <p:blipFill>
          <a:blip r:embed="rId9"/>
          <a:srcRect/>
          <a:stretch>
            <a:fillRect/>
          </a:stretch>
        </p:blipFill>
        <p:spPr bwMode="auto">
          <a:xfrm>
            <a:off x="4941888" y="3078163"/>
            <a:ext cx="387350" cy="287337"/>
          </a:xfrm>
          <a:prstGeom prst="rect">
            <a:avLst/>
          </a:prstGeom>
          <a:noFill/>
          <a:ln w="9525">
            <a:noFill/>
            <a:miter lim="800000"/>
            <a:headEnd/>
            <a:tailEnd/>
          </a:ln>
        </p:spPr>
      </p:pic>
      <p:pic>
        <p:nvPicPr>
          <p:cNvPr id="95" name="Picture 3"/>
          <p:cNvPicPr>
            <a:picLocks noChangeAspect="1" noChangeArrowheads="1"/>
          </p:cNvPicPr>
          <p:nvPr/>
        </p:nvPicPr>
        <p:blipFill>
          <a:blip r:embed="rId10"/>
          <a:srcRect r="47541"/>
          <a:stretch>
            <a:fillRect/>
          </a:stretch>
        </p:blipFill>
        <p:spPr bwMode="auto">
          <a:xfrm>
            <a:off x="4762329" y="908050"/>
            <a:ext cx="4372146" cy="594995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95"/>
                                        </p:tgtEl>
                                      </p:cBhvr>
                                    </p:animEffect>
                                    <p:set>
                                      <p:cBhvr>
                                        <p:cTn id="7" dur="1" fill="hold">
                                          <p:stCondLst>
                                            <p:cond delay="999"/>
                                          </p:stCondLst>
                                        </p:cTn>
                                        <p:tgtEl>
                                          <p:spTgt spid="95"/>
                                        </p:tgtEl>
                                        <p:attrNameLst>
                                          <p:attrName>style.visibility</p:attrName>
                                        </p:attrNameLst>
                                      </p:cBhvr>
                                      <p:to>
                                        <p:strVal val="hidden"/>
                                      </p:to>
                                    </p:set>
                                  </p:childTnLst>
                                </p:cTn>
                              </p:par>
                              <p:par>
                                <p:cTn id="8" presetID="6" presetClass="emph" presetSubtype="0" fill="hold" nodeType="withEffect">
                                  <p:stCondLst>
                                    <p:cond delay="0"/>
                                  </p:stCondLst>
                                  <p:childTnLst>
                                    <p:animScale>
                                      <p:cBhvr>
                                        <p:cTn id="9" dur="1000" fill="hold"/>
                                        <p:tgtEl>
                                          <p:spTgt spid="53"/>
                                        </p:tgtEl>
                                      </p:cBhvr>
                                      <p:by x="160000" y="160000"/>
                                    </p:animScale>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53"/>
                                        </p:tgtEl>
                                        <p:attrNameLst>
                                          <p:attrName>style.visibility</p:attrName>
                                        </p:attrNameLst>
                                      </p:cBhvr>
                                      <p:to>
                                        <p:strVal val="hidden"/>
                                      </p:to>
                                    </p:se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fade">
                                      <p:cBhvr>
                                        <p:cTn id="18" dur="1000"/>
                                        <p:tgtEl>
                                          <p:spTgt spid="84"/>
                                        </p:tgtEl>
                                      </p:cBhvr>
                                    </p:animEffect>
                                  </p:childTnLst>
                                </p:cTn>
                              </p:par>
                              <p:par>
                                <p:cTn id="19" presetID="10" presetClass="entr" presetSubtype="0" fill="hold" nodeType="withEffect">
                                  <p:stCondLst>
                                    <p:cond delay="0"/>
                                  </p:stCondLst>
                                  <p:childTnLst>
                                    <p:set>
                                      <p:cBhvr>
                                        <p:cTn id="20" dur="1" fill="hold">
                                          <p:stCondLst>
                                            <p:cond delay="0"/>
                                          </p:stCondLst>
                                        </p:cTn>
                                        <p:tgtEl>
                                          <p:spTgt spid="4098"/>
                                        </p:tgtEl>
                                        <p:attrNameLst>
                                          <p:attrName>style.visibility</p:attrName>
                                        </p:attrNameLst>
                                      </p:cBhvr>
                                      <p:to>
                                        <p:strVal val="visible"/>
                                      </p:to>
                                    </p:set>
                                    <p:animEffect transition="in" filter="fade">
                                      <p:cBhvr>
                                        <p:cTn id="21" dur="1000"/>
                                        <p:tgtEl>
                                          <p:spTgt spid="4098"/>
                                        </p:tgtEl>
                                      </p:cBhvr>
                                    </p:animEffect>
                                  </p:childTnLst>
                                </p:cTn>
                              </p:par>
                              <p:par>
                                <p:cTn id="22" presetID="10" presetClass="entr" presetSubtype="0" fill="hold" nodeType="withEffect">
                                  <p:stCondLst>
                                    <p:cond delay="0"/>
                                  </p:stCondLst>
                                  <p:childTnLst>
                                    <p:set>
                                      <p:cBhvr>
                                        <p:cTn id="23" dur="1" fill="hold">
                                          <p:stCondLst>
                                            <p:cond delay="0"/>
                                          </p:stCondLst>
                                        </p:cTn>
                                        <p:tgtEl>
                                          <p:spTgt spid="4099"/>
                                        </p:tgtEl>
                                        <p:attrNameLst>
                                          <p:attrName>style.visibility</p:attrName>
                                        </p:attrNameLst>
                                      </p:cBhvr>
                                      <p:to>
                                        <p:strVal val="visible"/>
                                      </p:to>
                                    </p:set>
                                    <p:animEffect transition="in" filter="fade">
                                      <p:cBhvr>
                                        <p:cTn id="24" dur="1000"/>
                                        <p:tgtEl>
                                          <p:spTgt spid="4099"/>
                                        </p:tgtEl>
                                      </p:cBhvr>
                                    </p:animEffect>
                                  </p:childTnLst>
                                </p:cTn>
                              </p:par>
                              <p:par>
                                <p:cTn id="25" presetID="10" presetClass="entr" presetSubtype="0" fill="hold" nodeType="withEffect">
                                  <p:stCondLst>
                                    <p:cond delay="0"/>
                                  </p:stCondLst>
                                  <p:childTnLst>
                                    <p:set>
                                      <p:cBhvr>
                                        <p:cTn id="26" dur="1" fill="hold">
                                          <p:stCondLst>
                                            <p:cond delay="0"/>
                                          </p:stCondLst>
                                        </p:cTn>
                                        <p:tgtEl>
                                          <p:spTgt spid="4100"/>
                                        </p:tgtEl>
                                        <p:attrNameLst>
                                          <p:attrName>style.visibility</p:attrName>
                                        </p:attrNameLst>
                                      </p:cBhvr>
                                      <p:to>
                                        <p:strVal val="visible"/>
                                      </p:to>
                                    </p:set>
                                    <p:animEffect transition="in" filter="fade">
                                      <p:cBhvr>
                                        <p:cTn id="27" dur="1000"/>
                                        <p:tgtEl>
                                          <p:spTgt spid="410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fade">
                                      <p:cBhvr>
                                        <p:cTn id="30" dur="1000"/>
                                        <p:tgtEl>
                                          <p:spTgt spid="61"/>
                                        </p:tgtEl>
                                      </p:cBhvr>
                                    </p:animEffec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childTnLst>
                                </p:cTn>
                              </p:par>
                              <p:par>
                                <p:cTn id="34" presetID="10" presetClass="entr" presetSubtype="0"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childTnLst>
                                </p:cTn>
                              </p:par>
                              <p:par>
                                <p:cTn id="37" presetID="10"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1000"/>
                                        <p:tgtEl>
                                          <p:spTgt spid="7"/>
                                        </p:tgtEl>
                                      </p:cBhvr>
                                    </p:animEffect>
                                  </p:childTnLst>
                                </p:cTn>
                              </p:par>
                              <p:par>
                                <p:cTn id="40" presetID="10" presetClass="entr" presetSubtype="0"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fade">
                                      <p:cBhvr>
                                        <p:cTn id="42" dur="1000"/>
                                        <p:tgtEl>
                                          <p:spTgt spid="72"/>
                                        </p:tgtEl>
                                      </p:cBhvr>
                                    </p:animEffect>
                                  </p:childTnLst>
                                </p:cTn>
                              </p:par>
                              <p:par>
                                <p:cTn id="43" presetID="10" presetClass="entr" presetSubtype="0" fill="hold"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1000"/>
                                        <p:tgtEl>
                                          <p:spTgt spid="76"/>
                                        </p:tgtEl>
                                      </p:cBhvr>
                                    </p:animEffect>
                                  </p:childTnLst>
                                </p:cTn>
                              </p:par>
                              <p:par>
                                <p:cTn id="46" presetID="10" presetClass="entr" presetSubtype="0"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00"/>
                                        <p:tgtEl>
                                          <p:spTgt spid="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fade">
                                      <p:cBhvr>
                                        <p:cTn id="51" dur="1000"/>
                                        <p:tgtEl>
                                          <p:spTgt spid="8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fade">
                                      <p:cBhvr>
                                        <p:cTn id="54" dur="1000"/>
                                        <p:tgtEl>
                                          <p:spTgt spid="7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fade">
                                      <p:cBhvr>
                                        <p:cTn id="57" dur="1000"/>
                                        <p:tgtEl>
                                          <p:spTgt spid="75"/>
                                        </p:tgtEl>
                                      </p:cBhvr>
                                    </p:animEffect>
                                  </p:childTnLst>
                                </p:cTn>
                              </p:par>
                              <p:par>
                                <p:cTn id="58" presetID="10" presetClass="entr" presetSubtype="0" fill="hold" nodeType="withEffect">
                                  <p:stCondLst>
                                    <p:cond delay="0"/>
                                  </p:stCondLst>
                                  <p:childTnLst>
                                    <p:set>
                                      <p:cBhvr>
                                        <p:cTn id="59" dur="1" fill="hold">
                                          <p:stCondLst>
                                            <p:cond delay="0"/>
                                          </p:stCondLst>
                                        </p:cTn>
                                        <p:tgtEl>
                                          <p:spTgt spid="4102"/>
                                        </p:tgtEl>
                                        <p:attrNameLst>
                                          <p:attrName>style.visibility</p:attrName>
                                        </p:attrNameLst>
                                      </p:cBhvr>
                                      <p:to>
                                        <p:strVal val="visible"/>
                                      </p:to>
                                    </p:set>
                                    <p:animEffect transition="in" filter="fade">
                                      <p:cBhvr>
                                        <p:cTn id="60" dur="1000"/>
                                        <p:tgtEl>
                                          <p:spTgt spid="4102"/>
                                        </p:tgtEl>
                                      </p:cBhvr>
                                    </p:animEffect>
                                  </p:childTnLst>
                                </p:cTn>
                              </p:par>
                            </p:childTnLst>
                          </p:cTn>
                        </p:par>
                        <p:par>
                          <p:cTn id="61" fill="hold">
                            <p:stCondLst>
                              <p:cond delay="2000"/>
                            </p:stCondLst>
                            <p:childTnLst>
                              <p:par>
                                <p:cTn id="62" presetID="2" presetClass="entr" presetSubtype="8"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additive="base">
                                        <p:cTn id="64" dur="500" fill="hold"/>
                                        <p:tgtEl>
                                          <p:spTgt spid="5"/>
                                        </p:tgtEl>
                                        <p:attrNameLst>
                                          <p:attrName>ppt_x</p:attrName>
                                        </p:attrNameLst>
                                      </p:cBhvr>
                                      <p:tavLst>
                                        <p:tav tm="0">
                                          <p:val>
                                            <p:strVal val="0-#ppt_w/2"/>
                                          </p:val>
                                        </p:tav>
                                        <p:tav tm="100000">
                                          <p:val>
                                            <p:strVal val="#ppt_x"/>
                                          </p:val>
                                        </p:tav>
                                      </p:tavLst>
                                    </p:anim>
                                    <p:anim calcmode="lin" valueType="num">
                                      <p:cBhvr additive="base">
                                        <p:cTn id="65" dur="500" fill="hold"/>
                                        <p:tgtEl>
                                          <p:spTgt spid="5"/>
                                        </p:tgtEl>
                                        <p:attrNameLst>
                                          <p:attrName>ppt_y</p:attrName>
                                        </p:attrNameLst>
                                      </p:cBhvr>
                                      <p:tavLst>
                                        <p:tav tm="0">
                                          <p:val>
                                            <p:strVal val="#ppt_y"/>
                                          </p:val>
                                        </p:tav>
                                        <p:tav tm="100000">
                                          <p:val>
                                            <p:strVal val="#ppt_y"/>
                                          </p:val>
                                        </p:tav>
                                      </p:tavLst>
                                    </p:anim>
                                  </p:childTnLst>
                                </p:cTn>
                              </p:par>
                            </p:childTnLst>
                          </p:cTn>
                        </p:par>
                        <p:par>
                          <p:cTn id="66" fill="hold">
                            <p:stCondLst>
                              <p:cond delay="2500"/>
                            </p:stCondLst>
                            <p:childTnLst>
                              <p:par>
                                <p:cTn id="67" presetID="2" presetClass="entr" presetSubtype="8" fill="hold" nodeType="afterEffect">
                                  <p:stCondLst>
                                    <p:cond delay="600"/>
                                  </p:stCondLst>
                                  <p:childTnLst>
                                    <p:set>
                                      <p:cBhvr>
                                        <p:cTn id="68" dur="1" fill="hold">
                                          <p:stCondLst>
                                            <p:cond delay="0"/>
                                          </p:stCondLst>
                                        </p:cTn>
                                        <p:tgtEl>
                                          <p:spTgt spid="123"/>
                                        </p:tgtEl>
                                        <p:attrNameLst>
                                          <p:attrName>style.visibility</p:attrName>
                                        </p:attrNameLst>
                                      </p:cBhvr>
                                      <p:to>
                                        <p:strVal val="visible"/>
                                      </p:to>
                                    </p:set>
                                    <p:anim calcmode="lin" valueType="num">
                                      <p:cBhvr additive="base">
                                        <p:cTn id="69" dur="500" fill="hold"/>
                                        <p:tgtEl>
                                          <p:spTgt spid="123"/>
                                        </p:tgtEl>
                                        <p:attrNameLst>
                                          <p:attrName>ppt_x</p:attrName>
                                        </p:attrNameLst>
                                      </p:cBhvr>
                                      <p:tavLst>
                                        <p:tav tm="0">
                                          <p:val>
                                            <p:strVal val="0-#ppt_w/2"/>
                                          </p:val>
                                        </p:tav>
                                        <p:tav tm="100000">
                                          <p:val>
                                            <p:strVal val="#ppt_x"/>
                                          </p:val>
                                        </p:tav>
                                      </p:tavLst>
                                    </p:anim>
                                    <p:anim calcmode="lin" valueType="num">
                                      <p:cBhvr additive="base">
                                        <p:cTn id="70" dur="500" fill="hold"/>
                                        <p:tgtEl>
                                          <p:spTgt spid="123"/>
                                        </p:tgtEl>
                                        <p:attrNameLst>
                                          <p:attrName>ppt_y</p:attrName>
                                        </p:attrNameLst>
                                      </p:cBhvr>
                                      <p:tavLst>
                                        <p:tav tm="0">
                                          <p:val>
                                            <p:strVal val="#ppt_y"/>
                                          </p:val>
                                        </p:tav>
                                        <p:tav tm="100000">
                                          <p:val>
                                            <p:strVal val="#ppt_y"/>
                                          </p:val>
                                        </p:tav>
                                      </p:tavLst>
                                    </p:anim>
                                  </p:childTnLst>
                                </p:cTn>
                              </p:par>
                            </p:childTnLst>
                          </p:cTn>
                        </p:par>
                        <p:par>
                          <p:cTn id="71" fill="hold">
                            <p:stCondLst>
                              <p:cond delay="3600"/>
                            </p:stCondLst>
                            <p:childTnLst>
                              <p:par>
                                <p:cTn id="72" presetID="22" presetClass="entr" presetSubtype="8" fill="hold" grpId="0" nodeType="afterEffect">
                                  <p:stCondLst>
                                    <p:cond delay="0"/>
                                  </p:stCondLst>
                                  <p:childTnLst>
                                    <p:set>
                                      <p:cBhvr>
                                        <p:cTn id="73" dur="1" fill="hold">
                                          <p:stCondLst>
                                            <p:cond delay="0"/>
                                          </p:stCondLst>
                                        </p:cTn>
                                        <p:tgtEl>
                                          <p:spTgt spid="6">
                                            <p:txEl>
                                              <p:pRg st="0" end="0"/>
                                            </p:txEl>
                                          </p:spTgt>
                                        </p:tgtEl>
                                        <p:attrNameLst>
                                          <p:attrName>style.visibility</p:attrName>
                                        </p:attrNameLst>
                                      </p:cBhvr>
                                      <p:to>
                                        <p:strVal val="visible"/>
                                      </p:to>
                                    </p:set>
                                    <p:animEffect transition="in" filter="wipe(left)">
                                      <p:cBhvr>
                                        <p:cTn id="74" dur="500"/>
                                        <p:tgtEl>
                                          <p:spTgt spid="6">
                                            <p:txEl>
                                              <p:pRg st="0" end="0"/>
                                            </p:txEl>
                                          </p:spTgt>
                                        </p:tgtEl>
                                      </p:cBhvr>
                                    </p:animEffect>
                                  </p:childTnLst>
                                </p:cTn>
                              </p:par>
                              <p:par>
                                <p:cTn id="75" presetID="10" presetClass="entr" presetSubtype="0" fill="hold" nodeType="withEffect">
                                  <p:stCondLst>
                                    <p:cond delay="0"/>
                                  </p:stCondLst>
                                  <p:childTnLst>
                                    <p:set>
                                      <p:cBhvr>
                                        <p:cTn id="76" dur="1" fill="hold">
                                          <p:stCondLst>
                                            <p:cond delay="0"/>
                                          </p:stCondLst>
                                        </p:cTn>
                                        <p:tgtEl>
                                          <p:spTgt spid="115"/>
                                        </p:tgtEl>
                                        <p:attrNameLst>
                                          <p:attrName>style.visibility</p:attrName>
                                        </p:attrNameLst>
                                      </p:cBhvr>
                                      <p:to>
                                        <p:strVal val="visible"/>
                                      </p:to>
                                    </p:set>
                                    <p:animEffect transition="in" filter="fade">
                                      <p:cBhvr>
                                        <p:cTn id="77" dur="500"/>
                                        <p:tgtEl>
                                          <p:spTgt spid="115"/>
                                        </p:tgtEl>
                                      </p:cBhvr>
                                    </p:animEffect>
                                  </p:childTnLst>
                                </p:cTn>
                              </p:par>
                            </p:childTnLst>
                          </p:cTn>
                        </p:par>
                        <p:par>
                          <p:cTn id="78" fill="hold">
                            <p:stCondLst>
                              <p:cond delay="4100"/>
                            </p:stCondLst>
                            <p:childTnLst>
                              <p:par>
                                <p:cTn id="79" presetID="22" presetClass="entr" presetSubtype="1" fill="hold" nodeType="afterEffect">
                                  <p:stCondLst>
                                    <p:cond delay="0"/>
                                  </p:stCondLst>
                                  <p:childTnLst>
                                    <p:set>
                                      <p:cBhvr>
                                        <p:cTn id="80" dur="1" fill="hold">
                                          <p:stCondLst>
                                            <p:cond delay="0"/>
                                          </p:stCondLst>
                                        </p:cTn>
                                        <p:tgtEl>
                                          <p:spTgt spid="86"/>
                                        </p:tgtEl>
                                        <p:attrNameLst>
                                          <p:attrName>style.visibility</p:attrName>
                                        </p:attrNameLst>
                                      </p:cBhvr>
                                      <p:to>
                                        <p:strVal val="visible"/>
                                      </p:to>
                                    </p:set>
                                    <p:animEffect transition="in" filter="wipe(up)">
                                      <p:cBhvr>
                                        <p:cTn id="81" dur="500"/>
                                        <p:tgtEl>
                                          <p:spTgt spid="86"/>
                                        </p:tgtEl>
                                      </p:cBhvr>
                                    </p:animEffect>
                                  </p:childTnLst>
                                </p:cTn>
                              </p:par>
                            </p:childTnLst>
                          </p:cTn>
                        </p:par>
                      </p:childTnLst>
                    </p:cTn>
                  </p:par>
                  <p:par>
                    <p:cTn id="82" fill="hold">
                      <p:stCondLst>
                        <p:cond delay="indefinite"/>
                      </p:stCondLst>
                      <p:childTnLst>
                        <p:par>
                          <p:cTn id="83" fill="hold">
                            <p:stCondLst>
                              <p:cond delay="0"/>
                            </p:stCondLst>
                            <p:childTnLst>
                              <p:par>
                                <p:cTn id="84" presetID="2" presetClass="entr" presetSubtype="8" fill="hold" nodeType="clickEffect">
                                  <p:stCondLst>
                                    <p:cond delay="0"/>
                                  </p:stCondLst>
                                  <p:childTnLst>
                                    <p:set>
                                      <p:cBhvr>
                                        <p:cTn id="85" dur="1" fill="hold">
                                          <p:stCondLst>
                                            <p:cond delay="0"/>
                                          </p:stCondLst>
                                        </p:cTn>
                                        <p:tgtEl>
                                          <p:spTgt spid="128"/>
                                        </p:tgtEl>
                                        <p:attrNameLst>
                                          <p:attrName>style.visibility</p:attrName>
                                        </p:attrNameLst>
                                      </p:cBhvr>
                                      <p:to>
                                        <p:strVal val="visible"/>
                                      </p:to>
                                    </p:set>
                                    <p:anim calcmode="lin" valueType="num">
                                      <p:cBhvr additive="base">
                                        <p:cTn id="86" dur="500" fill="hold"/>
                                        <p:tgtEl>
                                          <p:spTgt spid="128"/>
                                        </p:tgtEl>
                                        <p:attrNameLst>
                                          <p:attrName>ppt_x</p:attrName>
                                        </p:attrNameLst>
                                      </p:cBhvr>
                                      <p:tavLst>
                                        <p:tav tm="0">
                                          <p:val>
                                            <p:strVal val="0-#ppt_w/2"/>
                                          </p:val>
                                        </p:tav>
                                        <p:tav tm="100000">
                                          <p:val>
                                            <p:strVal val="#ppt_x"/>
                                          </p:val>
                                        </p:tav>
                                      </p:tavLst>
                                    </p:anim>
                                    <p:anim calcmode="lin" valueType="num">
                                      <p:cBhvr additive="base">
                                        <p:cTn id="87" dur="500" fill="hold"/>
                                        <p:tgtEl>
                                          <p:spTgt spid="128"/>
                                        </p:tgtEl>
                                        <p:attrNameLst>
                                          <p:attrName>ppt_y</p:attrName>
                                        </p:attrNameLst>
                                      </p:cBhvr>
                                      <p:tavLst>
                                        <p:tav tm="0">
                                          <p:val>
                                            <p:strVal val="#ppt_y"/>
                                          </p:val>
                                        </p:tav>
                                        <p:tav tm="100000">
                                          <p:val>
                                            <p:strVal val="#ppt_y"/>
                                          </p:val>
                                        </p:tav>
                                      </p:tavLst>
                                    </p:anim>
                                  </p:childTnLst>
                                </p:cTn>
                              </p:par>
                            </p:childTnLst>
                          </p:cTn>
                        </p:par>
                        <p:par>
                          <p:cTn id="88" fill="hold">
                            <p:stCondLst>
                              <p:cond delay="500"/>
                            </p:stCondLst>
                            <p:childTnLst>
                              <p:par>
                                <p:cTn id="89" presetID="22" presetClass="entr" presetSubtype="8" fill="hold" grpId="0" nodeType="afterEffect">
                                  <p:stCondLst>
                                    <p:cond delay="0"/>
                                  </p:stCondLst>
                                  <p:childTnLst>
                                    <p:set>
                                      <p:cBhvr>
                                        <p:cTn id="90" dur="1" fill="hold">
                                          <p:stCondLst>
                                            <p:cond delay="0"/>
                                          </p:stCondLst>
                                        </p:cTn>
                                        <p:tgtEl>
                                          <p:spTgt spid="6">
                                            <p:txEl>
                                              <p:pRg st="1" end="1"/>
                                            </p:txEl>
                                          </p:spTgt>
                                        </p:tgtEl>
                                        <p:attrNameLst>
                                          <p:attrName>style.visibility</p:attrName>
                                        </p:attrNameLst>
                                      </p:cBhvr>
                                      <p:to>
                                        <p:strVal val="visible"/>
                                      </p:to>
                                    </p:set>
                                    <p:animEffect transition="in" filter="wipe(left)">
                                      <p:cBhvr>
                                        <p:cTn id="91" dur="500"/>
                                        <p:tgtEl>
                                          <p:spTgt spid="6">
                                            <p:txEl>
                                              <p:pRg st="1" end="1"/>
                                            </p:txEl>
                                          </p:spTgt>
                                        </p:tgtEl>
                                      </p:cBhvr>
                                    </p:animEffect>
                                  </p:childTnLst>
                                </p:cTn>
                              </p:par>
                              <p:par>
                                <p:cTn id="92" presetID="10" presetClass="entr" presetSubtype="0" fill="hold" nodeType="withEffect">
                                  <p:stCondLst>
                                    <p:cond delay="0"/>
                                  </p:stCondLst>
                                  <p:childTnLst>
                                    <p:set>
                                      <p:cBhvr>
                                        <p:cTn id="93" dur="1" fill="hold">
                                          <p:stCondLst>
                                            <p:cond delay="0"/>
                                          </p:stCondLst>
                                        </p:cTn>
                                        <p:tgtEl>
                                          <p:spTgt spid="116"/>
                                        </p:tgtEl>
                                        <p:attrNameLst>
                                          <p:attrName>style.visibility</p:attrName>
                                        </p:attrNameLst>
                                      </p:cBhvr>
                                      <p:to>
                                        <p:strVal val="visible"/>
                                      </p:to>
                                    </p:set>
                                    <p:animEffect transition="in" filter="fade">
                                      <p:cBhvr>
                                        <p:cTn id="94" dur="500"/>
                                        <p:tgtEl>
                                          <p:spTgt spid="116"/>
                                        </p:tgtEl>
                                      </p:cBhvr>
                                    </p:animEffect>
                                  </p:childTnLst>
                                </p:cTn>
                              </p:par>
                            </p:childTnLst>
                          </p:cTn>
                        </p:par>
                        <p:par>
                          <p:cTn id="95" fill="hold">
                            <p:stCondLst>
                              <p:cond delay="1000"/>
                            </p:stCondLst>
                            <p:childTnLst>
                              <p:par>
                                <p:cTn id="96" presetID="22" presetClass="entr" presetSubtype="8" fill="hold" nodeType="afterEffect">
                                  <p:stCondLst>
                                    <p:cond delay="0"/>
                                  </p:stCondLst>
                                  <p:childTnLst>
                                    <p:set>
                                      <p:cBhvr>
                                        <p:cTn id="97" dur="1" fill="hold">
                                          <p:stCondLst>
                                            <p:cond delay="0"/>
                                          </p:stCondLst>
                                        </p:cTn>
                                        <p:tgtEl>
                                          <p:spTgt spid="104"/>
                                        </p:tgtEl>
                                        <p:attrNameLst>
                                          <p:attrName>style.visibility</p:attrName>
                                        </p:attrNameLst>
                                      </p:cBhvr>
                                      <p:to>
                                        <p:strVal val="visible"/>
                                      </p:to>
                                    </p:set>
                                    <p:animEffect transition="in" filter="wipe(left)">
                                      <p:cBhvr>
                                        <p:cTn id="98" dur="500"/>
                                        <p:tgtEl>
                                          <p:spTgt spid="104"/>
                                        </p:tgtEl>
                                      </p:cBhvr>
                                    </p:animEffect>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125"/>
                                        </p:tgtEl>
                                        <p:attrNameLst>
                                          <p:attrName>style.visibility</p:attrName>
                                        </p:attrNameLst>
                                      </p:cBhvr>
                                      <p:to>
                                        <p:strVal val="visible"/>
                                      </p:to>
                                    </p:set>
                                    <p:anim calcmode="lin" valueType="num">
                                      <p:cBhvr additive="base">
                                        <p:cTn id="103" dur="500" fill="hold"/>
                                        <p:tgtEl>
                                          <p:spTgt spid="125"/>
                                        </p:tgtEl>
                                        <p:attrNameLst>
                                          <p:attrName>ppt_x</p:attrName>
                                        </p:attrNameLst>
                                      </p:cBhvr>
                                      <p:tavLst>
                                        <p:tav tm="0">
                                          <p:val>
                                            <p:strVal val="0-#ppt_w/2"/>
                                          </p:val>
                                        </p:tav>
                                        <p:tav tm="100000">
                                          <p:val>
                                            <p:strVal val="#ppt_x"/>
                                          </p:val>
                                        </p:tav>
                                      </p:tavLst>
                                    </p:anim>
                                    <p:anim calcmode="lin" valueType="num">
                                      <p:cBhvr additive="base">
                                        <p:cTn id="104" dur="500" fill="hold"/>
                                        <p:tgtEl>
                                          <p:spTgt spid="125"/>
                                        </p:tgtEl>
                                        <p:attrNameLst>
                                          <p:attrName>ppt_y</p:attrName>
                                        </p:attrNameLst>
                                      </p:cBhvr>
                                      <p:tavLst>
                                        <p:tav tm="0">
                                          <p:val>
                                            <p:strVal val="#ppt_y"/>
                                          </p:val>
                                        </p:tav>
                                        <p:tav tm="100000">
                                          <p:val>
                                            <p:strVal val="#ppt_y"/>
                                          </p:val>
                                        </p:tav>
                                      </p:tavLst>
                                    </p:anim>
                                  </p:childTnLst>
                                </p:cTn>
                              </p:par>
                            </p:childTnLst>
                          </p:cTn>
                        </p:par>
                        <p:par>
                          <p:cTn id="105" fill="hold">
                            <p:stCondLst>
                              <p:cond delay="500"/>
                            </p:stCondLst>
                            <p:childTnLst>
                              <p:par>
                                <p:cTn id="106" presetID="22" presetClass="entr" presetSubtype="8" fill="hold" grpId="0" nodeType="afterEffect">
                                  <p:stCondLst>
                                    <p:cond delay="0"/>
                                  </p:stCondLst>
                                  <p:childTnLst>
                                    <p:set>
                                      <p:cBhvr>
                                        <p:cTn id="107" dur="1" fill="hold">
                                          <p:stCondLst>
                                            <p:cond delay="0"/>
                                          </p:stCondLst>
                                        </p:cTn>
                                        <p:tgtEl>
                                          <p:spTgt spid="6">
                                            <p:txEl>
                                              <p:pRg st="2" end="2"/>
                                            </p:txEl>
                                          </p:spTgt>
                                        </p:tgtEl>
                                        <p:attrNameLst>
                                          <p:attrName>style.visibility</p:attrName>
                                        </p:attrNameLst>
                                      </p:cBhvr>
                                      <p:to>
                                        <p:strVal val="visible"/>
                                      </p:to>
                                    </p:set>
                                    <p:animEffect transition="in" filter="wipe(left)">
                                      <p:cBhvr>
                                        <p:cTn id="108" dur="500"/>
                                        <p:tgtEl>
                                          <p:spTgt spid="6">
                                            <p:txEl>
                                              <p:pRg st="2" end="2"/>
                                            </p:txEl>
                                          </p:spTgt>
                                        </p:tgtEl>
                                      </p:cBhvr>
                                    </p:animEffect>
                                  </p:childTnLst>
                                </p:cTn>
                              </p:par>
                            </p:childTnLst>
                          </p:cTn>
                        </p:par>
                        <p:par>
                          <p:cTn id="109" fill="hold">
                            <p:stCondLst>
                              <p:cond delay="1000"/>
                            </p:stCondLst>
                            <p:childTnLst>
                              <p:par>
                                <p:cTn id="110" presetID="22" presetClass="entr" presetSubtype="8" fill="hold" nodeType="afterEffect">
                                  <p:stCondLst>
                                    <p:cond delay="0"/>
                                  </p:stCondLst>
                                  <p:childTnLst>
                                    <p:set>
                                      <p:cBhvr>
                                        <p:cTn id="111" dur="1" fill="hold">
                                          <p:stCondLst>
                                            <p:cond delay="0"/>
                                          </p:stCondLst>
                                        </p:cTn>
                                        <p:tgtEl>
                                          <p:spTgt spid="98"/>
                                        </p:tgtEl>
                                        <p:attrNameLst>
                                          <p:attrName>style.visibility</p:attrName>
                                        </p:attrNameLst>
                                      </p:cBhvr>
                                      <p:to>
                                        <p:strVal val="visible"/>
                                      </p:to>
                                    </p:set>
                                    <p:animEffect transition="in" filter="wipe(left)">
                                      <p:cBhvr>
                                        <p:cTn id="112" dur="500"/>
                                        <p:tgtEl>
                                          <p:spTgt spid="98"/>
                                        </p:tgtEl>
                                      </p:cBhvr>
                                    </p:animEffect>
                                  </p:childTnLst>
                                </p:cTn>
                              </p:par>
                              <p:par>
                                <p:cTn id="113" presetID="10" presetClass="entr" presetSubtype="0" fill="hold" nodeType="withEffect">
                                  <p:stCondLst>
                                    <p:cond delay="0"/>
                                  </p:stCondLst>
                                  <p:childTnLst>
                                    <p:set>
                                      <p:cBhvr>
                                        <p:cTn id="114" dur="1" fill="hold">
                                          <p:stCondLst>
                                            <p:cond delay="0"/>
                                          </p:stCondLst>
                                        </p:cTn>
                                        <p:tgtEl>
                                          <p:spTgt spid="117"/>
                                        </p:tgtEl>
                                        <p:attrNameLst>
                                          <p:attrName>style.visibility</p:attrName>
                                        </p:attrNameLst>
                                      </p:cBhvr>
                                      <p:to>
                                        <p:strVal val="visible"/>
                                      </p:to>
                                    </p:set>
                                    <p:animEffect transition="in" filter="fade">
                                      <p:cBhvr>
                                        <p:cTn id="115" dur="500"/>
                                        <p:tgtEl>
                                          <p:spTgt spid="117"/>
                                        </p:tgtEl>
                                      </p:cBhvr>
                                    </p:animEffect>
                                  </p:childTnLst>
                                </p:cTn>
                              </p:par>
                            </p:childTnLst>
                          </p:cTn>
                        </p:par>
                      </p:childTnLst>
                    </p:cTn>
                  </p:par>
                  <p:par>
                    <p:cTn id="116" fill="hold">
                      <p:stCondLst>
                        <p:cond delay="indefinite"/>
                      </p:stCondLst>
                      <p:childTnLst>
                        <p:par>
                          <p:cTn id="117" fill="hold">
                            <p:stCondLst>
                              <p:cond delay="0"/>
                            </p:stCondLst>
                            <p:childTnLst>
                              <p:par>
                                <p:cTn id="118" presetID="2" presetClass="entr" presetSubtype="8" fill="hold" nodeType="clickEffect">
                                  <p:stCondLst>
                                    <p:cond delay="0"/>
                                  </p:stCondLst>
                                  <p:childTnLst>
                                    <p:set>
                                      <p:cBhvr>
                                        <p:cTn id="119" dur="1" fill="hold">
                                          <p:stCondLst>
                                            <p:cond delay="0"/>
                                          </p:stCondLst>
                                        </p:cTn>
                                        <p:tgtEl>
                                          <p:spTgt spid="126"/>
                                        </p:tgtEl>
                                        <p:attrNameLst>
                                          <p:attrName>style.visibility</p:attrName>
                                        </p:attrNameLst>
                                      </p:cBhvr>
                                      <p:to>
                                        <p:strVal val="visible"/>
                                      </p:to>
                                    </p:set>
                                    <p:anim calcmode="lin" valueType="num">
                                      <p:cBhvr additive="base">
                                        <p:cTn id="120" dur="500" fill="hold"/>
                                        <p:tgtEl>
                                          <p:spTgt spid="126"/>
                                        </p:tgtEl>
                                        <p:attrNameLst>
                                          <p:attrName>ppt_x</p:attrName>
                                        </p:attrNameLst>
                                      </p:cBhvr>
                                      <p:tavLst>
                                        <p:tav tm="0">
                                          <p:val>
                                            <p:strVal val="0-#ppt_w/2"/>
                                          </p:val>
                                        </p:tav>
                                        <p:tav tm="100000">
                                          <p:val>
                                            <p:strVal val="#ppt_x"/>
                                          </p:val>
                                        </p:tav>
                                      </p:tavLst>
                                    </p:anim>
                                    <p:anim calcmode="lin" valueType="num">
                                      <p:cBhvr additive="base">
                                        <p:cTn id="121" dur="500" fill="hold"/>
                                        <p:tgtEl>
                                          <p:spTgt spid="126"/>
                                        </p:tgtEl>
                                        <p:attrNameLst>
                                          <p:attrName>ppt_y</p:attrName>
                                        </p:attrNameLst>
                                      </p:cBhvr>
                                      <p:tavLst>
                                        <p:tav tm="0">
                                          <p:val>
                                            <p:strVal val="#ppt_y"/>
                                          </p:val>
                                        </p:tav>
                                        <p:tav tm="100000">
                                          <p:val>
                                            <p:strVal val="#ppt_y"/>
                                          </p:val>
                                        </p:tav>
                                      </p:tavLst>
                                    </p:anim>
                                  </p:childTnLst>
                                </p:cTn>
                              </p:par>
                            </p:childTnLst>
                          </p:cTn>
                        </p:par>
                        <p:par>
                          <p:cTn id="122" fill="hold">
                            <p:stCondLst>
                              <p:cond delay="500"/>
                            </p:stCondLst>
                            <p:childTnLst>
                              <p:par>
                                <p:cTn id="123" presetID="22" presetClass="entr" presetSubtype="8" fill="hold" grpId="0" nodeType="afterEffect">
                                  <p:stCondLst>
                                    <p:cond delay="0"/>
                                  </p:stCondLst>
                                  <p:childTnLst>
                                    <p:set>
                                      <p:cBhvr>
                                        <p:cTn id="124" dur="1" fill="hold">
                                          <p:stCondLst>
                                            <p:cond delay="0"/>
                                          </p:stCondLst>
                                        </p:cTn>
                                        <p:tgtEl>
                                          <p:spTgt spid="6">
                                            <p:txEl>
                                              <p:pRg st="3" end="3"/>
                                            </p:txEl>
                                          </p:spTgt>
                                        </p:tgtEl>
                                        <p:attrNameLst>
                                          <p:attrName>style.visibility</p:attrName>
                                        </p:attrNameLst>
                                      </p:cBhvr>
                                      <p:to>
                                        <p:strVal val="visible"/>
                                      </p:to>
                                    </p:set>
                                    <p:animEffect transition="in" filter="wipe(left)">
                                      <p:cBhvr>
                                        <p:cTn id="125" dur="500"/>
                                        <p:tgtEl>
                                          <p:spTgt spid="6">
                                            <p:txEl>
                                              <p:pRg st="3" end="3"/>
                                            </p:txEl>
                                          </p:spTgt>
                                        </p:tgtEl>
                                      </p:cBhvr>
                                    </p:animEffect>
                                  </p:childTnLst>
                                </p:cTn>
                              </p:par>
                            </p:childTnLst>
                          </p:cTn>
                        </p:par>
                        <p:par>
                          <p:cTn id="126" fill="hold">
                            <p:stCondLst>
                              <p:cond delay="1000"/>
                            </p:stCondLst>
                            <p:childTnLst>
                              <p:par>
                                <p:cTn id="127" presetID="22" presetClass="entr" presetSubtype="8" fill="hold" nodeType="afterEffect">
                                  <p:stCondLst>
                                    <p:cond delay="0"/>
                                  </p:stCondLst>
                                  <p:childTnLst>
                                    <p:set>
                                      <p:cBhvr>
                                        <p:cTn id="128" dur="1" fill="hold">
                                          <p:stCondLst>
                                            <p:cond delay="0"/>
                                          </p:stCondLst>
                                        </p:cTn>
                                        <p:tgtEl>
                                          <p:spTgt spid="94"/>
                                        </p:tgtEl>
                                        <p:attrNameLst>
                                          <p:attrName>style.visibility</p:attrName>
                                        </p:attrNameLst>
                                      </p:cBhvr>
                                      <p:to>
                                        <p:strVal val="visible"/>
                                      </p:to>
                                    </p:set>
                                    <p:animEffect transition="in" filter="wipe(left)">
                                      <p:cBhvr>
                                        <p:cTn id="129" dur="500"/>
                                        <p:tgtEl>
                                          <p:spTgt spid="94"/>
                                        </p:tgtEl>
                                      </p:cBhvr>
                                    </p:animEffect>
                                  </p:childTnLst>
                                </p:cTn>
                              </p:par>
                              <p:par>
                                <p:cTn id="130" presetID="10" presetClass="entr" presetSubtype="0" fill="hold" nodeType="withEffect">
                                  <p:stCondLst>
                                    <p:cond delay="0"/>
                                  </p:stCondLst>
                                  <p:childTnLst>
                                    <p:set>
                                      <p:cBhvr>
                                        <p:cTn id="131" dur="1" fill="hold">
                                          <p:stCondLst>
                                            <p:cond delay="0"/>
                                          </p:stCondLst>
                                        </p:cTn>
                                        <p:tgtEl>
                                          <p:spTgt spid="120"/>
                                        </p:tgtEl>
                                        <p:attrNameLst>
                                          <p:attrName>style.visibility</p:attrName>
                                        </p:attrNameLst>
                                      </p:cBhvr>
                                      <p:to>
                                        <p:strVal val="visible"/>
                                      </p:to>
                                    </p:set>
                                    <p:animEffect transition="in" filter="fade">
                                      <p:cBhvr>
                                        <p:cTn id="132" dur="500"/>
                                        <p:tgtEl>
                                          <p:spTgt spid="120"/>
                                        </p:tgtEl>
                                      </p:cBhvr>
                                    </p:animEffect>
                                  </p:childTnLst>
                                </p:cTn>
                              </p:par>
                              <p:par>
                                <p:cTn id="133" presetID="10" presetClass="entr" presetSubtype="0" fill="hold" nodeType="withEffect">
                                  <p:stCondLst>
                                    <p:cond delay="0"/>
                                  </p:stCondLst>
                                  <p:childTnLst>
                                    <p:set>
                                      <p:cBhvr>
                                        <p:cTn id="134" dur="1" fill="hold">
                                          <p:stCondLst>
                                            <p:cond delay="0"/>
                                          </p:stCondLst>
                                        </p:cTn>
                                        <p:tgtEl>
                                          <p:spTgt spid="110"/>
                                        </p:tgtEl>
                                        <p:attrNameLst>
                                          <p:attrName>style.visibility</p:attrName>
                                        </p:attrNameLst>
                                      </p:cBhvr>
                                      <p:to>
                                        <p:strVal val="visible"/>
                                      </p:to>
                                    </p:set>
                                    <p:animEffect transition="in" filter="fade">
                                      <p:cBhvr>
                                        <p:cTn id="135" dur="1000"/>
                                        <p:tgtEl>
                                          <p:spTgt spid="110"/>
                                        </p:tgtEl>
                                      </p:cBhvr>
                                    </p:animEffect>
                                  </p:childTnLst>
                                </p:cTn>
                              </p:par>
                            </p:childTnLst>
                          </p:cTn>
                        </p:par>
                      </p:childTnLst>
                    </p:cTn>
                  </p:par>
                  <p:par>
                    <p:cTn id="136" fill="hold">
                      <p:stCondLst>
                        <p:cond delay="indefinite"/>
                      </p:stCondLst>
                      <p:childTnLst>
                        <p:par>
                          <p:cTn id="137" fill="hold">
                            <p:stCondLst>
                              <p:cond delay="0"/>
                            </p:stCondLst>
                            <p:childTnLst>
                              <p:par>
                                <p:cTn id="138" presetID="2" presetClass="entr" presetSubtype="8" fill="hold" nodeType="clickEffect">
                                  <p:stCondLst>
                                    <p:cond delay="0"/>
                                  </p:stCondLst>
                                  <p:childTnLst>
                                    <p:set>
                                      <p:cBhvr>
                                        <p:cTn id="139" dur="1" fill="hold">
                                          <p:stCondLst>
                                            <p:cond delay="0"/>
                                          </p:stCondLst>
                                        </p:cTn>
                                        <p:tgtEl>
                                          <p:spTgt spid="127"/>
                                        </p:tgtEl>
                                        <p:attrNameLst>
                                          <p:attrName>style.visibility</p:attrName>
                                        </p:attrNameLst>
                                      </p:cBhvr>
                                      <p:to>
                                        <p:strVal val="visible"/>
                                      </p:to>
                                    </p:set>
                                    <p:anim calcmode="lin" valueType="num">
                                      <p:cBhvr additive="base">
                                        <p:cTn id="140" dur="500" fill="hold"/>
                                        <p:tgtEl>
                                          <p:spTgt spid="127"/>
                                        </p:tgtEl>
                                        <p:attrNameLst>
                                          <p:attrName>ppt_x</p:attrName>
                                        </p:attrNameLst>
                                      </p:cBhvr>
                                      <p:tavLst>
                                        <p:tav tm="0">
                                          <p:val>
                                            <p:strVal val="0-#ppt_w/2"/>
                                          </p:val>
                                        </p:tav>
                                        <p:tav tm="100000">
                                          <p:val>
                                            <p:strVal val="#ppt_x"/>
                                          </p:val>
                                        </p:tav>
                                      </p:tavLst>
                                    </p:anim>
                                    <p:anim calcmode="lin" valueType="num">
                                      <p:cBhvr additive="base">
                                        <p:cTn id="141" dur="500" fill="hold"/>
                                        <p:tgtEl>
                                          <p:spTgt spid="127"/>
                                        </p:tgtEl>
                                        <p:attrNameLst>
                                          <p:attrName>ppt_y</p:attrName>
                                        </p:attrNameLst>
                                      </p:cBhvr>
                                      <p:tavLst>
                                        <p:tav tm="0">
                                          <p:val>
                                            <p:strVal val="#ppt_y"/>
                                          </p:val>
                                        </p:tav>
                                        <p:tav tm="100000">
                                          <p:val>
                                            <p:strVal val="#ppt_y"/>
                                          </p:val>
                                        </p:tav>
                                      </p:tavLst>
                                    </p:anim>
                                  </p:childTnLst>
                                </p:cTn>
                              </p:par>
                            </p:childTnLst>
                          </p:cTn>
                        </p:par>
                        <p:par>
                          <p:cTn id="142" fill="hold">
                            <p:stCondLst>
                              <p:cond delay="500"/>
                            </p:stCondLst>
                            <p:childTnLst>
                              <p:par>
                                <p:cTn id="143" presetID="22" presetClass="entr" presetSubtype="8" fill="hold" grpId="0" nodeType="afterEffect">
                                  <p:stCondLst>
                                    <p:cond delay="0"/>
                                  </p:stCondLst>
                                  <p:childTnLst>
                                    <p:set>
                                      <p:cBhvr>
                                        <p:cTn id="144" dur="1" fill="hold">
                                          <p:stCondLst>
                                            <p:cond delay="0"/>
                                          </p:stCondLst>
                                        </p:cTn>
                                        <p:tgtEl>
                                          <p:spTgt spid="6">
                                            <p:txEl>
                                              <p:pRg st="4" end="4"/>
                                            </p:txEl>
                                          </p:spTgt>
                                        </p:tgtEl>
                                        <p:attrNameLst>
                                          <p:attrName>style.visibility</p:attrName>
                                        </p:attrNameLst>
                                      </p:cBhvr>
                                      <p:to>
                                        <p:strVal val="visible"/>
                                      </p:to>
                                    </p:set>
                                    <p:animEffect transition="in" filter="wipe(left)">
                                      <p:cBhvr>
                                        <p:cTn id="145" dur="500"/>
                                        <p:tgtEl>
                                          <p:spTgt spid="6">
                                            <p:txEl>
                                              <p:pRg st="4" end="4"/>
                                            </p:txEl>
                                          </p:spTgt>
                                        </p:tgtEl>
                                      </p:cBhvr>
                                    </p:animEffect>
                                  </p:childTnLst>
                                </p:cTn>
                              </p:par>
                            </p:childTnLst>
                          </p:cTn>
                        </p:par>
                        <p:par>
                          <p:cTn id="146" fill="hold">
                            <p:stCondLst>
                              <p:cond delay="1000"/>
                            </p:stCondLst>
                            <p:childTnLst>
                              <p:par>
                                <p:cTn id="147" presetID="22" presetClass="entr" presetSubtype="8" fill="hold" nodeType="afterEffect">
                                  <p:stCondLst>
                                    <p:cond delay="0"/>
                                  </p:stCondLst>
                                  <p:childTnLst>
                                    <p:set>
                                      <p:cBhvr>
                                        <p:cTn id="148" dur="1" fill="hold">
                                          <p:stCondLst>
                                            <p:cond delay="0"/>
                                          </p:stCondLst>
                                        </p:cTn>
                                        <p:tgtEl>
                                          <p:spTgt spid="88"/>
                                        </p:tgtEl>
                                        <p:attrNameLst>
                                          <p:attrName>style.visibility</p:attrName>
                                        </p:attrNameLst>
                                      </p:cBhvr>
                                      <p:to>
                                        <p:strVal val="visible"/>
                                      </p:to>
                                    </p:set>
                                    <p:animEffect transition="in" filter="wipe(left)">
                                      <p:cBhvr>
                                        <p:cTn id="149" dur="500"/>
                                        <p:tgtEl>
                                          <p:spTgt spid="88"/>
                                        </p:tgtEl>
                                      </p:cBhvr>
                                    </p:animEffect>
                                  </p:childTnLst>
                                </p:cTn>
                              </p:par>
                              <p:par>
                                <p:cTn id="150" presetID="10" presetClass="entr" presetSubtype="0" fill="hold" nodeType="withEffect">
                                  <p:stCondLst>
                                    <p:cond delay="0"/>
                                  </p:stCondLst>
                                  <p:childTnLst>
                                    <p:set>
                                      <p:cBhvr>
                                        <p:cTn id="151" dur="1" fill="hold">
                                          <p:stCondLst>
                                            <p:cond delay="0"/>
                                          </p:stCondLst>
                                        </p:cTn>
                                        <p:tgtEl>
                                          <p:spTgt spid="118"/>
                                        </p:tgtEl>
                                        <p:attrNameLst>
                                          <p:attrName>style.visibility</p:attrName>
                                        </p:attrNameLst>
                                      </p:cBhvr>
                                      <p:to>
                                        <p:strVal val="visible"/>
                                      </p:to>
                                    </p:set>
                                    <p:animEffect transition="in" filter="fade">
                                      <p:cBhvr>
                                        <p:cTn id="152" dur="500"/>
                                        <p:tgtEl>
                                          <p:spTgt spid="118"/>
                                        </p:tgtEl>
                                      </p:cBhvr>
                                    </p:animEffect>
                                  </p:childTnLst>
                                </p:cTn>
                              </p:par>
                              <p:par>
                                <p:cTn id="153" presetID="10" presetClass="entr" presetSubtype="0" fill="hold" nodeType="withEffect">
                                  <p:stCondLst>
                                    <p:cond delay="0"/>
                                  </p:stCondLst>
                                  <p:childTnLst>
                                    <p:set>
                                      <p:cBhvr>
                                        <p:cTn id="154" dur="1" fill="hold">
                                          <p:stCondLst>
                                            <p:cond delay="0"/>
                                          </p:stCondLst>
                                        </p:cTn>
                                        <p:tgtEl>
                                          <p:spTgt spid="109"/>
                                        </p:tgtEl>
                                        <p:attrNameLst>
                                          <p:attrName>style.visibility</p:attrName>
                                        </p:attrNameLst>
                                      </p:cBhvr>
                                      <p:to>
                                        <p:strVal val="visible"/>
                                      </p:to>
                                    </p:set>
                                    <p:animEffect transition="in" filter="fade">
                                      <p:cBhvr>
                                        <p:cTn id="155" dur="1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61" grpId="0"/>
      <p:bldP spid="82" grpId="0"/>
      <p:bldP spid="71" grpId="0"/>
      <p:bldP spid="7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588" y="1291698"/>
            <a:ext cx="6643734" cy="2355016"/>
          </a:xfrm>
        </p:spPr>
        <p:txBody>
          <a:bodyPr/>
          <a:lstStyle/>
          <a:p>
            <a:pPr algn="ctr"/>
            <a:r>
              <a:rPr lang="en-GB" sz="4800" dirty="0" smtClean="0"/>
              <a:t>Is Virtualisation GOOD or BAD for Information Security?</a:t>
            </a:r>
            <a:endParaRPr lang="en-US" sz="4800"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588" y="534895"/>
            <a:ext cx="8380412" cy="1052596"/>
          </a:xfrm>
        </p:spPr>
        <p:txBody>
          <a:bodyPr/>
          <a:lstStyle/>
          <a:p>
            <a:r>
              <a:rPr lang="en-GB" dirty="0" smtClean="0">
                <a:solidFill>
                  <a:schemeClr val="bg1"/>
                </a:solidFill>
              </a:rPr>
              <a:t>Is Virtualisation Good or Bad for Information Security?</a:t>
            </a:r>
            <a:endParaRPr lang="en-GB" dirty="0">
              <a:solidFill>
                <a:schemeClr val="bg1"/>
              </a:solidFill>
            </a:endParaRPr>
          </a:p>
        </p:txBody>
      </p:sp>
      <p:sp>
        <p:nvSpPr>
          <p:cNvPr id="3" name="Content Placeholder 2"/>
          <p:cNvSpPr>
            <a:spLocks noGrp="1"/>
          </p:cNvSpPr>
          <p:nvPr>
            <p:ph idx="1"/>
          </p:nvPr>
        </p:nvSpPr>
        <p:spPr>
          <a:xfrm>
            <a:off x="391134" y="2276329"/>
            <a:ext cx="8380412" cy="318549"/>
          </a:xfrm>
        </p:spPr>
        <p:txBody>
          <a:bodyPr/>
          <a:lstStyle/>
          <a:p>
            <a:r>
              <a:rPr lang="en-GB" dirty="0" smtClean="0">
                <a:solidFill>
                  <a:schemeClr val="bg1"/>
                </a:solidFill>
              </a:rPr>
              <a:t>It depends!</a:t>
            </a:r>
            <a:endParaRPr lang="en-GB" dirty="0">
              <a:solidFill>
                <a:schemeClr val="bg1"/>
              </a:solidFill>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588" y="534895"/>
            <a:ext cx="8380412" cy="1052596"/>
          </a:xfrm>
        </p:spPr>
        <p:txBody>
          <a:bodyPr/>
          <a:lstStyle/>
          <a:p>
            <a:r>
              <a:rPr lang="en-GB" dirty="0" smtClean="0">
                <a:solidFill>
                  <a:schemeClr val="bg1"/>
                </a:solidFill>
              </a:rPr>
              <a:t>What threats can virtualisation help mitigate?</a:t>
            </a:r>
            <a:endParaRPr lang="en-GB" dirty="0">
              <a:solidFill>
                <a:schemeClr val="bg1"/>
              </a:solidFill>
            </a:endParaRPr>
          </a:p>
        </p:txBody>
      </p:sp>
      <p:sp>
        <p:nvSpPr>
          <p:cNvPr id="3" name="Content Placeholder 2"/>
          <p:cNvSpPr>
            <a:spLocks noGrp="1"/>
          </p:cNvSpPr>
          <p:nvPr>
            <p:ph idx="1"/>
          </p:nvPr>
        </p:nvSpPr>
        <p:spPr>
          <a:xfrm>
            <a:off x="433863" y="2105414"/>
            <a:ext cx="8380412" cy="687881"/>
          </a:xfrm>
        </p:spPr>
        <p:txBody>
          <a:bodyPr/>
          <a:lstStyle/>
          <a:p>
            <a:r>
              <a:rPr lang="en-GB" dirty="0" smtClean="0">
                <a:solidFill>
                  <a:schemeClr val="bg1"/>
                </a:solidFill>
              </a:rPr>
              <a:t>Separation / isolation</a:t>
            </a:r>
          </a:p>
          <a:p>
            <a:pPr lvl="1"/>
            <a:r>
              <a:rPr lang="en-GB" dirty="0" smtClean="0">
                <a:solidFill>
                  <a:schemeClr val="bg1"/>
                </a:solidFill>
              </a:rPr>
              <a:t>Fine grained control over “what can see what”</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bg1"/>
                </a:solidFill>
              </a:rPr>
              <a:t>What are the new threats?</a:t>
            </a:r>
            <a:endParaRPr lang="en-GB" dirty="0">
              <a:solidFill>
                <a:schemeClr val="bg1"/>
              </a:solidFill>
            </a:endParaRPr>
          </a:p>
        </p:txBody>
      </p:sp>
      <p:sp>
        <p:nvSpPr>
          <p:cNvPr id="3" name="Content Placeholder 2"/>
          <p:cNvSpPr>
            <a:spLocks noGrp="1"/>
          </p:cNvSpPr>
          <p:nvPr>
            <p:ph idx="1"/>
          </p:nvPr>
        </p:nvSpPr>
        <p:spPr>
          <a:xfrm>
            <a:off x="382588" y="1720853"/>
            <a:ext cx="8618568" cy="3605602"/>
          </a:xfrm>
        </p:spPr>
        <p:txBody>
          <a:bodyPr/>
          <a:lstStyle/>
          <a:p>
            <a:r>
              <a:rPr lang="en-GB" sz="2800" dirty="0" smtClean="0">
                <a:solidFill>
                  <a:schemeClr val="bg1"/>
                </a:solidFill>
              </a:rPr>
              <a:t>Additional complexity</a:t>
            </a:r>
          </a:p>
          <a:p>
            <a:r>
              <a:rPr lang="en-GB" sz="2800" dirty="0" smtClean="0">
                <a:solidFill>
                  <a:schemeClr val="bg1"/>
                </a:solidFill>
              </a:rPr>
              <a:t>Potentially new tools to learn</a:t>
            </a:r>
          </a:p>
          <a:p>
            <a:r>
              <a:rPr lang="en-GB" sz="2800" dirty="0" smtClean="0">
                <a:solidFill>
                  <a:schemeClr val="bg1"/>
                </a:solidFill>
              </a:rPr>
              <a:t>Some vendors have an entirely different way of managing VMs</a:t>
            </a:r>
          </a:p>
          <a:p>
            <a:r>
              <a:rPr lang="en-GB" sz="2800" dirty="0" smtClean="0">
                <a:solidFill>
                  <a:schemeClr val="bg1"/>
                </a:solidFill>
              </a:rPr>
              <a:t>Possibility of vulnerabilities in the virtualisation layer</a:t>
            </a:r>
          </a:p>
          <a:p>
            <a:r>
              <a:rPr lang="en-GB" sz="2800" dirty="0" smtClean="0">
                <a:solidFill>
                  <a:schemeClr val="bg1"/>
                </a:solidFill>
              </a:rPr>
              <a:t>Sensitive data could be paged out to disk</a:t>
            </a:r>
          </a:p>
          <a:p>
            <a:pPr lvl="1"/>
            <a:r>
              <a:rPr lang="en-GB" sz="2400" dirty="0" smtClean="0">
                <a:solidFill>
                  <a:schemeClr val="bg1"/>
                </a:solidFill>
              </a:rPr>
              <a:t>The software designer may have assumed in RAM was more secure</a:t>
            </a:r>
            <a:endParaRPr lang="en-GB" sz="2400" dirty="0">
              <a:solidFill>
                <a:schemeClr val="bg1"/>
              </a:solidFill>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bg1"/>
                </a:solidFill>
              </a:rPr>
              <a:t>One Ring to Rule them All</a:t>
            </a:r>
            <a:endParaRPr lang="en-GB" dirty="0">
              <a:solidFill>
                <a:schemeClr val="bg1"/>
              </a:solidFill>
            </a:endParaRPr>
          </a:p>
        </p:txBody>
      </p:sp>
      <p:sp>
        <p:nvSpPr>
          <p:cNvPr id="3" name="Content Placeholder 2"/>
          <p:cNvSpPr>
            <a:spLocks noGrp="1"/>
          </p:cNvSpPr>
          <p:nvPr>
            <p:ph idx="1"/>
          </p:nvPr>
        </p:nvSpPr>
        <p:spPr>
          <a:xfrm>
            <a:off x="382588" y="1720853"/>
            <a:ext cx="8380412" cy="1481944"/>
          </a:xfrm>
        </p:spPr>
        <p:txBody>
          <a:bodyPr/>
          <a:lstStyle/>
          <a:p>
            <a:r>
              <a:rPr lang="en-GB" dirty="0" smtClean="0">
                <a:solidFill>
                  <a:schemeClr val="bg1"/>
                </a:solidFill>
              </a:rPr>
              <a:t>Own / compromise the hypervisor and everything’s wide open</a:t>
            </a:r>
          </a:p>
          <a:p>
            <a:r>
              <a:rPr lang="en-GB" dirty="0" smtClean="0">
                <a:solidFill>
                  <a:schemeClr val="bg1"/>
                </a:solidFill>
              </a:rPr>
              <a:t>Two schools of thought for hypervisor architecture</a:t>
            </a: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717826" y="3089990"/>
            <a:ext cx="1524000" cy="1933893"/>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8" tIns="54864" rIns="109728" bIns="54864" numCol="1" rtlCol="0" anchor="t" anchorCtr="0" compatLnSpc="1">
            <a:prstTxWarp prst="textNoShape">
              <a:avLst/>
            </a:prstTxWarp>
          </a:bodyPr>
          <a:lstStyle/>
          <a:p>
            <a:pPr algn="ctr" defTabSz="914099"/>
            <a:r>
              <a:rPr lang="en-US" sz="1300" dirty="0" smtClean="0">
                <a:solidFill>
                  <a:schemeClr val="tx1"/>
                </a:solidFill>
                <a:latin typeface="Segoe" pitchFamily="34" charset="0"/>
              </a:rPr>
              <a:t>Windows Server 2008</a:t>
            </a:r>
          </a:p>
        </p:txBody>
      </p:sp>
      <p:sp>
        <p:nvSpPr>
          <p:cNvPr id="60" name="Rounded Rectangle 59"/>
          <p:cNvSpPr/>
          <p:nvPr/>
        </p:nvSpPr>
        <p:spPr bwMode="auto">
          <a:xfrm>
            <a:off x="1596136" y="3758319"/>
            <a:ext cx="597408" cy="549226"/>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r>
              <a:rPr lang="en-US" sz="1300" dirty="0" smtClean="0">
                <a:solidFill>
                  <a:schemeClr val="tx1"/>
                </a:solidFill>
                <a:latin typeface="Segoe" pitchFamily="34" charset="0"/>
              </a:rPr>
              <a:t>VSP</a:t>
            </a:r>
            <a:endParaRPr lang="en-US" sz="1500" dirty="0" smtClean="0">
              <a:solidFill>
                <a:schemeClr val="tx1"/>
              </a:solidFill>
              <a:latin typeface="Segoe" pitchFamily="34" charset="0"/>
            </a:endParaRPr>
          </a:p>
        </p:txBody>
      </p:sp>
      <p:grpSp>
        <p:nvGrpSpPr>
          <p:cNvPr id="3" name="Group 91"/>
          <p:cNvGrpSpPr/>
          <p:nvPr/>
        </p:nvGrpSpPr>
        <p:grpSpPr>
          <a:xfrm>
            <a:off x="761768" y="3758320"/>
            <a:ext cx="722648" cy="549226"/>
            <a:chOff x="9758434" y="3281022"/>
            <a:chExt cx="867177" cy="519380"/>
          </a:xfrm>
        </p:grpSpPr>
        <p:sp>
          <p:nvSpPr>
            <p:cNvPr id="93" name="Rounded Rectangle 92"/>
            <p:cNvSpPr/>
            <p:nvPr/>
          </p:nvSpPr>
          <p:spPr bwMode="auto">
            <a:xfrm>
              <a:off x="9802368" y="3281022"/>
              <a:ext cx="716890" cy="5193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endParaRPr lang="en-US" sz="2400" dirty="0" smtClean="0">
                <a:solidFill>
                  <a:schemeClr val="accent1"/>
                </a:solidFill>
                <a:latin typeface="Segoe" pitchFamily="34" charset="0"/>
              </a:endParaRPr>
            </a:p>
          </p:txBody>
        </p:sp>
        <p:sp>
          <p:nvSpPr>
            <p:cNvPr id="94" name="TextBox 93"/>
            <p:cNvSpPr txBox="1"/>
            <p:nvPr/>
          </p:nvSpPr>
          <p:spPr>
            <a:xfrm>
              <a:off x="9758434" y="3363934"/>
              <a:ext cx="867177" cy="349262"/>
            </a:xfrm>
            <a:prstGeom prst="rect">
              <a:avLst/>
            </a:prstGeom>
            <a:noFill/>
          </p:spPr>
          <p:txBody>
            <a:bodyPr wrap="square" rtlCol="0">
              <a:spAutoFit/>
            </a:bodyPr>
            <a:lstStyle/>
            <a:p>
              <a:pPr algn="ctr"/>
              <a:r>
                <a:rPr lang="en-US" sz="900" dirty="0" smtClean="0">
                  <a:latin typeface="Segoe" pitchFamily="34" charset="0"/>
                </a:rPr>
                <a:t>Windows Kernel</a:t>
              </a:r>
            </a:p>
          </p:txBody>
        </p:sp>
      </p:grpSp>
      <p:sp>
        <p:nvSpPr>
          <p:cNvPr id="2" name="Title 1"/>
          <p:cNvSpPr>
            <a:spLocks noGrp="1"/>
          </p:cNvSpPr>
          <p:nvPr>
            <p:ph type="title"/>
          </p:nvPr>
        </p:nvSpPr>
        <p:spPr>
          <a:xfrm>
            <a:off x="382588" y="228600"/>
            <a:ext cx="8385778" cy="553998"/>
          </a:xfrm>
        </p:spPr>
        <p:txBody>
          <a:bodyPr/>
          <a:lstStyle/>
          <a:p>
            <a:r>
              <a:rPr sz="4000" smtClean="0"/>
              <a:t>Hyper-V Architecture</a:t>
            </a:r>
            <a:endParaRPr sz="4000"/>
          </a:p>
        </p:txBody>
      </p:sp>
      <p:sp>
        <p:nvSpPr>
          <p:cNvPr id="24" name="Rounded Rectangle 23"/>
          <p:cNvSpPr/>
          <p:nvPr/>
        </p:nvSpPr>
        <p:spPr bwMode="auto">
          <a:xfrm>
            <a:off x="2506848" y="1419104"/>
            <a:ext cx="1524000" cy="1524000"/>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700" dirty="0" smtClean="0">
                <a:solidFill>
                  <a:schemeClr val="tx1"/>
                </a:solidFill>
                <a:latin typeface="Segoe" pitchFamily="34" charset="0"/>
              </a:rPr>
              <a:t>Applications</a:t>
            </a:r>
          </a:p>
        </p:txBody>
      </p:sp>
      <p:sp>
        <p:nvSpPr>
          <p:cNvPr id="26" name="Rounded Rectangle 25"/>
          <p:cNvSpPr/>
          <p:nvPr/>
        </p:nvSpPr>
        <p:spPr bwMode="auto">
          <a:xfrm>
            <a:off x="4295868" y="1419104"/>
            <a:ext cx="1524000" cy="1524000"/>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700" dirty="0" smtClean="0">
                <a:solidFill>
                  <a:schemeClr val="tx1"/>
                </a:solidFill>
                <a:latin typeface="Segoe" pitchFamily="34" charset="0"/>
              </a:rPr>
              <a:t>Applications</a:t>
            </a:r>
          </a:p>
        </p:txBody>
      </p:sp>
      <p:sp>
        <p:nvSpPr>
          <p:cNvPr id="28" name="Rounded Rectangle 27"/>
          <p:cNvSpPr/>
          <p:nvPr/>
        </p:nvSpPr>
        <p:spPr bwMode="auto">
          <a:xfrm>
            <a:off x="6057281" y="1419104"/>
            <a:ext cx="1524000" cy="1524000"/>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700" dirty="0" smtClean="0">
                <a:solidFill>
                  <a:schemeClr val="tx1"/>
                </a:solidFill>
                <a:latin typeface="Segoe" pitchFamily="34" charset="0"/>
              </a:rPr>
              <a:t>Applications</a:t>
            </a:r>
          </a:p>
        </p:txBody>
      </p:sp>
      <p:sp>
        <p:nvSpPr>
          <p:cNvPr id="25" name="Rounded Rectangle 24"/>
          <p:cNvSpPr/>
          <p:nvPr/>
        </p:nvSpPr>
        <p:spPr bwMode="auto">
          <a:xfrm>
            <a:off x="4290346" y="3095513"/>
            <a:ext cx="1524000" cy="192837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sz="1500" dirty="0" smtClean="0">
                <a:solidFill>
                  <a:schemeClr val="tx1"/>
                </a:solidFill>
                <a:latin typeface="Segoe" pitchFamily="34" charset="0"/>
              </a:rPr>
              <a:t>Non-Hypervisor Aware OS</a:t>
            </a:r>
          </a:p>
        </p:txBody>
      </p:sp>
      <p:grpSp>
        <p:nvGrpSpPr>
          <p:cNvPr id="7" name="Group 127"/>
          <p:cNvGrpSpPr/>
          <p:nvPr/>
        </p:nvGrpSpPr>
        <p:grpSpPr>
          <a:xfrm>
            <a:off x="2500592" y="3095513"/>
            <a:ext cx="1524733" cy="1928370"/>
            <a:chOff x="3000711" y="3703984"/>
            <a:chExt cx="1829680" cy="1828800"/>
          </a:xfrm>
        </p:grpSpPr>
        <p:sp>
          <p:nvSpPr>
            <p:cNvPr id="23" name="Rounded Rectangle 22"/>
            <p:cNvSpPr/>
            <p:nvPr/>
          </p:nvSpPr>
          <p:spPr bwMode="auto">
            <a:xfrm>
              <a:off x="3001591" y="3703984"/>
              <a:ext cx="1828800" cy="18288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8" tIns="54864" rIns="109728" bIns="54864" numCol="1" rtlCol="0" anchor="t" anchorCtr="0" compatLnSpc="1">
              <a:prstTxWarp prst="textNoShape">
                <a:avLst/>
              </a:prstTxWarp>
            </a:bodyPr>
            <a:lstStyle/>
            <a:p>
              <a:pPr algn="ctr" defTabSz="914099"/>
              <a:r>
                <a:rPr lang="en-US" sz="1200" dirty="0" smtClean="0">
                  <a:solidFill>
                    <a:schemeClr val="tx1"/>
                  </a:solidFill>
                  <a:latin typeface="Segoe" pitchFamily="34" charset="0"/>
                </a:rPr>
                <a:t>Windows Server 2003, 2008</a:t>
              </a:r>
            </a:p>
          </p:txBody>
        </p:sp>
        <p:grpSp>
          <p:nvGrpSpPr>
            <p:cNvPr id="8" name="Group 49"/>
            <p:cNvGrpSpPr/>
            <p:nvPr/>
          </p:nvGrpSpPr>
          <p:grpSpPr>
            <a:xfrm>
              <a:off x="3000711" y="4362340"/>
              <a:ext cx="932397" cy="519380"/>
              <a:chOff x="9701434" y="3316267"/>
              <a:chExt cx="932397" cy="519380"/>
            </a:xfrm>
          </p:grpSpPr>
          <p:sp>
            <p:nvSpPr>
              <p:cNvPr id="49" name="Rounded Rectangle 48"/>
              <p:cNvSpPr/>
              <p:nvPr/>
            </p:nvSpPr>
            <p:spPr bwMode="auto">
              <a:xfrm>
                <a:off x="9802368" y="3316267"/>
                <a:ext cx="716890" cy="5193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endParaRPr lang="en-US" sz="2400" dirty="0" smtClean="0">
                  <a:solidFill>
                    <a:schemeClr val="accent1"/>
                  </a:solidFill>
                  <a:latin typeface="Segoe" pitchFamily="34" charset="0"/>
                </a:endParaRPr>
              </a:p>
            </p:txBody>
          </p:sp>
          <p:sp>
            <p:nvSpPr>
              <p:cNvPr id="48" name="TextBox 47"/>
              <p:cNvSpPr txBox="1"/>
              <p:nvPr/>
            </p:nvSpPr>
            <p:spPr>
              <a:xfrm>
                <a:off x="9701434" y="3390908"/>
                <a:ext cx="932397" cy="350262"/>
              </a:xfrm>
              <a:prstGeom prst="rect">
                <a:avLst/>
              </a:prstGeom>
              <a:noFill/>
            </p:spPr>
            <p:txBody>
              <a:bodyPr wrap="square" rtlCol="0">
                <a:spAutoFit/>
              </a:bodyPr>
              <a:lstStyle/>
              <a:p>
                <a:pPr algn="ctr"/>
                <a:r>
                  <a:rPr lang="en-US" sz="900" dirty="0" smtClean="0">
                    <a:latin typeface="Segoe" pitchFamily="34" charset="0"/>
                  </a:rPr>
                  <a:t>Windows Kernel</a:t>
                </a:r>
              </a:p>
            </p:txBody>
          </p:sp>
        </p:grpSp>
        <p:grpSp>
          <p:nvGrpSpPr>
            <p:cNvPr id="9" name="Group 65"/>
            <p:cNvGrpSpPr/>
            <p:nvPr/>
          </p:nvGrpSpPr>
          <p:grpSpPr>
            <a:xfrm>
              <a:off x="4050182" y="4362340"/>
              <a:ext cx="716890" cy="519380"/>
              <a:chOff x="4050182" y="4362340"/>
              <a:chExt cx="716890" cy="519380"/>
            </a:xfrm>
          </p:grpSpPr>
          <p:sp>
            <p:nvSpPr>
              <p:cNvPr id="61" name="Rounded Rectangle 60"/>
              <p:cNvSpPr/>
              <p:nvPr/>
            </p:nvSpPr>
            <p:spPr bwMode="auto">
              <a:xfrm>
                <a:off x="4050182" y="4362340"/>
                <a:ext cx="716890" cy="51938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endParaRPr lang="en-US" sz="2400" dirty="0" smtClean="0">
                  <a:solidFill>
                    <a:schemeClr val="accent1"/>
                  </a:solidFill>
                  <a:latin typeface="Segoe" pitchFamily="34" charset="0"/>
                </a:endParaRPr>
              </a:p>
            </p:txBody>
          </p:sp>
          <p:sp>
            <p:nvSpPr>
              <p:cNvPr id="63" name="TextBox 62"/>
              <p:cNvSpPr txBox="1"/>
              <p:nvPr/>
            </p:nvSpPr>
            <p:spPr>
              <a:xfrm>
                <a:off x="4098873" y="4488937"/>
                <a:ext cx="638444" cy="277291"/>
              </a:xfrm>
              <a:prstGeom prst="rect">
                <a:avLst/>
              </a:prstGeom>
              <a:noFill/>
            </p:spPr>
            <p:txBody>
              <a:bodyPr wrap="square" rtlCol="0">
                <a:spAutoFit/>
              </a:bodyPr>
              <a:lstStyle/>
              <a:p>
                <a:r>
                  <a:rPr lang="en-US" sz="1300" dirty="0" smtClean="0">
                    <a:latin typeface="Segoe" pitchFamily="34" charset="0"/>
                  </a:rPr>
                  <a:t>VSC</a:t>
                </a:r>
              </a:p>
            </p:txBody>
          </p:sp>
        </p:grpSp>
      </p:grpSp>
      <p:sp>
        <p:nvSpPr>
          <p:cNvPr id="72" name="Rounded Rectangle 71"/>
          <p:cNvSpPr/>
          <p:nvPr/>
        </p:nvSpPr>
        <p:spPr bwMode="auto">
          <a:xfrm>
            <a:off x="2813090" y="4644919"/>
            <a:ext cx="973091"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700" dirty="0" err="1" smtClean="0">
                <a:solidFill>
                  <a:schemeClr val="tx1"/>
                </a:solidFill>
                <a:latin typeface="Segoe" pitchFamily="34" charset="0"/>
              </a:rPr>
              <a:t>VMBus</a:t>
            </a:r>
            <a:endParaRPr lang="en-US" sz="1700" dirty="0" smtClean="0">
              <a:solidFill>
                <a:schemeClr val="tx1"/>
              </a:solidFill>
              <a:latin typeface="Segoe" pitchFamily="34" charset="0"/>
            </a:endParaRPr>
          </a:p>
        </p:txBody>
      </p:sp>
      <p:sp>
        <p:nvSpPr>
          <p:cNvPr id="75" name="Rounded Rectangle 74"/>
          <p:cNvSpPr/>
          <p:nvPr/>
        </p:nvSpPr>
        <p:spPr bwMode="auto">
          <a:xfrm>
            <a:off x="4591506" y="4644919"/>
            <a:ext cx="908304"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solidFill>
                  <a:schemeClr val="tx1"/>
                </a:solidFill>
                <a:latin typeface="Segoe" pitchFamily="34" charset="0"/>
              </a:rPr>
              <a:t>Emulation</a:t>
            </a:r>
          </a:p>
        </p:txBody>
      </p:sp>
      <p:sp>
        <p:nvSpPr>
          <p:cNvPr id="4" name="Rounded Rectangle 3"/>
          <p:cNvSpPr/>
          <p:nvPr/>
        </p:nvSpPr>
        <p:spPr bwMode="auto">
          <a:xfrm>
            <a:off x="684696" y="5775739"/>
            <a:ext cx="7043588" cy="5080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latin typeface="Segoe" pitchFamily="34" charset="0"/>
              </a:rPr>
              <a:t>“Designed for Windows” Server Hardware</a:t>
            </a:r>
            <a:endParaRPr lang="en-US" sz="2400" dirty="0" smtClean="0">
              <a:solidFill>
                <a:schemeClr val="tx1"/>
              </a:solidFill>
              <a:latin typeface="Segoe" pitchFamily="34" charset="0"/>
            </a:endParaRPr>
          </a:p>
        </p:txBody>
      </p:sp>
      <p:sp>
        <p:nvSpPr>
          <p:cNvPr id="5" name="Rounded Rectangle 4"/>
          <p:cNvSpPr/>
          <p:nvPr/>
        </p:nvSpPr>
        <p:spPr bwMode="auto">
          <a:xfrm>
            <a:off x="685270" y="5162827"/>
            <a:ext cx="7043588" cy="5080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latin typeface="Segoe" pitchFamily="34" charset="0"/>
              </a:rPr>
              <a:t>Windows hypervisor</a:t>
            </a:r>
          </a:p>
        </p:txBody>
      </p:sp>
      <p:grpSp>
        <p:nvGrpSpPr>
          <p:cNvPr id="10" name="Group 128"/>
          <p:cNvGrpSpPr/>
          <p:nvPr/>
        </p:nvGrpSpPr>
        <p:grpSpPr>
          <a:xfrm>
            <a:off x="6051759" y="3081133"/>
            <a:ext cx="1524000" cy="1942750"/>
            <a:chOff x="7262111" y="3697360"/>
            <a:chExt cx="1828800" cy="1828800"/>
          </a:xfrm>
        </p:grpSpPr>
        <p:sp>
          <p:nvSpPr>
            <p:cNvPr id="27" name="Rounded Rectangle 26"/>
            <p:cNvSpPr/>
            <p:nvPr/>
          </p:nvSpPr>
          <p:spPr bwMode="auto">
            <a:xfrm>
              <a:off x="7262111" y="3697360"/>
              <a:ext cx="1828800" cy="18288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8" tIns="54864" rIns="109728" bIns="54864" numCol="1" rtlCol="0" anchor="t" anchorCtr="0" compatLnSpc="1">
              <a:prstTxWarp prst="textNoShape">
                <a:avLst/>
              </a:prstTxWarp>
            </a:bodyPr>
            <a:lstStyle/>
            <a:p>
              <a:pPr algn="ctr" defTabSz="914099"/>
              <a:r>
                <a:rPr lang="en-US" sz="1500" dirty="0" err="1" smtClean="0">
                  <a:solidFill>
                    <a:schemeClr val="tx1"/>
                  </a:solidFill>
                  <a:latin typeface="Segoe" pitchFamily="34" charset="0"/>
                </a:rPr>
                <a:t>Xen</a:t>
              </a:r>
              <a:r>
                <a:rPr lang="en-US" sz="1500" dirty="0" smtClean="0">
                  <a:solidFill>
                    <a:schemeClr val="tx1"/>
                  </a:solidFill>
                  <a:latin typeface="Segoe" pitchFamily="34" charset="0"/>
                </a:rPr>
                <a:t>-Enabled Linux Kernel</a:t>
              </a:r>
            </a:p>
          </p:txBody>
        </p:sp>
        <p:sp>
          <p:nvSpPr>
            <p:cNvPr id="105" name="Rounded Rectangle 104"/>
            <p:cNvSpPr/>
            <p:nvPr/>
          </p:nvSpPr>
          <p:spPr bwMode="auto">
            <a:xfrm>
              <a:off x="7685591" y="4356678"/>
              <a:ext cx="960698" cy="385454"/>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r>
                <a:rPr lang="en-US" sz="1200" dirty="0" smtClean="0">
                  <a:solidFill>
                    <a:schemeClr val="tx1"/>
                  </a:solidFill>
                  <a:latin typeface="Segoe" pitchFamily="34" charset="0"/>
                </a:rPr>
                <a:t>Linux VSC</a:t>
              </a:r>
            </a:p>
          </p:txBody>
        </p:sp>
        <p:sp>
          <p:nvSpPr>
            <p:cNvPr id="106" name="Rounded Rectangle 105"/>
            <p:cNvSpPr/>
            <p:nvPr/>
          </p:nvSpPr>
          <p:spPr bwMode="auto">
            <a:xfrm>
              <a:off x="7382764" y="5184186"/>
              <a:ext cx="1585732" cy="250224"/>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r>
                <a:rPr lang="en-US" sz="1000" dirty="0" err="1" smtClean="0">
                  <a:solidFill>
                    <a:schemeClr val="tx1"/>
                  </a:solidFill>
                  <a:latin typeface="Segoe" pitchFamily="34" charset="0"/>
                </a:rPr>
                <a:t>Hypercall</a:t>
              </a:r>
              <a:r>
                <a:rPr lang="en-US" sz="1000" dirty="0" smtClean="0">
                  <a:solidFill>
                    <a:schemeClr val="tx1"/>
                  </a:solidFill>
                  <a:latin typeface="Segoe" pitchFamily="34" charset="0"/>
                </a:rPr>
                <a:t> Adapter</a:t>
              </a:r>
            </a:p>
          </p:txBody>
        </p:sp>
      </p:grpSp>
      <p:sp>
        <p:nvSpPr>
          <p:cNvPr id="107" name="TextBox 106"/>
          <p:cNvSpPr txBox="1"/>
          <p:nvPr/>
        </p:nvSpPr>
        <p:spPr>
          <a:xfrm>
            <a:off x="771646" y="868102"/>
            <a:ext cx="1417898" cy="538609"/>
          </a:xfrm>
          <a:prstGeom prst="rect">
            <a:avLst/>
          </a:prstGeom>
          <a:noFill/>
        </p:spPr>
        <p:txBody>
          <a:bodyPr wrap="square" lIns="76197" tIns="38098" rIns="76197" bIns="38098" rtlCol="0">
            <a:spAutoFit/>
          </a:bodyPr>
          <a:lstStyle/>
          <a:p>
            <a:pPr algn="ctr"/>
            <a:r>
              <a:rPr lang="en-US" sz="1500" dirty="0" smtClean="0">
                <a:solidFill>
                  <a:schemeClr val="accent1"/>
                </a:solidFill>
                <a:latin typeface="Segoe" pitchFamily="34" charset="0"/>
              </a:rPr>
              <a:t>Parent Partition</a:t>
            </a:r>
          </a:p>
        </p:txBody>
      </p:sp>
      <p:sp>
        <p:nvSpPr>
          <p:cNvPr id="108" name="TextBox 107"/>
          <p:cNvSpPr txBox="1"/>
          <p:nvPr/>
        </p:nvSpPr>
        <p:spPr>
          <a:xfrm>
            <a:off x="2594658" y="868102"/>
            <a:ext cx="4851722" cy="436017"/>
          </a:xfrm>
          <a:prstGeom prst="rect">
            <a:avLst/>
          </a:prstGeom>
          <a:noFill/>
        </p:spPr>
        <p:txBody>
          <a:bodyPr wrap="square" lIns="76197" tIns="38098" rIns="76197" bIns="38098" rtlCol="0">
            <a:spAutoFit/>
          </a:bodyPr>
          <a:lstStyle/>
          <a:p>
            <a:pPr algn="ctr"/>
            <a:r>
              <a:rPr lang="en-US" sz="2300" dirty="0" smtClean="0">
                <a:solidFill>
                  <a:schemeClr val="accent1"/>
                </a:solidFill>
                <a:latin typeface="Segoe" pitchFamily="34" charset="0"/>
              </a:rPr>
              <a:t>Child Partitions</a:t>
            </a:r>
          </a:p>
        </p:txBody>
      </p:sp>
      <p:sp>
        <p:nvSpPr>
          <p:cNvPr id="22" name="Rounded Rectangle 21"/>
          <p:cNvSpPr/>
          <p:nvPr/>
        </p:nvSpPr>
        <p:spPr bwMode="auto">
          <a:xfrm>
            <a:off x="723348" y="1419104"/>
            <a:ext cx="1524000" cy="15240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endParaRPr lang="en-US" sz="2400" dirty="0" smtClean="0">
              <a:solidFill>
                <a:schemeClr val="accent1"/>
              </a:solidFill>
              <a:latin typeface="Segoe" pitchFamily="34" charset="0"/>
            </a:endParaRPr>
          </a:p>
        </p:txBody>
      </p:sp>
      <p:sp>
        <p:nvSpPr>
          <p:cNvPr id="109" name="Rounded Rectangle 108"/>
          <p:cNvSpPr/>
          <p:nvPr/>
        </p:nvSpPr>
        <p:spPr bwMode="auto">
          <a:xfrm>
            <a:off x="945266" y="2633241"/>
            <a:ext cx="1117808" cy="250784"/>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r>
              <a:rPr lang="en-US" sz="1100" dirty="0" smtClean="0">
                <a:solidFill>
                  <a:schemeClr val="tx1"/>
                </a:solidFill>
                <a:latin typeface="Segoe" pitchFamily="34" charset="0"/>
              </a:rPr>
              <a:t>VM Service</a:t>
            </a:r>
          </a:p>
        </p:txBody>
      </p:sp>
      <p:sp>
        <p:nvSpPr>
          <p:cNvPr id="110" name="Rounded Rectangle 109"/>
          <p:cNvSpPr/>
          <p:nvPr/>
        </p:nvSpPr>
        <p:spPr bwMode="auto">
          <a:xfrm>
            <a:off x="945334" y="2335836"/>
            <a:ext cx="1109634" cy="250784"/>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r>
              <a:rPr lang="en-US" sz="1100" dirty="0" smtClean="0">
                <a:solidFill>
                  <a:schemeClr val="tx1"/>
                </a:solidFill>
                <a:latin typeface="Segoe" pitchFamily="34" charset="0"/>
              </a:rPr>
              <a:t>WMI Provider</a:t>
            </a:r>
          </a:p>
        </p:txBody>
      </p:sp>
      <p:grpSp>
        <p:nvGrpSpPr>
          <p:cNvPr id="11" name="Group 114"/>
          <p:cNvGrpSpPr/>
          <p:nvPr/>
        </p:nvGrpSpPr>
        <p:grpSpPr>
          <a:xfrm>
            <a:off x="1035325" y="1535044"/>
            <a:ext cx="911087" cy="643282"/>
            <a:chOff x="8557589" y="450575"/>
            <a:chExt cx="1093304" cy="771939"/>
          </a:xfrm>
        </p:grpSpPr>
        <p:sp>
          <p:nvSpPr>
            <p:cNvPr id="111" name="Rounded Rectangle 110"/>
            <p:cNvSpPr/>
            <p:nvPr/>
          </p:nvSpPr>
          <p:spPr bwMode="auto">
            <a:xfrm>
              <a:off x="8666922" y="765314"/>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endParaRPr lang="en-US" sz="2400" dirty="0" smtClean="0">
                <a:solidFill>
                  <a:schemeClr val="accent1"/>
                </a:solidFill>
                <a:latin typeface="Segoe" pitchFamily="34" charset="0"/>
              </a:endParaRPr>
            </a:p>
          </p:txBody>
        </p:sp>
        <p:sp>
          <p:nvSpPr>
            <p:cNvPr id="112" name="Rounded Rectangle 111"/>
            <p:cNvSpPr/>
            <p:nvPr/>
          </p:nvSpPr>
          <p:spPr bwMode="auto">
            <a:xfrm>
              <a:off x="8888896" y="609601"/>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endParaRPr lang="en-US" sz="2400" dirty="0" smtClean="0">
                <a:solidFill>
                  <a:schemeClr val="accent1"/>
                </a:solidFill>
                <a:latin typeface="Segoe" pitchFamily="34" charset="0"/>
              </a:endParaRPr>
            </a:p>
          </p:txBody>
        </p:sp>
        <p:sp>
          <p:nvSpPr>
            <p:cNvPr id="113" name="Rounded Rectangle 112"/>
            <p:cNvSpPr/>
            <p:nvPr/>
          </p:nvSpPr>
          <p:spPr bwMode="auto">
            <a:xfrm>
              <a:off x="9097618" y="450575"/>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a:endParaRPr lang="en-US" sz="2400" dirty="0" smtClean="0">
                <a:solidFill>
                  <a:schemeClr val="accent1"/>
                </a:solidFill>
                <a:latin typeface="Segoe" pitchFamily="34" charset="0"/>
              </a:endParaRPr>
            </a:p>
          </p:txBody>
        </p:sp>
        <p:sp>
          <p:nvSpPr>
            <p:cNvPr id="114" name="TextBox 113"/>
            <p:cNvSpPr txBox="1"/>
            <p:nvPr/>
          </p:nvSpPr>
          <p:spPr>
            <a:xfrm>
              <a:off x="8557589" y="626161"/>
              <a:ext cx="1093304" cy="517065"/>
            </a:xfrm>
            <a:prstGeom prst="rect">
              <a:avLst/>
            </a:prstGeom>
            <a:noFill/>
          </p:spPr>
          <p:txBody>
            <a:bodyPr wrap="square" rtlCol="0">
              <a:spAutoFit/>
            </a:bodyPr>
            <a:lstStyle/>
            <a:p>
              <a:pPr algn="ctr"/>
              <a:r>
                <a:rPr lang="en-US" sz="1100" dirty="0" smtClean="0">
                  <a:latin typeface="Segoe" pitchFamily="34" charset="0"/>
                </a:rPr>
                <a:t>VM Worker Processes</a:t>
              </a:r>
            </a:p>
          </p:txBody>
        </p:sp>
      </p:grpSp>
      <p:sp>
        <p:nvSpPr>
          <p:cNvPr id="116" name="Rounded Rectangle 115"/>
          <p:cNvSpPr/>
          <p:nvPr/>
        </p:nvSpPr>
        <p:spPr bwMode="auto">
          <a:xfrm>
            <a:off x="7086600" y="232604"/>
            <a:ext cx="1905000" cy="1524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smtClean="0">
                <a:solidFill>
                  <a:schemeClr val="tx1"/>
                </a:solidFill>
                <a:latin typeface="Segoe" pitchFamily="34" charset="0"/>
              </a:rPr>
              <a:t>OS</a:t>
            </a:r>
          </a:p>
        </p:txBody>
      </p:sp>
      <p:sp>
        <p:nvSpPr>
          <p:cNvPr id="118" name="Rounded Rectangle 117"/>
          <p:cNvSpPr/>
          <p:nvPr/>
        </p:nvSpPr>
        <p:spPr bwMode="auto">
          <a:xfrm>
            <a:off x="7086600" y="392510"/>
            <a:ext cx="1905000" cy="152400"/>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smtClean="0">
                <a:solidFill>
                  <a:schemeClr val="tx1"/>
                </a:solidFill>
                <a:latin typeface="Segoe" pitchFamily="34" charset="0"/>
              </a:rPr>
              <a:t>ISV / IHV / OEM</a:t>
            </a:r>
          </a:p>
        </p:txBody>
      </p:sp>
      <p:sp>
        <p:nvSpPr>
          <p:cNvPr id="119" name="Rounded Rectangle 118"/>
          <p:cNvSpPr/>
          <p:nvPr/>
        </p:nvSpPr>
        <p:spPr bwMode="auto">
          <a:xfrm>
            <a:off x="7086600" y="569220"/>
            <a:ext cx="1905000" cy="152400"/>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smtClean="0">
                <a:solidFill>
                  <a:schemeClr val="tx1"/>
                </a:solidFill>
                <a:latin typeface="Segoe" pitchFamily="34" charset="0"/>
              </a:rPr>
              <a:t>Microsoft Hyper-V</a:t>
            </a:r>
          </a:p>
        </p:txBody>
      </p:sp>
      <p:sp>
        <p:nvSpPr>
          <p:cNvPr id="120" name="Rounded Rectangle 119"/>
          <p:cNvSpPr/>
          <p:nvPr/>
        </p:nvSpPr>
        <p:spPr bwMode="auto">
          <a:xfrm>
            <a:off x="7086600" y="741172"/>
            <a:ext cx="1905000" cy="152400"/>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smtClean="0">
                <a:solidFill>
                  <a:schemeClr val="tx1"/>
                </a:solidFill>
                <a:latin typeface="Segoe" pitchFamily="34" charset="0"/>
              </a:rPr>
              <a:t>Microsoft / </a:t>
            </a:r>
            <a:r>
              <a:rPr lang="en-US" sz="1000" dirty="0" err="1" smtClean="0">
                <a:solidFill>
                  <a:schemeClr val="tx1"/>
                </a:solidFill>
                <a:latin typeface="Segoe" pitchFamily="34" charset="0"/>
              </a:rPr>
              <a:t>XenSource</a:t>
            </a:r>
            <a:endParaRPr lang="en-US" sz="1000" dirty="0" smtClean="0">
              <a:solidFill>
                <a:schemeClr val="tx1"/>
              </a:solidFill>
              <a:latin typeface="Segoe" pitchFamily="34" charset="0"/>
            </a:endParaRPr>
          </a:p>
        </p:txBody>
      </p:sp>
      <p:sp>
        <p:nvSpPr>
          <p:cNvPr id="131" name="Line 4"/>
          <p:cNvSpPr>
            <a:spLocks noChangeShapeType="1"/>
          </p:cNvSpPr>
          <p:nvPr/>
        </p:nvSpPr>
        <p:spPr bwMode="auto">
          <a:xfrm flipH="1" flipV="1">
            <a:off x="709612" y="3034507"/>
            <a:ext cx="8229600" cy="0"/>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lIns="76197" tIns="38098" rIns="76197" bIns="38098" anchor="ctr"/>
          <a:lstStyle/>
          <a:p>
            <a:pPr>
              <a:defRPr/>
            </a:pPr>
            <a:endParaRPr lang="en-US">
              <a:solidFill>
                <a:schemeClr val="accent1"/>
              </a:solidFill>
            </a:endParaRPr>
          </a:p>
        </p:txBody>
      </p:sp>
      <p:sp>
        <p:nvSpPr>
          <p:cNvPr id="132" name="Line 4"/>
          <p:cNvSpPr>
            <a:spLocks noChangeShapeType="1"/>
          </p:cNvSpPr>
          <p:nvPr/>
        </p:nvSpPr>
        <p:spPr bwMode="auto">
          <a:xfrm flipH="1" flipV="1">
            <a:off x="709612" y="5091907"/>
            <a:ext cx="8229600" cy="0"/>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lIns="76197" tIns="38098" rIns="76197" bIns="38098" anchor="ctr"/>
          <a:lstStyle/>
          <a:p>
            <a:pPr>
              <a:defRPr/>
            </a:pPr>
            <a:endParaRPr lang="en-US">
              <a:solidFill>
                <a:schemeClr val="accent1"/>
              </a:solidFill>
            </a:endParaRPr>
          </a:p>
        </p:txBody>
      </p:sp>
      <p:sp>
        <p:nvSpPr>
          <p:cNvPr id="133" name="Line 4"/>
          <p:cNvSpPr>
            <a:spLocks noChangeShapeType="1"/>
          </p:cNvSpPr>
          <p:nvPr/>
        </p:nvSpPr>
        <p:spPr bwMode="auto">
          <a:xfrm flipH="1">
            <a:off x="2373312" y="1460500"/>
            <a:ext cx="0" cy="3634740"/>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lIns="76197" tIns="38098" rIns="76197" bIns="38098" anchor="ctr"/>
          <a:lstStyle/>
          <a:p>
            <a:pPr>
              <a:defRPr/>
            </a:pPr>
            <a:endParaRPr lang="en-US">
              <a:solidFill>
                <a:schemeClr val="accent1"/>
              </a:solidFill>
            </a:endParaRPr>
          </a:p>
        </p:txBody>
      </p:sp>
      <p:sp>
        <p:nvSpPr>
          <p:cNvPr id="134" name="Line 4"/>
          <p:cNvSpPr>
            <a:spLocks noChangeShapeType="1"/>
          </p:cNvSpPr>
          <p:nvPr/>
        </p:nvSpPr>
        <p:spPr bwMode="auto">
          <a:xfrm flipH="1">
            <a:off x="4151312" y="1473200"/>
            <a:ext cx="0" cy="3632200"/>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lIns="76197" tIns="38098" rIns="76197" bIns="38098" anchor="ctr"/>
          <a:lstStyle/>
          <a:p>
            <a:pPr>
              <a:defRPr/>
            </a:pPr>
            <a:endParaRPr lang="en-US">
              <a:solidFill>
                <a:schemeClr val="accent1"/>
              </a:solidFill>
            </a:endParaRPr>
          </a:p>
        </p:txBody>
      </p:sp>
      <p:sp>
        <p:nvSpPr>
          <p:cNvPr id="135" name="Line 4"/>
          <p:cNvSpPr>
            <a:spLocks noChangeShapeType="1"/>
          </p:cNvSpPr>
          <p:nvPr/>
        </p:nvSpPr>
        <p:spPr bwMode="auto">
          <a:xfrm flipH="1">
            <a:off x="5929312" y="1473200"/>
            <a:ext cx="0" cy="3632200"/>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lIns="76197" tIns="38098" rIns="76197" bIns="38098" anchor="ctr"/>
          <a:lstStyle/>
          <a:p>
            <a:pPr>
              <a:defRPr/>
            </a:pPr>
            <a:endParaRPr lang="en-US">
              <a:solidFill>
                <a:schemeClr val="accent1"/>
              </a:solidFill>
            </a:endParaRPr>
          </a:p>
        </p:txBody>
      </p:sp>
      <p:sp>
        <p:nvSpPr>
          <p:cNvPr id="136" name="Line 4"/>
          <p:cNvSpPr>
            <a:spLocks noChangeShapeType="1"/>
          </p:cNvSpPr>
          <p:nvPr/>
        </p:nvSpPr>
        <p:spPr bwMode="auto">
          <a:xfrm flipH="1">
            <a:off x="7707312" y="1473200"/>
            <a:ext cx="0" cy="3632200"/>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lIns="76197" tIns="38098" rIns="76197" bIns="38098" anchor="ctr"/>
          <a:lstStyle/>
          <a:p>
            <a:pPr>
              <a:defRPr/>
            </a:pPr>
            <a:endParaRPr lang="en-US">
              <a:solidFill>
                <a:schemeClr val="accent1"/>
              </a:solidFill>
            </a:endParaRPr>
          </a:p>
        </p:txBody>
      </p:sp>
      <p:sp>
        <p:nvSpPr>
          <p:cNvPr id="137" name="TextBox 136"/>
          <p:cNvSpPr txBox="1"/>
          <p:nvPr/>
        </p:nvSpPr>
        <p:spPr>
          <a:xfrm>
            <a:off x="7786710" y="1857364"/>
            <a:ext cx="1117600" cy="795089"/>
          </a:xfrm>
          <a:prstGeom prst="rect">
            <a:avLst/>
          </a:prstGeom>
          <a:noFill/>
        </p:spPr>
        <p:txBody>
          <a:bodyPr wrap="square" lIns="76197" tIns="38098" rIns="76197" bIns="38098" rtlCol="0">
            <a:spAutoFit/>
          </a:bodyPr>
          <a:lstStyle/>
          <a:p>
            <a:pPr algn="ctr"/>
            <a:r>
              <a:rPr lang="en-US" sz="2300" dirty="0" smtClean="0">
                <a:latin typeface="Segoe" pitchFamily="34" charset="0"/>
              </a:rPr>
              <a:t>User Mode</a:t>
            </a:r>
          </a:p>
        </p:txBody>
      </p:sp>
      <p:sp>
        <p:nvSpPr>
          <p:cNvPr id="138" name="TextBox 137"/>
          <p:cNvSpPr txBox="1"/>
          <p:nvPr/>
        </p:nvSpPr>
        <p:spPr>
          <a:xfrm>
            <a:off x="7786710" y="3571876"/>
            <a:ext cx="1117600" cy="795089"/>
          </a:xfrm>
          <a:prstGeom prst="rect">
            <a:avLst/>
          </a:prstGeom>
          <a:noFill/>
        </p:spPr>
        <p:txBody>
          <a:bodyPr wrap="square" lIns="76197" tIns="38098" rIns="76197" bIns="38098" rtlCol="0">
            <a:spAutoFit/>
          </a:bodyPr>
          <a:lstStyle/>
          <a:p>
            <a:pPr algn="ctr"/>
            <a:r>
              <a:rPr lang="en-US" sz="2300" dirty="0" err="1" smtClean="0">
                <a:latin typeface="Segoe" pitchFamily="34" charset="0"/>
              </a:rPr>
              <a:t>KernelMode</a:t>
            </a:r>
            <a:endParaRPr lang="en-US" sz="2300" dirty="0" smtClean="0">
              <a:latin typeface="Segoe" pitchFamily="34" charset="0"/>
            </a:endParaRPr>
          </a:p>
        </p:txBody>
      </p:sp>
      <p:sp>
        <p:nvSpPr>
          <p:cNvPr id="54" name="TextBox 53"/>
          <p:cNvSpPr txBox="1"/>
          <p:nvPr/>
        </p:nvSpPr>
        <p:spPr>
          <a:xfrm>
            <a:off x="7012335" y="0"/>
            <a:ext cx="1032076" cy="261606"/>
          </a:xfrm>
          <a:prstGeom prst="rect">
            <a:avLst/>
          </a:prstGeom>
          <a:noFill/>
        </p:spPr>
        <p:txBody>
          <a:bodyPr wrap="square" lIns="76197" tIns="38098" rIns="76197" bIns="38098" rtlCol="0">
            <a:spAutoFit/>
          </a:bodyPr>
          <a:lstStyle/>
          <a:p>
            <a:r>
              <a:rPr lang="en-US" sz="1200" dirty="0" smtClean="0">
                <a:solidFill>
                  <a:schemeClr val="tx1"/>
                </a:solidFill>
                <a:latin typeface="Segoe" pitchFamily="34" charset="0"/>
              </a:rPr>
              <a:t>Provided by:</a:t>
            </a:r>
          </a:p>
        </p:txBody>
      </p:sp>
      <p:sp>
        <p:nvSpPr>
          <p:cNvPr id="56" name="TextBox 55"/>
          <p:cNvSpPr txBox="1"/>
          <p:nvPr/>
        </p:nvSpPr>
        <p:spPr>
          <a:xfrm>
            <a:off x="7821554" y="5194442"/>
            <a:ext cx="1117600" cy="436017"/>
          </a:xfrm>
          <a:prstGeom prst="rect">
            <a:avLst/>
          </a:prstGeom>
          <a:noFill/>
        </p:spPr>
        <p:txBody>
          <a:bodyPr wrap="square" lIns="76197" tIns="38098" rIns="76197" bIns="38098" rtlCol="0">
            <a:spAutoFit/>
          </a:bodyPr>
          <a:lstStyle/>
          <a:p>
            <a:pPr algn="ctr"/>
            <a:r>
              <a:rPr lang="en-US" sz="2300" dirty="0" smtClean="0">
                <a:latin typeface="Segoe" pitchFamily="34" charset="0"/>
              </a:rPr>
              <a:t>Ring -1</a:t>
            </a:r>
          </a:p>
        </p:txBody>
      </p:sp>
      <p:sp>
        <p:nvSpPr>
          <p:cNvPr id="57" name="Rounded Rectangle 56"/>
          <p:cNvSpPr/>
          <p:nvPr/>
        </p:nvSpPr>
        <p:spPr bwMode="auto">
          <a:xfrm>
            <a:off x="1198562" y="4172035"/>
            <a:ext cx="632217" cy="429653"/>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900" dirty="0" smtClean="0">
                <a:solidFill>
                  <a:schemeClr val="tx1"/>
                </a:solidFill>
                <a:latin typeface="Segoe" pitchFamily="34" charset="0"/>
              </a:rPr>
              <a:t>IHV Drivers</a:t>
            </a:r>
          </a:p>
        </p:txBody>
      </p:sp>
      <p:sp>
        <p:nvSpPr>
          <p:cNvPr id="68" name="Rounded Rectangle 67"/>
          <p:cNvSpPr/>
          <p:nvPr/>
        </p:nvSpPr>
        <p:spPr bwMode="auto">
          <a:xfrm>
            <a:off x="1040998" y="4644919"/>
            <a:ext cx="959233"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700" dirty="0" err="1" smtClean="0">
                <a:solidFill>
                  <a:schemeClr val="tx1"/>
                </a:solidFill>
                <a:latin typeface="Segoe" pitchFamily="34" charset="0"/>
              </a:rPr>
              <a:t>VMBus</a:t>
            </a:r>
            <a:endParaRPr lang="en-US" sz="1700" dirty="0" smtClean="0">
              <a:solidFill>
                <a:schemeClr val="tx1"/>
              </a:solidFill>
              <a:latin typeface="Segoe" pitchFamily="34" charset="0"/>
            </a:endParaRPr>
          </a:p>
        </p:txBody>
      </p:sp>
      <p:sp>
        <p:nvSpPr>
          <p:cNvPr id="78" name="Rounded Rectangle 77"/>
          <p:cNvSpPr/>
          <p:nvPr/>
        </p:nvSpPr>
        <p:spPr bwMode="auto">
          <a:xfrm>
            <a:off x="6366137" y="4255043"/>
            <a:ext cx="908304" cy="323088"/>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500" dirty="0" err="1" smtClean="0">
                <a:solidFill>
                  <a:schemeClr val="tx1"/>
                </a:solidFill>
                <a:latin typeface="Segoe" pitchFamily="34" charset="0"/>
              </a:rPr>
              <a:t>VMBus</a:t>
            </a:r>
            <a:endParaRPr lang="en-US" sz="1500" dirty="0" smtClean="0">
              <a:solidFill>
                <a:schemeClr val="tx1"/>
              </a:solidFill>
              <a:latin typeface="Segoe" pitchFamily="34" charset="0"/>
            </a:endParaRPr>
          </a:p>
        </p:txBody>
      </p:sp>
      <p:sp>
        <p:nvSpPr>
          <p:cNvPr id="59" name="TextBox 58"/>
          <p:cNvSpPr txBox="1"/>
          <p:nvPr/>
        </p:nvSpPr>
        <p:spPr>
          <a:xfrm>
            <a:off x="864726" y="1987826"/>
            <a:ext cx="1490869" cy="353943"/>
          </a:xfrm>
          <a:prstGeom prst="rect">
            <a:avLst/>
          </a:prstGeom>
          <a:noFill/>
        </p:spPr>
        <p:txBody>
          <a:bodyPr wrap="square" rtlCol="0">
            <a:spAutoFit/>
          </a:bodyPr>
          <a:lstStyle/>
          <a:p>
            <a:r>
              <a:rPr lang="en-US" sz="1700" dirty="0" smtClean="0"/>
              <a:t>Applications</a:t>
            </a:r>
            <a:endParaRPr lang="en-US" sz="17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116"/>
                                        </p:tgtEl>
                                        <p:attrNameLst>
                                          <p:attrName>style.visibility</p:attrName>
                                        </p:attrNameLst>
                                      </p:cBhvr>
                                      <p:to>
                                        <p:strVal val="visible"/>
                                      </p:to>
                                    </p:set>
                                    <p:animEffect transition="in" filter="fade">
                                      <p:cBhvr>
                                        <p:cTn id="11" dur="500"/>
                                        <p:tgtEl>
                                          <p:spTgt spid="11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fade">
                                      <p:cBhvr>
                                        <p:cTn id="14" dur="500"/>
                                        <p:tgtEl>
                                          <p:spTgt spid="5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1"/>
                                        </p:tgtEl>
                                        <p:attrNameLst>
                                          <p:attrName>style.visibility</p:attrName>
                                        </p:attrNameLst>
                                      </p:cBhvr>
                                      <p:to>
                                        <p:strVal val="visible"/>
                                      </p:to>
                                    </p:set>
                                    <p:animEffect transition="in" filter="fade">
                                      <p:cBhvr>
                                        <p:cTn id="19" dur="500"/>
                                        <p:tgtEl>
                                          <p:spTgt spid="13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2"/>
                                        </p:tgtEl>
                                        <p:attrNameLst>
                                          <p:attrName>style.visibility</p:attrName>
                                        </p:attrNameLst>
                                      </p:cBhvr>
                                      <p:to>
                                        <p:strVal val="visible"/>
                                      </p:to>
                                    </p:set>
                                    <p:animEffect transition="in" filter="fade">
                                      <p:cBhvr>
                                        <p:cTn id="22" dur="500"/>
                                        <p:tgtEl>
                                          <p:spTgt spid="13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6"/>
                                        </p:tgtEl>
                                        <p:attrNameLst>
                                          <p:attrName>style.visibility</p:attrName>
                                        </p:attrNameLst>
                                      </p:cBhvr>
                                      <p:to>
                                        <p:strVal val="visible"/>
                                      </p:to>
                                    </p:set>
                                    <p:animEffect transition="in" filter="fade">
                                      <p:cBhvr>
                                        <p:cTn id="25" dur="500"/>
                                        <p:tgtEl>
                                          <p:spTgt spid="13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5"/>
                                        </p:tgtEl>
                                        <p:attrNameLst>
                                          <p:attrName>style.visibility</p:attrName>
                                        </p:attrNameLst>
                                      </p:cBhvr>
                                      <p:to>
                                        <p:strVal val="visible"/>
                                      </p:to>
                                    </p:set>
                                    <p:animEffect transition="in" filter="fade">
                                      <p:cBhvr>
                                        <p:cTn id="28" dur="500"/>
                                        <p:tgtEl>
                                          <p:spTgt spid="13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4"/>
                                        </p:tgtEl>
                                        <p:attrNameLst>
                                          <p:attrName>style.visibility</p:attrName>
                                        </p:attrNameLst>
                                      </p:cBhvr>
                                      <p:to>
                                        <p:strVal val="visible"/>
                                      </p:to>
                                    </p:set>
                                    <p:animEffect transition="in" filter="fade">
                                      <p:cBhvr>
                                        <p:cTn id="31" dur="500"/>
                                        <p:tgtEl>
                                          <p:spTgt spid="13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3"/>
                                        </p:tgtEl>
                                        <p:attrNameLst>
                                          <p:attrName>style.visibility</p:attrName>
                                        </p:attrNameLst>
                                      </p:cBhvr>
                                      <p:to>
                                        <p:strVal val="visible"/>
                                      </p:to>
                                    </p:set>
                                    <p:animEffect transition="in" filter="fade">
                                      <p:cBhvr>
                                        <p:cTn id="34" dur="500"/>
                                        <p:tgtEl>
                                          <p:spTgt spid="13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7"/>
                                        </p:tgtEl>
                                        <p:attrNameLst>
                                          <p:attrName>style.visibility</p:attrName>
                                        </p:attrNameLst>
                                      </p:cBhvr>
                                      <p:to>
                                        <p:strVal val="visible"/>
                                      </p:to>
                                    </p:set>
                                    <p:animEffect transition="in" filter="fade">
                                      <p:cBhvr>
                                        <p:cTn id="37" dur="500"/>
                                        <p:tgtEl>
                                          <p:spTgt spid="13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8"/>
                                        </p:tgtEl>
                                        <p:attrNameLst>
                                          <p:attrName>style.visibility</p:attrName>
                                        </p:attrNameLst>
                                      </p:cBhvr>
                                      <p:to>
                                        <p:strVal val="visible"/>
                                      </p:to>
                                    </p:set>
                                    <p:animEffect transition="in" filter="fade">
                                      <p:cBhvr>
                                        <p:cTn id="40" dur="500"/>
                                        <p:tgtEl>
                                          <p:spTgt spid="13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500"/>
                                        <p:tgtEl>
                                          <p:spTgt spid="6"/>
                                        </p:tgtEl>
                                      </p:cBhvr>
                                    </p:animEffect>
                                  </p:childTnLst>
                                </p:cTn>
                              </p:par>
                              <p:par>
                                <p:cTn id="47" presetID="10" presetClass="entr" presetSubtype="0" fill="hold" nodeType="with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500"/>
                                        <p:tgtEl>
                                          <p:spTgt spid="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8"/>
                                        </p:tgtEl>
                                        <p:attrNameLst>
                                          <p:attrName>style.visibility</p:attrName>
                                        </p:attrNameLst>
                                      </p:cBhvr>
                                      <p:to>
                                        <p:strVal val="visible"/>
                                      </p:to>
                                    </p:set>
                                    <p:animEffect transition="in" filter="fade">
                                      <p:cBhvr>
                                        <p:cTn id="52" dur="500"/>
                                        <p:tgtEl>
                                          <p:spTgt spid="11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fade">
                                      <p:cBhvr>
                                        <p:cTn id="55" dur="500"/>
                                        <p:tgtEl>
                                          <p:spTgt spid="5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500"/>
                                        <p:tgtEl>
                                          <p:spTgt spid="59"/>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1" fill="hold" grpId="0" nodeType="clickEffect">
                                  <p:stCondLst>
                                    <p:cond delay="0"/>
                                  </p:stCondLst>
                                  <p:childTnLst>
                                    <p:set>
                                      <p:cBhvr>
                                        <p:cTn id="62" dur="1" fill="hold">
                                          <p:stCondLst>
                                            <p:cond delay="0"/>
                                          </p:stCondLst>
                                        </p:cTn>
                                        <p:tgtEl>
                                          <p:spTgt spid="5"/>
                                        </p:tgtEl>
                                        <p:attrNameLst>
                                          <p:attrName>style.visibility</p:attrName>
                                        </p:attrNameLst>
                                      </p:cBhvr>
                                      <p:to>
                                        <p:strVal val="visible"/>
                                      </p:to>
                                    </p:set>
                                    <p:anim calcmode="lin" valueType="num">
                                      <p:cBhvr additive="base">
                                        <p:cTn id="63" dur="500" fill="hold"/>
                                        <p:tgtEl>
                                          <p:spTgt spid="5"/>
                                        </p:tgtEl>
                                        <p:attrNameLst>
                                          <p:attrName>ppt_x</p:attrName>
                                        </p:attrNameLst>
                                      </p:cBhvr>
                                      <p:tavLst>
                                        <p:tav tm="0">
                                          <p:val>
                                            <p:strVal val="#ppt_x"/>
                                          </p:val>
                                        </p:tav>
                                        <p:tav tm="100000">
                                          <p:val>
                                            <p:strVal val="#ppt_x"/>
                                          </p:val>
                                        </p:tav>
                                      </p:tavLst>
                                    </p:anim>
                                    <p:anim calcmode="lin" valueType="num">
                                      <p:cBhvr additive="base">
                                        <p:cTn id="64" dur="500" fill="hold"/>
                                        <p:tgtEl>
                                          <p:spTgt spid="5"/>
                                        </p:tgtEl>
                                        <p:attrNameLst>
                                          <p:attrName>ppt_y</p:attrName>
                                        </p:attrNameLst>
                                      </p:cBhvr>
                                      <p:tavLst>
                                        <p:tav tm="0">
                                          <p:val>
                                            <p:strVal val="0-#ppt_h/2"/>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107"/>
                                        </p:tgtEl>
                                        <p:attrNameLst>
                                          <p:attrName>style.visibility</p:attrName>
                                        </p:attrNameLst>
                                      </p:cBhvr>
                                      <p:to>
                                        <p:strVal val="visible"/>
                                      </p:to>
                                    </p:set>
                                    <p:anim calcmode="lin" valueType="num">
                                      <p:cBhvr additive="base">
                                        <p:cTn id="67" dur="500" fill="hold"/>
                                        <p:tgtEl>
                                          <p:spTgt spid="107"/>
                                        </p:tgtEl>
                                        <p:attrNameLst>
                                          <p:attrName>ppt_x</p:attrName>
                                        </p:attrNameLst>
                                      </p:cBhvr>
                                      <p:tavLst>
                                        <p:tav tm="0">
                                          <p:val>
                                            <p:strVal val="1+#ppt_w/2"/>
                                          </p:val>
                                        </p:tav>
                                        <p:tav tm="100000">
                                          <p:val>
                                            <p:strVal val="#ppt_x"/>
                                          </p:val>
                                        </p:tav>
                                      </p:tavLst>
                                    </p:anim>
                                    <p:anim calcmode="lin" valueType="num">
                                      <p:cBhvr additive="base">
                                        <p:cTn id="68" dur="500" fill="hold"/>
                                        <p:tgtEl>
                                          <p:spTgt spid="107"/>
                                        </p:tgtEl>
                                        <p:attrNameLst>
                                          <p:attrName>ppt_y</p:attrName>
                                        </p:attrNameLst>
                                      </p:cBhvr>
                                      <p:tavLst>
                                        <p:tav tm="0">
                                          <p:val>
                                            <p:strVal val="#ppt_y"/>
                                          </p:val>
                                        </p:tav>
                                        <p:tav tm="100000">
                                          <p:val>
                                            <p:strVal val="#ppt_y"/>
                                          </p:val>
                                        </p:tav>
                                      </p:tavLst>
                                    </p:anim>
                                  </p:childTnLst>
                                </p:cTn>
                              </p:par>
                              <p:par>
                                <p:cTn id="69" presetID="2" presetClass="entr" presetSubtype="2" fill="hold" grpId="1" nodeType="with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additive="base">
                                        <p:cTn id="71" dur="500" fill="hold"/>
                                        <p:tgtEl>
                                          <p:spTgt spid="5"/>
                                        </p:tgtEl>
                                        <p:attrNameLst>
                                          <p:attrName>ppt_x</p:attrName>
                                        </p:attrNameLst>
                                      </p:cBhvr>
                                      <p:tavLst>
                                        <p:tav tm="0">
                                          <p:val>
                                            <p:strVal val="1+#ppt_w/2"/>
                                          </p:val>
                                        </p:tav>
                                        <p:tav tm="100000">
                                          <p:val>
                                            <p:strVal val="#ppt_x"/>
                                          </p:val>
                                        </p:tav>
                                      </p:tavLst>
                                    </p:anim>
                                    <p:anim calcmode="lin" valueType="num">
                                      <p:cBhvr additive="base">
                                        <p:cTn id="72" dur="500" fill="hold"/>
                                        <p:tgtEl>
                                          <p:spTgt spid="5"/>
                                        </p:tgtEl>
                                        <p:attrNameLst>
                                          <p:attrName>ppt_y</p:attrName>
                                        </p:attrNameLst>
                                      </p:cBhvr>
                                      <p:tavLst>
                                        <p:tav tm="0">
                                          <p:val>
                                            <p:strVal val="#ppt_y"/>
                                          </p:val>
                                        </p:tav>
                                        <p:tav tm="100000">
                                          <p:val>
                                            <p:strVal val="#ppt_y"/>
                                          </p:val>
                                        </p:tav>
                                      </p:tavLst>
                                    </p:anim>
                                  </p:childTnLst>
                                </p:cTn>
                              </p:par>
                              <p:par>
                                <p:cTn id="73" presetID="10" presetClass="entr" presetSubtype="0" fill="hold" nodeType="with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9"/>
                                        </p:tgtEl>
                                        <p:attrNameLst>
                                          <p:attrName>style.visibility</p:attrName>
                                        </p:attrNameLst>
                                      </p:cBhvr>
                                      <p:to>
                                        <p:strVal val="visible"/>
                                      </p:to>
                                    </p:set>
                                    <p:animEffect transition="in" filter="fade">
                                      <p:cBhvr>
                                        <p:cTn id="78" dur="500"/>
                                        <p:tgtEl>
                                          <p:spTgt spid="11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fade">
                                      <p:cBhvr>
                                        <p:cTn id="81" dur="500"/>
                                        <p:tgtEl>
                                          <p:spTgt spid="5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8"/>
                                        </p:tgtEl>
                                        <p:attrNameLst>
                                          <p:attrName>style.visibility</p:attrName>
                                        </p:attrNameLst>
                                      </p:cBhvr>
                                      <p:to>
                                        <p:strVal val="visible"/>
                                      </p:to>
                                    </p:set>
                                    <p:animEffect transition="in" filter="fade">
                                      <p:cBhvr>
                                        <p:cTn id="84" dur="500"/>
                                        <p:tgtEl>
                                          <p:spTgt spid="6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9"/>
                                        </p:tgtEl>
                                        <p:attrNameLst>
                                          <p:attrName>style.visibility</p:attrName>
                                        </p:attrNameLst>
                                      </p:cBhvr>
                                      <p:to>
                                        <p:strVal val="visible"/>
                                      </p:to>
                                    </p:set>
                                    <p:animEffect transition="in" filter="fade">
                                      <p:cBhvr>
                                        <p:cTn id="87" dur="500"/>
                                        <p:tgtEl>
                                          <p:spTgt spid="10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fade">
                                      <p:cBhvr>
                                        <p:cTn id="90" dur="500"/>
                                        <p:tgtEl>
                                          <p:spTgt spid="11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0"/>
                                        </p:tgtEl>
                                        <p:attrNameLst>
                                          <p:attrName>style.visibility</p:attrName>
                                        </p:attrNameLst>
                                      </p:cBhvr>
                                      <p:to>
                                        <p:strVal val="visible"/>
                                      </p:to>
                                    </p:set>
                                    <p:animEffect transition="in" filter="fade">
                                      <p:cBhvr>
                                        <p:cTn id="93" dur="500"/>
                                        <p:tgtEl>
                                          <p:spTgt spid="60"/>
                                        </p:tgtEl>
                                      </p:cBhvr>
                                    </p:animEffect>
                                  </p:childTnLst>
                                </p:cTn>
                              </p:par>
                              <p:par>
                                <p:cTn id="94" presetID="49" presetClass="exit" presetSubtype="0" accel="100000" fill="hold" grpId="1" nodeType="withEffect">
                                  <p:stCondLst>
                                    <p:cond delay="0"/>
                                  </p:stCondLst>
                                  <p:childTnLst>
                                    <p:anim calcmode="lin" valueType="num">
                                      <p:cBhvr>
                                        <p:cTn id="95" dur="500"/>
                                        <p:tgtEl>
                                          <p:spTgt spid="59"/>
                                        </p:tgtEl>
                                        <p:attrNameLst>
                                          <p:attrName>ppt_w</p:attrName>
                                        </p:attrNameLst>
                                      </p:cBhvr>
                                      <p:tavLst>
                                        <p:tav tm="0">
                                          <p:val>
                                            <p:strVal val="ppt_w"/>
                                          </p:val>
                                        </p:tav>
                                        <p:tav tm="100000">
                                          <p:val>
                                            <p:fltVal val="0"/>
                                          </p:val>
                                        </p:tav>
                                      </p:tavLst>
                                    </p:anim>
                                    <p:anim calcmode="lin" valueType="num">
                                      <p:cBhvr>
                                        <p:cTn id="96" dur="500"/>
                                        <p:tgtEl>
                                          <p:spTgt spid="59"/>
                                        </p:tgtEl>
                                        <p:attrNameLst>
                                          <p:attrName>ppt_h</p:attrName>
                                        </p:attrNameLst>
                                      </p:cBhvr>
                                      <p:tavLst>
                                        <p:tav tm="0">
                                          <p:val>
                                            <p:strVal val="ppt_h"/>
                                          </p:val>
                                        </p:tav>
                                        <p:tav tm="100000">
                                          <p:val>
                                            <p:fltVal val="0"/>
                                          </p:val>
                                        </p:tav>
                                      </p:tavLst>
                                    </p:anim>
                                    <p:anim calcmode="lin" valueType="num">
                                      <p:cBhvr>
                                        <p:cTn id="97" dur="500"/>
                                        <p:tgtEl>
                                          <p:spTgt spid="59"/>
                                        </p:tgtEl>
                                        <p:attrNameLst>
                                          <p:attrName>style.rotation</p:attrName>
                                        </p:attrNameLst>
                                      </p:cBhvr>
                                      <p:tavLst>
                                        <p:tav tm="0">
                                          <p:val>
                                            <p:fltVal val="0"/>
                                          </p:val>
                                        </p:tav>
                                        <p:tav tm="100000">
                                          <p:val>
                                            <p:fltVal val="360"/>
                                          </p:val>
                                        </p:tav>
                                      </p:tavLst>
                                    </p:anim>
                                    <p:animEffect transition="out" filter="fade">
                                      <p:cBhvr>
                                        <p:cTn id="98" dur="500"/>
                                        <p:tgtEl>
                                          <p:spTgt spid="59"/>
                                        </p:tgtEl>
                                      </p:cBhvr>
                                    </p:animEffect>
                                    <p:set>
                                      <p:cBhvr>
                                        <p:cTn id="99" dur="1" fill="hold">
                                          <p:stCondLst>
                                            <p:cond delay="499"/>
                                          </p:stCondLst>
                                        </p:cTn>
                                        <p:tgtEl>
                                          <p:spTgt spid="59"/>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2" presetClass="entr" presetSubtype="2" fill="hold" grpId="0" nodeType="clickEffect">
                                  <p:stCondLst>
                                    <p:cond delay="0"/>
                                  </p:stCondLst>
                                  <p:childTnLst>
                                    <p:set>
                                      <p:cBhvr>
                                        <p:cTn id="103" dur="1" fill="hold">
                                          <p:stCondLst>
                                            <p:cond delay="0"/>
                                          </p:stCondLst>
                                        </p:cTn>
                                        <p:tgtEl>
                                          <p:spTgt spid="24"/>
                                        </p:tgtEl>
                                        <p:attrNameLst>
                                          <p:attrName>style.visibility</p:attrName>
                                        </p:attrNameLst>
                                      </p:cBhvr>
                                      <p:to>
                                        <p:strVal val="visible"/>
                                      </p:to>
                                    </p:set>
                                    <p:anim calcmode="lin" valueType="num">
                                      <p:cBhvr additive="base">
                                        <p:cTn id="104" dur="500" fill="hold"/>
                                        <p:tgtEl>
                                          <p:spTgt spid="24"/>
                                        </p:tgtEl>
                                        <p:attrNameLst>
                                          <p:attrName>ppt_x</p:attrName>
                                        </p:attrNameLst>
                                      </p:cBhvr>
                                      <p:tavLst>
                                        <p:tav tm="0">
                                          <p:val>
                                            <p:strVal val="1+#ppt_w/2"/>
                                          </p:val>
                                        </p:tav>
                                        <p:tav tm="100000">
                                          <p:val>
                                            <p:strVal val="#ppt_x"/>
                                          </p:val>
                                        </p:tav>
                                      </p:tavLst>
                                    </p:anim>
                                    <p:anim calcmode="lin" valueType="num">
                                      <p:cBhvr additive="base">
                                        <p:cTn id="105" dur="500" fill="hold"/>
                                        <p:tgtEl>
                                          <p:spTgt spid="24"/>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72"/>
                                        </p:tgtEl>
                                        <p:attrNameLst>
                                          <p:attrName>style.visibility</p:attrName>
                                        </p:attrNameLst>
                                      </p:cBhvr>
                                      <p:to>
                                        <p:strVal val="visible"/>
                                      </p:to>
                                    </p:set>
                                    <p:anim calcmode="lin" valueType="num">
                                      <p:cBhvr additive="base">
                                        <p:cTn id="108" dur="500" fill="hold"/>
                                        <p:tgtEl>
                                          <p:spTgt spid="72"/>
                                        </p:tgtEl>
                                        <p:attrNameLst>
                                          <p:attrName>ppt_x</p:attrName>
                                        </p:attrNameLst>
                                      </p:cBhvr>
                                      <p:tavLst>
                                        <p:tav tm="0">
                                          <p:val>
                                            <p:strVal val="1+#ppt_w/2"/>
                                          </p:val>
                                        </p:tav>
                                        <p:tav tm="100000">
                                          <p:val>
                                            <p:strVal val="#ppt_x"/>
                                          </p:val>
                                        </p:tav>
                                      </p:tavLst>
                                    </p:anim>
                                    <p:anim calcmode="lin" valueType="num">
                                      <p:cBhvr additive="base">
                                        <p:cTn id="109" dur="500" fill="hold"/>
                                        <p:tgtEl>
                                          <p:spTgt spid="72"/>
                                        </p:tgtEl>
                                        <p:attrNameLst>
                                          <p:attrName>ppt_y</p:attrName>
                                        </p:attrNameLst>
                                      </p:cBhvr>
                                      <p:tavLst>
                                        <p:tav tm="0">
                                          <p:val>
                                            <p:strVal val="#ppt_y"/>
                                          </p:val>
                                        </p:tav>
                                        <p:tav tm="100000">
                                          <p:val>
                                            <p:strVal val="#ppt_y"/>
                                          </p:val>
                                        </p:tav>
                                      </p:tavLst>
                                    </p:anim>
                                  </p:childTnLst>
                                </p:cTn>
                              </p:par>
                              <p:par>
                                <p:cTn id="110" presetID="10" presetClass="entr" presetSubtype="0" fill="hold" nodeType="withEffect">
                                  <p:stCondLst>
                                    <p:cond delay="0"/>
                                  </p:stCondLst>
                                  <p:childTnLst>
                                    <p:set>
                                      <p:cBhvr>
                                        <p:cTn id="111" dur="1" fill="hold">
                                          <p:stCondLst>
                                            <p:cond delay="0"/>
                                          </p:stCondLst>
                                        </p:cTn>
                                        <p:tgtEl>
                                          <p:spTgt spid="108"/>
                                        </p:tgtEl>
                                        <p:attrNameLst>
                                          <p:attrName>style.visibility</p:attrName>
                                        </p:attrNameLst>
                                      </p:cBhvr>
                                      <p:to>
                                        <p:strVal val="visible"/>
                                      </p:to>
                                    </p:set>
                                    <p:animEffect transition="in" filter="fade">
                                      <p:cBhvr>
                                        <p:cTn id="112" dur="500"/>
                                        <p:tgtEl>
                                          <p:spTgt spid="108"/>
                                        </p:tgtEl>
                                      </p:cBhvr>
                                    </p:animEffect>
                                  </p:childTnLst>
                                </p:cTn>
                              </p:par>
                              <p:par>
                                <p:cTn id="113" presetID="2" presetClass="entr" presetSubtype="2" fill="hold" nodeType="withEffect">
                                  <p:stCondLst>
                                    <p:cond delay="0"/>
                                  </p:stCondLst>
                                  <p:childTnLst>
                                    <p:set>
                                      <p:cBhvr>
                                        <p:cTn id="114" dur="1" fill="hold">
                                          <p:stCondLst>
                                            <p:cond delay="0"/>
                                          </p:stCondLst>
                                        </p:cTn>
                                        <p:tgtEl>
                                          <p:spTgt spid="7"/>
                                        </p:tgtEl>
                                        <p:attrNameLst>
                                          <p:attrName>style.visibility</p:attrName>
                                        </p:attrNameLst>
                                      </p:cBhvr>
                                      <p:to>
                                        <p:strVal val="visible"/>
                                      </p:to>
                                    </p:set>
                                    <p:anim calcmode="lin" valueType="num">
                                      <p:cBhvr additive="base">
                                        <p:cTn id="115" dur="500" fill="hold"/>
                                        <p:tgtEl>
                                          <p:spTgt spid="7"/>
                                        </p:tgtEl>
                                        <p:attrNameLst>
                                          <p:attrName>ppt_x</p:attrName>
                                        </p:attrNameLst>
                                      </p:cBhvr>
                                      <p:tavLst>
                                        <p:tav tm="0">
                                          <p:val>
                                            <p:strVal val="1+#ppt_w/2"/>
                                          </p:val>
                                        </p:tav>
                                        <p:tav tm="100000">
                                          <p:val>
                                            <p:strVal val="#ppt_x"/>
                                          </p:val>
                                        </p:tav>
                                      </p:tavLst>
                                    </p:anim>
                                    <p:anim calcmode="lin" valueType="num">
                                      <p:cBhvr additive="base">
                                        <p:cTn id="11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2" fill="hold" grpId="0" nodeType="clickEffect">
                                  <p:stCondLst>
                                    <p:cond delay="0"/>
                                  </p:stCondLst>
                                  <p:childTnLst>
                                    <p:set>
                                      <p:cBhvr>
                                        <p:cTn id="120" dur="1" fill="hold">
                                          <p:stCondLst>
                                            <p:cond delay="0"/>
                                          </p:stCondLst>
                                        </p:cTn>
                                        <p:tgtEl>
                                          <p:spTgt spid="26"/>
                                        </p:tgtEl>
                                        <p:attrNameLst>
                                          <p:attrName>style.visibility</p:attrName>
                                        </p:attrNameLst>
                                      </p:cBhvr>
                                      <p:to>
                                        <p:strVal val="visible"/>
                                      </p:to>
                                    </p:set>
                                    <p:anim calcmode="lin" valueType="num">
                                      <p:cBhvr additive="base">
                                        <p:cTn id="121" dur="500" fill="hold"/>
                                        <p:tgtEl>
                                          <p:spTgt spid="26"/>
                                        </p:tgtEl>
                                        <p:attrNameLst>
                                          <p:attrName>ppt_x</p:attrName>
                                        </p:attrNameLst>
                                      </p:cBhvr>
                                      <p:tavLst>
                                        <p:tav tm="0">
                                          <p:val>
                                            <p:strVal val="1+#ppt_w/2"/>
                                          </p:val>
                                        </p:tav>
                                        <p:tav tm="100000">
                                          <p:val>
                                            <p:strVal val="#ppt_x"/>
                                          </p:val>
                                        </p:tav>
                                      </p:tavLst>
                                    </p:anim>
                                    <p:anim calcmode="lin" valueType="num">
                                      <p:cBhvr additive="base">
                                        <p:cTn id="122" dur="500" fill="hold"/>
                                        <p:tgtEl>
                                          <p:spTgt spid="26"/>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25"/>
                                        </p:tgtEl>
                                        <p:attrNameLst>
                                          <p:attrName>style.visibility</p:attrName>
                                        </p:attrNameLst>
                                      </p:cBhvr>
                                      <p:to>
                                        <p:strVal val="visible"/>
                                      </p:to>
                                    </p:set>
                                    <p:anim calcmode="lin" valueType="num">
                                      <p:cBhvr additive="base">
                                        <p:cTn id="125" dur="500" fill="hold"/>
                                        <p:tgtEl>
                                          <p:spTgt spid="25"/>
                                        </p:tgtEl>
                                        <p:attrNameLst>
                                          <p:attrName>ppt_x</p:attrName>
                                        </p:attrNameLst>
                                      </p:cBhvr>
                                      <p:tavLst>
                                        <p:tav tm="0">
                                          <p:val>
                                            <p:strVal val="1+#ppt_w/2"/>
                                          </p:val>
                                        </p:tav>
                                        <p:tav tm="100000">
                                          <p:val>
                                            <p:strVal val="#ppt_x"/>
                                          </p:val>
                                        </p:tav>
                                      </p:tavLst>
                                    </p:anim>
                                    <p:anim calcmode="lin" valueType="num">
                                      <p:cBhvr additive="base">
                                        <p:cTn id="126" dur="500" fill="hold"/>
                                        <p:tgtEl>
                                          <p:spTgt spid="25"/>
                                        </p:tgtEl>
                                        <p:attrNameLst>
                                          <p:attrName>ppt_y</p:attrName>
                                        </p:attrNameLst>
                                      </p:cBhvr>
                                      <p:tavLst>
                                        <p:tav tm="0">
                                          <p:val>
                                            <p:strVal val="#ppt_y"/>
                                          </p:val>
                                        </p:tav>
                                        <p:tav tm="100000">
                                          <p:val>
                                            <p:strVal val="#ppt_y"/>
                                          </p:val>
                                        </p:tav>
                                      </p:tavLst>
                                    </p:anim>
                                  </p:childTnLst>
                                </p:cTn>
                              </p:par>
                              <p:par>
                                <p:cTn id="127" presetID="2" presetClass="entr" presetSubtype="2" fill="hold" grpId="0" nodeType="withEffect">
                                  <p:stCondLst>
                                    <p:cond delay="0"/>
                                  </p:stCondLst>
                                  <p:childTnLst>
                                    <p:set>
                                      <p:cBhvr>
                                        <p:cTn id="128" dur="1" fill="hold">
                                          <p:stCondLst>
                                            <p:cond delay="0"/>
                                          </p:stCondLst>
                                        </p:cTn>
                                        <p:tgtEl>
                                          <p:spTgt spid="75"/>
                                        </p:tgtEl>
                                        <p:attrNameLst>
                                          <p:attrName>style.visibility</p:attrName>
                                        </p:attrNameLst>
                                      </p:cBhvr>
                                      <p:to>
                                        <p:strVal val="visible"/>
                                      </p:to>
                                    </p:set>
                                    <p:anim calcmode="lin" valueType="num">
                                      <p:cBhvr additive="base">
                                        <p:cTn id="129" dur="500" fill="hold"/>
                                        <p:tgtEl>
                                          <p:spTgt spid="75"/>
                                        </p:tgtEl>
                                        <p:attrNameLst>
                                          <p:attrName>ppt_x</p:attrName>
                                        </p:attrNameLst>
                                      </p:cBhvr>
                                      <p:tavLst>
                                        <p:tav tm="0">
                                          <p:val>
                                            <p:strVal val="1+#ppt_w/2"/>
                                          </p:val>
                                        </p:tav>
                                        <p:tav tm="100000">
                                          <p:val>
                                            <p:strVal val="#ppt_x"/>
                                          </p:val>
                                        </p:tav>
                                      </p:tavLst>
                                    </p:anim>
                                    <p:anim calcmode="lin" valueType="num">
                                      <p:cBhvr additive="base">
                                        <p:cTn id="130" dur="500" fill="hold"/>
                                        <p:tgtEl>
                                          <p:spTgt spid="75"/>
                                        </p:tgtEl>
                                        <p:attrNameLst>
                                          <p:attrName>ppt_y</p:attrName>
                                        </p:attrNameLst>
                                      </p:cBhvr>
                                      <p:tavLst>
                                        <p:tav tm="0">
                                          <p:val>
                                            <p:strVal val="#ppt_y"/>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2" presetClass="entr" presetSubtype="2" fill="hold" grpId="0" nodeType="clickEffect">
                                  <p:stCondLst>
                                    <p:cond delay="0"/>
                                  </p:stCondLst>
                                  <p:childTnLst>
                                    <p:set>
                                      <p:cBhvr>
                                        <p:cTn id="134" dur="1" fill="hold">
                                          <p:stCondLst>
                                            <p:cond delay="0"/>
                                          </p:stCondLst>
                                        </p:cTn>
                                        <p:tgtEl>
                                          <p:spTgt spid="28"/>
                                        </p:tgtEl>
                                        <p:attrNameLst>
                                          <p:attrName>style.visibility</p:attrName>
                                        </p:attrNameLst>
                                      </p:cBhvr>
                                      <p:to>
                                        <p:strVal val="visible"/>
                                      </p:to>
                                    </p:set>
                                    <p:anim calcmode="lin" valueType="num">
                                      <p:cBhvr additive="base">
                                        <p:cTn id="135" dur="500" fill="hold"/>
                                        <p:tgtEl>
                                          <p:spTgt spid="28"/>
                                        </p:tgtEl>
                                        <p:attrNameLst>
                                          <p:attrName>ppt_x</p:attrName>
                                        </p:attrNameLst>
                                      </p:cBhvr>
                                      <p:tavLst>
                                        <p:tav tm="0">
                                          <p:val>
                                            <p:strVal val="1+#ppt_w/2"/>
                                          </p:val>
                                        </p:tav>
                                        <p:tav tm="100000">
                                          <p:val>
                                            <p:strVal val="#ppt_x"/>
                                          </p:val>
                                        </p:tav>
                                      </p:tavLst>
                                    </p:anim>
                                    <p:anim calcmode="lin" valueType="num">
                                      <p:cBhvr additive="base">
                                        <p:cTn id="136" dur="500" fill="hold"/>
                                        <p:tgtEl>
                                          <p:spTgt spid="28"/>
                                        </p:tgtEl>
                                        <p:attrNameLst>
                                          <p:attrName>ppt_y</p:attrName>
                                        </p:attrNameLst>
                                      </p:cBhvr>
                                      <p:tavLst>
                                        <p:tav tm="0">
                                          <p:val>
                                            <p:strVal val="#ppt_y"/>
                                          </p:val>
                                        </p:tav>
                                        <p:tav tm="100000">
                                          <p:val>
                                            <p:strVal val="#ppt_y"/>
                                          </p:val>
                                        </p:tav>
                                      </p:tavLst>
                                    </p:anim>
                                  </p:childTnLst>
                                </p:cTn>
                              </p:par>
                              <p:par>
                                <p:cTn id="137" presetID="10" presetClass="entr" presetSubtype="0" fill="hold" grpId="0" nodeType="withEffect">
                                  <p:stCondLst>
                                    <p:cond delay="0"/>
                                  </p:stCondLst>
                                  <p:childTnLst>
                                    <p:set>
                                      <p:cBhvr>
                                        <p:cTn id="138" dur="1" fill="hold">
                                          <p:stCondLst>
                                            <p:cond delay="0"/>
                                          </p:stCondLst>
                                        </p:cTn>
                                        <p:tgtEl>
                                          <p:spTgt spid="120"/>
                                        </p:tgtEl>
                                        <p:attrNameLst>
                                          <p:attrName>style.visibility</p:attrName>
                                        </p:attrNameLst>
                                      </p:cBhvr>
                                      <p:to>
                                        <p:strVal val="visible"/>
                                      </p:to>
                                    </p:set>
                                    <p:animEffect transition="in" filter="fade">
                                      <p:cBhvr>
                                        <p:cTn id="139" dur="500"/>
                                        <p:tgtEl>
                                          <p:spTgt spid="120"/>
                                        </p:tgtEl>
                                      </p:cBhvr>
                                    </p:animEffect>
                                  </p:childTnLst>
                                </p:cTn>
                              </p:par>
                              <p:par>
                                <p:cTn id="140" presetID="2" presetClass="entr" presetSubtype="2" fill="hold" nodeType="withEffect">
                                  <p:stCondLst>
                                    <p:cond delay="0"/>
                                  </p:stCondLst>
                                  <p:childTnLst>
                                    <p:set>
                                      <p:cBhvr>
                                        <p:cTn id="141" dur="1" fill="hold">
                                          <p:stCondLst>
                                            <p:cond delay="0"/>
                                          </p:stCondLst>
                                        </p:cTn>
                                        <p:tgtEl>
                                          <p:spTgt spid="10"/>
                                        </p:tgtEl>
                                        <p:attrNameLst>
                                          <p:attrName>style.visibility</p:attrName>
                                        </p:attrNameLst>
                                      </p:cBhvr>
                                      <p:to>
                                        <p:strVal val="visible"/>
                                      </p:to>
                                    </p:set>
                                    <p:anim calcmode="lin" valueType="num">
                                      <p:cBhvr additive="base">
                                        <p:cTn id="142" dur="500" fill="hold"/>
                                        <p:tgtEl>
                                          <p:spTgt spid="10"/>
                                        </p:tgtEl>
                                        <p:attrNameLst>
                                          <p:attrName>ppt_x</p:attrName>
                                        </p:attrNameLst>
                                      </p:cBhvr>
                                      <p:tavLst>
                                        <p:tav tm="0">
                                          <p:val>
                                            <p:strVal val="1+#ppt_w/2"/>
                                          </p:val>
                                        </p:tav>
                                        <p:tav tm="100000">
                                          <p:val>
                                            <p:strVal val="#ppt_x"/>
                                          </p:val>
                                        </p:tav>
                                      </p:tavLst>
                                    </p:anim>
                                    <p:anim calcmode="lin" valueType="num">
                                      <p:cBhvr additive="base">
                                        <p:cTn id="143" dur="500" fill="hold"/>
                                        <p:tgtEl>
                                          <p:spTgt spid="10"/>
                                        </p:tgtEl>
                                        <p:attrNameLst>
                                          <p:attrName>ppt_y</p:attrName>
                                        </p:attrNameLst>
                                      </p:cBhvr>
                                      <p:tavLst>
                                        <p:tav tm="0">
                                          <p:val>
                                            <p:strVal val="#ppt_y"/>
                                          </p:val>
                                        </p:tav>
                                        <p:tav tm="100000">
                                          <p:val>
                                            <p:strVal val="#ppt_y"/>
                                          </p:val>
                                        </p:tav>
                                      </p:tavLst>
                                    </p:anim>
                                  </p:childTnLst>
                                </p:cTn>
                              </p:par>
                              <p:par>
                                <p:cTn id="144" presetID="2" presetClass="entr" presetSubtype="2" fill="hold" grpId="0" nodeType="withEffect">
                                  <p:stCondLst>
                                    <p:cond delay="0"/>
                                  </p:stCondLst>
                                  <p:childTnLst>
                                    <p:set>
                                      <p:cBhvr>
                                        <p:cTn id="145" dur="1" fill="hold">
                                          <p:stCondLst>
                                            <p:cond delay="0"/>
                                          </p:stCondLst>
                                        </p:cTn>
                                        <p:tgtEl>
                                          <p:spTgt spid="78"/>
                                        </p:tgtEl>
                                        <p:attrNameLst>
                                          <p:attrName>style.visibility</p:attrName>
                                        </p:attrNameLst>
                                      </p:cBhvr>
                                      <p:to>
                                        <p:strVal val="visible"/>
                                      </p:to>
                                    </p:set>
                                    <p:anim calcmode="lin" valueType="num">
                                      <p:cBhvr additive="base">
                                        <p:cTn id="146" dur="500" fill="hold"/>
                                        <p:tgtEl>
                                          <p:spTgt spid="78"/>
                                        </p:tgtEl>
                                        <p:attrNameLst>
                                          <p:attrName>ppt_x</p:attrName>
                                        </p:attrNameLst>
                                      </p:cBhvr>
                                      <p:tavLst>
                                        <p:tav tm="0">
                                          <p:val>
                                            <p:strVal val="1+#ppt_w/2"/>
                                          </p:val>
                                        </p:tav>
                                        <p:tav tm="100000">
                                          <p:val>
                                            <p:strVal val="#ppt_x"/>
                                          </p:val>
                                        </p:tav>
                                      </p:tavLst>
                                    </p:anim>
                                    <p:anim calcmode="lin" valueType="num">
                                      <p:cBhvr additive="base">
                                        <p:cTn id="147"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0" grpId="0" animBg="1"/>
      <p:bldP spid="24" grpId="0" animBg="1"/>
      <p:bldP spid="26" grpId="0" animBg="1"/>
      <p:bldP spid="28" grpId="0" animBg="1"/>
      <p:bldP spid="25" grpId="0" animBg="1"/>
      <p:bldP spid="72" grpId="0" animBg="1"/>
      <p:bldP spid="75" grpId="0" animBg="1"/>
      <p:bldP spid="4" grpId="0" animBg="1"/>
      <p:bldP spid="5" grpId="0" animBg="1"/>
      <p:bldP spid="5" grpId="1" animBg="1"/>
      <p:bldP spid="107" grpId="0"/>
      <p:bldP spid="22" grpId="0" animBg="1"/>
      <p:bldP spid="109" grpId="0" animBg="1"/>
      <p:bldP spid="110" grpId="0" animBg="1"/>
      <p:bldP spid="116" grpId="0" animBg="1"/>
      <p:bldP spid="118" grpId="0" animBg="1"/>
      <p:bldP spid="119" grpId="0" animBg="1"/>
      <p:bldP spid="120" grpId="0" animBg="1"/>
      <p:bldP spid="131" grpId="0" animBg="1"/>
      <p:bldP spid="132" grpId="0" animBg="1"/>
      <p:bldP spid="133" grpId="0" animBg="1"/>
      <p:bldP spid="134" grpId="0" animBg="1"/>
      <p:bldP spid="135" grpId="0" animBg="1"/>
      <p:bldP spid="136" grpId="0" animBg="1"/>
      <p:bldP spid="137" grpId="0"/>
      <p:bldP spid="138" grpId="0"/>
      <p:bldP spid="54" grpId="0"/>
      <p:bldP spid="56" grpId="0"/>
      <p:bldP spid="57" grpId="0" animBg="1"/>
      <p:bldP spid="68" grpId="0" animBg="1"/>
      <p:bldP spid="78" grpId="0" animBg="1"/>
      <p:bldP spid="59" grpId="0"/>
      <p:bldP spid="59" grpId="1"/>
    </p:bldLst>
  </p:timing>
</p:sld>
</file>

<file path=ppt/theme/theme1.xml><?xml version="1.0" encoding="utf-8"?>
<a:theme xmlns:a="http://schemas.openxmlformats.org/drawingml/2006/main" name="Blank Presentation">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8" charset="-128"/>
          </a:defRPr>
        </a:defPPr>
      </a:lstStyle>
    </a:lnDef>
    <a:txDef>
      <a:spPr bwMode="auto">
        <a:noFill/>
        <a:ln w="9525">
          <a:noFill/>
          <a:miter lim="800000"/>
          <a:headEnd/>
          <a:tailEnd/>
        </a:ln>
      </a:spPr>
      <a:bodyPr wrap="none">
        <a:spAutoFit/>
      </a:bodyPr>
      <a:lstStyle>
        <a:defPPr>
          <a:buFontTx/>
          <a:buChar char="•"/>
          <a:defRPr sz="2000" dirty="0">
            <a:solidFill>
              <a:schemeClr val="bg1"/>
            </a:solidFill>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652</TotalTime>
  <Words>2277</Words>
  <PresentationFormat>On-screen Show (4:3)</PresentationFormat>
  <Paragraphs>453</Paragraphs>
  <Slides>35</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Blank Presentation</vt:lpstr>
      <vt:lpstr>Visio</vt:lpstr>
      <vt:lpstr>Slide 1</vt:lpstr>
      <vt:lpstr>Security Management for Dynamic virtual systems with Server 2008 and System Center - these are the hand outs</vt:lpstr>
      <vt:lpstr>agenda</vt:lpstr>
      <vt:lpstr>Is Virtualisation GOOD or BAD for Information Security?</vt:lpstr>
      <vt:lpstr>Is Virtualisation Good or Bad for Information Security?</vt:lpstr>
      <vt:lpstr>What threats can virtualisation help mitigate?</vt:lpstr>
      <vt:lpstr>What are the new threats?</vt:lpstr>
      <vt:lpstr>One Ring to Rule them All</vt:lpstr>
      <vt:lpstr>Hyper-V Architecture</vt:lpstr>
      <vt:lpstr>What’s just the same as before?</vt:lpstr>
      <vt:lpstr>What approaches can help secure the system?</vt:lpstr>
      <vt:lpstr>How to proceed?</vt:lpstr>
      <vt:lpstr>Dynamically moving workloads across a server farm</vt:lpstr>
      <vt:lpstr>VM Placement: Host Ratings</vt:lpstr>
      <vt:lpstr>Making the most of de-perimiterised access </vt:lpstr>
      <vt:lpstr>Where is the boundary?</vt:lpstr>
      <vt:lpstr>How do you know a system is healthy</vt:lpstr>
      <vt:lpstr>Secure Mobile Device Management</vt:lpstr>
      <vt:lpstr>Core Feature Areas</vt:lpstr>
      <vt:lpstr>Group Policy Flow</vt:lpstr>
      <vt:lpstr>Bringing it all together</vt:lpstr>
      <vt:lpstr>Conclusion</vt:lpstr>
      <vt:lpstr>Slide 23</vt:lpstr>
      <vt:lpstr>Here’s where to find out more</vt:lpstr>
      <vt:lpstr>Reference Material</vt:lpstr>
      <vt:lpstr>System Center Virtual Machine Manager</vt:lpstr>
      <vt:lpstr>Virtual Machine Management</vt:lpstr>
      <vt:lpstr>Windows Server Virtualization</vt:lpstr>
      <vt:lpstr>SCVMM At a glance</vt:lpstr>
      <vt:lpstr>SCVMM Test/Dev Deployment</vt:lpstr>
      <vt:lpstr>SCVMM Corporate Deployment</vt:lpstr>
      <vt:lpstr>SCVMM Enterprise Deployment</vt:lpstr>
      <vt:lpstr>Components</vt:lpstr>
      <vt:lpstr>Network Access Protection</vt:lpstr>
      <vt:lpstr>Network Access Protection How It Works</vt:lpstr>
    </vt:vector>
  </TitlesOfParts>
  <Company>GLH Helpdesk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Security Management for Dynamic virtual systems with Server 2008 and System Center</dc:title>
  <dc:subject>Information Security Architecture</dc:subject>
  <dc:creator>Steve Lamb</dc:creator>
  <cp:keywords>Information Security, Management, Virtualisation, Hyper-v</cp:keywords>
  <cp:lastModifiedBy>Steve Lamb</cp:lastModifiedBy>
  <cp:revision>56</cp:revision>
  <dcterms:modified xsi:type="dcterms:W3CDTF">2008-04-17T12:04:59Z</dcterms:modified>
  <cp:category>Architecture</cp:category>
  <cp:contentStatus>draft</cp:contentStatus>
</cp:coreProperties>
</file>