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customXml/itemProps1.xml" ContentType="application/vnd.openxmlformats-officedocument.customXmlProperties+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customXml/itemProps2.xml" ContentType="application/vnd.openxmlformats-officedocument.customXmlPropertie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8" r:id="rId1"/>
  </p:sldMasterIdLst>
  <p:notesMasterIdLst>
    <p:notesMasterId r:id="rId21"/>
  </p:notesMasterIdLst>
  <p:sldIdLst>
    <p:sldId id="268" r:id="rId2"/>
    <p:sldId id="321" r:id="rId3"/>
    <p:sldId id="306" r:id="rId4"/>
    <p:sldId id="322" r:id="rId5"/>
    <p:sldId id="289" r:id="rId6"/>
    <p:sldId id="294" r:id="rId7"/>
    <p:sldId id="307" r:id="rId8"/>
    <p:sldId id="270" r:id="rId9"/>
    <p:sldId id="309" r:id="rId10"/>
    <p:sldId id="310" r:id="rId11"/>
    <p:sldId id="311" r:id="rId12"/>
    <p:sldId id="312" r:id="rId13"/>
    <p:sldId id="315" r:id="rId14"/>
    <p:sldId id="298" r:id="rId15"/>
    <p:sldId id="297" r:id="rId16"/>
    <p:sldId id="320" r:id="rId17"/>
    <p:sldId id="288" r:id="rId18"/>
    <p:sldId id="316" r:id="rId19"/>
    <p:sldId id="301" r:id="rId2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2958" autoAdjust="0"/>
    <p:restoredTop sz="31866" autoAdjust="0"/>
  </p:normalViewPr>
  <p:slideViewPr>
    <p:cSldViewPr>
      <p:cViewPr varScale="1">
        <p:scale>
          <a:sx n="22" d="100"/>
          <a:sy n="22" d="100"/>
        </p:scale>
        <p:origin x="-2634" y="-90"/>
      </p:cViewPr>
      <p:guideLst>
        <p:guide orient="horz" pos="2160"/>
        <p:guide pos="2880"/>
      </p:guideLst>
    </p:cSldViewPr>
  </p:slideViewPr>
  <p:outlineViewPr>
    <p:cViewPr>
      <p:scale>
        <a:sx n="33" d="100"/>
        <a:sy n="33" d="100"/>
      </p:scale>
      <p:origin x="0" y="10188"/>
    </p:cViewPr>
  </p:outlin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28"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a:lstStyle>
            <a:lvl1pPr algn="l" fontAlgn="auto">
              <a:spcBef>
                <a:spcPts val="0"/>
              </a:spcBef>
              <a:spcAft>
                <a:spcPts val="0"/>
              </a:spcAft>
              <a:defRPr sz="1200">
                <a:latin typeface="+mn-lt"/>
                <a:cs typeface="+mn-cs"/>
              </a:defRPr>
            </a:lvl1pPr>
          </a:lstStyle>
          <a:p>
            <a:pPr>
              <a:defRPr/>
            </a:pPr>
            <a:endParaRPr lang="en-US"/>
          </a:p>
        </p:txBody>
      </p:sp>
      <p:sp>
        <p:nvSpPr>
          <p:cNvPr id="3" name="Rectangle 3"/>
          <p:cNvSpPr>
            <a:spLocks noGrp="1"/>
          </p:cNvSpPr>
          <p:nvPr>
            <p:ph type="dt" idx="1"/>
          </p:nvPr>
        </p:nvSpPr>
        <p:spPr>
          <a:xfrm>
            <a:off x="3884613" y="0"/>
            <a:ext cx="2971800" cy="457200"/>
          </a:xfrm>
          <a:prstGeom prst="rect">
            <a:avLst/>
          </a:prstGeom>
        </p:spPr>
        <p:txBody>
          <a:bodyPr vert="horz"/>
          <a:lstStyle>
            <a:lvl1pPr algn="r" fontAlgn="auto">
              <a:spcBef>
                <a:spcPts val="0"/>
              </a:spcBef>
              <a:spcAft>
                <a:spcPts val="0"/>
              </a:spcAft>
              <a:defRPr sz="1200">
                <a:latin typeface="+mn-lt"/>
                <a:cs typeface="+mn-cs"/>
              </a:defRPr>
            </a:lvl1pPr>
          </a:lstStyle>
          <a:p>
            <a:pPr>
              <a:defRPr/>
            </a:pPr>
            <a:fld id="{A47A2B7C-4C04-496C-AC86-5F6616F96A2D}" type="datetimeFigureOut">
              <a:rPr lang="en-US"/>
              <a:pPr>
                <a:defRPr/>
              </a:pPr>
              <a:t>9/13/2007</a:t>
            </a:fld>
            <a:endParaRPr lang="en-US"/>
          </a:p>
        </p:txBody>
      </p:sp>
      <p:sp>
        <p:nvSpPr>
          <p:cNvPr id="4" name="Rectangle 4"/>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anchor="ctr"/>
          <a:lstStyle/>
          <a:p>
            <a:pPr lvl="0"/>
            <a:endParaRPr lang="en-US" noProof="0"/>
          </a:p>
        </p:txBody>
      </p:sp>
      <p:sp>
        <p:nvSpPr>
          <p:cNvPr id="5" name="Rectangle 5"/>
          <p:cNvSpPr>
            <a:spLocks noGrp="1"/>
          </p:cNvSpPr>
          <p:nvPr>
            <p:ph type="body" sz="quarter" idx="3"/>
          </p:nvPr>
        </p:nvSpPr>
        <p:spPr>
          <a:xfrm>
            <a:off x="685800" y="4343400"/>
            <a:ext cx="5486400" cy="4114800"/>
          </a:xfrm>
          <a:prstGeom prst="rect">
            <a:avLst/>
          </a:prstGeom>
        </p:spPr>
        <p:txBody>
          <a:bodyPr vert="horz">
            <a:normAutofit/>
          </a:bodyPr>
          <a:lstStyle/>
          <a:p>
            <a:pPr lvl="0"/>
            <a:r>
              <a:rPr lang="en-US" noProof="0" smtClean="0"/>
              <a:t>Click to edit Master text styles</a:t>
            </a:r>
            <a:endParaRPr lang="en-US" noProof="0"/>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Rectangle 6"/>
          <p:cNvSpPr>
            <a:spLocks noGrp="1"/>
          </p:cNvSpPr>
          <p:nvPr>
            <p:ph type="ftr" sz="quarter" idx="4"/>
          </p:nvPr>
        </p:nvSpPr>
        <p:spPr>
          <a:xfrm>
            <a:off x="0" y="8685213"/>
            <a:ext cx="2971800" cy="457200"/>
          </a:xfrm>
          <a:prstGeom prst="rect">
            <a:avLst/>
          </a:prstGeom>
        </p:spPr>
        <p:txBody>
          <a:bodyPr vert="horz"/>
          <a:lstStyle>
            <a:lvl1pPr algn="l" fontAlgn="auto">
              <a:spcBef>
                <a:spcPts val="0"/>
              </a:spcBef>
              <a:spcAft>
                <a:spcPts val="0"/>
              </a:spcAft>
              <a:defRPr sz="1200">
                <a:latin typeface="+mn-lt"/>
                <a:cs typeface="+mn-cs"/>
              </a:defRPr>
            </a:lvl1pPr>
          </a:lstStyle>
          <a:p>
            <a:pPr>
              <a:defRPr/>
            </a:pPr>
            <a:endParaRPr lang="en-US"/>
          </a:p>
        </p:txBody>
      </p:sp>
      <p:sp>
        <p:nvSpPr>
          <p:cNvPr id="7" name="Rectangle 7"/>
          <p:cNvSpPr>
            <a:spLocks noGrp="1"/>
          </p:cNvSpPr>
          <p:nvPr>
            <p:ph type="sldNum" sz="quarter" idx="5"/>
          </p:nvPr>
        </p:nvSpPr>
        <p:spPr>
          <a:xfrm>
            <a:off x="3884613" y="8685213"/>
            <a:ext cx="2971800" cy="457200"/>
          </a:xfrm>
          <a:prstGeom prst="rect">
            <a:avLst/>
          </a:prstGeom>
        </p:spPr>
        <p:txBody>
          <a:bodyPr vert="horz"/>
          <a:lstStyle>
            <a:lvl1pPr algn="r" fontAlgn="auto">
              <a:spcBef>
                <a:spcPts val="0"/>
              </a:spcBef>
              <a:spcAft>
                <a:spcPts val="0"/>
              </a:spcAft>
              <a:defRPr sz="1200">
                <a:latin typeface="+mn-lt"/>
                <a:cs typeface="+mn-cs"/>
              </a:defRPr>
            </a:lvl1pPr>
          </a:lstStyle>
          <a:p>
            <a:pPr>
              <a:defRPr/>
            </a:pPr>
            <a:fld id="{E263C299-B181-4D00-AEE3-5F5DC40F28A8}"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blogs.msdn.com/powershell/archive/2006/06/23/643674.aspx"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TextEdit="1"/>
          </p:cNvSpPr>
          <p:nvPr>
            <p:ph type="sldImg"/>
          </p:nvPr>
        </p:nvSpPr>
        <p:spPr bwMode="auto">
          <a:noFill/>
          <a:ln>
            <a:solidFill>
              <a:srgbClr val="000000"/>
            </a:solidFill>
            <a:miter lim="800000"/>
            <a:headEnd/>
            <a:tailEnd/>
          </a:ln>
        </p:spPr>
      </p:sp>
      <p:sp>
        <p:nvSpPr>
          <p:cNvPr id="33795" name="Rectangle 3"/>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1"/>
          <p:cNvSpPr>
            <a:spLocks noGrp="1" noRot="1" noChangeAspect="1" noTextEdit="1"/>
          </p:cNvSpPr>
          <p:nvPr>
            <p:ph type="sldImg"/>
          </p:nvPr>
        </p:nvSpPr>
        <p:spPr bwMode="auto">
          <a:noFill/>
          <a:ln>
            <a:solidFill>
              <a:srgbClr val="000000"/>
            </a:solidFill>
            <a:miter lim="800000"/>
            <a:headEnd/>
            <a:tailEnd/>
          </a:ln>
        </p:spPr>
      </p:sp>
      <p:sp>
        <p:nvSpPr>
          <p:cNvPr id="59395" name="Rectangle 2"/>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spcBef>
                <a:spcPct val="0"/>
              </a:spcBef>
            </a:pPr>
            <a:endParaRPr lang="en-US" smtClean="0"/>
          </a:p>
        </p:txBody>
      </p:sp>
      <p:sp>
        <p:nvSpPr>
          <p:cNvPr id="48132" name="Rectangle 3"/>
          <p:cNvSpPr>
            <a:spLocks noGrp="1"/>
          </p:cNvSpPr>
          <p:nvPr>
            <p:ph type="sldNum" sz="quarter" idx="5"/>
          </p:nvPr>
        </p:nvSpPr>
        <p:spPr bwMode="auto">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E2C85C8B-AA66-4C38-B2EC-05A4FEE98C7D}" type="slidenum">
              <a:rPr lang="en-US" smtClean="0"/>
              <a:pPr fontAlgn="base">
                <a:spcBef>
                  <a:spcPct val="0"/>
                </a:spcBef>
                <a:spcAft>
                  <a:spcPct val="0"/>
                </a:spcAft>
                <a:defRPr/>
              </a:pPr>
              <a:t>12</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263C299-B181-4D00-AEE3-5F5DC40F28A8}" type="slidenum">
              <a:rPr lang="en-US" smtClean="0"/>
              <a:pPr>
                <a:defRPr/>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TextEdit="1"/>
          </p:cNvSpPr>
          <p:nvPr>
            <p:ph type="sldImg"/>
          </p:nvPr>
        </p:nvSpPr>
        <p:spPr bwMode="auto">
          <a:noFill/>
          <a:ln>
            <a:solidFill>
              <a:srgbClr val="000000"/>
            </a:solidFill>
            <a:miter lim="800000"/>
            <a:headEnd/>
            <a:tailEnd/>
          </a:ln>
        </p:spPr>
      </p:sp>
      <p:sp>
        <p:nvSpPr>
          <p:cNvPr id="48131" name="Rectangle 3"/>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defRPr/>
            </a:pPr>
            <a:r>
              <a:rPr lang="en-US" sz="1000" b="1" dirty="0" smtClean="0"/>
              <a:t>******************************************************************************************************</a:t>
            </a:r>
          </a:p>
          <a:p>
            <a:pPr eaLnBrk="1" hangingPunct="1">
              <a:defRPr/>
            </a:pPr>
            <a:r>
              <a:rPr lang="en-US" sz="1000" b="1" dirty="0" smtClean="0"/>
              <a:t>Outline</a:t>
            </a:r>
          </a:p>
          <a:p>
            <a:pPr eaLnBrk="1" hangingPunct="1">
              <a:defRPr/>
            </a:pPr>
            <a:endParaRPr lang="en-US" sz="1000" dirty="0" smtClean="0"/>
          </a:p>
          <a:p>
            <a:pPr eaLnBrk="1" hangingPunct="1">
              <a:buFontTx/>
              <a:buChar char="•"/>
              <a:defRPr/>
            </a:pPr>
            <a:r>
              <a:rPr lang="en-US" sz="1000" dirty="0" smtClean="0"/>
              <a:t>Task Scheduler 2.0 API</a:t>
            </a:r>
          </a:p>
          <a:p>
            <a:pPr lvl="1" eaLnBrk="1" hangingPunct="1">
              <a:buFontTx/>
              <a:buChar char="•"/>
              <a:defRPr/>
            </a:pPr>
            <a:r>
              <a:rPr lang="en-US" sz="1000" dirty="0" smtClean="0"/>
              <a:t>Enables automatic execution of routine tasks on a chosen computer</a:t>
            </a:r>
          </a:p>
          <a:p>
            <a:pPr lvl="1" eaLnBrk="1" hangingPunct="1">
              <a:buFontTx/>
              <a:buChar char="•"/>
              <a:defRPr/>
            </a:pPr>
            <a:r>
              <a:rPr lang="en-US" sz="1000" dirty="0" smtClean="0"/>
              <a:t>New in 2.0:</a:t>
            </a:r>
          </a:p>
          <a:p>
            <a:pPr lvl="2">
              <a:buFontTx/>
              <a:buChar char="•"/>
              <a:defRPr/>
            </a:pPr>
            <a:r>
              <a:rPr lang="en-US" sz="1000" dirty="0" smtClean="0"/>
              <a:t>Removed limitations on the number of registered tasks</a:t>
            </a:r>
          </a:p>
          <a:p>
            <a:pPr lvl="2">
              <a:buFontTx/>
              <a:buChar char="•"/>
              <a:defRPr/>
            </a:pPr>
            <a:r>
              <a:rPr lang="en-US" sz="1000" dirty="0" smtClean="0"/>
              <a:t>API changes: Scripting support, creation/management of tasks through XML-formatted docs, new triggers (time, calendar, and event), prioritization of tasks, (i.e. define multiple instance policies, start a task only when it is available or only if the network is available, restart on failure, and set an execution time limit), and new actions (send email, show message box, start exe, and fire a COM handler).</a:t>
            </a:r>
          </a:p>
          <a:p>
            <a:pPr eaLnBrk="1" hangingPunct="1">
              <a:defRPr/>
            </a:pPr>
            <a:endParaRPr lang="en-US" sz="1000" dirty="0" smtClean="0"/>
          </a:p>
          <a:p>
            <a:pPr>
              <a:defRPr/>
            </a:pPr>
            <a:endParaRPr lang="en-US" sz="1000" b="1" dirty="0" smtClean="0"/>
          </a:p>
          <a:p>
            <a:pPr eaLnBrk="1" hangingPunct="1">
              <a:defRPr/>
            </a:pPr>
            <a:r>
              <a:rPr lang="en-US" sz="1000" b="1" dirty="0" smtClean="0"/>
              <a:t>******************************************************************************************************</a:t>
            </a:r>
          </a:p>
          <a:p>
            <a:pPr eaLnBrk="1" hangingPunct="1">
              <a:defRPr/>
            </a:pPr>
            <a:r>
              <a:rPr lang="en-US" sz="1000" b="1" dirty="0" smtClean="0"/>
              <a:t>Information</a:t>
            </a:r>
          </a:p>
          <a:p>
            <a:pPr>
              <a:defRPr/>
            </a:pPr>
            <a:endParaRPr lang="en-US" sz="1000" b="1" dirty="0" smtClean="0"/>
          </a:p>
          <a:p>
            <a:pPr>
              <a:defRPr/>
            </a:pPr>
            <a:r>
              <a:rPr lang="en-US" sz="1000" b="1" dirty="0" smtClean="0"/>
              <a:t>What is the Task Scheduler API? </a:t>
            </a:r>
            <a:r>
              <a:rPr lang="en-US" sz="1000" dirty="0" smtClean="0"/>
              <a:t>The Task Scheduler API is an API that enables you to automatically perform routine tasks on a chosen computer. The Task Scheduler does this by monitoring whatever criteria you choose to initiate the tasks (referred to as triggers) and then executing the tasks when the criteria is met.</a:t>
            </a:r>
          </a:p>
          <a:p>
            <a:pPr>
              <a:defRPr/>
            </a:pPr>
            <a:r>
              <a:rPr lang="en-US" sz="1000" dirty="0" smtClean="0"/>
              <a:t> </a:t>
            </a:r>
          </a:p>
          <a:p>
            <a:pPr>
              <a:defRPr/>
            </a:pPr>
            <a:r>
              <a:rPr lang="en-US" sz="1000" b="1" dirty="0" smtClean="0"/>
              <a:t>What scenarios does this enable?</a:t>
            </a:r>
            <a:r>
              <a:rPr lang="en-US" sz="1000" dirty="0" smtClean="0"/>
              <a:t> The Task Scheduler can be used to execute tasks such as starting an application, sending an email, or showing a message box. Tasks can be scheduled to execute:</a:t>
            </a:r>
          </a:p>
          <a:p>
            <a:pPr lvl="1">
              <a:buFontTx/>
              <a:buChar char="•"/>
              <a:defRPr/>
            </a:pPr>
            <a:r>
              <a:rPr lang="en-US" sz="1000" dirty="0" smtClean="0"/>
              <a:t>When a specific system event occurs</a:t>
            </a:r>
          </a:p>
          <a:p>
            <a:pPr lvl="1">
              <a:buFontTx/>
              <a:buChar char="•"/>
              <a:defRPr/>
            </a:pPr>
            <a:r>
              <a:rPr lang="en-US" sz="1000" dirty="0" smtClean="0"/>
              <a:t>At a specific time (even on a daily, weekly, monthly, or monthly day-of-week schedule)</a:t>
            </a:r>
          </a:p>
          <a:p>
            <a:pPr lvl="1">
              <a:buFontTx/>
              <a:buChar char="•"/>
              <a:defRPr/>
            </a:pPr>
            <a:r>
              <a:rPr lang="en-US" sz="1000" dirty="0" smtClean="0"/>
              <a:t>When the computer enters an idle state</a:t>
            </a:r>
          </a:p>
          <a:p>
            <a:pPr lvl="1">
              <a:buFontTx/>
              <a:buChar char="•"/>
              <a:defRPr/>
            </a:pPr>
            <a:r>
              <a:rPr lang="en-US" sz="1000" dirty="0" smtClean="0"/>
              <a:t>When the task is registered</a:t>
            </a:r>
          </a:p>
          <a:p>
            <a:pPr lvl="1">
              <a:buFontTx/>
              <a:buChar char="•"/>
              <a:defRPr/>
            </a:pPr>
            <a:r>
              <a:rPr lang="en-US" sz="1000" dirty="0" smtClean="0"/>
              <a:t>When the system is booted</a:t>
            </a:r>
          </a:p>
          <a:p>
            <a:pPr lvl="1">
              <a:buFontTx/>
              <a:buChar char="•"/>
              <a:defRPr/>
            </a:pPr>
            <a:r>
              <a:rPr lang="en-US" sz="1000" dirty="0" smtClean="0"/>
              <a:t>When a user logs on</a:t>
            </a:r>
          </a:p>
          <a:p>
            <a:pPr lvl="1">
              <a:buFontTx/>
              <a:buChar char="•"/>
              <a:defRPr/>
            </a:pPr>
            <a:r>
              <a:rPr lang="en-US" sz="1000" dirty="0" smtClean="0"/>
              <a:t>When a Terminal Server session changes state</a:t>
            </a:r>
          </a:p>
          <a:p>
            <a:pPr>
              <a:defRPr/>
            </a:pPr>
            <a:endParaRPr lang="en-US" sz="1000" dirty="0" smtClean="0"/>
          </a:p>
          <a:p>
            <a:pPr>
              <a:defRPr/>
            </a:pPr>
            <a:r>
              <a:rPr lang="en-US" sz="1000" b="1" dirty="0" smtClean="0"/>
              <a:t>New features/enhancements in 2.0? </a:t>
            </a:r>
            <a:r>
              <a:rPr lang="en-US" sz="1000" dirty="0" smtClean="0"/>
              <a:t>The following Task Scheduler 2.0 changes are introduced in Windows Vista:</a:t>
            </a:r>
          </a:p>
          <a:p>
            <a:pPr lvl="1">
              <a:buFontTx/>
              <a:buChar char="•"/>
              <a:defRPr/>
            </a:pPr>
            <a:r>
              <a:rPr lang="en-US" sz="1000" dirty="0" smtClean="0"/>
              <a:t>Isolating user actions in separate sessions</a:t>
            </a:r>
          </a:p>
          <a:p>
            <a:pPr lvl="1">
              <a:buFontTx/>
              <a:buChar char="•"/>
              <a:defRPr/>
            </a:pPr>
            <a:r>
              <a:rPr lang="en-US" sz="1000" dirty="0" smtClean="0"/>
              <a:t>Credentials managements using new security services (S4U and </a:t>
            </a:r>
            <a:r>
              <a:rPr lang="en-US" sz="1000" dirty="0" err="1" smtClean="0"/>
              <a:t>CredMan</a:t>
            </a:r>
            <a:r>
              <a:rPr lang="en-US" sz="1000" dirty="0" smtClean="0"/>
              <a:t>)</a:t>
            </a:r>
          </a:p>
          <a:p>
            <a:pPr lvl="1">
              <a:buFontTx/>
              <a:buChar char="•"/>
              <a:defRPr/>
            </a:pPr>
            <a:r>
              <a:rPr lang="en-US" sz="1000" dirty="0" smtClean="0"/>
              <a:t>Removed limitations on the number of registered tasks</a:t>
            </a:r>
          </a:p>
          <a:p>
            <a:pPr lvl="1">
              <a:buFontTx/>
              <a:buChar char="•"/>
              <a:defRPr/>
            </a:pPr>
            <a:r>
              <a:rPr lang="en-US" sz="1000" dirty="0" smtClean="0"/>
              <a:t>API changes:</a:t>
            </a:r>
          </a:p>
          <a:p>
            <a:pPr lvl="2">
              <a:buFontTx/>
              <a:buChar char="•"/>
              <a:defRPr/>
            </a:pPr>
            <a:r>
              <a:rPr lang="en-US" sz="1000" dirty="0" smtClean="0"/>
              <a:t>Scripting support: interfaces are now derived from </a:t>
            </a:r>
            <a:r>
              <a:rPr lang="en-US" sz="1000" dirty="0" err="1" smtClean="0"/>
              <a:t>IDispatch</a:t>
            </a:r>
            <a:r>
              <a:rPr lang="en-US" sz="1000" dirty="0" smtClean="0"/>
              <a:t>, providing full support for script development</a:t>
            </a:r>
          </a:p>
          <a:p>
            <a:pPr lvl="2">
              <a:buFontTx/>
              <a:buChar char="•"/>
              <a:defRPr/>
            </a:pPr>
            <a:r>
              <a:rPr lang="en-US" sz="1000" dirty="0" smtClean="0"/>
              <a:t>Task Scheduler schema: allows you to create/manage tasks through XML-formatted docs.</a:t>
            </a:r>
          </a:p>
          <a:p>
            <a:pPr lvl="2">
              <a:buFontTx/>
              <a:buChar char="•"/>
              <a:defRPr/>
            </a:pPr>
            <a:r>
              <a:rPr lang="en-US" sz="1000" dirty="0" smtClean="0"/>
              <a:t>New Triggers: new time, calendar, and event triggers. All triggers support repetition, delay, start, and stop boundaries.</a:t>
            </a:r>
          </a:p>
          <a:p>
            <a:pPr lvl="2">
              <a:buFontTx/>
              <a:buChar char="•"/>
              <a:defRPr/>
            </a:pPr>
            <a:r>
              <a:rPr lang="en-US" sz="1000" dirty="0" smtClean="0"/>
              <a:t>Task settings: can now prioritize tasks, define multiple instance policies, start a task only when it is available or only if the network is available, restart on failure, and set an execution time limit</a:t>
            </a:r>
          </a:p>
          <a:p>
            <a:pPr lvl="2">
              <a:buFontTx/>
              <a:buChar char="•"/>
              <a:defRPr/>
            </a:pPr>
            <a:r>
              <a:rPr lang="en-US" sz="1000" dirty="0" smtClean="0"/>
              <a:t>New actions: a task can be scheduled to send an email, show a message box, start an exe, or fire a COM handler.</a:t>
            </a:r>
          </a:p>
          <a:p>
            <a:pPr>
              <a:defRPr/>
            </a:pPr>
            <a:endParaRPr lang="en-US" sz="1000" dirty="0" smtClean="0"/>
          </a:p>
          <a:p>
            <a:pPr eaLnBrk="1" hangingPunct="1">
              <a:defRPr/>
            </a:pPr>
            <a:r>
              <a:rPr lang="en-US" sz="1000" b="1" dirty="0" smtClean="0"/>
              <a:t>Resources</a:t>
            </a:r>
            <a:r>
              <a:rPr lang="en-US" sz="1000" dirty="0" smtClean="0"/>
              <a:t> – </a:t>
            </a:r>
          </a:p>
          <a:p>
            <a:pPr lvl="1" eaLnBrk="1" hangingPunct="1">
              <a:buFontTx/>
              <a:buChar char="•"/>
              <a:defRPr/>
            </a:pPr>
            <a:r>
              <a:rPr lang="en-US" sz="1000" dirty="0" smtClean="0"/>
              <a:t>Documentation</a:t>
            </a:r>
          </a:p>
          <a:p>
            <a:pPr lvl="2" eaLnBrk="1" hangingPunct="1">
              <a:buFontTx/>
              <a:buChar char="•"/>
              <a:defRPr/>
            </a:pPr>
            <a:r>
              <a:rPr lang="en-US" sz="1000" dirty="0" smtClean="0"/>
              <a:t>http://windowssdk.msdn.microsoft.com/en-us/library/ms730910.aspx</a:t>
            </a:r>
          </a:p>
          <a:p>
            <a:pPr lvl="1" eaLnBrk="1" hangingPunct="1">
              <a:buFontTx/>
              <a:buChar char="•"/>
              <a:defRPr/>
            </a:pPr>
            <a:r>
              <a:rPr lang="en-US" sz="1000" dirty="0" smtClean="0"/>
              <a:t>Code Samples</a:t>
            </a:r>
          </a:p>
          <a:p>
            <a:pPr lvl="2" eaLnBrk="1" hangingPunct="1">
              <a:buFontTx/>
              <a:buChar char="•"/>
              <a:defRPr/>
            </a:pPr>
            <a:r>
              <a:rPr lang="en-US" sz="1000" dirty="0" smtClean="0"/>
              <a:t>http://windowssdk.msdn.microsoft.com/en-us/library/ms731278.aspx</a:t>
            </a:r>
          </a:p>
          <a:p>
            <a:pPr eaLnBrk="1" hangingPunct="1">
              <a:defRPr/>
            </a:pPr>
            <a:endParaRPr lang="en-US" sz="1000" dirty="0" smtClean="0"/>
          </a:p>
          <a:p>
            <a:pPr>
              <a:defRPr/>
            </a:pP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TextEdit="1"/>
          </p:cNvSpPr>
          <p:nvPr>
            <p:ph type="sldImg"/>
          </p:nvPr>
        </p:nvSpPr>
        <p:spPr bwMode="auto">
          <a:noFill/>
          <a:ln>
            <a:solidFill>
              <a:srgbClr val="000000"/>
            </a:solidFill>
            <a:miter lim="800000"/>
            <a:headEnd/>
            <a:tailEnd/>
          </a:ln>
        </p:spPr>
      </p:sp>
      <p:sp>
        <p:nvSpPr>
          <p:cNvPr id="46083" name="Rectangle 3"/>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r>
              <a:rPr lang="en-US" b="1" dirty="0" smtClean="0">
                <a:latin typeface="Arial" pitchFamily="34" charset="0"/>
              </a:rPr>
              <a:t>******************************************************************************************************</a:t>
            </a:r>
          </a:p>
          <a:p>
            <a:pPr eaLnBrk="1" hangingPunct="1"/>
            <a:r>
              <a:rPr lang="en-US" b="1" dirty="0" smtClean="0">
                <a:latin typeface="Arial" pitchFamily="34" charset="0"/>
              </a:rPr>
              <a:t>Outline</a:t>
            </a:r>
          </a:p>
          <a:p>
            <a:endParaRPr lang="en-US" dirty="0" smtClean="0"/>
          </a:p>
          <a:p>
            <a:r>
              <a:rPr lang="en-US" dirty="0" smtClean="0"/>
              <a:t>Key point: the event log in Longhorn Server has been overhauled to make the information richer and more easily discoverable.</a:t>
            </a:r>
          </a:p>
          <a:p>
            <a:endParaRPr lang="en-US" dirty="0" smtClean="0"/>
          </a:p>
          <a:p>
            <a:r>
              <a:rPr lang="en-US" dirty="0" smtClean="0"/>
              <a:t>Talking points:</a:t>
            </a:r>
          </a:p>
          <a:p>
            <a:r>
              <a:rPr lang="en-US" dirty="0" smtClean="0"/>
              <a:t>Events, providers, keywords, categories, etc, modeled in an XML manifest file based on a schema. The manifest is used to build resource assemblies and message files consumed by the event viewer.  </a:t>
            </a:r>
          </a:p>
          <a:p>
            <a:endParaRPr lang="en-US" dirty="0" smtClean="0"/>
          </a:p>
          <a:p>
            <a:r>
              <a:rPr lang="en-US" dirty="0" smtClean="0"/>
              <a:t>Events are no longer simple items in a log.  Events can be queried and queries/views saved for later use.  These views can be packaged with an application and installed/imported when the application is deployed.  </a:t>
            </a:r>
          </a:p>
          <a:p>
            <a:endParaRPr lang="en-US" dirty="0" smtClean="0"/>
          </a:p>
          <a:p>
            <a:r>
              <a:rPr lang="en-US" dirty="0" smtClean="0"/>
              <a:t>Events can be forwarded from one computer to another allowing a central computer to subscribe to events on remote systems and log all events locally. This reduces the need for an administrator to have to open the logs on multiple systems to figure out what is happening with the application. </a:t>
            </a:r>
          </a:p>
          <a:p>
            <a:endParaRPr lang="en-US" dirty="0" smtClean="0"/>
          </a:p>
          <a:p>
            <a:r>
              <a:rPr lang="en-US" dirty="0" smtClean="0"/>
              <a:t>Because of the rich model and improved performance, the </a:t>
            </a:r>
            <a:r>
              <a:rPr lang="en-US" dirty="0" err="1" smtClean="0"/>
              <a:t>Eventing</a:t>
            </a:r>
            <a:r>
              <a:rPr lang="en-US" dirty="0" smtClean="0"/>
              <a:t> system can be used for a comprehensive store of information about your application health.  This system can be used to combine tracing and events; two items that used to be handled separately. </a:t>
            </a:r>
          </a:p>
          <a:p>
            <a:endParaRPr lang="en-US" dirty="0" smtClean="0"/>
          </a:p>
          <a:p>
            <a:r>
              <a:rPr lang="en-US" dirty="0" err="1" smtClean="0"/>
              <a:t>Admins</a:t>
            </a:r>
            <a:r>
              <a:rPr lang="en-US" dirty="0" smtClean="0"/>
              <a:t> and operators can now build custom views over the events so they can see only those items they are interested in.  </a:t>
            </a:r>
          </a:p>
          <a:p>
            <a:endParaRPr lang="en-US" dirty="0" smtClean="0"/>
          </a:p>
          <a:p>
            <a:r>
              <a:rPr lang="en-US" dirty="0" smtClean="0"/>
              <a:t>http://www.microsoft.com/technet/technetmag/issues/2006/11/EventManagement/default.aspx</a:t>
            </a:r>
          </a:p>
          <a:p>
            <a:r>
              <a:rPr lang="en-US" dirty="0" smtClean="0"/>
              <a:t>Also see logging</a:t>
            </a:r>
          </a:p>
          <a:p>
            <a:r>
              <a:rPr lang="en-US" b="1" dirty="0" smtClean="0"/>
              <a:t>http://www.devx.com/VistaSpecialReport/Article/33848/0/page/1</a:t>
            </a:r>
          </a:p>
          <a:p>
            <a:endParaRPr lang="en-US" dirty="0" smtClean="0"/>
          </a:p>
          <a:p>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defRPr/>
            </a:pPr>
            <a:r>
              <a:rPr lang="en-US" sz="1000" b="1" dirty="0" smtClean="0"/>
              <a:t>What is Windows Error Reporting (WER)? </a:t>
            </a:r>
            <a:r>
              <a:rPr lang="en-US" sz="1000" dirty="0" smtClean="0"/>
              <a:t>Windows Error Reporting enables users to notify Microsoft of application faults, kernel faults, and unresponsive applications. Microsoft can use the error reporting feature to provide customers with troubleshooting information, solutions, or updates for their specific problems. Developers can use this infrastructure to receive information that can be used to improve their applications.</a:t>
            </a:r>
          </a:p>
          <a:p>
            <a:pPr eaLnBrk="1" hangingPunct="1">
              <a:defRPr/>
            </a:pPr>
            <a:endParaRPr lang="en-US" sz="1000" dirty="0" smtClean="0"/>
          </a:p>
          <a:p>
            <a:pPr eaLnBrk="1" hangingPunct="1">
              <a:defRPr/>
            </a:pPr>
            <a:r>
              <a:rPr lang="en-US" sz="1000" b="1" dirty="0" smtClean="0"/>
              <a:t>What’s new in Windows Error Reporting? </a:t>
            </a:r>
            <a:r>
              <a:rPr lang="en-US" sz="1000" dirty="0" smtClean="0"/>
              <a:t>Windows Error Reporting isn’t actually new to Vista and Longhorn Server. However, there are some pretty cool enhancements to Windows Error Reporting that you can find in Vista and Longhorn Server. Developers can use the new API to create reports for many types of events, not just applications crashes and hangs. Also, developers can now create custom reports, customize the reporting user interface, and submit reports to Microsoft. Then, developers can use Windows Quality Online Services to access their report data, create solutions, and deliver these solutions to their users.</a:t>
            </a:r>
          </a:p>
          <a:p>
            <a:pPr eaLnBrk="1" hangingPunct="1">
              <a:defRPr/>
            </a:pPr>
            <a:endParaRPr lang="en-US" sz="1000" dirty="0" smtClean="0"/>
          </a:p>
          <a:p>
            <a:pPr eaLnBrk="1" hangingPunct="1">
              <a:defRPr/>
            </a:pPr>
            <a:r>
              <a:rPr lang="en-US" sz="1000" b="1" dirty="0" smtClean="0"/>
              <a:t>Resources</a:t>
            </a:r>
            <a:r>
              <a:rPr lang="en-US" sz="1000" dirty="0" smtClean="0"/>
              <a:t> – </a:t>
            </a:r>
          </a:p>
          <a:p>
            <a:pPr lvl="1" eaLnBrk="1" hangingPunct="1">
              <a:buFontTx/>
              <a:buChar char="•"/>
              <a:defRPr/>
            </a:pPr>
            <a:r>
              <a:rPr lang="en-US" sz="1000" dirty="0" smtClean="0"/>
              <a:t>Documentation</a:t>
            </a:r>
          </a:p>
          <a:p>
            <a:pPr lvl="2" eaLnBrk="1" hangingPunct="1">
              <a:buFontTx/>
              <a:buChar char="•"/>
              <a:defRPr/>
            </a:pPr>
            <a:r>
              <a:rPr lang="en-US" sz="1000" dirty="0" smtClean="0"/>
              <a:t>http://windowssdk.msdn.microsoft.com/en-gb/library/ms681662.aspx</a:t>
            </a:r>
          </a:p>
          <a:p>
            <a:pPr lvl="2" eaLnBrk="1" hangingPunct="1">
              <a:buFontTx/>
              <a:buChar char="•"/>
              <a:defRPr/>
            </a:pPr>
            <a:r>
              <a:rPr lang="en-US" sz="1000" dirty="0" err="1" smtClean="0"/>
              <a:t>WerReportCreate</a:t>
            </a:r>
            <a:r>
              <a:rPr lang="en-US" sz="1000" dirty="0" smtClean="0"/>
              <a:t> - http://windowssdk.msdn.microsoft.com/en-gb/library/ms681640.aspx</a:t>
            </a:r>
          </a:p>
          <a:p>
            <a:pPr lvl="2" eaLnBrk="1" hangingPunct="1">
              <a:buFontTx/>
              <a:buChar char="•"/>
              <a:defRPr/>
            </a:pPr>
            <a:r>
              <a:rPr lang="en-US" sz="1000" dirty="0" err="1" smtClean="0"/>
              <a:t>WerReportSubmit</a:t>
            </a:r>
            <a:r>
              <a:rPr lang="en-US" sz="1000" dirty="0" smtClean="0"/>
              <a:t> - http://windowssdk.msdn.microsoft.com/en-gb/library/ms681644.aspx</a:t>
            </a:r>
          </a:p>
          <a:p>
            <a:endParaRPr lang="en-US" dirty="0"/>
          </a:p>
        </p:txBody>
      </p:sp>
      <p:sp>
        <p:nvSpPr>
          <p:cNvPr id="4" name="Slide Number Placeholder 3"/>
          <p:cNvSpPr>
            <a:spLocks noGrp="1"/>
          </p:cNvSpPr>
          <p:nvPr>
            <p:ph type="sldNum" sz="quarter" idx="10"/>
          </p:nvPr>
        </p:nvSpPr>
        <p:spPr/>
        <p:txBody>
          <a:bodyPr/>
          <a:lstStyle/>
          <a:p>
            <a:pPr>
              <a:defRPr/>
            </a:pPr>
            <a:fld id="{E263C299-B181-4D00-AEE3-5F5DC40F28A8}" type="slidenum">
              <a:rPr lang="en-US" smtClean="0"/>
              <a:pPr>
                <a:defRPr/>
              </a:pPr>
              <a:t>16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TextEdit="1"/>
          </p:cNvSpPr>
          <p:nvPr>
            <p:ph type="sldImg"/>
          </p:nvPr>
        </p:nvSpPr>
        <p:spPr bwMode="auto">
          <a:noFill/>
          <a:ln>
            <a:solidFill>
              <a:srgbClr val="000000"/>
            </a:solidFill>
            <a:miter lim="800000"/>
            <a:headEnd/>
            <a:tailEnd/>
          </a:ln>
        </p:spPr>
      </p:sp>
      <p:sp>
        <p:nvSpPr>
          <p:cNvPr id="60419" name="Rectangle 3"/>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263C299-B181-4D00-AEE3-5F5DC40F28A8}" type="slidenum">
              <a:rPr lang="en-US" smtClean="0"/>
              <a:pPr>
                <a:defRPr/>
              </a:pPr>
              <a:t>18</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TextEdit="1"/>
          </p:cNvSpPr>
          <p:nvPr>
            <p:ph type="sldImg"/>
          </p:nvPr>
        </p:nvSpPr>
        <p:spPr bwMode="auto">
          <a:noFill/>
          <a:ln>
            <a:solidFill>
              <a:srgbClr val="000000"/>
            </a:solidFill>
            <a:miter lim="800000"/>
            <a:headEnd/>
            <a:tailEnd/>
          </a:ln>
        </p:spPr>
      </p:sp>
      <p:sp>
        <p:nvSpPr>
          <p:cNvPr id="62467" name="Rectangle 3"/>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pPr eaLnBrk="1" hangingPunct="1">
              <a:defRPr/>
            </a:pPr>
            <a:endParaRPr lang="en-US" dirty="0" smtClean="0"/>
          </a:p>
          <a:p>
            <a:pPr eaLnBrk="1" hangingPunct="1">
              <a:defRPr/>
            </a:pPr>
            <a:endParaRPr lang="en-US" dirty="0" smtClean="0"/>
          </a:p>
          <a:p>
            <a:pPr eaLnBrk="1" hangingPunct="1">
              <a:defRPr/>
            </a:pPr>
            <a:r>
              <a:rPr lang="en-US" dirty="0" smtClean="0"/>
              <a:t>The last component of the Application Server Role that we will discuss is MSMQ 4.0. There are really three new enhancements in MSMQ 4.0 that you should be aware of: Sub-Queues, Poison Message Handling, and Transactional Remote Receive. </a:t>
            </a:r>
          </a:p>
          <a:p>
            <a:pPr eaLnBrk="1" hangingPunct="1">
              <a:defRPr/>
            </a:pPr>
            <a:endParaRPr lang="en-US" dirty="0" smtClean="0"/>
          </a:p>
          <a:p>
            <a:pPr eaLnBrk="1" hangingPunct="1">
              <a:defRPr/>
            </a:pPr>
            <a:r>
              <a:rPr lang="en-US" dirty="0" smtClean="0"/>
              <a:t>The first improvement to MSMQ 4.0 we will discuss is the addition of sub-queues. Why Sub-Queues? Well, MSMQ applications often require messages to be grouped based on some criteria. Previously, the only way to do this was to create several queues and when a message arrived in the main queue, move the message into a specific queue based on some selection criteria. Here’s the thing: moving messages between physical queues is a resource-intensive process. If you are wanting to build a high performance application, it is best to try to avoid this resource-intensive process. But if you were building an application based on MSMQ 3.0, this was not very feasible. Now, the new sub-queues feature enables you to logically group messages within a single queue without the need of creating another physical queue.</a:t>
            </a:r>
          </a:p>
          <a:p>
            <a:pPr eaLnBrk="1" hangingPunct="1">
              <a:defRPr/>
            </a:pPr>
            <a:endParaRPr lang="en-US" dirty="0" smtClean="0"/>
          </a:p>
          <a:p>
            <a:r>
              <a:rPr lang="en-US" dirty="0" smtClean="0"/>
              <a:t>So what are </a:t>
            </a:r>
            <a:r>
              <a:rPr lang="en-US" dirty="0" err="1" smtClean="0"/>
              <a:t>subqueues</a:t>
            </a:r>
            <a:r>
              <a:rPr lang="en-US" dirty="0" smtClean="0"/>
              <a:t>? </a:t>
            </a:r>
            <a:r>
              <a:rPr lang="en-US" dirty="0" err="1" smtClean="0"/>
              <a:t>Subqueues</a:t>
            </a:r>
            <a:r>
              <a:rPr lang="en-US" dirty="0" smtClean="0"/>
              <a:t> are implicitly created local queues that are logical partitions of a physical queue. Applications can use </a:t>
            </a:r>
            <a:r>
              <a:rPr lang="en-US" dirty="0" err="1" smtClean="0"/>
              <a:t>subqueues</a:t>
            </a:r>
            <a:r>
              <a:rPr lang="en-US" dirty="0" smtClean="0"/>
              <a:t> to group messages. </a:t>
            </a:r>
            <a:r>
              <a:rPr lang="en-US" dirty="0" err="1" smtClean="0"/>
              <a:t>Subqueues</a:t>
            </a:r>
            <a:r>
              <a:rPr lang="en-US" dirty="0" smtClean="0"/>
              <a:t> are implicitly created when opened, are deleted when empty, and have no open handles. Messages cannot be sent to a </a:t>
            </a:r>
            <a:r>
              <a:rPr lang="en-US" dirty="0" err="1" smtClean="0"/>
              <a:t>subqueue</a:t>
            </a:r>
            <a:r>
              <a:rPr lang="en-US" dirty="0" smtClean="0"/>
              <a:t>. Messages can be received from </a:t>
            </a:r>
            <a:r>
              <a:rPr lang="en-US" dirty="0" err="1" smtClean="0"/>
              <a:t>subqueues</a:t>
            </a:r>
            <a:r>
              <a:rPr lang="en-US" dirty="0" smtClean="0"/>
              <a:t>, moved between the main queue and its </a:t>
            </a:r>
            <a:r>
              <a:rPr lang="en-US" dirty="0" err="1" smtClean="0"/>
              <a:t>subqueue</a:t>
            </a:r>
            <a:r>
              <a:rPr lang="en-US" dirty="0" smtClean="0"/>
              <a:t>, or moved between a pair of sibling </a:t>
            </a:r>
            <a:r>
              <a:rPr lang="en-US" dirty="0" err="1" smtClean="0"/>
              <a:t>subqueues</a:t>
            </a:r>
            <a:r>
              <a:rPr lang="en-US" dirty="0" smtClean="0"/>
              <a:t>. </a:t>
            </a:r>
          </a:p>
          <a:p>
            <a:pPr eaLnBrk="1" hangingPunct="1">
              <a:defRPr/>
            </a:pPr>
            <a:endParaRPr lang="en-US" dirty="0" smtClean="0"/>
          </a:p>
          <a:p>
            <a:pPr eaLnBrk="1" hangingPunct="1">
              <a:defRPr/>
            </a:pPr>
            <a:r>
              <a:rPr lang="en-US" dirty="0" smtClean="0"/>
              <a:t>Next, there is added support for Poison Message Handling. So what is a poison message? A poison message is a message in a queue that has exceeded the maximum number of delivery attempts to the receiving application. This situation can arise, for example, when an application reads a message from a queue as part of a transaction, but cannot process the message immediately because of errors. If the application aborts the transaction in which the queued message was received, the message is automatically returned to the queue. If the problem with the message is not corrected, the receiving application can get stuck in an infinite loop, starting transactions to receive the message and then aborting them, until the maximum number of delivery attempts has been exceeded and a poison message results. A poison message can obstruct the processing of other valid messages in the queue.</a:t>
            </a:r>
          </a:p>
          <a:p>
            <a:pPr eaLnBrk="1" hangingPunct="1">
              <a:defRPr/>
            </a:pPr>
            <a:endParaRPr lang="en-US" dirty="0" smtClean="0"/>
          </a:p>
          <a:p>
            <a:pPr eaLnBrk="1" hangingPunct="1">
              <a:defRPr/>
            </a:pPr>
            <a:r>
              <a:rPr lang="en-US" dirty="0" smtClean="0"/>
              <a:t>Now with Poison Message Handling in MSMQ 4.0, an application can move poison messages from the main queue to a retry queue. This allows the application to process valid messages from the main queue, and try to process any poison messages later. If the receiving application cannot resolve the problem with the message, it can drop the message and notify the sending application of the failure. This is all handled by MSMQ 4.0 for you now.</a:t>
            </a:r>
          </a:p>
          <a:p>
            <a:pPr eaLnBrk="1" hangingPunct="1">
              <a:defRPr/>
            </a:pPr>
            <a:endParaRPr lang="en-US" dirty="0" smtClean="0"/>
          </a:p>
          <a:p>
            <a:pPr eaLnBrk="1" hangingPunct="1">
              <a:defRPr/>
            </a:pPr>
            <a:r>
              <a:rPr lang="en-US" dirty="0" smtClean="0"/>
              <a:t>Lastly, there is now support for Transactional Remote Receive. Before, if you were developing a distributed messaging system on top of MSMQ 3.0, there was a limit to adopting transactions because remote programs couldn’t receive individual messages transactionally from a central queue. Not only that, but the recommendation from Microsoft was to avoid using non-transactional remote receives as well. This recommendation leads to some interesting “work-</a:t>
            </a:r>
            <a:r>
              <a:rPr lang="en-US" dirty="0" err="1" smtClean="0"/>
              <a:t>arounds</a:t>
            </a:r>
            <a:r>
              <a:rPr lang="en-US" dirty="0" smtClean="0"/>
              <a:t>” that solutions needed to have, including custom dispatchers that sat on top of the queue and essentially emulated a transactional remote receive by sending the message back to the remote queue if processing failed. With the growing popularity of messaging and service-oriented architectures, this is not feasible in the long run. So now, with MSMQ 4.0, you CAN enable this functionality because have the capability of transactionally receiving messages from a remote queue. </a:t>
            </a:r>
          </a:p>
          <a:p>
            <a:pPr eaLnBrk="1" hangingPunct="1">
              <a:defRPr/>
            </a:pPr>
            <a:endParaRPr lang="en-US" dirty="0" smtClean="0"/>
          </a:p>
          <a:p>
            <a:pPr eaLnBrk="1" hangingPunct="1">
              <a:defRPr/>
            </a:pPr>
            <a:r>
              <a:rPr lang="en-US" dirty="0" smtClean="0"/>
              <a:t>As you will soon see, these new enhancements to MSMQ 4.0 also drive home the power and importance of Windows Communication Foundation to managed developers. All these new MSMQ features we discussed are accessible via the </a:t>
            </a:r>
            <a:r>
              <a:rPr lang="en-US" dirty="0" err="1" smtClean="0"/>
              <a:t>NetMsmqBinding</a:t>
            </a:r>
            <a:r>
              <a:rPr lang="en-US" dirty="0" smtClean="0"/>
              <a:t> in WCF. So if you want to experiment with these new features in MSMQ 4.0, you can start working with it today via .NET 3.0 and Windows Vista.</a:t>
            </a:r>
          </a:p>
          <a:p>
            <a:endParaRPr lang="en-GB" dirty="0"/>
          </a:p>
        </p:txBody>
      </p:sp>
      <p:sp>
        <p:nvSpPr>
          <p:cNvPr id="4" name="Slide Number Placeholder 3"/>
          <p:cNvSpPr>
            <a:spLocks noGrp="1"/>
          </p:cNvSpPr>
          <p:nvPr>
            <p:ph type="sldNum" sz="quarter" idx="10"/>
          </p:nvPr>
        </p:nvSpPr>
        <p:spPr/>
        <p:txBody>
          <a:bodyPr/>
          <a:lstStyle/>
          <a:p>
            <a:pPr>
              <a:defRPr/>
            </a:pPr>
            <a:fld id="{CA4B3BF1-6C57-4BD9-8AFE-64D40674446C}"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TextEdit="1"/>
          </p:cNvSpPr>
          <p:nvPr>
            <p:ph type="sldImg"/>
          </p:nvPr>
        </p:nvSpPr>
        <p:spPr bwMode="auto">
          <a:noFill/>
          <a:ln>
            <a:solidFill>
              <a:srgbClr val="000000"/>
            </a:solidFill>
            <a:miter lim="800000"/>
            <a:headEnd/>
            <a:tailEnd/>
          </a:ln>
        </p:spPr>
      </p:sp>
      <p:sp>
        <p:nvSpPr>
          <p:cNvPr id="35843" name="Rectangle 3"/>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r>
              <a:rPr lang="en-US" b="1" dirty="0" smtClean="0">
                <a:latin typeface="Arial" pitchFamily="34" charset="0"/>
              </a:rPr>
              <a:t>******************************************************************************************************</a:t>
            </a:r>
          </a:p>
          <a:p>
            <a:pPr eaLnBrk="1" hangingPunct="1"/>
            <a:r>
              <a:rPr lang="en-US" b="1" dirty="0" smtClean="0">
                <a:latin typeface="Arial" pitchFamily="34" charset="0"/>
              </a:rPr>
              <a:t>Outline</a:t>
            </a:r>
            <a:endParaRPr lang="en-US" b="1" dirty="0" smtClean="0"/>
          </a:p>
          <a:p>
            <a:endParaRPr lang="en-US" b="1" dirty="0" smtClean="0"/>
          </a:p>
          <a:p>
            <a:r>
              <a:rPr lang="en-US" dirty="0" smtClean="0"/>
              <a:t>Dynamic Systems Initiative is driven by the fact that customers face the reality of trying to manage many different systems including today’s connected systems, and are realizing the complexity.  It takes a lot of time and effort for </a:t>
            </a:r>
            <a:r>
              <a:rPr lang="en-US" dirty="0" err="1" smtClean="0"/>
              <a:t>admins</a:t>
            </a:r>
            <a:r>
              <a:rPr lang="en-US" dirty="0" smtClean="0"/>
              <a:t> to manage systems because of the complexity inherent in systems and their configuration.  </a:t>
            </a:r>
          </a:p>
          <a:p>
            <a:r>
              <a:rPr lang="en-US" dirty="0" smtClean="0"/>
              <a:t>Automating processes and procedures is challenging because each technology used is different.  Administrators rely on tools such as Microsoft Operations Manager in conjunction with script and batch files to manage their environments often adding complexity by distributing work across technologies.  </a:t>
            </a:r>
          </a:p>
          <a:p>
            <a:endParaRPr lang="en-US" dirty="0" smtClean="0"/>
          </a:p>
          <a:p>
            <a:pPr eaLnBrk="1" hangingPunct="1"/>
            <a:r>
              <a:rPr lang="en-US" b="1" dirty="0" smtClean="0">
                <a:latin typeface="Arial" pitchFamily="34" charset="0"/>
              </a:rPr>
              <a:t>******************************************************************************************************</a:t>
            </a:r>
          </a:p>
          <a:p>
            <a:pPr eaLnBrk="1" hangingPunct="1"/>
            <a:r>
              <a:rPr lang="en-US" b="1" dirty="0" smtClean="0">
                <a:latin typeface="Arial" pitchFamily="34" charset="0"/>
              </a:rPr>
              <a:t>Resources</a:t>
            </a:r>
          </a:p>
          <a:p>
            <a:endParaRPr lang="en-US" dirty="0" smtClean="0"/>
          </a:p>
          <a:p>
            <a:r>
              <a:rPr lang="en-US" dirty="0" smtClean="0"/>
              <a:t>DSI core principles: http://www.microsoft.com/windowsserversystem/dsi/dsicore.mspx</a:t>
            </a:r>
          </a:p>
          <a:p>
            <a:r>
              <a:rPr lang="en-US" dirty="0" smtClean="0"/>
              <a:t>DSI home: http://www.microsoft.com/windowsserversystem/dsi/default.mspx</a:t>
            </a:r>
          </a:p>
          <a:p>
            <a:endParaRPr lang="en-US" b="1" dirty="0" smtClean="0"/>
          </a:p>
          <a:p>
            <a:pPr eaLnBrk="1" hangingPunct="1"/>
            <a:r>
              <a:rPr lang="en-US" b="1" dirty="0" smtClean="0">
                <a:latin typeface="Arial" pitchFamily="34" charset="0"/>
              </a:rPr>
              <a:t>******************************************************************************************************</a:t>
            </a:r>
          </a:p>
          <a:p>
            <a:pPr eaLnBrk="1" hangingPunct="1"/>
            <a:r>
              <a:rPr lang="en-US" b="1" dirty="0" smtClean="0">
                <a:latin typeface="Arial" pitchFamily="34" charset="0"/>
              </a:rPr>
              <a:t>Outline</a:t>
            </a:r>
          </a:p>
          <a:p>
            <a:endParaRPr lang="en-US" b="1" dirty="0" smtClean="0"/>
          </a:p>
          <a:p>
            <a:r>
              <a:rPr lang="en-US" dirty="0" smtClean="0"/>
              <a:t>Key message: Knowledge and modeling are the key to DSI.</a:t>
            </a:r>
          </a:p>
          <a:p>
            <a:endParaRPr lang="en-US" dirty="0" smtClean="0"/>
          </a:p>
          <a:p>
            <a:r>
              <a:rPr lang="en-US" dirty="0" smtClean="0"/>
              <a:t>Knowledge includes details about:</a:t>
            </a:r>
          </a:p>
          <a:p>
            <a:r>
              <a:rPr lang="en-US" dirty="0" smtClean="0"/>
              <a:t>--configuration requirements of the applications</a:t>
            </a:r>
          </a:p>
          <a:p>
            <a:r>
              <a:rPr lang="en-US" dirty="0" smtClean="0"/>
              <a:t>--installation requirements/steps for applications</a:t>
            </a:r>
          </a:p>
          <a:p>
            <a:r>
              <a:rPr lang="en-US" dirty="0" smtClean="0"/>
              <a:t>--information about communication in the application (</a:t>
            </a:r>
            <a:r>
              <a:rPr lang="en-US" dirty="0" err="1" smtClean="0"/>
              <a:t>networks,firewalls</a:t>
            </a:r>
            <a:r>
              <a:rPr lang="en-US" dirty="0" smtClean="0"/>
              <a:t>, ports, etc.)</a:t>
            </a:r>
          </a:p>
          <a:p>
            <a:r>
              <a:rPr lang="en-US" dirty="0" smtClean="0"/>
              <a:t>--details about exceptions/errors that the application might raise including schema/format and delivery model (</a:t>
            </a:r>
            <a:r>
              <a:rPr lang="en-US" dirty="0" err="1" smtClean="0"/>
              <a:t>wmi</a:t>
            </a:r>
            <a:r>
              <a:rPr lang="en-US" dirty="0" smtClean="0"/>
              <a:t>, </a:t>
            </a:r>
            <a:r>
              <a:rPr lang="en-US" dirty="0" err="1" smtClean="0"/>
              <a:t>eventlog</a:t>
            </a:r>
            <a:r>
              <a:rPr lang="en-US" dirty="0" smtClean="0"/>
              <a:t>, etc.)</a:t>
            </a:r>
          </a:p>
          <a:p>
            <a:endParaRPr lang="en-US" dirty="0" smtClean="0"/>
          </a:p>
          <a:p>
            <a:r>
              <a:rPr lang="en-US" dirty="0" smtClean="0"/>
              <a:t>Modeling involves capturing the knowledge and provide a mechanism for interacting with it.  The key is that the model must be more than a diagram. Instead if should be an interactive tool for describing and interacting with a application and its components.  The models should be used from the design phase all the way to deployment and management by application architects/designers and operations/administrators.  </a:t>
            </a:r>
          </a:p>
          <a:p>
            <a:endParaRPr lang="en-US" dirty="0" smtClean="0"/>
          </a:p>
          <a:p>
            <a:r>
              <a:rPr lang="en-US" dirty="0" smtClean="0"/>
              <a:t>An early example of such tool support from Microsoft is the addition of several visual designers to the Visual Studio product line.  The Application Designer, Logical Data Center Designer, etc.  </a:t>
            </a:r>
          </a:p>
          <a:p>
            <a:endParaRPr lang="en-US" dirty="0" smtClean="0"/>
          </a:p>
          <a:p>
            <a:r>
              <a:rPr lang="en-US" dirty="0" smtClean="0"/>
              <a:t>SDM is the modeling language used by the Visual Studio tools and in the products that are currently being worked on.  It provides a mechanism for modeling the relationships, configuration and policies that are present in the application and the environment.  </a:t>
            </a:r>
          </a:p>
          <a:p>
            <a:endParaRPr lang="en-US" dirty="0" smtClean="0"/>
          </a:p>
          <a:p>
            <a:endParaRPr lang="en-US" b="1" dirty="0" smtClean="0"/>
          </a:p>
          <a:p>
            <a:endParaRPr lang="en-US" b="1"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TextEdit="1"/>
          </p:cNvSpPr>
          <p:nvPr>
            <p:ph type="sldImg"/>
          </p:nvPr>
        </p:nvSpPr>
        <p:spPr bwMode="auto">
          <a:noFill/>
          <a:ln>
            <a:solidFill>
              <a:srgbClr val="000000"/>
            </a:solidFill>
            <a:miter lim="800000"/>
            <a:headEnd/>
            <a:tailEnd/>
          </a:ln>
        </p:spPr>
      </p:sp>
      <p:sp>
        <p:nvSpPr>
          <p:cNvPr id="37891" name="Rectangle 3"/>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r>
              <a:rPr lang="en-US" b="1" dirty="0" smtClean="0">
                <a:latin typeface="Arial" pitchFamily="34" charset="0"/>
              </a:rPr>
              <a:t>******************************************************************************************************</a:t>
            </a:r>
          </a:p>
          <a:p>
            <a:pPr eaLnBrk="1" hangingPunct="1"/>
            <a:r>
              <a:rPr lang="en-US" b="1" dirty="0" smtClean="0">
                <a:latin typeface="Arial" pitchFamily="34" charset="0"/>
              </a:rPr>
              <a:t>Outline</a:t>
            </a:r>
          </a:p>
          <a:p>
            <a:endParaRPr lang="en-US" b="1" dirty="0" smtClean="0"/>
          </a:p>
          <a:p>
            <a:r>
              <a:rPr lang="en-US" dirty="0" smtClean="0"/>
              <a:t>Key message: DFO is about designing your applications with management/operations in mind and considering how and operator will interact with your system.  </a:t>
            </a:r>
          </a:p>
          <a:p>
            <a:r>
              <a:rPr lang="en-US" dirty="0" smtClean="0"/>
              <a:t>  Includes:</a:t>
            </a:r>
          </a:p>
          <a:p>
            <a:r>
              <a:rPr lang="en-US" dirty="0" smtClean="0"/>
              <a:t>	Installation</a:t>
            </a:r>
          </a:p>
          <a:p>
            <a:r>
              <a:rPr lang="en-US" dirty="0" smtClean="0"/>
              <a:t>	Configuration and management interfaces</a:t>
            </a:r>
          </a:p>
          <a:p>
            <a:r>
              <a:rPr lang="en-US" dirty="0" smtClean="0"/>
              <a:t>	</a:t>
            </a:r>
            <a:r>
              <a:rPr lang="en-US" dirty="0" err="1" smtClean="0"/>
              <a:t>Eventing</a:t>
            </a:r>
            <a:r>
              <a:rPr lang="en-US" dirty="0" smtClean="0"/>
              <a:t>/Tracing</a:t>
            </a:r>
          </a:p>
          <a:p>
            <a:r>
              <a:rPr lang="en-US" dirty="0" smtClean="0"/>
              <a:t>	Health monitoring</a:t>
            </a:r>
          </a:p>
          <a:p>
            <a:endParaRPr lang="en-US" dirty="0" smtClean="0"/>
          </a:p>
          <a:p>
            <a:pPr eaLnBrk="1" hangingPunct="1"/>
            <a:r>
              <a:rPr lang="en-US" b="1" dirty="0" smtClean="0">
                <a:latin typeface="Arial" pitchFamily="34" charset="0"/>
              </a:rPr>
              <a:t>******************************************************************************************************</a:t>
            </a:r>
          </a:p>
          <a:p>
            <a:pPr eaLnBrk="1" hangingPunct="1"/>
            <a:r>
              <a:rPr lang="en-US" b="1" dirty="0" smtClean="0">
                <a:latin typeface="Arial" pitchFamily="34" charset="0"/>
              </a:rPr>
              <a:t>Outline</a:t>
            </a:r>
          </a:p>
          <a:p>
            <a:endParaRPr lang="en-US" b="1" dirty="0" smtClean="0"/>
          </a:p>
          <a:p>
            <a:r>
              <a:rPr lang="en-US" dirty="0" smtClean="0"/>
              <a:t>This will likely be where everyone in the room nods their head as this is a common problem.  </a:t>
            </a:r>
          </a:p>
          <a:p>
            <a:endParaRPr lang="en-US" dirty="0" smtClean="0"/>
          </a:p>
          <a:p>
            <a:r>
              <a:rPr lang="en-US" dirty="0" smtClean="0"/>
              <a:t>Key Point: in many companies today, development and operations are separate groups and deployment involves a hand off.  Applications need to built to comply with the operations needs and operators should be able to find out what is wrong with an application and ideally fix it without getting a developer involved. Developers need to be able to get good information about what is happening in production so they can investigate and fix the problem. </a:t>
            </a:r>
          </a:p>
          <a:p>
            <a:endParaRPr lang="en-US" dirty="0" smtClean="0"/>
          </a:p>
          <a:p>
            <a:r>
              <a:rPr lang="en-US" dirty="0" smtClean="0"/>
              <a:t>The IT Pro is a customer to you as the developer.  Make them happy as a customer, and it will help you sell your next solution. </a:t>
            </a:r>
          </a:p>
          <a:p>
            <a:endParaRPr lang="en-US" b="1" dirty="0" smtClean="0"/>
          </a:p>
          <a:p>
            <a:endParaRPr lang="en-US" b="1" dirty="0" smtClean="0"/>
          </a:p>
          <a:p>
            <a:pPr eaLnBrk="1" hangingPunct="1"/>
            <a:r>
              <a:rPr lang="en-US" b="1" dirty="0" smtClean="0">
                <a:latin typeface="Arial" pitchFamily="34" charset="0"/>
              </a:rPr>
              <a:t>******************************************************************************************************</a:t>
            </a:r>
          </a:p>
          <a:p>
            <a:pPr eaLnBrk="1" hangingPunct="1"/>
            <a:r>
              <a:rPr lang="en-US" b="1" dirty="0" smtClean="0">
                <a:latin typeface="Arial" pitchFamily="34" charset="0"/>
              </a:rPr>
              <a:t>Resources</a:t>
            </a:r>
          </a:p>
          <a:p>
            <a:endParaRPr lang="en-US" b="1" dirty="0" smtClean="0"/>
          </a:p>
          <a:p>
            <a:r>
              <a:rPr lang="en-US" dirty="0" smtClean="0"/>
              <a:t>http://channel9.msdn.com/Shows/The_DFO_Show</a:t>
            </a:r>
          </a:p>
          <a:p>
            <a:endParaRPr lang="en-US" dirty="0" smtClean="0"/>
          </a:p>
          <a:p>
            <a:endParaRPr lang="en-US" b="1"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bwMode="auto">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fld id="{BC1DF95B-2A13-48DB-98EC-0677877C580A}" type="slidenum">
              <a:rPr lang="en-US" smtClean="0"/>
              <a:pPr fontAlgn="base">
                <a:spcBef>
                  <a:spcPct val="0"/>
                </a:spcBef>
                <a:spcAft>
                  <a:spcPct val="0"/>
                </a:spcAft>
                <a:defRPr/>
              </a:pPr>
              <a:t>6</a:t>
            </a:fld>
            <a:endParaRPr lang="en-US" smtClean="0"/>
          </a:p>
        </p:txBody>
      </p:sp>
      <p:sp>
        <p:nvSpPr>
          <p:cNvPr id="4198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1988" name="Rectangle 3"/>
          <p:cNvSpPr>
            <a:spLocks noGrp="1" noChangeArrowheads="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r>
              <a:rPr lang="en-US" b="1" dirty="0" smtClean="0">
                <a:latin typeface="Arial" pitchFamily="34" charset="0"/>
              </a:rPr>
              <a:t>******************************************************************************************************</a:t>
            </a:r>
          </a:p>
          <a:p>
            <a:pPr eaLnBrk="1" hangingPunct="1"/>
            <a:r>
              <a:rPr lang="en-US" b="1" dirty="0" smtClean="0">
                <a:latin typeface="Arial" pitchFamily="34" charset="0"/>
              </a:rPr>
              <a:t>Outline</a:t>
            </a:r>
          </a:p>
          <a:p>
            <a:pPr eaLnBrk="1" hangingPunct="1">
              <a:spcBef>
                <a:spcPct val="0"/>
              </a:spcBef>
            </a:pPr>
            <a:endParaRPr lang="en-US" dirty="0" smtClean="0"/>
          </a:p>
          <a:p>
            <a:pPr eaLnBrk="1" hangingPunct="1">
              <a:spcBef>
                <a:spcPct val="0"/>
              </a:spcBef>
            </a:pPr>
            <a:r>
              <a:rPr lang="en-US" dirty="0" smtClean="0"/>
              <a:t>Key point: DFO improves communication and planning, thereby reducing confusion and complexity.  </a:t>
            </a:r>
          </a:p>
          <a:p>
            <a:pPr eaLnBrk="1" hangingPunct="1">
              <a:spcBef>
                <a:spcPct val="0"/>
              </a:spcBef>
            </a:pPr>
            <a:endParaRPr lang="en-US" dirty="0" smtClean="0"/>
          </a:p>
          <a:p>
            <a:pPr eaLnBrk="1" hangingPunct="1">
              <a:spcBef>
                <a:spcPct val="0"/>
              </a:spcBef>
            </a:pPr>
            <a:r>
              <a:rPr lang="en-US" dirty="0" smtClean="0"/>
              <a:t>By creating an environment where the models are used throughout and communication is inherent in the models, the design, build, manage process goes more smoothly.  </a:t>
            </a:r>
          </a:p>
          <a:p>
            <a:pPr eaLnBrk="1" hangingPunct="1">
              <a:spcBef>
                <a:spcPct val="0"/>
              </a:spcBef>
            </a:pPr>
            <a:endParaRPr lang="en-US" dirty="0" smtClean="0"/>
          </a:p>
          <a:p>
            <a:pPr eaLnBrk="1" hangingPunct="1"/>
            <a:r>
              <a:rPr lang="en-US" b="1" dirty="0" smtClean="0">
                <a:latin typeface="Arial" pitchFamily="34" charset="0"/>
              </a:rPr>
              <a:t>******************************************************************************************************</a:t>
            </a:r>
          </a:p>
          <a:p>
            <a:pPr eaLnBrk="1" hangingPunct="1"/>
            <a:r>
              <a:rPr lang="en-US" b="1" dirty="0" smtClean="0">
                <a:latin typeface="Arial" pitchFamily="34" charset="0"/>
              </a:rPr>
              <a:t>Outline</a:t>
            </a:r>
          </a:p>
          <a:p>
            <a:endParaRPr lang="en-US" dirty="0" smtClean="0"/>
          </a:p>
          <a:p>
            <a:r>
              <a:rPr lang="en-US" dirty="0" smtClean="0"/>
              <a:t>Key point: DFO makes developers and administrators more successful.  </a:t>
            </a:r>
          </a:p>
          <a:p>
            <a:endParaRPr lang="en-US" dirty="0" smtClean="0"/>
          </a:p>
          <a:p>
            <a:r>
              <a:rPr lang="en-US" dirty="0" smtClean="0"/>
              <a:t>Developers </a:t>
            </a:r>
          </a:p>
          <a:p>
            <a:r>
              <a:rPr lang="en-US" dirty="0" smtClean="0"/>
              <a:t>--Spend less time on support phone calls because the application correctly reports problems and operators have the tools to fix the issue. </a:t>
            </a:r>
          </a:p>
          <a:p>
            <a:r>
              <a:rPr lang="en-US" dirty="0" smtClean="0"/>
              <a:t>--Have better data when a problem does arise that they need to troubleshoot and fix.  </a:t>
            </a:r>
          </a:p>
          <a:p>
            <a:r>
              <a:rPr lang="en-US" dirty="0" smtClean="0"/>
              <a:t>--Get to spend more time on new applications and creating instead of maintaining.  </a:t>
            </a:r>
          </a:p>
          <a:p>
            <a:endParaRPr lang="en-US" dirty="0" smtClean="0"/>
          </a:p>
          <a:p>
            <a:r>
              <a:rPr lang="en-US" dirty="0" smtClean="0"/>
              <a:t>Administrators</a:t>
            </a:r>
          </a:p>
          <a:p>
            <a:r>
              <a:rPr lang="en-US" dirty="0" smtClean="0"/>
              <a:t>--improved ability to monitor and fix applications quickly</a:t>
            </a:r>
          </a:p>
          <a:p>
            <a:r>
              <a:rPr lang="en-US" dirty="0" smtClean="0"/>
              <a:t>--manage custom applications along side the infrastructure services and applications</a:t>
            </a:r>
          </a:p>
          <a:p>
            <a:endParaRPr lang="en-US" dirty="0" smtClean="0"/>
          </a:p>
          <a:p>
            <a:r>
              <a:rPr lang="en-US" dirty="0" smtClean="0"/>
              <a:t>All</a:t>
            </a:r>
          </a:p>
          <a:p>
            <a:r>
              <a:rPr lang="en-US" dirty="0" smtClean="0"/>
              <a:t>-- generally, the application is more likely to be up and running without error due to the improved visibility of problems and the ability to manage the application once deployed.  </a:t>
            </a:r>
          </a:p>
          <a:p>
            <a:r>
              <a:rPr lang="en-US" dirty="0" smtClean="0"/>
              <a:t>--The previous items always makes customers happier. </a:t>
            </a:r>
          </a:p>
          <a:p>
            <a:pPr eaLnBrk="1" hangingPunct="1">
              <a:spcBef>
                <a:spcPct val="0"/>
              </a:spcBef>
            </a:pPr>
            <a:endParaRPr lang="en-US" dirty="0" smtClean="0"/>
          </a:p>
          <a:p>
            <a:pPr eaLnBrk="1" hangingPunct="1">
              <a:spcBef>
                <a:spcPct val="0"/>
              </a:spcBef>
            </a:pPr>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TextEdit="1"/>
          </p:cNvSpPr>
          <p:nvPr>
            <p:ph type="sldImg"/>
          </p:nvPr>
        </p:nvSpPr>
        <p:spPr bwMode="auto">
          <a:noFill/>
          <a:ln>
            <a:solidFill>
              <a:srgbClr val="000000"/>
            </a:solidFill>
            <a:miter lim="800000"/>
            <a:headEnd/>
            <a:tailEnd/>
          </a:ln>
        </p:spPr>
      </p:sp>
      <p:sp>
        <p:nvSpPr>
          <p:cNvPr id="44035" name="Rectangle 3"/>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r>
              <a:rPr lang="en-US" b="1" dirty="0" smtClean="0">
                <a:latin typeface="Arial" pitchFamily="34" charset="0"/>
              </a:rPr>
              <a:t>******************************************************************************************************</a:t>
            </a:r>
          </a:p>
          <a:p>
            <a:pPr eaLnBrk="1" hangingPunct="1"/>
            <a:r>
              <a:rPr lang="en-US" b="1" dirty="0" smtClean="0">
                <a:latin typeface="Arial" pitchFamily="34" charset="0"/>
              </a:rPr>
              <a:t>Outline</a:t>
            </a:r>
          </a:p>
          <a:p>
            <a:pPr eaLnBrk="1" hangingPunct="1"/>
            <a:endParaRPr lang="en-US" b="1" dirty="0" smtClean="0">
              <a:latin typeface="Arial" pitchFamily="34" charset="0"/>
            </a:endParaRPr>
          </a:p>
          <a:p>
            <a:pPr eaLnBrk="1" hangingPunct="1"/>
            <a:r>
              <a:rPr lang="en-US" dirty="0" smtClean="0">
                <a:latin typeface="Arial" pitchFamily="34" charset="0"/>
              </a:rPr>
              <a:t>Key Point: Building manageable applications means having a model in place for your application as part of your design. The implementation of this model includes designing the management interfaces the tools you will use, and building an installer for your application that includes the management components.  </a:t>
            </a:r>
          </a:p>
          <a:p>
            <a:pPr eaLnBrk="1" hangingPunct="1"/>
            <a:endParaRPr lang="en-US" dirty="0" smtClean="0">
              <a:latin typeface="Arial" pitchFamily="34" charset="0"/>
            </a:endParaRPr>
          </a:p>
          <a:p>
            <a:pPr eaLnBrk="1" hangingPunct="1"/>
            <a:r>
              <a:rPr lang="en-US" dirty="0" smtClean="0">
                <a:latin typeface="Arial" pitchFamily="34" charset="0"/>
              </a:rPr>
              <a:t>http://blogs.msdn.com/powershell/archive/2007/07/03/cmdlets-vs-apis.aspx </a:t>
            </a:r>
          </a:p>
          <a:p>
            <a:pPr eaLnBrk="1" hangingPunct="1"/>
            <a:endParaRPr lang="en-GB" dirty="0" smtClean="0">
              <a:latin typeface="Arial" pitchFamily="34" charset="0"/>
            </a:endParaRPr>
          </a:p>
          <a:p>
            <a:r>
              <a:rPr lang="en-US" b="1" dirty="0" err="1" smtClean="0"/>
              <a:t>Cmdlets</a:t>
            </a:r>
            <a:r>
              <a:rPr lang="en-US" b="1" dirty="0" smtClean="0"/>
              <a:t> vs. APIs</a:t>
            </a:r>
          </a:p>
          <a:p>
            <a:r>
              <a:rPr lang="en-US" dirty="0" smtClean="0"/>
              <a:t>Some people have asked the question, "Why </a:t>
            </a:r>
            <a:r>
              <a:rPr lang="en-US" dirty="0" err="1" smtClean="0"/>
              <a:t>Cmdlets</a:t>
            </a:r>
            <a:r>
              <a:rPr lang="en-US" dirty="0" smtClean="0"/>
              <a:t>?". If you already have a reasonable API, what is the value in writing </a:t>
            </a:r>
            <a:r>
              <a:rPr lang="en-US" dirty="0" err="1" smtClean="0"/>
              <a:t>Cmdlets</a:t>
            </a:r>
            <a:r>
              <a:rPr lang="en-US" dirty="0" smtClean="0"/>
              <a:t>? I'll provide a quick answer here but we should probably include a good write up of this in our documentation. </a:t>
            </a:r>
          </a:p>
          <a:p>
            <a:r>
              <a:rPr lang="en-US" dirty="0" smtClean="0"/>
              <a:t>The most important thing to realize about </a:t>
            </a:r>
            <a:r>
              <a:rPr lang="en-US" dirty="0" err="1" smtClean="0"/>
              <a:t>cmdlets</a:t>
            </a:r>
            <a:r>
              <a:rPr lang="en-US" dirty="0" smtClean="0"/>
              <a:t> is that it is all about mindset and attitude. The mindset of a </a:t>
            </a:r>
            <a:r>
              <a:rPr lang="en-US" dirty="0" err="1" smtClean="0"/>
              <a:t>cmdlet</a:t>
            </a:r>
            <a:r>
              <a:rPr lang="en-US" dirty="0" smtClean="0"/>
              <a:t> designer is that there is an "Admin at the keyboard" and the attitude is "we are going to do whatever it takes to provide that person an optimal user experience". The entire </a:t>
            </a:r>
            <a:r>
              <a:rPr lang="en-US" dirty="0" err="1" smtClean="0"/>
              <a:t>PowerShell</a:t>
            </a:r>
            <a:r>
              <a:rPr lang="en-US" dirty="0" smtClean="0"/>
              <a:t> engine is designed to make it easy for people to succeed at doing just that. There are times when </a:t>
            </a:r>
            <a:r>
              <a:rPr lang="en-US" dirty="0" err="1" smtClean="0"/>
              <a:t>cmdlets</a:t>
            </a:r>
            <a:r>
              <a:rPr lang="en-US" dirty="0" smtClean="0"/>
              <a:t> are very thin wrappers on top of APIs but if that is the case, the wrapper is doing all the critical things necessary to provide an optimal experience for </a:t>
            </a:r>
            <a:r>
              <a:rPr lang="en-US" dirty="0" err="1" smtClean="0"/>
              <a:t>Admins</a:t>
            </a:r>
            <a:r>
              <a:rPr lang="en-US" dirty="0" smtClean="0"/>
              <a:t> at keyboards. </a:t>
            </a:r>
          </a:p>
          <a:p>
            <a:r>
              <a:rPr lang="en-US" dirty="0" smtClean="0"/>
              <a:t>Let's get specific about the differences. Here is a quick core dump off the top of my head. There are probably more but this is a good start: </a:t>
            </a:r>
          </a:p>
          <a:p>
            <a:r>
              <a:rPr lang="en-US" dirty="0" smtClean="0"/>
              <a:t>Abstractions. APIs are, by definition, designed for developers. </a:t>
            </a:r>
            <a:r>
              <a:rPr lang="en-US" dirty="0" err="1" smtClean="0"/>
              <a:t>Cmdlets</a:t>
            </a:r>
            <a:r>
              <a:rPr lang="en-US" dirty="0" smtClean="0"/>
              <a:t> are designed for </a:t>
            </a:r>
            <a:r>
              <a:rPr lang="en-US" dirty="0" err="1" smtClean="0"/>
              <a:t>Admins</a:t>
            </a:r>
            <a:r>
              <a:rPr lang="en-US" dirty="0" smtClean="0"/>
              <a:t> at keyboards. </a:t>
            </a:r>
            <a:r>
              <a:rPr lang="en-US" dirty="0" err="1" smtClean="0"/>
              <a:t>Cmdlets</a:t>
            </a:r>
            <a:r>
              <a:rPr lang="en-US" dirty="0" smtClean="0"/>
              <a:t> are high-level task oriented abstractions. </a:t>
            </a:r>
          </a:p>
          <a:p>
            <a:r>
              <a:rPr lang="en-US" dirty="0" smtClean="0"/>
              <a:t>Naming. </a:t>
            </a:r>
            <a:r>
              <a:rPr lang="en-US" dirty="0" err="1" smtClean="0"/>
              <a:t>Cmdlet</a:t>
            </a:r>
            <a:r>
              <a:rPr lang="en-US" dirty="0" smtClean="0"/>
              <a:t> naming is specific and constrained to allow </a:t>
            </a:r>
            <a:r>
              <a:rPr lang="en-US" dirty="0" err="1" smtClean="0"/>
              <a:t>Admins</a:t>
            </a:r>
            <a:r>
              <a:rPr lang="en-US" dirty="0" smtClean="0"/>
              <a:t> to successfully make a set of guesses about the world. </a:t>
            </a:r>
            <a:r>
              <a:rPr lang="en-US" dirty="0" err="1" smtClean="0"/>
              <a:t>Cmdlets</a:t>
            </a:r>
            <a:r>
              <a:rPr lang="en-US" dirty="0" smtClean="0"/>
              <a:t> follow a VERB-NOUN pattern with strong guidelines about the use of Verbs. Guidelines for parameters are also provided. APIs are much less predictable than </a:t>
            </a:r>
            <a:r>
              <a:rPr lang="en-US" dirty="0" err="1" smtClean="0"/>
              <a:t>cmdlets</a:t>
            </a:r>
            <a:r>
              <a:rPr lang="en-US" dirty="0" smtClean="0"/>
              <a:t>. </a:t>
            </a:r>
          </a:p>
          <a:p>
            <a:r>
              <a:rPr lang="en-US" dirty="0" smtClean="0"/>
              <a:t>Aliases. The constrained schema for </a:t>
            </a:r>
            <a:r>
              <a:rPr lang="en-US" dirty="0" err="1" smtClean="0"/>
              <a:t>Cmdlet</a:t>
            </a:r>
            <a:r>
              <a:rPr lang="en-US" dirty="0" smtClean="0"/>
              <a:t> naming makes it easy to produce and remember easy aliases for </a:t>
            </a:r>
            <a:r>
              <a:rPr lang="en-US" dirty="0" err="1" smtClean="0"/>
              <a:t>cmdlets</a:t>
            </a:r>
            <a:r>
              <a:rPr lang="en-US" dirty="0" smtClean="0"/>
              <a:t>. You cannot alias an API in </a:t>
            </a:r>
            <a:r>
              <a:rPr lang="en-US" dirty="0" err="1" smtClean="0"/>
              <a:t>PowerShell</a:t>
            </a:r>
            <a:r>
              <a:rPr lang="en-US" dirty="0" smtClean="0"/>
              <a:t>. Parameters can also be aliases which make it easier to support different conceptual models as well as to facilitate pipeline parameter binding (</a:t>
            </a:r>
            <a:r>
              <a:rPr lang="en-US" dirty="0" err="1" smtClean="0"/>
              <a:t>byPropertyname</a:t>
            </a:r>
            <a:r>
              <a:rPr lang="en-US" dirty="0" smtClean="0"/>
              <a:t>) </a:t>
            </a:r>
          </a:p>
          <a:p>
            <a:r>
              <a:rPr lang="en-US" dirty="0" err="1" smtClean="0"/>
              <a:t>Cmdlets</a:t>
            </a:r>
            <a:r>
              <a:rPr lang="en-US" dirty="0" smtClean="0"/>
              <a:t> provide a wider dynamic range of invocation styles than APIs. </a:t>
            </a:r>
            <a:r>
              <a:rPr lang="en-US" dirty="0" err="1" smtClean="0"/>
              <a:t>Cmdlets</a:t>
            </a:r>
            <a:r>
              <a:rPr lang="en-US" dirty="0" smtClean="0"/>
              <a:t> can be fully explicit will full names for the </a:t>
            </a:r>
            <a:r>
              <a:rPr lang="en-US" dirty="0" err="1" smtClean="0"/>
              <a:t>cmdlet</a:t>
            </a:r>
            <a:r>
              <a:rPr lang="en-US" dirty="0" smtClean="0"/>
              <a:t> and parameters provided which provides easy to read, self-documenting scripts. </a:t>
            </a:r>
            <a:r>
              <a:rPr lang="en-US" dirty="0" err="1" smtClean="0"/>
              <a:t>Cmdlets</a:t>
            </a:r>
            <a:r>
              <a:rPr lang="en-US" dirty="0" smtClean="0"/>
              <a:t> can also be pithy with aliases, positional parameters or abbreviated parameter names to make it easy to go fast during interactive sessions. APIs must always provide fully articulated method/property names and parameters to methods are always positional – they cannot provide the name to be self-documenting. </a:t>
            </a:r>
          </a:p>
          <a:p>
            <a:r>
              <a:rPr lang="en-US" dirty="0" smtClean="0"/>
              <a:t>Tab-Completion. </a:t>
            </a:r>
            <a:r>
              <a:rPr lang="en-US" dirty="0" err="1" smtClean="0"/>
              <a:t>PowerShell</a:t>
            </a:r>
            <a:r>
              <a:rPr lang="en-US" dirty="0" smtClean="0"/>
              <a:t> provides tab-completion for </a:t>
            </a:r>
            <a:r>
              <a:rPr lang="en-US" dirty="0" err="1" smtClean="0"/>
              <a:t>cmdlets</a:t>
            </a:r>
            <a:r>
              <a:rPr lang="en-US" dirty="0" smtClean="0"/>
              <a:t> and parameters but not for APIs. </a:t>
            </a:r>
          </a:p>
          <a:p>
            <a:r>
              <a:rPr lang="en-US" dirty="0" smtClean="0"/>
              <a:t>Help. </a:t>
            </a:r>
            <a:r>
              <a:rPr lang="en-US" dirty="0" err="1" smtClean="0"/>
              <a:t>Cmdlets</a:t>
            </a:r>
            <a:r>
              <a:rPr lang="en-US" dirty="0" smtClean="0"/>
              <a:t> provide admin-oriented man-style help. APIs provide developer oriented help. </a:t>
            </a:r>
          </a:p>
          <a:p>
            <a:r>
              <a:rPr lang="en-US" dirty="0" smtClean="0"/>
              <a:t>Discoverability. </a:t>
            </a:r>
            <a:r>
              <a:rPr lang="en-US" dirty="0" err="1" smtClean="0"/>
              <a:t>PowerShell</a:t>
            </a:r>
            <a:r>
              <a:rPr lang="en-US" dirty="0" smtClean="0"/>
              <a:t> provides a number of Admin-friendly ways to discover </a:t>
            </a:r>
            <a:r>
              <a:rPr lang="en-US" dirty="0" err="1" smtClean="0"/>
              <a:t>Cmdlets</a:t>
            </a:r>
            <a:r>
              <a:rPr lang="en-US" dirty="0" smtClean="0"/>
              <a:t> including Get-Command, Get-Help (both of which support wildcards), See-Also section of HELP. </a:t>
            </a:r>
          </a:p>
          <a:p>
            <a:r>
              <a:rPr lang="en-US" dirty="0" smtClean="0"/>
              <a:t>Error handling. </a:t>
            </a:r>
          </a:p>
          <a:p>
            <a:pPr lvl="1"/>
            <a:r>
              <a:rPr lang="en-US" dirty="0" smtClean="0"/>
              <a:t>APIs just throw errors whereas </a:t>
            </a:r>
            <a:r>
              <a:rPr lang="en-US" dirty="0" err="1" smtClean="0"/>
              <a:t>Cmdlets</a:t>
            </a:r>
            <a:r>
              <a:rPr lang="en-US" dirty="0" smtClean="0"/>
              <a:t> draw the distinction between terminating and non-terminating errors. Non-terminating errors support bulk operations better but allowing operations to continue while gathering up all those elements that had issues and making them available as a collection. </a:t>
            </a:r>
          </a:p>
          <a:p>
            <a:pPr lvl="1"/>
            <a:r>
              <a:rPr lang="en-US" dirty="0" err="1" smtClean="0"/>
              <a:t>Cmdlet's</a:t>
            </a:r>
            <a:r>
              <a:rPr lang="en-US" dirty="0" smtClean="0"/>
              <a:t> non terminating errors are collected in a circular array $ERROR or can be set to a variable or added to a variable using the common parameter –</a:t>
            </a:r>
            <a:r>
              <a:rPr lang="en-US" dirty="0" err="1" smtClean="0"/>
              <a:t>ErrorVariable</a:t>
            </a:r>
            <a:r>
              <a:rPr lang="en-US" dirty="0" smtClean="0"/>
              <a:t> (e.g. –</a:t>
            </a:r>
            <a:r>
              <a:rPr lang="en-US" dirty="0" err="1" smtClean="0"/>
              <a:t>ErrorVariable</a:t>
            </a:r>
            <a:r>
              <a:rPr lang="en-US" dirty="0" smtClean="0"/>
              <a:t> a or –</a:t>
            </a:r>
            <a:r>
              <a:rPr lang="en-US" dirty="0" err="1" smtClean="0"/>
              <a:t>ErrorVariable</a:t>
            </a:r>
            <a:r>
              <a:rPr lang="en-US" dirty="0" smtClean="0"/>
              <a:t> +a ) </a:t>
            </a:r>
          </a:p>
          <a:p>
            <a:pPr lvl="1"/>
            <a:r>
              <a:rPr lang="en-US" dirty="0" smtClean="0"/>
              <a:t>User's can control the behavior of that happens when a non-terminating error occurs by using the –</a:t>
            </a:r>
            <a:r>
              <a:rPr lang="en-US" dirty="0" err="1" smtClean="0"/>
              <a:t>ErrorAction</a:t>
            </a:r>
            <a:r>
              <a:rPr lang="en-US" dirty="0" smtClean="0"/>
              <a:t> common parameter (values include CONTINUE, SILENTLYCONTINUE, STOP, INQUIRE) </a:t>
            </a:r>
          </a:p>
          <a:p>
            <a:r>
              <a:rPr lang="en-US" dirty="0" smtClean="0"/>
              <a:t>-</a:t>
            </a:r>
            <a:r>
              <a:rPr lang="en-US" dirty="0" err="1" smtClean="0"/>
              <a:t>Whatif</a:t>
            </a:r>
            <a:r>
              <a:rPr lang="en-US" dirty="0" smtClean="0"/>
              <a:t> –Confirm –Verbose support. </a:t>
            </a:r>
            <a:r>
              <a:rPr lang="en-US" dirty="0" err="1" smtClean="0"/>
              <a:t>Cmdlets</a:t>
            </a:r>
            <a:r>
              <a:rPr lang="en-US" dirty="0" smtClean="0"/>
              <a:t> that have a side effect on the system support the common parameters –</a:t>
            </a:r>
            <a:r>
              <a:rPr lang="en-US" dirty="0" err="1" smtClean="0"/>
              <a:t>Whatif</a:t>
            </a:r>
            <a:r>
              <a:rPr lang="en-US" dirty="0" smtClean="0"/>
              <a:t>, -Confirm and –Verbose. APIs do not. </a:t>
            </a:r>
          </a:p>
          <a:p>
            <a:r>
              <a:rPr lang="en-US" dirty="0" smtClean="0"/>
              <a:t>Pipelines. </a:t>
            </a:r>
            <a:r>
              <a:rPr lang="en-US" dirty="0" err="1" smtClean="0"/>
              <a:t>Cmdlets</a:t>
            </a:r>
            <a:r>
              <a:rPr lang="en-US" dirty="0" smtClean="0"/>
              <a:t> can be written to support PIPELINE input. APIs require the user to do programming to achieve a similar result. </a:t>
            </a:r>
          </a:p>
          <a:p>
            <a:r>
              <a:rPr lang="en-US" dirty="0" smtClean="0"/>
              <a:t>Wildcards. </a:t>
            </a:r>
            <a:r>
              <a:rPr lang="en-US" dirty="0" err="1" smtClean="0"/>
              <a:t>Cmdlets</a:t>
            </a:r>
            <a:r>
              <a:rPr lang="en-US" dirty="0" smtClean="0"/>
              <a:t> are encouraged to support wildcards even if and when the underlying APIs do not. </a:t>
            </a:r>
          </a:p>
          <a:p>
            <a:r>
              <a:rPr lang="en-US" dirty="0" err="1" smtClean="0"/>
              <a:t>Scriptblock</a:t>
            </a:r>
            <a:r>
              <a:rPr lang="en-US" dirty="0" smtClean="0"/>
              <a:t> parameters. The </a:t>
            </a:r>
            <a:r>
              <a:rPr lang="en-US" dirty="0" err="1" smtClean="0"/>
              <a:t>PowerShell</a:t>
            </a:r>
            <a:r>
              <a:rPr lang="en-US" dirty="0" smtClean="0"/>
              <a:t> engine provides </a:t>
            </a:r>
            <a:r>
              <a:rPr lang="en-US" dirty="0" err="1" smtClean="0"/>
              <a:t>scriptblock</a:t>
            </a:r>
            <a:r>
              <a:rPr lang="en-US" dirty="0" smtClean="0"/>
              <a:t> parameter support for </a:t>
            </a:r>
            <a:r>
              <a:rPr lang="en-US" dirty="0" err="1" smtClean="0"/>
              <a:t>Cmdlets</a:t>
            </a:r>
            <a:r>
              <a:rPr lang="en-US" dirty="0" smtClean="0"/>
              <a:t> but not APIs (</a:t>
            </a:r>
            <a:r>
              <a:rPr lang="en-US" dirty="0" smtClean="0">
                <a:hlinkClick r:id="rId3"/>
              </a:rPr>
              <a:t>http://blogs.msdn.com/powershell/archive/2006/06/23/643674.aspx</a:t>
            </a:r>
            <a:r>
              <a:rPr lang="en-US" dirty="0" smtClean="0"/>
              <a:t> ). </a:t>
            </a:r>
          </a:p>
          <a:p>
            <a:r>
              <a:rPr lang="en-US" dirty="0" smtClean="0"/>
              <a:t>Exchange 2007 has gone as far as to make </a:t>
            </a:r>
            <a:r>
              <a:rPr lang="en-US" dirty="0" err="1" smtClean="0"/>
              <a:t>Cmdlets</a:t>
            </a:r>
            <a:r>
              <a:rPr lang="en-US" dirty="0" smtClean="0"/>
              <a:t> be their only management interface and they do not expose an API at all. This allows them to leverage </a:t>
            </a:r>
            <a:r>
              <a:rPr lang="en-US" dirty="0" err="1" smtClean="0"/>
              <a:t>PowerShell</a:t>
            </a:r>
            <a:r>
              <a:rPr lang="en-US" dirty="0" smtClean="0"/>
              <a:t> as an SDK, to provide common security model and logging services and in the future it will provide them a single common </a:t>
            </a:r>
            <a:r>
              <a:rPr lang="en-US" dirty="0" err="1" smtClean="0"/>
              <a:t>remoting</a:t>
            </a:r>
            <a:r>
              <a:rPr lang="en-US" dirty="0" smtClean="0"/>
              <a:t> service. </a:t>
            </a:r>
          </a:p>
          <a:p>
            <a:r>
              <a:rPr lang="en-US" dirty="0" smtClean="0"/>
              <a:t>In V2 – the gap between </a:t>
            </a:r>
            <a:r>
              <a:rPr lang="en-US" dirty="0" err="1" smtClean="0"/>
              <a:t>Cmdlets</a:t>
            </a:r>
            <a:r>
              <a:rPr lang="en-US" dirty="0" smtClean="0"/>
              <a:t> and APIs is going to grow MUCH larger. There will be important functions that will only be available to </a:t>
            </a:r>
            <a:r>
              <a:rPr lang="en-US" dirty="0" err="1" smtClean="0"/>
              <a:t>Cmdlets</a:t>
            </a:r>
            <a:r>
              <a:rPr lang="en-US" dirty="0" smtClean="0"/>
              <a:t>. </a:t>
            </a:r>
          </a:p>
          <a:p>
            <a:r>
              <a:rPr lang="en-US" dirty="0" err="1" smtClean="0"/>
              <a:t>Cmdlets</a:t>
            </a:r>
            <a:r>
              <a:rPr lang="en-US" dirty="0" smtClean="0"/>
              <a:t> are designed for </a:t>
            </a:r>
            <a:r>
              <a:rPr lang="en-US" dirty="0" err="1" smtClean="0"/>
              <a:t>Admins</a:t>
            </a:r>
            <a:r>
              <a:rPr lang="en-US" dirty="0" smtClean="0"/>
              <a:t> at keyboards while APIs are not. </a:t>
            </a:r>
            <a:r>
              <a:rPr lang="en-US" dirty="0" err="1" smtClean="0"/>
              <a:t>Cmdlets</a:t>
            </a:r>
            <a:r>
              <a:rPr lang="en-US" dirty="0" smtClean="0"/>
              <a:t> are the very heart and soul of </a:t>
            </a:r>
            <a:r>
              <a:rPr lang="en-US" dirty="0" err="1" smtClean="0"/>
              <a:t>PowerShell</a:t>
            </a:r>
            <a:r>
              <a:rPr lang="en-US" dirty="0" smtClean="0"/>
              <a:t>. </a:t>
            </a:r>
          </a:p>
          <a:p>
            <a:r>
              <a:rPr lang="en-US" dirty="0" smtClean="0"/>
              <a:t>Jeffrey </a:t>
            </a:r>
            <a:r>
              <a:rPr lang="en-US" dirty="0" err="1" smtClean="0"/>
              <a:t>Snover</a:t>
            </a:r>
            <a:r>
              <a:rPr lang="en-US" dirty="0" smtClean="0"/>
              <a:t> [MSFT]</a:t>
            </a:r>
            <a:br>
              <a:rPr lang="en-US" dirty="0" smtClean="0"/>
            </a:br>
            <a:r>
              <a:rPr lang="en-US" dirty="0" smtClean="0"/>
              <a:t>Windows Management Partner Architect</a:t>
            </a:r>
          </a:p>
          <a:p>
            <a:pPr eaLnBrk="1" hangingPunct="1"/>
            <a:endParaRPr lang="en-US" dirty="0" smtClean="0">
              <a:latin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r>
              <a:rPr lang="en-US" b="1" dirty="0" smtClean="0">
                <a:latin typeface="Arial" pitchFamily="34" charset="0"/>
              </a:rPr>
              <a:t>******************************************************************************************************</a:t>
            </a:r>
          </a:p>
          <a:p>
            <a:pPr eaLnBrk="1" hangingPunct="1"/>
            <a:r>
              <a:rPr lang="en-US" b="1" dirty="0" smtClean="0">
                <a:latin typeface="Arial" pitchFamily="34" charset="0"/>
              </a:rPr>
              <a:t>Outline</a:t>
            </a:r>
          </a:p>
          <a:p>
            <a:endParaRPr lang="en-US" dirty="0" smtClean="0"/>
          </a:p>
          <a:p>
            <a:r>
              <a:rPr lang="en-US" dirty="0" smtClean="0"/>
              <a:t>Key point: MMC is what administrators use because it is what almost all Microsoft products use for their management tools.  Therefore, it is a good idea to use this if you want to make management of your app friendly and familiar to your administrators.  </a:t>
            </a:r>
          </a:p>
          <a:p>
            <a:endParaRPr lang="en-US" dirty="0" smtClean="0"/>
          </a:p>
          <a:p>
            <a:r>
              <a:rPr lang="en-US" dirty="0" smtClean="0"/>
              <a:t>MMC 3.0 provides direct support for building snap-ins using managed code which greatly reduces the barrier to providing rich administrative tools.  Developers can use Windows Forms and User Controls to create the user interface and a simple programming model to define the nodes in the tree view and the actions in the actions pane.  Other display models include HTML and a list view to meet common scenarios.  </a:t>
            </a:r>
          </a:p>
          <a:p>
            <a:endParaRPr lang="en-US" dirty="0" smtClean="0"/>
          </a:p>
          <a:p>
            <a:r>
              <a:rPr lang="en-US" dirty="0" smtClean="0"/>
              <a:t>Actions are context based commands that a user can initiate based on the node they currently have selected.  </a:t>
            </a:r>
          </a:p>
          <a:p>
            <a:endParaRPr lang="en-US" dirty="0" smtClean="0"/>
          </a:p>
          <a:p>
            <a:r>
              <a:rPr lang="en-US" dirty="0" smtClean="0"/>
              <a:t>By building management console snap ins, you allow the administrator to create their own management console with your tools as well as all the other services they need to manage. </a:t>
            </a:r>
          </a:p>
          <a:p>
            <a:endParaRPr lang="en-US" dirty="0" smtClean="0"/>
          </a:p>
          <a:p>
            <a:pPr eaLnBrk="1" hangingPunct="1"/>
            <a:r>
              <a:rPr lang="en-US" b="1" dirty="0" smtClean="0">
                <a:latin typeface="Arial" pitchFamily="34" charset="0"/>
              </a:rPr>
              <a:t>******************************************************************************************************</a:t>
            </a:r>
          </a:p>
          <a:p>
            <a:pPr eaLnBrk="1" hangingPunct="1"/>
            <a:r>
              <a:rPr lang="en-US" b="1" dirty="0" smtClean="0">
                <a:latin typeface="Arial" pitchFamily="34" charset="0"/>
              </a:rPr>
              <a:t>Resources</a:t>
            </a:r>
          </a:p>
          <a:p>
            <a:pPr eaLnBrk="1" hangingPunct="1"/>
            <a:endParaRPr lang="en-US" dirty="0" smtClean="0">
              <a:latin typeface="Arial" pitchFamily="34" charset="0"/>
            </a:endParaRPr>
          </a:p>
          <a:p>
            <a:pPr eaLnBrk="1" hangingPunct="1"/>
            <a:r>
              <a:rPr lang="en-US" dirty="0" smtClean="0">
                <a:latin typeface="Arial" pitchFamily="34" charset="0"/>
              </a:rPr>
              <a:t>MMC 3.0 in MSDN Library</a:t>
            </a:r>
          </a:p>
          <a:p>
            <a:pPr eaLnBrk="1" hangingPunct="1"/>
            <a:r>
              <a:rPr lang="en-US" dirty="0" smtClean="0">
                <a:latin typeface="Arial" pitchFamily="34" charset="0"/>
              </a:rPr>
              <a:t>http://msdn.microsoft.com/library/default.asp?url=/library/en-us/managedmmc/html/28aa1a22-e250-45da-b162-8c0b11338caf.asp</a:t>
            </a:r>
          </a:p>
          <a:p>
            <a:endParaRPr lang="en-US" dirty="0" smtClean="0"/>
          </a:p>
        </p:txBody>
      </p:sp>
      <p:sp>
        <p:nvSpPr>
          <p:cNvPr id="4" name="Slide Number Placeholder 3"/>
          <p:cNvSpPr>
            <a:spLocks noGrp="1"/>
          </p:cNvSpPr>
          <p:nvPr>
            <p:ph type="sldNum" sz="quarter" idx="5"/>
          </p:nvPr>
        </p:nvSpPr>
        <p:spPr/>
        <p:txBody>
          <a:bodyPr/>
          <a:lstStyle/>
          <a:p>
            <a:pPr>
              <a:defRPr/>
            </a:pPr>
            <a:fld id="{8C1C75F7-7A47-4466-9E7A-D474E7A2CBE1}" type="slidenum">
              <a:rPr lang="en-US" smtClean="0"/>
              <a:pPr>
                <a:defRPr/>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r>
              <a:rPr lang="en-US" b="1" smtClean="0">
                <a:latin typeface="Arial" pitchFamily="34" charset="0"/>
              </a:rPr>
              <a:t>******************************************************************************************************</a:t>
            </a:r>
          </a:p>
          <a:p>
            <a:pPr eaLnBrk="1" hangingPunct="1"/>
            <a:r>
              <a:rPr lang="en-US" b="1" smtClean="0">
                <a:latin typeface="Arial" pitchFamily="34" charset="0"/>
              </a:rPr>
              <a:t>Outline</a:t>
            </a:r>
          </a:p>
          <a:p>
            <a:endParaRPr lang="en-US" smtClean="0"/>
          </a:p>
          <a:p>
            <a:r>
              <a:rPr lang="en-US" smtClean="0"/>
              <a:t>Key point: PowerShell is THE new shell and scripting engine for Windows.  </a:t>
            </a:r>
          </a:p>
          <a:p>
            <a:endParaRPr lang="en-US" smtClean="0"/>
          </a:p>
          <a:p>
            <a:r>
              <a:rPr lang="en-US" smtClean="0"/>
              <a:t>Available on Windows XP, 2003, Vista and Longhorn.  </a:t>
            </a:r>
          </a:p>
          <a:p>
            <a:endParaRPr lang="en-US" smtClean="0"/>
          </a:p>
          <a:p>
            <a:r>
              <a:rPr lang="en-US" smtClean="0"/>
              <a:t>Built on .NET 2.0 the shell works on objects instead of strings of data.  You can take full advantage of the .NET framework in your scripts and from the shell.  </a:t>
            </a:r>
          </a:p>
          <a:p>
            <a:endParaRPr lang="en-US" smtClean="0"/>
          </a:p>
          <a:p>
            <a:r>
              <a:rPr lang="en-US" smtClean="0"/>
              <a:t>In addition to .NET objects, you can easily create WMI and COM objects and call methods or access properties.  </a:t>
            </a:r>
          </a:p>
          <a:p>
            <a:r>
              <a:rPr lang="en-US" smtClean="0"/>
              <a:t>This allows you to continue to use the objects you currently use in batch files or vbscript.  </a:t>
            </a:r>
          </a:p>
          <a:p>
            <a:endParaRPr lang="en-US" smtClean="0"/>
          </a:p>
          <a:p>
            <a:r>
              <a:rPr lang="en-US" smtClean="0"/>
              <a:t>Pipeline model for processing makes automation much simpler. </a:t>
            </a:r>
          </a:p>
          <a:p>
            <a:endParaRPr lang="en-US" smtClean="0"/>
          </a:p>
          <a:p>
            <a:pPr eaLnBrk="1" hangingPunct="1"/>
            <a:r>
              <a:rPr lang="en-US" b="1" smtClean="0">
                <a:latin typeface="Arial" pitchFamily="34" charset="0"/>
              </a:rPr>
              <a:t>******************************************************************************************************</a:t>
            </a:r>
          </a:p>
          <a:p>
            <a:pPr eaLnBrk="1" hangingPunct="1"/>
            <a:r>
              <a:rPr lang="en-US" b="1" smtClean="0">
                <a:latin typeface="Arial" pitchFamily="34" charset="0"/>
              </a:rPr>
              <a:t>Resources</a:t>
            </a:r>
          </a:p>
          <a:p>
            <a:endParaRPr lang="en-US" smtClean="0"/>
          </a:p>
          <a:p>
            <a:r>
              <a:rPr lang="en-US" smtClean="0"/>
              <a:t>http://blogs.msdn.com/daiken has a script for setting up PS as a VS 2005 environment</a:t>
            </a:r>
          </a:p>
          <a:p>
            <a:r>
              <a:rPr lang="en-US" smtClean="0"/>
              <a:t>http://channel9.msdn.com/ShowPost.aspx?PostID=256835 for VS 2005 project and item templates for PowerShell</a:t>
            </a:r>
          </a:p>
          <a:p>
            <a:r>
              <a:rPr lang="en-US" smtClean="0"/>
              <a:t>http://www.microsoft.com/Powershell/</a:t>
            </a:r>
          </a:p>
          <a:p>
            <a:endParaRPr lang="en-US" smtClean="0"/>
          </a:p>
        </p:txBody>
      </p:sp>
      <p:sp>
        <p:nvSpPr>
          <p:cNvPr id="4" name="Slide Number Placeholder 3"/>
          <p:cNvSpPr>
            <a:spLocks noGrp="1"/>
          </p:cNvSpPr>
          <p:nvPr>
            <p:ph type="sldNum" sz="quarter" idx="5"/>
          </p:nvPr>
        </p:nvSpPr>
        <p:spPr/>
        <p:txBody>
          <a:bodyPr/>
          <a:lstStyle/>
          <a:p>
            <a:pPr>
              <a:defRPr/>
            </a:pPr>
            <a:fld id="{0B4D9505-31E9-486C-9DEE-AA4CF955C13A}" type="slidenum">
              <a:rPr lang="en-US" smtClean="0"/>
              <a:pPr>
                <a:defRPr/>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a:defRPr/>
            </a:pPr>
            <a:fld id="{EDEDC636-67A9-4939-B887-B8021374EEFA}" type="datetime1">
              <a:rPr lang="en-US" smtClean="0"/>
              <a:pPr>
                <a:defRPr/>
              </a:pPr>
              <a:t>9/13/2007</a:t>
            </a:fld>
            <a:endParaRPr lang="en-US" smtClean="0"/>
          </a:p>
        </p:txBody>
      </p:sp>
      <p:sp>
        <p:nvSpPr>
          <p:cNvPr id="40963"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19F99CD2-AF9C-4449-8883-18569D16AC73}" type="slidenum">
              <a:rPr lang="en-US" smtClean="0"/>
              <a:pPr>
                <a:defRPr/>
              </a:pPr>
              <a:t>11</a:t>
            </a:fld>
            <a:endParaRPr lang="en-US" smtClean="0"/>
          </a:p>
        </p:txBody>
      </p:sp>
      <p:sp>
        <p:nvSpPr>
          <p:cNvPr id="58372" name="Rectangle 30720"/>
          <p:cNvSpPr>
            <a:spLocks noGrp="1" noRot="1" noChangeAspect="1" noChangeArrowheads="1" noTextEdit="1"/>
          </p:cNvSpPr>
          <p:nvPr>
            <p:ph type="sldImg"/>
          </p:nvPr>
        </p:nvSpPr>
        <p:spPr bwMode="auto">
          <a:noFill/>
          <a:ln cap="flat" algn="ctr">
            <a:solidFill>
              <a:srgbClr val="000000"/>
            </a:solidFill>
            <a:miter lim="800000"/>
            <a:headEnd type="none" w="med" len="med"/>
            <a:tailEnd type="none" w="med" len="med"/>
          </a:ln>
        </p:spPr>
      </p:sp>
      <p:sp>
        <p:nvSpPr>
          <p:cNvPr id="58373" name="Rectangle 30721"/>
          <p:cNvSpPr>
            <a:spLocks noGrp="1" noChangeArrowheads="1"/>
          </p:cNvSpPr>
          <p:nvPr>
            <p:ph type="body" idx="1"/>
          </p:nvPr>
        </p:nvSpPr>
        <p:spPr bwMode="auto">
          <a:noFill/>
        </p:spPr>
        <p:txBody>
          <a:bodyPr wrap="square" lIns="91435" tIns="45718" rIns="91435" bIns="45718" numCol="1" anchor="t" anchorCtr="0" compatLnSpc="1">
            <a:prstTxWarp prst="textNoShape">
              <a:avLst/>
            </a:prstTxWarp>
          </a:bodyPr>
          <a:lstStyle/>
          <a:p>
            <a:pPr eaLnBrk="1" hangingPunct="1"/>
            <a:r>
              <a:rPr lang="en-US" b="1" smtClean="0">
                <a:latin typeface="Arial" pitchFamily="34" charset="0"/>
              </a:rPr>
              <a:t>******************************************************************************************************</a:t>
            </a:r>
          </a:p>
          <a:p>
            <a:pPr eaLnBrk="1" hangingPunct="1"/>
            <a:r>
              <a:rPr lang="en-US" b="1" smtClean="0">
                <a:latin typeface="Arial" pitchFamily="34" charset="0"/>
              </a:rPr>
              <a:t>Outline</a:t>
            </a:r>
          </a:p>
          <a:p>
            <a:pPr eaLnBrk="1" hangingPunct="1">
              <a:spcBef>
                <a:spcPct val="0"/>
              </a:spcBef>
            </a:pPr>
            <a:endParaRPr lang="en-US" smtClean="0"/>
          </a:p>
          <a:p>
            <a:pPr eaLnBrk="1" hangingPunct="1">
              <a:spcBef>
                <a:spcPct val="0"/>
              </a:spcBef>
            </a:pPr>
            <a:r>
              <a:rPr lang="en-US" smtClean="0"/>
              <a:t>A common model for developing administrative interfaces is going to involve building PowerShell cmdlets that can be used in the rich pipeline aware environment of PowerShell and then consuming those cmdlets in your MMC snap-ins to provide the data and commands needed to support the administrator.  This provides a single set of code where the logic and details lie, and allows you to easily build a rich user interface on top of that to support both models of administration with the least amount of work.  </a:t>
            </a:r>
          </a:p>
          <a:p>
            <a:pPr eaLnBrk="1" hangingPunct="1">
              <a:spcBef>
                <a:spcPct val="0"/>
              </a:spcBef>
            </a:pPr>
            <a:endParaRPr lang="en-US" smtClean="0"/>
          </a:p>
        </p:txBody>
      </p:sp>
      <p:sp>
        <p:nvSpPr>
          <p:cNvPr id="58374" name="Shape 30722"/>
          <p:cNvSpPr txBox="1">
            <a:spLocks noGrp="1" noChangeArrowheads="1"/>
          </p:cNvSpPr>
          <p:nvPr/>
        </p:nvSpPr>
        <p:spPr bwMode="auto">
          <a:xfrm>
            <a:off x="3884613" y="0"/>
            <a:ext cx="2971800" cy="457200"/>
          </a:xfrm>
          <a:prstGeom prst="rect">
            <a:avLst/>
          </a:prstGeom>
          <a:noFill/>
          <a:ln w="9525">
            <a:noFill/>
            <a:miter lim="800000"/>
            <a:headEnd/>
            <a:tailEnd/>
          </a:ln>
        </p:spPr>
        <p:txBody>
          <a:bodyPr lIns="91435" tIns="45718" rIns="91435" bIns="45718"/>
          <a:lstStyle/>
          <a:p>
            <a:pPr algn="r" defTabSz="896938" eaLnBrk="0"/>
            <a:fld id="{D96C7AAD-6347-49C9-98A3-C6FE88054FFB}" type="datetime8">
              <a:rPr lang="en-US" sz="1200">
                <a:latin typeface="Times New Roman" pitchFamily="18" charset="0"/>
              </a:rPr>
              <a:pPr algn="r" defTabSz="896938" eaLnBrk="0"/>
              <a:t>9/13/2007 1:26 PM</a:t>
            </a:fld>
            <a:endParaRPr lang="en-US" sz="1200">
              <a:latin typeface="Times New Roman" pitchFamily="18" charset="0"/>
            </a:endParaRPr>
          </a:p>
        </p:txBody>
      </p:sp>
      <p:sp>
        <p:nvSpPr>
          <p:cNvPr id="58375" name="Shape 30723"/>
          <p:cNvSpPr txBox="1">
            <a:spLocks noGrp="1" noChangeArrowheads="1"/>
          </p:cNvSpPr>
          <p:nvPr/>
        </p:nvSpPr>
        <p:spPr bwMode="auto">
          <a:xfrm>
            <a:off x="5583238" y="8685213"/>
            <a:ext cx="1273175" cy="457200"/>
          </a:xfrm>
          <a:prstGeom prst="rect">
            <a:avLst/>
          </a:prstGeom>
          <a:noFill/>
          <a:ln w="9525">
            <a:noFill/>
            <a:miter lim="800000"/>
            <a:headEnd/>
            <a:tailEnd/>
          </a:ln>
        </p:spPr>
        <p:txBody>
          <a:bodyPr lIns="91435" tIns="45718" rIns="91435" bIns="45718" anchor="b"/>
          <a:lstStyle/>
          <a:p>
            <a:pPr algn="r" defTabSz="896938" eaLnBrk="0"/>
            <a:fld id="{A75591B1-DBC9-423D-A731-A2920A85551A}" type="slidenum">
              <a:rPr lang="en-US" sz="1200">
                <a:latin typeface="Times New Roman" pitchFamily="18" charset="0"/>
              </a:rPr>
              <a:pPr algn="r" defTabSz="896938" eaLnBrk="0"/>
              <a:t>11</a:t>
            </a:fld>
            <a:endParaRPr lang="en-US" sz="1200">
              <a:latin typeface="Times New Roman" pitchFamily="18" charset="0"/>
            </a:endParaRPr>
          </a:p>
        </p:txBody>
      </p:sp>
      <p:sp>
        <p:nvSpPr>
          <p:cNvPr id="58376" name="Shape 30724"/>
          <p:cNvSpPr txBox="1">
            <a:spLocks noGrp="1" noChangeArrowheads="1"/>
          </p:cNvSpPr>
          <p:nvPr/>
        </p:nvSpPr>
        <p:spPr bwMode="auto">
          <a:xfrm>
            <a:off x="0" y="8791575"/>
            <a:ext cx="5667375" cy="350838"/>
          </a:xfrm>
          <a:prstGeom prst="rect">
            <a:avLst/>
          </a:prstGeom>
          <a:noFill/>
          <a:ln w="9525">
            <a:noFill/>
            <a:miter lim="800000"/>
            <a:headEnd/>
            <a:tailEnd/>
          </a:ln>
        </p:spPr>
        <p:txBody>
          <a:bodyPr lIns="91435" tIns="45718" rIns="91435" bIns="45718" anchor="b"/>
          <a:lstStyle/>
          <a:p>
            <a:pPr defTabSz="896938" eaLnBrk="0"/>
            <a:r>
              <a:rPr lang="en-US" sz="800"/>
              <a:t>© 2005 Microsoft Corporation. All rights reserved.</a:t>
            </a:r>
          </a:p>
          <a:p>
            <a:pPr defTabSz="896938" hangingPunct="0"/>
            <a:r>
              <a:rPr lang="en-US" sz="800"/>
              <a:t>This presentation is for informational purposes only. Microsoft makes no warranties, express or implied, in this summary.</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Rectangle 3"/>
          <p:cNvPicPr>
            <a:picLocks noChangeAspect="1" noChangeArrowheads="1"/>
          </p:cNvPicPr>
          <p:nvPr/>
        </p:nvPicPr>
        <p:blipFill>
          <a:blip r:embed="rId2"/>
          <a:srcRect/>
          <a:stretch>
            <a:fillRect/>
          </a:stretch>
        </p:blipFill>
        <p:spPr bwMode="auto">
          <a:xfrm>
            <a:off x="6629400" y="381000"/>
            <a:ext cx="2143125" cy="695325"/>
          </a:xfrm>
          <a:prstGeom prst="rect">
            <a:avLst/>
          </a:prstGeom>
          <a:noFill/>
          <a:ln w="9525" algn="ctr">
            <a:noFill/>
            <a:miter lim="800000"/>
            <a:headEnd/>
            <a:tailEnd/>
          </a:ln>
        </p:spPr>
      </p:pic>
      <p:sp>
        <p:nvSpPr>
          <p:cNvPr id="10243" name="Title 10242"/>
          <p:cNvSpPr>
            <a:spLocks noGrp="1" noChangeArrowheads="1"/>
          </p:cNvSpPr>
          <p:nvPr>
            <p:ph type="ctrTitle"/>
          </p:nvPr>
        </p:nvSpPr>
        <p:spPr>
          <a:xfrm>
            <a:off x="685800" y="2130425"/>
            <a:ext cx="7772400" cy="1470025"/>
          </a:xfrm>
        </p:spPr>
        <p:txBody>
          <a:bodyPr/>
          <a:lstStyle>
            <a:lvl1pPr>
              <a:defRPr sz="3600"/>
            </a:lvl1pPr>
          </a:lstStyle>
          <a:p>
            <a:r>
              <a:rPr lang="en-US" smtClean="0"/>
              <a:t>Click to edit Master title style</a:t>
            </a:r>
            <a:endParaRPr lang="en-US"/>
          </a:p>
        </p:txBody>
      </p:sp>
      <p:sp>
        <p:nvSpPr>
          <p:cNvPr id="10244" name="Subtitle 10243"/>
          <p:cNvSpPr>
            <a:spLocks noGrp="1" noChangeArrowheads="1"/>
          </p:cNvSpPr>
          <p:nvPr>
            <p:ph type="subTitle" idx="1"/>
          </p:nvPr>
        </p:nvSpPr>
        <p:spPr>
          <a:xfrm>
            <a:off x="685800" y="3810000"/>
            <a:ext cx="6400800" cy="1752600"/>
          </a:xfrm>
        </p:spPr>
        <p:txBody>
          <a:bodyPr/>
          <a:lstStyle>
            <a:lvl1pPr marL="0" indent="0">
              <a:buNone/>
              <a:defRPr sz="2200"/>
            </a:lvl1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r>
              <a:rPr lang="en-US" smtClean="0"/>
              <a:t>Click to edit Master title style</a:t>
            </a:r>
            <a:endParaRPr lang="en-US"/>
          </a:p>
        </p:txBody>
      </p:sp>
      <p:sp>
        <p:nvSpPr>
          <p:cNvPr id="3" name="Text Placeholder 2"/>
          <p:cNvSpPr>
            <a:spLocks noGrp="1"/>
          </p:cNvSpPr>
          <p:nvPr>
            <p:ph type="body" idx="1"/>
          </p:nvPr>
        </p:nvSpPr>
        <p:spPr/>
        <p:txBody>
          <a:bodyPr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r>
              <a:rPr lang="en-US" smtClean="0"/>
              <a:t>Click to edit Master title style</a:t>
            </a:r>
            <a:endParaRPr lang="en-US"/>
          </a:p>
        </p:txBody>
      </p:sp>
      <p:sp>
        <p:nvSpPr>
          <p:cNvPr id="3" name="Content Placeholder 2"/>
          <p:cNvSpPr>
            <a:spLocks noGrp="1"/>
          </p:cNvSpPr>
          <p:nvPr>
            <p:ph idx="1"/>
          </p:nvPr>
        </p:nvSpPr>
        <p:spPr/>
        <p:txBody>
          <a:bodyPr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rtlCol="0"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rtlCol="0"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r>
              <a:rPr lang="en-US" smtClean="0"/>
              <a:t>Click to edit Master title style</a:t>
            </a:r>
            <a:endParaRPr lang="en-US"/>
          </a:p>
        </p:txBody>
      </p:sp>
      <p:sp>
        <p:nvSpPr>
          <p:cNvPr id="3" name="Content Placeholder 2"/>
          <p:cNvSpPr>
            <a:spLocks noGrp="1"/>
          </p:cNvSpPr>
          <p:nvPr>
            <p:ph sz="half" idx="1"/>
          </p:nvPr>
        </p:nvSpPr>
        <p:spPr>
          <a:xfrm>
            <a:off x="457200" y="1219200"/>
            <a:ext cx="4038600" cy="5029200"/>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19200"/>
            <a:ext cx="4038600" cy="5029200"/>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rtlCol="0"/>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rtlCol="0"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rtlCol="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rtlCol="0"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rtlCol="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image" Target="../media/image4.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2"/>
          <a:srcRect/>
          <a:stretch>
            <a:fillRect/>
          </a:stretch>
        </a:blipFill>
        <a:effectLst/>
      </p:bgPr>
    </p:bg>
    <p:spTree>
      <p:nvGrpSpPr>
        <p:cNvPr id="1" name=""/>
        <p:cNvGrpSpPr/>
        <p:nvPr/>
      </p:nvGrpSpPr>
      <p:grpSpPr>
        <a:xfrm>
          <a:off x="0" y="0"/>
          <a:ext cx="0" cy="0"/>
          <a:chOff x="0" y="0"/>
          <a:chExt cx="0" cy="0"/>
        </a:xfrm>
      </p:grpSpPr>
      <p:sp>
        <p:nvSpPr>
          <p:cNvPr id="1026" name="Title Placeholder 1025"/>
          <p:cNvSpPr>
            <a:spLocks noGrp="1" noChangeArrowheads="1"/>
          </p:cNvSpPr>
          <p:nvPr>
            <p:ph type="title"/>
          </p:nvPr>
        </p:nvSpPr>
        <p:spPr bwMode="auto">
          <a:xfrm>
            <a:off x="457200" y="90488"/>
            <a:ext cx="8229600" cy="1143000"/>
          </a:xfrm>
          <a:prstGeom prst="rect">
            <a:avLst/>
          </a:prstGeom>
          <a:noFill/>
          <a:ln w="9525" cap="flat" cmpd="sng" algn="ctr">
            <a:noFill/>
            <a:prstDash val="solid"/>
            <a:miter lim="800000"/>
            <a:headEnd type="none" w="med" len="med"/>
            <a:tailEnd type="none" w="med" len="med"/>
          </a:ln>
          <a:effectLst>
            <a:outerShdw dist="12700" dir="5400000" algn="ctr" rotWithShape="0">
              <a:schemeClr val="tx1"/>
            </a:outerShdw>
          </a:effectLst>
        </p:spPr>
        <p:txBody>
          <a:bodyPr vert="horz" wrap="square" lIns="91440" tIns="45720" rIns="91440" bIns="45720" anchor="ctr" compatLnSpc="1"/>
          <a:lstStyle/>
          <a:p>
            <a:pPr lvl="0"/>
            <a:r>
              <a:rPr lang="en-US" smtClean="0"/>
              <a:t>Click to edit Master title style</a:t>
            </a:r>
            <a:endParaRPr lang="en-US"/>
          </a:p>
        </p:txBody>
      </p:sp>
      <p:sp>
        <p:nvSpPr>
          <p:cNvPr id="1027" name="Text Placeholder 1026"/>
          <p:cNvSpPr>
            <a:spLocks noGrp="1" noChangeArrowheads="1"/>
          </p:cNvSpPr>
          <p:nvPr>
            <p:ph type="body" idx="1"/>
          </p:nvPr>
        </p:nvSpPr>
        <p:spPr bwMode="auto">
          <a:xfrm>
            <a:off x="457200" y="1219200"/>
            <a:ext cx="8229600" cy="502920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Rectangle 1027"/>
          <p:cNvPicPr>
            <a:picLocks noChangeAspect="1" noChangeArrowheads="1"/>
          </p:cNvPicPr>
          <p:nvPr/>
        </p:nvPicPr>
        <p:blipFill>
          <a:blip r:embed="rId13"/>
          <a:srcRect/>
          <a:stretch>
            <a:fillRect/>
          </a:stretch>
        </p:blipFill>
        <p:spPr bwMode="auto">
          <a:xfrm>
            <a:off x="7696200" y="6391275"/>
            <a:ext cx="1428750" cy="466725"/>
          </a:xfrm>
          <a:prstGeom prst="rect">
            <a:avLst/>
          </a:prstGeom>
          <a:noFill/>
          <a:ln w="9525" algn="ctr">
            <a:noFill/>
            <a:miter lim="800000"/>
            <a:headEnd/>
            <a:tailEnd/>
          </a:ln>
        </p:spPr>
      </p:pic>
      <p:pic>
        <p:nvPicPr>
          <p:cNvPr id="1029" name="Rectangle 1028"/>
          <p:cNvPicPr>
            <a:picLocks noChangeAspect="1" noChangeArrowheads="1"/>
          </p:cNvPicPr>
          <p:nvPr/>
        </p:nvPicPr>
        <p:blipFill>
          <a:blip r:embed="rId14"/>
          <a:srcRect/>
          <a:stretch>
            <a:fillRect/>
          </a:stretch>
        </p:blipFill>
        <p:spPr bwMode="auto">
          <a:xfrm>
            <a:off x="304800" y="6453188"/>
            <a:ext cx="1598613" cy="404812"/>
          </a:xfrm>
          <a:prstGeom prst="rect">
            <a:avLst/>
          </a:prstGeom>
          <a:noFill/>
          <a:ln w="9525" algn="ctr">
            <a:noFill/>
            <a:miter lim="800000"/>
            <a:headEnd/>
            <a:tailEnd/>
          </a:ln>
        </p:spPr>
      </p:pic>
    </p:spTree>
  </p:cSld>
  <p:clrMap bg1="lt1" tx1="dk1" bg2="lt2" tx2="dk2" accent1="accent1" accent2="accent2" accent3="accent3" accent4="accent4" accent5="accent5" accent6="accent6" hlink="hlink" folHlink="folHlink"/>
  <p:sldLayoutIdLst>
    <p:sldLayoutId id="2147483778"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Lst>
  <p:txStyles>
    <p:titleStyle>
      <a:lvl1pPr marL="342900" indent="-342900" algn="l" defTabSz="-13873163" rtl="0" eaLnBrk="0" fontAlgn="base" hangingPunct="0">
        <a:spcBef>
          <a:spcPct val="0"/>
        </a:spcBef>
        <a:spcAft>
          <a:spcPct val="0"/>
        </a:spcAft>
        <a:defRPr sz="3200" b="1">
          <a:solidFill>
            <a:srgbClr val="FFCC00"/>
          </a:solidFill>
          <a:latin typeface="+mj-lt"/>
          <a:ea typeface="+mj-ea"/>
          <a:cs typeface="+mj-cs"/>
        </a:defRPr>
      </a:lvl1pPr>
      <a:lvl2pPr marL="342900" indent="-342900" algn="l" defTabSz="-13873163" rtl="0" eaLnBrk="0" fontAlgn="base" hangingPunct="0">
        <a:spcBef>
          <a:spcPct val="0"/>
        </a:spcBef>
        <a:spcAft>
          <a:spcPct val="0"/>
        </a:spcAft>
        <a:defRPr sz="3200" b="1">
          <a:solidFill>
            <a:srgbClr val="FFCC00"/>
          </a:solidFill>
          <a:latin typeface="Tahoma"/>
        </a:defRPr>
      </a:lvl2pPr>
      <a:lvl3pPr marL="342900" indent="-342900" algn="l" defTabSz="-13873163" rtl="0" eaLnBrk="0" fontAlgn="base" hangingPunct="0">
        <a:spcBef>
          <a:spcPct val="0"/>
        </a:spcBef>
        <a:spcAft>
          <a:spcPct val="0"/>
        </a:spcAft>
        <a:defRPr sz="3200" b="1">
          <a:solidFill>
            <a:srgbClr val="FFCC00"/>
          </a:solidFill>
          <a:latin typeface="Tahoma"/>
        </a:defRPr>
      </a:lvl3pPr>
      <a:lvl4pPr marL="342900" indent="-342900" algn="l" defTabSz="-13873163" rtl="0" eaLnBrk="0" fontAlgn="base" hangingPunct="0">
        <a:spcBef>
          <a:spcPct val="0"/>
        </a:spcBef>
        <a:spcAft>
          <a:spcPct val="0"/>
        </a:spcAft>
        <a:defRPr sz="3200" b="1">
          <a:solidFill>
            <a:srgbClr val="FFCC00"/>
          </a:solidFill>
          <a:latin typeface="Tahoma"/>
        </a:defRPr>
      </a:lvl4pPr>
      <a:lvl5pPr marL="342900" indent="-342900" algn="l" defTabSz="-13873163" rtl="0" eaLnBrk="0" fontAlgn="base" hangingPunct="0">
        <a:spcBef>
          <a:spcPct val="0"/>
        </a:spcBef>
        <a:spcAft>
          <a:spcPct val="0"/>
        </a:spcAft>
        <a:defRPr sz="3200" b="1">
          <a:solidFill>
            <a:srgbClr val="FFCC00"/>
          </a:solidFill>
          <a:latin typeface="Tahoma"/>
        </a:defRPr>
      </a:lvl5pPr>
      <a:lvl6pPr marL="457200" algn="l" eaLnBrk="1" fontAlgn="base" hangingPunct="1">
        <a:spcBef>
          <a:spcPct val="0"/>
        </a:spcBef>
        <a:spcAft>
          <a:spcPct val="0"/>
        </a:spcAft>
        <a:defRPr sz="3200" b="1">
          <a:solidFill>
            <a:srgbClr val="FFCC00">
              <a:alpha val="100000"/>
            </a:srgbClr>
          </a:solidFill>
          <a:latin typeface="Tahoma"/>
        </a:defRPr>
      </a:lvl6pPr>
      <a:lvl7pPr marL="914400" algn="l" eaLnBrk="1" fontAlgn="base" hangingPunct="1">
        <a:spcBef>
          <a:spcPct val="0"/>
        </a:spcBef>
        <a:spcAft>
          <a:spcPct val="0"/>
        </a:spcAft>
        <a:defRPr sz="3200" b="1">
          <a:solidFill>
            <a:srgbClr val="FFCC00">
              <a:alpha val="100000"/>
            </a:srgbClr>
          </a:solidFill>
          <a:latin typeface="Tahoma"/>
        </a:defRPr>
      </a:lvl7pPr>
      <a:lvl8pPr marL="1371600" algn="l" eaLnBrk="1" fontAlgn="base" hangingPunct="1">
        <a:spcBef>
          <a:spcPct val="0"/>
        </a:spcBef>
        <a:spcAft>
          <a:spcPct val="0"/>
        </a:spcAft>
        <a:defRPr sz="3200" b="1">
          <a:solidFill>
            <a:srgbClr val="FFCC00">
              <a:alpha val="100000"/>
            </a:srgbClr>
          </a:solidFill>
          <a:latin typeface="Tahoma"/>
        </a:defRPr>
      </a:lvl8pPr>
      <a:lvl9pPr marL="1828800" algn="l" eaLnBrk="1" fontAlgn="base" hangingPunct="1">
        <a:spcBef>
          <a:spcPct val="0"/>
        </a:spcBef>
        <a:spcAft>
          <a:spcPct val="0"/>
        </a:spcAft>
        <a:defRPr sz="3200" b="1">
          <a:solidFill>
            <a:srgbClr val="FFCC00">
              <a:alpha val="100000"/>
            </a:srgbClr>
          </a:solidFill>
          <a:latin typeface="Tahoma"/>
        </a:defRPr>
      </a:lvl9pPr>
    </p:titleStyle>
    <p:bodyStyle>
      <a:lvl1pPr marL="342900" indent="-342900" algn="l" defTabSz="-13873163" rtl="0" eaLnBrk="0" fontAlgn="base" hangingPunct="0">
        <a:spcBef>
          <a:spcPct val="20000"/>
        </a:spcBef>
        <a:spcAft>
          <a:spcPct val="0"/>
        </a:spcAft>
        <a:buBlip>
          <a:blip r:embed="rId15"/>
        </a:buBlip>
        <a:defRPr sz="2600">
          <a:solidFill>
            <a:schemeClr val="bg1"/>
          </a:solidFill>
          <a:latin typeface="+mn-lt"/>
          <a:ea typeface="+mn-ea"/>
          <a:cs typeface="+mn-cs"/>
        </a:defRPr>
      </a:lvl1pPr>
      <a:lvl2pPr marL="742950" indent="-285750" algn="l" defTabSz="-13873163" rtl="0" eaLnBrk="0" fontAlgn="base" hangingPunct="0">
        <a:spcBef>
          <a:spcPct val="20000"/>
        </a:spcBef>
        <a:spcAft>
          <a:spcPct val="0"/>
        </a:spcAft>
        <a:buBlip>
          <a:blip r:embed="rId15"/>
        </a:buBlip>
        <a:defRPr sz="2000">
          <a:solidFill>
            <a:schemeClr val="bg1"/>
          </a:solidFill>
          <a:latin typeface="Microsoft Sans Serif"/>
        </a:defRPr>
      </a:lvl2pPr>
      <a:lvl3pPr marL="1143000" indent="-228600" algn="l" defTabSz="-13873163" rtl="0" eaLnBrk="0" fontAlgn="base" hangingPunct="0">
        <a:spcBef>
          <a:spcPct val="20000"/>
        </a:spcBef>
        <a:spcAft>
          <a:spcPct val="0"/>
        </a:spcAft>
        <a:buBlip>
          <a:blip r:embed="rId15"/>
        </a:buBlip>
        <a:defRPr sz="2000">
          <a:solidFill>
            <a:schemeClr val="bg1"/>
          </a:solidFill>
          <a:latin typeface="+mn-lt"/>
        </a:defRPr>
      </a:lvl3pPr>
      <a:lvl4pPr marL="1600200" indent="-228600" algn="l" defTabSz="-13873163" rtl="0" eaLnBrk="0" fontAlgn="base" hangingPunct="0">
        <a:spcBef>
          <a:spcPct val="20000"/>
        </a:spcBef>
        <a:spcAft>
          <a:spcPct val="0"/>
        </a:spcAft>
        <a:buBlip>
          <a:blip r:embed="rId15"/>
        </a:buBlip>
        <a:defRPr sz="1600">
          <a:solidFill>
            <a:schemeClr val="bg1"/>
          </a:solidFill>
          <a:latin typeface="+mn-lt"/>
        </a:defRPr>
      </a:lvl4pPr>
      <a:lvl5pPr marL="2057400" indent="-228600" algn="l" defTabSz="-13873163" rtl="0" eaLnBrk="0" fontAlgn="base" hangingPunct="0">
        <a:spcBef>
          <a:spcPct val="20000"/>
        </a:spcBef>
        <a:spcAft>
          <a:spcPct val="0"/>
        </a:spcAft>
        <a:buBlip>
          <a:blip r:embed="rId15"/>
        </a:buBlip>
        <a:defRPr sz="1400">
          <a:solidFill>
            <a:schemeClr val="bg1"/>
          </a:solidFill>
          <a:latin typeface="+mn-lt"/>
        </a:defRPr>
      </a:lvl5pPr>
      <a:lvl6pPr marL="2514600" indent="-228600" algn="l" eaLnBrk="1" fontAlgn="base" hangingPunct="1">
        <a:spcBef>
          <a:spcPct val="20000"/>
        </a:spcBef>
        <a:spcAft>
          <a:spcPct val="0"/>
        </a:spcAft>
        <a:buBlip>
          <a:blip r:embed="rId16"/>
        </a:buBlip>
        <a:defRPr sz="1400">
          <a:solidFill>
            <a:schemeClr val="bg1">
              <a:alpha val="100000"/>
            </a:schemeClr>
          </a:solidFill>
          <a:latin typeface="+mn-lt"/>
        </a:defRPr>
      </a:lvl6pPr>
      <a:lvl7pPr marL="2971800" indent="-228600" algn="l" eaLnBrk="1" fontAlgn="base" hangingPunct="1">
        <a:spcBef>
          <a:spcPct val="20000"/>
        </a:spcBef>
        <a:spcAft>
          <a:spcPct val="0"/>
        </a:spcAft>
        <a:buBlip>
          <a:blip r:embed="rId16"/>
        </a:buBlip>
        <a:defRPr sz="1400">
          <a:solidFill>
            <a:schemeClr val="bg1">
              <a:alpha val="100000"/>
            </a:schemeClr>
          </a:solidFill>
          <a:latin typeface="+mn-lt"/>
        </a:defRPr>
      </a:lvl7pPr>
      <a:lvl8pPr marL="3429000" indent="-228600" algn="l" eaLnBrk="1" fontAlgn="base" hangingPunct="1">
        <a:spcBef>
          <a:spcPct val="20000"/>
        </a:spcBef>
        <a:spcAft>
          <a:spcPct val="0"/>
        </a:spcAft>
        <a:buBlip>
          <a:blip r:embed="rId16"/>
        </a:buBlip>
        <a:defRPr sz="1400">
          <a:solidFill>
            <a:schemeClr val="bg1">
              <a:alpha val="100000"/>
            </a:schemeClr>
          </a:solidFill>
          <a:latin typeface="+mn-lt"/>
        </a:defRPr>
      </a:lvl8pPr>
      <a:lvl9pPr marL="3886200" indent="-228600" algn="l" eaLnBrk="1" fontAlgn="base" hangingPunct="1">
        <a:spcBef>
          <a:spcPct val="20000"/>
        </a:spcBef>
        <a:spcAft>
          <a:spcPct val="0"/>
        </a:spcAft>
        <a:buBlip>
          <a:blip r:embed="rId16"/>
        </a:buBlip>
        <a:defRPr sz="1400">
          <a:solidFill>
            <a:schemeClr val="bg1">
              <a:alpha val="100000"/>
            </a:schemeClr>
          </a:solidFill>
          <a:latin typeface="+mn-lt"/>
        </a:defRPr>
      </a:lvl9pPr>
    </p:bodyStyle>
    <p:otherStyle>
      <a:lvl1pPr algn="l" eaLnBrk="1" fontAlgn="base" hangingPunct="1">
        <a:spcBef>
          <a:spcPct val="0"/>
        </a:spcBef>
        <a:spcAft>
          <a:spcPct val="0"/>
        </a:spcAft>
        <a:defRPr>
          <a:solidFill>
            <a:schemeClr val="tx1">
              <a:alpha val="100000"/>
            </a:schemeClr>
          </a:solidFill>
          <a:latin typeface="Arial"/>
        </a:defRPr>
      </a:lvl1pPr>
      <a:lvl2pPr marL="457200" algn="l" eaLnBrk="1" fontAlgn="base" hangingPunct="1">
        <a:spcBef>
          <a:spcPct val="0"/>
        </a:spcBef>
        <a:spcAft>
          <a:spcPct val="0"/>
        </a:spcAft>
        <a:defRPr>
          <a:solidFill>
            <a:schemeClr val="tx1">
              <a:alpha val="100000"/>
            </a:schemeClr>
          </a:solidFill>
          <a:latin typeface="Arial"/>
        </a:defRPr>
      </a:lvl2pPr>
      <a:lvl3pPr marL="914400" algn="l" eaLnBrk="1" fontAlgn="base" hangingPunct="1">
        <a:spcBef>
          <a:spcPct val="0"/>
        </a:spcBef>
        <a:spcAft>
          <a:spcPct val="0"/>
        </a:spcAft>
        <a:defRPr>
          <a:solidFill>
            <a:schemeClr val="tx1">
              <a:alpha val="100000"/>
            </a:schemeClr>
          </a:solidFill>
          <a:latin typeface="Arial"/>
        </a:defRPr>
      </a:lvl3pPr>
      <a:lvl4pPr marL="1371600" algn="l" eaLnBrk="1" fontAlgn="base" hangingPunct="1">
        <a:spcBef>
          <a:spcPct val="0"/>
        </a:spcBef>
        <a:spcAft>
          <a:spcPct val="0"/>
        </a:spcAft>
        <a:defRPr>
          <a:solidFill>
            <a:schemeClr val="tx1">
              <a:alpha val="100000"/>
            </a:schemeClr>
          </a:solidFill>
          <a:latin typeface="Arial"/>
        </a:defRPr>
      </a:lvl4pPr>
      <a:lvl5pPr marL="1828800" algn="l" eaLnBrk="1" fontAlgn="base" hangingPunct="1">
        <a:spcBef>
          <a:spcPct val="0"/>
        </a:spcBef>
        <a:spcAft>
          <a:spcPct val="0"/>
        </a:spcAft>
        <a:defRPr>
          <a:solidFill>
            <a:schemeClr val="tx1">
              <a:alpha val="100000"/>
            </a:schemeClr>
          </a:solidFill>
          <a:latin typeface="Arial"/>
        </a:defRPr>
      </a:lvl5pPr>
      <a:lvl6pPr marL="2286000" algn="l" eaLnBrk="1" fontAlgn="base" hangingPunct="1">
        <a:spcBef>
          <a:spcPct val="0"/>
        </a:spcBef>
        <a:spcAft>
          <a:spcPct val="0"/>
        </a:spcAft>
        <a:defRPr>
          <a:solidFill>
            <a:schemeClr val="tx1">
              <a:alpha val="100000"/>
            </a:schemeClr>
          </a:solidFill>
          <a:latin typeface="Arial"/>
        </a:defRPr>
      </a:lvl6pPr>
      <a:lvl7pPr marL="2743200" algn="l" eaLnBrk="1" fontAlgn="base" hangingPunct="1">
        <a:spcBef>
          <a:spcPct val="0"/>
        </a:spcBef>
        <a:spcAft>
          <a:spcPct val="0"/>
        </a:spcAft>
        <a:defRPr>
          <a:solidFill>
            <a:schemeClr val="tx1">
              <a:alpha val="100000"/>
            </a:schemeClr>
          </a:solidFill>
          <a:latin typeface="Arial"/>
        </a:defRPr>
      </a:lvl7pPr>
      <a:lvl8pPr marL="3200400" algn="l" eaLnBrk="1" fontAlgn="base" hangingPunct="1">
        <a:spcBef>
          <a:spcPct val="0"/>
        </a:spcBef>
        <a:spcAft>
          <a:spcPct val="0"/>
        </a:spcAft>
        <a:defRPr>
          <a:solidFill>
            <a:schemeClr val="tx1">
              <a:alpha val="100000"/>
            </a:schemeClr>
          </a:solidFill>
          <a:latin typeface="Arial"/>
        </a:defRPr>
      </a:lvl8pPr>
      <a:lvl9pPr marL="3657600" algn="l" eaLnBrk="1" fontAlgn="base" hangingPunct="1">
        <a:spcBef>
          <a:spcPct val="0"/>
        </a:spcBef>
        <a:spcAft>
          <a:spcPct val="0"/>
        </a:spcAft>
        <a:defRPr>
          <a:solidFill>
            <a:schemeClr val="tx1">
              <a:alpha val="100000"/>
            </a:schemeClr>
          </a:solidFill>
          <a:latin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blogs.msdn.com/ericnel/archive/2007/05/11/two-of-our-finest-technologies-in-one-place-powershell-meets-workflow-foundation.aspx"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9.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hyperlink" Target="https://winqual.microsoft.com/"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microsoft.com/windowsserversystem/dsi/dsicore.mspx"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hyperlink" Target="http://powergui.org/" TargetMode="External"/><Relationship Id="rId5" Type="http://schemas.openxmlformats.org/officeDocument/2006/relationships/hyperlink" Target="http://blogs.msdn.com/powershell/" TargetMode="External"/><Relationship Id="rId4" Type="http://schemas.openxmlformats.org/officeDocument/2006/relationships/hyperlink" Target="http://www.microsoft.com/windowsserversystem/dsi/default.mspx"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hyperlink" Target="http://blogs.msdn.com/drnick/archive/tags/Queues/default.aspx" TargetMode="External"/><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ctrTitle"/>
          </p:nvPr>
        </p:nvSpPr>
        <p:spPr/>
        <p:txBody>
          <a:bodyPr numCol="1" anchorCtr="0">
            <a:prstTxWarp prst="textNoShape">
              <a:avLst/>
            </a:prstTxWarp>
          </a:bodyPr>
          <a:lstStyle/>
          <a:p>
            <a:pPr marL="0" indent="0" eaLnBrk="1" hangingPunct="1">
              <a:defRPr/>
            </a:pPr>
            <a:r>
              <a:rPr lang="en-GB" dirty="0" smtClean="0"/>
              <a:t>“Odds and Sods” </a:t>
            </a:r>
            <a:r>
              <a:rPr lang="en-GB" dirty="0" smtClean="0">
                <a:sym typeface="Wingdings" pitchFamily="2" charset="2"/>
              </a:rPr>
              <a:t></a:t>
            </a:r>
            <a:endParaRPr lang="en-US" dirty="0" smtClean="0"/>
          </a:p>
        </p:txBody>
      </p:sp>
      <p:sp>
        <p:nvSpPr>
          <p:cNvPr id="3075" name="Rectangle 2"/>
          <p:cNvSpPr>
            <a:spLocks noGrp="1"/>
          </p:cNvSpPr>
          <p:nvPr>
            <p:ph type="subTitle" idx="1"/>
          </p:nvPr>
        </p:nvSpPr>
        <p:spPr/>
        <p:txBody>
          <a:bodyPr/>
          <a:lstStyle/>
          <a:p>
            <a:pPr>
              <a:defRPr/>
            </a:pPr>
            <a:r>
              <a:rPr lang="en-US" dirty="0" smtClean="0"/>
              <a:t>MSMQ 4.0</a:t>
            </a:r>
          </a:p>
          <a:p>
            <a:pPr>
              <a:defRPr/>
            </a:pPr>
            <a:r>
              <a:rPr lang="en-GB" dirty="0" smtClean="0"/>
              <a:t>Design for Operations</a:t>
            </a:r>
            <a:endParaRPr lang="en-US" dirty="0" smtClean="0"/>
          </a:p>
          <a:p>
            <a:pPr>
              <a:defRPr/>
            </a:pPr>
            <a:endParaRPr lang="en-US" dirty="0" smtClean="0">
              <a:solidFill>
                <a:schemeClr val="bg2"/>
              </a:solidFill>
              <a:effectLst>
                <a:outerShdw blurRad="38100" dist="38100" dir="2700000" algn="tl">
                  <a:srgbClr val="C0C0C0"/>
                </a:outerShdw>
              </a:effectLst>
            </a:endParaRPr>
          </a:p>
        </p:txBody>
      </p:sp>
      <p:pic>
        <p:nvPicPr>
          <p:cNvPr id="3076" name="Rectangle 3"/>
          <p:cNvPicPr>
            <a:picLocks noChangeAspect="1" noChangeArrowheads="1"/>
          </p:cNvPicPr>
          <p:nvPr/>
        </p:nvPicPr>
        <p:blipFill>
          <a:blip r:embed="rId3"/>
          <a:srcRect/>
          <a:stretch>
            <a:fillRect/>
          </a:stretch>
        </p:blipFill>
        <p:spPr bwMode="auto">
          <a:xfrm>
            <a:off x="381000" y="457200"/>
            <a:ext cx="2895600" cy="733425"/>
          </a:xfrm>
          <a:prstGeom prst="rect">
            <a:avLst/>
          </a:prstGeom>
          <a:noFill/>
          <a:ln w="9525" algn="ctr">
            <a:noFill/>
            <a:miter lim="800000"/>
            <a:headEnd/>
            <a:tailEnd/>
          </a:ln>
        </p:spPr>
      </p:pic>
      <p:sp>
        <p:nvSpPr>
          <p:cNvPr id="3077" name="Rectangle 6"/>
          <p:cNvSpPr>
            <a:spLocks noChangeArrowheads="1"/>
          </p:cNvSpPr>
          <p:nvPr/>
        </p:nvSpPr>
        <p:spPr bwMode="auto">
          <a:xfrm>
            <a:off x="3467100" y="6477000"/>
            <a:ext cx="2209800" cy="381000"/>
          </a:xfrm>
          <a:prstGeom prst="rect">
            <a:avLst/>
          </a:prstGeom>
          <a:noFill/>
          <a:ln w="9525" algn="ctr">
            <a:noFill/>
            <a:miter lim="800000"/>
            <a:headEnd/>
            <a:tailEnd/>
          </a:ln>
        </p:spPr>
        <p:txBody>
          <a:bodyPr/>
          <a:lstStyle/>
          <a:p>
            <a:pPr algn="ctr"/>
            <a:r>
              <a:rPr lang="en-US" sz="1400">
                <a:solidFill>
                  <a:schemeClr val="bg1"/>
                </a:solidFill>
                <a:latin typeface="Tahoma" pitchFamily="34" charset="0"/>
              </a:rPr>
              <a:t>Microsoft Confidential</a:t>
            </a:r>
            <a:endParaRPr lang="en-US">
              <a:latin typeface="Tahoma"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pPr eaLnBrk="1" hangingPunct="1">
              <a:defRPr/>
            </a:pPr>
            <a:r>
              <a:rPr lang="en-US" dirty="0" smtClean="0">
                <a:solidFill>
                  <a:srgbClr val="FFCC00">
                    <a:alpha val="100000"/>
                  </a:srgbClr>
                </a:solidFill>
              </a:rPr>
              <a:t>Windows </a:t>
            </a:r>
            <a:r>
              <a:rPr lang="en-US" dirty="0" err="1" smtClean="0">
                <a:solidFill>
                  <a:srgbClr val="FFCC00">
                    <a:alpha val="100000"/>
                  </a:srgbClr>
                </a:solidFill>
              </a:rPr>
              <a:t>PowerShell</a:t>
            </a:r>
            <a:r>
              <a:rPr lang="en-US" dirty="0" smtClean="0">
                <a:solidFill>
                  <a:srgbClr val="FFCC00">
                    <a:alpha val="100000"/>
                  </a:srgbClr>
                </a:solidFill>
              </a:rPr>
              <a:t> 1.0</a:t>
            </a:r>
            <a:endParaRPr lang="en-US" dirty="0">
              <a:solidFill>
                <a:srgbClr val="FFCC00">
                  <a:alpha val="100000"/>
                </a:srgbClr>
              </a:solidFill>
            </a:endParaRPr>
          </a:p>
        </p:txBody>
      </p:sp>
      <p:sp>
        <p:nvSpPr>
          <p:cNvPr id="26627" name="Rectangle 2"/>
          <p:cNvSpPr>
            <a:spLocks noGrp="1"/>
          </p:cNvSpPr>
          <p:nvPr>
            <p:ph idx="1"/>
          </p:nvPr>
        </p:nvSpPr>
        <p:spPr/>
        <p:txBody>
          <a:bodyPr/>
          <a:lstStyle/>
          <a:p>
            <a:pPr eaLnBrk="1" hangingPunct="1"/>
            <a:r>
              <a:rPr lang="en-US" dirty="0" smtClean="0"/>
              <a:t>What is Windows </a:t>
            </a:r>
            <a:r>
              <a:rPr lang="en-US" dirty="0" err="1" smtClean="0"/>
              <a:t>PowerShell</a:t>
            </a:r>
            <a:r>
              <a:rPr lang="en-US" dirty="0" smtClean="0"/>
              <a:t>?</a:t>
            </a:r>
          </a:p>
          <a:p>
            <a:pPr lvl="1" eaLnBrk="1" hangingPunct="1"/>
            <a:r>
              <a:rPr lang="en-US" dirty="0" smtClean="0">
                <a:latin typeface="Microsoft Sans Serif" pitchFamily="34" charset="0"/>
              </a:rPr>
              <a:t>Command Line Shell and Scripting Language</a:t>
            </a:r>
          </a:p>
          <a:p>
            <a:pPr eaLnBrk="1" hangingPunct="1"/>
            <a:r>
              <a:rPr lang="en-US" dirty="0" smtClean="0"/>
              <a:t>Why use Windows </a:t>
            </a:r>
            <a:r>
              <a:rPr lang="en-US" dirty="0" err="1" smtClean="0"/>
              <a:t>PowerShell</a:t>
            </a:r>
            <a:r>
              <a:rPr lang="en-US" dirty="0" smtClean="0"/>
              <a:t>?</a:t>
            </a:r>
          </a:p>
          <a:p>
            <a:pPr lvl="1" eaLnBrk="1" hangingPunct="1"/>
            <a:r>
              <a:rPr lang="en-US" dirty="0" smtClean="0">
                <a:latin typeface="Microsoft Sans Serif" pitchFamily="34" charset="0"/>
              </a:rPr>
              <a:t>Easy to Adopt, Learn and Use</a:t>
            </a:r>
          </a:p>
          <a:p>
            <a:pPr lvl="1" eaLnBrk="1" hangingPunct="1"/>
            <a:r>
              <a:rPr lang="en-US" dirty="0" smtClean="0">
                <a:latin typeface="Microsoft Sans Serif" pitchFamily="34" charset="0"/>
              </a:rPr>
              <a:t>Provides consistent syntax and standard, uniform utilities</a:t>
            </a:r>
          </a:p>
          <a:p>
            <a:pPr lvl="1" eaLnBrk="1" hangingPunct="1"/>
            <a:r>
              <a:rPr lang="en-US" dirty="0" smtClean="0">
                <a:latin typeface="Microsoft Sans Serif" pitchFamily="34" charset="0"/>
              </a:rPr>
              <a:t>Automates Bulk System Administration Tasks</a:t>
            </a:r>
          </a:p>
          <a:p>
            <a:pPr lvl="1" eaLnBrk="1" hangingPunct="1"/>
            <a:r>
              <a:rPr lang="en-US" dirty="0" smtClean="0">
                <a:latin typeface="Microsoft Sans Serif" pitchFamily="34" charset="0"/>
              </a:rPr>
              <a:t>Accelerates Authoring, testing, and debugging of scripts</a:t>
            </a:r>
          </a:p>
          <a:p>
            <a:pPr lvl="1" eaLnBrk="1" hangingPunct="1"/>
            <a:r>
              <a:rPr lang="en-US" dirty="0" smtClean="0">
                <a:latin typeface="Microsoft Sans Serif" pitchFamily="34" charset="0"/>
              </a:rPr>
              <a:t>Easy to build Custom Windows </a:t>
            </a:r>
            <a:r>
              <a:rPr lang="en-US" dirty="0" err="1" smtClean="0">
                <a:latin typeface="Microsoft Sans Serif" pitchFamily="34" charset="0"/>
              </a:rPr>
              <a:t>PowerShell</a:t>
            </a:r>
            <a:r>
              <a:rPr lang="en-US" dirty="0" smtClean="0">
                <a:latin typeface="Microsoft Sans Serif" pitchFamily="34" charset="0"/>
              </a:rPr>
              <a:t> Commands</a:t>
            </a:r>
          </a:p>
          <a:p>
            <a:pPr lvl="1" eaLnBrk="1" hangingPunct="1"/>
            <a:r>
              <a:rPr lang="en-US" dirty="0" smtClean="0">
                <a:latin typeface="Microsoft Sans Serif" pitchFamily="34" charset="0"/>
              </a:rPr>
              <a:t>Managed Code</a:t>
            </a:r>
          </a:p>
          <a:p>
            <a:pPr lvl="1" eaLnBrk="1" hangingPunct="1"/>
            <a:r>
              <a:rPr lang="en-US" dirty="0" smtClean="0">
                <a:latin typeface="Microsoft Sans Serif" pitchFamily="34" charset="0"/>
              </a:rPr>
              <a:t>Easy to Provide GUI (via MMC or Windows Forms)</a:t>
            </a:r>
          </a:p>
          <a:p>
            <a:pPr eaLnBrk="1" hangingPunct="1"/>
            <a:r>
              <a:rPr lang="en-US" sz="1800" dirty="0" smtClean="0">
                <a:latin typeface="Microsoft Sans Serif" pitchFamily="34" charset="0"/>
                <a:hlinkClick r:id="rId3"/>
              </a:rPr>
              <a:t>http://blogs.msdn.com/ericnel/archive/2007/05/11/two-of-our-finest-technologies-in-one-place-powershell-meets-workflow-foundation.aspx</a:t>
            </a:r>
            <a:r>
              <a:rPr lang="en-US" sz="1800" dirty="0" smtClean="0">
                <a:latin typeface="Microsoft Sans Serif" pitchFamily="34" charset="0"/>
              </a:rPr>
              <a: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Rectangle 11264"/>
          <p:cNvPicPr>
            <a:picLocks noChangeAspect="1" noChangeArrowheads="1"/>
          </p:cNvPicPr>
          <p:nvPr/>
        </p:nvPicPr>
        <p:blipFill>
          <a:blip r:embed="rId3"/>
          <a:srcRect/>
          <a:stretch>
            <a:fillRect/>
          </a:stretch>
        </p:blipFill>
        <p:spPr bwMode="ltGray">
          <a:xfrm>
            <a:off x="1789113" y="3048000"/>
            <a:ext cx="1965325" cy="1444625"/>
          </a:xfrm>
          <a:prstGeom prst="rect">
            <a:avLst/>
          </a:prstGeom>
          <a:noFill/>
          <a:ln w="9525">
            <a:noFill/>
            <a:miter lim="800000"/>
            <a:headEnd/>
            <a:tailEnd/>
          </a:ln>
        </p:spPr>
      </p:pic>
      <p:sp>
        <p:nvSpPr>
          <p:cNvPr id="486403" name="Rectangle 11265"/>
          <p:cNvSpPr>
            <a:spLocks noChangeArrowheads="1"/>
          </p:cNvSpPr>
          <p:nvPr/>
        </p:nvSpPr>
        <p:spPr bwMode="auto">
          <a:xfrm>
            <a:off x="4114800" y="3962400"/>
            <a:ext cx="4343400" cy="381000"/>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a:defRPr/>
            </a:pPr>
            <a:r>
              <a:rPr lang="en-US" b="1" dirty="0">
                <a:solidFill>
                  <a:schemeClr val="bg1"/>
                </a:solidFill>
                <a:effectLst>
                  <a:outerShdw blurRad="38100" dist="38100" dir="2700000" algn="tl">
                    <a:srgbClr val="000000"/>
                  </a:outerShdw>
                </a:effectLst>
              </a:rPr>
              <a:t>Windows PowerShell Engine</a:t>
            </a:r>
          </a:p>
        </p:txBody>
      </p:sp>
      <p:sp>
        <p:nvSpPr>
          <p:cNvPr id="486405" name="Rectangle 11267"/>
          <p:cNvSpPr>
            <a:spLocks noChangeArrowheads="1"/>
          </p:cNvSpPr>
          <p:nvPr/>
        </p:nvSpPr>
        <p:spPr bwMode="auto">
          <a:xfrm>
            <a:off x="4114800" y="5410200"/>
            <a:ext cx="4343400" cy="3810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a:defRPr/>
            </a:pPr>
            <a:r>
              <a:rPr lang="en-US" b="1" dirty="0">
                <a:solidFill>
                  <a:schemeClr val="bg1"/>
                </a:solidFill>
                <a:effectLst>
                  <a:outerShdw blurRad="38100" dist="38100" dir="2700000" algn="tl">
                    <a:srgbClr val="000000"/>
                  </a:outerShdw>
                </a:effectLst>
              </a:rPr>
              <a:t>Custom Application</a:t>
            </a:r>
          </a:p>
        </p:txBody>
      </p:sp>
      <p:pic>
        <p:nvPicPr>
          <p:cNvPr id="27657" name="Rectangle 11277"/>
          <p:cNvPicPr>
            <a:picLocks noChangeAspect="1" noChangeArrowheads="1"/>
          </p:cNvPicPr>
          <p:nvPr/>
        </p:nvPicPr>
        <p:blipFill>
          <a:blip r:embed="rId4"/>
          <a:srcRect/>
          <a:stretch>
            <a:fillRect/>
          </a:stretch>
        </p:blipFill>
        <p:spPr bwMode="auto">
          <a:xfrm>
            <a:off x="1752600" y="990600"/>
            <a:ext cx="2038350" cy="1663700"/>
          </a:xfrm>
          <a:prstGeom prst="rect">
            <a:avLst/>
          </a:prstGeom>
          <a:noFill/>
          <a:ln w="9525">
            <a:noFill/>
            <a:miter lim="800000"/>
            <a:headEnd/>
            <a:tailEnd/>
          </a:ln>
        </p:spPr>
      </p:pic>
      <p:sp>
        <p:nvSpPr>
          <p:cNvPr id="486416" name="Rectangle 11278"/>
          <p:cNvSpPr>
            <a:spLocks noChangeArrowheads="1"/>
          </p:cNvSpPr>
          <p:nvPr/>
        </p:nvSpPr>
        <p:spPr bwMode="auto">
          <a:xfrm>
            <a:off x="4114800" y="1752600"/>
            <a:ext cx="4343400" cy="381000"/>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a:defRPr/>
            </a:pPr>
            <a:r>
              <a:rPr lang="en-US" b="1" dirty="0">
                <a:solidFill>
                  <a:schemeClr val="bg1"/>
                </a:solidFill>
                <a:effectLst>
                  <a:outerShdw blurRad="38100" dist="38100" dir="2700000" algn="tl">
                    <a:srgbClr val="000000"/>
                  </a:outerShdw>
                </a:effectLst>
              </a:rPr>
              <a:t>Microsoft Management Console 3.0</a:t>
            </a:r>
          </a:p>
        </p:txBody>
      </p:sp>
      <p:sp>
        <p:nvSpPr>
          <p:cNvPr id="486417" name="Rectangle 11279"/>
          <p:cNvSpPr>
            <a:spLocks noChangeArrowheads="1"/>
          </p:cNvSpPr>
          <p:nvPr/>
        </p:nvSpPr>
        <p:spPr bwMode="auto">
          <a:xfrm>
            <a:off x="4114800" y="2133600"/>
            <a:ext cx="1676400" cy="3810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a:defRPr/>
            </a:pPr>
            <a:r>
              <a:rPr lang="en-US" b="1" dirty="0">
                <a:solidFill>
                  <a:schemeClr val="bg1"/>
                </a:solidFill>
                <a:effectLst>
                  <a:outerShdw blurRad="38100" dist="38100" dir="2700000" algn="tl">
                    <a:srgbClr val="000000"/>
                  </a:outerShdw>
                </a:effectLst>
              </a:rPr>
              <a:t>PSObject</a:t>
            </a:r>
          </a:p>
        </p:txBody>
      </p:sp>
      <p:sp>
        <p:nvSpPr>
          <p:cNvPr id="486418" name="Rectangle 11280"/>
          <p:cNvSpPr>
            <a:spLocks noChangeArrowheads="1"/>
          </p:cNvSpPr>
          <p:nvPr/>
        </p:nvSpPr>
        <p:spPr bwMode="auto">
          <a:xfrm>
            <a:off x="4114800" y="3581400"/>
            <a:ext cx="4343400" cy="3810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a:defRPr/>
            </a:pPr>
            <a:r>
              <a:rPr lang="en-US" b="1" dirty="0">
                <a:solidFill>
                  <a:schemeClr val="bg1"/>
                </a:solidFill>
                <a:effectLst>
                  <a:outerShdw blurRad="38100" dist="38100" dir="2700000" algn="tl">
                    <a:srgbClr val="000000"/>
                  </a:outerShdw>
                </a:effectLst>
              </a:rPr>
              <a:t>Windows PowerShell Cmdlets</a:t>
            </a:r>
          </a:p>
        </p:txBody>
      </p:sp>
      <p:sp>
        <p:nvSpPr>
          <p:cNvPr id="486422" name="TextBox 11284"/>
          <p:cNvSpPr txBox="1">
            <a:spLocks noChangeArrowheads="1"/>
          </p:cNvSpPr>
          <p:nvPr/>
        </p:nvSpPr>
        <p:spPr bwMode="auto">
          <a:xfrm>
            <a:off x="266700" y="3505200"/>
            <a:ext cx="1371600" cy="646113"/>
          </a:xfrm>
          <a:prstGeom prst="rect">
            <a:avLst/>
          </a:prstGeom>
          <a:noFill/>
          <a:ln w="9525">
            <a:noFill/>
            <a:miter lim="800000"/>
            <a:headEnd/>
            <a:tailEnd/>
          </a:ln>
        </p:spPr>
        <p:txBody>
          <a:bodyPr>
            <a:spAutoFit/>
          </a:bodyPr>
          <a:lstStyle/>
          <a:p>
            <a:pPr algn="ctr">
              <a:spcBef>
                <a:spcPct val="50000"/>
              </a:spcBef>
              <a:buClr>
                <a:srgbClr val="F4BE96"/>
              </a:buClr>
              <a:buSzPct val="80000"/>
              <a:buFont typeface="Segoe" pitchFamily="34" charset="0"/>
              <a:buNone/>
              <a:defRPr/>
            </a:pPr>
            <a:r>
              <a:rPr lang="en-US" b="1" dirty="0">
                <a:solidFill>
                  <a:schemeClr val="bg1"/>
                </a:solidFill>
                <a:effectLst>
                  <a:outerShdw blurRad="38100" dist="38100" dir="2700000" algn="tl">
                    <a:srgbClr val="000000"/>
                  </a:outerShdw>
                </a:effectLst>
              </a:rPr>
              <a:t>Command Line</a:t>
            </a:r>
          </a:p>
        </p:txBody>
      </p:sp>
      <p:sp>
        <p:nvSpPr>
          <p:cNvPr id="486423" name="TextBox 11285"/>
          <p:cNvSpPr txBox="1">
            <a:spLocks noChangeArrowheads="1"/>
          </p:cNvSpPr>
          <p:nvPr/>
        </p:nvSpPr>
        <p:spPr bwMode="auto">
          <a:xfrm>
            <a:off x="600075" y="1524000"/>
            <a:ext cx="704850" cy="396875"/>
          </a:xfrm>
          <a:prstGeom prst="rect">
            <a:avLst/>
          </a:prstGeom>
          <a:noFill/>
          <a:ln w="9525">
            <a:noFill/>
            <a:miter lim="800000"/>
            <a:headEnd/>
            <a:tailEnd/>
          </a:ln>
        </p:spPr>
        <p:txBody>
          <a:bodyPr>
            <a:spAutoFit/>
          </a:bodyPr>
          <a:lstStyle/>
          <a:p>
            <a:pPr>
              <a:spcBef>
                <a:spcPct val="50000"/>
              </a:spcBef>
              <a:buClr>
                <a:srgbClr val="F4BE96"/>
              </a:buClr>
              <a:buSzPct val="80000"/>
              <a:buFont typeface="Segoe" pitchFamily="34" charset="0"/>
              <a:buNone/>
              <a:defRPr/>
            </a:pPr>
            <a:r>
              <a:rPr lang="en-US" b="1" dirty="0">
                <a:solidFill>
                  <a:schemeClr val="bg1"/>
                </a:solidFill>
                <a:effectLst>
                  <a:outerShdw blurRad="38100" dist="38100" dir="2700000" algn="tl">
                    <a:srgbClr val="000000"/>
                  </a:outerShdw>
                </a:effectLst>
              </a:rPr>
              <a:t>GUI</a:t>
            </a:r>
          </a:p>
        </p:txBody>
      </p:sp>
      <p:sp>
        <p:nvSpPr>
          <p:cNvPr id="24" name="Title 23"/>
          <p:cNvSpPr>
            <a:spLocks noGrp="1" noChangeArrowheads="1"/>
          </p:cNvSpPr>
          <p:nvPr>
            <p:ph type="title"/>
          </p:nvPr>
        </p:nvSpPr>
        <p:spPr>
          <a:xfrm>
            <a:off x="338138" y="228600"/>
            <a:ext cx="8763000" cy="534988"/>
          </a:xfrm>
        </p:spPr>
        <p:txBody>
          <a:bodyPr>
            <a:normAutofit fontScale="90000"/>
          </a:bodyPr>
          <a:lstStyle/>
          <a:p>
            <a:pPr eaLnBrk="1" hangingPunct="1">
              <a:defRPr/>
            </a:pPr>
            <a:r>
              <a:rPr lang="en-US" dirty="0" smtClean="0"/>
              <a:t>MMC 3.0 Layered Over Windows PowerShell</a:t>
            </a:r>
          </a:p>
        </p:txBody>
      </p:sp>
      <p:sp>
        <p:nvSpPr>
          <p:cNvPr id="22" name="TextBox 11284"/>
          <p:cNvSpPr txBox="1">
            <a:spLocks noChangeArrowheads="1"/>
          </p:cNvSpPr>
          <p:nvPr/>
        </p:nvSpPr>
        <p:spPr bwMode="auto">
          <a:xfrm>
            <a:off x="266700" y="2667000"/>
            <a:ext cx="1371600" cy="307975"/>
          </a:xfrm>
          <a:prstGeom prst="rect">
            <a:avLst/>
          </a:prstGeom>
          <a:noFill/>
          <a:ln w="9525">
            <a:noFill/>
            <a:miter lim="800000"/>
            <a:headEnd/>
            <a:tailEnd/>
          </a:ln>
        </p:spPr>
        <p:txBody>
          <a:bodyPr>
            <a:spAutoFit/>
          </a:bodyPr>
          <a:lstStyle/>
          <a:p>
            <a:pPr algn="ctr">
              <a:spcBef>
                <a:spcPct val="50000"/>
              </a:spcBef>
              <a:buClr>
                <a:srgbClr val="F4BE96"/>
              </a:buClr>
              <a:buSzPct val="80000"/>
              <a:buFont typeface="Segoe" pitchFamily="34" charset="0"/>
              <a:buNone/>
              <a:defRPr/>
            </a:pPr>
            <a:r>
              <a:rPr lang="en-US" sz="1400" b="1" dirty="0">
                <a:solidFill>
                  <a:schemeClr val="bg1"/>
                </a:solidFill>
                <a:effectLst>
                  <a:outerShdw blurRad="38100" dist="38100" dir="2700000" algn="tl">
                    <a:srgbClr val="000000"/>
                  </a:outerShdw>
                </a:effectLst>
              </a:rPr>
              <a:t>Layered Over</a:t>
            </a:r>
          </a:p>
        </p:txBody>
      </p:sp>
      <p:sp>
        <p:nvSpPr>
          <p:cNvPr id="14" name="Rectangle 11278"/>
          <p:cNvSpPr>
            <a:spLocks noChangeArrowheads="1"/>
          </p:cNvSpPr>
          <p:nvPr/>
        </p:nvSpPr>
        <p:spPr bwMode="auto">
          <a:xfrm>
            <a:off x="4114800" y="1371600"/>
            <a:ext cx="4343400" cy="3810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a:defRPr/>
            </a:pPr>
            <a:r>
              <a:rPr lang="en-US" b="1" dirty="0">
                <a:solidFill>
                  <a:schemeClr val="bg1"/>
                </a:solidFill>
                <a:effectLst>
                  <a:outerShdw blurRad="38100" dist="38100" dir="2700000" algn="tl">
                    <a:srgbClr val="000000"/>
                  </a:outerShdw>
                </a:effectLst>
              </a:rPr>
              <a:t>Windows Forms</a:t>
            </a:r>
          </a:p>
        </p:txBody>
      </p:sp>
      <p:sp>
        <p:nvSpPr>
          <p:cNvPr id="15" name="Rectangle 11279"/>
          <p:cNvSpPr>
            <a:spLocks noChangeArrowheads="1"/>
          </p:cNvSpPr>
          <p:nvPr/>
        </p:nvSpPr>
        <p:spPr bwMode="auto">
          <a:xfrm>
            <a:off x="5791200" y="2133600"/>
            <a:ext cx="2667000" cy="3810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a:defRPr/>
            </a:pPr>
            <a:r>
              <a:rPr lang="en-US" b="1" dirty="0">
                <a:solidFill>
                  <a:schemeClr val="bg1"/>
                </a:solidFill>
                <a:effectLst>
                  <a:outerShdw blurRad="38100" dist="38100" dir="2700000" algn="tl">
                    <a:srgbClr val="000000"/>
                  </a:outerShdw>
                </a:effectLst>
              </a:rPr>
              <a:t>Early Bound Objects</a:t>
            </a:r>
          </a:p>
        </p:txBody>
      </p:sp>
      <p:pic>
        <p:nvPicPr>
          <p:cNvPr id="27677" name="Picture 2" descr="C:\Program Files\Microsoft Resource DVD Artwork\DVD_ART\Artwork_Imagery\HARDWARE_IMAGERY\Illustration - Misc Hardware\XML Icons\Server XML Web Service.png"/>
          <p:cNvPicPr>
            <a:picLocks noChangeAspect="1" noChangeArrowheads="1"/>
          </p:cNvPicPr>
          <p:nvPr/>
        </p:nvPicPr>
        <p:blipFill>
          <a:blip r:embed="rId5"/>
          <a:srcRect/>
          <a:stretch>
            <a:fillRect/>
          </a:stretch>
        </p:blipFill>
        <p:spPr bwMode="auto">
          <a:xfrm>
            <a:off x="2514600" y="5105400"/>
            <a:ext cx="557213" cy="854075"/>
          </a:xfrm>
          <a:prstGeom prst="rect">
            <a:avLst/>
          </a:prstGeom>
          <a:noFill/>
          <a:ln w="9525">
            <a:noFill/>
            <a:miter lim="800000"/>
            <a:headEnd/>
            <a:tailEnd/>
          </a:ln>
        </p:spPr>
      </p:pic>
      <p:sp>
        <p:nvSpPr>
          <p:cNvPr id="17" name="Up-Down Arrow 16"/>
          <p:cNvSpPr/>
          <p:nvPr/>
        </p:nvSpPr>
        <p:spPr bwMode="auto">
          <a:xfrm>
            <a:off x="4876800" y="2590800"/>
            <a:ext cx="533400" cy="914400"/>
          </a:xfrm>
          <a:prstGeom prst="upDownArrow">
            <a:avLst/>
          </a:prstGeom>
          <a:gradFill rotWithShape="1">
            <a:gsLst>
              <a:gs pos="0">
                <a:schemeClr val="accent1"/>
              </a:gs>
              <a:gs pos="100000">
                <a:schemeClr val="accent1">
                  <a:gamma/>
                  <a:shade val="82353"/>
                  <a:invGamma/>
                </a:schemeClr>
              </a:gs>
            </a:gsLst>
            <a:lin ang="5400000" scaled="1"/>
          </a:gradFill>
          <a:ln w="9525" cap="flat" cmpd="sng" algn="ctr">
            <a:solidFill>
              <a:schemeClr val="bg1"/>
            </a:solidFill>
            <a:prstDash val="solid"/>
            <a:round/>
            <a:headEnd type="none" w="med" len="med"/>
            <a:tailEnd type="triangle" w="lg" len="lg"/>
          </a:ln>
          <a:effectLst/>
        </p:spPr>
        <p:txBody>
          <a:bodyPr wrap="none" anchor="ctr"/>
          <a:lstStyle/>
          <a:p>
            <a:pPr>
              <a:defRPr/>
            </a:pPr>
            <a:endParaRPr lang="en-US" sz="2200">
              <a:solidFill>
                <a:schemeClr val="bg1"/>
              </a:solidFill>
              <a:latin typeface="Tahoma" charset="0"/>
            </a:endParaRPr>
          </a:p>
        </p:txBody>
      </p:sp>
      <p:sp>
        <p:nvSpPr>
          <p:cNvPr id="18" name="Up-Down Arrow 17"/>
          <p:cNvSpPr/>
          <p:nvPr/>
        </p:nvSpPr>
        <p:spPr bwMode="auto">
          <a:xfrm>
            <a:off x="7010400" y="2590800"/>
            <a:ext cx="533400" cy="914400"/>
          </a:xfrm>
          <a:prstGeom prst="upDownArrow">
            <a:avLst/>
          </a:prstGeom>
          <a:gradFill rotWithShape="1">
            <a:gsLst>
              <a:gs pos="0">
                <a:schemeClr val="accent1"/>
              </a:gs>
              <a:gs pos="100000">
                <a:schemeClr val="accent1">
                  <a:gamma/>
                  <a:shade val="82353"/>
                  <a:invGamma/>
                </a:schemeClr>
              </a:gs>
            </a:gsLst>
            <a:lin ang="5400000" scaled="1"/>
          </a:gradFill>
          <a:ln w="9525" cap="flat" cmpd="sng" algn="ctr">
            <a:solidFill>
              <a:schemeClr val="bg1"/>
            </a:solidFill>
            <a:prstDash val="solid"/>
            <a:round/>
            <a:headEnd type="none" w="med" len="med"/>
            <a:tailEnd type="triangle" w="lg" len="lg"/>
          </a:ln>
          <a:effectLst/>
        </p:spPr>
        <p:txBody>
          <a:bodyPr wrap="none" anchor="ctr"/>
          <a:lstStyle/>
          <a:p>
            <a:pPr>
              <a:defRPr/>
            </a:pPr>
            <a:endParaRPr lang="en-US" sz="2200">
              <a:solidFill>
                <a:schemeClr val="bg1"/>
              </a:solidFill>
              <a:latin typeface="Tahoma" charset="0"/>
            </a:endParaRPr>
          </a:p>
        </p:txBody>
      </p:sp>
      <p:sp>
        <p:nvSpPr>
          <p:cNvPr id="19" name="Up-Down Arrow 18"/>
          <p:cNvSpPr/>
          <p:nvPr/>
        </p:nvSpPr>
        <p:spPr bwMode="auto">
          <a:xfrm>
            <a:off x="5943600" y="4419600"/>
            <a:ext cx="533400" cy="914400"/>
          </a:xfrm>
          <a:prstGeom prst="upDownArrow">
            <a:avLst/>
          </a:prstGeom>
          <a:gradFill rotWithShape="1">
            <a:gsLst>
              <a:gs pos="0">
                <a:schemeClr val="accent1"/>
              </a:gs>
              <a:gs pos="100000">
                <a:schemeClr val="accent1">
                  <a:gamma/>
                  <a:shade val="82353"/>
                  <a:invGamma/>
                </a:schemeClr>
              </a:gs>
            </a:gsLst>
            <a:lin ang="5400000" scaled="1"/>
          </a:gradFill>
          <a:ln w="9525" cap="flat" cmpd="sng" algn="ctr">
            <a:solidFill>
              <a:schemeClr val="bg1"/>
            </a:solidFill>
            <a:prstDash val="solid"/>
            <a:round/>
            <a:headEnd type="none" w="med" len="med"/>
            <a:tailEnd type="triangle" w="lg" len="lg"/>
          </a:ln>
          <a:effectLst/>
        </p:spPr>
        <p:txBody>
          <a:bodyPr wrap="none" anchor="ctr"/>
          <a:lstStyle/>
          <a:p>
            <a:pPr>
              <a:defRPr/>
            </a:pPr>
            <a:endParaRPr lang="en-US" sz="2200">
              <a:solidFill>
                <a:schemeClr val="bg1"/>
              </a:solidFill>
              <a:latin typeface="Tahoma" charset="0"/>
            </a:endParaRPr>
          </a:p>
        </p:txBody>
      </p:sp>
      <p:sp>
        <p:nvSpPr>
          <p:cNvPr id="20" name="Down Arrow 19"/>
          <p:cNvSpPr/>
          <p:nvPr/>
        </p:nvSpPr>
        <p:spPr bwMode="auto">
          <a:xfrm>
            <a:off x="2514600" y="2743200"/>
            <a:ext cx="457200" cy="457200"/>
          </a:xfrm>
          <a:prstGeom prst="downArrow">
            <a:avLst/>
          </a:prstGeom>
          <a:gradFill rotWithShape="1">
            <a:gsLst>
              <a:gs pos="0">
                <a:schemeClr val="accent1"/>
              </a:gs>
              <a:gs pos="100000">
                <a:schemeClr val="accent1">
                  <a:gamma/>
                  <a:shade val="82353"/>
                  <a:invGamma/>
                </a:schemeClr>
              </a:gs>
            </a:gsLst>
            <a:lin ang="5400000" scaled="1"/>
          </a:gradFill>
          <a:ln w="9525" cap="flat" cmpd="sng" algn="ctr">
            <a:solidFill>
              <a:schemeClr val="bg1"/>
            </a:solidFill>
            <a:prstDash val="solid"/>
            <a:round/>
            <a:headEnd type="none" w="med" len="med"/>
            <a:tailEnd type="triangle" w="lg" len="lg"/>
          </a:ln>
          <a:effectLst/>
        </p:spPr>
        <p:txBody>
          <a:bodyPr wrap="none" anchor="ctr"/>
          <a:lstStyle/>
          <a:p>
            <a:pPr>
              <a:defRPr/>
            </a:pPr>
            <a:endParaRPr lang="en-US" sz="2200">
              <a:solidFill>
                <a:schemeClr val="bg1"/>
              </a:solidFill>
              <a:latin typeface="Tahoma" charset="0"/>
            </a:endParaRPr>
          </a:p>
        </p:txBody>
      </p:sp>
      <p:sp>
        <p:nvSpPr>
          <p:cNvPr id="21" name="Down Arrow 20"/>
          <p:cNvSpPr/>
          <p:nvPr/>
        </p:nvSpPr>
        <p:spPr bwMode="auto">
          <a:xfrm>
            <a:off x="2514600" y="4648200"/>
            <a:ext cx="457200" cy="457200"/>
          </a:xfrm>
          <a:prstGeom prst="downArrow">
            <a:avLst/>
          </a:prstGeom>
          <a:gradFill rotWithShape="1">
            <a:gsLst>
              <a:gs pos="0">
                <a:schemeClr val="accent1"/>
              </a:gs>
              <a:gs pos="100000">
                <a:schemeClr val="accent1">
                  <a:gamma/>
                  <a:shade val="82353"/>
                  <a:invGamma/>
                </a:schemeClr>
              </a:gs>
            </a:gsLst>
            <a:lin ang="5400000" scaled="1"/>
          </a:gradFill>
          <a:ln w="9525" cap="flat" cmpd="sng" algn="ctr">
            <a:solidFill>
              <a:schemeClr val="bg1"/>
            </a:solidFill>
            <a:prstDash val="solid"/>
            <a:round/>
            <a:headEnd type="none" w="med" len="med"/>
            <a:tailEnd type="triangle" w="lg" len="lg"/>
          </a:ln>
          <a:effectLst/>
        </p:spPr>
        <p:txBody>
          <a:bodyPr wrap="none" anchor="ctr"/>
          <a:lstStyle/>
          <a:p>
            <a:pPr>
              <a:defRPr/>
            </a:pPr>
            <a:endParaRPr lang="en-US" sz="2200">
              <a:solidFill>
                <a:schemeClr val="bg1"/>
              </a:solidFill>
              <a:latin typeface="Tahoma" charset="0"/>
            </a:endParaRPr>
          </a:p>
        </p:txBody>
      </p:sp>
      <p:sp>
        <p:nvSpPr>
          <p:cNvPr id="23" name="TextBox 11284"/>
          <p:cNvSpPr txBox="1">
            <a:spLocks noChangeArrowheads="1"/>
          </p:cNvSpPr>
          <p:nvPr/>
        </p:nvSpPr>
        <p:spPr bwMode="auto">
          <a:xfrm>
            <a:off x="304800" y="5105400"/>
            <a:ext cx="1447800" cy="646113"/>
          </a:xfrm>
          <a:prstGeom prst="rect">
            <a:avLst/>
          </a:prstGeom>
          <a:noFill/>
          <a:ln w="9525">
            <a:noFill/>
            <a:miter lim="800000"/>
            <a:headEnd/>
            <a:tailEnd/>
          </a:ln>
        </p:spPr>
        <p:txBody>
          <a:bodyPr>
            <a:spAutoFit/>
          </a:bodyPr>
          <a:lstStyle/>
          <a:p>
            <a:pPr algn="ctr">
              <a:spcBef>
                <a:spcPct val="50000"/>
              </a:spcBef>
              <a:buClr>
                <a:srgbClr val="F4BE96"/>
              </a:buClr>
              <a:buSzPct val="80000"/>
              <a:buFont typeface="Segoe" pitchFamily="34" charset="0"/>
              <a:buNone/>
              <a:defRPr/>
            </a:pPr>
            <a:r>
              <a:rPr lang="en-US" b="1" dirty="0">
                <a:solidFill>
                  <a:schemeClr val="bg1"/>
                </a:solidFill>
                <a:effectLst>
                  <a:outerShdw blurRad="38100" dist="38100" dir="2700000" algn="tl">
                    <a:srgbClr val="000000"/>
                  </a:outerShdw>
                </a:effectLst>
              </a:rPr>
              <a:t>Your Application</a:t>
            </a:r>
          </a:p>
        </p:txBody>
      </p:sp>
      <p:sp>
        <p:nvSpPr>
          <p:cNvPr id="25" name="TextBox 11284"/>
          <p:cNvSpPr txBox="1">
            <a:spLocks noChangeArrowheads="1"/>
          </p:cNvSpPr>
          <p:nvPr/>
        </p:nvSpPr>
        <p:spPr bwMode="auto">
          <a:xfrm>
            <a:off x="304800" y="4648200"/>
            <a:ext cx="1371600" cy="307975"/>
          </a:xfrm>
          <a:prstGeom prst="rect">
            <a:avLst/>
          </a:prstGeom>
          <a:noFill/>
          <a:ln w="9525">
            <a:noFill/>
            <a:miter lim="800000"/>
            <a:headEnd/>
            <a:tailEnd/>
          </a:ln>
        </p:spPr>
        <p:txBody>
          <a:bodyPr>
            <a:spAutoFit/>
          </a:bodyPr>
          <a:lstStyle/>
          <a:p>
            <a:pPr algn="ctr">
              <a:spcBef>
                <a:spcPct val="50000"/>
              </a:spcBef>
              <a:buClr>
                <a:srgbClr val="F4BE96"/>
              </a:buClr>
              <a:buSzPct val="80000"/>
              <a:buFont typeface="Segoe" pitchFamily="34" charset="0"/>
              <a:buNone/>
              <a:defRPr/>
            </a:pPr>
            <a:r>
              <a:rPr lang="en-US" sz="1400" b="1" dirty="0">
                <a:solidFill>
                  <a:schemeClr val="bg1"/>
                </a:solidFill>
                <a:effectLst>
                  <a:outerShdw blurRad="38100" dist="38100" dir="2700000" algn="tl">
                    <a:srgbClr val="000000"/>
                  </a:outerShdw>
                </a:effectLst>
              </a:rPr>
              <a:t>To Manage</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Title 75778"/>
          <p:cNvSpPr>
            <a:spLocks noGrp="1" noChangeArrowheads="1"/>
          </p:cNvSpPr>
          <p:nvPr>
            <p:ph type="title"/>
          </p:nvPr>
        </p:nvSpPr>
        <p:spPr/>
        <p:txBody>
          <a:bodyPr/>
          <a:lstStyle/>
          <a:p>
            <a:r>
              <a:rPr lang="en-US" smtClean="0"/>
              <a:t>Windows PowerShell &amp;</a:t>
            </a:r>
            <a:br>
              <a:rPr lang="en-US" smtClean="0"/>
            </a:br>
            <a:r>
              <a:rPr lang="en-US" smtClean="0"/>
              <a:t>Microsoft Management Console 3.0</a:t>
            </a:r>
            <a:endParaRPr lang="en-US" dirty="0"/>
          </a:p>
        </p:txBody>
      </p:sp>
      <p:sp>
        <p:nvSpPr>
          <p:cNvPr id="28676" name="TextBox 9218"/>
          <p:cNvSpPr txBox="1">
            <a:spLocks noChangeArrowheads="1"/>
          </p:cNvSpPr>
          <p:nvPr/>
        </p:nvSpPr>
        <p:spPr bwMode="auto">
          <a:xfrm>
            <a:off x="609600" y="2020888"/>
            <a:ext cx="184731" cy="369332"/>
          </a:xfrm>
          <a:prstGeom prst="rect">
            <a:avLst/>
          </a:prstGeom>
          <a:noFill/>
          <a:ln w="9525" algn="ctr">
            <a:noFill/>
            <a:miter lim="800000"/>
            <a:headEnd/>
            <a:tailEnd/>
          </a:ln>
        </p:spPr>
        <p:txBody>
          <a:bodyPr wrap="none">
            <a:spAutoFit/>
          </a:bodyPr>
          <a:lstStyle/>
          <a:p>
            <a:endParaRPr lang="en-US" dirty="0">
              <a:latin typeface="+mn-lt"/>
            </a:endParaRPr>
          </a:p>
        </p:txBody>
      </p:sp>
      <p:pic>
        <p:nvPicPr>
          <p:cNvPr id="5" name="Rectangle 225281"/>
          <p:cNvPicPr>
            <a:picLocks noChangeAspect="1" noChangeArrowheads="1"/>
          </p:cNvPicPr>
          <p:nvPr/>
        </p:nvPicPr>
        <p:blipFill>
          <a:blip r:embed="rId3"/>
          <a:srcRect/>
          <a:stretch>
            <a:fillRect/>
          </a:stretch>
        </p:blipFill>
        <p:spPr bwMode="auto">
          <a:xfrm>
            <a:off x="304800" y="1828800"/>
            <a:ext cx="6353175" cy="1352550"/>
          </a:xfrm>
          <a:prstGeom prst="rect">
            <a:avLst/>
          </a:prstGeom>
          <a:noFill/>
          <a:ln w="9525">
            <a:noFill/>
            <a:miter lim="800000"/>
            <a:headEnd/>
            <a:tailEnd/>
          </a:ln>
        </p:spPr>
      </p:pic>
      <p:pic>
        <p:nvPicPr>
          <p:cNvPr id="6" name="Rectangle 225283"/>
          <p:cNvPicPr>
            <a:picLocks noChangeAspect="1" noChangeArrowheads="1"/>
          </p:cNvPicPr>
          <p:nvPr/>
        </p:nvPicPr>
        <p:blipFill>
          <a:blip r:embed="rId4"/>
          <a:srcRect/>
          <a:stretch>
            <a:fillRect/>
          </a:stretch>
        </p:blipFill>
        <p:spPr bwMode="auto">
          <a:xfrm>
            <a:off x="1014413" y="2062163"/>
            <a:ext cx="2152650" cy="712787"/>
          </a:xfrm>
          <a:prstGeom prst="rect">
            <a:avLst/>
          </a:prstGeom>
          <a:noFill/>
          <a:ln w="9525">
            <a:noFill/>
            <a:miter lim="800000"/>
            <a:headEnd/>
            <a:tailEnd/>
          </a:ln>
        </p:spPr>
      </p:pic>
      <p:pic>
        <p:nvPicPr>
          <p:cNvPr id="7" name="Content Placeholder 6" descr="dinnernow_logo_background.png"/>
          <p:cNvPicPr>
            <a:picLocks noGrp="1" noChangeAspect="1"/>
          </p:cNvPicPr>
          <p:nvPr>
            <p:ph idx="1"/>
          </p:nvPr>
        </p:nvPicPr>
        <p:blipFill>
          <a:blip r:embed="rId5"/>
          <a:stretch>
            <a:fillRect/>
          </a:stretch>
        </p:blipFill>
        <p:spPr>
          <a:xfrm>
            <a:off x="2590800" y="2971800"/>
            <a:ext cx="4244837" cy="19050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Cmdlet – “get-proc”</a:t>
            </a:r>
            <a:endParaRPr lang="en-GB" dirty="0"/>
          </a:p>
        </p:txBody>
      </p:sp>
      <p:sp>
        <p:nvSpPr>
          <p:cNvPr id="3" name="Content Placeholder 2"/>
          <p:cNvSpPr>
            <a:spLocks noGrp="1"/>
          </p:cNvSpPr>
          <p:nvPr>
            <p:ph idx="1"/>
          </p:nvPr>
        </p:nvSpPr>
        <p:spPr>
          <a:xfrm>
            <a:off x="457200" y="2514600"/>
            <a:ext cx="8686800" cy="4191000"/>
          </a:xfrm>
        </p:spPr>
        <p:style>
          <a:lnRef idx="1">
            <a:schemeClr val="accent4"/>
          </a:lnRef>
          <a:fillRef idx="2">
            <a:schemeClr val="accent4"/>
          </a:fillRef>
          <a:effectRef idx="1">
            <a:schemeClr val="accent4"/>
          </a:effectRef>
          <a:fontRef idx="minor">
            <a:schemeClr val="dk1"/>
          </a:fontRef>
        </p:style>
        <p:txBody>
          <a:bodyPr/>
          <a:lstStyle/>
          <a:p>
            <a:pPr>
              <a:buNone/>
            </a:pPr>
            <a:r>
              <a:rPr lang="en-US" sz="1600" dirty="0" smtClean="0"/>
              <a:t>namespace </a:t>
            </a:r>
            <a:r>
              <a:rPr lang="en-US" sz="1600" dirty="0" err="1" smtClean="0"/>
              <a:t>Microsoft.Samples.PowerShell.Commands</a:t>
            </a:r>
            <a:endParaRPr lang="en-US" sz="1600" dirty="0" smtClean="0"/>
          </a:p>
          <a:p>
            <a:pPr>
              <a:buNone/>
            </a:pPr>
            <a:r>
              <a:rPr lang="en-US" sz="1600" dirty="0" smtClean="0"/>
              <a:t>{</a:t>
            </a:r>
          </a:p>
          <a:p>
            <a:pPr>
              <a:buNone/>
            </a:pPr>
            <a:r>
              <a:rPr lang="en-US" sz="1600" dirty="0" smtClean="0"/>
              <a:t>    [</a:t>
            </a:r>
            <a:r>
              <a:rPr lang="en-US" sz="1600" dirty="0" err="1" smtClean="0"/>
              <a:t>Cmdlet</a:t>
            </a:r>
            <a:r>
              <a:rPr lang="en-US" sz="1600" dirty="0" smtClean="0"/>
              <a:t>(</a:t>
            </a:r>
            <a:r>
              <a:rPr lang="en-US" sz="1600" dirty="0" err="1" smtClean="0"/>
              <a:t>VerbsCommon.Get</a:t>
            </a:r>
            <a:r>
              <a:rPr lang="en-US" sz="1600" dirty="0" smtClean="0"/>
              <a:t>, “Proc")]</a:t>
            </a:r>
          </a:p>
          <a:p>
            <a:pPr>
              <a:buNone/>
            </a:pPr>
            <a:r>
              <a:rPr lang="en-US" sz="1600" dirty="0" smtClean="0"/>
              <a:t>    public class </a:t>
            </a:r>
            <a:r>
              <a:rPr lang="en-US" sz="1600" dirty="0" err="1" smtClean="0"/>
              <a:t>GetProcCommand</a:t>
            </a:r>
            <a:r>
              <a:rPr lang="en-US" sz="1600" dirty="0" smtClean="0"/>
              <a:t> : </a:t>
            </a:r>
            <a:r>
              <a:rPr lang="en-US" sz="1600" dirty="0" err="1" smtClean="0"/>
              <a:t>Cmdlet</a:t>
            </a:r>
            <a:endParaRPr lang="en-US" sz="1600" dirty="0" smtClean="0"/>
          </a:p>
          <a:p>
            <a:pPr>
              <a:buNone/>
            </a:pPr>
            <a:r>
              <a:rPr lang="en-US" sz="1600" dirty="0" smtClean="0"/>
              <a:t>    {</a:t>
            </a:r>
          </a:p>
          <a:p>
            <a:pPr>
              <a:buNone/>
            </a:pPr>
            <a:r>
              <a:rPr lang="en-US" sz="1600" dirty="0" smtClean="0"/>
              <a:t>        protected override void </a:t>
            </a:r>
            <a:r>
              <a:rPr lang="en-US" sz="1600" dirty="0" err="1" smtClean="0"/>
              <a:t>ProcessRecord</a:t>
            </a:r>
            <a:r>
              <a:rPr lang="en-US" sz="1600" dirty="0" smtClean="0"/>
              <a:t>()</a:t>
            </a:r>
          </a:p>
          <a:p>
            <a:pPr>
              <a:buNone/>
            </a:pPr>
            <a:r>
              <a:rPr lang="en-US" sz="1600" dirty="0" smtClean="0"/>
              <a:t>        {</a:t>
            </a:r>
          </a:p>
          <a:p>
            <a:pPr>
              <a:buNone/>
            </a:pPr>
            <a:r>
              <a:rPr lang="en-US" sz="1600" dirty="0" smtClean="0"/>
              <a:t>            Process[] processes = </a:t>
            </a:r>
            <a:r>
              <a:rPr lang="en-US" sz="1600" dirty="0" err="1" smtClean="0"/>
              <a:t>Process.GetProcesses</a:t>
            </a:r>
            <a:r>
              <a:rPr lang="en-US" sz="1600" dirty="0" smtClean="0"/>
              <a:t>();</a:t>
            </a:r>
          </a:p>
          <a:p>
            <a:pPr>
              <a:buNone/>
            </a:pPr>
            <a:endParaRPr lang="en-US" sz="1600" dirty="0" smtClean="0"/>
          </a:p>
          <a:p>
            <a:pPr>
              <a:buNone/>
            </a:pPr>
            <a:r>
              <a:rPr lang="en-US" sz="1600" dirty="0" smtClean="0"/>
              <a:t>            // Write the processes to the pipeline making them available to the next </a:t>
            </a:r>
            <a:r>
              <a:rPr lang="en-US" sz="1600" dirty="0" err="1" smtClean="0"/>
              <a:t>cmdlet</a:t>
            </a:r>
            <a:r>
              <a:rPr lang="en-US" sz="1600" dirty="0" smtClean="0"/>
              <a:t>. </a:t>
            </a:r>
          </a:p>
          <a:p>
            <a:pPr>
              <a:buNone/>
            </a:pPr>
            <a:r>
              <a:rPr lang="en-US" sz="1600" dirty="0" smtClean="0"/>
              <a:t>            </a:t>
            </a:r>
            <a:r>
              <a:rPr lang="en-US" sz="1600" dirty="0" err="1" smtClean="0"/>
              <a:t>WriteObject</a:t>
            </a:r>
            <a:r>
              <a:rPr lang="en-US" sz="1600" dirty="0" smtClean="0"/>
              <a:t>(processes, true);</a:t>
            </a:r>
          </a:p>
          <a:p>
            <a:pPr>
              <a:buNone/>
            </a:pPr>
            <a:r>
              <a:rPr lang="en-US" sz="1600" dirty="0" smtClean="0"/>
              <a:t>        }</a:t>
            </a:r>
          </a:p>
          <a:p>
            <a:pPr>
              <a:buNone/>
            </a:pPr>
            <a:r>
              <a:rPr lang="en-US" sz="1600" dirty="0" smtClean="0"/>
              <a:t>    }</a:t>
            </a:r>
          </a:p>
          <a:p>
            <a:pPr>
              <a:buNone/>
            </a:pPr>
            <a:r>
              <a:rPr lang="en-US" sz="1600" dirty="0" smtClean="0"/>
              <a:t>}</a:t>
            </a:r>
            <a:endParaRPr lang="en-GB" sz="1600" dirty="0" smtClean="0"/>
          </a:p>
          <a:p>
            <a:pPr>
              <a:buNone/>
            </a:pPr>
            <a:r>
              <a:rPr lang="en-GB" sz="1600" dirty="0" smtClean="0"/>
              <a:t>  </a:t>
            </a:r>
            <a:endParaRPr lang="en-GB" sz="1600" dirty="0"/>
          </a:p>
        </p:txBody>
      </p:sp>
      <p:sp>
        <p:nvSpPr>
          <p:cNvPr id="4" name="Rectangle 3"/>
          <p:cNvSpPr/>
          <p:nvPr/>
        </p:nvSpPr>
        <p:spPr>
          <a:xfrm>
            <a:off x="381000" y="1295400"/>
            <a:ext cx="8763000" cy="830997"/>
          </a:xfrm>
          <a:prstGeom prst="rect">
            <a:avLst/>
          </a:prstGeom>
        </p:spPr>
        <p:txBody>
          <a:bodyPr wrap="square">
            <a:spAutoFit/>
          </a:bodyPr>
          <a:lstStyle/>
          <a:p>
            <a:pPr>
              <a:buFont typeface="Arial" pitchFamily="34" charset="0"/>
              <a:buChar char="•"/>
            </a:pPr>
            <a:r>
              <a:rPr lang="en-GB" sz="2400" dirty="0" smtClean="0">
                <a:solidFill>
                  <a:schemeClr val="bg1"/>
                </a:solidFill>
              </a:rPr>
              <a:t>Build the </a:t>
            </a:r>
            <a:r>
              <a:rPr lang="en-GB" sz="2400" dirty="0" err="1" smtClean="0">
                <a:solidFill>
                  <a:schemeClr val="bg1"/>
                </a:solidFill>
              </a:rPr>
              <a:t>cmdlet</a:t>
            </a:r>
            <a:r>
              <a:rPr lang="en-GB" sz="2400" dirty="0" smtClean="0">
                <a:solidFill>
                  <a:schemeClr val="bg1"/>
                </a:solidFill>
              </a:rPr>
              <a:t> using </a:t>
            </a:r>
            <a:r>
              <a:rPr lang="en-GB" sz="2400" dirty="0" err="1" smtClean="0">
                <a:solidFill>
                  <a:schemeClr val="bg1"/>
                </a:solidFill>
              </a:rPr>
              <a:t>System.Management.Automation</a:t>
            </a:r>
            <a:endParaRPr lang="en-GB" sz="2400" dirty="0" smtClean="0">
              <a:solidFill>
                <a:schemeClr val="bg1"/>
              </a:solidFill>
            </a:endParaRPr>
          </a:p>
          <a:p>
            <a:pPr>
              <a:buFont typeface="Arial" pitchFamily="34" charset="0"/>
              <a:buChar char="•"/>
            </a:pPr>
            <a:r>
              <a:rPr lang="en-GB" sz="2400" dirty="0" smtClean="0">
                <a:solidFill>
                  <a:schemeClr val="bg1"/>
                </a:solidFill>
              </a:rPr>
              <a:t>Build a </a:t>
            </a:r>
            <a:r>
              <a:rPr lang="en-GB" sz="2400" dirty="0" err="1" smtClean="0">
                <a:solidFill>
                  <a:schemeClr val="bg1"/>
                </a:solidFill>
              </a:rPr>
              <a:t>snapin</a:t>
            </a:r>
            <a:r>
              <a:rPr lang="en-GB" sz="2400" dirty="0" smtClean="0">
                <a:solidFill>
                  <a:schemeClr val="bg1"/>
                </a:solidFill>
              </a:rPr>
              <a:t> to install the </a:t>
            </a:r>
            <a:r>
              <a:rPr lang="en-GB" sz="2400" dirty="0" err="1" smtClean="0">
                <a:solidFill>
                  <a:schemeClr val="bg1"/>
                </a:solidFill>
              </a:rPr>
              <a:t>cmdlet</a:t>
            </a:r>
            <a:r>
              <a:rPr lang="en-GB" sz="2400" dirty="0" smtClean="0">
                <a:solidFill>
                  <a:schemeClr val="bg1"/>
                </a:solidFill>
              </a:rPr>
              <a:t>(s)</a:t>
            </a:r>
            <a:endParaRPr lang="en-GB" sz="2400" dirty="0">
              <a:solidFill>
                <a:schemeClr val="bg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Task Scheduler</a:t>
            </a:r>
            <a:endParaRPr lang="en-US" dirty="0"/>
          </a:p>
        </p:txBody>
      </p:sp>
      <p:sp>
        <p:nvSpPr>
          <p:cNvPr id="17411" name="Text Placeholder 2"/>
          <p:cNvSpPr>
            <a:spLocks noGrp="1"/>
          </p:cNvSpPr>
          <p:nvPr>
            <p:ph type="body" idx="1"/>
          </p:nvPr>
        </p:nvSpPr>
        <p:spPr/>
        <p:txBody>
          <a:bodyPr/>
          <a:lstStyle/>
          <a:p>
            <a:r>
              <a:rPr lang="en-US" dirty="0" smtClean="0"/>
              <a:t>What is Task Scheduler?</a:t>
            </a:r>
          </a:p>
          <a:p>
            <a:pPr lvl="1"/>
            <a:r>
              <a:rPr lang="en-US" dirty="0" smtClean="0">
                <a:latin typeface="Microsoft Sans Serif" pitchFamily="34" charset="0"/>
              </a:rPr>
              <a:t>Windows Service for executing and managing the execution of jobs</a:t>
            </a:r>
          </a:p>
          <a:p>
            <a:r>
              <a:rPr lang="en-US" dirty="0" smtClean="0"/>
              <a:t>Several enhancements in version 2.0:</a:t>
            </a:r>
          </a:p>
          <a:p>
            <a:pPr lvl="1"/>
            <a:r>
              <a:rPr lang="en-US" dirty="0" smtClean="0"/>
              <a:t>Removed limitations on the number of registered tasks</a:t>
            </a:r>
          </a:p>
          <a:p>
            <a:pPr lvl="1"/>
            <a:r>
              <a:rPr lang="en-US" dirty="0" smtClean="0"/>
              <a:t>Scripting support</a:t>
            </a:r>
          </a:p>
          <a:p>
            <a:pPr lvl="1"/>
            <a:r>
              <a:rPr lang="en-US" dirty="0" smtClean="0"/>
              <a:t>Creation/management of tasks through XML-formatted docs</a:t>
            </a:r>
          </a:p>
          <a:p>
            <a:pPr lvl="1"/>
            <a:r>
              <a:rPr lang="en-US" dirty="0" smtClean="0"/>
              <a:t>New triggers (time, calendar, and event)</a:t>
            </a:r>
          </a:p>
          <a:p>
            <a:pPr lvl="1"/>
            <a:r>
              <a:rPr lang="en-US" dirty="0" smtClean="0"/>
              <a:t>Prioritization of tasks (i.e. define multiple instance policies, start a task only when it is available or only if the network is available, restart on failure, and set an execution time limit)</a:t>
            </a:r>
          </a:p>
          <a:p>
            <a:pPr lvl="1"/>
            <a:r>
              <a:rPr lang="en-US" dirty="0" smtClean="0"/>
              <a:t>New actions (send email, show message box, start exe, and fire a COM handler)</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numCol="1" anchorCtr="0">
            <a:prstTxWarp prst="textNoShape">
              <a:avLst/>
            </a:prstTxWarp>
          </a:bodyPr>
          <a:lstStyle/>
          <a:p>
            <a:pPr>
              <a:defRPr/>
            </a:pPr>
            <a:r>
              <a:rPr lang="en-US" dirty="0" smtClean="0"/>
              <a:t>Windows </a:t>
            </a:r>
            <a:r>
              <a:rPr lang="en-US" dirty="0" err="1" smtClean="0"/>
              <a:t>Eventing</a:t>
            </a:r>
            <a:r>
              <a:rPr lang="en-US" dirty="0" smtClean="0"/>
              <a:t> 6.0</a:t>
            </a:r>
          </a:p>
        </p:txBody>
      </p:sp>
      <p:sp>
        <p:nvSpPr>
          <p:cNvPr id="15363" name="Rectangle 3"/>
          <p:cNvSpPr>
            <a:spLocks noGrp="1" noChangeArrowheads="1"/>
          </p:cNvSpPr>
          <p:nvPr>
            <p:ph type="body" idx="1"/>
          </p:nvPr>
        </p:nvSpPr>
        <p:spPr/>
        <p:txBody>
          <a:bodyPr/>
          <a:lstStyle/>
          <a:p>
            <a:r>
              <a:rPr lang="en-US" sz="2200" dirty="0" smtClean="0"/>
              <a:t>What is Windows </a:t>
            </a:r>
            <a:r>
              <a:rPr lang="en-US" sz="2200" dirty="0" err="1" smtClean="0"/>
              <a:t>Eventing</a:t>
            </a:r>
            <a:r>
              <a:rPr lang="en-US" sz="2200" dirty="0" smtClean="0"/>
              <a:t> 6.0?</a:t>
            </a:r>
          </a:p>
          <a:p>
            <a:pPr lvl="1"/>
            <a:r>
              <a:rPr lang="en-US" sz="1600" dirty="0" smtClean="0">
                <a:latin typeface="Microsoft Sans Serif" pitchFamily="34" charset="0"/>
              </a:rPr>
              <a:t>Logs Event Information to the Application Logs, updated in Longhorn Server</a:t>
            </a:r>
          </a:p>
          <a:p>
            <a:pPr lvl="1"/>
            <a:r>
              <a:rPr lang="en-US" sz="1600" dirty="0" smtClean="0">
                <a:latin typeface="Microsoft Sans Serif" pitchFamily="34" charset="0"/>
              </a:rPr>
              <a:t>Lets Administrators and management tools know what is happening</a:t>
            </a:r>
          </a:p>
          <a:p>
            <a:r>
              <a:rPr lang="en-US" sz="2200" dirty="0" smtClean="0"/>
              <a:t>Why Use Windows </a:t>
            </a:r>
            <a:r>
              <a:rPr lang="en-US" sz="2200" dirty="0" err="1" smtClean="0"/>
              <a:t>Eventing</a:t>
            </a:r>
            <a:r>
              <a:rPr lang="en-US" sz="2200" dirty="0" smtClean="0"/>
              <a:t> 6.0?</a:t>
            </a:r>
          </a:p>
          <a:p>
            <a:pPr lvl="1"/>
            <a:r>
              <a:rPr lang="en-US" sz="1600" dirty="0" smtClean="0">
                <a:latin typeface="Microsoft Sans Serif" pitchFamily="34" charset="0"/>
              </a:rPr>
              <a:t>Better Performance &amp; Reliability</a:t>
            </a:r>
          </a:p>
          <a:p>
            <a:pPr lvl="1"/>
            <a:r>
              <a:rPr lang="en-US" sz="1600" dirty="0" smtClean="0">
                <a:latin typeface="Microsoft Sans Serif" pitchFamily="34" charset="0"/>
              </a:rPr>
              <a:t>Declarative Event Structure</a:t>
            </a:r>
          </a:p>
          <a:p>
            <a:pPr lvl="1"/>
            <a:r>
              <a:rPr lang="en-US" sz="1600" dirty="0" smtClean="0">
                <a:latin typeface="Microsoft Sans Serif" pitchFamily="34" charset="0"/>
              </a:rPr>
              <a:t>Subscriptions</a:t>
            </a:r>
          </a:p>
          <a:p>
            <a:pPr lvl="1"/>
            <a:r>
              <a:rPr lang="en-US" sz="1600" dirty="0" smtClean="0">
                <a:latin typeface="Microsoft Sans Serif" pitchFamily="34" charset="0"/>
              </a:rPr>
              <a:t>Unified API for </a:t>
            </a:r>
            <a:r>
              <a:rPr lang="en-US" sz="1600" dirty="0" err="1" smtClean="0">
                <a:latin typeface="Microsoft Sans Serif" pitchFamily="34" charset="0"/>
              </a:rPr>
              <a:t>Eventing</a:t>
            </a:r>
            <a:r>
              <a:rPr lang="en-US" sz="1600" dirty="0" smtClean="0">
                <a:latin typeface="Microsoft Sans Serif" pitchFamily="34" charset="0"/>
              </a:rPr>
              <a:t> and Tracing</a:t>
            </a:r>
          </a:p>
          <a:p>
            <a:pPr lvl="1"/>
            <a:r>
              <a:rPr lang="en-US" sz="1600" dirty="0" smtClean="0">
                <a:latin typeface="Microsoft Sans Serif" pitchFamily="34" charset="0"/>
              </a:rPr>
              <a:t>Event Forwarding</a:t>
            </a:r>
          </a:p>
          <a:p>
            <a:pPr lvl="1"/>
            <a:r>
              <a:rPr lang="en-US" sz="1600" dirty="0" smtClean="0">
                <a:latin typeface="Microsoft Sans Serif" pitchFamily="34" charset="0"/>
              </a:rPr>
              <a:t>Benefits for Administrators</a:t>
            </a:r>
          </a:p>
          <a:p>
            <a:pPr lvl="2"/>
            <a:r>
              <a:rPr lang="en-US" sz="1600" dirty="0" smtClean="0">
                <a:latin typeface="Microsoft Sans Serif" pitchFamily="34" charset="0"/>
              </a:rPr>
              <a:t>Logs Easier to Manage, Search and Filter</a:t>
            </a:r>
          </a:p>
          <a:p>
            <a:pPr lvl="2"/>
            <a:r>
              <a:rPr lang="en-US" sz="1600" dirty="0" smtClean="0">
                <a:latin typeface="Microsoft Sans Serif" pitchFamily="34" charset="0"/>
              </a:rPr>
              <a:t>Better Tools</a:t>
            </a:r>
          </a:p>
          <a:p>
            <a:pPr lvl="1"/>
            <a:r>
              <a:rPr lang="en-US" sz="1600" dirty="0" smtClean="0">
                <a:latin typeface="Microsoft Sans Serif" pitchFamily="34" charset="0"/>
              </a:rPr>
              <a:t>Benefits for Developers</a:t>
            </a:r>
          </a:p>
          <a:p>
            <a:pPr lvl="2"/>
            <a:r>
              <a:rPr lang="en-US" sz="1600" dirty="0" smtClean="0">
                <a:latin typeface="Microsoft Sans Serif" pitchFamily="34" charset="0"/>
              </a:rPr>
              <a:t>Richer </a:t>
            </a:r>
            <a:r>
              <a:rPr lang="en-US" sz="1600" dirty="0" err="1" smtClean="0">
                <a:latin typeface="Microsoft Sans Serif" pitchFamily="34" charset="0"/>
              </a:rPr>
              <a:t>Eventing</a:t>
            </a:r>
            <a:r>
              <a:rPr lang="en-US" sz="1600" dirty="0" smtClean="0">
                <a:latin typeface="Microsoft Sans Serif" pitchFamily="34" charset="0"/>
              </a:rPr>
              <a:t> and Tracing Capabilities</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Windows Error Reporting</a:t>
            </a:r>
            <a:endParaRPr lang="en-GB" dirty="0"/>
          </a:p>
        </p:txBody>
      </p:sp>
      <p:sp>
        <p:nvSpPr>
          <p:cNvPr id="7" name="Content Placeholder 6"/>
          <p:cNvSpPr>
            <a:spLocks noGrp="1"/>
          </p:cNvSpPr>
          <p:nvPr>
            <p:ph idx="1"/>
          </p:nvPr>
        </p:nvSpPr>
        <p:spPr>
          <a:xfrm>
            <a:off x="381000" y="990600"/>
            <a:ext cx="8229600" cy="5029200"/>
          </a:xfrm>
        </p:spPr>
        <p:txBody>
          <a:bodyPr/>
          <a:lstStyle/>
          <a:p>
            <a:pPr lvl="0" defTabSz="914400">
              <a:buBlip>
                <a:blip r:embed="rId3"/>
              </a:buBlip>
              <a:defRPr/>
            </a:pPr>
            <a:r>
              <a:rPr lang="en-US" sz="2000" dirty="0" smtClean="0"/>
              <a:t>Log Windows &amp; App. critical info. centrally with Microsoft</a:t>
            </a:r>
          </a:p>
          <a:p>
            <a:pPr lvl="0">
              <a:buBlip>
                <a:blip r:embed="rId3"/>
              </a:buBlip>
            </a:pPr>
            <a:r>
              <a:rPr lang="en-GB" sz="2000" dirty="0" smtClean="0"/>
              <a:t>Enables you to…</a:t>
            </a:r>
          </a:p>
          <a:p>
            <a:pPr marL="800100" lvl="1" indent="-342900">
              <a:buBlip>
                <a:blip r:embed="rId3"/>
              </a:buBlip>
            </a:pPr>
            <a:r>
              <a:rPr lang="en-GB" dirty="0" smtClean="0"/>
              <a:t>View and identify crash trends in your applications </a:t>
            </a:r>
          </a:p>
          <a:p>
            <a:pPr marL="800100" lvl="1" indent="-342900">
              <a:buBlip>
                <a:blip r:embed="rId3"/>
              </a:buBlip>
            </a:pPr>
            <a:r>
              <a:rPr lang="en-GB" dirty="0" smtClean="0"/>
              <a:t>Download and debug your customer’s crashes</a:t>
            </a:r>
          </a:p>
          <a:p>
            <a:pPr marL="800100" lvl="1" indent="-342900">
              <a:buBlip>
                <a:blip r:embed="rId3"/>
              </a:buBlip>
            </a:pPr>
            <a:r>
              <a:rPr lang="en-GB" dirty="0" smtClean="0"/>
              <a:t>Request a “response” to point our users to your fix!</a:t>
            </a:r>
          </a:p>
          <a:p>
            <a:pPr marL="800100" lvl="1" indent="-342900">
              <a:buBlip>
                <a:blip r:embed="rId3"/>
              </a:buBlip>
            </a:pPr>
            <a:r>
              <a:rPr lang="en-US" dirty="0" smtClean="0">
                <a:latin typeface="Microsoft Sans Serif" pitchFamily="34" charset="0"/>
                <a:hlinkClick r:id="rId4"/>
              </a:rPr>
              <a:t>https://winqual.microsoft.com</a:t>
            </a:r>
            <a:r>
              <a:rPr lang="en-US" dirty="0" smtClean="0">
                <a:latin typeface="Microsoft Sans Serif" pitchFamily="34" charset="0"/>
              </a:rPr>
              <a:t> </a:t>
            </a:r>
          </a:p>
          <a:p>
            <a:pPr marL="800100" lvl="1" indent="-342900">
              <a:buBlip>
                <a:blip r:embed="rId3"/>
              </a:buBlip>
            </a:pPr>
            <a:endParaRPr lang="en-GB" dirty="0" smtClean="0"/>
          </a:p>
          <a:p>
            <a:pPr lvl="0" defTabSz="914400">
              <a:buBlip>
                <a:blip r:embed="rId3"/>
              </a:buBlip>
              <a:defRPr/>
            </a:pPr>
            <a:endParaRPr lang="en-US" sz="2000" dirty="0" smtClean="0"/>
          </a:p>
          <a:p>
            <a:endParaRPr lang="en-US" sz="2000" dirty="0"/>
          </a:p>
        </p:txBody>
      </p:sp>
      <p:sp>
        <p:nvSpPr>
          <p:cNvPr id="4" name="Rectangle 3"/>
          <p:cNvSpPr txBox="1">
            <a:spLocks noChangeArrowheads="1"/>
          </p:cNvSpPr>
          <p:nvPr/>
        </p:nvSpPr>
        <p:spPr bwMode="auto">
          <a:xfrm>
            <a:off x="88900" y="906376"/>
            <a:ext cx="9144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Tx/>
              <a:buBlip>
                <a:blip r:embed="rId3"/>
              </a:buBlip>
              <a:tabLst/>
              <a:defRPr/>
            </a:pPr>
            <a:endParaRPr kumimoji="0" lang="en-US" sz="2600" b="0" i="0" u="none" strike="noStrike" kern="0" cap="none" spc="0" normalizeH="0" baseline="0" noProof="0" dirty="0" smtClean="0">
              <a:ln>
                <a:noFill/>
              </a:ln>
              <a:solidFill>
                <a:schemeClr val="bg1"/>
              </a:solidFill>
              <a:effectLst/>
              <a:uLnTx/>
              <a:uFillTx/>
              <a:latin typeface="+mn-lt"/>
              <a:ea typeface="+mn-ea"/>
              <a:cs typeface="+mn-cs"/>
            </a:endParaRPr>
          </a:p>
        </p:txBody>
      </p:sp>
      <p:pic>
        <p:nvPicPr>
          <p:cNvPr id="6" name="Picture 5"/>
          <p:cNvPicPr>
            <a:picLocks noChangeAspect="1" noChangeArrowheads="1"/>
          </p:cNvPicPr>
          <p:nvPr/>
        </p:nvPicPr>
        <p:blipFill>
          <a:blip r:embed="rId5"/>
          <a:srcRect/>
          <a:stretch>
            <a:fillRect/>
          </a:stretch>
        </p:blipFill>
        <p:spPr bwMode="auto">
          <a:xfrm>
            <a:off x="1752600" y="3348784"/>
            <a:ext cx="5867400" cy="3352800"/>
          </a:xfrm>
          <a:prstGeom prst="rect">
            <a:avLst/>
          </a:prstGeom>
          <a:noFill/>
          <a:ln w="12700" algn="ctr">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pPr eaLnBrk="1" hangingPunct="1">
              <a:defRPr/>
            </a:pPr>
            <a:r>
              <a:rPr lang="en-US" dirty="0" smtClean="0">
                <a:solidFill>
                  <a:srgbClr val="FFCC00">
                    <a:alpha val="100000"/>
                  </a:srgbClr>
                </a:solidFill>
              </a:rPr>
              <a:t>Summary</a:t>
            </a:r>
            <a:endParaRPr lang="en-US" dirty="0">
              <a:solidFill>
                <a:srgbClr val="FFCC00">
                  <a:alpha val="100000"/>
                </a:srgbClr>
              </a:solidFill>
            </a:endParaRPr>
          </a:p>
        </p:txBody>
      </p:sp>
      <p:sp>
        <p:nvSpPr>
          <p:cNvPr id="29699" name="Rectangle 2"/>
          <p:cNvSpPr>
            <a:spLocks noGrp="1"/>
          </p:cNvSpPr>
          <p:nvPr>
            <p:ph idx="1"/>
          </p:nvPr>
        </p:nvSpPr>
        <p:spPr/>
        <p:txBody>
          <a:bodyPr/>
          <a:lstStyle/>
          <a:p>
            <a:pPr eaLnBrk="1" hangingPunct="1"/>
            <a:r>
              <a:rPr lang="en-US" dirty="0" smtClean="0"/>
              <a:t>Easier than ever before for an ISV to make every Administrator whoop for joy when they admin your solution</a:t>
            </a:r>
          </a:p>
          <a:p>
            <a:pPr eaLnBrk="1" hangingPunct="1"/>
            <a:r>
              <a:rPr lang="en-US" dirty="0" smtClean="0">
                <a:latin typeface="Microsoft Sans Serif" pitchFamily="34" charset="0"/>
              </a:rPr>
              <a:t>DSI and DFO are “work in progress” – but already an ISV can get great wins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Resources</a:t>
            </a:r>
            <a:endParaRPr lang="en-GB" dirty="0"/>
          </a:p>
        </p:txBody>
      </p:sp>
      <p:sp>
        <p:nvSpPr>
          <p:cNvPr id="3" name="Content Placeholder 2"/>
          <p:cNvSpPr>
            <a:spLocks noGrp="1"/>
          </p:cNvSpPr>
          <p:nvPr>
            <p:ph idx="1"/>
          </p:nvPr>
        </p:nvSpPr>
        <p:spPr/>
        <p:txBody>
          <a:bodyPr/>
          <a:lstStyle/>
          <a:p>
            <a:r>
              <a:rPr lang="en-GB" dirty="0" smtClean="0"/>
              <a:t>DSI</a:t>
            </a:r>
          </a:p>
          <a:p>
            <a:pPr lvl="1"/>
            <a:r>
              <a:rPr lang="en-US" dirty="0" smtClean="0"/>
              <a:t>DSI core principles</a:t>
            </a:r>
          </a:p>
          <a:p>
            <a:pPr lvl="2"/>
            <a:r>
              <a:rPr lang="en-US" dirty="0" smtClean="0">
                <a:hlinkClick r:id="rId3"/>
              </a:rPr>
              <a:t>http://www.microsoft.com/windowsserversystem/dsi/dsicore.mspx</a:t>
            </a:r>
            <a:r>
              <a:rPr lang="en-US" dirty="0" smtClean="0"/>
              <a:t> </a:t>
            </a:r>
          </a:p>
          <a:p>
            <a:pPr lvl="1"/>
            <a:r>
              <a:rPr lang="en-US" dirty="0" smtClean="0"/>
              <a:t>DSI home</a:t>
            </a:r>
          </a:p>
          <a:p>
            <a:pPr lvl="2"/>
            <a:r>
              <a:rPr lang="en-US" dirty="0" smtClean="0">
                <a:hlinkClick r:id="rId4"/>
              </a:rPr>
              <a:t>http://www.microsoft.com/windowsserversystem/dsi/default.mspx</a:t>
            </a:r>
            <a:r>
              <a:rPr lang="en-US" dirty="0" smtClean="0"/>
              <a:t> </a:t>
            </a:r>
            <a:endParaRPr lang="en-GB" dirty="0" smtClean="0"/>
          </a:p>
          <a:p>
            <a:r>
              <a:rPr lang="en-GB" dirty="0" err="1" smtClean="0"/>
              <a:t>Powershell</a:t>
            </a:r>
            <a:endParaRPr lang="en-GB" dirty="0" smtClean="0"/>
          </a:p>
          <a:p>
            <a:pPr lvl="1"/>
            <a:r>
              <a:rPr lang="en-GB" dirty="0" smtClean="0">
                <a:hlinkClick r:id="rId5"/>
              </a:rPr>
              <a:t>http://blogs.msdn.com/powershell/</a:t>
            </a:r>
            <a:r>
              <a:rPr lang="en-GB" dirty="0" smtClean="0"/>
              <a:t> </a:t>
            </a:r>
          </a:p>
          <a:p>
            <a:pPr lvl="1"/>
            <a:r>
              <a:rPr lang="en-GB" dirty="0" smtClean="0">
                <a:hlinkClick r:id="rId6"/>
              </a:rPr>
              <a:t>http://powergui.org/</a:t>
            </a:r>
            <a:r>
              <a:rPr lang="en-GB" dirty="0" smtClean="0"/>
              <a:t>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Rectangle 25600"/>
          <p:cNvPicPr>
            <a:picLocks noChangeAspect="1" noChangeArrowheads="1"/>
          </p:cNvPicPr>
          <p:nvPr/>
        </p:nvPicPr>
        <p:blipFill>
          <a:blip r:embed="rId3"/>
          <a:srcRect/>
          <a:stretch>
            <a:fillRect/>
          </a:stretch>
        </p:blipFill>
        <p:spPr bwMode="auto">
          <a:xfrm>
            <a:off x="1828800" y="2895600"/>
            <a:ext cx="5133975" cy="257175"/>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9366"/>
            <a:ext cx="8229600" cy="1143000"/>
          </a:xfrm>
        </p:spPr>
        <p:txBody>
          <a:bodyPr/>
          <a:lstStyle/>
          <a:p>
            <a:r>
              <a:rPr lang="en-GB" dirty="0" smtClean="0"/>
              <a:t>MSMQ 4.0</a:t>
            </a:r>
            <a:endParaRPr lang="en-GB" dirty="0"/>
          </a:p>
        </p:txBody>
      </p:sp>
      <p:sp>
        <p:nvSpPr>
          <p:cNvPr id="3" name="Text Placeholder 2"/>
          <p:cNvSpPr>
            <a:spLocks noGrp="1"/>
          </p:cNvSpPr>
          <p:nvPr>
            <p:ph type="body" idx="1"/>
          </p:nvPr>
        </p:nvSpPr>
        <p:spPr>
          <a:xfrm>
            <a:off x="457200" y="799638"/>
            <a:ext cx="8229600" cy="5029200"/>
          </a:xfrm>
        </p:spPr>
        <p:txBody>
          <a:bodyPr/>
          <a:lstStyle/>
          <a:p>
            <a:r>
              <a:rPr lang="en-GB" sz="2400" dirty="0" smtClean="0"/>
              <a:t>Sub-queues</a:t>
            </a:r>
          </a:p>
          <a:p>
            <a:pPr lvl="1"/>
            <a:r>
              <a:rPr lang="en-US" dirty="0" smtClean="0"/>
              <a:t>Logical partitions of a physical queue</a:t>
            </a:r>
            <a:endParaRPr lang="en-GB" dirty="0" smtClean="0"/>
          </a:p>
          <a:p>
            <a:r>
              <a:rPr lang="en-GB" sz="2400" dirty="0" smtClean="0"/>
              <a:t>Support for Poison Message Handling</a:t>
            </a:r>
          </a:p>
          <a:p>
            <a:pPr lvl="1"/>
            <a:r>
              <a:rPr lang="en-US" dirty="0" smtClean="0"/>
              <a:t>Message exceeded the max no. delivery; can move poison messages from the main queue to a retry queue</a:t>
            </a:r>
            <a:endParaRPr lang="en-GB" dirty="0" smtClean="0"/>
          </a:p>
          <a:p>
            <a:r>
              <a:rPr lang="en-GB" sz="2400" dirty="0" smtClean="0"/>
              <a:t>Support for Transactional Remote Receive</a:t>
            </a:r>
          </a:p>
          <a:p>
            <a:pPr lvl="1"/>
            <a:r>
              <a:rPr lang="en-GB" dirty="0" smtClean="0"/>
              <a:t>In MSMQ 3.0 </a:t>
            </a:r>
            <a:r>
              <a:rPr lang="en-US" dirty="0" smtClean="0"/>
              <a:t>remote programs couldn’t receive individual messages transactionally from a central queue – lead to home grown implementations, sending msg back to remote queue if processing failed.</a:t>
            </a:r>
            <a:endParaRPr lang="en-GB" dirty="0" smtClean="0"/>
          </a:p>
          <a:p>
            <a:r>
              <a:rPr lang="en-GB" sz="2400" dirty="0" smtClean="0"/>
              <a:t>Application-Specific Dead Letter Queues</a:t>
            </a:r>
          </a:p>
          <a:p>
            <a:r>
              <a:rPr lang="en-GB" sz="2400" dirty="0" smtClean="0">
                <a:hlinkClick r:id="rId3"/>
              </a:rPr>
              <a:t>http://blogs.msdn.com/drnick/archive/tags/Queues/default.aspx</a:t>
            </a:r>
            <a:r>
              <a:rPr lang="en-GB" sz="2400" dirty="0" smtClean="0"/>
              <a:t> </a:t>
            </a:r>
            <a:endParaRPr lang="en-GB"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DFO</a:t>
            </a:r>
            <a:endParaRPr lang="en-GB" dirty="0"/>
          </a:p>
        </p:txBody>
      </p:sp>
      <p:sp>
        <p:nvSpPr>
          <p:cNvPr id="5" name="Text Placeholder 4"/>
          <p:cNvSpPr>
            <a:spLocks noGrp="1"/>
          </p:cNvSpPr>
          <p:nvPr>
            <p:ph type="body" idx="1"/>
          </p:nvPr>
        </p:nvSpPr>
        <p:spPr/>
        <p:txBody>
          <a:bodyPr/>
          <a:lstStyle/>
          <a:p>
            <a:r>
              <a:rPr lang="en-GB" dirty="0" smtClean="0"/>
              <a:t>Design For Operations and Dynamic Systems Initiative</a:t>
            </a:r>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Dynamic Systems Initiative </a:t>
            </a:r>
            <a:endParaRPr lang="en-US" dirty="0"/>
          </a:p>
        </p:txBody>
      </p:sp>
      <p:sp>
        <p:nvSpPr>
          <p:cNvPr id="5123" name="Content Placeholder 2"/>
          <p:cNvSpPr>
            <a:spLocks noGrp="1"/>
          </p:cNvSpPr>
          <p:nvPr>
            <p:ph idx="1"/>
          </p:nvPr>
        </p:nvSpPr>
        <p:spPr>
          <a:xfrm>
            <a:off x="457200" y="1219200"/>
            <a:ext cx="8229600" cy="4800600"/>
          </a:xfrm>
        </p:spPr>
        <p:txBody>
          <a:bodyPr/>
          <a:lstStyle/>
          <a:p>
            <a:r>
              <a:rPr lang="en-US" dirty="0" smtClean="0"/>
              <a:t>The Problem - Complexity</a:t>
            </a:r>
          </a:p>
          <a:p>
            <a:pPr lvl="1"/>
            <a:r>
              <a:rPr lang="en-US" dirty="0" smtClean="0"/>
              <a:t>IT Systems are Complex</a:t>
            </a:r>
          </a:p>
          <a:p>
            <a:pPr lvl="2"/>
            <a:r>
              <a:rPr lang="en-US" dirty="0" smtClean="0">
                <a:latin typeface="Microsoft Sans Serif" pitchFamily="34" charset="0"/>
              </a:rPr>
              <a:t>What applications are not running?</a:t>
            </a:r>
          </a:p>
          <a:p>
            <a:pPr lvl="2"/>
            <a:r>
              <a:rPr lang="en-US" dirty="0" smtClean="0">
                <a:latin typeface="Microsoft Sans Serif" pitchFamily="34" charset="0"/>
              </a:rPr>
              <a:t>What are the dependencies?</a:t>
            </a:r>
          </a:p>
          <a:p>
            <a:pPr lvl="1"/>
            <a:r>
              <a:rPr lang="en-US" dirty="0" smtClean="0"/>
              <a:t>Administration is Resource Intensive</a:t>
            </a:r>
          </a:p>
          <a:p>
            <a:pPr lvl="1"/>
            <a:r>
              <a:rPr lang="en-US" dirty="0" smtClean="0"/>
              <a:t>Automation is difficult</a:t>
            </a:r>
          </a:p>
          <a:p>
            <a:r>
              <a:rPr lang="en-US" dirty="0" smtClean="0"/>
              <a:t>The solution – Dynamic Systems Initiative</a:t>
            </a:r>
          </a:p>
          <a:p>
            <a:pPr lvl="1" eaLnBrk="1" hangingPunct="1"/>
            <a:r>
              <a:rPr lang="en-US" dirty="0" smtClean="0"/>
              <a:t>Capturing Knowledge in Software Models SDM/SML</a:t>
            </a:r>
          </a:p>
          <a:p>
            <a:pPr lvl="2" eaLnBrk="1" hangingPunct="1"/>
            <a:r>
              <a:rPr lang="en-US" dirty="0" smtClean="0">
                <a:latin typeface="Microsoft Sans Serif" pitchFamily="34" charset="0"/>
              </a:rPr>
              <a:t>Application Architecture, </a:t>
            </a:r>
            <a:r>
              <a:rPr lang="en-US" dirty="0" err="1" smtClean="0">
                <a:latin typeface="Microsoft Sans Serif" pitchFamily="34" charset="0"/>
              </a:rPr>
              <a:t>DataCenter</a:t>
            </a:r>
            <a:r>
              <a:rPr lang="en-US" dirty="0" smtClean="0">
                <a:latin typeface="Microsoft Sans Serif" pitchFamily="34" charset="0"/>
              </a:rPr>
              <a:t>, IT Policy</a:t>
            </a:r>
          </a:p>
          <a:p>
            <a:pPr lvl="1" eaLnBrk="1" hangingPunct="1"/>
            <a:r>
              <a:rPr lang="en-US" dirty="0" smtClean="0"/>
              <a:t>Use knowledge throughout application lifecycle</a:t>
            </a:r>
          </a:p>
          <a:p>
            <a:pPr lvl="2" eaLnBrk="1" hangingPunct="1"/>
            <a:r>
              <a:rPr lang="en-US" dirty="0" smtClean="0">
                <a:latin typeface="Microsoft Sans Serif" pitchFamily="34" charset="0"/>
              </a:rPr>
              <a:t>Design, Development, Deployment, Operations</a:t>
            </a:r>
            <a:endParaRPr lang="en-US" dirty="0" smtClean="0"/>
          </a:p>
          <a:p>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numCol="1" anchorCtr="0">
            <a:prstTxWarp prst="textNoShape">
              <a:avLst/>
            </a:prstTxWarp>
          </a:bodyPr>
          <a:lstStyle/>
          <a:p>
            <a:pPr eaLnBrk="1" hangingPunct="1">
              <a:defRPr/>
            </a:pPr>
            <a:r>
              <a:rPr lang="en-US" dirty="0" smtClean="0"/>
              <a:t>What is Design For Operations?</a:t>
            </a:r>
          </a:p>
        </p:txBody>
      </p:sp>
      <p:sp>
        <p:nvSpPr>
          <p:cNvPr id="49155" name="Rectangle 3"/>
          <p:cNvSpPr>
            <a:spLocks noGrp="1" noChangeArrowheads="1"/>
          </p:cNvSpPr>
          <p:nvPr>
            <p:ph type="body" idx="1"/>
          </p:nvPr>
        </p:nvSpPr>
        <p:spPr>
          <a:xfrm>
            <a:off x="457200" y="1219200"/>
            <a:ext cx="8458200" cy="5029200"/>
          </a:xfrm>
        </p:spPr>
        <p:txBody>
          <a:bodyPr/>
          <a:lstStyle/>
          <a:p>
            <a:pPr eaLnBrk="1" hangingPunct="1"/>
            <a:r>
              <a:rPr lang="en-US" dirty="0" smtClean="0"/>
              <a:t>Designing and Building Applications to the DSI Vision</a:t>
            </a:r>
          </a:p>
          <a:p>
            <a:pPr lvl="1" eaLnBrk="1" hangingPunct="1"/>
            <a:r>
              <a:rPr lang="en-US" dirty="0" smtClean="0"/>
              <a:t>Building applications that can be deployed</a:t>
            </a:r>
          </a:p>
          <a:p>
            <a:pPr lvl="1" eaLnBrk="1" hangingPunct="1"/>
            <a:r>
              <a:rPr lang="en-US" dirty="0" smtClean="0"/>
              <a:t>Building applications that can be operated</a:t>
            </a:r>
          </a:p>
          <a:p>
            <a:pPr lvl="1" eaLnBrk="1" hangingPunct="1"/>
            <a:r>
              <a:rPr lang="en-US" dirty="0" smtClean="0"/>
              <a:t>Caring about Operations</a:t>
            </a:r>
          </a:p>
          <a:p>
            <a:pPr eaLnBrk="1" hangingPunct="1"/>
            <a:r>
              <a:rPr lang="en-US" dirty="0" smtClean="0"/>
              <a:t>Attempts to address</a:t>
            </a:r>
          </a:p>
          <a:p>
            <a:pPr lvl="1" eaLnBrk="1" hangingPunct="1"/>
            <a:r>
              <a:rPr lang="en-US" dirty="0" smtClean="0"/>
              <a:t>Developers and IT Staff Don’t talk (until there is a problem)</a:t>
            </a:r>
          </a:p>
          <a:p>
            <a:pPr lvl="1" eaLnBrk="1" hangingPunct="1"/>
            <a:r>
              <a:rPr lang="en-US" dirty="0" smtClean="0"/>
              <a:t>Applications can not be configured or proactively monitored with management tools used by IT Staff</a:t>
            </a:r>
          </a:p>
          <a:p>
            <a:pPr lvl="1" eaLnBrk="1" hangingPunct="1"/>
            <a:r>
              <a:rPr lang="en-US" dirty="0" smtClean="0"/>
              <a:t>No Knowledge Sharing</a:t>
            </a:r>
          </a:p>
          <a:p>
            <a:pPr lvl="1" eaLnBrk="1" hangingPunct="1"/>
            <a:r>
              <a:rPr lang="en-US" dirty="0" smtClean="0"/>
              <a:t>Developers required to troubleshoot</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numCol="1" anchorCtr="0">
            <a:prstTxWarp prst="textNoShape">
              <a:avLst/>
            </a:prstTxWarp>
          </a:bodyPr>
          <a:lstStyle/>
          <a:p>
            <a:pPr eaLnBrk="1" hangingPunct="1">
              <a:defRPr/>
            </a:pPr>
            <a:r>
              <a:rPr lang="en-GB" dirty="0" smtClean="0"/>
              <a:t>Benefits of Design for Operations</a:t>
            </a:r>
            <a:endParaRPr lang="en-GB" sz="2400" dirty="0" smtClean="0">
              <a:solidFill>
                <a:srgbClr val="FF9933"/>
              </a:solidFill>
            </a:endParaRPr>
          </a:p>
        </p:txBody>
      </p:sp>
      <p:sp>
        <p:nvSpPr>
          <p:cNvPr id="11267" name="Rectangle 3"/>
          <p:cNvSpPr>
            <a:spLocks noGrp="1" noChangeArrowheads="1"/>
          </p:cNvSpPr>
          <p:nvPr>
            <p:ph type="body" idx="1"/>
          </p:nvPr>
        </p:nvSpPr>
        <p:spPr>
          <a:xfrm>
            <a:off x="457200" y="1219200"/>
            <a:ext cx="8458200" cy="5029200"/>
          </a:xfrm>
        </p:spPr>
        <p:txBody>
          <a:bodyPr/>
          <a:lstStyle/>
          <a:p>
            <a:pPr eaLnBrk="1" hangingPunct="1"/>
            <a:r>
              <a:rPr lang="en-GB" dirty="0" smtClean="0"/>
              <a:t>To the Customers IT Staff</a:t>
            </a:r>
          </a:p>
          <a:p>
            <a:pPr lvl="1" eaLnBrk="1" hangingPunct="1"/>
            <a:r>
              <a:rPr lang="en-GB" dirty="0" smtClean="0"/>
              <a:t>Lowers the total cost of ownership for the application</a:t>
            </a:r>
          </a:p>
          <a:p>
            <a:pPr lvl="1" eaLnBrk="1" hangingPunct="1"/>
            <a:r>
              <a:rPr lang="en-GB" dirty="0" smtClean="0"/>
              <a:t>Streamlines </a:t>
            </a:r>
            <a:r>
              <a:rPr lang="en-GB" dirty="0" err="1" smtClean="0"/>
              <a:t>datacenter</a:t>
            </a:r>
            <a:r>
              <a:rPr lang="en-GB" dirty="0" smtClean="0"/>
              <a:t> operations</a:t>
            </a:r>
          </a:p>
          <a:p>
            <a:pPr lvl="1" eaLnBrk="1" hangingPunct="1"/>
            <a:r>
              <a:rPr lang="en-GB" dirty="0" smtClean="0"/>
              <a:t>Reduces downtime</a:t>
            </a:r>
          </a:p>
          <a:p>
            <a:pPr lvl="1" eaLnBrk="1" hangingPunct="1"/>
            <a:r>
              <a:rPr lang="en-GB" dirty="0" smtClean="0"/>
              <a:t>Brings rapid return on the investment</a:t>
            </a:r>
          </a:p>
          <a:p>
            <a:pPr lvl="1" eaLnBrk="1" hangingPunct="1"/>
            <a:r>
              <a:rPr lang="en-GB" dirty="0" smtClean="0"/>
              <a:t>Brings problem solving expertise directly to the users</a:t>
            </a:r>
          </a:p>
          <a:p>
            <a:pPr eaLnBrk="1" hangingPunct="1"/>
            <a:r>
              <a:rPr lang="en-GB" dirty="0" smtClean="0"/>
              <a:t>To the ISV</a:t>
            </a:r>
          </a:p>
          <a:p>
            <a:pPr lvl="1" eaLnBrk="1" hangingPunct="1"/>
            <a:r>
              <a:rPr lang="en-GB" dirty="0" smtClean="0"/>
              <a:t>Reduce frequency of Problem Escalation</a:t>
            </a:r>
          </a:p>
          <a:p>
            <a:pPr lvl="1" eaLnBrk="1" hangingPunct="1"/>
            <a:r>
              <a:rPr lang="en-GB" dirty="0" smtClean="0"/>
              <a:t>Spend Less Time Maintaining Existing Applications</a:t>
            </a:r>
          </a:p>
          <a:p>
            <a:pPr lvl="1" eaLnBrk="1" hangingPunct="1"/>
            <a:r>
              <a:rPr lang="en-GB" dirty="0" smtClean="0"/>
              <a:t>Lower Support Costs</a:t>
            </a:r>
          </a:p>
          <a:p>
            <a:pPr lvl="1" eaLnBrk="1" hangingPunct="1"/>
            <a:r>
              <a:rPr lang="en-GB" dirty="0" smtClean="0"/>
              <a:t>Customer advocacy</a:t>
            </a:r>
          </a:p>
          <a:p>
            <a:pPr lvl="1" eaLnBrk="1" hangingPunct="1"/>
            <a:r>
              <a:rPr lang="en-GB" dirty="0" smtClean="0"/>
              <a:t>Facilitate Capture of Next Version Requirements</a:t>
            </a:r>
            <a:endParaRPr lang="en-US" dirty="0" smtClean="0"/>
          </a:p>
          <a:p>
            <a:pPr eaLnBrk="1" hangingPunct="1"/>
            <a:endParaRPr lang="en-GB" dirty="0" smtClean="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Sidebar: Do you recognise a pattern?</a:t>
            </a:r>
            <a:endParaRPr lang="en-GB" dirty="0"/>
          </a:p>
        </p:txBody>
      </p:sp>
      <p:sp>
        <p:nvSpPr>
          <p:cNvPr id="5" name="Content Placeholder 4"/>
          <p:cNvSpPr>
            <a:spLocks noGrp="1"/>
          </p:cNvSpPr>
          <p:nvPr>
            <p:ph idx="1"/>
          </p:nvPr>
        </p:nvSpPr>
        <p:spPr/>
        <p:txBody>
          <a:bodyPr/>
          <a:lstStyle/>
          <a:p>
            <a:r>
              <a:rPr lang="en-GB" dirty="0" smtClean="0"/>
              <a:t>Client applications hard to deploy and maintain</a:t>
            </a:r>
          </a:p>
          <a:p>
            <a:pPr lvl="1"/>
            <a:r>
              <a:rPr lang="en-GB" dirty="0" smtClean="0"/>
              <a:t>Customers turn to the Browser</a:t>
            </a:r>
          </a:p>
          <a:p>
            <a:pPr lvl="1"/>
            <a:r>
              <a:rPr lang="en-GB" dirty="0" smtClean="0"/>
              <a:t>ISVs with traditional “rich clients” lose out</a:t>
            </a:r>
          </a:p>
          <a:p>
            <a:pPr lvl="1"/>
            <a:r>
              <a:rPr lang="en-GB" dirty="0" smtClean="0"/>
              <a:t>ISVs that switch to the browser bare the cost of increased complexity of development</a:t>
            </a:r>
          </a:p>
          <a:p>
            <a:pPr lvl="1"/>
            <a:r>
              <a:rPr lang="en-GB" dirty="0" smtClean="0"/>
              <a:t>Yet all along, you could build “rich clients” that were good citizens</a:t>
            </a:r>
          </a:p>
          <a:p>
            <a:r>
              <a:rPr lang="en-GB" dirty="0" smtClean="0"/>
              <a:t>Server applications hard to deploy and maintain</a:t>
            </a:r>
          </a:p>
          <a:p>
            <a:pPr lvl="1"/>
            <a:r>
              <a:rPr lang="en-GB" dirty="0" smtClean="0"/>
              <a:t>Customers switch from on-premise to on-demand</a:t>
            </a:r>
          </a:p>
          <a:p>
            <a:pPr lvl="1"/>
            <a:r>
              <a:rPr lang="en-GB" dirty="0" smtClean="0"/>
              <a:t>ISVs with on-premise lose out</a:t>
            </a:r>
          </a:p>
          <a:p>
            <a:pPr lvl="1"/>
            <a:r>
              <a:rPr lang="en-GB" dirty="0" smtClean="0"/>
              <a:t>ISVs that switch to on-demand bare the cost of increased complexity of development</a:t>
            </a:r>
          </a:p>
          <a:p>
            <a:pPr lvl="1"/>
            <a:r>
              <a:rPr lang="en-GB" dirty="0" smtClean="0"/>
              <a:t>Yet all along, you could build server applications that were good citizens</a:t>
            </a:r>
          </a:p>
          <a:p>
            <a:pPr lvl="1"/>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00"/>
                                        <p:tgtEl>
                                          <p:spTgt spid="5">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wipe(down)">
                                      <p:cBhvr>
                                        <p:cTn id="10" dur="500"/>
                                        <p:tgtEl>
                                          <p:spTgt spid="5">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wipe(down)">
                                      <p:cBhvr>
                                        <p:cTn id="13" dur="500"/>
                                        <p:tgtEl>
                                          <p:spTgt spid="5">
                                            <p:txEl>
                                              <p:pRg st="2" end="2"/>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wipe(down)">
                                      <p:cBhvr>
                                        <p:cTn id="16" dur="500"/>
                                        <p:tgtEl>
                                          <p:spTgt spid="5">
                                            <p:txEl>
                                              <p:pRg st="3" end="3"/>
                                            </p:txEl>
                                          </p:spTgt>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Effect transition="in" filter="wipe(down)">
                                      <p:cBhvr>
                                        <p:cTn id="19" dur="500"/>
                                        <p:tgtEl>
                                          <p:spTgt spid="5">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5">
                                            <p:txEl>
                                              <p:pRg st="5" end="5"/>
                                            </p:txEl>
                                          </p:spTgt>
                                        </p:tgtEl>
                                        <p:attrNameLst>
                                          <p:attrName>style.visibility</p:attrName>
                                        </p:attrNameLst>
                                      </p:cBhvr>
                                      <p:to>
                                        <p:strVal val="visible"/>
                                      </p:to>
                                    </p:set>
                                    <p:animEffect transition="in" filter="wipe(down)">
                                      <p:cBhvr>
                                        <p:cTn id="24" dur="500"/>
                                        <p:tgtEl>
                                          <p:spTgt spid="5">
                                            <p:txEl>
                                              <p:pRg st="5" end="5"/>
                                            </p:txEl>
                                          </p:spTgt>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animEffect transition="in" filter="wipe(down)">
                                      <p:cBhvr>
                                        <p:cTn id="27" dur="500"/>
                                        <p:tgtEl>
                                          <p:spTgt spid="5">
                                            <p:txEl>
                                              <p:pRg st="6" end="6"/>
                                            </p:txEl>
                                          </p:spTgt>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5">
                                            <p:txEl>
                                              <p:pRg st="7" end="7"/>
                                            </p:txEl>
                                          </p:spTgt>
                                        </p:tgtEl>
                                        <p:attrNameLst>
                                          <p:attrName>style.visibility</p:attrName>
                                        </p:attrNameLst>
                                      </p:cBhvr>
                                      <p:to>
                                        <p:strVal val="visible"/>
                                      </p:to>
                                    </p:set>
                                    <p:animEffect transition="in" filter="wipe(down)">
                                      <p:cBhvr>
                                        <p:cTn id="30" dur="500"/>
                                        <p:tgtEl>
                                          <p:spTgt spid="5">
                                            <p:txEl>
                                              <p:pRg st="7" end="7"/>
                                            </p:txEl>
                                          </p:spTgt>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5">
                                            <p:txEl>
                                              <p:pRg st="8" end="8"/>
                                            </p:txEl>
                                          </p:spTgt>
                                        </p:tgtEl>
                                        <p:attrNameLst>
                                          <p:attrName>style.visibility</p:attrName>
                                        </p:attrNameLst>
                                      </p:cBhvr>
                                      <p:to>
                                        <p:strVal val="visible"/>
                                      </p:to>
                                    </p:set>
                                    <p:animEffect transition="in" filter="wipe(down)">
                                      <p:cBhvr>
                                        <p:cTn id="33" dur="500"/>
                                        <p:tgtEl>
                                          <p:spTgt spid="5">
                                            <p:txEl>
                                              <p:pRg st="8" end="8"/>
                                            </p:txEl>
                                          </p:spTgt>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5">
                                            <p:txEl>
                                              <p:pRg st="9" end="9"/>
                                            </p:txEl>
                                          </p:spTgt>
                                        </p:tgtEl>
                                        <p:attrNameLst>
                                          <p:attrName>style.visibility</p:attrName>
                                        </p:attrNameLst>
                                      </p:cBhvr>
                                      <p:to>
                                        <p:strVal val="visible"/>
                                      </p:to>
                                    </p:set>
                                    <p:animEffect transition="in" filter="wipe(down)">
                                      <p:cBhvr>
                                        <p:cTn id="36" dur="500"/>
                                        <p:tgtEl>
                                          <p:spTgt spid="5">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solidFill>
                  <a:srgbClr val="FFCC00">
                    <a:alpha val="100000"/>
                  </a:srgbClr>
                </a:solidFill>
              </a:rPr>
              <a:t>Implementing is about…</a:t>
            </a:r>
            <a:endParaRPr lang="en-US" dirty="0">
              <a:solidFill>
                <a:srgbClr val="FFCC00">
                  <a:alpha val="100000"/>
                </a:srgbClr>
              </a:solidFill>
            </a:endParaRPr>
          </a:p>
        </p:txBody>
      </p:sp>
      <p:sp>
        <p:nvSpPr>
          <p:cNvPr id="13315" name="Content Placeholder 2"/>
          <p:cNvSpPr>
            <a:spLocks noGrp="1"/>
          </p:cNvSpPr>
          <p:nvPr>
            <p:ph idx="1"/>
          </p:nvPr>
        </p:nvSpPr>
        <p:spPr/>
        <p:txBody>
          <a:bodyPr/>
          <a:lstStyle/>
          <a:p>
            <a:pPr eaLnBrk="1" hangingPunct="1"/>
            <a:r>
              <a:rPr lang="en-US" dirty="0" smtClean="0">
                <a:latin typeface="Microsoft Sans Serif" pitchFamily="34" charset="0"/>
              </a:rPr>
              <a:t>Implementing an Administration Surface</a:t>
            </a:r>
          </a:p>
          <a:p>
            <a:pPr lvl="1" eaLnBrk="1" hangingPunct="1"/>
            <a:r>
              <a:rPr lang="en-US" dirty="0" smtClean="0"/>
              <a:t>Admin UI - </a:t>
            </a:r>
            <a:r>
              <a:rPr lang="en-US" i="1" dirty="0" smtClean="0">
                <a:solidFill>
                  <a:srgbClr val="FF0000"/>
                </a:solidFill>
              </a:rPr>
              <a:t>Microsoft Management Console 3.0?</a:t>
            </a:r>
          </a:p>
          <a:p>
            <a:pPr lvl="1" eaLnBrk="1" hangingPunct="1"/>
            <a:r>
              <a:rPr lang="en-US" dirty="0" smtClean="0"/>
              <a:t>Command Line friendly - </a:t>
            </a:r>
            <a:r>
              <a:rPr lang="en-US" i="1" dirty="0" smtClean="0">
                <a:solidFill>
                  <a:srgbClr val="FF0000"/>
                </a:solidFill>
              </a:rPr>
              <a:t>Windows </a:t>
            </a:r>
            <a:r>
              <a:rPr lang="en-US" i="1" dirty="0" err="1" smtClean="0">
                <a:solidFill>
                  <a:srgbClr val="FF0000"/>
                </a:solidFill>
              </a:rPr>
              <a:t>PowerShell</a:t>
            </a:r>
            <a:r>
              <a:rPr lang="en-US" i="1" dirty="0" smtClean="0">
                <a:solidFill>
                  <a:srgbClr val="FF0000"/>
                </a:solidFill>
              </a:rPr>
              <a:t> 1.0?</a:t>
            </a:r>
          </a:p>
          <a:p>
            <a:pPr lvl="1" eaLnBrk="1" hangingPunct="1"/>
            <a:r>
              <a:rPr lang="en-US" dirty="0" smtClean="0"/>
              <a:t>Scheduling of tasks – </a:t>
            </a:r>
            <a:r>
              <a:rPr lang="en-US" i="1" dirty="0" smtClean="0">
                <a:solidFill>
                  <a:srgbClr val="FF0000"/>
                </a:solidFill>
              </a:rPr>
              <a:t>Task Scheduler 1.0?</a:t>
            </a:r>
          </a:p>
          <a:p>
            <a:pPr lvl="1" eaLnBrk="1" hangingPunct="1"/>
            <a:r>
              <a:rPr lang="en-US" dirty="0" smtClean="0"/>
              <a:t>Expose an API – WMI or Custom?</a:t>
            </a:r>
          </a:p>
          <a:p>
            <a:pPr lvl="1" eaLnBrk="1" hangingPunct="1"/>
            <a:r>
              <a:rPr lang="en-GB" dirty="0" smtClean="0"/>
              <a:t>etc</a:t>
            </a:r>
            <a:endParaRPr lang="en-US" dirty="0" smtClean="0"/>
          </a:p>
          <a:p>
            <a:pPr eaLnBrk="1" hangingPunct="1"/>
            <a:r>
              <a:rPr lang="en-US" dirty="0" smtClean="0">
                <a:latin typeface="Microsoft Sans Serif" pitchFamily="34" charset="0"/>
              </a:rPr>
              <a:t>Instrumentation of your application</a:t>
            </a:r>
          </a:p>
          <a:p>
            <a:pPr lvl="1" eaLnBrk="1" hangingPunct="1"/>
            <a:r>
              <a:rPr lang="en-US" dirty="0" smtClean="0"/>
              <a:t>Raise Alerts/Events </a:t>
            </a:r>
          </a:p>
          <a:p>
            <a:pPr lvl="2" eaLnBrk="1" hangingPunct="1"/>
            <a:r>
              <a:rPr lang="en-US" i="1" dirty="0" smtClean="0">
                <a:solidFill>
                  <a:srgbClr val="FF0000"/>
                </a:solidFill>
              </a:rPr>
              <a:t>Windows </a:t>
            </a:r>
            <a:r>
              <a:rPr lang="en-US" i="1" dirty="0" err="1" smtClean="0">
                <a:solidFill>
                  <a:srgbClr val="FF0000"/>
                </a:solidFill>
              </a:rPr>
              <a:t>Eventing</a:t>
            </a:r>
            <a:r>
              <a:rPr lang="en-US" i="1" dirty="0" smtClean="0">
                <a:solidFill>
                  <a:srgbClr val="FF0000"/>
                </a:solidFill>
              </a:rPr>
              <a:t> 6.0?</a:t>
            </a:r>
          </a:p>
          <a:p>
            <a:pPr lvl="2" eaLnBrk="1" hangingPunct="1"/>
            <a:r>
              <a:rPr lang="en-GB" i="1" dirty="0" smtClean="0">
                <a:solidFill>
                  <a:srgbClr val="FF0000"/>
                </a:solidFill>
              </a:rPr>
              <a:t>Windows Error Reporting?</a:t>
            </a:r>
            <a:endParaRPr lang="en-US" i="1" dirty="0" smtClean="0">
              <a:solidFill>
                <a:srgbClr val="FF0000"/>
              </a:solidFill>
            </a:endParaRPr>
          </a:p>
          <a:p>
            <a:pPr lvl="1" eaLnBrk="1" hangingPunct="1"/>
            <a:r>
              <a:rPr lang="en-US" dirty="0" smtClean="0"/>
              <a:t>Expose performance information - Performance Counters?</a:t>
            </a:r>
          </a:p>
          <a:p>
            <a:pPr lvl="1" eaLnBrk="1" hangingPunct="1"/>
            <a:r>
              <a:rPr lang="en-GB" dirty="0" smtClean="0"/>
              <a:t>Etc</a:t>
            </a:r>
          </a:p>
          <a:p>
            <a:pPr eaLnBrk="1" hangingPunct="1"/>
            <a:r>
              <a:rPr lang="en-GB" dirty="0" smtClean="0"/>
              <a:t>Installers etc...</a:t>
            </a:r>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numCol="1" anchorCtr="0">
            <a:prstTxWarp prst="textNoShape">
              <a:avLst/>
            </a:prstTxWarp>
          </a:bodyPr>
          <a:lstStyle/>
          <a:p>
            <a:pPr eaLnBrk="1" hangingPunct="1">
              <a:defRPr/>
            </a:pPr>
            <a:r>
              <a:rPr lang="en-US" smtClean="0"/>
              <a:t>Microsoft Management Console 3.0</a:t>
            </a:r>
          </a:p>
        </p:txBody>
      </p:sp>
      <p:sp>
        <p:nvSpPr>
          <p:cNvPr id="25603" name="Rectangle 3"/>
          <p:cNvSpPr>
            <a:spLocks noGrp="1" noChangeArrowheads="1"/>
          </p:cNvSpPr>
          <p:nvPr>
            <p:ph type="body" idx="1"/>
          </p:nvPr>
        </p:nvSpPr>
        <p:spPr/>
        <p:txBody>
          <a:bodyPr/>
          <a:lstStyle/>
          <a:p>
            <a:pPr eaLnBrk="1" hangingPunct="1"/>
            <a:r>
              <a:rPr lang="en-US" smtClean="0"/>
              <a:t>What is Microsoft Management Console 3.0?</a:t>
            </a:r>
          </a:p>
          <a:p>
            <a:pPr lvl="1" eaLnBrk="1" hangingPunct="1"/>
            <a:r>
              <a:rPr lang="en-US" smtClean="0">
                <a:latin typeface="Microsoft Sans Serif" pitchFamily="34" charset="0"/>
              </a:rPr>
              <a:t>Provides a common administration GUI</a:t>
            </a:r>
          </a:p>
          <a:p>
            <a:pPr eaLnBrk="1" hangingPunct="1"/>
            <a:r>
              <a:rPr lang="en-US" smtClean="0"/>
              <a:t>Why use Microsoft Management Console 3.0?</a:t>
            </a:r>
          </a:p>
          <a:p>
            <a:pPr lvl="1" eaLnBrk="1" hangingPunct="1"/>
            <a:r>
              <a:rPr lang="en-US" smtClean="0">
                <a:latin typeface="Microsoft Sans Serif" pitchFamily="34" charset="0"/>
              </a:rPr>
              <a:t>Build administrative consoles</a:t>
            </a:r>
          </a:p>
          <a:p>
            <a:pPr lvl="1" eaLnBrk="1" hangingPunct="1"/>
            <a:r>
              <a:rPr lang="en-US" smtClean="0">
                <a:latin typeface="Microsoft Sans Serif" pitchFamily="34" charset="0"/>
              </a:rPr>
              <a:t>Same technology Windows uses</a:t>
            </a:r>
          </a:p>
          <a:p>
            <a:pPr lvl="1" eaLnBrk="1" hangingPunct="1"/>
            <a:r>
              <a:rPr lang="en-US" smtClean="0">
                <a:latin typeface="Microsoft Sans Serif" pitchFamily="34" charset="0"/>
              </a:rPr>
              <a:t>Consistent management experience for administrators</a:t>
            </a:r>
          </a:p>
          <a:p>
            <a:pPr lvl="1" eaLnBrk="1" hangingPunct="1"/>
            <a:r>
              <a:rPr lang="en-US" smtClean="0">
                <a:latin typeface="Microsoft Sans Serif" pitchFamily="34" charset="0"/>
              </a:rPr>
              <a:t>Reduced Development Costs (with version 3.0)</a:t>
            </a:r>
          </a:p>
          <a:p>
            <a:pPr lvl="2" eaLnBrk="1" hangingPunct="1"/>
            <a:r>
              <a:rPr lang="en-US" smtClean="0">
                <a:latin typeface="Microsoft Sans Serif" pitchFamily="34" charset="0"/>
              </a:rPr>
              <a:t>Managed Code</a:t>
            </a:r>
          </a:p>
          <a:p>
            <a:pPr lvl="2" eaLnBrk="1" hangingPunct="1"/>
            <a:r>
              <a:rPr lang="en-US" smtClean="0">
                <a:latin typeface="Microsoft Sans Serif" pitchFamily="34" charset="0"/>
              </a:rPr>
              <a:t>Less Code</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ouchdown Theme">
  <a:themeElements>
    <a:clrScheme name="Default Design - DPE PPT Template 2">
      <a:dk1>
        <a:srgbClr val="000000"/>
      </a:dk1>
      <a:lt1>
        <a:srgbClr val="FFFFFF"/>
      </a:lt1>
      <a:dk2>
        <a:srgbClr val="000000"/>
      </a:dk2>
      <a:lt2>
        <a:srgbClr val="33333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 DPE PPT Template">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spDef>
      <a:spPr bwMode="auto">
        <a:xfrm>
          <a:off x="0" y="0"/>
          <a:ext cx="1" cy="1"/>
        </a:xfrm>
        <a:custGeom>
          <a:avLst/>
          <a:gdLst/>
          <a:ahLst/>
          <a:cxnLst/>
          <a:rect l="0" t="0" r="0" b="0"/>
          <a:pathLst/>
        </a:custGeom>
        <a:gradFill rotWithShape="1">
          <a:gsLst>
            <a:gs pos="0">
              <a:schemeClr val="accent1"/>
            </a:gs>
            <a:gs pos="100000">
              <a:schemeClr val="accent1">
                <a:gamma/>
                <a:shade val="82353"/>
                <a:invGamma/>
              </a:schemeClr>
            </a:gs>
          </a:gsLst>
          <a:lin ang="5400000" scaled="1"/>
        </a:gradFill>
        <a:ln w="9525" cap="flat" cmpd="sng" algn="ctr">
          <a:solidFill>
            <a:schemeClr val="bg1"/>
          </a:solidFill>
          <a:prstDash val="solid"/>
          <a:round/>
          <a:headEnd type="none" w="med" len="med"/>
          <a:tailEnd type="none" w="med" len="med"/>
        </a:ln>
        <a:effectLst/>
      </a:spPr>
      <a:bodyPr vert="horz" wrap="none" lIns="91440" tIns="45720" rIns="91440" bIns="45720" anchor="ctr" compatLnSpc="1"/>
      <a:lstStyle>
        <a:defPPr marL="0" marR="0" indent="0" algn="ctr" defTabSz="914400" rtl="0" eaLnBrk="1" fontAlgn="base" latinLnBrk="0" hangingPunct="1">
          <a:lnSpc>
            <a:spcPct val="100000"/>
          </a:lnSpc>
          <a:spcBef>
            <a:spcPct val="0"/>
          </a:spcBef>
          <a:spcAft>
            <a:spcPct val="0"/>
          </a:spcAft>
          <a:buNone/>
          <a:tabLst/>
          <a:defRPr kumimoji="0" lang="en-US" sz="2200" b="0" i="0" u="none" strike="noStrike" baseline="0">
            <a:solidFill>
              <a:schemeClr val="bg1">
                <a:alpha val="100000"/>
              </a:schemeClr>
            </a:solidFill>
            <a:effectLst/>
            <a:latin typeface="Tahoma"/>
          </a:defRPr>
        </a:defPPr>
      </a:lstStyle>
    </a:spDef>
    <a:lnDef>
      <a:spPr bwMode="auto">
        <a:xfrm>
          <a:off x="0" y="0"/>
          <a:ext cx="1" cy="1"/>
        </a:xfrm>
        <a:custGeom>
          <a:avLst/>
          <a:gdLst/>
          <a:ahLst/>
          <a:cxnLst/>
          <a:rect l="0" t="0" r="0" b="0"/>
          <a:pathLst/>
        </a:custGeom>
        <a:gradFill rotWithShape="1">
          <a:gsLst>
            <a:gs pos="0">
              <a:schemeClr val="accent1"/>
            </a:gs>
            <a:gs pos="100000">
              <a:schemeClr val="accent1">
                <a:gamma/>
                <a:shade val="82353"/>
                <a:invGamma/>
              </a:schemeClr>
            </a:gs>
          </a:gsLst>
          <a:lin ang="5400000" scaled="1"/>
        </a:gradFill>
        <a:ln w="9525" cap="flat" cmpd="sng" algn="ctr">
          <a:solidFill>
            <a:schemeClr val="bg1"/>
          </a:solidFill>
          <a:prstDash val="solid"/>
          <a:round/>
          <a:headEnd type="none" w="med" len="med"/>
          <a:tailEnd type="none" w="med" len="med"/>
        </a:ln>
        <a:effectLst/>
      </a:spPr>
      <a:bodyPr vert="horz" wrap="none" lIns="91440" tIns="45720" rIns="91440" bIns="45720" anchor="ctr" compatLnSpc="1"/>
      <a:lstStyle>
        <a:defPPr marL="0" marR="0" indent="0" algn="ctr" defTabSz="914400" rtl="0" eaLnBrk="1" fontAlgn="base" latinLnBrk="0" hangingPunct="1">
          <a:lnSpc>
            <a:spcPct val="100000"/>
          </a:lnSpc>
          <a:spcBef>
            <a:spcPct val="0"/>
          </a:spcBef>
          <a:spcAft>
            <a:spcPct val="0"/>
          </a:spcAft>
          <a:buNone/>
          <a:tabLst/>
          <a:defRPr kumimoji="0" lang="en-US" sz="2200" b="0" i="0" u="none" strike="noStrike" baseline="0">
            <a:solidFill>
              <a:schemeClr val="bg1">
                <a:alpha val="100000"/>
              </a:schemeClr>
            </a:solidFill>
            <a:effectLst/>
            <a:latin typeface="Tahoma"/>
          </a:defRPr>
        </a:defPPr>
      </a:lstStyle>
    </a:lnDef>
  </a:objectDefaults>
  <a:extraClrSchemeLst>
    <a:extraClrScheme>
      <a:clrScheme name="Default Design - DPE PP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 DPE PPT Template 2">
        <a:dk1>
          <a:srgbClr val="000000"/>
        </a:dk1>
        <a:lt1>
          <a:srgbClr val="FFFFFF"/>
        </a:lt1>
        <a:dk2>
          <a:srgbClr val="000000"/>
        </a:dk2>
        <a:lt2>
          <a:srgbClr val="33333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Grek" typeface=""/>
        <a:font script="Cyrl"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hade val="98000"/>
                <a:satMod val="300000"/>
              </a:schemeClr>
            </a:gs>
            <a:gs pos="25000">
              <a:schemeClr val="phClr">
                <a:tint val="37000"/>
                <a:shade val="98000"/>
                <a:satMod val="300000"/>
              </a:schemeClr>
            </a:gs>
            <a:gs pos="100000">
              <a:schemeClr val="phClr">
                <a:tint val="5000"/>
                <a:satMod val="350000"/>
              </a:schemeClr>
            </a:gs>
          </a:gsLst>
          <a:lin ang="16200000" scaled="1"/>
        </a:gradFill>
        <a:gradFill rotWithShape="1">
          <a:gsLst>
            <a:gs pos="0">
              <a:schemeClr val="phClr">
                <a:shade val="75000"/>
                <a:satMod val="160000"/>
              </a:schemeClr>
            </a:gs>
            <a:gs pos="62000">
              <a:schemeClr val="phClr">
                <a:satMod val="125000"/>
              </a:schemeClr>
            </a:gs>
            <a:gs pos="100000">
              <a:schemeClr val="phClr">
                <a:tint val="80000"/>
                <a:satMod val="140000"/>
              </a:schemeClr>
            </a:gs>
          </a:gsLst>
          <a:lin ang="16200000" scaled="0"/>
        </a:gradFill>
      </a:fillStyleLst>
      <a:lnStyleLst>
        <a:ln w="6350" cap="rnd" cmpd="sng" algn="ctr">
          <a:solidFill>
            <a:schemeClr val="ph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63500" dist="25400" dir="5400000">
              <a:srgbClr val="000000">
                <a:alpha val="43137"/>
              </a:srgbClr>
            </a:outerShdw>
          </a:effectLst>
        </a:effectStyle>
        <a:effectStyle>
          <a:effectLst>
            <a:outerShdw blurRad="50800" dist="38100" dir="5400000">
              <a:srgbClr val="000000">
                <a:alpha val="45882"/>
              </a:srgbClr>
            </a:outerShdw>
          </a:effectLst>
          <a:scene3d>
            <a:camera prst="orthographicFront" fov="0">
              <a:rot lat="0" lon="0" rev="0"/>
            </a:camera>
            <a:lightRig rig="contrasting" dir="t">
              <a:rot lat="0" lon="0" rev="16500000"/>
            </a:lightRig>
          </a:scene3d>
          <a:sp3d contourW="12700" prstMaterial="powder">
            <a:bevelT h="50800"/>
            <a:contourClr>
              <a:schemeClr val="phClr"/>
            </a:contourClr>
          </a:sp3d>
        </a:effectStyle>
        <a:effectStyle>
          <a:effectLst>
            <a:reflection blurRad="12700" stA="25000" endPos="28000" dist="38100" dir="5400000" sy="-100000"/>
          </a:effectLst>
          <a:scene3d>
            <a:camera prst="orthographicFront" fov="0">
              <a:rot lat="0" lon="0" rev="0"/>
            </a:camera>
            <a:lightRig rig="threePt" dir="t">
              <a:rot lat="0" lon="0" rev="0"/>
            </a:lightRig>
          </a:scene3d>
          <a:sp3d>
            <a:bevelT w="139700" h="38100"/>
            <a:contourClr>
              <a:schemeClr val="phClr"/>
            </a:contourClr>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3EE9A3EF2408240AA650C1CE9E1D9C0" ma:contentTypeVersion="0" ma:contentTypeDescription="Create a new document." ma:contentTypeScope="" ma:versionID="ebbca500631829ffb0ecb36fadccdb6d">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39B8C9ED-F26D-4E37-A31D-A687BC46BBDD}"/>
</file>

<file path=customXml/itemProps2.xml><?xml version="1.0" encoding="utf-8"?>
<ds:datastoreItem xmlns:ds="http://schemas.openxmlformats.org/officeDocument/2006/customXml" ds:itemID="{62697A70-B595-4AD6-9288-C9B369826C2F}"/>
</file>

<file path=customXml/itemProps3.xml><?xml version="1.0" encoding="utf-8"?>
<ds:datastoreItem xmlns:ds="http://schemas.openxmlformats.org/officeDocument/2006/customXml" ds:itemID="{4DB047E4-E181-4D34-8FFF-5B88A1F18EBB}"/>
</file>

<file path=docProps/app.xml><?xml version="1.0" encoding="utf-8"?>
<Properties xmlns="http://schemas.openxmlformats.org/officeDocument/2006/extended-properties" xmlns:vt="http://schemas.openxmlformats.org/officeDocument/2006/docPropsVTypes">
  <Template>Touchdown Theme</Template>
  <TotalTime>3404</TotalTime>
  <Words>4153</Words>
  <Application>Microsoft Office PowerPoint</Application>
  <PresentationFormat>On-screen Show (4:3)</PresentationFormat>
  <Paragraphs>418</Paragraphs>
  <Slides>19</Slides>
  <Notes>17</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Touchdown Theme</vt:lpstr>
      <vt:lpstr>“Odds and Sods” </vt:lpstr>
      <vt:lpstr>MSMQ 4.0</vt:lpstr>
      <vt:lpstr>DFO</vt:lpstr>
      <vt:lpstr>Dynamic Systems Initiative </vt:lpstr>
      <vt:lpstr>What is Design For Operations?</vt:lpstr>
      <vt:lpstr>Benefits of Design for Operations</vt:lpstr>
      <vt:lpstr>Sidebar: Do you recognise a pattern?</vt:lpstr>
      <vt:lpstr>Implementing is about…</vt:lpstr>
      <vt:lpstr>Microsoft Management Console 3.0</vt:lpstr>
      <vt:lpstr>Windows PowerShell 1.0</vt:lpstr>
      <vt:lpstr>MMC 3.0 Layered Over Windows PowerShell</vt:lpstr>
      <vt:lpstr>Windows PowerShell &amp; Microsoft Management Console 3.0</vt:lpstr>
      <vt:lpstr>Cmdlet – “get-proc”</vt:lpstr>
      <vt:lpstr>Task Scheduler</vt:lpstr>
      <vt:lpstr>Windows Eventing 6.0</vt:lpstr>
      <vt:lpstr>Windows Error Reporting</vt:lpstr>
      <vt:lpstr>Summary</vt:lpstr>
      <vt:lpstr>Resources</vt:lpstr>
      <vt:lpstr>Slide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David Aiken</dc:creator>
  <cp:lastModifiedBy>Eric  Nelson</cp:lastModifiedBy>
  <cp:revision>196</cp:revision>
  <dcterms:created xsi:type="dcterms:W3CDTF">2006-03-24T22:56:21Z</dcterms:created>
  <dcterms:modified xsi:type="dcterms:W3CDTF">2007-09-13T12:35:13Z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lpwstr>1900.00000000000</vt:lpwstr>
  </property>
  <property fmtid="{D5CDD505-2E9C-101B-9397-08002B2CF9AE}" pid="3" name="Content Type">
    <vt:lpwstr>Presentation</vt:lpwstr>
  </property>
  <property fmtid="{D5CDD505-2E9C-101B-9397-08002B2CF9AE}" pid="4" name="Status">
    <vt:lpwstr>Draft</vt:lpwstr>
  </property>
</Properties>
</file>