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tags/tag2.xml" ContentType="application/vnd.openxmlformats-officedocument.presentationml.tags+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tags/tag3.xml" ContentType="application/vnd.openxmlformats-officedocument.presentationml.tags+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 id="2147483651" r:id="rId5"/>
    <p:sldMasterId id="2147483673" r:id="rId6"/>
  </p:sldMasterIdLst>
  <p:notesMasterIdLst>
    <p:notesMasterId r:id="rId73"/>
  </p:notesMasterIdLst>
  <p:handoutMasterIdLst>
    <p:handoutMasterId r:id="rId74"/>
  </p:handout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A50021"/>
    <a:srgbClr val="CC00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73902" autoAdjust="0"/>
  </p:normalViewPr>
  <p:slideViewPr>
    <p:cSldViewPr>
      <p:cViewPr varScale="1">
        <p:scale>
          <a:sx n="75" d="100"/>
          <a:sy n="75" d="100"/>
        </p:scale>
        <p:origin x="-768" y="-90"/>
      </p:cViewPr>
      <p:guideLst>
        <p:guide orient="horz" pos="2160"/>
        <p:guide pos="2880"/>
      </p:guideLst>
    </p:cSldViewPr>
  </p:slideViewPr>
  <p:notesTextViewPr>
    <p:cViewPr>
      <p:scale>
        <a:sx n="100" d="100"/>
        <a:sy n="100" d="100"/>
      </p:scale>
      <p:origin x="0" y="0"/>
    </p:cViewPr>
  </p:notesTextViewPr>
  <p:notesViewPr>
    <p:cSldViewPr>
      <p:cViewPr varScale="1">
        <p:scale>
          <a:sx n="80" d="100"/>
          <a:sy n="80" d="100"/>
        </p:scale>
        <p:origin x="-2106"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6" Type="http://schemas.openxmlformats.org/officeDocument/2006/relationships/viewProps" Target="viewProps.xml"/><Relationship Id="rId7" Type="http://schemas.openxmlformats.org/officeDocument/2006/relationships/slide" Target="slides/slide1.xml"/><Relationship Id="rId71" Type="http://schemas.openxmlformats.org/officeDocument/2006/relationships/slide" Target="slides/slide65.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4710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4710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4710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4500CF1-9B7C-4AD5-AED1-0119630BDEC5}"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133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E7756FA-2B10-4F8A-AAB1-3D32AF005829}"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mk:@MSITStore:D:\Indigo\docs\WCF_MRef.chm::/html/P_System_ServiceModel_ServiceBehaviorAttribute_InstanceContextMode.htm"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FF80E0-56A2-44E6-85C1-0A3E8D42B188}" type="slidenum">
              <a:rPr lang="en-GB"/>
              <a:pPr/>
              <a:t>1</a:t>
            </a:fld>
            <a:endParaRPr lang="en-GB"/>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r>
              <a:rPr lang="en-GB" dirty="0"/>
              <a:t>WCF – unification of existing distributed communications stack, e.g. ASMX, WSE, </a:t>
            </a:r>
            <a:r>
              <a:rPr lang="en-GB" dirty="0" err="1"/>
              <a:t>Remoting</a:t>
            </a:r>
            <a:r>
              <a:rPr lang="en-GB" dirty="0"/>
              <a:t>, Enterprise Services. </a:t>
            </a:r>
          </a:p>
          <a:p>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750182-55D3-4451-9A74-CF5EC129E880}" type="slidenum">
              <a:rPr lang="en-GB"/>
              <a:pPr/>
              <a:t>11</a:t>
            </a:fld>
            <a:endParaRPr lang="en-GB"/>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r>
              <a:rPr lang="en-GB"/>
              <a:t>Binding is a combination of elements, and simply picking the right combination of Transport, Encoder, and Protocol. This is something that would normally be controlled by a network administrator or somebody looking after deployment and would be controlled by a configuration file.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03416416-EC3C-4183-981C-4AC0749241ED}" type="slidenum">
              <a:rPr lang="en-GB"/>
              <a:pPr/>
              <a:t>12</a:t>
            </a:fld>
            <a:endParaRPr lang="en-GB"/>
          </a:p>
        </p:txBody>
      </p:sp>
      <p:sp>
        <p:nvSpPr>
          <p:cNvPr id="84994" name="Rectangle 2"/>
          <p:cNvSpPr>
            <a:spLocks noGrp="1" noRot="1" noChangeAspect="1" noChangeArrowheads="1" noTextEdit="1"/>
          </p:cNvSpPr>
          <p:nvPr>
            <p:ph type="sldImg"/>
          </p:nvPr>
        </p:nvSpPr>
        <p:spPr>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9375C351-183A-4026-9E2A-D6F0207AEEC7}" type="slidenum">
              <a:rPr lang="en-GB"/>
              <a:pPr/>
              <a:t>13</a:t>
            </a:fld>
            <a:endParaRPr lang="en-GB"/>
          </a:p>
        </p:txBody>
      </p:sp>
      <p:sp>
        <p:nvSpPr>
          <p:cNvPr id="87042" name="Rectangle 2"/>
          <p:cNvSpPr>
            <a:spLocks noGrp="1" noRot="1" noChangeAspect="1" noChangeArrowheads="1" noTextEdit="1"/>
          </p:cNvSpPr>
          <p:nvPr>
            <p:ph type="sldImg"/>
          </p:nvPr>
        </p:nvSpPr>
        <p:spPr>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EBED6689-7EB4-4BB3-AC39-9E6ABD9B9FEF}" type="slidenum">
              <a:rPr lang="en-GB"/>
              <a:pPr/>
              <a:t>14</a:t>
            </a:fld>
            <a:endParaRPr lang="en-GB"/>
          </a:p>
        </p:txBody>
      </p:sp>
      <p:sp>
        <p:nvSpPr>
          <p:cNvPr id="89090" name="Rectangle 2"/>
          <p:cNvSpPr>
            <a:spLocks noGrp="1" noRot="1" noChangeAspect="1" noChangeArrowheads="1" noTextEdit="1"/>
          </p:cNvSpPr>
          <p:nvPr>
            <p:ph type="sldImg"/>
          </p:nvPr>
        </p:nvSpPr>
        <p:spPr>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EBED6689-7EB4-4BB3-AC39-9E6ABD9B9FEF}" type="slidenum">
              <a:rPr lang="en-GB"/>
              <a:pPr/>
              <a:t>15</a:t>
            </a:fld>
            <a:endParaRPr lang="en-GB"/>
          </a:p>
        </p:txBody>
      </p:sp>
      <p:sp>
        <p:nvSpPr>
          <p:cNvPr id="89090" name="Rectangle 2"/>
          <p:cNvSpPr>
            <a:spLocks noGrp="1" noRot="1" noChangeAspect="1" noChangeArrowheads="1" noTextEdit="1"/>
          </p:cNvSpPr>
          <p:nvPr>
            <p:ph type="sldImg"/>
          </p:nvPr>
        </p:nvSpPr>
        <p:spPr>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EC33F5D4-59E8-4C3E-8E98-D6BA7BA24C48}" type="slidenum">
              <a:rPr lang="en-GB"/>
              <a:pPr/>
              <a:t>16</a:t>
            </a:fld>
            <a:endParaRPr lang="en-GB"/>
          </a:p>
        </p:txBody>
      </p:sp>
      <p:sp>
        <p:nvSpPr>
          <p:cNvPr id="54274" name="Rectangle 2"/>
          <p:cNvSpPr>
            <a:spLocks noGrp="1" noRot="1" noChangeAspect="1" noChangeArrowheads="1" noTextEdit="1"/>
          </p:cNvSpPr>
          <p:nvPr>
            <p:ph type="sldImg"/>
          </p:nvPr>
        </p:nvSpPr>
        <p:spPr>
          <a:ln/>
        </p:spPr>
      </p:sp>
      <p:sp>
        <p:nvSpPr>
          <p:cNvPr id="4" name="Notes Placeholder 3"/>
          <p:cNvSpPr>
            <a:spLocks noGrp="1"/>
          </p:cNvSpPr>
          <p:nvPr>
            <p:ph type="body" idx="1"/>
          </p:nvPr>
        </p:nvSpPr>
        <p:spPr/>
        <p:txBody>
          <a:bodyPr>
            <a:normAutofit/>
          </a:bodyPr>
          <a:lstStyle/>
          <a:p>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EC33F5D4-59E8-4C3E-8E98-D6BA7BA24C48}" type="slidenum">
              <a:rPr lang="en-GB"/>
              <a:pPr/>
              <a:t>17</a:t>
            </a:fld>
            <a:endParaRPr lang="en-GB"/>
          </a:p>
        </p:txBody>
      </p:sp>
      <p:sp>
        <p:nvSpPr>
          <p:cNvPr id="54274" name="Rectangle 2"/>
          <p:cNvSpPr>
            <a:spLocks noGrp="1" noRot="1" noChangeAspect="1" noChangeArrowheads="1" noTextEdit="1"/>
          </p:cNvSpPr>
          <p:nvPr>
            <p:ph type="sldImg"/>
          </p:nvPr>
        </p:nvSpPr>
        <p:spPr>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BD2277-63E5-4DD7-97CB-83388F8D2ADD}" type="slidenum">
              <a:rPr lang="en-GB"/>
              <a:pPr/>
              <a:t>18</a:t>
            </a:fld>
            <a:endParaRPr lang="en-GB"/>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r>
              <a:rPr lang="en-GB"/>
              <a:t>App.config or web.config. Doesn’t require an address if hosted in IIS, example above, requires an address if hosted in application.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Hello Service demo</a:t>
            </a:r>
            <a:endParaRPr lang="en-GB" dirty="0"/>
          </a:p>
        </p:txBody>
      </p:sp>
      <p:sp>
        <p:nvSpPr>
          <p:cNvPr id="4" name="Slide Number Placeholder 3"/>
          <p:cNvSpPr>
            <a:spLocks noGrp="1"/>
          </p:cNvSpPr>
          <p:nvPr>
            <p:ph type="sldNum" sz="quarter" idx="10"/>
          </p:nvPr>
        </p:nvSpPr>
        <p:spPr/>
        <p:txBody>
          <a:bodyPr/>
          <a:lstStyle/>
          <a:p>
            <a:fld id="{2E7756FA-2B10-4F8A-AAB1-3D32AF005829}" type="slidenum">
              <a:rPr lang="en-GB" smtClean="0"/>
              <a:pPr/>
              <a:t>19</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E1780A-E244-4C90-9C45-15FBF45AB74E}" type="slidenum">
              <a:rPr lang="en-GB"/>
              <a:pPr/>
              <a:t>21</a:t>
            </a:fld>
            <a:endParaRPr lang="en-GB"/>
          </a:p>
        </p:txBody>
      </p:sp>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p:txBody>
          <a:bodyPr/>
          <a:lstStyle/>
          <a:p>
            <a:r>
              <a:rPr lang="en-GB" dirty="0"/>
              <a:t>Per Call: Object instance is instantiated and torn-down per call</a:t>
            </a:r>
          </a:p>
          <a:p>
            <a:r>
              <a:rPr lang="en-GB" dirty="0"/>
              <a:t>Single: </a:t>
            </a:r>
            <a:r>
              <a:rPr lang="en-GB" dirty="0" smtClean="0"/>
              <a:t>Singleton</a:t>
            </a:r>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C1B636-090D-44C5-934B-CA39C3378013}" type="slidenum">
              <a:rPr lang="en-GB"/>
              <a:pPr/>
              <a:t>2</a:t>
            </a:fld>
            <a:endParaRPr lang="en-GB"/>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538C3B-A3D6-407A-8A7B-693EB4C3C457}" type="slidenum">
              <a:rPr lang="en-GB"/>
              <a:pPr/>
              <a:t>22</a:t>
            </a:fld>
            <a:endParaRPr lang="en-GB"/>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r>
              <a:rPr lang="en-GB" dirty="0"/>
              <a:t>Multiple: The service instance is multi-threaded. No synchronization guarantees are made. Because other threads can change your service object at any time, you must handle synchronization and state consistency at all times.</a:t>
            </a:r>
          </a:p>
          <a:p>
            <a:r>
              <a:rPr lang="en-GB" dirty="0" err="1"/>
              <a:t>Reentrant</a:t>
            </a:r>
            <a:r>
              <a:rPr lang="en-GB" dirty="0"/>
              <a:t>: The service instance is single-threaded and accepts </a:t>
            </a:r>
            <a:r>
              <a:rPr lang="en-GB" dirty="0" err="1"/>
              <a:t>reentrant</a:t>
            </a:r>
            <a:r>
              <a:rPr lang="en-GB" dirty="0"/>
              <a:t> calls. The </a:t>
            </a:r>
            <a:r>
              <a:rPr lang="en-GB" dirty="0" err="1"/>
              <a:t>reentrant</a:t>
            </a:r>
            <a:r>
              <a:rPr lang="en-GB" dirty="0"/>
              <a:t> service accepts calls when you call out; it is therefore your responsibility to leave your object state consistent before callouts and you must confirm that operation-local data is valid after callouts. </a:t>
            </a:r>
            <a:r>
              <a:rPr lang="en-GB" dirty="0" err="1"/>
              <a:t>Reentrancy</a:t>
            </a:r>
            <a:r>
              <a:rPr lang="en-GB" dirty="0"/>
              <a:t> is particularly useful when a service calls another service, which subsequently calls back to the first service. In this case, if the first service is not </a:t>
            </a:r>
            <a:r>
              <a:rPr lang="en-GB" dirty="0" err="1"/>
              <a:t>reentrant</a:t>
            </a:r>
            <a:r>
              <a:rPr lang="en-GB" dirty="0"/>
              <a:t>, the sequence of calls results in a deadlock. For details, see </a:t>
            </a:r>
            <a:r>
              <a:rPr lang="en-GB" b="1" dirty="0" err="1"/>
              <a:t>ConcurrencyMode</a:t>
            </a:r>
            <a:r>
              <a:rPr lang="en-GB" dirty="0"/>
              <a:t>.</a:t>
            </a:r>
          </a:p>
          <a:p>
            <a:r>
              <a:rPr lang="en-GB" dirty="0"/>
              <a:t>Single: The service instance is single-threaded and does not accept </a:t>
            </a:r>
            <a:r>
              <a:rPr lang="en-GB" dirty="0" err="1"/>
              <a:t>reentrant</a:t>
            </a:r>
            <a:r>
              <a:rPr lang="en-GB" dirty="0"/>
              <a:t> calls. If the </a:t>
            </a:r>
            <a:r>
              <a:rPr lang="en-GB" dirty="0" err="1">
                <a:hlinkClick r:id="rId3"/>
              </a:rPr>
              <a:t>InstanceContextMode</a:t>
            </a:r>
            <a:r>
              <a:rPr lang="en-GB" dirty="0"/>
              <a:t> property is </a:t>
            </a:r>
            <a:r>
              <a:rPr lang="en-GB" b="1" dirty="0"/>
              <a:t>Single</a:t>
            </a:r>
            <a:r>
              <a:rPr lang="en-GB" dirty="0"/>
              <a:t>, and additional messages arrive while the instance services a call, these messages must wait until the service is available or until the messages time out.</a:t>
            </a:r>
          </a:p>
          <a:p>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ChatService</a:t>
            </a:r>
            <a:r>
              <a:rPr lang="en-GB" dirty="0" smtClean="0"/>
              <a:t> demo</a:t>
            </a:r>
            <a:endParaRPr lang="en-GB" dirty="0"/>
          </a:p>
        </p:txBody>
      </p:sp>
      <p:sp>
        <p:nvSpPr>
          <p:cNvPr id="4" name="Slide Number Placeholder 3"/>
          <p:cNvSpPr>
            <a:spLocks noGrp="1"/>
          </p:cNvSpPr>
          <p:nvPr>
            <p:ph type="sldNum" sz="quarter" idx="10"/>
          </p:nvPr>
        </p:nvSpPr>
        <p:spPr/>
        <p:txBody>
          <a:bodyPr/>
          <a:lstStyle/>
          <a:p>
            <a:fld id="{2E7756FA-2B10-4F8A-AAB1-3D32AF005829}" type="slidenum">
              <a:rPr lang="en-GB" smtClean="0"/>
              <a:pPr/>
              <a:t>23</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538C3B-A3D6-407A-8A7B-693EB4C3C457}" type="slidenum">
              <a:rPr lang="en-GB"/>
              <a:pPr/>
              <a:t>24</a:t>
            </a:fld>
            <a:endParaRPr lang="en-GB"/>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r>
              <a:rPr lang="en-US" dirty="0" smtClean="0">
                <a:latin typeface="Segoe"/>
              </a:rPr>
              <a:t>IIS is usually thought of as a Web server, hosting Web pages and applications served up to Web browsers over the HTTP protocol. With IIS 6.0, IIS introduced Application Pools a powerful runtime container that defined the process boundary around Web sites and applications, their process identity, as well as several other recycling, activation and shutdown behaviors. Application Pools are a powerful tool for Web administrators for isolating applications and managing them for health. </a:t>
            </a:r>
          </a:p>
          <a:p>
            <a:endParaRPr lang="en-US" dirty="0" smtClean="0">
              <a:latin typeface="Segoe"/>
            </a:endParaRPr>
          </a:p>
          <a:p>
            <a:r>
              <a:rPr lang="en-US" dirty="0" smtClean="0">
                <a:latin typeface="Segoe"/>
              </a:rPr>
              <a:t>IIS7 has generalized the immensely powerful HTTP process activation model that IIS 6.0 introduced with Application Pools, and has made it available for all protocols. This protocol independent service is called the "Windows Process Activation Service". The Windows Communication Framework ships with protocol adapters that can leverage the capabilities of the "Windows Process Activation Service". This can dramatically improve the reliability and resource usage of WCF services.</a:t>
            </a:r>
          </a:p>
          <a:p>
            <a:endParaRPr lang="en-US" dirty="0" smtClean="0">
              <a:latin typeface="Segoe"/>
            </a:endParaRPr>
          </a:p>
          <a:p>
            <a:r>
              <a:rPr lang="en-US" dirty="0" smtClean="0">
                <a:latin typeface="Segoe"/>
              </a:rPr>
              <a:t>Hosting WCF Services in the Windows Process Activation Service gives customers the reliability benefits they enjoyed with IIS 6.0, for example health-monitoring, on-demand activation, idle-timeouts etc. </a:t>
            </a:r>
          </a:p>
          <a:p>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538C3B-A3D6-407A-8A7B-693EB4C3C457}" type="slidenum">
              <a:rPr lang="en-GB"/>
              <a:pPr/>
              <a:t>25</a:t>
            </a:fld>
            <a:endParaRPr lang="en-GB"/>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Only works for IIS applications, and NOT virtual</a:t>
            </a:r>
            <a:r>
              <a:rPr lang="en-GB" baseline="0" dirty="0" smtClean="0"/>
              <a:t> directories</a:t>
            </a:r>
            <a:endParaRPr lang="en-GB" dirty="0"/>
          </a:p>
        </p:txBody>
      </p:sp>
      <p:sp>
        <p:nvSpPr>
          <p:cNvPr id="4" name="Slide Number Placeholder 3"/>
          <p:cNvSpPr>
            <a:spLocks noGrp="1"/>
          </p:cNvSpPr>
          <p:nvPr>
            <p:ph type="sldNum" sz="quarter" idx="10"/>
          </p:nvPr>
        </p:nvSpPr>
        <p:spPr/>
        <p:txBody>
          <a:bodyPr/>
          <a:lstStyle/>
          <a:p>
            <a:fld id="{2E7756FA-2B10-4F8A-AAB1-3D32AF005829}" type="slidenum">
              <a:rPr lang="en-GB" smtClean="0"/>
              <a:pPr/>
              <a:t>27</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smtClean="0"/>
              <a:t>ChatService</a:t>
            </a:r>
            <a:r>
              <a:rPr lang="en-GB" baseline="0" dirty="0" smtClean="0"/>
              <a:t> TCP demo</a:t>
            </a:r>
            <a:endParaRPr lang="en-GB" dirty="0"/>
          </a:p>
        </p:txBody>
      </p:sp>
      <p:sp>
        <p:nvSpPr>
          <p:cNvPr id="4" name="Slide Number Placeholder 3"/>
          <p:cNvSpPr>
            <a:spLocks noGrp="1"/>
          </p:cNvSpPr>
          <p:nvPr>
            <p:ph type="sldNum" sz="quarter" idx="10"/>
          </p:nvPr>
        </p:nvSpPr>
        <p:spPr/>
        <p:txBody>
          <a:bodyPr/>
          <a:lstStyle/>
          <a:p>
            <a:fld id="{2E7756FA-2B10-4F8A-AAB1-3D32AF005829}" type="slidenum">
              <a:rPr lang="en-GB" smtClean="0"/>
              <a:pPr/>
              <a:t>28</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Custom </a:t>
            </a:r>
            <a:r>
              <a:rPr lang="en-GB" dirty="0" err="1" smtClean="0"/>
              <a:t>ServiceHost</a:t>
            </a:r>
            <a:r>
              <a:rPr lang="en-GB" dirty="0" smtClean="0"/>
              <a:t> demo</a:t>
            </a:r>
            <a:endParaRPr lang="en-GB" dirty="0"/>
          </a:p>
        </p:txBody>
      </p:sp>
      <p:sp>
        <p:nvSpPr>
          <p:cNvPr id="4" name="Slide Number Placeholder 3"/>
          <p:cNvSpPr>
            <a:spLocks noGrp="1"/>
          </p:cNvSpPr>
          <p:nvPr>
            <p:ph type="sldNum" sz="quarter" idx="10"/>
          </p:nvPr>
        </p:nvSpPr>
        <p:spPr/>
        <p:txBody>
          <a:bodyPr/>
          <a:lstStyle/>
          <a:p>
            <a:fld id="{2E7756FA-2B10-4F8A-AAB1-3D32AF005829}" type="slidenum">
              <a:rPr lang="en-GB" smtClean="0"/>
              <a:pPr/>
              <a:t>30</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b="1" dirty="0" smtClean="0">
                <a:latin typeface="Arial" pitchFamily="34" charset="0"/>
              </a:rPr>
              <a:t>******************************************************************************************************</a:t>
            </a:r>
          </a:p>
          <a:p>
            <a:pPr eaLnBrk="1" hangingPunct="1"/>
            <a:r>
              <a:rPr lang="en-US" b="1" dirty="0" smtClean="0">
                <a:latin typeface="Arial" pitchFamily="34" charset="0"/>
              </a:rPr>
              <a:t>Outline</a:t>
            </a:r>
          </a:p>
          <a:p>
            <a:endParaRPr lang="en-US" dirty="0" smtClean="0">
              <a:latin typeface="Arial" pitchFamily="34" charset="0"/>
            </a:endParaRPr>
          </a:p>
          <a:p>
            <a:endParaRPr lang="en-US" dirty="0" smtClean="0">
              <a:latin typeface="Arial" pitchFamily="34" charset="0"/>
            </a:endParaRPr>
          </a:p>
          <a:p>
            <a:r>
              <a:rPr lang="en-US" dirty="0" smtClean="0">
                <a:latin typeface="Arial" pitchFamily="34" charset="0"/>
              </a:rPr>
              <a:t>What’s in store for the future of the .NET Framework 3.0? The .NET Framework 3.5 will continue to deliver enhancements to the components available today.  </a:t>
            </a:r>
          </a:p>
          <a:p>
            <a:endParaRPr lang="en-US" dirty="0" smtClean="0">
              <a:latin typeface="Arial" pitchFamily="34" charset="0"/>
            </a:endParaRPr>
          </a:p>
          <a:p>
            <a:r>
              <a:rPr lang="en-US" dirty="0" smtClean="0">
                <a:latin typeface="Arial" pitchFamily="34" charset="0"/>
              </a:rPr>
              <a:t>WCF &amp; WF integration – the tools and libraries will be update to make it easier to use WF and WCF together.  Specifically, consuming WCF services from workflows or publishing workflows as WCF services will be as easy it currently is to use ASMX or basic profile web services in WF.  New Send and Receive Activities and new host class </a:t>
            </a:r>
            <a:r>
              <a:rPr lang="en-US" dirty="0" err="1" smtClean="0">
                <a:latin typeface="Arial" pitchFamily="34" charset="0"/>
              </a:rPr>
              <a:t>WorkflowServiceHost</a:t>
            </a:r>
            <a:endParaRPr lang="en-US" dirty="0" smtClean="0">
              <a:latin typeface="Arial" pitchFamily="34" charset="0"/>
            </a:endParaRPr>
          </a:p>
          <a:p>
            <a:endParaRPr lang="en-US" dirty="0" smtClean="0">
              <a:latin typeface="Arial" pitchFamily="34" charset="0"/>
            </a:endParaRPr>
          </a:p>
          <a:p>
            <a:r>
              <a:rPr lang="en-US" dirty="0" smtClean="0">
                <a:latin typeface="Arial" pitchFamily="34" charset="0"/>
              </a:rPr>
              <a:t>Some WCF components will be tested and correctly attributed to support running in a partially trusted scenario. This is especially useful for Click-once deployed applications that use WCF to communicate with services, but is also useful in other cases as well.  </a:t>
            </a:r>
          </a:p>
          <a:p>
            <a:endParaRPr lang="en-US" dirty="0" smtClean="0">
              <a:latin typeface="Arial" pitchFamily="34" charset="0"/>
            </a:endParaRPr>
          </a:p>
          <a:p>
            <a:r>
              <a:rPr lang="en-US" dirty="0" smtClean="0">
                <a:latin typeface="Arial" pitchFamily="34" charset="0"/>
              </a:rPr>
              <a:t>ATLAS/JSON – currently the AJAX framework from Microsoft supports using ASMX web services from the client and provides support for JSON encoding.  In the .NET Framework 3.5, explicit support for consuming WCF services from ATLAS will be added including a JSON encoder.  </a:t>
            </a:r>
          </a:p>
          <a:p>
            <a:endParaRPr lang="en-US" dirty="0" smtClean="0">
              <a:latin typeface="Arial" pitchFamily="34" charset="0"/>
            </a:endParaRPr>
          </a:p>
          <a:p>
            <a:r>
              <a:rPr lang="en-US" dirty="0" smtClean="0">
                <a:latin typeface="Arial" pitchFamily="34" charset="0"/>
              </a:rPr>
              <a:t>RSS is a simple markup language gaining in popularity as a publishing mechanism.  WCF will add support for easily publishing service data as RSS feeds, enabling you quickly build applications using the rich WCF programming model, and publish the data a an easily consumable format by many existing applications.  </a:t>
            </a:r>
          </a:p>
          <a:p>
            <a:endParaRPr lang="en-US" dirty="0" smtClean="0">
              <a:latin typeface="Arial" pitchFamily="34" charset="0"/>
            </a:endParaRPr>
          </a:p>
          <a:p>
            <a:r>
              <a:rPr lang="en-US" dirty="0" smtClean="0">
                <a:latin typeface="Arial" pitchFamily="34" charset="0"/>
              </a:rPr>
              <a:t>Finally, in 3.5, it will be easier to write and consume services based on “plain old xml”, POX, and other simple text based exchanges. </a:t>
            </a:r>
          </a:p>
          <a:p>
            <a:endParaRPr lang="en-US" dirty="0" smtClean="0">
              <a:latin typeface="Arial" pitchFamily="34" charset="0"/>
            </a:endParaRPr>
          </a:p>
          <a:p>
            <a:r>
              <a:rPr lang="en-US" dirty="0" smtClean="0">
                <a:latin typeface="Arial" pitchFamily="34" charset="0"/>
              </a:rPr>
              <a:t>The ability to add all of these features with little or no changes to the core interfaces is testament to the flexibility and extensibility of these technologies.  </a:t>
            </a:r>
          </a:p>
          <a:p>
            <a:endParaRPr lang="en-GB" dirty="0"/>
          </a:p>
        </p:txBody>
      </p:sp>
      <p:sp>
        <p:nvSpPr>
          <p:cNvPr id="4" name="Slide Number Placeholder 3"/>
          <p:cNvSpPr>
            <a:spLocks noGrp="1"/>
          </p:cNvSpPr>
          <p:nvPr>
            <p:ph type="sldNum" sz="quarter" idx="10"/>
          </p:nvPr>
        </p:nvSpPr>
        <p:spPr/>
        <p:txBody>
          <a:bodyPr/>
          <a:lstStyle/>
          <a:p>
            <a:fld id="{2E7756FA-2B10-4F8A-AAB1-3D32AF005829}" type="slidenum">
              <a:rPr lang="en-GB" smtClean="0"/>
              <a:pPr/>
              <a:t>31</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1790733-4AA6-4DFA-A51B-230DB917B8D8}" type="slidenum">
              <a:rPr lang="en-GB"/>
              <a:pPr/>
              <a:t>32</a:t>
            </a:fld>
            <a:endParaRPr lang="en-GB"/>
          </a:p>
        </p:txBody>
      </p:sp>
      <p:sp>
        <p:nvSpPr>
          <p:cNvPr id="95234" name="Rectangle 2"/>
          <p:cNvSpPr>
            <a:spLocks noGrp="1" noRot="1" noChangeAspect="1" noChangeArrowheads="1" noTextEdit="1"/>
          </p:cNvSpPr>
          <p:nvPr>
            <p:ph type="sldImg"/>
          </p:nvPr>
        </p:nvSpPr>
        <p:spPr>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B91FB51D-FC49-4B63-8C04-0A686F96546F}" type="slidenum">
              <a:rPr lang="en-GB"/>
              <a:pPr/>
              <a:t>34</a:t>
            </a:fld>
            <a:endParaRPr lang="en-GB"/>
          </a:p>
        </p:txBody>
      </p:sp>
      <p:sp>
        <p:nvSpPr>
          <p:cNvPr id="99330" name="Rectangle 2"/>
          <p:cNvSpPr>
            <a:spLocks noGrp="1" noRot="1" noChangeAspect="1" noChangeArrowheads="1" noTextEdit="1"/>
          </p:cNvSpPr>
          <p:nvPr>
            <p:ph type="sldImg"/>
          </p:nvPr>
        </p:nvSpPr>
        <p:spPr>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A37214-08C4-4392-A67C-1799074D99CA}" type="slidenum">
              <a:rPr lang="en-GB"/>
              <a:pPr/>
              <a:t>3</a:t>
            </a:fld>
            <a:endParaRPr lang="en-GB"/>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r>
              <a:rPr lang="en-GB"/>
              <a:t>WCF is about Services that expose operations that are callable by a client application, the service is activated by the client. Service can be ‘One-Way’, Request/Response or Duplex.</a:t>
            </a:r>
          </a:p>
          <a:p>
            <a:r>
              <a:rPr lang="en-GB"/>
              <a:t>Service is exposed through Endpoints, multiple endpoints available for a single service, client endpoint (proxy) generated through service metadata.</a:t>
            </a:r>
          </a:p>
          <a:p>
            <a:r>
              <a:rPr lang="en-GB"/>
              <a:t>Endpoint consists of an Address, a Binding, and a Contract.</a:t>
            </a:r>
          </a:p>
          <a:p>
            <a:r>
              <a:rPr lang="en-GB"/>
              <a:t>Behaviours describe the system semantics, such as concurrency, instancing model, etc. Describe how the service behaves.</a:t>
            </a:r>
          </a:p>
          <a:p>
            <a:r>
              <a:rPr lang="en-GB"/>
              <a:t>At runtime, a service can be hosted either directly, using the ServiceHost class, or in IIS.</a:t>
            </a:r>
          </a:p>
          <a:p>
            <a:endParaRPr lang="en-GB"/>
          </a:p>
          <a:p>
            <a:endParaRPr lang="en-GB"/>
          </a:p>
          <a:p>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hape 4"/>
          <p:cNvSpPr>
            <a:spLocks noGrp="1" noChangeArrowheads="1"/>
          </p:cNvSpPr>
          <p:nvPr>
            <p:ph type="sldNum" sz="quarter" idx="5"/>
          </p:nvPr>
        </p:nvSpPr>
        <p:spPr>
          <a:noFill/>
          <a:ln>
            <a:headEnd/>
            <a:tailEnd/>
          </a:ln>
        </p:spPr>
        <p:txBody>
          <a:bodyPr/>
          <a:lstStyle/>
          <a:p>
            <a:fld id="{8641DE67-6E8B-418E-8236-0FBF78CB7B93}" type="slidenum">
              <a:rPr lang="en-US" smtClean="0"/>
              <a:pPr/>
              <a:t>36</a:t>
            </a:fld>
            <a:endParaRPr lang="en-US" smtClean="0"/>
          </a:p>
        </p:txBody>
      </p:sp>
      <p:sp>
        <p:nvSpPr>
          <p:cNvPr id="59395" name="Rectangle 64513"/>
          <p:cNvSpPr>
            <a:spLocks noGrp="1" noRot="1" noChangeAspect="1" noChangeArrowheads="1" noTextEdit="1"/>
          </p:cNvSpPr>
          <p:nvPr>
            <p:ph type="sldImg"/>
          </p:nvPr>
        </p:nvSpPr>
        <p:spPr>
          <a:noFill/>
          <a:ln cap="flat">
            <a:headEnd type="none" w="med" len="med"/>
            <a:tailEnd type="none" w="med" len="med"/>
          </a:ln>
        </p:spPr>
      </p:sp>
      <p:sp>
        <p:nvSpPr>
          <p:cNvPr id="59396" name="Rectangle 64514"/>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hape 4"/>
          <p:cNvSpPr>
            <a:spLocks noGrp="1" noChangeArrowheads="1"/>
          </p:cNvSpPr>
          <p:nvPr>
            <p:ph type="sldNum" sz="quarter" idx="5"/>
          </p:nvPr>
        </p:nvSpPr>
        <p:spPr>
          <a:noFill/>
          <a:ln>
            <a:headEnd/>
            <a:tailEnd/>
          </a:ln>
        </p:spPr>
        <p:txBody>
          <a:bodyPr/>
          <a:lstStyle/>
          <a:p>
            <a:fld id="{3E6773BB-2148-4180-9934-C9291BE42A90}" type="slidenum">
              <a:rPr lang="en-US" smtClean="0"/>
              <a:pPr/>
              <a:t>37</a:t>
            </a:fld>
            <a:endParaRPr lang="en-US" smtClean="0"/>
          </a:p>
        </p:txBody>
      </p:sp>
      <p:sp>
        <p:nvSpPr>
          <p:cNvPr id="60419" name="Rectangle 65537"/>
          <p:cNvSpPr>
            <a:spLocks noGrp="1" noRot="1" noChangeAspect="1" noChangeArrowheads="1" noTextEdit="1"/>
          </p:cNvSpPr>
          <p:nvPr>
            <p:ph type="sldImg"/>
          </p:nvPr>
        </p:nvSpPr>
        <p:spPr>
          <a:xfrm>
            <a:off x="1143000" y="684213"/>
            <a:ext cx="4572000" cy="3429000"/>
          </a:xfrm>
          <a:noFill/>
          <a:ln cap="flat">
            <a:headEnd type="none" w="med" len="med"/>
            <a:tailEnd type="none" w="med" len="med"/>
          </a:ln>
        </p:spPr>
      </p:sp>
      <p:sp>
        <p:nvSpPr>
          <p:cNvPr id="60420" name="Rectangle 135170"/>
          <p:cNvSpPr>
            <a:spLocks noGrp="1" noChangeArrowheads="1"/>
          </p:cNvSpPr>
          <p:nvPr>
            <p:ph type="body" idx="1"/>
          </p:nvPr>
        </p:nvSpPr>
        <p:spPr>
          <a:xfrm>
            <a:off x="685800" y="4343400"/>
            <a:ext cx="5486400" cy="4116388"/>
          </a:xfrm>
          <a:noFill/>
          <a:ln/>
        </p:spPr>
        <p:txBody>
          <a:bodyPr lIns="90571" tIns="45286" rIns="90571" bIns="45286"/>
          <a:lstStyle/>
          <a:p>
            <a:pPr eaLnBrk="1" hangingPunct="1"/>
            <a:r>
              <a:rPr lang="en-US" smtClean="0">
                <a:latin typeface="Arial" pitchFamily="34" charset="0"/>
              </a:rPr>
              <a:t>Windows Workflow Foundation was announced at the Professional Developers Conference in September 2005.  With this announcement Microsoft is redefining workflow as a mainstream platform technology incorporating both human workflow and system workflow.</a:t>
            </a:r>
            <a:endParaRPr lang="en-US" smtClean="0">
              <a:latin typeface="Calibri" pitchFamily="34" charset="0"/>
            </a:endParaRPr>
          </a:p>
          <a:p>
            <a:pPr eaLnBrk="1" hangingPunct="1"/>
            <a:endParaRPr lang="en-US" smtClean="0">
              <a:latin typeface="Arial" pitchFamily="34" charset="0"/>
            </a:endParaRPr>
          </a:p>
          <a:p>
            <a:pPr eaLnBrk="1" hangingPunct="1"/>
            <a:r>
              <a:rPr lang="en-US" smtClean="0">
                <a:latin typeface="Arial" pitchFamily="34" charset="0"/>
              </a:rPr>
              <a:t>Microsoft products will all use this same foundation for providing consistency in the products for customers and ISVs.  Allow those same customers and ISVs to use this same foundation in their applications.  </a:t>
            </a:r>
          </a:p>
          <a:p>
            <a:pPr eaLnBrk="1" hangingPunct="1"/>
            <a:endParaRPr lang="en-US" smtClean="0">
              <a:latin typeface="Arial" pitchFamily="34" charset="0"/>
            </a:endParaRPr>
          </a:p>
          <a:p>
            <a:pPr eaLnBrk="1" hangingPunct="1"/>
            <a:r>
              <a:rPr lang="en-US" smtClean="0">
                <a:latin typeface="Arial" pitchFamily="34" charset="0"/>
              </a:rPr>
              <a:t>One of the big goals with workflow was to make it accessible to .NET developers.  The design and the models for building workflows, activities, and services reflect this as they are geared to the developer audience.  </a:t>
            </a:r>
          </a:p>
          <a:p>
            <a:pPr eaLnBrk="1" hangingPunct="1"/>
            <a:endParaRPr lang="en-US" smtClean="0">
              <a:latin typeface="Arial" pitchFamily="34" charset="0"/>
            </a:endParaRPr>
          </a:p>
          <a:p>
            <a:pPr eaLnBrk="1" hangingPunct="1"/>
            <a:r>
              <a:rPr lang="en-US" smtClean="0">
                <a:latin typeface="Arial" pitchFamily="34" charset="0"/>
              </a:rPr>
              <a:t>Talk about SharePoint (both Windows SharePoint Services and SharePoint Portal Server) and BizTalk (vNext, NOT 2006)  as products that do/will use the Workflow runtime.  Others include Speech Server 2007 and upcoming releases of Microsoft Dynamics.</a:t>
            </a:r>
          </a:p>
          <a:p>
            <a:pPr eaLnBrk="1" hangingPunct="1"/>
            <a:endParaRPr lang="en-US" smtClean="0">
              <a:latin typeface="Arial" pitchFamily="34" charset="0"/>
            </a:endParaRPr>
          </a:p>
          <a:p>
            <a:pPr eaLnBrk="1" hangingPunct="1"/>
            <a:endParaRPr lang="en-US" smtClean="0">
              <a:latin typeface="Arial" pitchFamily="34" charset="0"/>
            </a:endParaRPr>
          </a:p>
          <a:p>
            <a:pPr lvl="1" eaLnBrk="1" hangingPunct="1"/>
            <a:endParaRPr lang="en-US"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r>
              <a:rPr lang="en-US" smtClean="0"/>
              <a:t>A workflow is a set of elemental units called </a:t>
            </a:r>
            <a:r>
              <a:rPr lang="en-US" i="1" smtClean="0"/>
              <a:t>activities</a:t>
            </a:r>
            <a:r>
              <a:rPr lang="en-US" smtClean="0"/>
              <a:t> that are stored as a model that describes a real-world process. Workflows provide a way of describing the order of execution and dependent relationships between pieces of short- or long-running work. This work passes through the model from start to finish, and activities might be executed by people or by system functions. </a:t>
            </a:r>
          </a:p>
          <a:p>
            <a:endParaRPr lang="en-US" smtClean="0"/>
          </a:p>
          <a:p>
            <a:endParaRPr lang="en-US" smtClean="0"/>
          </a:p>
        </p:txBody>
      </p:sp>
      <p:sp>
        <p:nvSpPr>
          <p:cNvPr id="61444" name="Slide Number Placeholder 3"/>
          <p:cNvSpPr>
            <a:spLocks noGrp="1"/>
          </p:cNvSpPr>
          <p:nvPr>
            <p:ph type="sldNum" sz="quarter" idx="5"/>
          </p:nvPr>
        </p:nvSpPr>
        <p:spPr>
          <a:noFill/>
          <a:ln>
            <a:headEnd/>
            <a:tailEnd/>
          </a:ln>
        </p:spPr>
        <p:txBody>
          <a:bodyPr/>
          <a:lstStyle/>
          <a:p>
            <a:fld id="{1AEE0E59-0813-45A7-97DA-210A5CF4F523}" type="slidenum">
              <a:rPr lang="en-US" smtClean="0"/>
              <a:pPr/>
              <a:t>38</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hape 4"/>
          <p:cNvSpPr>
            <a:spLocks noGrp="1" noChangeArrowheads="1"/>
          </p:cNvSpPr>
          <p:nvPr>
            <p:ph type="sldNum" sz="quarter" idx="5"/>
          </p:nvPr>
        </p:nvSpPr>
        <p:spPr>
          <a:noFill/>
          <a:ln>
            <a:headEnd/>
            <a:tailEnd/>
          </a:ln>
        </p:spPr>
        <p:txBody>
          <a:bodyPr/>
          <a:lstStyle/>
          <a:p>
            <a:fld id="{18308B78-D628-4CB5-A0EB-3964987D6EE6}" type="slidenum">
              <a:rPr lang="en-US" smtClean="0"/>
              <a:pPr/>
              <a:t>39</a:t>
            </a:fld>
            <a:endParaRPr lang="en-US" smtClean="0"/>
          </a:p>
        </p:txBody>
      </p:sp>
      <p:sp>
        <p:nvSpPr>
          <p:cNvPr id="62467" name="Rectangle 67585"/>
          <p:cNvSpPr>
            <a:spLocks noGrp="1" noRot="1" noChangeAspect="1" noChangeArrowheads="1" noTextEdit="1"/>
          </p:cNvSpPr>
          <p:nvPr>
            <p:ph type="sldImg"/>
          </p:nvPr>
        </p:nvSpPr>
        <p:spPr>
          <a:xfrm>
            <a:off x="1143000" y="687388"/>
            <a:ext cx="4572000" cy="3429000"/>
          </a:xfrm>
          <a:noFill/>
          <a:ln cap="flat">
            <a:headEnd type="none" w="med" len="med"/>
            <a:tailEnd type="none" w="med" len="med"/>
          </a:ln>
        </p:spPr>
      </p:sp>
      <p:sp>
        <p:nvSpPr>
          <p:cNvPr id="62468" name="Rectangle 148482"/>
          <p:cNvSpPr>
            <a:spLocks noGrp="1" noChangeArrowheads="1"/>
          </p:cNvSpPr>
          <p:nvPr>
            <p:ph type="body" idx="1"/>
          </p:nvPr>
        </p:nvSpPr>
        <p:spPr>
          <a:xfrm>
            <a:off x="685800" y="4343400"/>
            <a:ext cx="5486400" cy="4113213"/>
          </a:xfrm>
          <a:noFill/>
          <a:ln/>
        </p:spPr>
        <p:txBody>
          <a:bodyPr lIns="89730" tIns="44865" rIns="89730" bIns="44865"/>
          <a:lstStyle/>
          <a:p>
            <a:pPr eaLnBrk="1" hangingPunct="1"/>
            <a:r>
              <a:rPr lang="en-US" b="1" smtClean="0">
                <a:latin typeface="Arial" pitchFamily="34" charset="0"/>
              </a:rPr>
              <a:t>Use forms/controls analogy here</a:t>
            </a:r>
            <a:endParaRPr lang="en-US" smtClean="0">
              <a:latin typeface="Calibri" pitchFamily="34" charset="0"/>
            </a:endParaRPr>
          </a:p>
          <a:p>
            <a:pPr eaLnBrk="1" hangingPunct="1"/>
            <a:r>
              <a:rPr lang="en-US" smtClean="0">
                <a:latin typeface="Arial" pitchFamily="34" charset="0"/>
              </a:rPr>
              <a:t>Instead of visual controls on a presentation form, activities are non-visual elements hosted on a workflow. </a:t>
            </a:r>
          </a:p>
          <a:p>
            <a:pPr eaLnBrk="1" hangingPunct="1"/>
            <a:r>
              <a:rPr lang="en-US" smtClean="0">
                <a:latin typeface="Arial" pitchFamily="34" charset="0"/>
              </a:rPr>
              <a:t>Workflow types themselves (sequential and state machine) are just activities themselves which control the execution of the contained activities.  </a:t>
            </a:r>
          </a:p>
          <a:p>
            <a:pPr eaLnBrk="1" hangingPunct="1"/>
            <a:r>
              <a:rPr lang="en-US" smtClean="0">
                <a:latin typeface="Arial" pitchFamily="34" charset="0"/>
              </a:rPr>
              <a:t>Mention a few activities that are included out of the box such as if/else or invoke web service to emphasize the different types of activities that exist.  </a:t>
            </a:r>
          </a:p>
          <a:p>
            <a:pPr eaLnBrk="1" hangingPunct="1"/>
            <a:endParaRPr lang="en-US"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hape 4"/>
          <p:cNvSpPr>
            <a:spLocks noGrp="1" noChangeArrowheads="1"/>
          </p:cNvSpPr>
          <p:nvPr>
            <p:ph type="sldNum" sz="quarter" idx="5"/>
          </p:nvPr>
        </p:nvSpPr>
        <p:spPr>
          <a:noFill/>
          <a:ln>
            <a:headEnd/>
            <a:tailEnd/>
          </a:ln>
        </p:spPr>
        <p:txBody>
          <a:bodyPr/>
          <a:lstStyle/>
          <a:p>
            <a:fld id="{8CF1312E-BFDF-4644-99C4-5DC8A0E4741E}" type="slidenum">
              <a:rPr lang="en-US" smtClean="0"/>
              <a:pPr/>
              <a:t>40</a:t>
            </a:fld>
            <a:endParaRPr lang="en-US" smtClean="0"/>
          </a:p>
        </p:txBody>
      </p:sp>
      <p:sp>
        <p:nvSpPr>
          <p:cNvPr id="64515" name="Rectangle 71681"/>
          <p:cNvSpPr>
            <a:spLocks noGrp="1" noRot="1" noChangeAspect="1" noChangeArrowheads="1" noTextEdit="1"/>
          </p:cNvSpPr>
          <p:nvPr>
            <p:ph type="sldImg"/>
          </p:nvPr>
        </p:nvSpPr>
        <p:spPr>
          <a:noFill/>
          <a:ln cap="flat">
            <a:headEnd type="none" w="med" len="med"/>
            <a:tailEnd type="none" w="med" len="med"/>
          </a:ln>
        </p:spPr>
      </p:sp>
      <p:sp>
        <p:nvSpPr>
          <p:cNvPr id="64516" name="Rectangle 154626"/>
          <p:cNvSpPr>
            <a:spLocks noGrp="1" noChangeArrowheads="1"/>
          </p:cNvSpPr>
          <p:nvPr>
            <p:ph type="body" idx="1"/>
          </p:nvPr>
        </p:nvSpPr>
        <p:spPr>
          <a:noFill/>
          <a:ln/>
        </p:spPr>
        <p:txBody>
          <a:bodyPr lIns="89520" tIns="44760" rIns="89520" bIns="44760"/>
          <a:lstStyle/>
          <a:p>
            <a:pPr eaLnBrk="1" hangingPunct="1"/>
            <a:r>
              <a:rPr lang="en-US" dirty="0" smtClean="0">
                <a:latin typeface="Arial" pitchFamily="34" charset="0"/>
              </a:rPr>
              <a:t>Build a console based workflow from scratch, just add a </a:t>
            </a:r>
            <a:r>
              <a:rPr lang="en-US" dirty="0" err="1" smtClean="0">
                <a:latin typeface="Arial" pitchFamily="34" charset="0"/>
              </a:rPr>
              <a:t>IfElse</a:t>
            </a:r>
            <a:r>
              <a:rPr lang="en-US" baseline="0" dirty="0" smtClean="0">
                <a:latin typeface="Arial" pitchFamily="34" charset="0"/>
              </a:rPr>
              <a:t> Activity and a </a:t>
            </a:r>
            <a:r>
              <a:rPr lang="en-US" baseline="0" dirty="0" err="1" smtClean="0">
                <a:latin typeface="Arial" pitchFamily="34" charset="0"/>
              </a:rPr>
              <a:t>Console.WriteLine</a:t>
            </a:r>
            <a:r>
              <a:rPr lang="en-US" baseline="0" dirty="0" smtClean="0">
                <a:latin typeface="Arial" pitchFamily="34" charset="0"/>
              </a:rPr>
              <a:t> code activity.</a:t>
            </a:r>
            <a:endParaRPr lang="en-US" dirty="0"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hape 4"/>
          <p:cNvSpPr>
            <a:spLocks noGrp="1" noChangeArrowheads="1"/>
          </p:cNvSpPr>
          <p:nvPr>
            <p:ph type="sldNum" sz="quarter" idx="5"/>
          </p:nvPr>
        </p:nvSpPr>
        <p:spPr>
          <a:noFill/>
          <a:ln>
            <a:headEnd/>
            <a:tailEnd/>
          </a:ln>
        </p:spPr>
        <p:txBody>
          <a:bodyPr/>
          <a:lstStyle/>
          <a:p>
            <a:fld id="{1A5F3C47-8756-4543-BDD5-22ABEBE6029F}" type="slidenum">
              <a:rPr lang="en-US" smtClean="0"/>
              <a:pPr/>
              <a:t>41</a:t>
            </a:fld>
            <a:endParaRPr lang="en-US" smtClean="0"/>
          </a:p>
        </p:txBody>
      </p:sp>
      <p:sp>
        <p:nvSpPr>
          <p:cNvPr id="65539" name="Rectangle 72705"/>
          <p:cNvSpPr>
            <a:spLocks noGrp="1" noRot="1" noChangeAspect="1" noChangeArrowheads="1" noTextEdit="1"/>
          </p:cNvSpPr>
          <p:nvPr>
            <p:ph type="sldImg"/>
          </p:nvPr>
        </p:nvSpPr>
        <p:spPr>
          <a:xfrm>
            <a:off x="1143000" y="687388"/>
            <a:ext cx="4572000" cy="3429000"/>
          </a:xfrm>
          <a:noFill/>
          <a:ln cap="flat">
            <a:headEnd type="none" w="med" len="med"/>
            <a:tailEnd type="none" w="med" len="med"/>
          </a:ln>
        </p:spPr>
      </p:sp>
      <p:sp>
        <p:nvSpPr>
          <p:cNvPr id="65540" name="Rectangle 156674"/>
          <p:cNvSpPr>
            <a:spLocks noGrp="1" noChangeArrowheads="1"/>
          </p:cNvSpPr>
          <p:nvPr>
            <p:ph type="body" idx="1"/>
          </p:nvPr>
        </p:nvSpPr>
        <p:spPr>
          <a:noFill/>
          <a:ln/>
        </p:spPr>
        <p:txBody>
          <a:bodyPr/>
          <a:lstStyle/>
          <a:p>
            <a:r>
              <a:rPr lang="en-US" b="1" smtClean="0"/>
              <a:t>Code-only.</a:t>
            </a:r>
            <a:r>
              <a:rPr lang="en-US" smtClean="0"/>
              <a:t> This is the default authoring mode for Windows Workflow Foundation. It enables you to use C# or Visual Basic code to specify a workflow using the Windows Workflow Foundation API set. In the code-only workflow, the workflow definition uses C# or Visual Basic code to declare the workflow structure. A code-only workflow must be compiled.</a:t>
            </a:r>
          </a:p>
          <a:p>
            <a:r>
              <a:rPr lang="en-US" b="1" smtClean="0"/>
              <a:t>Code-separation.</a:t>
            </a:r>
            <a:r>
              <a:rPr lang="en-US" smtClean="0"/>
              <a:t> This mode enables you to define workflows by using workflow markup and combining it with C# or Visual Basic code-behind implementations—similar to the ASP.NET model. Unlike the no-code authoring mode, code-separated workflows must be compiled and do not have the option of being loaded directly into the workflow runtime engine.</a:t>
            </a:r>
          </a:p>
          <a:p>
            <a:r>
              <a:rPr lang="en-US" b="1" smtClean="0"/>
              <a:t>No-code.</a:t>
            </a:r>
            <a:r>
              <a:rPr lang="en-US" smtClean="0"/>
              <a:t> This mode enables you to author a workflow by using workflow markup. You can then compile the workflow with the Windows Workflow Foundation command-line workflow compiler, or you can load the workflow markup file into the workflow runtime engine through a host application.</a:t>
            </a:r>
          </a:p>
          <a:p>
            <a:pPr eaLnBrk="1" hangingPunct="1"/>
            <a:endParaRPr lang="en-US" smtClean="0">
              <a:latin typeface="Arial" pitchFamily="34" charset="0"/>
            </a:endParaRPr>
          </a:p>
          <a:p>
            <a:pPr eaLnBrk="1" hangingPunct="1"/>
            <a:endParaRPr lang="en-US" smtClean="0">
              <a:latin typeface="Arial" pitchFamily="34" charset="0"/>
            </a:endParaRPr>
          </a:p>
          <a:p>
            <a:pPr eaLnBrk="1" hangingPunct="1"/>
            <a:r>
              <a:rPr lang="en-US" smtClean="0">
                <a:latin typeface="Arial" pitchFamily="34" charset="0"/>
              </a:rPr>
              <a:t>Talk about the various authoring models and that other tools can be used to author workflows either in code or using markup or a combination of both.  </a:t>
            </a:r>
            <a:endParaRPr lang="en-US" smtClean="0">
              <a:latin typeface="Calibri" pitchFamily="34" charset="0"/>
            </a:endParaRPr>
          </a:p>
          <a:p>
            <a:pPr eaLnBrk="1" hangingPunct="1"/>
            <a:r>
              <a:rPr lang="en-US" smtClean="0">
                <a:latin typeface="Arial" pitchFamily="34" charset="0"/>
              </a:rPr>
              <a:t>Wfc.exe performs the validation of the workflow definition and the various activities to make sure they are being used properly.  </a:t>
            </a:r>
          </a:p>
          <a:p>
            <a:pPr eaLnBrk="1" hangingPunct="1"/>
            <a:r>
              <a:rPr lang="en-US" smtClean="0">
                <a:latin typeface="Arial" pitchFamily="34" charset="0"/>
              </a:rPr>
              <a:t>Point out that in addition to the wfc.exe, there is an WorkflowCompiler class that can be used to compile in memory as well.  </a:t>
            </a:r>
          </a:p>
          <a:p>
            <a:pPr eaLnBrk="1" hangingPunct="1"/>
            <a:endParaRPr lang="en-US" smtClean="0">
              <a:latin typeface="Arial" pitchFamily="34" charset="0"/>
            </a:endParaRPr>
          </a:p>
          <a:p>
            <a:pPr eaLnBrk="1" hangingPunct="1"/>
            <a:r>
              <a:rPr lang="en-US" b="1" smtClean="0">
                <a:latin typeface="Arial" pitchFamily="34" charset="0"/>
              </a:rPr>
              <a:t>Resources:</a:t>
            </a:r>
          </a:p>
          <a:p>
            <a:pPr eaLnBrk="1" hangingPunct="1"/>
            <a:r>
              <a:rPr lang="en-US" smtClean="0">
                <a:latin typeface="Arial" pitchFamily="34" charset="0"/>
              </a:rPr>
              <a:t>Compiling workflows: http://msdn2.microsoft.com/en-us/library/ms734733.aspx</a:t>
            </a:r>
          </a:p>
          <a:p>
            <a:pPr eaLnBrk="1" hangingPunct="1"/>
            <a:endParaRPr lang="en-US" smtClean="0">
              <a:latin typeface="Arial" pitchFamily="34" charset="0"/>
            </a:endParaRPr>
          </a:p>
          <a:p>
            <a:pPr eaLnBrk="1" hangingPunct="1"/>
            <a:endParaRPr lang="en-US" smtClean="0">
              <a:latin typeface="Arial" pitchFamily="34" charset="0"/>
            </a:endParaRPr>
          </a:p>
          <a:p>
            <a:pPr eaLnBrk="1" hangingPunct="1"/>
            <a:endParaRPr lang="en-US"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hape 4"/>
          <p:cNvSpPr>
            <a:spLocks noGrp="1" noChangeArrowheads="1"/>
          </p:cNvSpPr>
          <p:nvPr>
            <p:ph type="sldNum" sz="quarter" idx="5"/>
          </p:nvPr>
        </p:nvSpPr>
        <p:spPr>
          <a:noFill/>
          <a:ln>
            <a:headEnd/>
            <a:tailEnd/>
          </a:ln>
        </p:spPr>
        <p:txBody>
          <a:bodyPr/>
          <a:lstStyle/>
          <a:p>
            <a:fld id="{FB1F8570-EBEF-4272-BC37-AA8CA238596F}" type="slidenum">
              <a:rPr lang="en-US" smtClean="0"/>
              <a:pPr/>
              <a:t>42</a:t>
            </a:fld>
            <a:endParaRPr lang="en-US" smtClean="0"/>
          </a:p>
        </p:txBody>
      </p:sp>
      <p:sp>
        <p:nvSpPr>
          <p:cNvPr id="67587" name="Rectangle 73729"/>
          <p:cNvSpPr>
            <a:spLocks noGrp="1" noRot="1" noChangeAspect="1" noChangeArrowheads="1" noTextEdit="1"/>
          </p:cNvSpPr>
          <p:nvPr>
            <p:ph type="sldImg"/>
          </p:nvPr>
        </p:nvSpPr>
        <p:spPr>
          <a:xfrm>
            <a:off x="1143000" y="225425"/>
            <a:ext cx="4572000" cy="3429000"/>
          </a:xfrm>
          <a:noFill/>
          <a:ln cap="flat">
            <a:headEnd type="none" w="med" len="med"/>
            <a:tailEnd type="none" w="med" len="med"/>
          </a:ln>
        </p:spPr>
      </p:sp>
      <p:sp>
        <p:nvSpPr>
          <p:cNvPr id="67588" name="Rectangle 171010"/>
          <p:cNvSpPr>
            <a:spLocks noGrp="1" noChangeArrowheads="1"/>
          </p:cNvSpPr>
          <p:nvPr>
            <p:ph type="body" idx="1"/>
          </p:nvPr>
        </p:nvSpPr>
        <p:spPr>
          <a:noFill/>
          <a:ln/>
        </p:spPr>
        <p:txBody>
          <a:bodyPr/>
          <a:lstStyle/>
          <a:p>
            <a:pPr eaLnBrk="1" hangingPunct="1"/>
            <a:r>
              <a:rPr lang="en-US" smtClean="0"/>
              <a:t>Windows Workflow Foundation supports multiple workflow-authoring styles, such as sequential, state machine, and data-driven. The sequential style is straightforward and useful for repetitive, predictable operations that are always the same. The state machine workflow style consists of a set of event-driven states. The data-driven style relies on data to determine whether or not certain activities are run based on a local data state. </a:t>
            </a:r>
            <a:endParaRPr lang="en-US" smtClean="0">
              <a:latin typeface="Arial" pitchFamily="34" charset="0"/>
            </a:endParaRPr>
          </a:p>
          <a:p>
            <a:pPr eaLnBrk="1" hangingPunct="1"/>
            <a:endParaRPr lang="en-US" smtClean="0">
              <a:latin typeface="Arial" pitchFamily="34" charset="0"/>
            </a:endParaRPr>
          </a:p>
          <a:p>
            <a:pPr eaLnBrk="1" hangingPunct="1"/>
            <a:r>
              <a:rPr lang="en-US" smtClean="0">
                <a:latin typeface="Arial" pitchFamily="34" charset="0"/>
              </a:rPr>
              <a:t>Talk about how these are the v1 options (sequential and state machine being the formal types) but that these are extensible for anyone to add custom types.  </a:t>
            </a:r>
            <a:endParaRPr lang="en-US" smtClean="0">
              <a:latin typeface="Calibri"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hape 4"/>
          <p:cNvSpPr>
            <a:spLocks noGrp="1" noChangeArrowheads="1"/>
          </p:cNvSpPr>
          <p:nvPr>
            <p:ph type="sldNum" sz="quarter" idx="5"/>
          </p:nvPr>
        </p:nvSpPr>
        <p:spPr>
          <a:noFill/>
          <a:ln>
            <a:headEnd/>
            <a:tailEnd/>
          </a:ln>
        </p:spPr>
        <p:txBody>
          <a:bodyPr/>
          <a:lstStyle/>
          <a:p>
            <a:fld id="{DBCE1140-9AA2-4F37-AEE7-035346EB1D6E}" type="slidenum">
              <a:rPr lang="en-US" smtClean="0"/>
              <a:pPr/>
              <a:t>44</a:t>
            </a:fld>
            <a:endParaRPr lang="en-US" smtClean="0"/>
          </a:p>
        </p:txBody>
      </p:sp>
      <p:sp>
        <p:nvSpPr>
          <p:cNvPr id="70659" name="Rectangle 76801"/>
          <p:cNvSpPr>
            <a:spLocks noGrp="1" noRot="1" noChangeAspect="1" noChangeArrowheads="1" noTextEdit="1"/>
          </p:cNvSpPr>
          <p:nvPr>
            <p:ph type="sldImg"/>
          </p:nvPr>
        </p:nvSpPr>
        <p:spPr>
          <a:noFill/>
          <a:ln cap="flat">
            <a:headEnd type="none" w="med" len="med"/>
            <a:tailEnd type="none" w="med" len="med"/>
          </a:ln>
        </p:spPr>
      </p:sp>
      <p:sp>
        <p:nvSpPr>
          <p:cNvPr id="70660" name="Rectangle 173058"/>
          <p:cNvSpPr>
            <a:spLocks noGrp="1" noChangeArrowheads="1"/>
          </p:cNvSpPr>
          <p:nvPr>
            <p:ph type="body" idx="1"/>
          </p:nvPr>
        </p:nvSpPr>
        <p:spPr>
          <a:noFill/>
          <a:ln/>
        </p:spPr>
        <p:txBody>
          <a:bodyPr lIns="89520" tIns="44760" rIns="89520" bIns="44760"/>
          <a:lstStyle/>
          <a:p>
            <a:pPr eaLnBrk="1" hangingPunct="1"/>
            <a:r>
              <a:rPr lang="en-US" dirty="0" smtClean="0">
                <a:latin typeface="Arial" pitchFamily="34" charset="0"/>
              </a:rPr>
              <a:t>Ordering state machine</a:t>
            </a:r>
          </a:p>
          <a:p>
            <a:pPr eaLnBrk="1" hangingPunct="1"/>
            <a:endParaRPr lang="en-US" dirty="0"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hape 4"/>
          <p:cNvSpPr>
            <a:spLocks noGrp="1" noChangeArrowheads="1"/>
          </p:cNvSpPr>
          <p:nvPr>
            <p:ph type="sldNum" sz="quarter" idx="5"/>
          </p:nvPr>
        </p:nvSpPr>
        <p:spPr>
          <a:noFill/>
          <a:ln>
            <a:headEnd/>
            <a:tailEnd/>
          </a:ln>
        </p:spPr>
        <p:txBody>
          <a:bodyPr/>
          <a:lstStyle/>
          <a:p>
            <a:fld id="{7E0ECE38-D3C0-485F-BAD0-42B9A02FB234}" type="slidenum">
              <a:rPr lang="en-US" smtClean="0"/>
              <a:pPr/>
              <a:t>45</a:t>
            </a:fld>
            <a:endParaRPr lang="en-US" smtClean="0"/>
          </a:p>
        </p:txBody>
      </p:sp>
      <p:sp>
        <p:nvSpPr>
          <p:cNvPr id="71683" name="Rectangle 77825"/>
          <p:cNvSpPr>
            <a:spLocks noGrp="1" noRot="1" noChangeAspect="1" noChangeArrowheads="1" noTextEdit="1"/>
          </p:cNvSpPr>
          <p:nvPr>
            <p:ph type="sldImg"/>
          </p:nvPr>
        </p:nvSpPr>
        <p:spPr>
          <a:noFill/>
          <a:ln cap="flat">
            <a:headEnd type="none" w="med" len="med"/>
            <a:tailEnd type="none" w="med" len="med"/>
          </a:ln>
        </p:spPr>
      </p:sp>
      <p:sp>
        <p:nvSpPr>
          <p:cNvPr id="71684" name="Rectangle 247810"/>
          <p:cNvSpPr>
            <a:spLocks noGrp="1" noChangeArrowheads="1"/>
          </p:cNvSpPr>
          <p:nvPr>
            <p:ph type="body" idx="1"/>
          </p:nvPr>
        </p:nvSpPr>
        <p:spPr>
          <a:noFill/>
          <a:ln/>
        </p:spPr>
        <p:txBody>
          <a:bodyPr/>
          <a:lstStyle/>
          <a:p>
            <a:pPr eaLnBrk="1" hangingPunct="1"/>
            <a:r>
              <a:rPr lang="en-US" sz="800" smtClean="0">
                <a:latin typeface="Arial" pitchFamily="34" charset="0"/>
              </a:rPr>
              <a:t>In its simplest definition, an activity is a step or unit that represents runtime logic in a workflow.   An activity can expose properties and events that can be programmed against within a workflow.  An activity can also contain methods that are invoked by the workflow designer or workflowRuntime.  </a:t>
            </a:r>
          </a:p>
          <a:p>
            <a:pPr eaLnBrk="1" hangingPunct="1"/>
            <a:endParaRPr lang="en-US" sz="800" smtClean="0">
              <a:latin typeface="Arial" pitchFamily="34" charset="0"/>
            </a:endParaRPr>
          </a:p>
          <a:p>
            <a:pPr eaLnBrk="1" hangingPunct="1"/>
            <a:r>
              <a:rPr lang="en-US" sz="800" smtClean="0">
                <a:latin typeface="Arial" pitchFamily="34" charset="0"/>
              </a:rPr>
              <a:t>Activities are very similar to controls that are found in other areas of the .NET framework, such as WinForm or ASP.NET controls.   </a:t>
            </a:r>
          </a:p>
          <a:p>
            <a:pPr eaLnBrk="1" hangingPunct="1"/>
            <a:endParaRPr lang="en-US" sz="800" smtClean="0">
              <a:latin typeface="Arial" pitchFamily="34" charset="0"/>
            </a:endParaRPr>
          </a:p>
          <a:p>
            <a:pPr eaLnBrk="1" hangingPunct="1"/>
            <a:r>
              <a:rPr lang="en-US" sz="800" smtClean="0">
                <a:latin typeface="Arial" pitchFamily="34" charset="0"/>
              </a:rPr>
              <a:t>Activites fall under two broad categories:</a:t>
            </a:r>
          </a:p>
          <a:p>
            <a:pPr eaLnBrk="1" hangingPunct="1"/>
            <a:r>
              <a:rPr lang="en-US" sz="800" smtClean="0">
                <a:latin typeface="Arial" pitchFamily="34" charset="0"/>
              </a:rPr>
              <a:t> - Basic or sometimes called Primitive activities, which are steps in a workflow that execute runtime logic</a:t>
            </a:r>
          </a:p>
          <a:p>
            <a:pPr eaLnBrk="1" hangingPunct="1"/>
            <a:r>
              <a:rPr lang="en-US" sz="800" smtClean="0">
                <a:latin typeface="Arial" pitchFamily="34" charset="0"/>
              </a:rPr>
              <a:t> - composite – which manage a set of child activities</a:t>
            </a:r>
          </a:p>
          <a:p>
            <a:pPr eaLnBrk="1" hangingPunct="1"/>
            <a:endParaRPr lang="en-US" sz="800" smtClean="0">
              <a:latin typeface="Arial" pitchFamily="34" charset="0"/>
            </a:endParaRPr>
          </a:p>
          <a:p>
            <a:pPr eaLnBrk="1" hangingPunct="1"/>
            <a:endParaRPr lang="en-US" sz="800" smtClean="0">
              <a:latin typeface="Arial" pitchFamily="34" charset="0"/>
            </a:endParaRPr>
          </a:p>
          <a:p>
            <a:pPr eaLnBrk="1" hangingPunct="1"/>
            <a:r>
              <a:rPr lang="en-US" sz="800" smtClean="0">
                <a:latin typeface="Arial" pitchFamily="34" charset="0"/>
              </a:rPr>
              <a:t>Drives on the point that WinWF is a framework and not a workflow language</a:t>
            </a:r>
          </a:p>
          <a:p>
            <a:pPr eaLnBrk="1" hangingPunct="1"/>
            <a:r>
              <a:rPr lang="en-US" sz="800" smtClean="0">
                <a:latin typeface="Arial" pitchFamily="34" charset="0"/>
              </a:rPr>
              <a:t>A programming model and an embeddable execution framework for authoring and executing long running (asynchronous and stateful) workflow applications</a:t>
            </a:r>
          </a:p>
          <a:p>
            <a:pPr eaLnBrk="1" hangingPunct="1"/>
            <a:r>
              <a:rPr lang="en-US" sz="800" smtClean="0">
                <a:latin typeface="Arial" pitchFamily="34" charset="0"/>
              </a:rPr>
              <a:t>Workflows can be written directly using Code OR Markup or a mix of both</a:t>
            </a:r>
          </a:p>
          <a:p>
            <a:pPr eaLnBrk="1" hangingPunct="1"/>
            <a:endParaRPr lang="en-US" sz="800" smtClean="0">
              <a:latin typeface="Arial" pitchFamily="34" charset="0"/>
            </a:endParaRPr>
          </a:p>
          <a:p>
            <a:pPr eaLnBrk="1" hangingPunct="1"/>
            <a:endParaRPr lang="en-US" sz="800" smtClean="0">
              <a:latin typeface="Arial" pitchFamily="34" charset="0"/>
            </a:endParaRPr>
          </a:p>
          <a:p>
            <a:pPr eaLnBrk="1" hangingPunct="1"/>
            <a:r>
              <a:rPr lang="en-US" sz="800" smtClean="0">
                <a:latin typeface="Arial" pitchFamily="34" charset="0"/>
              </a:rPr>
              <a:t>Activities are the equivalent of controls for workflow.   Workflows can be thought of as Forms.   Workflows have a certain level of parental control and responsibility for their children.   </a:t>
            </a:r>
          </a:p>
          <a:p>
            <a:pPr eaLnBrk="1" hangingPunct="1"/>
            <a:endParaRPr lang="en-US" sz="800" smtClean="0">
              <a:latin typeface="Arial" pitchFamily="34" charset="0"/>
            </a:endParaRPr>
          </a:p>
          <a:p>
            <a:pPr eaLnBrk="1" hangingPunct="1"/>
            <a:r>
              <a:rPr lang="en-US" sz="800" smtClean="0">
                <a:latin typeface="Arial" pitchFamily="34" charset="0"/>
              </a:rPr>
              <a:t>Activities are the building blocks for workflow.  </a:t>
            </a:r>
          </a:p>
          <a:p>
            <a:pPr eaLnBrk="1" hangingPunct="1"/>
            <a:endParaRPr lang="en-US" sz="800" smtClean="0">
              <a:latin typeface="Arial" pitchFamily="34" charset="0"/>
            </a:endParaRPr>
          </a:p>
          <a:p>
            <a:pPr eaLnBrk="1" hangingPunct="1"/>
            <a:r>
              <a:rPr lang="en-US" sz="800" smtClean="0">
                <a:latin typeface="Arial" pitchFamily="34" charset="0"/>
              </a:rPr>
              <a:t>Unit of reuse - Just like a winforms control</a:t>
            </a:r>
          </a:p>
          <a:p>
            <a:pPr eaLnBrk="1" hangingPunct="1"/>
            <a:r>
              <a:rPr lang="en-US" sz="800" smtClean="0">
                <a:latin typeface="Arial" pitchFamily="34" charset="0"/>
              </a:rPr>
              <a:t>Root activities are simply composite activities</a:t>
            </a:r>
          </a:p>
          <a:p>
            <a:pPr eaLnBrk="1" hangingPunct="1"/>
            <a:r>
              <a:rPr lang="en-US" sz="800" smtClean="0">
                <a:latin typeface="Arial" pitchFamily="34" charset="0"/>
              </a:rPr>
              <a:t>  </a:t>
            </a:r>
          </a:p>
          <a:p>
            <a:pPr eaLnBrk="1" hangingPunct="1"/>
            <a:endParaRPr lang="en-US" sz="800" smtClean="0">
              <a:latin typeface="Arial" pitchFamily="34" charset="0"/>
            </a:endParaRPr>
          </a:p>
          <a:p>
            <a:pPr eaLnBrk="1" hangingPunct="1"/>
            <a:r>
              <a:rPr lang="en-US" sz="800" smtClean="0">
                <a:latin typeface="Arial" pitchFamily="34" charset="0"/>
              </a:rPr>
              <a:t>Custom activities provide the ability to implement your own custom workflow patterns and reuse them across workflows.  </a:t>
            </a:r>
          </a:p>
          <a:p>
            <a:pPr eaLnBrk="1" hangingPunct="1"/>
            <a:endParaRPr lang="en-US" sz="800" smtClean="0">
              <a:latin typeface="Arial" pitchFamily="34" charset="0"/>
            </a:endParaRPr>
          </a:p>
          <a:p>
            <a:pPr eaLnBrk="1" hangingPunct="1"/>
            <a:endParaRPr lang="en-US" sz="800" smtClean="0">
              <a:latin typeface="Arial" pitchFamily="34" charset="0"/>
            </a:endParaRPr>
          </a:p>
          <a:p>
            <a:pPr eaLnBrk="1" hangingPunct="1"/>
            <a:endParaRPr lang="en-US" sz="800" smtClean="0">
              <a:latin typeface="Arial" pitchFamily="34" charset="0"/>
            </a:endParaRPr>
          </a:p>
          <a:p>
            <a:pPr eaLnBrk="1" hangingPunct="1"/>
            <a:endParaRPr lang="en-US" sz="800"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hape 4"/>
          <p:cNvSpPr>
            <a:spLocks noGrp="1" noChangeArrowheads="1"/>
          </p:cNvSpPr>
          <p:nvPr>
            <p:ph type="sldNum" sz="quarter" idx="5"/>
          </p:nvPr>
        </p:nvSpPr>
        <p:spPr>
          <a:noFill/>
          <a:ln>
            <a:headEnd/>
            <a:tailEnd/>
          </a:ln>
        </p:spPr>
        <p:txBody>
          <a:bodyPr/>
          <a:lstStyle/>
          <a:p>
            <a:fld id="{E243DF82-AADD-42BD-A597-C75407DC6DD9}" type="slidenum">
              <a:rPr lang="en-US" smtClean="0"/>
              <a:pPr/>
              <a:t>46</a:t>
            </a:fld>
            <a:endParaRPr lang="en-US" smtClean="0"/>
          </a:p>
        </p:txBody>
      </p:sp>
      <p:sp>
        <p:nvSpPr>
          <p:cNvPr id="72707" name="Rectangle 80897"/>
          <p:cNvSpPr>
            <a:spLocks noGrp="1" noRot="1" noChangeAspect="1" noChangeArrowheads="1" noTextEdit="1"/>
          </p:cNvSpPr>
          <p:nvPr>
            <p:ph type="sldImg"/>
          </p:nvPr>
        </p:nvSpPr>
        <p:spPr>
          <a:noFill/>
          <a:ln cap="flat">
            <a:headEnd type="none" w="med" len="med"/>
            <a:tailEnd type="none" w="med" len="med"/>
          </a:ln>
        </p:spPr>
      </p:sp>
      <p:sp>
        <p:nvSpPr>
          <p:cNvPr id="72708" name="Rectangle 76802"/>
          <p:cNvSpPr>
            <a:spLocks noGrp="1" noChangeArrowheads="1"/>
          </p:cNvSpPr>
          <p:nvPr>
            <p:ph type="body" idx="1"/>
          </p:nvPr>
        </p:nvSpPr>
        <p:spPr>
          <a:noFill/>
          <a:ln/>
        </p:spPr>
        <p:txBody>
          <a:bodyPr/>
          <a:lstStyle/>
          <a:p>
            <a:pPr eaLnBrk="1" hangingPunct="1"/>
            <a:endParaRPr lang="en-US" sz="1000" b="1" dirty="0" smtClean="0">
              <a:latin typeface="Arial" pitchFamily="34" charset="0"/>
            </a:endParaRPr>
          </a:p>
          <a:p>
            <a:pPr eaLnBrk="1" hangingPunct="1"/>
            <a:r>
              <a:rPr lang="en-US" sz="1400" dirty="0" smtClean="0">
                <a:latin typeface="Arial" pitchFamily="34" charset="0"/>
              </a:rPr>
              <a:t>When do you write custom activities?</a:t>
            </a:r>
            <a:endParaRPr lang="en-US" sz="1000" b="1" dirty="0" smtClean="0">
              <a:latin typeface="Arial" pitchFamily="34" charset="0"/>
            </a:endParaRPr>
          </a:p>
          <a:p>
            <a:pPr eaLnBrk="1" hangingPunct="1"/>
            <a:endParaRPr lang="en-US" sz="1000" b="1" dirty="0" smtClean="0">
              <a:latin typeface="Arial" pitchFamily="34" charset="0"/>
            </a:endParaRPr>
          </a:p>
          <a:p>
            <a:pPr eaLnBrk="1" hangingPunct="1"/>
            <a:r>
              <a:rPr lang="en-US" sz="1000" b="1" dirty="0" smtClean="0">
                <a:latin typeface="Arial" pitchFamily="34" charset="0"/>
              </a:rPr>
              <a:t>[Talking Points]</a:t>
            </a:r>
          </a:p>
          <a:p>
            <a:pPr eaLnBrk="1" hangingPunct="1">
              <a:buFontTx/>
              <a:buChar char="•"/>
            </a:pPr>
            <a:r>
              <a:rPr lang="en-US" sz="1000" dirty="0" smtClean="0">
                <a:latin typeface="Arial" pitchFamily="34" charset="0"/>
              </a:rPr>
              <a:t>Includes almost 30 </a:t>
            </a:r>
            <a:r>
              <a:rPr lang="en-US" sz="1000" dirty="0" err="1" smtClean="0">
                <a:latin typeface="Arial" pitchFamily="34" charset="0"/>
              </a:rPr>
              <a:t>oob</a:t>
            </a:r>
            <a:r>
              <a:rPr lang="en-US" sz="1000" dirty="0" smtClean="0">
                <a:latin typeface="Arial" pitchFamily="34" charset="0"/>
              </a:rPr>
              <a:t> </a:t>
            </a:r>
            <a:r>
              <a:rPr lang="en-US" sz="1000" dirty="0" err="1" smtClean="0">
                <a:latin typeface="Arial" pitchFamily="34" charset="0"/>
              </a:rPr>
              <a:t>acitivites</a:t>
            </a:r>
            <a:r>
              <a:rPr lang="en-US" sz="1000" dirty="0" smtClean="0">
                <a:latin typeface="Arial" pitchFamily="34" charset="0"/>
              </a:rPr>
              <a:t> you can add to a workflow.  </a:t>
            </a:r>
          </a:p>
          <a:p>
            <a:pPr eaLnBrk="1" hangingPunct="1">
              <a:buFontTx/>
              <a:buChar char="•"/>
            </a:pPr>
            <a:r>
              <a:rPr lang="en-US" sz="1000" dirty="0" smtClean="0">
                <a:latin typeface="Arial" pitchFamily="34" charset="0"/>
              </a:rPr>
              <a:t>Designed to enable developers to start building workflows. </a:t>
            </a:r>
          </a:p>
          <a:p>
            <a:pPr eaLnBrk="1" hangingPunct="1">
              <a:buFontTx/>
              <a:buChar char="•"/>
            </a:pPr>
            <a:r>
              <a:rPr lang="en-US" sz="1000" dirty="0" smtClean="0">
                <a:latin typeface="Arial" pitchFamily="34" charset="0"/>
              </a:rPr>
              <a:t>The Delay, code, </a:t>
            </a:r>
            <a:r>
              <a:rPr lang="en-US" sz="1000" dirty="0" err="1" smtClean="0">
                <a:latin typeface="Arial" pitchFamily="34" charset="0"/>
              </a:rPr>
              <a:t>InvokeWebService</a:t>
            </a:r>
            <a:r>
              <a:rPr lang="en-US" sz="1000" dirty="0" smtClean="0">
                <a:latin typeface="Arial" pitchFamily="34" charset="0"/>
              </a:rPr>
              <a:t>, and </a:t>
            </a:r>
            <a:r>
              <a:rPr lang="en-US" sz="1000" dirty="0" err="1" smtClean="0">
                <a:latin typeface="Arial" pitchFamily="34" charset="0"/>
              </a:rPr>
              <a:t>InvokeMethod</a:t>
            </a:r>
            <a:r>
              <a:rPr lang="en-US" sz="1000" dirty="0" smtClean="0">
                <a:latin typeface="Arial" pitchFamily="34" charset="0"/>
              </a:rPr>
              <a:t> activities are examples of basic activities.  They cannot have any children.  </a:t>
            </a:r>
          </a:p>
          <a:p>
            <a:pPr eaLnBrk="1" hangingPunct="1">
              <a:buFontTx/>
              <a:buChar char="•"/>
            </a:pPr>
            <a:r>
              <a:rPr lang="en-US" sz="1000" dirty="0" smtClean="0">
                <a:latin typeface="Arial" pitchFamily="34" charset="0"/>
              </a:rPr>
              <a:t>However, the </a:t>
            </a:r>
            <a:r>
              <a:rPr lang="en-US" sz="1000" dirty="0" err="1" smtClean="0">
                <a:latin typeface="Arial" pitchFamily="34" charset="0"/>
              </a:rPr>
              <a:t>IfElse</a:t>
            </a:r>
            <a:r>
              <a:rPr lang="en-US" sz="1000" dirty="0" smtClean="0">
                <a:latin typeface="Arial" pitchFamily="34" charset="0"/>
              </a:rPr>
              <a:t>, While, and State activities are examples of composite activities. </a:t>
            </a:r>
          </a:p>
          <a:p>
            <a:pPr eaLnBrk="1" hangingPunct="1">
              <a:buFontTx/>
              <a:buChar char="•"/>
            </a:pPr>
            <a:r>
              <a:rPr lang="en-US" sz="1000" dirty="0" smtClean="0">
                <a:latin typeface="Arial" pitchFamily="34" charset="0"/>
              </a:rPr>
              <a:t>Custom activities can be created by deriving from the out of the box activities.  For example, you could build a custom delay activity.</a:t>
            </a:r>
          </a:p>
          <a:p>
            <a:pPr eaLnBrk="1" hangingPunct="1">
              <a:buFontTx/>
              <a:buChar char="•"/>
            </a:pPr>
            <a:r>
              <a:rPr lang="en-US" sz="1000" dirty="0" smtClean="0">
                <a:latin typeface="Arial" pitchFamily="34" charset="0"/>
              </a:rPr>
              <a:t>It’s important to understand that the out of the box </a:t>
            </a:r>
            <a:r>
              <a:rPr lang="en-US" sz="1000" dirty="0" err="1" smtClean="0">
                <a:latin typeface="Arial" pitchFamily="34" charset="0"/>
              </a:rPr>
              <a:t>activites</a:t>
            </a:r>
            <a:r>
              <a:rPr lang="en-US" sz="1000" dirty="0" smtClean="0">
                <a:latin typeface="Arial" pitchFamily="34" charset="0"/>
              </a:rPr>
              <a:t> are built using the same component APIs that are available to developers building custom activities.   </a:t>
            </a:r>
          </a:p>
          <a:p>
            <a:pPr eaLnBrk="1" hangingPunct="1">
              <a:buFontTx/>
              <a:buChar char="•"/>
            </a:pPr>
            <a:endParaRPr lang="en-US" sz="800" dirty="0" smtClean="0">
              <a:latin typeface="Arial" pitchFamily="34" charset="0"/>
            </a:endParaRPr>
          </a:p>
          <a:p>
            <a:pPr eaLnBrk="1" hangingPunct="1">
              <a:buFontTx/>
              <a:buChar char="•"/>
            </a:pPr>
            <a:endParaRPr lang="en-US" sz="1000" dirty="0"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05D67A-2646-491E-A580-215930DE2E42}" type="slidenum">
              <a:rPr lang="en-GB"/>
              <a:pPr/>
              <a:t>5</a:t>
            </a:fld>
            <a:endParaRPr lang="en-GB"/>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r>
              <a:rPr lang="en-GB"/>
              <a:t>WCF is a declarative opt-in model.</a:t>
            </a:r>
          </a:p>
          <a:p>
            <a:r>
              <a:rPr lang="en-GB"/>
              <a:t>Use .NET interface to describe the contract, and .NET class to implement the contract – this allows better separation of the contract from the behaviour</a:t>
            </a:r>
          </a:p>
          <a:p>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hape 4"/>
          <p:cNvSpPr>
            <a:spLocks noGrp="1" noChangeArrowheads="1"/>
          </p:cNvSpPr>
          <p:nvPr>
            <p:ph type="sldNum" sz="quarter" idx="5"/>
          </p:nvPr>
        </p:nvSpPr>
        <p:spPr>
          <a:noFill/>
          <a:ln>
            <a:headEnd/>
            <a:tailEnd/>
          </a:ln>
        </p:spPr>
        <p:txBody>
          <a:bodyPr/>
          <a:lstStyle/>
          <a:p>
            <a:fld id="{15339433-95A2-4417-AFC5-890243A9F349}" type="slidenum">
              <a:rPr lang="en-US" smtClean="0"/>
              <a:pPr/>
              <a:t>47</a:t>
            </a:fld>
            <a:endParaRPr lang="en-US" smtClean="0"/>
          </a:p>
        </p:txBody>
      </p:sp>
      <p:sp>
        <p:nvSpPr>
          <p:cNvPr id="73731" name="Rectangle 79873"/>
          <p:cNvSpPr>
            <a:spLocks noGrp="1" noRot="1" noChangeAspect="1" noChangeArrowheads="1" noTextEdit="1"/>
          </p:cNvSpPr>
          <p:nvPr>
            <p:ph type="sldImg"/>
          </p:nvPr>
        </p:nvSpPr>
        <p:spPr>
          <a:xfrm>
            <a:off x="1143000" y="687388"/>
            <a:ext cx="4572000" cy="3429000"/>
          </a:xfrm>
          <a:noFill/>
          <a:ln cap="flat">
            <a:headEnd type="none" w="med" len="med"/>
            <a:tailEnd type="none" w="med" len="med"/>
          </a:ln>
        </p:spPr>
      </p:sp>
      <p:sp>
        <p:nvSpPr>
          <p:cNvPr id="73732" name="Rectangle 166914"/>
          <p:cNvSpPr>
            <a:spLocks noGrp="1" noChangeArrowheads="1"/>
          </p:cNvSpPr>
          <p:nvPr>
            <p:ph type="body" idx="1"/>
          </p:nvPr>
        </p:nvSpPr>
        <p:spPr>
          <a:noFill/>
          <a:ln/>
        </p:spPr>
        <p:txBody>
          <a:bodyPr/>
          <a:lstStyle/>
          <a:p>
            <a:pPr eaLnBrk="1" hangingPunct="1"/>
            <a:r>
              <a:rPr lang="en-US" smtClean="0">
                <a:latin typeface="Arial" pitchFamily="34" charset="0"/>
              </a:rPr>
              <a:t>On this slide, talk to the fact that while there are built in activities, there are opportunities for developers to create their own libraries through extension or by creating new composite or basic activities.  </a:t>
            </a:r>
            <a:endParaRPr lang="en-US" smtClean="0">
              <a:latin typeface="Calibri" pitchFamily="34" charset="0"/>
            </a:endParaRPr>
          </a:p>
          <a:p>
            <a:pPr eaLnBrk="1" hangingPunct="1"/>
            <a:endParaRPr lang="en-US" smtClean="0">
              <a:latin typeface="Arial" pitchFamily="34" charset="0"/>
            </a:endParaRPr>
          </a:p>
          <a:p>
            <a:pPr eaLnBrk="1" hangingPunct="1"/>
            <a:r>
              <a:rPr lang="en-US" smtClean="0">
                <a:latin typeface="Arial" pitchFamily="34" charset="0"/>
              </a:rPr>
              <a:t>The goal is that there will be vertical and horizontal packages of activities created by ISVs to provide an enormous amount of functionality to other developers.  </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hape 4"/>
          <p:cNvSpPr>
            <a:spLocks noGrp="1" noChangeArrowheads="1"/>
          </p:cNvSpPr>
          <p:nvPr>
            <p:ph type="sldNum" sz="quarter" idx="5"/>
          </p:nvPr>
        </p:nvSpPr>
        <p:spPr>
          <a:noFill/>
          <a:ln>
            <a:headEnd/>
            <a:tailEnd/>
          </a:ln>
        </p:spPr>
        <p:txBody>
          <a:bodyPr/>
          <a:lstStyle/>
          <a:p>
            <a:fld id="{1754719D-21BB-42FE-8CD9-211A36345EE0}" type="slidenum">
              <a:rPr lang="en-US" smtClean="0"/>
              <a:pPr/>
              <a:t>48</a:t>
            </a:fld>
            <a:endParaRPr lang="en-US" smtClean="0"/>
          </a:p>
        </p:txBody>
      </p:sp>
      <p:sp>
        <p:nvSpPr>
          <p:cNvPr id="74755" name="Rectangle 81921"/>
          <p:cNvSpPr>
            <a:spLocks noGrp="1" noRot="1" noChangeAspect="1" noChangeArrowheads="1" noTextEdit="1"/>
          </p:cNvSpPr>
          <p:nvPr>
            <p:ph type="sldImg"/>
          </p:nvPr>
        </p:nvSpPr>
        <p:spPr>
          <a:noFill/>
          <a:ln cap="flat">
            <a:headEnd type="none" w="med" len="med"/>
            <a:tailEnd type="none" w="med" len="med"/>
          </a:ln>
        </p:spPr>
      </p:sp>
      <p:sp>
        <p:nvSpPr>
          <p:cNvPr id="74756" name="Rectangle 78850"/>
          <p:cNvSpPr>
            <a:spLocks noGrp="1" noChangeArrowheads="1"/>
          </p:cNvSpPr>
          <p:nvPr>
            <p:ph type="body" idx="1"/>
          </p:nvPr>
        </p:nvSpPr>
        <p:spPr>
          <a:noFill/>
          <a:ln/>
        </p:spPr>
        <p:txBody>
          <a:bodyPr/>
          <a:lstStyle/>
          <a:p>
            <a:pPr eaLnBrk="1" hangingPunct="1"/>
            <a:r>
              <a:rPr lang="en-US" sz="800" b="1" dirty="0" smtClean="0">
                <a:latin typeface="Arial" pitchFamily="34" charset="0"/>
              </a:rPr>
              <a:t>Script</a:t>
            </a:r>
            <a:endParaRPr lang="en-US" dirty="0" smtClean="0">
              <a:latin typeface="Calibri" pitchFamily="34" charset="0"/>
            </a:endParaRPr>
          </a:p>
          <a:p>
            <a:pPr eaLnBrk="1" hangingPunct="1"/>
            <a:r>
              <a:rPr lang="en-US" sz="800" dirty="0" smtClean="0">
                <a:latin typeface="Arial" pitchFamily="34" charset="0"/>
              </a:rPr>
              <a:t>So, why should you build custom activities.   As you have probably noticed, there are several ways to define execution logic within a </a:t>
            </a:r>
            <a:r>
              <a:rPr lang="en-US" sz="800" dirty="0" err="1" smtClean="0">
                <a:latin typeface="Arial" pitchFamily="34" charset="0"/>
              </a:rPr>
              <a:t>WinWF</a:t>
            </a:r>
            <a:r>
              <a:rPr lang="en-US" sz="800" dirty="0" smtClean="0">
                <a:latin typeface="Arial" pitchFamily="34" charset="0"/>
              </a:rPr>
              <a:t> workflow.   The options range in terms of their simplicity and flexibility.</a:t>
            </a:r>
          </a:p>
          <a:p>
            <a:pPr eaLnBrk="1" hangingPunct="1"/>
            <a:endParaRPr lang="en-US" sz="800" dirty="0" smtClean="0">
              <a:latin typeface="Arial" pitchFamily="34" charset="0"/>
            </a:endParaRPr>
          </a:p>
          <a:p>
            <a:pPr eaLnBrk="1" hangingPunct="1">
              <a:buFontTx/>
              <a:buChar char="•"/>
            </a:pPr>
            <a:r>
              <a:rPr lang="en-US" sz="800" dirty="0" smtClean="0">
                <a:latin typeface="Arial" pitchFamily="34" charset="0"/>
              </a:rPr>
              <a:t>Code Activity - On one end of the spectrum you can just build workflows with the code activity and put all of your execution logic in the code beside.   </a:t>
            </a:r>
          </a:p>
          <a:p>
            <a:pPr lvl="1" eaLnBrk="1" hangingPunct="1">
              <a:buFontTx/>
              <a:buChar char="•"/>
            </a:pPr>
            <a:r>
              <a:rPr lang="en-US" sz="800" dirty="0" smtClean="0">
                <a:latin typeface="Arial" pitchFamily="34" charset="0"/>
              </a:rPr>
              <a:t>This is incredibly easy to do, but there are not typed properties</a:t>
            </a:r>
          </a:p>
          <a:p>
            <a:pPr eaLnBrk="1" hangingPunct="1">
              <a:buFontTx/>
              <a:buChar char="•"/>
            </a:pPr>
            <a:r>
              <a:rPr lang="en-US" sz="800" dirty="0" err="1" smtClean="0">
                <a:latin typeface="Arial" pitchFamily="34" charset="0"/>
              </a:rPr>
              <a:t>InvokeWebService</a:t>
            </a:r>
            <a:r>
              <a:rPr lang="en-US" sz="800" dirty="0" smtClean="0">
                <a:latin typeface="Arial" pitchFamily="34" charset="0"/>
              </a:rPr>
              <a:t> Activity</a:t>
            </a:r>
          </a:p>
          <a:p>
            <a:pPr eaLnBrk="1" hangingPunct="1">
              <a:buFontTx/>
              <a:buChar char="•"/>
            </a:pPr>
            <a:r>
              <a:rPr lang="en-US" sz="800" dirty="0" err="1" smtClean="0">
                <a:latin typeface="Arial" pitchFamily="34" charset="0"/>
              </a:rPr>
              <a:t>InvokeMethod</a:t>
            </a:r>
            <a:r>
              <a:rPr lang="en-US" sz="800" dirty="0" smtClean="0">
                <a:latin typeface="Arial" pitchFamily="34" charset="0"/>
              </a:rPr>
              <a:t> &amp; </a:t>
            </a:r>
            <a:r>
              <a:rPr lang="en-US" sz="800" dirty="0" err="1" smtClean="0">
                <a:latin typeface="Arial" pitchFamily="34" charset="0"/>
              </a:rPr>
              <a:t>EventSink</a:t>
            </a:r>
            <a:r>
              <a:rPr lang="en-US" sz="800" dirty="0" smtClean="0">
                <a:latin typeface="Arial" pitchFamily="34" charset="0"/>
              </a:rPr>
              <a:t> activities – Allow you to reference to a typed interface and invoke methods or wait for events to be raised on a singleton object that’s been added into the runtime.  </a:t>
            </a:r>
          </a:p>
          <a:p>
            <a:pPr lvl="1" eaLnBrk="1" hangingPunct="1">
              <a:buFontTx/>
              <a:buChar char="•"/>
            </a:pPr>
            <a:r>
              <a:rPr lang="en-US" sz="800" dirty="0" smtClean="0">
                <a:latin typeface="Arial" pitchFamily="34" charset="0"/>
              </a:rPr>
              <a:t>These activities give you more flexibility because you can react to events rather than just calling out to external services.   </a:t>
            </a:r>
          </a:p>
          <a:p>
            <a:pPr lvl="1" eaLnBrk="1" hangingPunct="1">
              <a:buFontTx/>
              <a:buChar char="•"/>
            </a:pPr>
            <a:r>
              <a:rPr lang="en-US" sz="800" dirty="0" smtClean="0">
                <a:latin typeface="Arial" pitchFamily="34" charset="0"/>
              </a:rPr>
              <a:t>These are more difficult to implement than calling out to external servers.  </a:t>
            </a:r>
          </a:p>
          <a:p>
            <a:pPr lvl="1" eaLnBrk="1" hangingPunct="1">
              <a:buFontTx/>
              <a:buChar char="•"/>
            </a:pPr>
            <a:r>
              <a:rPr lang="en-US" sz="800" dirty="0" smtClean="0">
                <a:latin typeface="Arial" pitchFamily="34" charset="0"/>
              </a:rPr>
              <a:t>You can learn more about these activities in the hosting &amp; communications session on Thursday.  </a:t>
            </a:r>
          </a:p>
          <a:p>
            <a:pPr eaLnBrk="1" hangingPunct="1">
              <a:buFontTx/>
              <a:buChar char="•"/>
            </a:pPr>
            <a:r>
              <a:rPr lang="en-US" sz="800" dirty="0" smtClean="0">
                <a:latin typeface="Arial" pitchFamily="34" charset="0"/>
              </a:rPr>
              <a:t>Custom activities – Provide the greatest level of flexibly.  However, there are also more things to consider when implementing them.</a:t>
            </a:r>
          </a:p>
          <a:p>
            <a:pPr eaLnBrk="1" hangingPunct="1"/>
            <a:endParaRPr lang="en-US" sz="800" dirty="0" smtClean="0">
              <a:latin typeface="Arial" pitchFamily="34" charset="0"/>
            </a:endParaRPr>
          </a:p>
          <a:p>
            <a:pPr eaLnBrk="1" hangingPunct="1"/>
            <a:endParaRPr lang="en-US" sz="800" dirty="0" smtClean="0">
              <a:latin typeface="Arial" pitchFamily="34" charset="0"/>
            </a:endParaRPr>
          </a:p>
          <a:p>
            <a:pPr eaLnBrk="1" hangingPunct="1"/>
            <a:r>
              <a:rPr lang="en-US" sz="800" dirty="0" smtClean="0">
                <a:latin typeface="Arial" pitchFamily="34" charset="0"/>
              </a:rPr>
              <a:t>There are three main aspects of an activity.   </a:t>
            </a:r>
          </a:p>
          <a:p>
            <a:pPr eaLnBrk="1" hangingPunct="1">
              <a:buFontTx/>
              <a:buChar char="•"/>
            </a:pPr>
            <a:r>
              <a:rPr lang="en-US" sz="800" b="1" dirty="0" smtClean="0">
                <a:latin typeface="Arial" pitchFamily="34" charset="0"/>
              </a:rPr>
              <a:t>Execution</a:t>
            </a:r>
            <a:r>
              <a:rPr lang="en-US" sz="800" dirty="0" smtClean="0">
                <a:latin typeface="Arial" pitchFamily="34" charset="0"/>
              </a:rPr>
              <a:t> - For one, an activity is a unit of execution.  It encapsulates all of the runtime logic necessary for a step within a workflow.  Some of this behavior can be exposed to the containing workflow through properties and events.  </a:t>
            </a:r>
          </a:p>
          <a:p>
            <a:pPr lvl="2" eaLnBrk="1" hangingPunct="1">
              <a:buFontTx/>
              <a:buChar char="•"/>
            </a:pPr>
            <a:r>
              <a:rPr lang="en-US" sz="800" dirty="0" smtClean="0">
                <a:latin typeface="Arial" pitchFamily="34" charset="0"/>
              </a:rPr>
              <a:t>Much in the same way that an ASP.NET control, such as a grid control, encapsulates runtime logic and behavior.  </a:t>
            </a:r>
          </a:p>
          <a:p>
            <a:pPr eaLnBrk="1" hangingPunct="1">
              <a:buFontTx/>
              <a:buChar char="•"/>
            </a:pPr>
            <a:r>
              <a:rPr lang="en-US" sz="800" b="1" dirty="0" smtClean="0">
                <a:latin typeface="Arial" pitchFamily="34" charset="0"/>
              </a:rPr>
              <a:t>Reuse</a:t>
            </a:r>
            <a:r>
              <a:rPr lang="en-US" sz="800" dirty="0" smtClean="0">
                <a:latin typeface="Arial" pitchFamily="34" charset="0"/>
              </a:rPr>
              <a:t> - An activity is a unit of reuse.   Once created, an activity can be reused by any developer by simply adding a reference to the assembly and providing any necessary services at runtime.</a:t>
            </a:r>
          </a:p>
          <a:p>
            <a:pPr eaLnBrk="1" hangingPunct="1">
              <a:buFontTx/>
              <a:buChar char="•"/>
            </a:pPr>
            <a:r>
              <a:rPr lang="en-US" sz="800" b="1" dirty="0" smtClean="0">
                <a:latin typeface="Arial" pitchFamily="34" charset="0"/>
              </a:rPr>
              <a:t>Composition</a:t>
            </a:r>
            <a:r>
              <a:rPr lang="en-US" sz="800" dirty="0" smtClean="0">
                <a:latin typeface="Arial" pitchFamily="34" charset="0"/>
              </a:rPr>
              <a:t> - Finally, an activity is a unit of composition.   It can represent a collection of steps in a workflow that have been extracted into a reusable, more manageable activity.</a:t>
            </a:r>
          </a:p>
          <a:p>
            <a:pPr lvl="2" eaLnBrk="1" hangingPunct="1">
              <a:buFontTx/>
              <a:buChar char="•"/>
            </a:pPr>
            <a:r>
              <a:rPr lang="en-US" sz="800" dirty="0" smtClean="0">
                <a:latin typeface="Arial" pitchFamily="34" charset="0"/>
              </a:rPr>
              <a:t>Custom activities are the easiest way to decompose a large workflow into manageable units</a:t>
            </a:r>
          </a:p>
          <a:p>
            <a:pPr eaLnBrk="1" hangingPunct="1"/>
            <a:endParaRPr lang="en-US" sz="800" dirty="0" smtClean="0">
              <a:latin typeface="Arial" pitchFamily="34" charset="0"/>
            </a:endParaRPr>
          </a:p>
          <a:p>
            <a:pPr eaLnBrk="1" hangingPunct="1"/>
            <a:r>
              <a:rPr lang="en-US" sz="800" dirty="0" smtClean="0">
                <a:latin typeface="Arial" pitchFamily="34" charset="0"/>
              </a:rPr>
              <a:t>These are standard component-oriented development benefits.   What is interesting, is that Windows Workflow Services is bringing these benefits to business processes and providing a framework for non-visual components.  </a:t>
            </a:r>
          </a:p>
          <a:p>
            <a:pPr eaLnBrk="1" hangingPunct="1"/>
            <a:endParaRPr lang="en-US" sz="800" dirty="0" smtClean="0">
              <a:latin typeface="Arial" pitchFamily="34" charset="0"/>
            </a:endParaRPr>
          </a:p>
          <a:p>
            <a:pPr eaLnBrk="1" hangingPunct="1"/>
            <a:r>
              <a:rPr lang="en-US" sz="800" b="1" dirty="0" smtClean="0">
                <a:latin typeface="Arial" pitchFamily="34" charset="0"/>
              </a:rPr>
              <a:t>Activities enable workflow modeling</a:t>
            </a:r>
          </a:p>
          <a:p>
            <a:pPr lvl="1" eaLnBrk="1" hangingPunct="1">
              <a:buFontTx/>
              <a:buChar char="•"/>
            </a:pPr>
            <a:r>
              <a:rPr lang="en-US" sz="800" dirty="0" smtClean="0">
                <a:latin typeface="Trebuchet MS" pitchFamily="34" charset="0"/>
              </a:rPr>
              <a:t>Allow us to visually see what steps occur within a workflow</a:t>
            </a:r>
          </a:p>
          <a:p>
            <a:pPr lvl="1" eaLnBrk="1" hangingPunct="1">
              <a:buFontTx/>
              <a:buChar char="•"/>
            </a:pPr>
            <a:r>
              <a:rPr lang="en-US" sz="800" dirty="0" smtClean="0">
                <a:latin typeface="Trebuchet MS" pitchFamily="34" charset="0"/>
              </a:rPr>
              <a:t>Hides the system level concerns like transactions, state management, concurrency control</a:t>
            </a:r>
          </a:p>
          <a:p>
            <a:pPr eaLnBrk="1" hangingPunct="1"/>
            <a:endParaRPr lang="en-US" sz="800" dirty="0" smtClean="0">
              <a:latin typeface="Arial" pitchFamily="34" charset="0"/>
            </a:endParaRPr>
          </a:p>
          <a:p>
            <a:pPr eaLnBrk="1" hangingPunct="1"/>
            <a:r>
              <a:rPr lang="en-US" sz="800" b="1" dirty="0" smtClean="0">
                <a:latin typeface="Arial" pitchFamily="34" charset="0"/>
              </a:rPr>
              <a:t>Custom Activity Examples</a:t>
            </a:r>
          </a:p>
          <a:p>
            <a:pPr eaLnBrk="1" hangingPunct="1"/>
            <a:r>
              <a:rPr lang="en-US" sz="1000" dirty="0" smtClean="0">
                <a:latin typeface="Arial" pitchFamily="34" charset="0"/>
              </a:rPr>
              <a:t>W</a:t>
            </a:r>
            <a:r>
              <a:rPr lang="en-US" sz="800" dirty="0" smtClean="0">
                <a:latin typeface="Arial" pitchFamily="34" charset="0"/>
              </a:rPr>
              <a:t>e’re creating most basic activities… call out to them that we expect them to create vertical and application specific activities.</a:t>
            </a:r>
          </a:p>
          <a:p>
            <a:pPr eaLnBrk="1" hangingPunct="1"/>
            <a:endParaRPr lang="en-US" sz="800" dirty="0" smtClean="0">
              <a:latin typeface="Arial" pitchFamily="34" charset="0"/>
            </a:endParaRPr>
          </a:p>
          <a:p>
            <a:pPr eaLnBrk="1" hangingPunct="1"/>
            <a:r>
              <a:rPr lang="en-US" sz="800" dirty="0" smtClean="0">
                <a:latin typeface="Arial" pitchFamily="34" charset="0"/>
              </a:rPr>
              <a:t>We believe there are a ton of activities that will be developed by ISVs, customers, and developers in the community.   This could be utility activities, vertical specific, or designed for horizontal applications.  </a:t>
            </a:r>
          </a:p>
          <a:p>
            <a:pPr eaLnBrk="1" hangingPunct="1"/>
            <a:endParaRPr lang="en-US" sz="800" dirty="0" smtClean="0">
              <a:latin typeface="Arial" pitchFamily="34" charset="0"/>
            </a:endParaRPr>
          </a:p>
          <a:p>
            <a:pPr eaLnBrk="1" hangingPunct="1"/>
            <a:endParaRPr lang="en-US" sz="800" dirty="0" smtClean="0">
              <a:latin typeface="Arial" pitchFamily="34" charset="0"/>
            </a:endParaRPr>
          </a:p>
          <a:p>
            <a:pPr eaLnBrk="1" hangingPunct="1"/>
            <a:r>
              <a:rPr lang="en-US" sz="800" dirty="0" smtClean="0">
                <a:latin typeface="Arial" pitchFamily="34" charset="0"/>
              </a:rPr>
              <a:t>Can be used to define and implement your own workflow patterns.</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hape 4"/>
          <p:cNvSpPr>
            <a:spLocks noGrp="1" noChangeArrowheads="1"/>
          </p:cNvSpPr>
          <p:nvPr>
            <p:ph type="sldNum" sz="quarter" idx="5"/>
          </p:nvPr>
        </p:nvSpPr>
        <p:spPr>
          <a:noFill/>
          <a:ln>
            <a:headEnd/>
            <a:tailEnd/>
          </a:ln>
        </p:spPr>
        <p:txBody>
          <a:bodyPr/>
          <a:lstStyle/>
          <a:p>
            <a:fld id="{785B5FCE-EE17-4A16-B4BE-B11B392424B1}" type="slidenum">
              <a:rPr lang="en-US" smtClean="0"/>
              <a:pPr/>
              <a:t>49</a:t>
            </a:fld>
            <a:endParaRPr lang="en-US" smtClean="0"/>
          </a:p>
        </p:txBody>
      </p:sp>
      <p:sp>
        <p:nvSpPr>
          <p:cNvPr id="75779" name="Rectangle 78849"/>
          <p:cNvSpPr>
            <a:spLocks noGrp="1" noRot="1" noChangeAspect="1" noChangeArrowheads="1" noTextEdit="1"/>
          </p:cNvSpPr>
          <p:nvPr>
            <p:ph type="sldImg"/>
          </p:nvPr>
        </p:nvSpPr>
        <p:spPr>
          <a:xfrm>
            <a:off x="1143000" y="687388"/>
            <a:ext cx="4572000" cy="3429000"/>
          </a:xfrm>
          <a:noFill/>
          <a:ln cap="flat">
            <a:headEnd type="none" w="med" len="med"/>
            <a:tailEnd type="none" w="med" len="med"/>
          </a:ln>
        </p:spPr>
      </p:sp>
      <p:sp>
        <p:nvSpPr>
          <p:cNvPr id="75780" name="Rectangle 160770"/>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hape 4"/>
          <p:cNvSpPr>
            <a:spLocks noGrp="1" noChangeArrowheads="1"/>
          </p:cNvSpPr>
          <p:nvPr>
            <p:ph type="sldNum" sz="quarter" idx="5"/>
          </p:nvPr>
        </p:nvSpPr>
        <p:spPr>
          <a:noFill/>
          <a:ln>
            <a:headEnd/>
            <a:tailEnd/>
          </a:ln>
        </p:spPr>
        <p:txBody>
          <a:bodyPr/>
          <a:lstStyle/>
          <a:p>
            <a:fld id="{E60E957A-A052-425C-9962-2F810360D5D2}" type="slidenum">
              <a:rPr lang="en-US" smtClean="0"/>
              <a:pPr/>
              <a:t>50</a:t>
            </a:fld>
            <a:endParaRPr lang="en-US" smtClean="0"/>
          </a:p>
        </p:txBody>
      </p:sp>
      <p:sp>
        <p:nvSpPr>
          <p:cNvPr id="76803" name="Rectangle 82945"/>
          <p:cNvSpPr>
            <a:spLocks noGrp="1" noRot="1" noChangeAspect="1" noChangeArrowheads="1" noTextEdit="1"/>
          </p:cNvSpPr>
          <p:nvPr>
            <p:ph type="sldImg"/>
          </p:nvPr>
        </p:nvSpPr>
        <p:spPr>
          <a:xfrm>
            <a:off x="1143000" y="687388"/>
            <a:ext cx="4572000" cy="3429000"/>
          </a:xfrm>
          <a:noFill/>
          <a:ln cap="flat">
            <a:headEnd type="none" w="med" len="med"/>
            <a:tailEnd type="none" w="med" len="med"/>
          </a:ln>
        </p:spPr>
      </p:sp>
      <p:sp>
        <p:nvSpPr>
          <p:cNvPr id="76804" name="Rectangle 241666"/>
          <p:cNvSpPr>
            <a:spLocks noGrp="1" noChangeArrowheads="1"/>
          </p:cNvSpPr>
          <p:nvPr>
            <p:ph type="body" idx="1"/>
          </p:nvPr>
        </p:nvSpPr>
        <p:spPr>
          <a:noFill/>
          <a:ln/>
        </p:spPr>
        <p:txBody>
          <a:bodyPr/>
          <a:lstStyle/>
          <a:p>
            <a:pPr marL="228600" indent="-228600" eaLnBrk="1" hangingPunct="1">
              <a:lnSpc>
                <a:spcPct val="80000"/>
              </a:lnSpc>
            </a:pPr>
            <a:r>
              <a:rPr lang="en-US" sz="1000" b="1" dirty="0" smtClean="0">
                <a:latin typeface="Arial" pitchFamily="34" charset="0"/>
              </a:rPr>
              <a:t>[Outline}</a:t>
            </a:r>
            <a:endParaRPr lang="en-US" dirty="0" smtClean="0">
              <a:latin typeface="Calibri" pitchFamily="34" charset="0"/>
            </a:endParaRPr>
          </a:p>
          <a:p>
            <a:pPr marL="228600" indent="-228600" eaLnBrk="1" hangingPunct="1">
              <a:lnSpc>
                <a:spcPct val="80000"/>
              </a:lnSpc>
              <a:buFontTx/>
              <a:buChar char="•"/>
            </a:pPr>
            <a:r>
              <a:rPr lang="en-US" sz="1000" dirty="0" smtClean="0">
                <a:latin typeface="Arial" pitchFamily="34" charset="0"/>
              </a:rPr>
              <a:t>There are actually several components that make up an activity.  </a:t>
            </a:r>
          </a:p>
          <a:p>
            <a:pPr marL="228600" indent="-228600" eaLnBrk="1" hangingPunct="1">
              <a:lnSpc>
                <a:spcPct val="80000"/>
              </a:lnSpc>
              <a:buFontTx/>
              <a:buChar char="•"/>
            </a:pPr>
            <a:r>
              <a:rPr lang="en-US" sz="1000" dirty="0" smtClean="0">
                <a:latin typeface="Arial" pitchFamily="34" charset="0"/>
              </a:rPr>
              <a:t>These components are collectively referred to as the Activity’s component model.</a:t>
            </a:r>
          </a:p>
          <a:p>
            <a:pPr marL="228600" indent="-228600" eaLnBrk="1" hangingPunct="1">
              <a:lnSpc>
                <a:spcPct val="80000"/>
              </a:lnSpc>
              <a:buFontTx/>
              <a:buChar char="•"/>
            </a:pPr>
            <a:r>
              <a:rPr lang="en-US" sz="1000" dirty="0" smtClean="0">
                <a:latin typeface="Arial" pitchFamily="34" charset="0"/>
              </a:rPr>
              <a:t>Each component is implemented as a single class.</a:t>
            </a:r>
          </a:p>
          <a:p>
            <a:pPr marL="228600" indent="-228600" eaLnBrk="1" hangingPunct="1">
              <a:lnSpc>
                <a:spcPct val="80000"/>
              </a:lnSpc>
              <a:buFontTx/>
              <a:buChar char="•"/>
            </a:pPr>
            <a:r>
              <a:rPr lang="en-US" sz="1000" dirty="0" smtClean="0">
                <a:latin typeface="Arial" pitchFamily="34" charset="0"/>
              </a:rPr>
              <a:t>Each of these components is responsible for encapsulating a specific piece of functionality </a:t>
            </a:r>
          </a:p>
          <a:p>
            <a:pPr marL="228600" indent="-228600" eaLnBrk="1" hangingPunct="1">
              <a:lnSpc>
                <a:spcPct val="80000"/>
              </a:lnSpc>
              <a:buFontTx/>
              <a:buChar char="•"/>
            </a:pPr>
            <a:r>
              <a:rPr lang="en-US" sz="1000" dirty="0" smtClean="0">
                <a:latin typeface="Arial" pitchFamily="34" charset="0"/>
              </a:rPr>
              <a:t>This is the Activity Component Model</a:t>
            </a:r>
          </a:p>
          <a:p>
            <a:pPr marL="228600" indent="-228600" eaLnBrk="1" hangingPunct="1">
              <a:lnSpc>
                <a:spcPct val="80000"/>
              </a:lnSpc>
              <a:buFontTx/>
              <a:buChar char="•"/>
            </a:pPr>
            <a:r>
              <a:rPr lang="en-US" sz="1000" dirty="0" smtClean="0">
                <a:latin typeface="Arial" pitchFamily="34" charset="0"/>
              </a:rPr>
              <a:t>Our out-of-the-box activities are using the exact same Component Model API</a:t>
            </a:r>
          </a:p>
          <a:p>
            <a:pPr marL="228600" indent="-228600" eaLnBrk="1" hangingPunct="1">
              <a:lnSpc>
                <a:spcPct val="80000"/>
              </a:lnSpc>
            </a:pPr>
            <a:endParaRPr lang="en-US" sz="1000" dirty="0" smtClean="0">
              <a:latin typeface="Arial" pitchFamily="34" charset="0"/>
            </a:endParaRPr>
          </a:p>
          <a:p>
            <a:pPr marL="228600" indent="-228600" eaLnBrk="1" hangingPunct="1">
              <a:lnSpc>
                <a:spcPct val="80000"/>
              </a:lnSpc>
            </a:pPr>
            <a:r>
              <a:rPr lang="en-US" sz="1000" dirty="0" smtClean="0">
                <a:latin typeface="Arial" pitchFamily="34" charset="0"/>
              </a:rPr>
              <a:t>The core component and the only one that’s required is the Activity Definition.   The Activity Definition defines how the activity is exposed to a parent workflow or parent activity.   </a:t>
            </a:r>
          </a:p>
          <a:p>
            <a:pPr marL="228600" indent="-228600" eaLnBrk="1" hangingPunct="1">
              <a:lnSpc>
                <a:spcPct val="80000"/>
              </a:lnSpc>
            </a:pPr>
            <a:endParaRPr lang="en-US" sz="1000" dirty="0" smtClean="0">
              <a:latin typeface="Arial" pitchFamily="34" charset="0"/>
            </a:endParaRPr>
          </a:p>
          <a:p>
            <a:pPr marL="228600" indent="-228600" eaLnBrk="1" hangingPunct="1">
              <a:lnSpc>
                <a:spcPct val="80000"/>
              </a:lnSpc>
            </a:pPr>
            <a:endParaRPr lang="en-US" sz="1000" dirty="0" smtClean="0">
              <a:latin typeface="Arial" pitchFamily="34" charset="0"/>
            </a:endParaRPr>
          </a:p>
          <a:p>
            <a:pPr marL="228600" indent="-228600" eaLnBrk="1" hangingPunct="1">
              <a:lnSpc>
                <a:spcPct val="80000"/>
              </a:lnSpc>
              <a:buFontTx/>
              <a:buChar char="•"/>
            </a:pPr>
            <a:r>
              <a:rPr lang="en-US" sz="1000" dirty="0" err="1" smtClean="0">
                <a:latin typeface="Arial" pitchFamily="34" charset="0"/>
              </a:rPr>
              <a:t>Validator</a:t>
            </a:r>
            <a:endParaRPr lang="en-US" sz="1000" dirty="0" smtClean="0">
              <a:latin typeface="Arial" pitchFamily="34" charset="0"/>
            </a:endParaRPr>
          </a:p>
          <a:p>
            <a:pPr marL="685800" lvl="1" indent="-228600" eaLnBrk="1" hangingPunct="1">
              <a:lnSpc>
                <a:spcPct val="80000"/>
              </a:lnSpc>
              <a:buFontTx/>
              <a:buChar char="•"/>
            </a:pPr>
            <a:r>
              <a:rPr lang="en-US" sz="1000" dirty="0" smtClean="0">
                <a:latin typeface="Arial" pitchFamily="34" charset="0"/>
              </a:rPr>
              <a:t>Can perform both design time and runtime validation (dynamic update scenarios)</a:t>
            </a:r>
          </a:p>
          <a:p>
            <a:pPr marL="228600" indent="-228600" eaLnBrk="1" hangingPunct="1">
              <a:lnSpc>
                <a:spcPct val="80000"/>
              </a:lnSpc>
              <a:buFontTx/>
              <a:buChar char="•"/>
            </a:pPr>
            <a:r>
              <a:rPr lang="en-US" sz="1000" dirty="0" err="1" smtClean="0">
                <a:latin typeface="Arial" pitchFamily="34" charset="0"/>
              </a:rPr>
              <a:t>ToolboxItem</a:t>
            </a:r>
            <a:r>
              <a:rPr lang="en-US" sz="1000" dirty="0" smtClean="0">
                <a:latin typeface="Arial" pitchFamily="34" charset="0"/>
              </a:rPr>
              <a:t> </a:t>
            </a:r>
          </a:p>
          <a:p>
            <a:pPr marL="685800" lvl="1" indent="-228600" eaLnBrk="1" hangingPunct="1">
              <a:lnSpc>
                <a:spcPct val="80000"/>
              </a:lnSpc>
              <a:buFontTx/>
              <a:buChar char="•"/>
            </a:pPr>
            <a:r>
              <a:rPr lang="en-US" sz="1000" dirty="0" smtClean="0">
                <a:latin typeface="Arial" pitchFamily="34" charset="0"/>
              </a:rPr>
              <a:t>Used to determine how the activity should be displayed in the toolbox</a:t>
            </a:r>
          </a:p>
          <a:p>
            <a:pPr marL="228600" indent="-228600" eaLnBrk="1" hangingPunct="1">
              <a:lnSpc>
                <a:spcPct val="80000"/>
              </a:lnSpc>
              <a:buFontTx/>
              <a:buChar char="•"/>
            </a:pPr>
            <a:r>
              <a:rPr lang="en-US" sz="1000" dirty="0" smtClean="0">
                <a:latin typeface="Arial" pitchFamily="34" charset="0"/>
              </a:rPr>
              <a:t>Code Generator</a:t>
            </a:r>
          </a:p>
          <a:p>
            <a:pPr marL="685800" lvl="1" indent="-228600" eaLnBrk="1" hangingPunct="1">
              <a:lnSpc>
                <a:spcPct val="80000"/>
              </a:lnSpc>
              <a:buFontTx/>
              <a:buChar char="•"/>
            </a:pPr>
            <a:r>
              <a:rPr lang="en-US" sz="1000" dirty="0" smtClean="0">
                <a:latin typeface="Arial" pitchFamily="34" charset="0"/>
              </a:rPr>
              <a:t>Allows custom code to be generated at compile time</a:t>
            </a:r>
          </a:p>
          <a:p>
            <a:pPr marL="685800" lvl="1" indent="-228600" eaLnBrk="1" hangingPunct="1">
              <a:lnSpc>
                <a:spcPct val="80000"/>
              </a:lnSpc>
              <a:buFontTx/>
              <a:buChar char="•"/>
            </a:pPr>
            <a:r>
              <a:rPr lang="en-US" sz="1000" dirty="0" err="1" smtClean="0">
                <a:latin typeface="Arial" pitchFamily="34" charset="0"/>
              </a:rPr>
              <a:t>WebServiceInput</a:t>
            </a:r>
            <a:r>
              <a:rPr lang="en-US" sz="1000" dirty="0" smtClean="0">
                <a:latin typeface="Arial" pitchFamily="34" charset="0"/>
              </a:rPr>
              <a:t>:  We generate the ASP.NET web service components based on Interface, Method &amp; Parameter mappings</a:t>
            </a:r>
          </a:p>
          <a:p>
            <a:pPr marL="685800" lvl="1" indent="-228600" eaLnBrk="1" hangingPunct="1">
              <a:lnSpc>
                <a:spcPct val="80000"/>
              </a:lnSpc>
            </a:pPr>
            <a:endParaRPr lang="en-US" sz="1000" dirty="0" smtClean="0">
              <a:latin typeface="Arial" pitchFamily="34" charset="0"/>
            </a:endParaRPr>
          </a:p>
          <a:p>
            <a:pPr marL="685800" lvl="1" indent="-228600" eaLnBrk="1" hangingPunct="1">
              <a:lnSpc>
                <a:spcPct val="80000"/>
              </a:lnSpc>
            </a:pPr>
            <a:endParaRPr lang="en-US" sz="1000" dirty="0" smtClean="0">
              <a:latin typeface="Arial" pitchFamily="34" charset="0"/>
            </a:endParaRPr>
          </a:p>
          <a:p>
            <a:pPr marL="228600" indent="-228600" eaLnBrk="1" hangingPunct="1">
              <a:lnSpc>
                <a:spcPct val="80000"/>
              </a:lnSpc>
            </a:pPr>
            <a:r>
              <a:rPr lang="en-US" sz="1000" dirty="0" smtClean="0">
                <a:latin typeface="Arial" pitchFamily="34" charset="0"/>
              </a:rPr>
              <a:t>--------------------------------</a:t>
            </a:r>
          </a:p>
          <a:p>
            <a:pPr marL="228600" indent="-228600" eaLnBrk="1" hangingPunct="1">
              <a:lnSpc>
                <a:spcPct val="80000"/>
              </a:lnSpc>
            </a:pPr>
            <a:endParaRPr lang="en-US" sz="1000" dirty="0" smtClean="0">
              <a:latin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hape 4"/>
          <p:cNvSpPr>
            <a:spLocks noGrp="1" noChangeArrowheads="1"/>
          </p:cNvSpPr>
          <p:nvPr>
            <p:ph type="sldNum" sz="quarter" idx="5"/>
          </p:nvPr>
        </p:nvSpPr>
        <p:spPr>
          <a:noFill/>
          <a:ln>
            <a:headEnd/>
            <a:tailEnd/>
          </a:ln>
        </p:spPr>
        <p:txBody>
          <a:bodyPr/>
          <a:lstStyle/>
          <a:p>
            <a:fld id="{F1C60E55-8158-40A5-A348-7542E287F3D4}" type="slidenum">
              <a:rPr lang="en-US" smtClean="0"/>
              <a:pPr/>
              <a:t>51</a:t>
            </a:fld>
            <a:endParaRPr lang="en-US" smtClean="0"/>
          </a:p>
        </p:txBody>
      </p:sp>
      <p:sp>
        <p:nvSpPr>
          <p:cNvPr id="77827" name="Rectangle 83969"/>
          <p:cNvSpPr>
            <a:spLocks noGrp="1" noRot="1" noChangeAspect="1" noChangeArrowheads="1" noTextEdit="1"/>
          </p:cNvSpPr>
          <p:nvPr>
            <p:ph type="sldImg"/>
          </p:nvPr>
        </p:nvSpPr>
        <p:spPr>
          <a:noFill/>
          <a:ln cap="flat">
            <a:headEnd type="none" w="med" len="med"/>
            <a:tailEnd type="none" w="med" len="med"/>
          </a:ln>
        </p:spPr>
      </p:sp>
      <p:sp>
        <p:nvSpPr>
          <p:cNvPr id="77828" name="Rectangle 82946"/>
          <p:cNvSpPr>
            <a:spLocks noGrp="1" noChangeArrowheads="1"/>
          </p:cNvSpPr>
          <p:nvPr>
            <p:ph type="body" idx="1"/>
          </p:nvPr>
        </p:nvSpPr>
        <p:spPr>
          <a:noFill/>
          <a:ln/>
        </p:spPr>
        <p:txBody>
          <a:bodyPr/>
          <a:lstStyle/>
          <a:p>
            <a:pPr eaLnBrk="1" hangingPunct="1"/>
            <a:r>
              <a:rPr lang="en-US" sz="800" dirty="0" smtClean="0">
                <a:latin typeface="Trebuchet MS" pitchFamily="34" charset="0"/>
              </a:rPr>
              <a:t>Defines the interface or the contract for the activity.   Defines how the activity appears to the parent.  </a:t>
            </a:r>
            <a:endParaRPr lang="en-US" dirty="0" smtClean="0">
              <a:latin typeface="Calibri" pitchFamily="34" charset="0"/>
            </a:endParaRPr>
          </a:p>
          <a:p>
            <a:pPr eaLnBrk="1" hangingPunct="1"/>
            <a:endParaRPr lang="en-US" sz="800" dirty="0" smtClean="0">
              <a:latin typeface="Trebuchet MS" pitchFamily="34" charset="0"/>
            </a:endParaRPr>
          </a:p>
          <a:p>
            <a:pPr eaLnBrk="1" hangingPunct="1"/>
            <a:r>
              <a:rPr lang="en-US" sz="800" dirty="0" smtClean="0">
                <a:latin typeface="Trebuchet MS" pitchFamily="34" charset="0"/>
              </a:rPr>
              <a:t>An activity can express its </a:t>
            </a:r>
            <a:r>
              <a:rPr lang="en-US" sz="800" i="1" dirty="0" smtClean="0">
                <a:latin typeface="Trebuchet MS" pitchFamily="34" charset="0"/>
              </a:rPr>
              <a:t>state</a:t>
            </a:r>
            <a:r>
              <a:rPr lang="en-US" sz="800" dirty="0" smtClean="0">
                <a:latin typeface="Trebuchet MS" pitchFamily="34" charset="0"/>
              </a:rPr>
              <a:t> in terms of fields, dependency properties or both. </a:t>
            </a:r>
          </a:p>
          <a:p>
            <a:pPr eaLnBrk="1" hangingPunct="1"/>
            <a:r>
              <a:rPr lang="en-US" sz="800" dirty="0" smtClean="0">
                <a:latin typeface="Trebuchet MS" pitchFamily="34" charset="0"/>
              </a:rPr>
              <a:t>Each activity can contain two </a:t>
            </a:r>
            <a:r>
              <a:rPr lang="en-US" sz="800" i="1" dirty="0" smtClean="0">
                <a:latin typeface="Trebuchet MS" pitchFamily="34" charset="0"/>
              </a:rPr>
              <a:t>types of state</a:t>
            </a:r>
            <a:endParaRPr lang="en-US" sz="800" dirty="0" smtClean="0">
              <a:latin typeface="Trebuchet MS" pitchFamily="34" charset="0"/>
            </a:endParaRPr>
          </a:p>
          <a:p>
            <a:pPr lvl="1" eaLnBrk="1" hangingPunct="1"/>
            <a:r>
              <a:rPr lang="en-US" sz="800" dirty="0" smtClean="0">
                <a:latin typeface="Trebuchet MS" pitchFamily="34" charset="0"/>
              </a:rPr>
              <a:t>Instance State</a:t>
            </a:r>
          </a:p>
          <a:p>
            <a:pPr lvl="2" eaLnBrk="1" hangingPunct="1"/>
            <a:r>
              <a:rPr lang="en-US" sz="800" dirty="0" smtClean="0">
                <a:latin typeface="Trebuchet MS" pitchFamily="34" charset="0"/>
              </a:rPr>
              <a:t>Instance specific</a:t>
            </a:r>
          </a:p>
          <a:p>
            <a:pPr lvl="1" eaLnBrk="1" hangingPunct="1"/>
            <a:r>
              <a:rPr lang="en-US" sz="800" dirty="0" smtClean="0">
                <a:latin typeface="Trebuchet MS" pitchFamily="34" charset="0"/>
              </a:rPr>
              <a:t>Metadata State </a:t>
            </a:r>
          </a:p>
          <a:p>
            <a:pPr lvl="2" eaLnBrk="1" hangingPunct="1"/>
            <a:r>
              <a:rPr lang="en-US" sz="800" dirty="0" smtClean="0">
                <a:latin typeface="Trebuchet MS" pitchFamily="34" charset="0"/>
              </a:rPr>
              <a:t>Is instance invariant/Static and immutable. </a:t>
            </a:r>
          </a:p>
          <a:p>
            <a:pPr lvl="2" eaLnBrk="1" hangingPunct="1"/>
            <a:r>
              <a:rPr lang="en-US" sz="800" dirty="0" smtClean="0">
                <a:latin typeface="Trebuchet MS" pitchFamily="34" charset="0"/>
              </a:rPr>
              <a:t>Is usually associated with the semantics of the control flow or the workflow program. </a:t>
            </a:r>
          </a:p>
          <a:p>
            <a:pPr eaLnBrk="1" hangingPunct="1"/>
            <a:endParaRPr lang="en-US" sz="800" dirty="0" smtClean="0">
              <a:latin typeface="Arial" pitchFamily="34" charset="0"/>
            </a:endParaRPr>
          </a:p>
          <a:p>
            <a:pPr eaLnBrk="1" hangingPunct="1"/>
            <a:r>
              <a:rPr lang="en-US" sz="800" dirty="0" smtClean="0">
                <a:latin typeface="Arial" pitchFamily="34" charset="0"/>
              </a:rPr>
              <a:t>Dependency Properties:</a:t>
            </a:r>
          </a:p>
          <a:p>
            <a:pPr lvl="1" eaLnBrk="1" hangingPunct="1"/>
            <a:r>
              <a:rPr lang="en-US" sz="800" dirty="0" smtClean="0">
                <a:latin typeface="Arial" pitchFamily="34" charset="0"/>
              </a:rPr>
              <a:t>Increased performance runtime state serialization versus fields </a:t>
            </a:r>
          </a:p>
          <a:p>
            <a:pPr lvl="1" eaLnBrk="1" hangingPunct="1"/>
            <a:r>
              <a:rPr lang="en-US" sz="800" dirty="0" smtClean="0">
                <a:latin typeface="Arial" pitchFamily="34" charset="0"/>
              </a:rPr>
              <a:t>Provides a way to </a:t>
            </a:r>
            <a:r>
              <a:rPr lang="en-US" sz="800" i="1" dirty="0" smtClean="0">
                <a:latin typeface="Arial" pitchFamily="34" charset="0"/>
              </a:rPr>
              <a:t>intercept</a:t>
            </a:r>
            <a:r>
              <a:rPr lang="en-US" sz="800" dirty="0" smtClean="0">
                <a:latin typeface="Arial" pitchFamily="34" charset="0"/>
              </a:rPr>
              <a:t> the state changes made by the program</a:t>
            </a:r>
          </a:p>
          <a:p>
            <a:pPr eaLnBrk="1" hangingPunct="1"/>
            <a:endParaRPr lang="en-US" sz="800" dirty="0" smtClean="0">
              <a:latin typeface="Arial" pitchFamily="34" charset="0"/>
            </a:endParaRPr>
          </a:p>
          <a:p>
            <a:pPr eaLnBrk="1" hangingPunct="1"/>
            <a:r>
              <a:rPr lang="en-US" sz="800" dirty="0" smtClean="0">
                <a:latin typeface="Trebuchet MS" pitchFamily="34" charset="0"/>
              </a:rPr>
              <a:t>DPs in </a:t>
            </a:r>
            <a:r>
              <a:rPr lang="en-US" sz="800" dirty="0" err="1" smtClean="0">
                <a:latin typeface="Trebuchet MS" pitchFamily="34" charset="0"/>
              </a:rPr>
              <a:t>WinWS</a:t>
            </a:r>
            <a:r>
              <a:rPr lang="en-US" sz="800" dirty="0" smtClean="0">
                <a:latin typeface="Trebuchet MS" pitchFamily="34" charset="0"/>
              </a:rPr>
              <a:t> serve three important capabilities in the context of the programmability of the activity’s state:</a:t>
            </a:r>
          </a:p>
          <a:p>
            <a:pPr lvl="1" eaLnBrk="1" hangingPunct="1"/>
            <a:r>
              <a:rPr lang="en-US" sz="800" dirty="0" smtClean="0">
                <a:latin typeface="Trebuchet MS" pitchFamily="34" charset="0"/>
              </a:rPr>
              <a:t>It frees programmer from the burden of runtime serialization. The </a:t>
            </a:r>
            <a:r>
              <a:rPr lang="en-US" sz="800" dirty="0" err="1" smtClean="0">
                <a:latin typeface="Trebuchet MS" pitchFamily="34" charset="0"/>
              </a:rPr>
              <a:t>WinWS</a:t>
            </a:r>
            <a:r>
              <a:rPr lang="en-US" sz="800" dirty="0" smtClean="0">
                <a:latin typeface="Trebuchet MS" pitchFamily="34" charset="0"/>
              </a:rPr>
              <a:t> workflow framework will do optimizations</a:t>
            </a:r>
          </a:p>
          <a:p>
            <a:pPr lvl="1" eaLnBrk="1" hangingPunct="1"/>
            <a:r>
              <a:rPr lang="en-US" sz="800" dirty="0" smtClean="0">
                <a:latin typeface="Trebuchet MS" pitchFamily="34" charset="0"/>
              </a:rPr>
              <a:t>Provides a centralized repository of the user’s workflow state. It provides a way to </a:t>
            </a:r>
            <a:r>
              <a:rPr lang="en-US" sz="800" i="1" dirty="0" smtClean="0">
                <a:latin typeface="Trebuchet MS" pitchFamily="34" charset="0"/>
              </a:rPr>
              <a:t>intercept</a:t>
            </a:r>
            <a:r>
              <a:rPr lang="en-US" sz="800" dirty="0" smtClean="0">
                <a:latin typeface="Trebuchet MS" pitchFamily="34" charset="0"/>
              </a:rPr>
              <a:t> the state changes made by the program. </a:t>
            </a:r>
          </a:p>
          <a:p>
            <a:pPr lvl="1" eaLnBrk="1" hangingPunct="1"/>
            <a:r>
              <a:rPr lang="en-US" sz="800" dirty="0" smtClean="0">
                <a:latin typeface="Trebuchet MS" pitchFamily="34" charset="0"/>
              </a:rPr>
              <a:t>Let’s the programmer describe the metadata state of the workflow program</a:t>
            </a:r>
          </a:p>
          <a:p>
            <a:pPr eaLnBrk="1" hangingPunct="1"/>
            <a:endParaRPr lang="en-US" sz="800" dirty="0" smtClean="0">
              <a:latin typeface="Arial" pitchFamily="34" charset="0"/>
            </a:endParaRPr>
          </a:p>
          <a:p>
            <a:pPr eaLnBrk="1" hangingPunct="1"/>
            <a:endParaRPr lang="en-US" sz="800" dirty="0" smtClean="0">
              <a:latin typeface="Arial" pitchFamily="34" charset="0"/>
            </a:endParaRPr>
          </a:p>
          <a:p>
            <a:pPr eaLnBrk="1" hangingPunct="1"/>
            <a:r>
              <a:rPr lang="en-US" sz="800" dirty="0" smtClean="0">
                <a:latin typeface="Arial" pitchFamily="34" charset="0"/>
              </a:rPr>
              <a:t>References to other activity components using attributes</a:t>
            </a:r>
          </a:p>
          <a:p>
            <a:pPr eaLnBrk="1" hangingPunct="1"/>
            <a:endParaRPr lang="en-US" sz="800" dirty="0" smtClean="0">
              <a:latin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hape 4"/>
          <p:cNvSpPr>
            <a:spLocks noGrp="1" noChangeArrowheads="1"/>
          </p:cNvSpPr>
          <p:nvPr>
            <p:ph type="sldNum" sz="quarter" idx="5"/>
          </p:nvPr>
        </p:nvSpPr>
        <p:spPr>
          <a:noFill/>
          <a:ln>
            <a:headEnd/>
            <a:tailEnd/>
          </a:ln>
        </p:spPr>
        <p:txBody>
          <a:bodyPr/>
          <a:lstStyle/>
          <a:p>
            <a:fld id="{2FEB3A76-A85C-4804-B669-98AB4EF55E16}" type="slidenum">
              <a:rPr lang="en-US" smtClean="0"/>
              <a:pPr/>
              <a:t>52</a:t>
            </a:fld>
            <a:endParaRPr lang="en-US" smtClean="0"/>
          </a:p>
        </p:txBody>
      </p:sp>
      <p:sp>
        <p:nvSpPr>
          <p:cNvPr id="78851" name="Rectangle 87041"/>
          <p:cNvSpPr>
            <a:spLocks noGrp="1" noRot="1" noChangeAspect="1" noChangeArrowheads="1" noTextEdit="1"/>
          </p:cNvSpPr>
          <p:nvPr>
            <p:ph type="sldImg"/>
          </p:nvPr>
        </p:nvSpPr>
        <p:spPr>
          <a:noFill/>
          <a:ln cap="flat">
            <a:headEnd type="none" w="med" len="med"/>
            <a:tailEnd type="none" w="med" len="med"/>
          </a:ln>
        </p:spPr>
      </p:sp>
      <p:sp>
        <p:nvSpPr>
          <p:cNvPr id="78852" name="Rectangle 233474"/>
          <p:cNvSpPr>
            <a:spLocks noGrp="1" noChangeArrowheads="1"/>
          </p:cNvSpPr>
          <p:nvPr>
            <p:ph type="body" idx="1"/>
          </p:nvPr>
        </p:nvSpPr>
        <p:spPr>
          <a:noFill/>
          <a:ln/>
        </p:spPr>
        <p:txBody>
          <a:bodyPr/>
          <a:lstStyle/>
          <a:p>
            <a:pPr eaLnBrk="1" hangingPunct="1"/>
            <a:r>
              <a:rPr lang="en-US" dirty="0" smtClean="0">
                <a:latin typeface="Arial" pitchFamily="34" charset="0"/>
              </a:rPr>
              <a:t>Build a </a:t>
            </a:r>
            <a:r>
              <a:rPr lang="en-US" dirty="0" err="1" smtClean="0">
                <a:latin typeface="Arial" pitchFamily="34" charset="0"/>
              </a:rPr>
              <a:t>WriteLine</a:t>
            </a:r>
            <a:r>
              <a:rPr lang="en-US" dirty="0" smtClean="0">
                <a:latin typeface="Arial" pitchFamily="34" charset="0"/>
              </a:rPr>
              <a:t> activity  and add a 2</a:t>
            </a:r>
            <a:r>
              <a:rPr lang="en-US" baseline="0" dirty="0" smtClean="0">
                <a:latin typeface="Arial" pitchFamily="34" charset="0"/>
              </a:rPr>
              <a:t> delays and bind them, </a:t>
            </a:r>
            <a:r>
              <a:rPr lang="en-US" dirty="0" smtClean="0">
                <a:latin typeface="Arial" pitchFamily="34" charset="0"/>
              </a:rPr>
              <a:t>and show the </a:t>
            </a:r>
            <a:r>
              <a:rPr lang="en-US" dirty="0" err="1" smtClean="0">
                <a:latin typeface="Arial" pitchFamily="34" charset="0"/>
              </a:rPr>
              <a:t>SendMail</a:t>
            </a:r>
            <a:r>
              <a:rPr lang="en-US" dirty="0" smtClean="0">
                <a:latin typeface="Arial" pitchFamily="34" charset="0"/>
              </a:rPr>
              <a:t> Activity and dependency properties</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hape 4"/>
          <p:cNvSpPr>
            <a:spLocks noGrp="1" noChangeArrowheads="1"/>
          </p:cNvSpPr>
          <p:nvPr>
            <p:ph type="sldNum" sz="quarter" idx="5"/>
          </p:nvPr>
        </p:nvSpPr>
        <p:spPr>
          <a:noFill/>
          <a:ln>
            <a:headEnd/>
            <a:tailEnd/>
          </a:ln>
        </p:spPr>
        <p:txBody>
          <a:bodyPr/>
          <a:lstStyle/>
          <a:p>
            <a:fld id="{691DAF4A-FF88-4E6A-9081-AC6E3BAAD070}" type="slidenum">
              <a:rPr lang="en-US" smtClean="0"/>
              <a:pPr/>
              <a:t>53</a:t>
            </a:fld>
            <a:endParaRPr lang="en-US" smtClean="0"/>
          </a:p>
        </p:txBody>
      </p:sp>
      <p:sp>
        <p:nvSpPr>
          <p:cNvPr id="79875" name="Rectangle 88065"/>
          <p:cNvSpPr>
            <a:spLocks noGrp="1" noRot="1" noChangeAspect="1" noChangeArrowheads="1" noTextEdit="1"/>
          </p:cNvSpPr>
          <p:nvPr>
            <p:ph type="sldImg"/>
          </p:nvPr>
        </p:nvSpPr>
        <p:spPr>
          <a:noFill/>
          <a:ln cap="flat">
            <a:headEnd type="none" w="med" len="med"/>
            <a:tailEnd type="none" w="med" len="med"/>
          </a:ln>
        </p:spPr>
      </p:sp>
      <p:sp>
        <p:nvSpPr>
          <p:cNvPr id="79876" name="Rectangle 97282"/>
          <p:cNvSpPr>
            <a:spLocks noGrp="1" noChangeArrowheads="1"/>
          </p:cNvSpPr>
          <p:nvPr>
            <p:ph type="body" idx="1"/>
          </p:nvPr>
        </p:nvSpPr>
        <p:spPr>
          <a:noFill/>
          <a:ln/>
        </p:spPr>
        <p:txBody>
          <a:bodyPr/>
          <a:lstStyle/>
          <a:p>
            <a:pPr marL="228600" indent="-228600" eaLnBrk="1" hangingPunct="1"/>
            <a:endParaRPr lang="en-US" dirty="0" smtClean="0">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hape 4"/>
          <p:cNvSpPr>
            <a:spLocks noGrp="1" noChangeArrowheads="1"/>
          </p:cNvSpPr>
          <p:nvPr>
            <p:ph type="sldNum" sz="quarter" idx="5"/>
          </p:nvPr>
        </p:nvSpPr>
        <p:spPr>
          <a:noFill/>
          <a:ln>
            <a:headEnd/>
            <a:tailEnd/>
          </a:ln>
        </p:spPr>
        <p:txBody>
          <a:bodyPr/>
          <a:lstStyle/>
          <a:p>
            <a:fld id="{03CC143C-C9A5-44F7-86C8-9126513F7E66}" type="slidenum">
              <a:rPr lang="en-US" smtClean="0"/>
              <a:pPr/>
              <a:t>54</a:t>
            </a:fld>
            <a:endParaRPr lang="en-US" smtClean="0"/>
          </a:p>
        </p:txBody>
      </p:sp>
      <p:sp>
        <p:nvSpPr>
          <p:cNvPr id="80899" name="Rectangle 89089"/>
          <p:cNvSpPr>
            <a:spLocks noGrp="1" noRot="1" noChangeAspect="1" noChangeArrowheads="1" noTextEdit="1"/>
          </p:cNvSpPr>
          <p:nvPr>
            <p:ph type="sldImg"/>
          </p:nvPr>
        </p:nvSpPr>
        <p:spPr>
          <a:noFill/>
          <a:ln cap="flat">
            <a:headEnd type="none" w="med" len="med"/>
            <a:tailEnd type="none" w="med" len="med"/>
          </a:ln>
        </p:spPr>
      </p:sp>
      <p:sp>
        <p:nvSpPr>
          <p:cNvPr id="80900" name="Rectangle 216066"/>
          <p:cNvSpPr>
            <a:spLocks noGrp="1" noChangeArrowheads="1"/>
          </p:cNvSpPr>
          <p:nvPr>
            <p:ph type="body" idx="1"/>
          </p:nvPr>
        </p:nvSpPr>
        <p:spPr>
          <a:noFill/>
          <a:ln/>
        </p:spPr>
        <p:txBody>
          <a:bodyPr/>
          <a:lstStyle/>
          <a:p>
            <a:pPr eaLnBrk="1" hangingPunct="1">
              <a:lnSpc>
                <a:spcPct val="80000"/>
              </a:lnSpc>
            </a:pPr>
            <a:r>
              <a:rPr lang="en-US" sz="800" b="1" dirty="0" smtClean="0">
                <a:latin typeface="Arial" pitchFamily="34" charset="0"/>
              </a:rPr>
              <a:t>Script</a:t>
            </a:r>
          </a:p>
          <a:p>
            <a:pPr eaLnBrk="1" hangingPunct="1">
              <a:lnSpc>
                <a:spcPct val="80000"/>
              </a:lnSpc>
            </a:pPr>
            <a:endParaRPr lang="en-US" sz="800" b="1" dirty="0" smtClean="0">
              <a:latin typeface="Arial" pitchFamily="34" charset="0"/>
            </a:endParaRPr>
          </a:p>
          <a:p>
            <a:pPr eaLnBrk="1" hangingPunct="1">
              <a:lnSpc>
                <a:spcPct val="80000"/>
              </a:lnSpc>
            </a:pPr>
            <a:r>
              <a:rPr lang="en-US" sz="800" dirty="0" smtClean="0">
                <a:latin typeface="Arial" pitchFamily="34" charset="0"/>
              </a:rPr>
              <a:t>So let’s talk about the execution protocol between the workflow runtime and an activity.  </a:t>
            </a:r>
            <a:endParaRPr lang="en-US" dirty="0" smtClean="0">
              <a:latin typeface="Calibri" pitchFamily="34" charset="0"/>
            </a:endParaRPr>
          </a:p>
          <a:p>
            <a:pPr eaLnBrk="1" hangingPunct="1">
              <a:lnSpc>
                <a:spcPct val="80000"/>
              </a:lnSpc>
            </a:pPr>
            <a:endParaRPr lang="en-US" sz="800" dirty="0" smtClean="0">
              <a:latin typeface="Arial" pitchFamily="34" charset="0"/>
            </a:endParaRPr>
          </a:p>
          <a:p>
            <a:pPr eaLnBrk="1" hangingPunct="1">
              <a:lnSpc>
                <a:spcPct val="80000"/>
              </a:lnSpc>
            </a:pPr>
            <a:r>
              <a:rPr lang="en-US" sz="800" dirty="0" smtClean="0">
                <a:latin typeface="Arial" pitchFamily="34" charset="0"/>
              </a:rPr>
              <a:t>This is really the activity lifecycle.  </a:t>
            </a:r>
          </a:p>
          <a:p>
            <a:pPr eaLnBrk="1" hangingPunct="1">
              <a:lnSpc>
                <a:spcPct val="80000"/>
              </a:lnSpc>
            </a:pPr>
            <a:endParaRPr lang="en-US" sz="800" dirty="0" smtClean="0">
              <a:latin typeface="Arial" pitchFamily="34" charset="0"/>
            </a:endParaRPr>
          </a:p>
          <a:p>
            <a:pPr eaLnBrk="1" hangingPunct="1">
              <a:lnSpc>
                <a:spcPct val="80000"/>
              </a:lnSpc>
            </a:pPr>
            <a:r>
              <a:rPr lang="en-US" sz="800" dirty="0" smtClean="0">
                <a:latin typeface="Arial" pitchFamily="34" charset="0"/>
              </a:rPr>
              <a:t>An activity can be in one of five states at a given time.  State transitions can be caused by either the workflow runtime or by the activity itself.   During execution, the workflow runtime will call specific methods on the activity to transition to different states.   An activity can also specify what state it is in through the return value of the execute method.  </a:t>
            </a:r>
          </a:p>
          <a:p>
            <a:pPr eaLnBrk="1" hangingPunct="1">
              <a:lnSpc>
                <a:spcPct val="80000"/>
              </a:lnSpc>
            </a:pPr>
            <a:endParaRPr lang="en-US" sz="800" dirty="0" smtClean="0">
              <a:latin typeface="Arial" pitchFamily="34" charset="0"/>
            </a:endParaRPr>
          </a:p>
          <a:p>
            <a:pPr eaLnBrk="1" hangingPunct="1">
              <a:lnSpc>
                <a:spcPct val="80000"/>
              </a:lnSpc>
            </a:pPr>
            <a:r>
              <a:rPr lang="en-US" sz="800" dirty="0" smtClean="0">
                <a:latin typeface="Arial" pitchFamily="34" charset="0"/>
              </a:rPr>
              <a:t>When a workflow is started, the runtime calls Initialize on all of the activities.   This provides you the ability to perform any startup initialization, such as creating an event handler or listening on a queue.  In fact, this is what the </a:t>
            </a:r>
            <a:r>
              <a:rPr lang="en-US" sz="800" dirty="0" err="1" smtClean="0">
                <a:latin typeface="Arial" pitchFamily="34" charset="0"/>
              </a:rPr>
              <a:t>EventSink</a:t>
            </a:r>
            <a:r>
              <a:rPr lang="en-US" sz="800" dirty="0" smtClean="0">
                <a:latin typeface="Arial" pitchFamily="34" charset="0"/>
              </a:rPr>
              <a:t> activity does.   </a:t>
            </a:r>
          </a:p>
          <a:p>
            <a:pPr eaLnBrk="1" hangingPunct="1">
              <a:lnSpc>
                <a:spcPct val="80000"/>
              </a:lnSpc>
            </a:pPr>
            <a:endParaRPr lang="en-US" sz="800" dirty="0" smtClean="0">
              <a:latin typeface="Arial" pitchFamily="34" charset="0"/>
            </a:endParaRPr>
          </a:p>
          <a:p>
            <a:pPr eaLnBrk="1" hangingPunct="1">
              <a:lnSpc>
                <a:spcPct val="80000"/>
              </a:lnSpc>
            </a:pPr>
            <a:r>
              <a:rPr lang="en-US" sz="800" dirty="0" smtClean="0">
                <a:latin typeface="Arial" pitchFamily="34" charset="0"/>
              </a:rPr>
              <a:t>Later when it’s time for the activity to perform it’s execution logic as part of the workflow, the Execute method is called.   At this point the activity is in the Executing state.   </a:t>
            </a:r>
          </a:p>
          <a:p>
            <a:pPr eaLnBrk="1" hangingPunct="1">
              <a:lnSpc>
                <a:spcPct val="80000"/>
              </a:lnSpc>
            </a:pPr>
            <a:endParaRPr lang="en-US" sz="800" dirty="0" smtClean="0">
              <a:latin typeface="Arial" pitchFamily="34" charset="0"/>
            </a:endParaRPr>
          </a:p>
          <a:p>
            <a:pPr eaLnBrk="1" hangingPunct="1">
              <a:lnSpc>
                <a:spcPct val="80000"/>
              </a:lnSpc>
            </a:pPr>
            <a:r>
              <a:rPr lang="en-US" sz="800" dirty="0" smtClean="0">
                <a:latin typeface="Arial" pitchFamily="34" charset="0"/>
              </a:rPr>
              <a:t>-----------------------------</a:t>
            </a:r>
          </a:p>
          <a:p>
            <a:pPr eaLnBrk="1" hangingPunct="1">
              <a:lnSpc>
                <a:spcPct val="80000"/>
              </a:lnSpc>
            </a:pPr>
            <a:endParaRPr lang="en-US" sz="800" dirty="0" smtClean="0">
              <a:latin typeface="Arial" pitchFamily="34" charset="0"/>
            </a:endParaRPr>
          </a:p>
          <a:p>
            <a:pPr eaLnBrk="1" hangingPunct="1">
              <a:lnSpc>
                <a:spcPct val="80000"/>
              </a:lnSpc>
            </a:pPr>
            <a:r>
              <a:rPr lang="en-US" sz="800" b="1" dirty="0" err="1" smtClean="0">
                <a:latin typeface="Arial" pitchFamily="34" charset="0"/>
              </a:rPr>
              <a:t>ActivityExcecutionContext</a:t>
            </a:r>
            <a:endParaRPr lang="en-US" sz="800" b="1" dirty="0" smtClean="0">
              <a:latin typeface="Arial" pitchFamily="34" charset="0"/>
            </a:endParaRPr>
          </a:p>
          <a:p>
            <a:pPr eaLnBrk="1" hangingPunct="1">
              <a:lnSpc>
                <a:spcPct val="80000"/>
              </a:lnSpc>
              <a:buFontTx/>
              <a:buChar char="•"/>
            </a:pPr>
            <a:endParaRPr lang="en-US" sz="800" b="1" dirty="0" smtClean="0">
              <a:latin typeface="Arial" pitchFamily="34" charset="0"/>
            </a:endParaRPr>
          </a:p>
          <a:p>
            <a:pPr eaLnBrk="1" hangingPunct="1">
              <a:lnSpc>
                <a:spcPct val="80000"/>
              </a:lnSpc>
            </a:pPr>
            <a:r>
              <a:rPr lang="en-US" sz="800" dirty="0" smtClean="0">
                <a:latin typeface="Trebuchet MS" pitchFamily="34" charset="0"/>
              </a:rPr>
              <a:t>Is a programming abstraction which represents the </a:t>
            </a:r>
            <a:r>
              <a:rPr lang="en-US" sz="800" dirty="0" err="1" smtClean="0">
                <a:latin typeface="Trebuchet MS" pitchFamily="34" charset="0"/>
              </a:rPr>
              <a:t>persistable</a:t>
            </a:r>
            <a:r>
              <a:rPr lang="en-US" sz="800" dirty="0" smtClean="0">
                <a:latin typeface="Trebuchet MS" pitchFamily="34" charset="0"/>
              </a:rPr>
              <a:t> execution environment in which an activity is executed. </a:t>
            </a:r>
          </a:p>
          <a:p>
            <a:pPr eaLnBrk="1" hangingPunct="1">
              <a:lnSpc>
                <a:spcPct val="80000"/>
              </a:lnSpc>
            </a:pPr>
            <a:r>
              <a:rPr lang="en-US" sz="800" dirty="0" smtClean="0">
                <a:latin typeface="Trebuchet MS" pitchFamily="34" charset="0"/>
              </a:rPr>
              <a:t>Each activity is passed the AEC under which it is being executed as an argument to several of the execution methods </a:t>
            </a:r>
          </a:p>
          <a:p>
            <a:pPr eaLnBrk="1" hangingPunct="1">
              <a:lnSpc>
                <a:spcPct val="80000"/>
              </a:lnSpc>
            </a:pPr>
            <a:r>
              <a:rPr lang="en-US" sz="800" dirty="0" smtClean="0">
                <a:latin typeface="Trebuchet MS" pitchFamily="34" charset="0"/>
              </a:rPr>
              <a:t>during the execution of these methods the activity is said to be </a:t>
            </a:r>
            <a:r>
              <a:rPr lang="en-US" sz="800" i="1" dirty="0" smtClean="0">
                <a:latin typeface="Trebuchet MS" pitchFamily="34" charset="0"/>
              </a:rPr>
              <a:t>Context Bound</a:t>
            </a:r>
            <a:r>
              <a:rPr lang="en-US" sz="800" dirty="0" smtClean="0">
                <a:latin typeface="Trebuchet MS" pitchFamily="34" charset="0"/>
              </a:rPr>
              <a:t>. </a:t>
            </a:r>
          </a:p>
          <a:p>
            <a:pPr eaLnBrk="1" hangingPunct="1">
              <a:lnSpc>
                <a:spcPct val="80000"/>
              </a:lnSpc>
            </a:pPr>
            <a:r>
              <a:rPr lang="en-US" sz="800" dirty="0" smtClean="0">
                <a:latin typeface="Trebuchet MS" pitchFamily="34" charset="0"/>
              </a:rPr>
              <a:t>You use AECs to:</a:t>
            </a:r>
          </a:p>
          <a:p>
            <a:pPr lvl="1" eaLnBrk="1" hangingPunct="1">
              <a:lnSpc>
                <a:spcPct val="80000"/>
              </a:lnSpc>
            </a:pPr>
            <a:r>
              <a:rPr lang="en-US" sz="800" dirty="0" smtClean="0">
                <a:latin typeface="Trebuchet MS" pitchFamily="34" charset="0"/>
              </a:rPr>
              <a:t>Initialize/Execute/Cancel/Close a child activity</a:t>
            </a:r>
          </a:p>
          <a:p>
            <a:pPr lvl="1" eaLnBrk="1" hangingPunct="1">
              <a:lnSpc>
                <a:spcPct val="80000"/>
              </a:lnSpc>
            </a:pPr>
            <a:r>
              <a:rPr lang="en-US" sz="800" dirty="0" smtClean="0">
                <a:latin typeface="Trebuchet MS" pitchFamily="34" charset="0"/>
              </a:rPr>
              <a:t>Get the services proffered by the hosting application using </a:t>
            </a:r>
            <a:r>
              <a:rPr lang="en-US" sz="800" dirty="0" err="1" smtClean="0">
                <a:latin typeface="Trebuchet MS" pitchFamily="34" charset="0"/>
              </a:rPr>
              <a:t>GetService</a:t>
            </a:r>
            <a:r>
              <a:rPr lang="en-US" sz="800" dirty="0" smtClean="0">
                <a:latin typeface="Trebuchet MS" pitchFamily="34" charset="0"/>
              </a:rPr>
              <a:t>&lt;T&gt;.</a:t>
            </a:r>
          </a:p>
          <a:p>
            <a:pPr lvl="1" eaLnBrk="1" hangingPunct="1">
              <a:lnSpc>
                <a:spcPct val="80000"/>
              </a:lnSpc>
            </a:pPr>
            <a:r>
              <a:rPr lang="en-US" sz="800" dirty="0" smtClean="0">
                <a:latin typeface="Trebuchet MS" pitchFamily="34" charset="0"/>
              </a:rPr>
              <a:t>Schedule an event for communicating asynchronously with another activity</a:t>
            </a:r>
          </a:p>
          <a:p>
            <a:pPr lvl="1" eaLnBrk="1" hangingPunct="1">
              <a:lnSpc>
                <a:spcPct val="80000"/>
              </a:lnSpc>
            </a:pPr>
            <a:r>
              <a:rPr lang="en-US" sz="800" dirty="0" smtClean="0">
                <a:latin typeface="Trebuchet MS" pitchFamily="34" charset="0"/>
              </a:rPr>
              <a:t>Track data which eventually gets persisted in the host specific tracking repository. </a:t>
            </a:r>
          </a:p>
          <a:p>
            <a:pPr lvl="1" eaLnBrk="1" hangingPunct="1">
              <a:lnSpc>
                <a:spcPct val="80000"/>
              </a:lnSpc>
            </a:pPr>
            <a:r>
              <a:rPr lang="en-US" sz="800" dirty="0" smtClean="0">
                <a:latin typeface="Trebuchet MS" pitchFamily="34" charset="0"/>
              </a:rPr>
              <a:t>To create new child execution contexts, persist, revoke and manage them. </a:t>
            </a:r>
          </a:p>
          <a:p>
            <a:pPr eaLnBrk="1" hangingPunct="1">
              <a:lnSpc>
                <a:spcPct val="80000"/>
              </a:lnSpc>
            </a:pPr>
            <a:endParaRPr lang="en-US" sz="800" dirty="0" smtClean="0">
              <a:latin typeface="Arial" pitchFamily="34" charset="0"/>
            </a:endParaRPr>
          </a:p>
          <a:p>
            <a:pPr eaLnBrk="1" hangingPunct="1">
              <a:lnSpc>
                <a:spcPct val="80000"/>
              </a:lnSpc>
            </a:pPr>
            <a:endParaRPr lang="en-US" sz="800" dirty="0" smtClean="0">
              <a:latin typeface="Arial" pitchFamily="34" charset="0"/>
            </a:endParaRPr>
          </a:p>
          <a:p>
            <a:pPr eaLnBrk="1" hangingPunct="1">
              <a:lnSpc>
                <a:spcPct val="80000"/>
              </a:lnSpc>
            </a:pPr>
            <a:r>
              <a:rPr lang="en-US" sz="800" dirty="0" smtClean="0">
                <a:latin typeface="Arial" pitchFamily="34" charset="0"/>
              </a:rPr>
              <a:t>Execution behaviors:</a:t>
            </a:r>
          </a:p>
          <a:p>
            <a:pPr eaLnBrk="1" hangingPunct="1">
              <a:lnSpc>
                <a:spcPct val="80000"/>
              </a:lnSpc>
            </a:pPr>
            <a:r>
              <a:rPr lang="en-US" sz="800" dirty="0" smtClean="0">
                <a:latin typeface="Arial" pitchFamily="34" charset="0"/>
              </a:rPr>
              <a:t> - Transactions</a:t>
            </a:r>
          </a:p>
          <a:p>
            <a:pPr eaLnBrk="1" hangingPunct="1">
              <a:lnSpc>
                <a:spcPct val="80000"/>
              </a:lnSpc>
            </a:pPr>
            <a:r>
              <a:rPr lang="en-US" sz="800" dirty="0" smtClean="0">
                <a:latin typeface="Arial" pitchFamily="34" charset="0"/>
              </a:rPr>
              <a:t> - Synchronization</a:t>
            </a:r>
          </a:p>
          <a:p>
            <a:pPr eaLnBrk="1" hangingPunct="1">
              <a:lnSpc>
                <a:spcPct val="80000"/>
              </a:lnSpc>
            </a:pPr>
            <a:r>
              <a:rPr lang="en-US" sz="800" dirty="0" smtClean="0">
                <a:latin typeface="Arial" pitchFamily="34" charset="0"/>
              </a:rPr>
              <a:t> - Exception handling</a:t>
            </a:r>
          </a:p>
          <a:p>
            <a:pPr eaLnBrk="1" hangingPunct="1">
              <a:lnSpc>
                <a:spcPct val="80000"/>
              </a:lnSpc>
            </a:pPr>
            <a:endParaRPr lang="en-US" sz="800" dirty="0" smtClean="0">
              <a:latin typeface="Arial" pitchFamily="34" charset="0"/>
            </a:endParaRPr>
          </a:p>
          <a:p>
            <a:pPr eaLnBrk="1" hangingPunct="1">
              <a:lnSpc>
                <a:spcPct val="80000"/>
              </a:lnSpc>
            </a:pPr>
            <a:endParaRPr lang="en-US" sz="800" dirty="0" smtClean="0">
              <a:latin typeface="Arial" pitchFamily="34" charset="0"/>
            </a:endParaRPr>
          </a:p>
          <a:p>
            <a:pPr eaLnBrk="1" hangingPunct="1">
              <a:lnSpc>
                <a:spcPct val="80000"/>
              </a:lnSpc>
            </a:pPr>
            <a:endParaRPr lang="en-US" sz="800" dirty="0" smtClean="0">
              <a:latin typeface="Arial" pitchFamily="34" charset="0"/>
            </a:endParaRPr>
          </a:p>
          <a:p>
            <a:pPr eaLnBrk="1" hangingPunct="1">
              <a:lnSpc>
                <a:spcPct val="80000"/>
              </a:lnSpc>
            </a:pPr>
            <a:r>
              <a:rPr lang="en-US" sz="800" dirty="0" err="1" smtClean="0">
                <a:latin typeface="Arial" pitchFamily="34" charset="0"/>
              </a:rPr>
              <a:t>Initalize</a:t>
            </a:r>
            <a:r>
              <a:rPr lang="en-US" sz="800" dirty="0" smtClean="0">
                <a:latin typeface="Arial" pitchFamily="34" charset="0"/>
              </a:rPr>
              <a:t> &lt;10% : if you need to setup anything before the workflow starts execution… for example, receive would be setup a correlation data changed subscription… or setup a queue</a:t>
            </a:r>
          </a:p>
          <a:p>
            <a:pPr eaLnBrk="1" hangingPunct="1">
              <a:lnSpc>
                <a:spcPct val="80000"/>
              </a:lnSpc>
            </a:pPr>
            <a:endParaRPr lang="en-US" sz="800" dirty="0" smtClean="0">
              <a:latin typeface="Arial" pitchFamily="34" charset="0"/>
            </a:endParaRPr>
          </a:p>
          <a:p>
            <a:pPr eaLnBrk="1" hangingPunct="1">
              <a:lnSpc>
                <a:spcPct val="80000"/>
              </a:lnSpc>
            </a:pPr>
            <a:r>
              <a:rPr lang="en-US" sz="800" dirty="0" smtClean="0">
                <a:latin typeface="Arial" pitchFamily="34" charset="0"/>
              </a:rPr>
              <a:t>Executing: 100% Execute is called by </a:t>
            </a:r>
            <a:r>
              <a:rPr lang="en-US" sz="800" dirty="0" err="1" smtClean="0">
                <a:latin typeface="Arial" pitchFamily="34" charset="0"/>
              </a:rPr>
              <a:t>StartWorkflow</a:t>
            </a:r>
            <a:r>
              <a:rPr lang="en-US" sz="800" dirty="0" smtClean="0">
                <a:latin typeface="Arial" pitchFamily="34" charset="0"/>
              </a:rPr>
              <a:t>() or by Parent Activity</a:t>
            </a:r>
          </a:p>
          <a:p>
            <a:pPr eaLnBrk="1" hangingPunct="1">
              <a:lnSpc>
                <a:spcPct val="80000"/>
              </a:lnSpc>
            </a:pPr>
            <a:endParaRPr lang="en-US" sz="800" dirty="0" smtClean="0">
              <a:latin typeface="Arial" pitchFamily="34" charset="0"/>
            </a:endParaRPr>
          </a:p>
          <a:p>
            <a:pPr eaLnBrk="1" hangingPunct="1">
              <a:lnSpc>
                <a:spcPct val="80000"/>
              </a:lnSpc>
            </a:pPr>
            <a:r>
              <a:rPr lang="en-US" sz="800" dirty="0" err="1" smtClean="0">
                <a:latin typeface="Arial" pitchFamily="34" charset="0"/>
              </a:rPr>
              <a:t>Runtime.AddService</a:t>
            </a:r>
            <a:r>
              <a:rPr lang="en-US" sz="800" dirty="0" smtClean="0">
                <a:latin typeface="Arial" pitchFamily="34" charset="0"/>
              </a:rPr>
              <a:t> and then I can call </a:t>
            </a:r>
            <a:r>
              <a:rPr lang="en-US" sz="800" dirty="0" err="1" smtClean="0">
                <a:latin typeface="Arial" pitchFamily="34" charset="0"/>
              </a:rPr>
              <a:t>GetService</a:t>
            </a:r>
            <a:r>
              <a:rPr lang="en-US" sz="800" dirty="0" smtClean="0">
                <a:latin typeface="Arial" pitchFamily="34" charset="0"/>
              </a:rPr>
              <a:t> from an </a:t>
            </a:r>
            <a:r>
              <a:rPr lang="en-US" sz="800" dirty="0" err="1" smtClean="0">
                <a:latin typeface="Arial" pitchFamily="34" charset="0"/>
              </a:rPr>
              <a:t>ActivityExecutionContext</a:t>
            </a:r>
            <a:endParaRPr lang="en-US" sz="800" dirty="0" smtClean="0">
              <a:latin typeface="Arial" pitchFamily="34" charset="0"/>
            </a:endParaRPr>
          </a:p>
          <a:p>
            <a:pPr eaLnBrk="1" hangingPunct="1">
              <a:lnSpc>
                <a:spcPct val="80000"/>
              </a:lnSpc>
            </a:pPr>
            <a:r>
              <a:rPr lang="en-US" sz="800" dirty="0" smtClean="0">
                <a:latin typeface="Arial" pitchFamily="34" charset="0"/>
              </a:rPr>
              <a:t>Activity Itself and AEC are what to each method</a:t>
            </a:r>
          </a:p>
          <a:p>
            <a:pPr eaLnBrk="1" hangingPunct="1">
              <a:lnSpc>
                <a:spcPct val="80000"/>
              </a:lnSpc>
            </a:pPr>
            <a:endParaRPr lang="en-US" sz="800" dirty="0" smtClean="0">
              <a:latin typeface="Arial" pitchFamily="34" charset="0"/>
            </a:endParaRPr>
          </a:p>
          <a:p>
            <a:pPr eaLnBrk="1" hangingPunct="1">
              <a:lnSpc>
                <a:spcPct val="80000"/>
              </a:lnSpc>
            </a:pPr>
            <a:r>
              <a:rPr lang="en-US" sz="800" b="1" dirty="0" smtClean="0">
                <a:latin typeface="Arial" pitchFamily="34" charset="0"/>
              </a:rPr>
              <a:t>Resources:</a:t>
            </a:r>
          </a:p>
          <a:p>
            <a:pPr eaLnBrk="1" hangingPunct="1">
              <a:lnSpc>
                <a:spcPct val="80000"/>
              </a:lnSpc>
            </a:pPr>
            <a:r>
              <a:rPr lang="en-US" sz="800" dirty="0" smtClean="0">
                <a:latin typeface="Arial" pitchFamily="34" charset="0"/>
              </a:rPr>
              <a:t>Understanding the Activity State Model: http://msdn2.microsoft.com/en-us/library/aa718190.aspx</a:t>
            </a:r>
          </a:p>
          <a:p>
            <a:pPr eaLnBrk="1" hangingPunct="1">
              <a:lnSpc>
                <a:spcPct val="80000"/>
              </a:lnSpc>
            </a:pPr>
            <a:endParaRPr lang="en-US" sz="800" dirty="0" smtClean="0">
              <a:latin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hape 4"/>
          <p:cNvSpPr>
            <a:spLocks noGrp="1" noChangeArrowheads="1"/>
          </p:cNvSpPr>
          <p:nvPr>
            <p:ph type="sldNum" sz="quarter" idx="5"/>
          </p:nvPr>
        </p:nvSpPr>
        <p:spPr>
          <a:noFill/>
          <a:ln>
            <a:headEnd/>
            <a:tailEnd/>
          </a:ln>
        </p:spPr>
        <p:txBody>
          <a:bodyPr/>
          <a:lstStyle/>
          <a:p>
            <a:fld id="{2FEB3A76-A85C-4804-B669-98AB4EF55E16}" type="slidenum">
              <a:rPr lang="en-US" smtClean="0"/>
              <a:pPr/>
              <a:t>55</a:t>
            </a:fld>
            <a:endParaRPr lang="en-US" smtClean="0"/>
          </a:p>
        </p:txBody>
      </p:sp>
      <p:sp>
        <p:nvSpPr>
          <p:cNvPr id="78851" name="Rectangle 87041"/>
          <p:cNvSpPr>
            <a:spLocks noGrp="1" noRot="1" noChangeAspect="1" noChangeArrowheads="1" noTextEdit="1"/>
          </p:cNvSpPr>
          <p:nvPr>
            <p:ph type="sldImg"/>
          </p:nvPr>
        </p:nvSpPr>
        <p:spPr>
          <a:noFill/>
          <a:ln cap="flat">
            <a:headEnd type="none" w="med" len="med"/>
            <a:tailEnd type="none" w="med" len="med"/>
          </a:ln>
        </p:spPr>
      </p:sp>
      <p:sp>
        <p:nvSpPr>
          <p:cNvPr id="78852" name="Rectangle 233474"/>
          <p:cNvSpPr>
            <a:spLocks noGrp="1" noChangeArrowheads="1"/>
          </p:cNvSpPr>
          <p:nvPr>
            <p:ph type="body" idx="1"/>
          </p:nvPr>
        </p:nvSpPr>
        <p:spPr>
          <a:noFill/>
          <a:ln/>
        </p:spPr>
        <p:txBody>
          <a:bodyPr/>
          <a:lstStyle/>
          <a:p>
            <a:pPr eaLnBrk="1" hangingPunct="1"/>
            <a:r>
              <a:rPr lang="en-US" dirty="0" smtClean="0">
                <a:latin typeface="Arial" pitchFamily="34" charset="0"/>
              </a:rPr>
              <a:t>Show </a:t>
            </a:r>
            <a:r>
              <a:rPr lang="en-US" dirty="0" err="1" smtClean="0">
                <a:latin typeface="Arial" pitchFamily="34" charset="0"/>
              </a:rPr>
              <a:t>ReadLine</a:t>
            </a:r>
            <a:r>
              <a:rPr lang="en-US" dirty="0" smtClean="0">
                <a:latin typeface="Arial" pitchFamily="34" charset="0"/>
              </a:rPr>
              <a:t> Activity, </a:t>
            </a:r>
            <a:r>
              <a:rPr lang="en-US" dirty="0" err="1" smtClean="0">
                <a:latin typeface="Arial" pitchFamily="34" charset="0"/>
              </a:rPr>
              <a:t>AsyncReadLine</a:t>
            </a:r>
            <a:r>
              <a:rPr lang="en-US" dirty="0" smtClean="0">
                <a:latin typeface="Arial" pitchFamily="34" charset="0"/>
              </a:rPr>
              <a:t> Activity, and </a:t>
            </a:r>
            <a:r>
              <a:rPr lang="en-US" dirty="0" err="1" smtClean="0">
                <a:latin typeface="Arial" pitchFamily="34" charset="0"/>
              </a:rPr>
              <a:t>FileWatcher</a:t>
            </a:r>
            <a:r>
              <a:rPr lang="en-US" baseline="0" dirty="0" smtClean="0">
                <a:latin typeface="Arial" pitchFamily="34" charset="0"/>
              </a:rPr>
              <a:t> Activity</a:t>
            </a:r>
          </a:p>
          <a:p>
            <a:pPr eaLnBrk="1" hangingPunct="1"/>
            <a:endParaRPr lang="en-US" dirty="0" smtClean="0">
              <a:latin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p:spPr>
        <p:txBody>
          <a:bodyPr/>
          <a:lstStyle/>
          <a:p>
            <a:r>
              <a:rPr lang="en-US" smtClean="0"/>
              <a:t>Windows Workflow Foundation provides default implementations of the runtime services that meet the needs of many types of applications, such as a persistence service which stores the execution details of a workflow instance in a SQL database.   These service components are pluggable, which allows applications to provide these services in ways that are unique to their execution environment. Other types of services used by the runtime engine include scheduling services, transaction services and tracking services.</a:t>
            </a:r>
          </a:p>
        </p:txBody>
      </p:sp>
      <p:sp>
        <p:nvSpPr>
          <p:cNvPr id="92164" name="Slide Number Placeholder 3"/>
          <p:cNvSpPr>
            <a:spLocks noGrp="1"/>
          </p:cNvSpPr>
          <p:nvPr>
            <p:ph type="sldNum" sz="quarter" idx="5"/>
          </p:nvPr>
        </p:nvSpPr>
        <p:spPr>
          <a:noFill/>
          <a:ln>
            <a:headEnd/>
            <a:tailEnd/>
          </a:ln>
        </p:spPr>
        <p:txBody>
          <a:bodyPr/>
          <a:lstStyle/>
          <a:p>
            <a:fld id="{12CDE07A-EC5B-430B-9B56-602E57B7BFF2}" type="slidenum">
              <a:rPr lang="en-US" smtClean="0"/>
              <a:pPr/>
              <a:t>57</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1EA29C-CEC6-4EDB-8ACB-A89EA35F243C}" type="slidenum">
              <a:rPr lang="en-GB"/>
              <a:pPr/>
              <a:t>6</a:t>
            </a:fld>
            <a:endParaRPr lang="en-GB"/>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GB"/>
              <a:t>Default messaging pattern is Request/Response – for a One-Way ‘fire and forget’ MEP use the above parameter for simple messaging.</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hape 4"/>
          <p:cNvSpPr>
            <a:spLocks noGrp="1" noChangeArrowheads="1"/>
          </p:cNvSpPr>
          <p:nvPr>
            <p:ph type="sldNum" sz="quarter" idx="5"/>
          </p:nvPr>
        </p:nvSpPr>
        <p:spPr>
          <a:noFill/>
          <a:ln>
            <a:headEnd/>
            <a:tailEnd/>
          </a:ln>
        </p:spPr>
        <p:txBody>
          <a:bodyPr/>
          <a:lstStyle/>
          <a:p>
            <a:fld id="{938571CD-6DAA-4A6E-A545-57DFA8D77C1C}" type="slidenum">
              <a:rPr lang="en-US" smtClean="0"/>
              <a:pPr/>
              <a:t>58</a:t>
            </a:fld>
            <a:endParaRPr lang="en-US" smtClean="0"/>
          </a:p>
        </p:txBody>
      </p:sp>
      <p:sp>
        <p:nvSpPr>
          <p:cNvPr id="93187" name="Rectangle 93185"/>
          <p:cNvSpPr>
            <a:spLocks noGrp="1" noRot="1" noChangeAspect="1" noChangeArrowheads="1" noTextEdit="1"/>
          </p:cNvSpPr>
          <p:nvPr>
            <p:ph type="sldImg"/>
          </p:nvPr>
        </p:nvSpPr>
        <p:spPr>
          <a:noFill/>
          <a:ln cap="flat">
            <a:headEnd type="none" w="med" len="med"/>
            <a:tailEnd type="none" w="med" len="med"/>
          </a:ln>
        </p:spPr>
      </p:sp>
      <p:sp>
        <p:nvSpPr>
          <p:cNvPr id="93188" name="Rectangle 183298"/>
          <p:cNvSpPr>
            <a:spLocks noGrp="1" noChangeArrowheads="1"/>
          </p:cNvSpPr>
          <p:nvPr>
            <p:ph type="body" idx="1"/>
          </p:nvPr>
        </p:nvSpPr>
        <p:spPr>
          <a:xfrm>
            <a:off x="687388" y="4344988"/>
            <a:ext cx="5483225" cy="4113212"/>
          </a:xfrm>
          <a:noFill/>
          <a:ln/>
        </p:spPr>
        <p:txBody>
          <a:bodyPr/>
          <a:lstStyle/>
          <a:p>
            <a:pPr eaLnBrk="1" hangingPunct="1"/>
            <a:r>
              <a:rPr lang="en-US" dirty="0" smtClean="0">
                <a:latin typeface="Arial" pitchFamily="34" charset="0"/>
              </a:rPr>
              <a:t>The runtime uses default implementation of these services.  But they can be replaced by your own implementations.  Out-of-the-box we offer SQL as persistence store for Tracking, State Persistence, and Timer persistence.</a:t>
            </a:r>
            <a:endParaRPr lang="en-US" dirty="0" smtClean="0">
              <a:latin typeface="Calibri"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p:spPr>
        <p:txBody>
          <a:bodyPr/>
          <a:lstStyle/>
          <a:p>
            <a:r>
              <a:rPr lang="en-US" smtClean="0"/>
              <a:t>More information on the various services</a:t>
            </a:r>
          </a:p>
          <a:p>
            <a:r>
              <a:rPr lang="en-US" smtClean="0"/>
              <a:t>http://msdn2.microsoft.com/en-us/library/ms734738.aspx</a:t>
            </a:r>
          </a:p>
        </p:txBody>
      </p:sp>
      <p:sp>
        <p:nvSpPr>
          <p:cNvPr id="94212" name="Slide Number Placeholder 3"/>
          <p:cNvSpPr>
            <a:spLocks noGrp="1"/>
          </p:cNvSpPr>
          <p:nvPr>
            <p:ph type="sldNum" sz="quarter" idx="5"/>
          </p:nvPr>
        </p:nvSpPr>
        <p:spPr>
          <a:noFill/>
          <a:ln>
            <a:headEnd/>
            <a:tailEnd/>
          </a:ln>
        </p:spPr>
        <p:txBody>
          <a:bodyPr/>
          <a:lstStyle/>
          <a:p>
            <a:fld id="{FED1DA51-60AD-46D5-9E51-EE3E6B3344A6}" type="slidenum">
              <a:rPr lang="en-US" smtClean="0"/>
              <a:pPr/>
              <a:t>59</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hape 4"/>
          <p:cNvSpPr>
            <a:spLocks noGrp="1" noChangeArrowheads="1"/>
          </p:cNvSpPr>
          <p:nvPr>
            <p:ph type="sldNum" sz="quarter" idx="5"/>
          </p:nvPr>
        </p:nvSpPr>
        <p:spPr>
          <a:noFill/>
          <a:ln>
            <a:headEnd/>
            <a:tailEnd/>
          </a:ln>
        </p:spPr>
        <p:txBody>
          <a:bodyPr/>
          <a:lstStyle/>
          <a:p>
            <a:fld id="{1D96DC25-6925-410C-8AE7-79706BE3612E}" type="slidenum">
              <a:rPr lang="en-US" smtClean="0"/>
              <a:pPr/>
              <a:t>60</a:t>
            </a:fld>
            <a:endParaRPr lang="en-US" smtClean="0"/>
          </a:p>
        </p:txBody>
      </p:sp>
      <p:sp>
        <p:nvSpPr>
          <p:cNvPr id="95235" name="Rectangle 94209"/>
          <p:cNvSpPr>
            <a:spLocks noGrp="1" noRot="1" noChangeAspect="1" noChangeArrowheads="1" noTextEdit="1"/>
          </p:cNvSpPr>
          <p:nvPr>
            <p:ph type="sldImg"/>
          </p:nvPr>
        </p:nvSpPr>
        <p:spPr>
          <a:noFill/>
          <a:ln cap="flat">
            <a:headEnd type="none" w="med" len="med"/>
            <a:tailEnd type="none" w="med" len="med"/>
          </a:ln>
        </p:spPr>
      </p:sp>
      <p:sp>
        <p:nvSpPr>
          <p:cNvPr id="95236" name="Rectangle 190466"/>
          <p:cNvSpPr>
            <a:spLocks noGrp="1" noChangeArrowheads="1"/>
          </p:cNvSpPr>
          <p:nvPr>
            <p:ph type="body" idx="1"/>
          </p:nvPr>
        </p:nvSpPr>
        <p:spPr>
          <a:noFill/>
          <a:ln/>
        </p:spPr>
        <p:txBody>
          <a:bodyPr/>
          <a:lstStyle/>
          <a:p>
            <a:r>
              <a:rPr lang="en-US" b="1" dirty="0" smtClean="0"/>
              <a:t>Script</a:t>
            </a:r>
          </a:p>
          <a:p>
            <a:endParaRPr lang="en-US" dirty="0" smtClean="0"/>
          </a:p>
          <a:p>
            <a:r>
              <a:rPr lang="en-US" dirty="0" smtClean="0"/>
              <a:t>Many business processes take long periods of time to complete (up to many months or even years). Holding the workflow in memory is not only impractical (because of memory limitations), but it also prevents scaling because an instance must be processed on a single server. Many of these long-running workflows are not actively executing flow or process logic and are effectively idle, waiting for input from users or other systems. By unloading an idle instance, the host application can save memory and enable scalability across processing servers.</a:t>
            </a:r>
          </a:p>
          <a:p>
            <a:r>
              <a:rPr lang="en-US" dirty="0" smtClean="0"/>
              <a:t>When certain conditions occur while a workflow is running, the workflow runtime engine uses a persistence service, if one is loaded in the runtime, to persist state information about the workflow instance.</a:t>
            </a:r>
          </a:p>
          <a:p>
            <a:endParaRPr lang="en-US" dirty="0" smtClean="0"/>
          </a:p>
          <a:p>
            <a:r>
              <a:rPr lang="en-US" dirty="0" smtClean="0"/>
              <a:t>Resources: </a:t>
            </a:r>
          </a:p>
          <a:p>
            <a:r>
              <a:rPr lang="en-US" dirty="0" smtClean="0"/>
              <a:t>WF Persistence Services: http://msdn2.microsoft.com/en-us/library/ms734764.aspx</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hape 4"/>
          <p:cNvSpPr>
            <a:spLocks noGrp="1" noChangeArrowheads="1"/>
          </p:cNvSpPr>
          <p:nvPr>
            <p:ph type="sldNum" sz="quarter" idx="5"/>
          </p:nvPr>
        </p:nvSpPr>
        <p:spPr>
          <a:noFill/>
          <a:ln>
            <a:headEnd/>
            <a:tailEnd/>
          </a:ln>
        </p:spPr>
        <p:txBody>
          <a:bodyPr/>
          <a:lstStyle/>
          <a:p>
            <a:fld id="{DEE890D0-0BE8-44C1-AD1C-FEE9097D8221}" type="slidenum">
              <a:rPr lang="en-US" smtClean="0"/>
              <a:pPr/>
              <a:t>61</a:t>
            </a:fld>
            <a:endParaRPr lang="en-US" smtClean="0"/>
          </a:p>
        </p:txBody>
      </p:sp>
      <p:sp>
        <p:nvSpPr>
          <p:cNvPr id="96259" name="Rectangle 95233"/>
          <p:cNvSpPr>
            <a:spLocks noGrp="1" noRot="1" noChangeAspect="1" noChangeArrowheads="1" noTextEdit="1"/>
          </p:cNvSpPr>
          <p:nvPr>
            <p:ph type="sldImg"/>
          </p:nvPr>
        </p:nvSpPr>
        <p:spPr>
          <a:noFill/>
          <a:ln cap="flat">
            <a:headEnd type="none" w="med" len="med"/>
            <a:tailEnd type="none" w="med" len="med"/>
          </a:ln>
        </p:spPr>
      </p:sp>
      <p:sp>
        <p:nvSpPr>
          <p:cNvPr id="96260" name="Rectangle 189442"/>
          <p:cNvSpPr>
            <a:spLocks noGrp="1" noChangeArrowheads="1"/>
          </p:cNvSpPr>
          <p:nvPr>
            <p:ph type="body" idx="1"/>
          </p:nvPr>
        </p:nvSpPr>
        <p:spPr>
          <a:xfrm>
            <a:off x="687388" y="4344988"/>
            <a:ext cx="5483225" cy="4113212"/>
          </a:xfrm>
          <a:noFill/>
          <a:ln/>
        </p:spPr>
        <p:txBody>
          <a:bodyPr/>
          <a:lstStyle/>
          <a:p>
            <a:pPr eaLnBrk="1" hangingPunct="1"/>
            <a:r>
              <a:rPr lang="en-US" smtClean="0">
                <a:latin typeface="Arial" pitchFamily="34" charset="0"/>
              </a:rPr>
              <a:t>Mention that you’re using the OOB services. They could build their own and would configure or add them the same way.  Mention that it doesn’t have to be SQL Server DB; they can write custom services for Oracle, MySql, etc.</a:t>
            </a:r>
            <a:endParaRPr lang="en-US" smtClean="0">
              <a:latin typeface="Calibri"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hape 4"/>
          <p:cNvSpPr>
            <a:spLocks noGrp="1" noChangeArrowheads="1"/>
          </p:cNvSpPr>
          <p:nvPr>
            <p:ph type="sldNum" sz="quarter" idx="5"/>
          </p:nvPr>
        </p:nvSpPr>
        <p:spPr>
          <a:noFill/>
          <a:ln>
            <a:headEnd/>
            <a:tailEnd/>
          </a:ln>
        </p:spPr>
        <p:txBody>
          <a:bodyPr/>
          <a:lstStyle/>
          <a:p>
            <a:fld id="{2FEB3A76-A85C-4804-B669-98AB4EF55E16}" type="slidenum">
              <a:rPr lang="en-US" smtClean="0"/>
              <a:pPr/>
              <a:t>62</a:t>
            </a:fld>
            <a:endParaRPr lang="en-US" smtClean="0"/>
          </a:p>
        </p:txBody>
      </p:sp>
      <p:sp>
        <p:nvSpPr>
          <p:cNvPr id="78851" name="Rectangle 87041"/>
          <p:cNvSpPr>
            <a:spLocks noGrp="1" noRot="1" noChangeAspect="1" noChangeArrowheads="1" noTextEdit="1"/>
          </p:cNvSpPr>
          <p:nvPr>
            <p:ph type="sldImg"/>
          </p:nvPr>
        </p:nvSpPr>
        <p:spPr>
          <a:noFill/>
          <a:ln cap="flat">
            <a:headEnd type="none" w="med" len="med"/>
            <a:tailEnd type="none" w="med" len="med"/>
          </a:ln>
        </p:spPr>
      </p:sp>
      <p:sp>
        <p:nvSpPr>
          <p:cNvPr id="78852" name="Rectangle 233474"/>
          <p:cNvSpPr>
            <a:spLocks noGrp="1" noChangeArrowheads="1"/>
          </p:cNvSpPr>
          <p:nvPr>
            <p:ph type="body" idx="1"/>
          </p:nvPr>
        </p:nvSpPr>
        <p:spPr>
          <a:noFill/>
          <a:ln/>
        </p:spPr>
        <p:txBody>
          <a:bodyPr/>
          <a:lstStyle/>
          <a:p>
            <a:pPr eaLnBrk="1" hangingPunct="1"/>
            <a:r>
              <a:rPr lang="en-US" dirty="0" smtClean="0">
                <a:latin typeface="Arial" pitchFamily="34" charset="0"/>
              </a:rPr>
              <a:t>Demo the Wait Activity and Timer Service</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hape 4"/>
          <p:cNvSpPr>
            <a:spLocks noGrp="1" noChangeArrowheads="1"/>
          </p:cNvSpPr>
          <p:nvPr>
            <p:ph type="sldNum" sz="quarter" idx="5"/>
          </p:nvPr>
        </p:nvSpPr>
        <p:spPr>
          <a:noFill/>
          <a:ln>
            <a:headEnd/>
            <a:tailEnd/>
          </a:ln>
        </p:spPr>
        <p:txBody>
          <a:bodyPr/>
          <a:lstStyle/>
          <a:p>
            <a:fld id="{2FEB3A76-A85C-4804-B669-98AB4EF55E16}" type="slidenum">
              <a:rPr lang="en-US" smtClean="0"/>
              <a:pPr/>
              <a:t>63</a:t>
            </a:fld>
            <a:endParaRPr lang="en-US" smtClean="0"/>
          </a:p>
        </p:txBody>
      </p:sp>
      <p:sp>
        <p:nvSpPr>
          <p:cNvPr id="78851" name="Rectangle 87041"/>
          <p:cNvSpPr>
            <a:spLocks noGrp="1" noRot="1" noChangeAspect="1" noChangeArrowheads="1" noTextEdit="1"/>
          </p:cNvSpPr>
          <p:nvPr>
            <p:ph type="sldImg"/>
          </p:nvPr>
        </p:nvSpPr>
        <p:spPr>
          <a:noFill/>
          <a:ln cap="flat">
            <a:headEnd type="none" w="med" len="med"/>
            <a:tailEnd type="none" w="med" len="med"/>
          </a:ln>
        </p:spPr>
      </p:sp>
      <p:sp>
        <p:nvSpPr>
          <p:cNvPr id="78852" name="Rectangle 233474"/>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hape 4"/>
          <p:cNvSpPr>
            <a:spLocks noGrp="1" noChangeArrowheads="1"/>
          </p:cNvSpPr>
          <p:nvPr>
            <p:ph type="sldNum" sz="quarter" idx="5"/>
          </p:nvPr>
        </p:nvSpPr>
        <p:spPr>
          <a:noFill/>
          <a:ln>
            <a:headEnd/>
            <a:tailEnd/>
          </a:ln>
        </p:spPr>
        <p:txBody>
          <a:bodyPr/>
          <a:lstStyle/>
          <a:p>
            <a:fld id="{A596CA93-F8ED-4870-A472-BDC01BBE13D9}" type="slidenum">
              <a:rPr lang="en-US" smtClean="0"/>
              <a:pPr/>
              <a:t>65</a:t>
            </a:fld>
            <a:endParaRPr lang="en-US" smtClean="0"/>
          </a:p>
        </p:txBody>
      </p:sp>
      <p:sp>
        <p:nvSpPr>
          <p:cNvPr id="102403" name="Rectangle 102401"/>
          <p:cNvSpPr>
            <a:spLocks noGrp="1" noRot="1" noChangeAspect="1" noChangeArrowheads="1" noTextEdit="1"/>
          </p:cNvSpPr>
          <p:nvPr>
            <p:ph type="sldImg"/>
          </p:nvPr>
        </p:nvSpPr>
        <p:spPr>
          <a:xfrm>
            <a:off x="1143000" y="687388"/>
            <a:ext cx="4572000" cy="3429000"/>
          </a:xfrm>
          <a:noFill/>
          <a:ln cap="flat">
            <a:headEnd type="none" w="med" len="med"/>
            <a:tailEnd type="none" w="med" len="med"/>
          </a:ln>
        </p:spPr>
      </p:sp>
      <p:sp>
        <p:nvSpPr>
          <p:cNvPr id="102404" name="Rectangle 102402"/>
          <p:cNvSpPr>
            <a:spLocks noGrp="1" noChangeArrowheads="1"/>
          </p:cNvSpPr>
          <p:nvPr>
            <p:ph type="body" idx="1"/>
          </p:nvPr>
        </p:nvSpPr>
        <p:spPr>
          <a:xfrm>
            <a:off x="685800" y="4344988"/>
            <a:ext cx="5486400" cy="4111625"/>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178A37-CE38-43B5-95B7-C72336C80A56}" type="slidenum">
              <a:rPr lang="en-GB"/>
              <a:pPr/>
              <a:t>7</a:t>
            </a:fld>
            <a:endParaRPr lang="en-GB"/>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r>
              <a:rPr lang="en-GB"/>
              <a:t>Inside the ServiceContract attribute specify the ServiceContract a client would be required to implement to be able to receive messages asynchronously.</a:t>
            </a:r>
          </a:p>
          <a:p>
            <a:r>
              <a:rPr lang="en-GB"/>
              <a:t>This is NOT the same as the asynchronous pattern available today in .NET Web Services using IAsyncResult, which is a client implantation feature – although this is still available.</a:t>
            </a:r>
          </a:p>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ADA320-9D61-487E-A72A-76C2D5C8D371}" type="slidenum">
              <a:rPr lang="en-GB"/>
              <a:pPr/>
              <a:t>8</a:t>
            </a:fld>
            <a:endParaRPr lang="en-GB"/>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r>
              <a:rPr lang="en-GB" dirty="0"/>
              <a:t>Defines what fault types the service may propagate and what the client is expected to handle.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662251-6064-4887-B4E7-8B9AAA35BFEF}" type="slidenum">
              <a:rPr lang="en-GB"/>
              <a:pPr/>
              <a:t>9</a:t>
            </a:fld>
            <a:endParaRPr lang="en-GB"/>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r>
              <a:rPr lang="en-GB"/>
              <a:t>Defines how an object should be serialized across the wire. So when using built-in types as operation parameters WCF knows how to serialize these, but for custom types WCF needs to be told what to serialize – this also uses an opt-in model.</a:t>
            </a:r>
          </a:p>
          <a:p>
            <a:r>
              <a:rPr lang="en-GB"/>
              <a:t>This is something you didn’t have to do previously with ASMX, you simply marked class members as public, and you could also control how the object was serialized using XmlAttribute or XmlElement – this is no longer possible and everything is serialized as XmlElement.</a:t>
            </a:r>
          </a:p>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8C75B3-C314-4749-924B-4366258AE184}" type="slidenum">
              <a:rPr lang="en-GB"/>
              <a:pPr/>
              <a:t>10</a:t>
            </a:fld>
            <a:endParaRPr lang="en-GB"/>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r>
              <a:rPr lang="en-GB"/>
              <a:t>Determines what goes where in the WCF message and provides a higher degree of granularity over the message.</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84175" y="981075"/>
            <a:ext cx="7772400" cy="1571625"/>
          </a:xfrm>
        </p:spPr>
        <p:txBody>
          <a:bodyPr anchor="ctr"/>
          <a:lstStyle>
            <a:lvl1pPr>
              <a:defRPr sz="5400" b="0"/>
            </a:lvl1pPr>
          </a:lstStyle>
          <a:p>
            <a:r>
              <a:rPr lang="en-US"/>
              <a:t>Click to edit Master title style</a:t>
            </a:r>
          </a:p>
        </p:txBody>
      </p:sp>
      <p:sp>
        <p:nvSpPr>
          <p:cNvPr id="5123" name="Rectangle 3"/>
          <p:cNvSpPr>
            <a:spLocks noGrp="1" noChangeArrowheads="1"/>
          </p:cNvSpPr>
          <p:nvPr>
            <p:ph type="subTitle" idx="1"/>
          </p:nvPr>
        </p:nvSpPr>
        <p:spPr>
          <a:xfrm>
            <a:off x="384175" y="4418013"/>
            <a:ext cx="7861300" cy="585787"/>
          </a:xfrm>
        </p:spPr>
        <p:txBody>
          <a:bodyPr anchor="ctr"/>
          <a:lstStyle>
            <a:lvl1pPr marL="0" indent="0">
              <a:spcBef>
                <a:spcPct val="0"/>
              </a:spcBef>
              <a:buFont typeface="Wingdings" pitchFamily="2" charset="2"/>
              <a:buNone/>
              <a:defRPr sz="3600">
                <a:solidFill>
                  <a:schemeClr val="accent1"/>
                </a:solidFill>
              </a:defRPr>
            </a:lvl1pPr>
          </a:lstStyle>
          <a:p>
            <a:r>
              <a:rPr lang="en-US"/>
              <a:t>Click to edit Master subtitle style</a:t>
            </a:r>
          </a:p>
        </p:txBody>
      </p:sp>
      <p:pic>
        <p:nvPicPr>
          <p:cNvPr id="5124" name="Picture 4" descr="MSDN logo reverse"/>
          <p:cNvPicPr>
            <a:picLocks noChangeAspect="1" noChangeArrowheads="1"/>
          </p:cNvPicPr>
          <p:nvPr/>
        </p:nvPicPr>
        <p:blipFill>
          <a:blip r:embed="rId3"/>
          <a:srcRect/>
          <a:stretch>
            <a:fillRect/>
          </a:stretch>
        </p:blipFill>
        <p:spPr bwMode="auto">
          <a:xfrm>
            <a:off x="6588125" y="5549900"/>
            <a:ext cx="2555875" cy="1308100"/>
          </a:xfrm>
          <a:prstGeom prst="rect">
            <a:avLst/>
          </a:prstGeom>
          <a:noFill/>
        </p:spPr>
      </p:pic>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94500" y="127000"/>
            <a:ext cx="2228850" cy="36718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07950" y="127000"/>
            <a:ext cx="6534150" cy="3671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27063" y="1654175"/>
            <a:ext cx="7772400" cy="1409700"/>
          </a:xfrm>
        </p:spPr>
        <p:txBody>
          <a:bodyPr anchor="ctr"/>
          <a:lstStyle>
            <a:lvl1pPr>
              <a:defRPr/>
            </a:lvl1pPr>
          </a:lstStyle>
          <a:p>
            <a:r>
              <a:rPr lang="en-US"/>
              <a:t>Click to edit Master title style</a:t>
            </a:r>
          </a:p>
        </p:txBody>
      </p:sp>
      <p:sp>
        <p:nvSpPr>
          <p:cNvPr id="8195" name="Rectangle 3"/>
          <p:cNvSpPr>
            <a:spLocks noGrp="1" noChangeArrowheads="1"/>
          </p:cNvSpPr>
          <p:nvPr>
            <p:ph type="subTitle" idx="1"/>
          </p:nvPr>
        </p:nvSpPr>
        <p:spPr>
          <a:xfrm>
            <a:off x="641350" y="4673600"/>
            <a:ext cx="7861300" cy="530225"/>
          </a:xfrm>
        </p:spPr>
        <p:txBody>
          <a:bodyPr anchor="ctr"/>
          <a:lstStyle>
            <a:lvl1pPr marL="0" indent="0">
              <a:spcBef>
                <a:spcPct val="0"/>
              </a:spcBef>
              <a:buFont typeface="Wingdings" pitchFamily="2" charset="2"/>
              <a:buNone/>
              <a:defRPr>
                <a:solidFill>
                  <a:schemeClr val="accent1"/>
                </a:solidFill>
              </a:defRPr>
            </a:lvl1pPr>
          </a:lstStyle>
          <a:p>
            <a:r>
              <a:rPr lang="en-US"/>
              <a:t>Click to edit Master subtitle style</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81000" y="1420813"/>
            <a:ext cx="4117975" cy="221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1375" y="1420813"/>
            <a:ext cx="4117975" cy="221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228600"/>
            <a:ext cx="2097088" cy="34067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81000" y="228600"/>
            <a:ext cx="6143625" cy="3406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mslogo_R-75"/>
          <p:cNvPicPr>
            <a:picLocks noChangeAspect="1" noChangeArrowheads="1"/>
          </p:cNvPicPr>
          <p:nvPr/>
        </p:nvPicPr>
        <p:blipFill>
          <a:blip r:embed="rId2"/>
          <a:srcRect/>
          <a:stretch>
            <a:fillRect/>
          </a:stretch>
        </p:blipFill>
        <p:spPr bwMode="auto">
          <a:xfrm>
            <a:off x="6629400" y="381000"/>
            <a:ext cx="2143125" cy="695325"/>
          </a:xfrm>
          <a:prstGeom prst="rect">
            <a:avLst/>
          </a:prstGeom>
          <a:noFill/>
          <a:ln w="9525">
            <a:noFill/>
            <a:miter lim="800000"/>
            <a:headEnd/>
            <a:tailEnd/>
          </a:ln>
        </p:spPr>
      </p:pic>
      <p:pic>
        <p:nvPicPr>
          <p:cNvPr id="5" name="Picture 18" descr="mslogo_R"/>
          <p:cNvPicPr>
            <a:picLocks noChangeAspect="1" noChangeArrowheads="1"/>
          </p:cNvPicPr>
          <p:nvPr userDrawn="1"/>
        </p:nvPicPr>
        <p:blipFill>
          <a:blip r:embed="rId3"/>
          <a:srcRect/>
          <a:stretch>
            <a:fillRect/>
          </a:stretch>
        </p:blipFill>
        <p:spPr bwMode="auto">
          <a:xfrm>
            <a:off x="7696200" y="6391275"/>
            <a:ext cx="1428750" cy="466725"/>
          </a:xfrm>
          <a:prstGeom prst="rect">
            <a:avLst/>
          </a:prstGeom>
          <a:noFill/>
          <a:ln w="9525">
            <a:noFill/>
            <a:miter lim="800000"/>
            <a:headEnd/>
            <a:tailEnd/>
          </a:ln>
        </p:spPr>
      </p:pic>
      <p:pic>
        <p:nvPicPr>
          <p:cNvPr id="6" name="Picture 29" descr="DPE5"/>
          <p:cNvPicPr>
            <a:picLocks noChangeAspect="1" noChangeArrowheads="1"/>
          </p:cNvPicPr>
          <p:nvPr userDrawn="1"/>
        </p:nvPicPr>
        <p:blipFill>
          <a:blip r:embed="rId4"/>
          <a:srcRect/>
          <a:stretch>
            <a:fillRect/>
          </a:stretch>
        </p:blipFill>
        <p:spPr bwMode="auto">
          <a:xfrm>
            <a:off x="304800" y="6453188"/>
            <a:ext cx="1598613" cy="404812"/>
          </a:xfrm>
          <a:prstGeom prst="rect">
            <a:avLst/>
          </a:prstGeom>
          <a:noFill/>
          <a:ln w="9525">
            <a:noFill/>
            <a:miter lim="800000"/>
            <a:headEnd/>
            <a:tailEnd/>
          </a:ln>
        </p:spPr>
      </p:pic>
      <p:sp>
        <p:nvSpPr>
          <p:cNvPr id="10243" name="Rectangle 3"/>
          <p:cNvSpPr>
            <a:spLocks noGrp="1" noChangeArrowheads="1"/>
          </p:cNvSpPr>
          <p:nvPr>
            <p:ph type="ctrTitle"/>
          </p:nvPr>
        </p:nvSpPr>
        <p:spPr>
          <a:xfrm>
            <a:off x="685800" y="2130425"/>
            <a:ext cx="7772400" cy="1470025"/>
          </a:xfrm>
        </p:spPr>
        <p:txBody>
          <a:bodyPr/>
          <a:lstStyle>
            <a:lvl1pPr>
              <a:defRPr sz="3600"/>
            </a:lvl1pPr>
          </a:lstStyle>
          <a:p>
            <a:r>
              <a:rPr lang="en-US"/>
              <a:t>Click to edit Master title style</a:t>
            </a:r>
          </a:p>
        </p:txBody>
      </p:sp>
      <p:sp>
        <p:nvSpPr>
          <p:cNvPr id="10244" name="Rectangle 4"/>
          <p:cNvSpPr>
            <a:spLocks noGrp="1" noChangeArrowheads="1"/>
          </p:cNvSpPr>
          <p:nvPr>
            <p:ph type="subTitle" idx="1"/>
          </p:nvPr>
        </p:nvSpPr>
        <p:spPr>
          <a:xfrm>
            <a:off x="685800" y="3810000"/>
            <a:ext cx="6400800" cy="1752600"/>
          </a:xfrm>
        </p:spPr>
        <p:txBody>
          <a:bodyPr/>
          <a:lstStyle>
            <a:lvl1pPr marL="0" indent="0">
              <a:buFontTx/>
              <a:buNone/>
              <a:defRPr sz="2200"/>
            </a:lvl1pPr>
          </a:lstStyle>
          <a:p>
            <a:r>
              <a:rPr lang="en-US"/>
              <a:t>Click to edit Master subtitle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18" descr="mslogo_R"/>
          <p:cNvPicPr>
            <a:picLocks noChangeAspect="1" noChangeArrowheads="1"/>
          </p:cNvPicPr>
          <p:nvPr userDrawn="1"/>
        </p:nvPicPr>
        <p:blipFill>
          <a:blip r:embed="rId2"/>
          <a:srcRect/>
          <a:stretch>
            <a:fillRect/>
          </a:stretch>
        </p:blipFill>
        <p:spPr bwMode="auto">
          <a:xfrm>
            <a:off x="7696200" y="6391275"/>
            <a:ext cx="1428750" cy="466725"/>
          </a:xfrm>
          <a:prstGeom prst="rect">
            <a:avLst/>
          </a:prstGeom>
          <a:noFill/>
          <a:ln w="9525">
            <a:noFill/>
            <a:miter lim="800000"/>
            <a:headEnd/>
            <a:tailEnd/>
          </a:ln>
        </p:spPr>
      </p:pic>
      <p:pic>
        <p:nvPicPr>
          <p:cNvPr id="5" name="Picture 29" descr="DPE5"/>
          <p:cNvPicPr>
            <a:picLocks noChangeAspect="1" noChangeArrowheads="1"/>
          </p:cNvPicPr>
          <p:nvPr userDrawn="1"/>
        </p:nvPicPr>
        <p:blipFill>
          <a:blip r:embed="rId3"/>
          <a:srcRect/>
          <a:stretch>
            <a:fillRect/>
          </a:stretch>
        </p:blipFill>
        <p:spPr bwMode="auto">
          <a:xfrm>
            <a:off x="304800" y="6453188"/>
            <a:ext cx="1598613" cy="40481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18" descr="mslogo_R"/>
          <p:cNvPicPr>
            <a:picLocks noChangeAspect="1" noChangeArrowheads="1"/>
          </p:cNvPicPr>
          <p:nvPr userDrawn="1"/>
        </p:nvPicPr>
        <p:blipFill>
          <a:blip r:embed="rId2"/>
          <a:srcRect/>
          <a:stretch>
            <a:fillRect/>
          </a:stretch>
        </p:blipFill>
        <p:spPr bwMode="auto">
          <a:xfrm>
            <a:off x="7696200" y="6391275"/>
            <a:ext cx="1428750" cy="466725"/>
          </a:xfrm>
          <a:prstGeom prst="rect">
            <a:avLst/>
          </a:prstGeom>
          <a:noFill/>
          <a:ln w="9525">
            <a:noFill/>
            <a:miter lim="800000"/>
            <a:headEnd/>
            <a:tailEnd/>
          </a:ln>
        </p:spPr>
      </p:pic>
      <p:pic>
        <p:nvPicPr>
          <p:cNvPr id="4" name="Picture 29" descr="DPE5"/>
          <p:cNvPicPr>
            <a:picLocks noChangeAspect="1" noChangeArrowheads="1"/>
          </p:cNvPicPr>
          <p:nvPr userDrawn="1"/>
        </p:nvPicPr>
        <p:blipFill>
          <a:blip r:embed="rId3"/>
          <a:srcRect/>
          <a:stretch>
            <a:fillRect/>
          </a:stretch>
        </p:blipFill>
        <p:spPr bwMode="auto">
          <a:xfrm>
            <a:off x="304800" y="6453188"/>
            <a:ext cx="1598613" cy="40481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pic>
        <p:nvPicPr>
          <p:cNvPr id="4" name="Picture 18" descr="mslogo_R"/>
          <p:cNvPicPr>
            <a:picLocks noChangeAspect="1" noChangeArrowheads="1"/>
          </p:cNvPicPr>
          <p:nvPr userDrawn="1"/>
        </p:nvPicPr>
        <p:blipFill>
          <a:blip r:embed="rId2"/>
          <a:srcRect/>
          <a:stretch>
            <a:fillRect/>
          </a:stretch>
        </p:blipFill>
        <p:spPr bwMode="auto">
          <a:xfrm>
            <a:off x="7696200" y="6391275"/>
            <a:ext cx="1428750" cy="466725"/>
          </a:xfrm>
          <a:prstGeom prst="rect">
            <a:avLst/>
          </a:prstGeom>
          <a:noFill/>
          <a:ln w="9525">
            <a:noFill/>
            <a:miter lim="800000"/>
            <a:headEnd/>
            <a:tailEnd/>
          </a:ln>
        </p:spPr>
      </p:pic>
      <p:pic>
        <p:nvPicPr>
          <p:cNvPr id="5" name="Picture 29" descr="DPE5"/>
          <p:cNvPicPr>
            <a:picLocks noChangeAspect="1" noChangeArrowheads="1"/>
          </p:cNvPicPr>
          <p:nvPr userDrawn="1"/>
        </p:nvPicPr>
        <p:blipFill>
          <a:blip r:embed="rId3"/>
          <a:srcRect/>
          <a:stretch>
            <a:fillRect/>
          </a:stretch>
        </p:blipFill>
        <p:spPr bwMode="auto">
          <a:xfrm>
            <a:off x="304800" y="6453188"/>
            <a:ext cx="1598613" cy="404812"/>
          </a:xfrm>
          <a:prstGeom prst="rect">
            <a:avLst/>
          </a:prstGeom>
          <a:noFill/>
          <a:ln w="9525">
            <a:noFill/>
            <a:miter lim="800000"/>
            <a:headEnd/>
            <a:tailEnd/>
          </a:ln>
        </p:spPr>
      </p:pic>
      <p:sp>
        <p:nvSpPr>
          <p:cNvPr id="2" name="Title 1"/>
          <p:cNvSpPr>
            <a:spLocks noGrp="1"/>
          </p:cNvSpPr>
          <p:nvPr>
            <p:ph type="title"/>
          </p:nvPr>
        </p:nvSpPr>
        <p:spPr>
          <a:xfrm>
            <a:off x="457200" y="9048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219200"/>
            <a:ext cx="8229600" cy="5029200"/>
          </a:xfrm>
        </p:spPr>
        <p:txBody>
          <a:bodyPr/>
          <a:lstStyle/>
          <a:p>
            <a:pPr lvl="0"/>
            <a:endParaRPr lang="en-US" noProof="0" smtClean="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pic>
        <p:nvPicPr>
          <p:cNvPr id="4" name="Picture 18" descr="mslogo_R"/>
          <p:cNvPicPr>
            <a:picLocks noChangeAspect="1" noChangeArrowheads="1"/>
          </p:cNvPicPr>
          <p:nvPr userDrawn="1"/>
        </p:nvPicPr>
        <p:blipFill>
          <a:blip r:embed="rId2"/>
          <a:srcRect/>
          <a:stretch>
            <a:fillRect/>
          </a:stretch>
        </p:blipFill>
        <p:spPr bwMode="auto">
          <a:xfrm>
            <a:off x="7696200" y="6391275"/>
            <a:ext cx="1428750" cy="466725"/>
          </a:xfrm>
          <a:prstGeom prst="rect">
            <a:avLst/>
          </a:prstGeom>
          <a:noFill/>
          <a:ln w="9525">
            <a:noFill/>
            <a:miter lim="800000"/>
            <a:headEnd/>
            <a:tailEnd/>
          </a:ln>
        </p:spPr>
      </p:pic>
      <p:pic>
        <p:nvPicPr>
          <p:cNvPr id="5" name="Picture 29" descr="DPE5"/>
          <p:cNvPicPr>
            <a:picLocks noChangeAspect="1" noChangeArrowheads="1"/>
          </p:cNvPicPr>
          <p:nvPr userDrawn="1"/>
        </p:nvPicPr>
        <p:blipFill>
          <a:blip r:embed="rId3"/>
          <a:srcRect/>
          <a:stretch>
            <a:fillRect/>
          </a:stretch>
        </p:blipFill>
        <p:spPr bwMode="auto">
          <a:xfrm>
            <a:off x="304800" y="6453188"/>
            <a:ext cx="1598613" cy="404812"/>
          </a:xfrm>
          <a:prstGeom prst="rect">
            <a:avLst/>
          </a:prstGeom>
          <a:noFill/>
          <a:ln w="9525">
            <a:noFill/>
            <a:miter lim="800000"/>
            <a:headEnd/>
            <a:tailEnd/>
          </a:ln>
        </p:spPr>
      </p:pic>
      <p:sp>
        <p:nvSpPr>
          <p:cNvPr id="2" name="Title 1"/>
          <p:cNvSpPr>
            <a:spLocks noGrp="1"/>
          </p:cNvSpPr>
          <p:nvPr>
            <p:ph type="title"/>
          </p:nvPr>
        </p:nvSpPr>
        <p:spPr/>
        <p:txBody>
          <a:bodyPr rtlCol="0"/>
          <a:lstStyle/>
          <a:p>
            <a:r>
              <a:rPr lang="en-US"/>
              <a:t>Click to edit Master title style</a:t>
            </a:r>
          </a:p>
        </p:txBody>
      </p:sp>
      <p:sp>
        <p:nvSpPr>
          <p:cNvPr id="3" name="Text Placeholder 2"/>
          <p:cNvSpPr>
            <a:spLocks noGrp="1"/>
          </p:cNvSpPr>
          <p:nvPr>
            <p:ph type="body" idx="1"/>
          </p:nvPr>
        </p:nvSpPr>
        <p:spPr/>
        <p:txBody>
          <a:bodyPr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07950" y="1584325"/>
            <a:ext cx="4381500" cy="221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1850" y="1584325"/>
            <a:ext cx="4381500" cy="221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5.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25.xml"/><Relationship Id="rId7" Type="http://schemas.openxmlformats.org/officeDocument/2006/relationships/image" Target="../media/image7.pn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image" Target="../media/image10.png"/><Relationship Id="rId4" Type="http://schemas.openxmlformats.org/officeDocument/2006/relationships/slideLayout" Target="../slideLayouts/slideLayout26.xml"/><Relationship Id="rId9"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27000" y="127000"/>
            <a:ext cx="8870950" cy="6953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Title Slide</a:t>
            </a:r>
          </a:p>
        </p:txBody>
      </p:sp>
      <p:sp>
        <p:nvSpPr>
          <p:cNvPr id="4099" name="Rectangle 3"/>
          <p:cNvSpPr>
            <a:spLocks noGrp="1" noChangeArrowheads="1"/>
          </p:cNvSpPr>
          <p:nvPr>
            <p:ph type="body" idx="1"/>
          </p:nvPr>
        </p:nvSpPr>
        <p:spPr bwMode="auto">
          <a:xfrm>
            <a:off x="107950" y="1584325"/>
            <a:ext cx="8915400" cy="2214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0"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p:timing>
    <p:tnLst>
      <p:par>
        <p:cTn id="1" dur="indefinite" restart="never" nodeType="tmRoot"/>
      </p:par>
    </p:tnLst>
  </p:timing>
  <p:txStyles>
    <p:titleStyle>
      <a:lvl1pPr algn="l" rtl="0" fontAlgn="base">
        <a:lnSpc>
          <a:spcPct val="90000"/>
        </a:lnSpc>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fontAlgn="base">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2pPr>
      <a:lvl3pPr algn="l" rtl="0" fontAlgn="base">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3pPr>
      <a:lvl4pPr algn="l" rtl="0" fontAlgn="base">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4pPr>
      <a:lvl5pPr algn="l" rtl="0" fontAlgn="base">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5pPr>
      <a:lvl6pPr marL="457200" algn="l" rtl="0" fontAlgn="base">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6pPr>
      <a:lvl7pPr marL="914400" algn="l" rtl="0" fontAlgn="base">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7pPr>
      <a:lvl8pPr marL="1371600" algn="l" rtl="0" fontAlgn="base">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8pPr>
      <a:lvl9pPr marL="1828800" algn="l" rtl="0" fontAlgn="base">
        <a:lnSpc>
          <a:spcPct val="90000"/>
        </a:lnSpc>
        <a:spcBef>
          <a:spcPct val="0"/>
        </a:spcBef>
        <a:spcAft>
          <a:spcPct val="0"/>
        </a:spcAft>
        <a:defRPr sz="4400" b="1">
          <a:solidFill>
            <a:schemeClr val="tx2"/>
          </a:solidFill>
          <a:effectLst>
            <a:outerShdw blurRad="38100" dist="38100" dir="2700000" algn="tl">
              <a:srgbClr val="000000"/>
            </a:outerShdw>
          </a:effectLst>
          <a:latin typeface="Arial" charset="0"/>
          <a:cs typeface="Arial" charset="0"/>
        </a:defRPr>
      </a:lvl9pPr>
    </p:titleStyle>
    <p:bodyStyle>
      <a:lvl1pPr marL="460375" indent="-460375" algn="l" rtl="0" fontAlgn="base">
        <a:lnSpc>
          <a:spcPct val="90000"/>
        </a:lnSpc>
        <a:spcBef>
          <a:spcPct val="30000"/>
        </a:spcBef>
        <a:spcAft>
          <a:spcPct val="0"/>
        </a:spcAft>
        <a:buClr>
          <a:schemeClr val="tx2"/>
        </a:buClr>
        <a:buSzPct val="55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855663" indent="-393700" algn="l" rtl="0" fontAlgn="base">
        <a:lnSpc>
          <a:spcPct val="90000"/>
        </a:lnSpc>
        <a:spcBef>
          <a:spcPct val="30000"/>
        </a:spcBef>
        <a:spcAft>
          <a:spcPct val="0"/>
        </a:spcAft>
        <a:buClr>
          <a:schemeClr val="tx2"/>
        </a:buClr>
        <a:buSzPct val="55000"/>
        <a:buFont typeface="Wingdings" pitchFamily="2" charset="2"/>
        <a:buBlip>
          <a:blip r:embed="rId14"/>
        </a:buBlip>
        <a:defRPr sz="2800">
          <a:solidFill>
            <a:schemeClr val="tx1"/>
          </a:solidFill>
          <a:effectLst>
            <a:outerShdw blurRad="38100" dist="38100" dir="2700000" algn="tl">
              <a:srgbClr val="000000"/>
            </a:outerShdw>
          </a:effectLst>
          <a:latin typeface="+mn-lt"/>
          <a:cs typeface="+mn-cs"/>
        </a:defRPr>
      </a:lvl2pPr>
      <a:lvl3pPr marL="1258888" indent="-401638" algn="l" rtl="0" fontAlgn="base">
        <a:lnSpc>
          <a:spcPct val="90000"/>
        </a:lnSpc>
        <a:spcBef>
          <a:spcPct val="30000"/>
        </a:spcBef>
        <a:spcAft>
          <a:spcPct val="0"/>
        </a:spcAft>
        <a:buClr>
          <a:schemeClr val="tx2"/>
        </a:buClr>
        <a:buSzPct val="55000"/>
        <a:buFont typeface="Wingdings" pitchFamily="2" charset="2"/>
        <a:buBlip>
          <a:blip r:embed="rId14"/>
        </a:buBlip>
        <a:defRPr sz="2400">
          <a:solidFill>
            <a:schemeClr val="tx1"/>
          </a:solidFill>
          <a:effectLst>
            <a:outerShdw blurRad="38100" dist="38100" dir="2700000" algn="tl">
              <a:srgbClr val="000000"/>
            </a:outerShdw>
          </a:effectLst>
          <a:latin typeface="+mn-lt"/>
          <a:cs typeface="+mn-cs"/>
        </a:defRPr>
      </a:lvl3pPr>
      <a:lvl4pPr marL="1595438" indent="-334963" algn="l" rtl="0" fontAlgn="base">
        <a:lnSpc>
          <a:spcPct val="90000"/>
        </a:lnSpc>
        <a:spcBef>
          <a:spcPct val="30000"/>
        </a:spcBef>
        <a:spcAft>
          <a:spcPct val="0"/>
        </a:spcAft>
        <a:buClr>
          <a:schemeClr val="tx2"/>
        </a:buClr>
        <a:buSzPct val="55000"/>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4pPr>
      <a:lvl5pPr marL="1909763" indent="-300038" algn="l" rtl="0" fontAlgn="base">
        <a:lnSpc>
          <a:spcPct val="90000"/>
        </a:lnSpc>
        <a:spcBef>
          <a:spcPct val="30000"/>
        </a:spcBef>
        <a:spcAft>
          <a:spcPct val="0"/>
        </a:spcAft>
        <a:buClr>
          <a:schemeClr val="tx2"/>
        </a:buClr>
        <a:buSzPct val="55000"/>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5pPr>
      <a:lvl6pPr marL="2366963" indent="-300038" algn="l" rtl="0" fontAlgn="base">
        <a:lnSpc>
          <a:spcPct val="90000"/>
        </a:lnSpc>
        <a:spcBef>
          <a:spcPct val="30000"/>
        </a:spcBef>
        <a:spcAft>
          <a:spcPct val="0"/>
        </a:spcAft>
        <a:buClr>
          <a:schemeClr val="tx2"/>
        </a:buClr>
        <a:buSzPct val="55000"/>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6pPr>
      <a:lvl7pPr marL="2824163" indent="-300038" algn="l" rtl="0" fontAlgn="base">
        <a:lnSpc>
          <a:spcPct val="90000"/>
        </a:lnSpc>
        <a:spcBef>
          <a:spcPct val="30000"/>
        </a:spcBef>
        <a:spcAft>
          <a:spcPct val="0"/>
        </a:spcAft>
        <a:buClr>
          <a:schemeClr val="tx2"/>
        </a:buClr>
        <a:buSzPct val="55000"/>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7pPr>
      <a:lvl8pPr marL="3281363" indent="-300038" algn="l" rtl="0" fontAlgn="base">
        <a:lnSpc>
          <a:spcPct val="90000"/>
        </a:lnSpc>
        <a:spcBef>
          <a:spcPct val="30000"/>
        </a:spcBef>
        <a:spcAft>
          <a:spcPct val="0"/>
        </a:spcAft>
        <a:buClr>
          <a:schemeClr val="tx2"/>
        </a:buClr>
        <a:buSzPct val="55000"/>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8pPr>
      <a:lvl9pPr marL="3738563" indent="-300038" algn="l" rtl="0" fontAlgn="base">
        <a:lnSpc>
          <a:spcPct val="90000"/>
        </a:lnSpc>
        <a:spcBef>
          <a:spcPct val="30000"/>
        </a:spcBef>
        <a:spcAft>
          <a:spcPct val="0"/>
        </a:spcAft>
        <a:buClr>
          <a:schemeClr val="tx2"/>
        </a:buClr>
        <a:buSzPct val="55000"/>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381000" y="228600"/>
            <a:ext cx="8393113" cy="750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Title Slide</a:t>
            </a:r>
          </a:p>
        </p:txBody>
      </p:sp>
      <p:sp>
        <p:nvSpPr>
          <p:cNvPr id="7171" name="Rectangle 3"/>
          <p:cNvSpPr>
            <a:spLocks noGrp="1" noChangeArrowheads="1"/>
          </p:cNvSpPr>
          <p:nvPr>
            <p:ph type="body" idx="1"/>
          </p:nvPr>
        </p:nvSpPr>
        <p:spPr bwMode="auto">
          <a:xfrm>
            <a:off x="381000" y="1420813"/>
            <a:ext cx="8388350" cy="22145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fade/>
  </p:transition>
  <p:txStyles>
    <p:titleStyle>
      <a:lvl1pPr algn="l" rtl="0" fontAlgn="base">
        <a:lnSpc>
          <a:spcPct val="90000"/>
        </a:lnSpc>
        <a:spcBef>
          <a:spcPct val="0"/>
        </a:spcBef>
        <a:spcAft>
          <a:spcPct val="0"/>
        </a:spcAft>
        <a:defRPr sz="4800" b="1">
          <a:solidFill>
            <a:srgbClr val="C8C8FF"/>
          </a:solidFill>
          <a:effectLst>
            <a:outerShdw blurRad="38100" dist="38100" dir="2700000" algn="tl">
              <a:srgbClr val="000000"/>
            </a:outerShdw>
          </a:effectLst>
          <a:latin typeface="+mj-lt"/>
          <a:ea typeface="+mj-ea"/>
          <a:cs typeface="+mj-cs"/>
        </a:defRPr>
      </a:lvl1pPr>
      <a:lvl2pPr algn="l" rtl="0" fontAlgn="base">
        <a:lnSpc>
          <a:spcPct val="90000"/>
        </a:lnSpc>
        <a:spcBef>
          <a:spcPct val="0"/>
        </a:spcBef>
        <a:spcAft>
          <a:spcPct val="0"/>
        </a:spcAft>
        <a:defRPr sz="4800" b="1">
          <a:solidFill>
            <a:srgbClr val="C8C8FF"/>
          </a:solidFill>
          <a:effectLst>
            <a:outerShdw blurRad="38100" dist="38100" dir="2700000" algn="tl">
              <a:srgbClr val="000000"/>
            </a:outerShdw>
          </a:effectLst>
          <a:latin typeface="Arial" charset="0"/>
        </a:defRPr>
      </a:lvl2pPr>
      <a:lvl3pPr algn="l" rtl="0" fontAlgn="base">
        <a:lnSpc>
          <a:spcPct val="90000"/>
        </a:lnSpc>
        <a:spcBef>
          <a:spcPct val="0"/>
        </a:spcBef>
        <a:spcAft>
          <a:spcPct val="0"/>
        </a:spcAft>
        <a:defRPr sz="4800" b="1">
          <a:solidFill>
            <a:srgbClr val="C8C8FF"/>
          </a:solidFill>
          <a:effectLst>
            <a:outerShdw blurRad="38100" dist="38100" dir="2700000" algn="tl">
              <a:srgbClr val="000000"/>
            </a:outerShdw>
          </a:effectLst>
          <a:latin typeface="Arial" charset="0"/>
        </a:defRPr>
      </a:lvl3pPr>
      <a:lvl4pPr algn="l" rtl="0" fontAlgn="base">
        <a:lnSpc>
          <a:spcPct val="90000"/>
        </a:lnSpc>
        <a:spcBef>
          <a:spcPct val="0"/>
        </a:spcBef>
        <a:spcAft>
          <a:spcPct val="0"/>
        </a:spcAft>
        <a:defRPr sz="4800" b="1">
          <a:solidFill>
            <a:srgbClr val="C8C8FF"/>
          </a:solidFill>
          <a:effectLst>
            <a:outerShdw blurRad="38100" dist="38100" dir="2700000" algn="tl">
              <a:srgbClr val="000000"/>
            </a:outerShdw>
          </a:effectLst>
          <a:latin typeface="Arial" charset="0"/>
        </a:defRPr>
      </a:lvl4pPr>
      <a:lvl5pPr algn="l" rtl="0" fontAlgn="base">
        <a:lnSpc>
          <a:spcPct val="90000"/>
        </a:lnSpc>
        <a:spcBef>
          <a:spcPct val="0"/>
        </a:spcBef>
        <a:spcAft>
          <a:spcPct val="0"/>
        </a:spcAft>
        <a:defRPr sz="4800" b="1">
          <a:solidFill>
            <a:srgbClr val="C8C8FF"/>
          </a:solidFill>
          <a:effectLst>
            <a:outerShdw blurRad="38100" dist="38100" dir="2700000" algn="tl">
              <a:srgbClr val="000000"/>
            </a:outerShdw>
          </a:effectLst>
          <a:latin typeface="Arial" charset="0"/>
        </a:defRPr>
      </a:lvl5pPr>
      <a:lvl6pPr marL="457200" algn="l" rtl="0" fontAlgn="base">
        <a:lnSpc>
          <a:spcPct val="90000"/>
        </a:lnSpc>
        <a:spcBef>
          <a:spcPct val="0"/>
        </a:spcBef>
        <a:spcAft>
          <a:spcPct val="0"/>
        </a:spcAft>
        <a:defRPr sz="4800" b="1">
          <a:solidFill>
            <a:srgbClr val="C8C8FF"/>
          </a:solidFill>
          <a:effectLst>
            <a:outerShdw blurRad="38100" dist="38100" dir="2700000" algn="tl">
              <a:srgbClr val="000000"/>
            </a:outerShdw>
          </a:effectLst>
          <a:latin typeface="Arial" charset="0"/>
        </a:defRPr>
      </a:lvl6pPr>
      <a:lvl7pPr marL="914400" algn="l" rtl="0" fontAlgn="base">
        <a:lnSpc>
          <a:spcPct val="90000"/>
        </a:lnSpc>
        <a:spcBef>
          <a:spcPct val="0"/>
        </a:spcBef>
        <a:spcAft>
          <a:spcPct val="0"/>
        </a:spcAft>
        <a:defRPr sz="4800" b="1">
          <a:solidFill>
            <a:srgbClr val="C8C8FF"/>
          </a:solidFill>
          <a:effectLst>
            <a:outerShdw blurRad="38100" dist="38100" dir="2700000" algn="tl">
              <a:srgbClr val="000000"/>
            </a:outerShdw>
          </a:effectLst>
          <a:latin typeface="Arial" charset="0"/>
        </a:defRPr>
      </a:lvl7pPr>
      <a:lvl8pPr marL="1371600" algn="l" rtl="0" fontAlgn="base">
        <a:lnSpc>
          <a:spcPct val="90000"/>
        </a:lnSpc>
        <a:spcBef>
          <a:spcPct val="0"/>
        </a:spcBef>
        <a:spcAft>
          <a:spcPct val="0"/>
        </a:spcAft>
        <a:defRPr sz="4800" b="1">
          <a:solidFill>
            <a:srgbClr val="C8C8FF"/>
          </a:solidFill>
          <a:effectLst>
            <a:outerShdw blurRad="38100" dist="38100" dir="2700000" algn="tl">
              <a:srgbClr val="000000"/>
            </a:outerShdw>
          </a:effectLst>
          <a:latin typeface="Arial" charset="0"/>
        </a:defRPr>
      </a:lvl8pPr>
      <a:lvl9pPr marL="1828800" algn="l" rtl="0" fontAlgn="base">
        <a:lnSpc>
          <a:spcPct val="90000"/>
        </a:lnSpc>
        <a:spcBef>
          <a:spcPct val="0"/>
        </a:spcBef>
        <a:spcAft>
          <a:spcPct val="0"/>
        </a:spcAft>
        <a:defRPr sz="4800" b="1">
          <a:solidFill>
            <a:srgbClr val="C8C8FF"/>
          </a:solidFill>
          <a:effectLst>
            <a:outerShdw blurRad="38100" dist="38100" dir="2700000" algn="tl">
              <a:srgbClr val="000000"/>
            </a:outerShdw>
          </a:effectLst>
          <a:latin typeface="Arial" charset="0"/>
        </a:defRPr>
      </a:lvl9pPr>
    </p:titleStyle>
    <p:bodyStyle>
      <a:lvl1pPr marL="488950" indent="-488950" algn="l" rtl="0" fontAlgn="base">
        <a:lnSpc>
          <a:spcPct val="90000"/>
        </a:lnSpc>
        <a:spcBef>
          <a:spcPct val="30000"/>
        </a:spcBef>
        <a:spcAft>
          <a:spcPct val="0"/>
        </a:spcAft>
        <a:buClr>
          <a:schemeClr val="tx2"/>
        </a:buClr>
        <a:buSzPct val="95000"/>
        <a:buFont typeface="Wingdings" pitchFamily="2" charset="2"/>
        <a:buBlip>
          <a:blip r:embed="rId14"/>
        </a:buBlip>
        <a:defRPr sz="3200" b="1">
          <a:solidFill>
            <a:schemeClr val="tx1"/>
          </a:solidFill>
          <a:effectLst>
            <a:outerShdw blurRad="38100" dist="38100" dir="2700000" algn="tl">
              <a:srgbClr val="000000"/>
            </a:outerShdw>
          </a:effectLst>
          <a:latin typeface="+mn-lt"/>
          <a:ea typeface="+mn-ea"/>
          <a:cs typeface="+mn-cs"/>
        </a:defRPr>
      </a:lvl1pPr>
      <a:lvl2pPr marL="960438" indent="-469900" algn="l" rtl="0" fontAlgn="base">
        <a:lnSpc>
          <a:spcPct val="90000"/>
        </a:lnSpc>
        <a:spcBef>
          <a:spcPct val="30000"/>
        </a:spcBef>
        <a:spcAft>
          <a:spcPct val="0"/>
        </a:spcAft>
        <a:buClr>
          <a:schemeClr val="tx2"/>
        </a:buClr>
        <a:buSzPct val="95000"/>
        <a:buFont typeface="Wingdings" pitchFamily="2" charset="2"/>
        <a:buBlip>
          <a:blip r:embed="rId14"/>
        </a:buBlip>
        <a:defRPr sz="2800" b="1">
          <a:solidFill>
            <a:schemeClr val="tx1"/>
          </a:solidFill>
          <a:effectLst>
            <a:outerShdw blurRad="38100" dist="38100" dir="2700000" algn="tl">
              <a:srgbClr val="000000"/>
            </a:outerShdw>
          </a:effectLst>
          <a:latin typeface="+mn-lt"/>
        </a:defRPr>
      </a:lvl2pPr>
      <a:lvl3pPr marL="1349375" indent="-387350" algn="l" rtl="0" fontAlgn="base">
        <a:lnSpc>
          <a:spcPct val="90000"/>
        </a:lnSpc>
        <a:spcBef>
          <a:spcPct val="30000"/>
        </a:spcBef>
        <a:spcAft>
          <a:spcPct val="0"/>
        </a:spcAft>
        <a:buClr>
          <a:schemeClr val="tx2"/>
        </a:buClr>
        <a:buSzPct val="95000"/>
        <a:buFont typeface="Wingdings" pitchFamily="2" charset="2"/>
        <a:buBlip>
          <a:blip r:embed="rId14"/>
        </a:buBlip>
        <a:defRPr sz="2400" b="1">
          <a:solidFill>
            <a:schemeClr val="tx1"/>
          </a:solidFill>
          <a:effectLst>
            <a:outerShdw blurRad="38100" dist="38100" dir="2700000" algn="tl">
              <a:srgbClr val="000000"/>
            </a:outerShdw>
          </a:effectLst>
          <a:latin typeface="+mn-lt"/>
        </a:defRPr>
      </a:lvl3pPr>
      <a:lvl4pPr marL="1711325" indent="-360363" algn="l" rtl="0" fontAlgn="base">
        <a:lnSpc>
          <a:spcPct val="90000"/>
        </a:lnSpc>
        <a:spcBef>
          <a:spcPct val="30000"/>
        </a:spcBef>
        <a:spcAft>
          <a:spcPct val="0"/>
        </a:spcAft>
        <a:buClr>
          <a:schemeClr val="tx2"/>
        </a:buClr>
        <a:buSzPct val="95000"/>
        <a:buFont typeface="Wingdings" pitchFamily="2" charset="2"/>
        <a:buBlip>
          <a:blip r:embed="rId14"/>
        </a:buBlip>
        <a:defRPr sz="2000" b="1">
          <a:solidFill>
            <a:schemeClr val="tx1"/>
          </a:solidFill>
          <a:effectLst>
            <a:outerShdw blurRad="38100" dist="38100" dir="2700000" algn="tl">
              <a:srgbClr val="000000"/>
            </a:outerShdw>
          </a:effectLst>
          <a:latin typeface="+mn-lt"/>
        </a:defRPr>
      </a:lvl4pPr>
      <a:lvl5pPr marL="2090738" indent="-361950" algn="l" rtl="0" fontAlgn="base">
        <a:lnSpc>
          <a:spcPct val="90000"/>
        </a:lnSpc>
        <a:spcBef>
          <a:spcPct val="30000"/>
        </a:spcBef>
        <a:spcAft>
          <a:spcPct val="0"/>
        </a:spcAft>
        <a:buClr>
          <a:schemeClr val="tx2"/>
        </a:buClr>
        <a:buSzPct val="95000"/>
        <a:buFont typeface="Wingdings" pitchFamily="2" charset="2"/>
        <a:buBlip>
          <a:blip r:embed="rId14"/>
        </a:buBlip>
        <a:defRPr sz="2000" b="1">
          <a:solidFill>
            <a:schemeClr val="tx1"/>
          </a:solidFill>
          <a:effectLst>
            <a:outerShdw blurRad="38100" dist="38100" dir="2700000" algn="tl">
              <a:srgbClr val="000000"/>
            </a:outerShdw>
          </a:effectLst>
          <a:latin typeface="+mn-lt"/>
        </a:defRPr>
      </a:lvl5pPr>
      <a:lvl6pPr marL="2547938" indent="-361950" algn="l" rtl="0" fontAlgn="base">
        <a:lnSpc>
          <a:spcPct val="90000"/>
        </a:lnSpc>
        <a:spcBef>
          <a:spcPct val="30000"/>
        </a:spcBef>
        <a:spcAft>
          <a:spcPct val="0"/>
        </a:spcAft>
        <a:buClr>
          <a:schemeClr val="tx2"/>
        </a:buClr>
        <a:buSzPct val="95000"/>
        <a:buFont typeface="Wingdings" pitchFamily="2" charset="2"/>
        <a:buBlip>
          <a:blip r:embed="rId14"/>
        </a:buBlip>
        <a:defRPr sz="2000" b="1">
          <a:solidFill>
            <a:schemeClr val="tx1"/>
          </a:solidFill>
          <a:effectLst>
            <a:outerShdw blurRad="38100" dist="38100" dir="2700000" algn="tl">
              <a:srgbClr val="000000"/>
            </a:outerShdw>
          </a:effectLst>
          <a:latin typeface="+mn-lt"/>
        </a:defRPr>
      </a:lvl6pPr>
      <a:lvl7pPr marL="3005138" indent="-361950" algn="l" rtl="0" fontAlgn="base">
        <a:lnSpc>
          <a:spcPct val="90000"/>
        </a:lnSpc>
        <a:spcBef>
          <a:spcPct val="30000"/>
        </a:spcBef>
        <a:spcAft>
          <a:spcPct val="0"/>
        </a:spcAft>
        <a:buClr>
          <a:schemeClr val="tx2"/>
        </a:buClr>
        <a:buSzPct val="95000"/>
        <a:buFont typeface="Wingdings" pitchFamily="2" charset="2"/>
        <a:buBlip>
          <a:blip r:embed="rId14"/>
        </a:buBlip>
        <a:defRPr sz="2000" b="1">
          <a:solidFill>
            <a:schemeClr val="tx1"/>
          </a:solidFill>
          <a:effectLst>
            <a:outerShdw blurRad="38100" dist="38100" dir="2700000" algn="tl">
              <a:srgbClr val="000000"/>
            </a:outerShdw>
          </a:effectLst>
          <a:latin typeface="+mn-lt"/>
        </a:defRPr>
      </a:lvl7pPr>
      <a:lvl8pPr marL="3462338" indent="-361950" algn="l" rtl="0" fontAlgn="base">
        <a:lnSpc>
          <a:spcPct val="90000"/>
        </a:lnSpc>
        <a:spcBef>
          <a:spcPct val="30000"/>
        </a:spcBef>
        <a:spcAft>
          <a:spcPct val="0"/>
        </a:spcAft>
        <a:buClr>
          <a:schemeClr val="tx2"/>
        </a:buClr>
        <a:buSzPct val="95000"/>
        <a:buFont typeface="Wingdings" pitchFamily="2" charset="2"/>
        <a:buBlip>
          <a:blip r:embed="rId14"/>
        </a:buBlip>
        <a:defRPr sz="2000" b="1">
          <a:solidFill>
            <a:schemeClr val="tx1"/>
          </a:solidFill>
          <a:effectLst>
            <a:outerShdw blurRad="38100" dist="38100" dir="2700000" algn="tl">
              <a:srgbClr val="000000"/>
            </a:outerShdw>
          </a:effectLst>
          <a:latin typeface="+mn-lt"/>
        </a:defRPr>
      </a:lvl8pPr>
      <a:lvl9pPr marL="3919538" indent="-361950" algn="l" rtl="0" fontAlgn="base">
        <a:lnSpc>
          <a:spcPct val="90000"/>
        </a:lnSpc>
        <a:spcBef>
          <a:spcPct val="30000"/>
        </a:spcBef>
        <a:spcAft>
          <a:spcPct val="0"/>
        </a:spcAft>
        <a:buClr>
          <a:schemeClr val="tx2"/>
        </a:buClr>
        <a:buSzPct val="95000"/>
        <a:buFont typeface="Wingdings" pitchFamily="2" charset="2"/>
        <a:buBlip>
          <a:blip r:embed="rId14"/>
        </a:buBlip>
        <a:defRPr sz="2000" b="1">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90488"/>
            <a:ext cx="8229600" cy="1143000"/>
          </a:xfrm>
          <a:prstGeom prst="rect">
            <a:avLst/>
          </a:prstGeom>
          <a:noFill/>
          <a:ln w="9525">
            <a:noFill/>
            <a:miter lim="800000"/>
            <a:headEnd/>
            <a:tailEnd/>
          </a:ln>
          <a:effectLst>
            <a:outerShdw dist="12700" dir="54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219200"/>
            <a:ext cx="82296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052" name="Picture 18" descr="mslogo_R"/>
          <p:cNvPicPr>
            <a:picLocks noChangeAspect="1" noChangeArrowheads="1"/>
          </p:cNvPicPr>
          <p:nvPr/>
        </p:nvPicPr>
        <p:blipFill>
          <a:blip r:embed="rId8"/>
          <a:srcRect/>
          <a:stretch>
            <a:fillRect/>
          </a:stretch>
        </p:blipFill>
        <p:spPr bwMode="auto">
          <a:xfrm>
            <a:off x="7696200" y="6391275"/>
            <a:ext cx="1428750" cy="466725"/>
          </a:xfrm>
          <a:prstGeom prst="rect">
            <a:avLst/>
          </a:prstGeom>
          <a:noFill/>
          <a:ln w="9525">
            <a:noFill/>
            <a:miter lim="800000"/>
            <a:headEnd/>
            <a:tailEnd/>
          </a:ln>
        </p:spPr>
      </p:pic>
      <p:pic>
        <p:nvPicPr>
          <p:cNvPr id="2053" name="Picture 29" descr="DPE5"/>
          <p:cNvPicPr>
            <a:picLocks noChangeAspect="1" noChangeArrowheads="1"/>
          </p:cNvPicPr>
          <p:nvPr/>
        </p:nvPicPr>
        <p:blipFill>
          <a:blip r:embed="rId9"/>
          <a:srcRect/>
          <a:stretch>
            <a:fillRect/>
          </a:stretch>
        </p:blipFill>
        <p:spPr bwMode="auto">
          <a:xfrm>
            <a:off x="304800" y="6453188"/>
            <a:ext cx="1598613" cy="40481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Lst>
  <p:txStyles>
    <p:titleStyle>
      <a:lvl1pPr algn="l" rtl="0" eaLnBrk="0" fontAlgn="base" hangingPunct="0">
        <a:spcBef>
          <a:spcPct val="0"/>
        </a:spcBef>
        <a:spcAft>
          <a:spcPct val="0"/>
        </a:spcAft>
        <a:defRPr sz="3200" b="1">
          <a:solidFill>
            <a:srgbClr val="FFCC00"/>
          </a:solidFill>
          <a:latin typeface="+mj-lt"/>
          <a:ea typeface="+mj-ea"/>
          <a:cs typeface="+mj-cs"/>
        </a:defRPr>
      </a:lvl1pPr>
      <a:lvl2pPr algn="l" rtl="0" eaLnBrk="0" fontAlgn="base" hangingPunct="0">
        <a:spcBef>
          <a:spcPct val="0"/>
        </a:spcBef>
        <a:spcAft>
          <a:spcPct val="0"/>
        </a:spcAft>
        <a:defRPr sz="3200" b="1">
          <a:solidFill>
            <a:srgbClr val="FFCC00"/>
          </a:solidFill>
          <a:latin typeface="Tahoma" pitchFamily="34" charset="0"/>
        </a:defRPr>
      </a:lvl2pPr>
      <a:lvl3pPr algn="l" rtl="0" eaLnBrk="0" fontAlgn="base" hangingPunct="0">
        <a:spcBef>
          <a:spcPct val="0"/>
        </a:spcBef>
        <a:spcAft>
          <a:spcPct val="0"/>
        </a:spcAft>
        <a:defRPr sz="3200" b="1">
          <a:solidFill>
            <a:srgbClr val="FFCC00"/>
          </a:solidFill>
          <a:latin typeface="Tahoma" pitchFamily="34" charset="0"/>
        </a:defRPr>
      </a:lvl3pPr>
      <a:lvl4pPr algn="l" rtl="0" eaLnBrk="0" fontAlgn="base" hangingPunct="0">
        <a:spcBef>
          <a:spcPct val="0"/>
        </a:spcBef>
        <a:spcAft>
          <a:spcPct val="0"/>
        </a:spcAft>
        <a:defRPr sz="3200" b="1">
          <a:solidFill>
            <a:srgbClr val="FFCC00"/>
          </a:solidFill>
          <a:latin typeface="Tahoma" pitchFamily="34" charset="0"/>
        </a:defRPr>
      </a:lvl4pPr>
      <a:lvl5pPr algn="l" rtl="0" eaLnBrk="0" fontAlgn="base" hangingPunct="0">
        <a:spcBef>
          <a:spcPct val="0"/>
        </a:spcBef>
        <a:spcAft>
          <a:spcPct val="0"/>
        </a:spcAft>
        <a:defRPr sz="3200" b="1">
          <a:solidFill>
            <a:srgbClr val="FFCC00"/>
          </a:solidFill>
          <a:latin typeface="Tahoma" pitchFamily="34" charset="0"/>
        </a:defRPr>
      </a:lvl5pPr>
      <a:lvl6pPr marL="457200" algn="l" rtl="0" fontAlgn="base">
        <a:spcBef>
          <a:spcPct val="0"/>
        </a:spcBef>
        <a:spcAft>
          <a:spcPct val="0"/>
        </a:spcAft>
        <a:defRPr sz="3200" b="1">
          <a:solidFill>
            <a:srgbClr val="FFCC00"/>
          </a:solidFill>
          <a:latin typeface="Tahoma" pitchFamily="34" charset="0"/>
        </a:defRPr>
      </a:lvl6pPr>
      <a:lvl7pPr marL="914400" algn="l" rtl="0" fontAlgn="base">
        <a:spcBef>
          <a:spcPct val="0"/>
        </a:spcBef>
        <a:spcAft>
          <a:spcPct val="0"/>
        </a:spcAft>
        <a:defRPr sz="3200" b="1">
          <a:solidFill>
            <a:srgbClr val="FFCC00"/>
          </a:solidFill>
          <a:latin typeface="Tahoma" pitchFamily="34" charset="0"/>
        </a:defRPr>
      </a:lvl7pPr>
      <a:lvl8pPr marL="1371600" algn="l" rtl="0" fontAlgn="base">
        <a:spcBef>
          <a:spcPct val="0"/>
        </a:spcBef>
        <a:spcAft>
          <a:spcPct val="0"/>
        </a:spcAft>
        <a:defRPr sz="3200" b="1">
          <a:solidFill>
            <a:srgbClr val="FFCC00"/>
          </a:solidFill>
          <a:latin typeface="Tahoma" pitchFamily="34" charset="0"/>
        </a:defRPr>
      </a:lvl8pPr>
      <a:lvl9pPr marL="1828800" algn="l" rtl="0" fontAlgn="base">
        <a:spcBef>
          <a:spcPct val="0"/>
        </a:spcBef>
        <a:spcAft>
          <a:spcPct val="0"/>
        </a:spcAft>
        <a:defRPr sz="3200" b="1">
          <a:solidFill>
            <a:srgbClr val="FFCC00"/>
          </a:solidFill>
          <a:latin typeface="Tahoma" pitchFamily="34" charset="0"/>
        </a:defRPr>
      </a:lvl9pPr>
    </p:titleStyle>
    <p:bodyStyle>
      <a:lvl1pPr marL="342900" indent="-342900" algn="l" rtl="0" eaLnBrk="0" fontAlgn="base" hangingPunct="0">
        <a:spcBef>
          <a:spcPct val="20000"/>
        </a:spcBef>
        <a:spcAft>
          <a:spcPct val="0"/>
        </a:spcAft>
        <a:buBlip>
          <a:blip r:embed="rId10"/>
        </a:buBlip>
        <a:defRPr sz="2600">
          <a:solidFill>
            <a:schemeClr val="bg1"/>
          </a:solidFill>
          <a:latin typeface="+mn-lt"/>
          <a:ea typeface="+mn-ea"/>
          <a:cs typeface="+mn-cs"/>
        </a:defRPr>
      </a:lvl1pPr>
      <a:lvl2pPr marL="742950" indent="-285750" algn="l" rtl="0" eaLnBrk="0" fontAlgn="base" hangingPunct="0">
        <a:spcBef>
          <a:spcPct val="20000"/>
        </a:spcBef>
        <a:spcAft>
          <a:spcPct val="0"/>
        </a:spcAft>
        <a:buBlip>
          <a:blip r:embed="rId10"/>
        </a:buBlip>
        <a:defRPr sz="2000">
          <a:solidFill>
            <a:schemeClr val="bg1"/>
          </a:solidFill>
          <a:latin typeface="Microsoft Sans Serif" pitchFamily="34" charset="0"/>
        </a:defRPr>
      </a:lvl2pPr>
      <a:lvl3pPr marL="1143000" indent="-228600" algn="l" rtl="0" eaLnBrk="0" fontAlgn="base" hangingPunct="0">
        <a:spcBef>
          <a:spcPct val="20000"/>
        </a:spcBef>
        <a:spcAft>
          <a:spcPct val="0"/>
        </a:spcAft>
        <a:buBlip>
          <a:blip r:embed="rId10"/>
        </a:buBlip>
        <a:defRPr sz="2000">
          <a:solidFill>
            <a:schemeClr val="bg1"/>
          </a:solidFill>
          <a:latin typeface="+mn-lt"/>
        </a:defRPr>
      </a:lvl3pPr>
      <a:lvl4pPr marL="1600200" indent="-228600" algn="l" rtl="0" eaLnBrk="0" fontAlgn="base" hangingPunct="0">
        <a:spcBef>
          <a:spcPct val="20000"/>
        </a:spcBef>
        <a:spcAft>
          <a:spcPct val="0"/>
        </a:spcAft>
        <a:buBlip>
          <a:blip r:embed="rId10"/>
        </a:buBlip>
        <a:defRPr sz="1600">
          <a:solidFill>
            <a:schemeClr val="bg1"/>
          </a:solidFill>
          <a:latin typeface="+mn-lt"/>
        </a:defRPr>
      </a:lvl4pPr>
      <a:lvl5pPr marL="2057400" indent="-228600" algn="l" rtl="0" eaLnBrk="0" fontAlgn="base" hangingPunct="0">
        <a:spcBef>
          <a:spcPct val="20000"/>
        </a:spcBef>
        <a:spcAft>
          <a:spcPct val="0"/>
        </a:spcAft>
        <a:buBlip>
          <a:blip r:embed="rId10"/>
        </a:buBlip>
        <a:defRPr sz="1400">
          <a:solidFill>
            <a:schemeClr val="bg1"/>
          </a:solidFill>
          <a:latin typeface="+mn-lt"/>
        </a:defRPr>
      </a:lvl5pPr>
      <a:lvl6pPr marL="2514600" indent="-228600" algn="l" rtl="0" fontAlgn="base">
        <a:spcBef>
          <a:spcPct val="20000"/>
        </a:spcBef>
        <a:spcAft>
          <a:spcPct val="0"/>
        </a:spcAft>
        <a:buBlip>
          <a:blip r:embed="rId10"/>
        </a:buBlip>
        <a:defRPr sz="1400">
          <a:solidFill>
            <a:schemeClr val="bg1"/>
          </a:solidFill>
          <a:latin typeface="+mn-lt"/>
        </a:defRPr>
      </a:lvl6pPr>
      <a:lvl7pPr marL="2971800" indent="-228600" algn="l" rtl="0" fontAlgn="base">
        <a:spcBef>
          <a:spcPct val="20000"/>
        </a:spcBef>
        <a:spcAft>
          <a:spcPct val="0"/>
        </a:spcAft>
        <a:buBlip>
          <a:blip r:embed="rId10"/>
        </a:buBlip>
        <a:defRPr sz="1400">
          <a:solidFill>
            <a:schemeClr val="bg1"/>
          </a:solidFill>
          <a:latin typeface="+mn-lt"/>
        </a:defRPr>
      </a:lvl7pPr>
      <a:lvl8pPr marL="3429000" indent="-228600" algn="l" rtl="0" fontAlgn="base">
        <a:spcBef>
          <a:spcPct val="20000"/>
        </a:spcBef>
        <a:spcAft>
          <a:spcPct val="0"/>
        </a:spcAft>
        <a:buBlip>
          <a:blip r:embed="rId10"/>
        </a:buBlip>
        <a:defRPr sz="1400">
          <a:solidFill>
            <a:schemeClr val="bg1"/>
          </a:solidFill>
          <a:latin typeface="+mn-lt"/>
        </a:defRPr>
      </a:lvl8pPr>
      <a:lvl9pPr marL="3886200" indent="-228600" algn="l" rtl="0" fontAlgn="base">
        <a:spcBef>
          <a:spcPct val="20000"/>
        </a:spcBef>
        <a:spcAft>
          <a:spcPct val="0"/>
        </a:spcAft>
        <a:buBlip>
          <a:blip r:embed="rId10"/>
        </a:buBlip>
        <a:defRPr sz="1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cf.netfx3.com/" TargetMode="External"/><Relationship Id="rId2" Type="http://schemas.openxmlformats.org/officeDocument/2006/relationships/hyperlink" Target="http://msdn2.microsoft.com/en-us/netframework/aa663324.aspx" TargetMode="External"/><Relationship Id="rId1" Type="http://schemas.openxmlformats.org/officeDocument/2006/relationships/slideLayout" Target="../slideLayouts/slideLayout2.xml"/><Relationship Id="rId4" Type="http://schemas.openxmlformats.org/officeDocument/2006/relationships/hyperlink" Target="http://msdn.microsoft.com/msdnmag/issues/07/09/WAS/" TargetMode="Externa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2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7.xml"/><Relationship Id="rId1" Type="http://schemas.openxmlformats.org/officeDocument/2006/relationships/tags" Target="../tags/tag3.xml"/><Relationship Id="rId4" Type="http://schemas.openxmlformats.org/officeDocument/2006/relationships/image" Target="../media/image19.png"/></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27.xm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25.xml"/><Relationship Id="rId4" Type="http://schemas.openxmlformats.org/officeDocument/2006/relationships/image" Target="../media/image23.wmf"/></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27.xml"/><Relationship Id="rId5" Type="http://schemas.openxmlformats.org/officeDocument/2006/relationships/image" Target="../media/image19.png"/><Relationship Id="rId4" Type="http://schemas.openxmlformats.org/officeDocument/2006/relationships/image" Target="../media/image25.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6.xml"/><Relationship Id="rId7" Type="http://schemas.openxmlformats.org/officeDocument/2006/relationships/image" Target="../media/image29.png"/><Relationship Id="rId2" Type="http://schemas.openxmlformats.org/officeDocument/2006/relationships/slideLayout" Target="../slideLayouts/slideLayout27.xml"/><Relationship Id="rId1" Type="http://schemas.openxmlformats.org/officeDocument/2006/relationships/tags" Target="../tags/tag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7.xml"/><Relationship Id="rId1" Type="http://schemas.openxmlformats.org/officeDocument/2006/relationships/slideLayout" Target="../slideLayouts/slideLayout2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7.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9.xml"/><Relationship Id="rId1" Type="http://schemas.openxmlformats.org/officeDocument/2006/relationships/slideLayout" Target="../slideLayouts/slideLayout27.xml"/></Relationships>
</file>

<file path=ppt/slides/_rels/slide47.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37.png"/><Relationship Id="rId3" Type="http://schemas.openxmlformats.org/officeDocument/2006/relationships/notesSlide" Target="../notesSlides/notesSlide40.xml"/><Relationship Id="rId7" Type="http://schemas.openxmlformats.org/officeDocument/2006/relationships/image" Target="../media/image33.png"/><Relationship Id="rId12" Type="http://schemas.openxmlformats.org/officeDocument/2006/relationships/image" Target="../media/image36.png"/><Relationship Id="rId2" Type="http://schemas.openxmlformats.org/officeDocument/2006/relationships/slideLayout" Target="../slideLayouts/slideLayout25.xml"/><Relationship Id="rId1" Type="http://schemas.openxmlformats.org/officeDocument/2006/relationships/tags" Target="../tags/tag5.xml"/><Relationship Id="rId6" Type="http://schemas.openxmlformats.org/officeDocument/2006/relationships/image" Target="../media/image32.png"/><Relationship Id="rId11" Type="http://schemas.openxmlformats.org/officeDocument/2006/relationships/image" Target="../media/image35.png"/><Relationship Id="rId5" Type="http://schemas.openxmlformats.org/officeDocument/2006/relationships/image" Target="../media/image21.png"/><Relationship Id="rId10" Type="http://schemas.openxmlformats.org/officeDocument/2006/relationships/image" Target="../media/image34.png"/><Relationship Id="rId4" Type="http://schemas.openxmlformats.org/officeDocument/2006/relationships/image" Target="../media/image31.png"/><Relationship Id="rId9" Type="http://schemas.openxmlformats.org/officeDocument/2006/relationships/image" Target="../media/image25.png"/><Relationship Id="rId14" Type="http://schemas.openxmlformats.org/officeDocument/2006/relationships/image" Target="../media/image38.png"/></Relationships>
</file>

<file path=ppt/slides/_rels/slide4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1.xml"/><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43.xml"/><Relationship Id="rId1" Type="http://schemas.openxmlformats.org/officeDocument/2006/relationships/slideLayout" Target="../slideLayouts/slideLayout2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7.xml"/></Relationships>
</file>

<file path=ppt/slides/_rels/slide5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5.xml"/><Relationship Id="rId1" Type="http://schemas.openxmlformats.org/officeDocument/2006/relationships/slideLayout" Target="../slideLayouts/slideLayout25.xml"/><Relationship Id="rId4" Type="http://schemas.openxmlformats.org/officeDocument/2006/relationships/image" Target="../media/image23.wmf"/></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7.xml"/></Relationships>
</file>

<file path=ppt/slides/_rels/slide5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7.xml"/><Relationship Id="rId1" Type="http://schemas.openxmlformats.org/officeDocument/2006/relationships/slideLayout" Target="../slideLayouts/slideLayout27.xml"/></Relationships>
</file>

<file path=ppt/slides/_rels/slide5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8.xml"/><Relationship Id="rId1" Type="http://schemas.openxmlformats.org/officeDocument/2006/relationships/slideLayout" Target="../slideLayouts/slideLayout25.xml"/><Relationship Id="rId4" Type="http://schemas.openxmlformats.org/officeDocument/2006/relationships/image" Target="../media/image23.w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7.xml"/></Relationships>
</file>

<file path=ppt/slides/_rels/slide6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4.xml"/><Relationship Id="rId1" Type="http://schemas.openxmlformats.org/officeDocument/2006/relationships/slideLayout" Target="../slideLayouts/slideLayout25.xml"/><Relationship Id="rId4" Type="http://schemas.openxmlformats.org/officeDocument/2006/relationships/image" Target="../media/image23.wmf"/></Relationships>
</file>

<file path=ppt/slides/_rels/slide6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5.xml"/><Relationship Id="rId1" Type="http://schemas.openxmlformats.org/officeDocument/2006/relationships/slideLayout" Target="../slideLayouts/slideLayout25.xml"/><Relationship Id="rId4" Type="http://schemas.openxmlformats.org/officeDocument/2006/relationships/image" Target="../media/image23.w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6.xml"/><Relationship Id="rId1" Type="http://schemas.openxmlformats.org/officeDocument/2006/relationships/slideLayout" Target="../slideLayouts/slideLayout27.xml"/><Relationship Id="rId4" Type="http://schemas.openxmlformats.org/officeDocument/2006/relationships/image" Target="../media/image47.png"/></Relationships>
</file>

<file path=ppt/slides/_rels/slide6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84175" y="1117600"/>
            <a:ext cx="7974040" cy="1920526"/>
          </a:xfrm>
        </p:spPr>
        <p:txBody>
          <a:bodyPr/>
          <a:lstStyle/>
          <a:p>
            <a:r>
              <a:rPr lang="en-GB" sz="4400" dirty="0"/>
              <a:t>Windows </a:t>
            </a:r>
            <a:r>
              <a:rPr lang="en-GB" sz="4400" dirty="0" smtClean="0"/>
              <a:t>Server 2008 – Windows Communication Foundation</a:t>
            </a:r>
            <a:endParaRPr lang="en-GB" sz="4400" dirty="0"/>
          </a:p>
        </p:txBody>
      </p:sp>
      <p:sp>
        <p:nvSpPr>
          <p:cNvPr id="2051" name="Rectangle 3"/>
          <p:cNvSpPr>
            <a:spLocks noGrp="1" noChangeArrowheads="1"/>
          </p:cNvSpPr>
          <p:nvPr>
            <p:ph type="subTitle" idx="1"/>
          </p:nvPr>
        </p:nvSpPr>
        <p:spPr>
          <a:xfrm>
            <a:off x="384175" y="3925888"/>
            <a:ext cx="7861300" cy="2086725"/>
          </a:xfrm>
        </p:spPr>
        <p:txBody>
          <a:bodyPr/>
          <a:lstStyle/>
          <a:p>
            <a:r>
              <a:rPr lang="en-GB" smtClean="0"/>
              <a:t>Dave </a:t>
            </a:r>
            <a:r>
              <a:rPr lang="en-GB" dirty="0"/>
              <a:t>Allen</a:t>
            </a:r>
          </a:p>
          <a:p>
            <a:r>
              <a:rPr lang="en-GB" dirty="0" smtClean="0"/>
              <a:t>ISV Application Architect</a:t>
            </a:r>
            <a:endParaRPr lang="en-GB" dirty="0"/>
          </a:p>
          <a:p>
            <a:r>
              <a:rPr lang="en-GB" dirty="0" smtClean="0"/>
              <a:t>Developer and Platform Group</a:t>
            </a:r>
          </a:p>
          <a:p>
            <a:r>
              <a:rPr lang="en-GB" dirty="0" smtClean="0"/>
              <a:t>Microsoft UK</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type="title"/>
          </p:nvPr>
        </p:nvSpPr>
        <p:spPr/>
        <p:txBody>
          <a:bodyPr/>
          <a:lstStyle/>
          <a:p>
            <a:r>
              <a:rPr lang="en-US"/>
              <a:t>Message Contract</a:t>
            </a:r>
          </a:p>
        </p:txBody>
      </p:sp>
      <p:sp>
        <p:nvSpPr>
          <p:cNvPr id="75780" name="Rectangle 4"/>
          <p:cNvSpPr>
            <a:spLocks noChangeArrowheads="1"/>
          </p:cNvSpPr>
          <p:nvPr/>
        </p:nvSpPr>
        <p:spPr bwMode="auto">
          <a:xfrm>
            <a:off x="452438" y="1411288"/>
            <a:ext cx="8216900" cy="4610100"/>
          </a:xfrm>
          <a:prstGeom prst="rect">
            <a:avLst/>
          </a:prstGeom>
          <a:solidFill>
            <a:schemeClr val="bg1"/>
          </a:solidFill>
          <a:ln w="12700" algn="ctr">
            <a:solidFill>
              <a:schemeClr val="tx1"/>
            </a:solidFill>
            <a:miter lim="800000"/>
            <a:headEnd/>
            <a:tailEnd/>
          </a:ln>
          <a:effectLst/>
        </p:spPr>
        <p:txBody>
          <a:bodyPr wrap="none" anchor="ctr"/>
          <a:lstStyle/>
          <a:p>
            <a:r>
              <a:rPr lang="en-GB" b="1">
                <a:latin typeface="Consolas" pitchFamily="49" charset="0"/>
              </a:rPr>
              <a:t>[DataContract]</a:t>
            </a:r>
          </a:p>
          <a:p>
            <a:r>
              <a:rPr lang="en-GB" b="1">
                <a:solidFill>
                  <a:schemeClr val="tx2"/>
                </a:solidFill>
                <a:latin typeface="Consolas" pitchFamily="49" charset="0"/>
              </a:rPr>
              <a:t>[MessageContract]</a:t>
            </a:r>
          </a:p>
          <a:p>
            <a:r>
              <a:rPr lang="en-GB" b="1" noProof="1">
                <a:latin typeface="Consolas" pitchFamily="49" charset="0"/>
              </a:rPr>
              <a:t>public </a:t>
            </a:r>
            <a:r>
              <a:rPr lang="en-US" b="1">
                <a:latin typeface="Consolas" pitchFamily="49" charset="0"/>
              </a:rPr>
              <a:t>class</a:t>
            </a:r>
            <a:r>
              <a:rPr lang="en-US" b="1" noProof="1">
                <a:latin typeface="Consolas" pitchFamily="49" charset="0"/>
              </a:rPr>
              <a:t> </a:t>
            </a:r>
            <a:r>
              <a:rPr lang="en-US" b="1">
                <a:latin typeface="Consolas" pitchFamily="49" charset="0"/>
              </a:rPr>
              <a:t>HelloMessage</a:t>
            </a:r>
            <a:endParaRPr lang="en-US" b="1" noProof="1">
              <a:latin typeface="Consolas" pitchFamily="49" charset="0"/>
            </a:endParaRPr>
          </a:p>
          <a:p>
            <a:r>
              <a:rPr lang="en-US" b="1" noProof="1">
                <a:latin typeface="Consolas" pitchFamily="49" charset="0"/>
              </a:rPr>
              <a:t>{</a:t>
            </a:r>
            <a:endParaRPr lang="en-GB" b="1">
              <a:latin typeface="Consolas" pitchFamily="49" charset="0"/>
            </a:endParaRPr>
          </a:p>
          <a:p>
            <a:r>
              <a:rPr lang="en-GB" b="1">
                <a:latin typeface="Consolas" pitchFamily="49" charset="0"/>
              </a:rPr>
              <a:t>  [DataMember]</a:t>
            </a:r>
          </a:p>
          <a:p>
            <a:r>
              <a:rPr lang="en-GB" b="1">
                <a:solidFill>
                  <a:schemeClr val="tx2"/>
                </a:solidFill>
                <a:latin typeface="Consolas" pitchFamily="49" charset="0"/>
              </a:rPr>
              <a:t>  [MessageBody]</a:t>
            </a:r>
          </a:p>
          <a:p>
            <a:r>
              <a:rPr lang="en-GB" b="1">
                <a:latin typeface="Consolas" pitchFamily="49" charset="0"/>
              </a:rPr>
              <a:t>  public string from;</a:t>
            </a:r>
          </a:p>
          <a:p>
            <a:r>
              <a:rPr lang="en-GB" b="1">
                <a:latin typeface="Consolas" pitchFamily="49" charset="0"/>
              </a:rPr>
              <a:t>  [DataMember]</a:t>
            </a:r>
          </a:p>
          <a:p>
            <a:r>
              <a:rPr lang="en-GB" b="1">
                <a:solidFill>
                  <a:schemeClr val="tx2"/>
                </a:solidFill>
                <a:latin typeface="Consolas" pitchFamily="49" charset="0"/>
              </a:rPr>
              <a:t>  [MessageHeader]</a:t>
            </a:r>
          </a:p>
          <a:p>
            <a:r>
              <a:rPr lang="en-GB" b="1">
                <a:latin typeface="Consolas" pitchFamily="49" charset="0"/>
              </a:rPr>
              <a:t>  public string to;</a:t>
            </a:r>
          </a:p>
          <a:p>
            <a:r>
              <a:rPr lang="en-GB" b="1">
                <a:latin typeface="Consolas" pitchFamily="49" charset="0"/>
              </a:rPr>
              <a:t>  [DataMember]</a:t>
            </a:r>
          </a:p>
          <a:p>
            <a:r>
              <a:rPr lang="en-GB" b="1">
                <a:solidFill>
                  <a:schemeClr val="tx2"/>
                </a:solidFill>
                <a:latin typeface="Consolas" pitchFamily="49" charset="0"/>
              </a:rPr>
              <a:t>  [MessageBody]</a:t>
            </a:r>
          </a:p>
          <a:p>
            <a:r>
              <a:rPr lang="en-GB" b="1">
                <a:latin typeface="Consolas" pitchFamily="49" charset="0"/>
              </a:rPr>
              <a:t>  public string message;</a:t>
            </a:r>
            <a:endParaRPr lang="en-US" b="1">
              <a:latin typeface="Consolas" pitchFamily="49" charset="0"/>
            </a:endParaRPr>
          </a:p>
          <a:p>
            <a:r>
              <a:rPr lang="en-US" b="1" noProof="1">
                <a:latin typeface="Consolas" pitchFamily="49" charset="0"/>
              </a:rPr>
              <a:t>}</a:t>
            </a:r>
            <a:endParaRPr lang="en-US" b="1">
              <a:latin typeface="Consolas" pitchFamily="49"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a:t>Bindings</a:t>
            </a:r>
          </a:p>
        </p:txBody>
      </p:sp>
      <p:sp>
        <p:nvSpPr>
          <p:cNvPr id="81923" name="Rectangle 3"/>
          <p:cNvSpPr>
            <a:spLocks noChangeArrowheads="1"/>
          </p:cNvSpPr>
          <p:nvPr/>
        </p:nvSpPr>
        <p:spPr bwMode="auto">
          <a:xfrm>
            <a:off x="598488" y="3319463"/>
            <a:ext cx="2641600" cy="2868612"/>
          </a:xfrm>
          <a:prstGeom prst="rect">
            <a:avLst/>
          </a:prstGeom>
          <a:solidFill>
            <a:schemeClr val="folHlink"/>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latin typeface="Franklin Gothic Medium" pitchFamily="34" charset="0"/>
              </a:rPr>
              <a:t>Transport</a:t>
            </a: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p:txBody>
      </p:sp>
      <p:sp>
        <p:nvSpPr>
          <p:cNvPr id="81924" name="AutoShape 4"/>
          <p:cNvSpPr>
            <a:spLocks noChangeArrowheads="1"/>
          </p:cNvSpPr>
          <p:nvPr/>
        </p:nvSpPr>
        <p:spPr bwMode="auto">
          <a:xfrm>
            <a:off x="2135188" y="4706938"/>
            <a:ext cx="914400" cy="600075"/>
          </a:xfrm>
          <a:prstGeom prst="rightArrow">
            <a:avLst>
              <a:gd name="adj1" fmla="val 71426"/>
              <a:gd name="adj2" fmla="val 38095"/>
            </a:avLst>
          </a:prstGeom>
          <a:solidFill>
            <a:schemeClr val="tx1"/>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600" b="1">
                <a:solidFill>
                  <a:schemeClr val="bg1"/>
                </a:solidFill>
                <a:latin typeface="Franklin Gothic Medium" pitchFamily="34" charset="0"/>
              </a:rPr>
              <a:t>Pipes</a:t>
            </a:r>
          </a:p>
        </p:txBody>
      </p:sp>
      <p:sp>
        <p:nvSpPr>
          <p:cNvPr id="81925" name="AutoShape 5"/>
          <p:cNvSpPr>
            <a:spLocks noChangeArrowheads="1"/>
          </p:cNvSpPr>
          <p:nvPr/>
        </p:nvSpPr>
        <p:spPr bwMode="auto">
          <a:xfrm>
            <a:off x="788988" y="4706938"/>
            <a:ext cx="914400" cy="600075"/>
          </a:xfrm>
          <a:prstGeom prst="rightArrow">
            <a:avLst>
              <a:gd name="adj1" fmla="val 71426"/>
              <a:gd name="adj2" fmla="val 38095"/>
            </a:avLst>
          </a:prstGeom>
          <a:solidFill>
            <a:schemeClr val="tx1"/>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600" b="1">
                <a:solidFill>
                  <a:schemeClr val="bg1"/>
                </a:solidFill>
                <a:latin typeface="Franklin Gothic Medium" pitchFamily="34" charset="0"/>
              </a:rPr>
              <a:t>MSMQ</a:t>
            </a:r>
          </a:p>
        </p:txBody>
      </p:sp>
      <p:sp>
        <p:nvSpPr>
          <p:cNvPr id="81926" name="AutoShape 6"/>
          <p:cNvSpPr>
            <a:spLocks noChangeArrowheads="1"/>
          </p:cNvSpPr>
          <p:nvPr/>
        </p:nvSpPr>
        <p:spPr bwMode="auto">
          <a:xfrm>
            <a:off x="1462088" y="5491163"/>
            <a:ext cx="914400" cy="600075"/>
          </a:xfrm>
          <a:prstGeom prst="rightArrow">
            <a:avLst>
              <a:gd name="adj1" fmla="val 71426"/>
              <a:gd name="adj2" fmla="val 38095"/>
            </a:avLst>
          </a:prstGeom>
          <a:solidFill>
            <a:schemeClr val="tx1"/>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600" b="1">
                <a:solidFill>
                  <a:schemeClr val="bg1"/>
                </a:solidFill>
                <a:latin typeface="Franklin Gothic Medium" pitchFamily="34" charset="0"/>
              </a:rPr>
              <a:t>Custom</a:t>
            </a:r>
          </a:p>
        </p:txBody>
      </p:sp>
      <p:sp>
        <p:nvSpPr>
          <p:cNvPr id="81927" name="AutoShape 7"/>
          <p:cNvSpPr>
            <a:spLocks noChangeArrowheads="1"/>
          </p:cNvSpPr>
          <p:nvPr/>
        </p:nvSpPr>
        <p:spPr bwMode="auto">
          <a:xfrm>
            <a:off x="788988" y="3922713"/>
            <a:ext cx="914400" cy="600075"/>
          </a:xfrm>
          <a:prstGeom prst="rightArrow">
            <a:avLst>
              <a:gd name="adj1" fmla="val 71426"/>
              <a:gd name="adj2" fmla="val 38095"/>
            </a:avLst>
          </a:prstGeom>
          <a:solidFill>
            <a:schemeClr val="tx1"/>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600" b="1">
                <a:solidFill>
                  <a:schemeClr val="bg1"/>
                </a:solidFill>
                <a:latin typeface="Franklin Gothic Medium" pitchFamily="34" charset="0"/>
              </a:rPr>
              <a:t>TCP</a:t>
            </a:r>
          </a:p>
        </p:txBody>
      </p:sp>
      <p:sp>
        <p:nvSpPr>
          <p:cNvPr id="81928" name="AutoShape 8"/>
          <p:cNvSpPr>
            <a:spLocks noChangeArrowheads="1"/>
          </p:cNvSpPr>
          <p:nvPr/>
        </p:nvSpPr>
        <p:spPr bwMode="auto">
          <a:xfrm>
            <a:off x="2135188" y="3922713"/>
            <a:ext cx="914400" cy="600075"/>
          </a:xfrm>
          <a:prstGeom prst="rightArrow">
            <a:avLst>
              <a:gd name="adj1" fmla="val 71426"/>
              <a:gd name="adj2" fmla="val 38095"/>
            </a:avLst>
          </a:prstGeom>
          <a:solidFill>
            <a:schemeClr val="tx1"/>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600" b="1">
                <a:solidFill>
                  <a:schemeClr val="bg1"/>
                </a:solidFill>
                <a:latin typeface="Franklin Gothic Medium" pitchFamily="34" charset="0"/>
              </a:rPr>
              <a:t>HTTP</a:t>
            </a:r>
          </a:p>
        </p:txBody>
      </p:sp>
      <p:sp>
        <p:nvSpPr>
          <p:cNvPr id="81930" name="Rectangle 10"/>
          <p:cNvSpPr>
            <a:spLocks noChangeArrowheads="1"/>
          </p:cNvSpPr>
          <p:nvPr/>
        </p:nvSpPr>
        <p:spPr bwMode="auto">
          <a:xfrm>
            <a:off x="4022725" y="3357563"/>
            <a:ext cx="1485900" cy="2868612"/>
          </a:xfrm>
          <a:prstGeom prst="rect">
            <a:avLst/>
          </a:prstGeom>
          <a:solidFill>
            <a:schemeClr val="folHlink"/>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latin typeface="Franklin Gothic Medium" pitchFamily="34" charset="0"/>
              </a:rPr>
              <a:t>Encoders</a:t>
            </a: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p:txBody>
      </p:sp>
      <p:sp>
        <p:nvSpPr>
          <p:cNvPr id="81931" name="Rectangle 11"/>
          <p:cNvSpPr>
            <a:spLocks noChangeArrowheads="1"/>
          </p:cNvSpPr>
          <p:nvPr/>
        </p:nvSpPr>
        <p:spPr bwMode="auto">
          <a:xfrm>
            <a:off x="4400550" y="4508500"/>
            <a:ext cx="728663" cy="393700"/>
          </a:xfrm>
          <a:prstGeom prst="rect">
            <a:avLst/>
          </a:prstGeom>
          <a:solidFill>
            <a:schemeClr val="tx1"/>
          </a:solidFill>
          <a:ln w="12700" algn="ctr">
            <a:solidFill>
              <a:schemeClr val="bg2"/>
            </a:solidFill>
            <a:miter lim="800000"/>
            <a:headEnd/>
            <a:tailEnd/>
          </a:ln>
          <a:effectLst/>
        </p:spPr>
        <p:txBody>
          <a:bodyPr wrap="none" anchor="ctr"/>
          <a:lstStyle/>
          <a:p>
            <a:pPr algn="ctr"/>
            <a:r>
              <a:rPr lang="en-US" sz="1600" b="1">
                <a:solidFill>
                  <a:schemeClr val="bg1"/>
                </a:solidFill>
                <a:latin typeface="Franklin Gothic Medium" pitchFamily="34" charset="0"/>
              </a:rPr>
              <a:t>Binary</a:t>
            </a:r>
          </a:p>
        </p:txBody>
      </p:sp>
      <p:sp>
        <p:nvSpPr>
          <p:cNvPr id="81932" name="Rectangle 12"/>
          <p:cNvSpPr>
            <a:spLocks noChangeArrowheads="1"/>
          </p:cNvSpPr>
          <p:nvPr/>
        </p:nvSpPr>
        <p:spPr bwMode="auto">
          <a:xfrm>
            <a:off x="4400550" y="4025900"/>
            <a:ext cx="728663" cy="393700"/>
          </a:xfrm>
          <a:prstGeom prst="rect">
            <a:avLst/>
          </a:prstGeom>
          <a:solidFill>
            <a:schemeClr val="tx1"/>
          </a:solidFill>
          <a:ln w="12700" algn="ctr">
            <a:solidFill>
              <a:schemeClr val="bg2"/>
            </a:solidFill>
            <a:miter lim="800000"/>
            <a:headEnd/>
            <a:tailEnd/>
          </a:ln>
          <a:effectLst/>
        </p:spPr>
        <p:txBody>
          <a:bodyPr wrap="none" anchor="ctr"/>
          <a:lstStyle/>
          <a:p>
            <a:pPr algn="ctr"/>
            <a:r>
              <a:rPr lang="en-US" sz="1600" b="1">
                <a:solidFill>
                  <a:schemeClr val="bg1"/>
                </a:solidFill>
                <a:latin typeface="Franklin Gothic Medium" pitchFamily="34" charset="0"/>
              </a:rPr>
              <a:t>Text</a:t>
            </a:r>
          </a:p>
        </p:txBody>
      </p:sp>
      <p:sp>
        <p:nvSpPr>
          <p:cNvPr id="81933" name="Rectangle 13"/>
          <p:cNvSpPr>
            <a:spLocks noChangeArrowheads="1"/>
          </p:cNvSpPr>
          <p:nvPr/>
        </p:nvSpPr>
        <p:spPr bwMode="auto">
          <a:xfrm>
            <a:off x="4400550" y="5516563"/>
            <a:ext cx="728663" cy="393700"/>
          </a:xfrm>
          <a:prstGeom prst="rect">
            <a:avLst/>
          </a:prstGeom>
          <a:solidFill>
            <a:schemeClr val="tx1"/>
          </a:solidFill>
          <a:ln w="12700" algn="ctr">
            <a:solidFill>
              <a:schemeClr val="bg2"/>
            </a:solidFill>
            <a:miter lim="800000"/>
            <a:headEnd/>
            <a:tailEnd/>
          </a:ln>
          <a:effectLst/>
        </p:spPr>
        <p:txBody>
          <a:bodyPr wrap="none" anchor="ctr"/>
          <a:lstStyle/>
          <a:p>
            <a:pPr algn="ctr"/>
            <a:r>
              <a:rPr lang="en-US" sz="1600" b="1">
                <a:solidFill>
                  <a:schemeClr val="bg1"/>
                </a:solidFill>
                <a:latin typeface="Franklin Gothic Medium" pitchFamily="34" charset="0"/>
              </a:rPr>
              <a:t>Custom</a:t>
            </a:r>
          </a:p>
        </p:txBody>
      </p:sp>
      <p:grpSp>
        <p:nvGrpSpPr>
          <p:cNvPr id="2" name="Group 19"/>
          <p:cNvGrpSpPr>
            <a:grpSpLocks/>
          </p:cNvGrpSpPr>
          <p:nvPr/>
        </p:nvGrpSpPr>
        <p:grpSpPr bwMode="auto">
          <a:xfrm>
            <a:off x="2070100" y="1822450"/>
            <a:ext cx="4851400" cy="1143000"/>
            <a:chOff x="680" y="1108"/>
            <a:chExt cx="3056" cy="720"/>
          </a:xfrm>
        </p:grpSpPr>
        <p:sp>
          <p:nvSpPr>
            <p:cNvPr id="81940" name="Rectangle 20"/>
            <p:cNvSpPr>
              <a:spLocks noChangeArrowheads="1"/>
            </p:cNvSpPr>
            <p:nvPr/>
          </p:nvSpPr>
          <p:spPr bwMode="auto">
            <a:xfrm>
              <a:off x="680" y="1108"/>
              <a:ext cx="3056" cy="720"/>
            </a:xfrm>
            <a:prstGeom prst="rect">
              <a:avLst/>
            </a:prstGeom>
            <a:solidFill>
              <a:schemeClr val="folHlink"/>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latin typeface="Franklin Gothic Medium" pitchFamily="34" charset="0"/>
                </a:rPr>
                <a:t>Binding</a:t>
              </a: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p:txBody>
        </p:sp>
        <p:grpSp>
          <p:nvGrpSpPr>
            <p:cNvPr id="3" name="Group 21"/>
            <p:cNvGrpSpPr>
              <a:grpSpLocks/>
            </p:cNvGrpSpPr>
            <p:nvPr/>
          </p:nvGrpSpPr>
          <p:grpSpPr bwMode="auto">
            <a:xfrm>
              <a:off x="852" y="1279"/>
              <a:ext cx="2768" cy="378"/>
              <a:chOff x="537" y="1295"/>
              <a:chExt cx="2768" cy="378"/>
            </a:xfrm>
          </p:grpSpPr>
          <p:sp>
            <p:nvSpPr>
              <p:cNvPr id="81942" name="AutoShape 22"/>
              <p:cNvSpPr>
                <a:spLocks noChangeArrowheads="1"/>
              </p:cNvSpPr>
              <p:nvPr/>
            </p:nvSpPr>
            <p:spPr bwMode="auto">
              <a:xfrm>
                <a:off x="537" y="1295"/>
                <a:ext cx="576" cy="378"/>
              </a:xfrm>
              <a:prstGeom prst="rightArrow">
                <a:avLst>
                  <a:gd name="adj1" fmla="val 71426"/>
                  <a:gd name="adj2" fmla="val 38095"/>
                </a:avLst>
              </a:prstGeom>
              <a:solidFill>
                <a:schemeClr val="tx1"/>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600" b="1">
                    <a:solidFill>
                      <a:schemeClr val="bg1"/>
                    </a:solidFill>
                    <a:latin typeface="Franklin Gothic Medium" pitchFamily="34" charset="0"/>
                  </a:rPr>
                  <a:t>HTTP</a:t>
                </a:r>
              </a:p>
            </p:txBody>
          </p:sp>
          <p:sp>
            <p:nvSpPr>
              <p:cNvPr id="81943" name="Rectangle 23"/>
              <p:cNvSpPr>
                <a:spLocks noChangeArrowheads="1"/>
              </p:cNvSpPr>
              <p:nvPr/>
            </p:nvSpPr>
            <p:spPr bwMode="auto">
              <a:xfrm>
                <a:off x="1114" y="1360"/>
                <a:ext cx="459" cy="248"/>
              </a:xfrm>
              <a:prstGeom prst="rect">
                <a:avLst/>
              </a:prstGeom>
              <a:solidFill>
                <a:schemeClr val="tx1"/>
              </a:solidFill>
              <a:ln w="12700" algn="ctr">
                <a:solidFill>
                  <a:schemeClr val="bg2"/>
                </a:solidFill>
                <a:miter lim="800000"/>
                <a:headEnd/>
                <a:tailEnd/>
              </a:ln>
              <a:effectLst/>
            </p:spPr>
            <p:txBody>
              <a:bodyPr wrap="none" anchor="ctr"/>
              <a:lstStyle/>
              <a:p>
                <a:pPr algn="ctr"/>
                <a:r>
                  <a:rPr lang="en-US" sz="1600" b="1">
                    <a:solidFill>
                      <a:schemeClr val="bg1"/>
                    </a:solidFill>
                    <a:latin typeface="Franklin Gothic Medium" pitchFamily="34" charset="0"/>
                  </a:rPr>
                  <a:t>Text</a:t>
                </a:r>
              </a:p>
            </p:txBody>
          </p:sp>
          <p:sp>
            <p:nvSpPr>
              <p:cNvPr id="81944" name="AutoShape 24"/>
              <p:cNvSpPr>
                <a:spLocks noChangeArrowheads="1"/>
              </p:cNvSpPr>
              <p:nvPr/>
            </p:nvSpPr>
            <p:spPr bwMode="auto">
              <a:xfrm>
                <a:off x="2729" y="1295"/>
                <a:ext cx="576" cy="378"/>
              </a:xfrm>
              <a:prstGeom prst="rightArrow">
                <a:avLst>
                  <a:gd name="adj1" fmla="val 71426"/>
                  <a:gd name="adj2" fmla="val 38095"/>
                </a:avLst>
              </a:prstGeom>
              <a:solidFill>
                <a:schemeClr val="tx1"/>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600" b="1">
                    <a:solidFill>
                      <a:schemeClr val="bg1"/>
                    </a:solidFill>
                    <a:latin typeface="Franklin Gothic Medium" pitchFamily="34" charset="0"/>
                  </a:rPr>
                  <a:t>TX</a:t>
                </a:r>
              </a:p>
            </p:txBody>
          </p:sp>
          <p:sp>
            <p:nvSpPr>
              <p:cNvPr id="81945" name="AutoShape 25"/>
              <p:cNvSpPr>
                <a:spLocks noChangeArrowheads="1"/>
              </p:cNvSpPr>
              <p:nvPr/>
            </p:nvSpPr>
            <p:spPr bwMode="auto">
              <a:xfrm>
                <a:off x="1574" y="1295"/>
                <a:ext cx="576" cy="378"/>
              </a:xfrm>
              <a:prstGeom prst="rightArrow">
                <a:avLst>
                  <a:gd name="adj1" fmla="val 71426"/>
                  <a:gd name="adj2" fmla="val 38095"/>
                </a:avLst>
              </a:prstGeom>
              <a:solidFill>
                <a:schemeClr val="tx1"/>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600" b="1">
                    <a:solidFill>
                      <a:schemeClr val="bg1"/>
                    </a:solidFill>
                    <a:latin typeface="Franklin Gothic Medium" pitchFamily="34" charset="0"/>
                  </a:rPr>
                  <a:t>Security</a:t>
                </a:r>
              </a:p>
            </p:txBody>
          </p:sp>
          <p:sp>
            <p:nvSpPr>
              <p:cNvPr id="81946" name="AutoShape 26"/>
              <p:cNvSpPr>
                <a:spLocks noChangeArrowheads="1"/>
              </p:cNvSpPr>
              <p:nvPr/>
            </p:nvSpPr>
            <p:spPr bwMode="auto">
              <a:xfrm>
                <a:off x="2151" y="1295"/>
                <a:ext cx="576" cy="378"/>
              </a:xfrm>
              <a:prstGeom prst="rightArrow">
                <a:avLst>
                  <a:gd name="adj1" fmla="val 71426"/>
                  <a:gd name="adj2" fmla="val 38095"/>
                </a:avLst>
              </a:prstGeom>
              <a:solidFill>
                <a:schemeClr val="tx1"/>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600" b="1">
                    <a:solidFill>
                      <a:schemeClr val="bg1"/>
                    </a:solidFill>
                    <a:latin typeface="Franklin Gothic Medium" pitchFamily="34" charset="0"/>
                  </a:rPr>
                  <a:t>RM</a:t>
                </a:r>
              </a:p>
            </p:txBody>
          </p:sp>
        </p:grpSp>
      </p:grpSp>
      <p:sp>
        <p:nvSpPr>
          <p:cNvPr id="81947" name="AutoShape 27"/>
          <p:cNvSpPr>
            <a:spLocks/>
          </p:cNvSpPr>
          <p:nvPr/>
        </p:nvSpPr>
        <p:spPr bwMode="auto">
          <a:xfrm rot="16200000">
            <a:off x="5219700" y="1409700"/>
            <a:ext cx="215900" cy="2616200"/>
          </a:xfrm>
          <a:prstGeom prst="leftBrace">
            <a:avLst>
              <a:gd name="adj1" fmla="val 100980"/>
              <a:gd name="adj2" fmla="val 50000"/>
            </a:avLst>
          </a:prstGeom>
          <a:noFill/>
          <a:ln w="38100">
            <a:solidFill>
              <a:schemeClr val="tx1"/>
            </a:solidFill>
            <a:round/>
            <a:headEnd/>
            <a:tailEnd/>
          </a:ln>
          <a:effectLst/>
        </p:spPr>
        <p:txBody>
          <a:bodyPr wrap="none" anchor="ctr"/>
          <a:lstStyle/>
          <a:p>
            <a:endParaRPr lang="en-GB"/>
          </a:p>
        </p:txBody>
      </p:sp>
      <p:sp>
        <p:nvSpPr>
          <p:cNvPr id="81948" name="AutoShape 28"/>
          <p:cNvSpPr>
            <a:spLocks/>
          </p:cNvSpPr>
          <p:nvPr/>
        </p:nvSpPr>
        <p:spPr bwMode="auto">
          <a:xfrm rot="16200000">
            <a:off x="3479800" y="2381250"/>
            <a:ext cx="279400" cy="673100"/>
          </a:xfrm>
          <a:prstGeom prst="leftBrace">
            <a:avLst>
              <a:gd name="adj1" fmla="val 20076"/>
              <a:gd name="adj2" fmla="val 50000"/>
            </a:avLst>
          </a:prstGeom>
          <a:noFill/>
          <a:ln w="38100">
            <a:solidFill>
              <a:schemeClr val="tx1"/>
            </a:solidFill>
            <a:round/>
            <a:headEnd/>
            <a:tailEnd/>
          </a:ln>
          <a:effectLst/>
        </p:spPr>
        <p:txBody>
          <a:bodyPr wrap="none" anchor="ctr"/>
          <a:lstStyle/>
          <a:p>
            <a:endParaRPr lang="en-GB"/>
          </a:p>
        </p:txBody>
      </p:sp>
      <p:sp>
        <p:nvSpPr>
          <p:cNvPr id="81949" name="AutoShape 29"/>
          <p:cNvSpPr>
            <a:spLocks/>
          </p:cNvSpPr>
          <p:nvPr/>
        </p:nvSpPr>
        <p:spPr bwMode="auto">
          <a:xfrm rot="16200000">
            <a:off x="2565400" y="2381250"/>
            <a:ext cx="279400" cy="673100"/>
          </a:xfrm>
          <a:prstGeom prst="leftBrace">
            <a:avLst>
              <a:gd name="adj1" fmla="val 20076"/>
              <a:gd name="adj2" fmla="val 50000"/>
            </a:avLst>
          </a:prstGeom>
          <a:noFill/>
          <a:ln w="38100">
            <a:solidFill>
              <a:schemeClr val="tx1"/>
            </a:solidFill>
            <a:round/>
            <a:headEnd/>
            <a:tailEnd/>
          </a:ln>
          <a:effectLst/>
        </p:spPr>
        <p:txBody>
          <a:bodyPr wrap="none" anchor="ctr"/>
          <a:lstStyle/>
          <a:p>
            <a:endParaRPr lang="en-GB"/>
          </a:p>
        </p:txBody>
      </p:sp>
      <p:cxnSp>
        <p:nvCxnSpPr>
          <p:cNvPr id="81950" name="AutoShape 30"/>
          <p:cNvCxnSpPr>
            <a:cxnSpLocks noChangeShapeType="1"/>
            <a:stCxn id="81923" idx="0"/>
            <a:endCxn id="81949" idx="1"/>
          </p:cNvCxnSpPr>
          <p:nvPr/>
        </p:nvCxnSpPr>
        <p:spPr bwMode="auto">
          <a:xfrm rot="16200000">
            <a:off x="2090737" y="2705101"/>
            <a:ext cx="442913" cy="785812"/>
          </a:xfrm>
          <a:prstGeom prst="curvedConnector3">
            <a:avLst>
              <a:gd name="adj1" fmla="val 51972"/>
            </a:avLst>
          </a:prstGeom>
          <a:noFill/>
          <a:ln w="38100">
            <a:solidFill>
              <a:schemeClr val="tx1"/>
            </a:solidFill>
            <a:round/>
            <a:headEnd/>
            <a:tailEnd/>
          </a:ln>
          <a:effectLst/>
        </p:spPr>
      </p:cxnSp>
      <p:cxnSp>
        <p:nvCxnSpPr>
          <p:cNvPr id="81951" name="AutoShape 31"/>
          <p:cNvCxnSpPr>
            <a:cxnSpLocks noChangeShapeType="1"/>
            <a:stCxn id="81930" idx="0"/>
            <a:endCxn id="81948" idx="1"/>
          </p:cNvCxnSpPr>
          <p:nvPr/>
        </p:nvCxnSpPr>
        <p:spPr bwMode="auto">
          <a:xfrm rot="5400000" flipH="1">
            <a:off x="3952081" y="2543969"/>
            <a:ext cx="481013" cy="1146175"/>
          </a:xfrm>
          <a:prstGeom prst="curvedConnector3">
            <a:avLst>
              <a:gd name="adj1" fmla="val 51815"/>
            </a:avLst>
          </a:prstGeom>
          <a:noFill/>
          <a:ln w="38100">
            <a:solidFill>
              <a:schemeClr val="tx1"/>
            </a:solidFill>
            <a:round/>
            <a:headEnd/>
            <a:tailEnd/>
          </a:ln>
          <a:effectLst/>
        </p:spPr>
      </p:cxnSp>
      <p:cxnSp>
        <p:nvCxnSpPr>
          <p:cNvPr id="81952" name="AutoShape 32"/>
          <p:cNvCxnSpPr>
            <a:cxnSpLocks noChangeShapeType="1"/>
            <a:stCxn id="81954" idx="0"/>
            <a:endCxn id="81947" idx="1"/>
          </p:cNvCxnSpPr>
          <p:nvPr/>
        </p:nvCxnSpPr>
        <p:spPr bwMode="auto">
          <a:xfrm rot="5400000" flipH="1">
            <a:off x="6049962" y="2122488"/>
            <a:ext cx="512763" cy="1957388"/>
          </a:xfrm>
          <a:prstGeom prst="curvedConnector3">
            <a:avLst>
              <a:gd name="adj1" fmla="val 51704"/>
            </a:avLst>
          </a:prstGeom>
          <a:noFill/>
          <a:ln w="38100">
            <a:solidFill>
              <a:schemeClr val="tx1"/>
            </a:solidFill>
            <a:round/>
            <a:headEnd/>
            <a:tailEnd/>
          </a:ln>
          <a:effectLst/>
        </p:spPr>
      </p:cxnSp>
      <p:sp>
        <p:nvSpPr>
          <p:cNvPr id="81953" name="Rectangle 33"/>
          <p:cNvSpPr>
            <a:spLocks noChangeArrowheads="1"/>
          </p:cNvSpPr>
          <p:nvPr/>
        </p:nvSpPr>
        <p:spPr bwMode="auto">
          <a:xfrm>
            <a:off x="4379913" y="5013325"/>
            <a:ext cx="728662" cy="393700"/>
          </a:xfrm>
          <a:prstGeom prst="rect">
            <a:avLst/>
          </a:prstGeom>
          <a:solidFill>
            <a:schemeClr val="tx1"/>
          </a:solidFill>
          <a:ln w="12700" algn="ctr">
            <a:solidFill>
              <a:schemeClr val="bg2"/>
            </a:solidFill>
            <a:miter lim="800000"/>
            <a:headEnd/>
            <a:tailEnd/>
          </a:ln>
          <a:effectLst/>
        </p:spPr>
        <p:txBody>
          <a:bodyPr wrap="none" anchor="ctr"/>
          <a:lstStyle/>
          <a:p>
            <a:pPr algn="ctr"/>
            <a:r>
              <a:rPr lang="en-US" sz="1600" b="1">
                <a:solidFill>
                  <a:schemeClr val="bg1"/>
                </a:solidFill>
                <a:latin typeface="Franklin Gothic Medium" pitchFamily="34" charset="0"/>
              </a:rPr>
              <a:t>MTOM</a:t>
            </a:r>
          </a:p>
        </p:txBody>
      </p:sp>
      <p:sp>
        <p:nvSpPr>
          <p:cNvPr id="81954" name="Rectangle 34"/>
          <p:cNvSpPr>
            <a:spLocks noChangeArrowheads="1"/>
          </p:cNvSpPr>
          <p:nvPr/>
        </p:nvSpPr>
        <p:spPr bwMode="auto">
          <a:xfrm>
            <a:off x="6542088" y="3357563"/>
            <a:ext cx="1485900" cy="2868612"/>
          </a:xfrm>
          <a:prstGeom prst="rect">
            <a:avLst/>
          </a:prstGeom>
          <a:solidFill>
            <a:schemeClr val="folHlink"/>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latin typeface="Franklin Gothic Medium" pitchFamily="34" charset="0"/>
              </a:rPr>
              <a:t>Protocol</a:t>
            </a: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p:txBody>
      </p:sp>
      <p:sp>
        <p:nvSpPr>
          <p:cNvPr id="81937" name="AutoShape 17"/>
          <p:cNvSpPr>
            <a:spLocks noChangeArrowheads="1"/>
          </p:cNvSpPr>
          <p:nvPr/>
        </p:nvSpPr>
        <p:spPr bwMode="auto">
          <a:xfrm>
            <a:off x="6829425" y="4124325"/>
            <a:ext cx="914400" cy="600075"/>
          </a:xfrm>
          <a:prstGeom prst="rightArrow">
            <a:avLst>
              <a:gd name="adj1" fmla="val 71426"/>
              <a:gd name="adj2" fmla="val 38095"/>
            </a:avLst>
          </a:prstGeom>
          <a:solidFill>
            <a:schemeClr val="tx1"/>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600" b="1">
                <a:solidFill>
                  <a:schemeClr val="bg1"/>
                </a:solidFill>
                <a:latin typeface="Franklin Gothic Medium" pitchFamily="34" charset="0"/>
              </a:rPr>
              <a:t>WS-*</a:t>
            </a:r>
          </a:p>
        </p:txBody>
      </p:sp>
      <p:sp>
        <p:nvSpPr>
          <p:cNvPr id="81936" name="AutoShape 16"/>
          <p:cNvSpPr>
            <a:spLocks noChangeArrowheads="1"/>
          </p:cNvSpPr>
          <p:nvPr/>
        </p:nvSpPr>
        <p:spPr bwMode="auto">
          <a:xfrm>
            <a:off x="6829425" y="5229225"/>
            <a:ext cx="914400" cy="600075"/>
          </a:xfrm>
          <a:prstGeom prst="rightArrow">
            <a:avLst>
              <a:gd name="adj1" fmla="val 71426"/>
              <a:gd name="adj2" fmla="val 38095"/>
            </a:avLst>
          </a:prstGeom>
          <a:solidFill>
            <a:schemeClr val="tx1"/>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600" b="1">
                <a:solidFill>
                  <a:schemeClr val="bg1"/>
                </a:solidFill>
                <a:latin typeface="Franklin Gothic Medium" pitchFamily="34" charset="0"/>
              </a:rPr>
              <a:t>Custom</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a:t>Standard Bindings</a:t>
            </a:r>
          </a:p>
        </p:txBody>
      </p:sp>
      <p:graphicFrame>
        <p:nvGraphicFramePr>
          <p:cNvPr id="83971" name="Group 3"/>
          <p:cNvGraphicFramePr>
            <a:graphicFrameLocks noGrp="1"/>
          </p:cNvGraphicFramePr>
          <p:nvPr/>
        </p:nvGraphicFramePr>
        <p:xfrm>
          <a:off x="247650" y="1047750"/>
          <a:ext cx="8491538" cy="5005391"/>
        </p:xfrm>
        <a:graphic>
          <a:graphicData uri="http://schemas.openxmlformats.org/drawingml/2006/table">
            <a:tbl>
              <a:tblPr/>
              <a:tblGrid>
                <a:gridCol w="4300538"/>
                <a:gridCol w="1154112"/>
                <a:gridCol w="879475"/>
                <a:gridCol w="539750"/>
                <a:gridCol w="538163"/>
                <a:gridCol w="539750"/>
                <a:gridCol w="539750"/>
              </a:tblGrid>
              <a:tr h="1970088">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Interop</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Security</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Session</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Transactions</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Duplex</a:t>
                      </a:r>
                    </a:p>
                  </a:txBody>
                  <a:tcPr vert="eaVert"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Streaming</a:t>
                      </a:r>
                    </a:p>
                  </a:txBody>
                  <a:tcPr vert="eaVert"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BasicHttpBinding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BP 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WsHttpBinding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WS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T | 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4975">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WsDualHttpBinding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WS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T | 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NetTcpBinding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.NET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T | 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NetNamedPipesBinding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.NET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T | 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NetMsmqBinding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.NET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T | 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NetPeerTcpBinding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.NET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T | 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55000"/>
                        <a:buFont typeface="Wingdings" pitchFamily="2" charset="2"/>
                        <a:buNone/>
                        <a:tabLst/>
                      </a:pPr>
                      <a:endPar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4048" name="Rectangle 80"/>
          <p:cNvSpPr>
            <a:spLocks noChangeArrowheads="1"/>
          </p:cNvSpPr>
          <p:nvPr/>
        </p:nvSpPr>
        <p:spPr bwMode="auto">
          <a:xfrm>
            <a:off x="100013" y="6148388"/>
            <a:ext cx="8763000" cy="417512"/>
          </a:xfrm>
          <a:prstGeom prst="rect">
            <a:avLst/>
          </a:prstGeom>
          <a:noFill/>
          <a:ln w="9525" algn="ctr">
            <a:noFill/>
            <a:miter lim="800000"/>
            <a:headEnd/>
            <a:tailEnd/>
          </a:ln>
          <a:effectLst/>
        </p:spPr>
        <p:txBody>
          <a:bodyPr/>
          <a:lstStyle/>
          <a:p>
            <a:pPr marL="460375" indent="-460375" algn="ctr">
              <a:lnSpc>
                <a:spcPct val="90000"/>
              </a:lnSpc>
              <a:spcBef>
                <a:spcPct val="30000"/>
              </a:spcBef>
              <a:buClr>
                <a:schemeClr val="tx2"/>
              </a:buClr>
              <a:buSzPct val="55000"/>
              <a:buFont typeface="Wingdings" pitchFamily="2" charset="2"/>
              <a:buNone/>
            </a:pPr>
            <a:r>
              <a:rPr lang="en-US" sz="2400">
                <a:effectLst>
                  <a:outerShdw blurRad="38100" dist="38100" dir="2700000" algn="tl">
                    <a:srgbClr val="000000"/>
                  </a:outerShdw>
                </a:effectLst>
                <a:cs typeface="Arial" charset="0"/>
              </a:rPr>
              <a:t>T = Transport Security </a:t>
            </a:r>
            <a:r>
              <a:rPr lang="en-US" sz="2400">
                <a:solidFill>
                  <a:srgbClr val="DDDDDD"/>
                </a:solidFill>
                <a:effectLst>
                  <a:outerShdw blurRad="38100" dist="38100" dir="2700000" algn="tl">
                    <a:srgbClr val="000000"/>
                  </a:outerShdw>
                </a:effectLst>
                <a:cs typeface="Arial" charset="0"/>
              </a:rPr>
              <a:t>|</a:t>
            </a:r>
            <a:r>
              <a:rPr lang="en-US" sz="2400">
                <a:effectLst>
                  <a:outerShdw blurRad="38100" dist="38100" dir="2700000" algn="tl">
                    <a:srgbClr val="000000"/>
                  </a:outerShdw>
                </a:effectLst>
                <a:cs typeface="Arial" charset="0"/>
              </a:rPr>
              <a:t> S = WS-Security | O = One-Way Only</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61975" y="2243138"/>
            <a:ext cx="8048625" cy="1185862"/>
            <a:chOff x="414" y="3126"/>
            <a:chExt cx="5070" cy="747"/>
          </a:xfrm>
        </p:grpSpPr>
        <p:grpSp>
          <p:nvGrpSpPr>
            <p:cNvPr id="3" name="Group 3"/>
            <p:cNvGrpSpPr>
              <a:grpSpLocks/>
            </p:cNvGrpSpPr>
            <p:nvPr/>
          </p:nvGrpSpPr>
          <p:grpSpPr bwMode="auto">
            <a:xfrm>
              <a:off x="414" y="3126"/>
              <a:ext cx="5070" cy="299"/>
              <a:chOff x="318" y="912"/>
              <a:chExt cx="5070" cy="299"/>
            </a:xfrm>
          </p:grpSpPr>
          <p:sp>
            <p:nvSpPr>
              <p:cNvPr id="86020" name="Rectangle 4"/>
              <p:cNvSpPr>
                <a:spLocks noChangeArrowheads="1"/>
              </p:cNvSpPr>
              <p:nvPr/>
            </p:nvSpPr>
            <p:spPr bwMode="auto">
              <a:xfrm>
                <a:off x="318" y="912"/>
                <a:ext cx="1213" cy="298"/>
              </a:xfrm>
              <a:prstGeom prst="rect">
                <a:avLst/>
              </a:prstGeom>
              <a:solidFill>
                <a:schemeClr val="bg1"/>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effectLst>
                      <a:outerShdw blurRad="38100" dist="38100" dir="2700000" algn="tl">
                        <a:srgbClr val="000000"/>
                      </a:outerShdw>
                    </a:effectLst>
                    <a:latin typeface="Franklin Gothic Medium" pitchFamily="34" charset="0"/>
                  </a:rPr>
                  <a:t>ASMX/WSE3</a:t>
                </a:r>
              </a:p>
            </p:txBody>
          </p:sp>
          <p:sp>
            <p:nvSpPr>
              <p:cNvPr id="86021" name="Rectangle 5"/>
              <p:cNvSpPr>
                <a:spLocks noChangeArrowheads="1"/>
              </p:cNvSpPr>
              <p:nvPr/>
            </p:nvSpPr>
            <p:spPr bwMode="auto">
              <a:xfrm>
                <a:off x="4175" y="913"/>
                <a:ext cx="1213" cy="298"/>
              </a:xfrm>
              <a:prstGeom prst="rect">
                <a:avLst/>
              </a:prstGeom>
              <a:solidFill>
                <a:schemeClr val="bg1"/>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effectLst>
                      <a:outerShdw blurRad="38100" dist="38100" dir="2700000" algn="tl">
                        <a:srgbClr val="000000"/>
                      </a:outerShdw>
                    </a:effectLst>
                    <a:latin typeface="Franklin Gothic Medium" pitchFamily="34" charset="0"/>
                  </a:rPr>
                  <a:t>WCF</a:t>
                </a:r>
              </a:p>
            </p:txBody>
          </p:sp>
        </p:grpSp>
        <p:grpSp>
          <p:nvGrpSpPr>
            <p:cNvPr id="4" name="Group 6"/>
            <p:cNvGrpSpPr>
              <a:grpSpLocks/>
            </p:cNvGrpSpPr>
            <p:nvPr/>
          </p:nvGrpSpPr>
          <p:grpSpPr bwMode="auto">
            <a:xfrm>
              <a:off x="414" y="3574"/>
              <a:ext cx="5070" cy="299"/>
              <a:chOff x="318" y="912"/>
              <a:chExt cx="5070" cy="299"/>
            </a:xfrm>
          </p:grpSpPr>
          <p:sp>
            <p:nvSpPr>
              <p:cNvPr id="86023" name="Rectangle 7"/>
              <p:cNvSpPr>
                <a:spLocks noChangeArrowheads="1"/>
              </p:cNvSpPr>
              <p:nvPr/>
            </p:nvSpPr>
            <p:spPr bwMode="auto">
              <a:xfrm>
                <a:off x="318" y="912"/>
                <a:ext cx="1213" cy="298"/>
              </a:xfrm>
              <a:prstGeom prst="rect">
                <a:avLst/>
              </a:prstGeom>
              <a:solidFill>
                <a:schemeClr val="bg1"/>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effectLst>
                      <a:outerShdw blurRad="38100" dist="38100" dir="2700000" algn="tl">
                        <a:srgbClr val="000000"/>
                      </a:outerShdw>
                    </a:effectLst>
                    <a:latin typeface="Franklin Gothic Medium" pitchFamily="34" charset="0"/>
                  </a:rPr>
                  <a:t>WCF</a:t>
                </a:r>
              </a:p>
            </p:txBody>
          </p:sp>
          <p:sp>
            <p:nvSpPr>
              <p:cNvPr id="86024" name="Rectangle 8"/>
              <p:cNvSpPr>
                <a:spLocks noChangeArrowheads="1"/>
              </p:cNvSpPr>
              <p:nvPr/>
            </p:nvSpPr>
            <p:spPr bwMode="auto">
              <a:xfrm>
                <a:off x="4175" y="913"/>
                <a:ext cx="1213" cy="298"/>
              </a:xfrm>
              <a:prstGeom prst="rect">
                <a:avLst/>
              </a:prstGeom>
              <a:solidFill>
                <a:schemeClr val="bg1"/>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effectLst>
                      <a:outerShdw blurRad="38100" dist="38100" dir="2700000" algn="tl">
                        <a:srgbClr val="000000"/>
                      </a:outerShdw>
                    </a:effectLst>
                    <a:latin typeface="Franklin Gothic Medium" pitchFamily="34" charset="0"/>
                  </a:rPr>
                  <a:t>ASMX/WSE3</a:t>
                </a:r>
              </a:p>
            </p:txBody>
          </p:sp>
        </p:grpSp>
      </p:grpSp>
      <p:sp>
        <p:nvSpPr>
          <p:cNvPr id="86025" name="Rectangle 9"/>
          <p:cNvSpPr>
            <a:spLocks noGrp="1" noChangeArrowheads="1"/>
          </p:cNvSpPr>
          <p:nvPr>
            <p:ph type="title"/>
          </p:nvPr>
        </p:nvSpPr>
        <p:spPr>
          <a:xfrm>
            <a:off x="174625" y="115888"/>
            <a:ext cx="8574088" cy="641350"/>
          </a:xfrm>
        </p:spPr>
        <p:txBody>
          <a:bodyPr/>
          <a:lstStyle/>
          <a:p>
            <a:r>
              <a:rPr lang="en-US" sz="4000"/>
              <a:t>Interop Bindings</a:t>
            </a:r>
          </a:p>
        </p:txBody>
      </p:sp>
      <p:grpSp>
        <p:nvGrpSpPr>
          <p:cNvPr id="5" name="Group 10"/>
          <p:cNvGrpSpPr>
            <a:grpSpLocks/>
          </p:cNvGrpSpPr>
          <p:nvPr/>
        </p:nvGrpSpPr>
        <p:grpSpPr bwMode="auto">
          <a:xfrm>
            <a:off x="561975" y="3830638"/>
            <a:ext cx="8048625" cy="1185862"/>
            <a:chOff x="414" y="3126"/>
            <a:chExt cx="5070" cy="747"/>
          </a:xfrm>
        </p:grpSpPr>
        <p:grpSp>
          <p:nvGrpSpPr>
            <p:cNvPr id="6" name="Group 11"/>
            <p:cNvGrpSpPr>
              <a:grpSpLocks/>
            </p:cNvGrpSpPr>
            <p:nvPr/>
          </p:nvGrpSpPr>
          <p:grpSpPr bwMode="auto">
            <a:xfrm>
              <a:off x="414" y="3126"/>
              <a:ext cx="5070" cy="299"/>
              <a:chOff x="318" y="912"/>
              <a:chExt cx="5070" cy="299"/>
            </a:xfrm>
          </p:grpSpPr>
          <p:sp>
            <p:nvSpPr>
              <p:cNvPr id="86028" name="Rectangle 12"/>
              <p:cNvSpPr>
                <a:spLocks noChangeArrowheads="1"/>
              </p:cNvSpPr>
              <p:nvPr/>
            </p:nvSpPr>
            <p:spPr bwMode="auto">
              <a:xfrm>
                <a:off x="318" y="912"/>
                <a:ext cx="1213" cy="298"/>
              </a:xfrm>
              <a:prstGeom prst="rect">
                <a:avLst/>
              </a:prstGeom>
              <a:solidFill>
                <a:schemeClr val="bg1"/>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effectLst>
                      <a:outerShdw blurRad="38100" dist="38100" dir="2700000" algn="tl">
                        <a:srgbClr val="000000"/>
                      </a:outerShdw>
                    </a:effectLst>
                    <a:latin typeface="Franklin Gothic Medium" pitchFamily="34" charset="0"/>
                  </a:rPr>
                  <a:t>MSMQ</a:t>
                </a:r>
              </a:p>
            </p:txBody>
          </p:sp>
          <p:sp>
            <p:nvSpPr>
              <p:cNvPr id="86029" name="Rectangle 13"/>
              <p:cNvSpPr>
                <a:spLocks noChangeArrowheads="1"/>
              </p:cNvSpPr>
              <p:nvPr/>
            </p:nvSpPr>
            <p:spPr bwMode="auto">
              <a:xfrm>
                <a:off x="4175" y="913"/>
                <a:ext cx="1213" cy="298"/>
              </a:xfrm>
              <a:prstGeom prst="rect">
                <a:avLst/>
              </a:prstGeom>
              <a:solidFill>
                <a:schemeClr val="bg1"/>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effectLst>
                      <a:outerShdw blurRad="38100" dist="38100" dir="2700000" algn="tl">
                        <a:srgbClr val="000000"/>
                      </a:outerShdw>
                    </a:effectLst>
                    <a:latin typeface="Franklin Gothic Medium" pitchFamily="34" charset="0"/>
                  </a:rPr>
                  <a:t>WCF</a:t>
                </a:r>
              </a:p>
            </p:txBody>
          </p:sp>
        </p:grpSp>
        <p:grpSp>
          <p:nvGrpSpPr>
            <p:cNvPr id="7" name="Group 14"/>
            <p:cNvGrpSpPr>
              <a:grpSpLocks/>
            </p:cNvGrpSpPr>
            <p:nvPr/>
          </p:nvGrpSpPr>
          <p:grpSpPr bwMode="auto">
            <a:xfrm>
              <a:off x="414" y="3574"/>
              <a:ext cx="5070" cy="299"/>
              <a:chOff x="318" y="912"/>
              <a:chExt cx="5070" cy="299"/>
            </a:xfrm>
          </p:grpSpPr>
          <p:sp>
            <p:nvSpPr>
              <p:cNvPr id="86031" name="Rectangle 15"/>
              <p:cNvSpPr>
                <a:spLocks noChangeArrowheads="1"/>
              </p:cNvSpPr>
              <p:nvPr/>
            </p:nvSpPr>
            <p:spPr bwMode="auto">
              <a:xfrm>
                <a:off x="318" y="912"/>
                <a:ext cx="1213" cy="298"/>
              </a:xfrm>
              <a:prstGeom prst="rect">
                <a:avLst/>
              </a:prstGeom>
              <a:solidFill>
                <a:schemeClr val="bg1"/>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effectLst>
                      <a:outerShdw blurRad="38100" dist="38100" dir="2700000" algn="tl">
                        <a:srgbClr val="000000"/>
                      </a:outerShdw>
                    </a:effectLst>
                    <a:latin typeface="Franklin Gothic Medium" pitchFamily="34" charset="0"/>
                  </a:rPr>
                  <a:t>WCF</a:t>
                </a:r>
              </a:p>
            </p:txBody>
          </p:sp>
          <p:sp>
            <p:nvSpPr>
              <p:cNvPr id="86032" name="Rectangle 16"/>
              <p:cNvSpPr>
                <a:spLocks noChangeArrowheads="1"/>
              </p:cNvSpPr>
              <p:nvPr/>
            </p:nvSpPr>
            <p:spPr bwMode="auto">
              <a:xfrm>
                <a:off x="4175" y="913"/>
                <a:ext cx="1213" cy="298"/>
              </a:xfrm>
              <a:prstGeom prst="rect">
                <a:avLst/>
              </a:prstGeom>
              <a:solidFill>
                <a:schemeClr val="bg1"/>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effectLst>
                      <a:outerShdw blurRad="38100" dist="38100" dir="2700000" algn="tl">
                        <a:srgbClr val="000000"/>
                      </a:outerShdw>
                    </a:effectLst>
                    <a:latin typeface="Franklin Gothic Medium" pitchFamily="34" charset="0"/>
                  </a:rPr>
                  <a:t>MSMQ</a:t>
                </a:r>
              </a:p>
            </p:txBody>
          </p:sp>
        </p:grpSp>
      </p:grpSp>
      <p:cxnSp>
        <p:nvCxnSpPr>
          <p:cNvPr id="86033" name="AutoShape 17"/>
          <p:cNvCxnSpPr>
            <a:cxnSpLocks noChangeShapeType="1"/>
          </p:cNvCxnSpPr>
          <p:nvPr/>
        </p:nvCxnSpPr>
        <p:spPr bwMode="auto">
          <a:xfrm>
            <a:off x="2487613" y="2479675"/>
            <a:ext cx="4197350" cy="1588"/>
          </a:xfrm>
          <a:prstGeom prst="straightConnector1">
            <a:avLst/>
          </a:prstGeom>
          <a:noFill/>
          <a:ln w="38100">
            <a:solidFill>
              <a:srgbClr val="99FF99"/>
            </a:solidFill>
            <a:round/>
            <a:headEnd/>
            <a:tailEnd type="triangle" w="med" len="med"/>
          </a:ln>
          <a:effectLst/>
        </p:spPr>
      </p:cxnSp>
      <p:cxnSp>
        <p:nvCxnSpPr>
          <p:cNvPr id="86034" name="AutoShape 18"/>
          <p:cNvCxnSpPr>
            <a:cxnSpLocks noChangeShapeType="1"/>
            <a:stCxn id="86028" idx="3"/>
            <a:endCxn id="86029" idx="1"/>
          </p:cNvCxnSpPr>
          <p:nvPr/>
        </p:nvCxnSpPr>
        <p:spPr bwMode="auto">
          <a:xfrm>
            <a:off x="2487613" y="4067175"/>
            <a:ext cx="4197350" cy="1588"/>
          </a:xfrm>
          <a:prstGeom prst="straightConnector1">
            <a:avLst/>
          </a:prstGeom>
          <a:noFill/>
          <a:ln w="38100">
            <a:solidFill>
              <a:srgbClr val="99FF99"/>
            </a:solidFill>
            <a:round/>
            <a:headEnd/>
            <a:tailEnd type="triangle" w="med" len="med"/>
          </a:ln>
          <a:effectLst/>
        </p:spPr>
      </p:cxnSp>
      <p:cxnSp>
        <p:nvCxnSpPr>
          <p:cNvPr id="86035" name="AutoShape 19"/>
          <p:cNvCxnSpPr>
            <a:cxnSpLocks noChangeShapeType="1"/>
            <a:stCxn id="86023" idx="3"/>
            <a:endCxn id="86024" idx="1"/>
          </p:cNvCxnSpPr>
          <p:nvPr/>
        </p:nvCxnSpPr>
        <p:spPr bwMode="auto">
          <a:xfrm>
            <a:off x="2487613" y="3190875"/>
            <a:ext cx="4197350" cy="1588"/>
          </a:xfrm>
          <a:prstGeom prst="straightConnector1">
            <a:avLst/>
          </a:prstGeom>
          <a:noFill/>
          <a:ln w="38100">
            <a:solidFill>
              <a:srgbClr val="99FF99"/>
            </a:solidFill>
            <a:round/>
            <a:headEnd/>
            <a:tailEnd type="triangle" w="med" len="med"/>
          </a:ln>
          <a:effectLst/>
        </p:spPr>
      </p:cxnSp>
      <p:cxnSp>
        <p:nvCxnSpPr>
          <p:cNvPr id="86036" name="AutoShape 20"/>
          <p:cNvCxnSpPr>
            <a:cxnSpLocks noChangeShapeType="1"/>
            <a:stCxn id="86031" idx="3"/>
            <a:endCxn id="86032" idx="1"/>
          </p:cNvCxnSpPr>
          <p:nvPr/>
        </p:nvCxnSpPr>
        <p:spPr bwMode="auto">
          <a:xfrm>
            <a:off x="2487613" y="4778375"/>
            <a:ext cx="4197350" cy="1588"/>
          </a:xfrm>
          <a:prstGeom prst="straightConnector1">
            <a:avLst/>
          </a:prstGeom>
          <a:noFill/>
          <a:ln w="38100">
            <a:solidFill>
              <a:srgbClr val="99FF99"/>
            </a:solidFill>
            <a:round/>
            <a:headEnd/>
            <a:tailEnd type="triangle" w="med" len="med"/>
          </a:ln>
          <a:effectLst/>
        </p:spPr>
      </p:cxnSp>
      <p:sp>
        <p:nvSpPr>
          <p:cNvPr id="86037" name="Text Box 21"/>
          <p:cNvSpPr txBox="1">
            <a:spLocks noChangeArrowheads="1"/>
          </p:cNvSpPr>
          <p:nvPr/>
        </p:nvSpPr>
        <p:spPr bwMode="auto">
          <a:xfrm>
            <a:off x="3548063" y="2144713"/>
            <a:ext cx="2076450" cy="350837"/>
          </a:xfrm>
          <a:prstGeom prst="rect">
            <a:avLst/>
          </a:prstGeom>
          <a:noFill/>
          <a:ln w="12700" algn="ctr">
            <a:noFill/>
            <a:miter lim="800000"/>
            <a:headEnd/>
            <a:tailEnd/>
          </a:ln>
          <a:effectLst/>
        </p:spPr>
        <p:txBody>
          <a:bodyPr>
            <a:spAutoFit/>
          </a:bodyPr>
          <a:lstStyle/>
          <a:p>
            <a:pPr algn="ctr" eaLnBrk="0" hangingPunct="0">
              <a:lnSpc>
                <a:spcPct val="85000"/>
              </a:lnSpc>
              <a:spcBef>
                <a:spcPct val="50000"/>
              </a:spcBef>
            </a:pPr>
            <a:r>
              <a:rPr lang="en-US" sz="2000">
                <a:effectLst>
                  <a:outerShdw blurRad="38100" dist="38100" dir="2700000" algn="tl">
                    <a:srgbClr val="000000"/>
                  </a:outerShdw>
                </a:effectLst>
                <a:latin typeface="Franklin Gothic Medium" pitchFamily="34" charset="0"/>
              </a:rPr>
              <a:t>WS-* Protocols</a:t>
            </a:r>
          </a:p>
        </p:txBody>
      </p:sp>
      <p:sp>
        <p:nvSpPr>
          <p:cNvPr id="86038" name="Text Box 22"/>
          <p:cNvSpPr txBox="1">
            <a:spLocks noChangeArrowheads="1"/>
          </p:cNvSpPr>
          <p:nvPr/>
        </p:nvSpPr>
        <p:spPr bwMode="auto">
          <a:xfrm>
            <a:off x="3548063" y="2881313"/>
            <a:ext cx="2076450" cy="350837"/>
          </a:xfrm>
          <a:prstGeom prst="rect">
            <a:avLst/>
          </a:prstGeom>
          <a:noFill/>
          <a:ln w="12700" algn="ctr">
            <a:noFill/>
            <a:miter lim="800000"/>
            <a:headEnd/>
            <a:tailEnd/>
          </a:ln>
          <a:effectLst/>
        </p:spPr>
        <p:txBody>
          <a:bodyPr>
            <a:spAutoFit/>
          </a:bodyPr>
          <a:lstStyle/>
          <a:p>
            <a:pPr algn="ctr" eaLnBrk="0" hangingPunct="0">
              <a:lnSpc>
                <a:spcPct val="85000"/>
              </a:lnSpc>
              <a:spcBef>
                <a:spcPct val="50000"/>
              </a:spcBef>
            </a:pPr>
            <a:r>
              <a:rPr lang="en-US" sz="2000">
                <a:effectLst>
                  <a:outerShdw blurRad="38100" dist="38100" dir="2700000" algn="tl">
                    <a:srgbClr val="000000"/>
                  </a:outerShdw>
                </a:effectLst>
                <a:latin typeface="Franklin Gothic Medium" pitchFamily="34" charset="0"/>
              </a:rPr>
              <a:t>WS-* Protocols</a:t>
            </a:r>
          </a:p>
        </p:txBody>
      </p:sp>
      <p:sp>
        <p:nvSpPr>
          <p:cNvPr id="86039" name="Text Box 23"/>
          <p:cNvSpPr txBox="1">
            <a:spLocks noChangeArrowheads="1"/>
          </p:cNvSpPr>
          <p:nvPr/>
        </p:nvSpPr>
        <p:spPr bwMode="auto">
          <a:xfrm>
            <a:off x="3548063" y="3717925"/>
            <a:ext cx="2076450" cy="350838"/>
          </a:xfrm>
          <a:prstGeom prst="rect">
            <a:avLst/>
          </a:prstGeom>
          <a:noFill/>
          <a:ln w="12700" algn="ctr">
            <a:noFill/>
            <a:miter lim="800000"/>
            <a:headEnd/>
            <a:tailEnd/>
          </a:ln>
          <a:effectLst/>
        </p:spPr>
        <p:txBody>
          <a:bodyPr>
            <a:spAutoFit/>
          </a:bodyPr>
          <a:lstStyle/>
          <a:p>
            <a:pPr algn="ctr" eaLnBrk="0" hangingPunct="0">
              <a:lnSpc>
                <a:spcPct val="85000"/>
              </a:lnSpc>
              <a:spcBef>
                <a:spcPct val="50000"/>
              </a:spcBef>
            </a:pPr>
            <a:r>
              <a:rPr lang="en-US" sz="2000">
                <a:effectLst>
                  <a:outerShdw blurRad="38100" dist="38100" dir="2700000" algn="tl">
                    <a:srgbClr val="000000"/>
                  </a:outerShdw>
                </a:effectLst>
                <a:latin typeface="Franklin Gothic Medium" pitchFamily="34" charset="0"/>
              </a:rPr>
              <a:t>MSMQ Protocol</a:t>
            </a:r>
          </a:p>
        </p:txBody>
      </p:sp>
      <p:sp>
        <p:nvSpPr>
          <p:cNvPr id="86040" name="Text Box 24"/>
          <p:cNvSpPr txBox="1">
            <a:spLocks noChangeArrowheads="1"/>
          </p:cNvSpPr>
          <p:nvPr/>
        </p:nvSpPr>
        <p:spPr bwMode="auto">
          <a:xfrm>
            <a:off x="3548063" y="4419600"/>
            <a:ext cx="2076450" cy="350838"/>
          </a:xfrm>
          <a:prstGeom prst="rect">
            <a:avLst/>
          </a:prstGeom>
          <a:noFill/>
          <a:ln w="12700" algn="ctr">
            <a:noFill/>
            <a:miter lim="800000"/>
            <a:headEnd/>
            <a:tailEnd/>
          </a:ln>
          <a:effectLst/>
        </p:spPr>
        <p:txBody>
          <a:bodyPr>
            <a:spAutoFit/>
          </a:bodyPr>
          <a:lstStyle/>
          <a:p>
            <a:pPr algn="ctr" eaLnBrk="0" hangingPunct="0">
              <a:lnSpc>
                <a:spcPct val="85000"/>
              </a:lnSpc>
              <a:spcBef>
                <a:spcPct val="50000"/>
              </a:spcBef>
            </a:pPr>
            <a:r>
              <a:rPr lang="en-US" sz="2000">
                <a:effectLst>
                  <a:outerShdw blurRad="38100" dist="38100" dir="2700000" algn="tl">
                    <a:srgbClr val="000000"/>
                  </a:outerShdw>
                </a:effectLst>
                <a:latin typeface="Franklin Gothic Medium" pitchFamily="34" charset="0"/>
              </a:rPr>
              <a:t>MSMQ Protocol</a:t>
            </a:r>
          </a:p>
        </p:txBody>
      </p:sp>
      <p:sp>
        <p:nvSpPr>
          <p:cNvPr id="86041" name="AutoShape 25"/>
          <p:cNvSpPr>
            <a:spLocks noChangeArrowheads="1"/>
          </p:cNvSpPr>
          <p:nvPr/>
        </p:nvSpPr>
        <p:spPr bwMode="auto">
          <a:xfrm>
            <a:off x="5568950" y="3836988"/>
            <a:ext cx="979488" cy="441325"/>
          </a:xfrm>
          <a:prstGeom prst="roundRect">
            <a:avLst>
              <a:gd name="adj" fmla="val 16667"/>
            </a:avLst>
          </a:prstGeom>
          <a:solidFill>
            <a:schemeClr val="folHlink"/>
          </a:solidFill>
          <a:ln w="12700" algn="ctr">
            <a:solidFill>
              <a:schemeClr val="tx1"/>
            </a:solidFill>
            <a:round/>
            <a:headEnd/>
            <a:tailEnd/>
          </a:ln>
          <a:effectLst/>
        </p:spPr>
        <p:txBody>
          <a:bodyPr wrap="none" anchor="ctr"/>
          <a:lstStyle/>
          <a:p>
            <a:pPr algn="ctr" eaLnBrk="0" hangingPunct="0">
              <a:lnSpc>
                <a:spcPct val="85000"/>
              </a:lnSpc>
              <a:spcBef>
                <a:spcPct val="20000"/>
              </a:spcBef>
            </a:pPr>
            <a:r>
              <a:rPr lang="en-US">
                <a:solidFill>
                  <a:schemeClr val="bg2"/>
                </a:solidFill>
                <a:latin typeface="Franklin Gothic Medium" pitchFamily="34" charset="0"/>
              </a:rPr>
              <a:t>MSMQ</a:t>
            </a:r>
            <a:br>
              <a:rPr lang="en-US">
                <a:solidFill>
                  <a:schemeClr val="bg2"/>
                </a:solidFill>
                <a:latin typeface="Franklin Gothic Medium" pitchFamily="34" charset="0"/>
              </a:rPr>
            </a:br>
            <a:r>
              <a:rPr lang="en-US">
                <a:solidFill>
                  <a:schemeClr val="bg2"/>
                </a:solidFill>
                <a:latin typeface="Franklin Gothic Medium" pitchFamily="34" charset="0"/>
              </a:rPr>
              <a:t>Binding</a:t>
            </a:r>
          </a:p>
        </p:txBody>
      </p:sp>
      <p:sp>
        <p:nvSpPr>
          <p:cNvPr id="86042" name="AutoShape 26"/>
          <p:cNvSpPr>
            <a:spLocks noChangeArrowheads="1"/>
          </p:cNvSpPr>
          <p:nvPr/>
        </p:nvSpPr>
        <p:spPr bwMode="auto">
          <a:xfrm>
            <a:off x="2554288" y="4522788"/>
            <a:ext cx="979487" cy="441325"/>
          </a:xfrm>
          <a:prstGeom prst="roundRect">
            <a:avLst>
              <a:gd name="adj" fmla="val 16667"/>
            </a:avLst>
          </a:prstGeom>
          <a:solidFill>
            <a:schemeClr val="folHlink"/>
          </a:solidFill>
          <a:ln w="12700" algn="ctr">
            <a:solidFill>
              <a:schemeClr val="tx1"/>
            </a:solidFill>
            <a:round/>
            <a:headEnd/>
            <a:tailEnd/>
          </a:ln>
          <a:effectLst/>
        </p:spPr>
        <p:txBody>
          <a:bodyPr wrap="none" anchor="ctr"/>
          <a:lstStyle/>
          <a:p>
            <a:pPr algn="ctr" eaLnBrk="0" hangingPunct="0">
              <a:lnSpc>
                <a:spcPct val="85000"/>
              </a:lnSpc>
              <a:spcBef>
                <a:spcPct val="20000"/>
              </a:spcBef>
            </a:pPr>
            <a:r>
              <a:rPr lang="en-US">
                <a:solidFill>
                  <a:schemeClr val="bg2"/>
                </a:solidFill>
                <a:latin typeface="Franklin Gothic Medium" pitchFamily="34" charset="0"/>
              </a:rPr>
              <a:t>MSMQ</a:t>
            </a:r>
            <a:br>
              <a:rPr lang="en-US">
                <a:solidFill>
                  <a:schemeClr val="bg2"/>
                </a:solidFill>
                <a:latin typeface="Franklin Gothic Medium" pitchFamily="34" charset="0"/>
              </a:rPr>
            </a:br>
            <a:r>
              <a:rPr lang="en-US">
                <a:solidFill>
                  <a:schemeClr val="bg2"/>
                </a:solidFill>
                <a:latin typeface="Franklin Gothic Medium" pitchFamily="34" charset="0"/>
              </a:rPr>
              <a:t>Binding</a:t>
            </a:r>
          </a:p>
        </p:txBody>
      </p:sp>
      <p:sp>
        <p:nvSpPr>
          <p:cNvPr id="86043" name="AutoShape 27"/>
          <p:cNvSpPr>
            <a:spLocks noChangeArrowheads="1"/>
          </p:cNvSpPr>
          <p:nvPr/>
        </p:nvSpPr>
        <p:spPr bwMode="auto">
          <a:xfrm>
            <a:off x="5516563" y="2255838"/>
            <a:ext cx="979487" cy="441325"/>
          </a:xfrm>
          <a:prstGeom prst="roundRect">
            <a:avLst>
              <a:gd name="adj" fmla="val 16667"/>
            </a:avLst>
          </a:prstGeom>
          <a:solidFill>
            <a:schemeClr val="folHlink"/>
          </a:solidFill>
          <a:ln w="12700" algn="ctr">
            <a:solidFill>
              <a:schemeClr val="tx1"/>
            </a:solidFill>
            <a:round/>
            <a:headEnd/>
            <a:tailEnd/>
          </a:ln>
          <a:effectLst/>
        </p:spPr>
        <p:txBody>
          <a:bodyPr wrap="none" anchor="ctr"/>
          <a:lstStyle/>
          <a:p>
            <a:pPr algn="ctr" eaLnBrk="0" hangingPunct="0">
              <a:lnSpc>
                <a:spcPct val="85000"/>
              </a:lnSpc>
              <a:spcBef>
                <a:spcPct val="20000"/>
              </a:spcBef>
            </a:pPr>
            <a:r>
              <a:rPr lang="en-US">
                <a:solidFill>
                  <a:schemeClr val="bg2"/>
                </a:solidFill>
                <a:latin typeface="Franklin Gothic Medium" pitchFamily="34" charset="0"/>
              </a:rPr>
              <a:t>Http/WS</a:t>
            </a:r>
            <a:br>
              <a:rPr lang="en-US">
                <a:solidFill>
                  <a:schemeClr val="bg2"/>
                </a:solidFill>
                <a:latin typeface="Franklin Gothic Medium" pitchFamily="34" charset="0"/>
              </a:rPr>
            </a:br>
            <a:r>
              <a:rPr lang="en-US">
                <a:solidFill>
                  <a:schemeClr val="bg2"/>
                </a:solidFill>
                <a:latin typeface="Franklin Gothic Medium" pitchFamily="34" charset="0"/>
              </a:rPr>
              <a:t>Binding</a:t>
            </a:r>
          </a:p>
        </p:txBody>
      </p:sp>
      <p:sp>
        <p:nvSpPr>
          <p:cNvPr id="86044" name="AutoShape 28"/>
          <p:cNvSpPr>
            <a:spLocks noChangeArrowheads="1"/>
          </p:cNvSpPr>
          <p:nvPr/>
        </p:nvSpPr>
        <p:spPr bwMode="auto">
          <a:xfrm>
            <a:off x="2555875" y="2957513"/>
            <a:ext cx="979488" cy="441325"/>
          </a:xfrm>
          <a:prstGeom prst="roundRect">
            <a:avLst>
              <a:gd name="adj" fmla="val 16667"/>
            </a:avLst>
          </a:prstGeom>
          <a:solidFill>
            <a:schemeClr val="folHlink"/>
          </a:solidFill>
          <a:ln w="12700" algn="ctr">
            <a:solidFill>
              <a:schemeClr val="tx1"/>
            </a:solidFill>
            <a:round/>
            <a:headEnd/>
            <a:tailEnd/>
          </a:ln>
          <a:effectLst/>
        </p:spPr>
        <p:txBody>
          <a:bodyPr wrap="none" anchor="ctr"/>
          <a:lstStyle/>
          <a:p>
            <a:pPr algn="ctr" eaLnBrk="0" hangingPunct="0">
              <a:lnSpc>
                <a:spcPct val="85000"/>
              </a:lnSpc>
              <a:spcBef>
                <a:spcPct val="20000"/>
              </a:spcBef>
            </a:pPr>
            <a:r>
              <a:rPr lang="en-US">
                <a:solidFill>
                  <a:schemeClr val="bg2"/>
                </a:solidFill>
                <a:latin typeface="Franklin Gothic Medium" pitchFamily="34" charset="0"/>
              </a:rPr>
              <a:t>Http/WS</a:t>
            </a:r>
            <a:br>
              <a:rPr lang="en-US">
                <a:solidFill>
                  <a:schemeClr val="bg2"/>
                </a:solidFill>
                <a:latin typeface="Franklin Gothic Medium" pitchFamily="34" charset="0"/>
              </a:rPr>
            </a:br>
            <a:r>
              <a:rPr lang="en-US">
                <a:solidFill>
                  <a:schemeClr val="bg2"/>
                </a:solidFill>
                <a:latin typeface="Franklin Gothic Medium" pitchFamily="34" charset="0"/>
              </a:rPr>
              <a:t>Binding</a:t>
            </a:r>
          </a:p>
        </p:txBody>
      </p:sp>
      <p:grpSp>
        <p:nvGrpSpPr>
          <p:cNvPr id="8" name="Group 42"/>
          <p:cNvGrpSpPr>
            <a:grpSpLocks/>
          </p:cNvGrpSpPr>
          <p:nvPr/>
        </p:nvGrpSpPr>
        <p:grpSpPr bwMode="auto">
          <a:xfrm>
            <a:off x="533400" y="1354138"/>
            <a:ext cx="8048625" cy="474662"/>
            <a:chOff x="318" y="912"/>
            <a:chExt cx="5070" cy="299"/>
          </a:xfrm>
        </p:grpSpPr>
        <p:sp>
          <p:nvSpPr>
            <p:cNvPr id="86059" name="Rectangle 43"/>
            <p:cNvSpPr>
              <a:spLocks noChangeArrowheads="1"/>
            </p:cNvSpPr>
            <p:nvPr/>
          </p:nvSpPr>
          <p:spPr bwMode="auto">
            <a:xfrm>
              <a:off x="318" y="912"/>
              <a:ext cx="1213" cy="298"/>
            </a:xfrm>
            <a:prstGeom prst="rect">
              <a:avLst/>
            </a:prstGeom>
            <a:solidFill>
              <a:schemeClr val="bg1"/>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effectLst>
                    <a:outerShdw blurRad="38100" dist="38100" dir="2700000" algn="tl">
                      <a:srgbClr val="000000"/>
                    </a:outerShdw>
                  </a:effectLst>
                  <a:latin typeface="Franklin Gothic Medium" pitchFamily="34" charset="0"/>
                </a:rPr>
                <a:t>WCF</a:t>
              </a:r>
            </a:p>
          </p:txBody>
        </p:sp>
        <p:sp>
          <p:nvSpPr>
            <p:cNvPr id="86060" name="Rectangle 44"/>
            <p:cNvSpPr>
              <a:spLocks noChangeArrowheads="1"/>
            </p:cNvSpPr>
            <p:nvPr/>
          </p:nvSpPr>
          <p:spPr bwMode="auto">
            <a:xfrm>
              <a:off x="4175" y="913"/>
              <a:ext cx="1213" cy="298"/>
            </a:xfrm>
            <a:prstGeom prst="rect">
              <a:avLst/>
            </a:prstGeom>
            <a:solidFill>
              <a:schemeClr val="bg1"/>
            </a:solidFill>
            <a:ln w="12700" algn="ctr">
              <a:solidFill>
                <a:schemeClr val="tx1"/>
              </a:solidFill>
              <a:miter lim="800000"/>
              <a:headEnd/>
              <a:tailEnd/>
            </a:ln>
            <a:effectLst/>
          </p:spPr>
          <p:txBody>
            <a:bodyPr wrap="none" anchor="ctr"/>
            <a:lstStyle/>
            <a:p>
              <a:pPr algn="ctr" eaLnBrk="0" hangingPunct="0">
                <a:lnSpc>
                  <a:spcPct val="85000"/>
                </a:lnSpc>
                <a:spcBef>
                  <a:spcPct val="20000"/>
                </a:spcBef>
              </a:pPr>
              <a:r>
                <a:rPr lang="en-US" sz="2400">
                  <a:effectLst>
                    <a:outerShdw blurRad="38100" dist="38100" dir="2700000" algn="tl">
                      <a:srgbClr val="000000"/>
                    </a:outerShdw>
                  </a:effectLst>
                  <a:latin typeface="Franklin Gothic Medium" pitchFamily="34" charset="0"/>
                </a:rPr>
                <a:t>WCF</a:t>
              </a:r>
            </a:p>
          </p:txBody>
        </p:sp>
      </p:grpSp>
      <p:cxnSp>
        <p:nvCxnSpPr>
          <p:cNvPr id="86061" name="AutoShape 45"/>
          <p:cNvCxnSpPr>
            <a:cxnSpLocks noChangeShapeType="1"/>
          </p:cNvCxnSpPr>
          <p:nvPr/>
        </p:nvCxnSpPr>
        <p:spPr bwMode="auto">
          <a:xfrm>
            <a:off x="2438400" y="1582738"/>
            <a:ext cx="4197350" cy="1587"/>
          </a:xfrm>
          <a:prstGeom prst="straightConnector1">
            <a:avLst/>
          </a:prstGeom>
          <a:noFill/>
          <a:ln w="38100">
            <a:solidFill>
              <a:srgbClr val="99FF99"/>
            </a:solidFill>
            <a:round/>
            <a:headEnd type="triangle" w="med" len="med"/>
            <a:tailEnd type="triangle" w="med" len="med"/>
          </a:ln>
          <a:effectLst/>
        </p:spPr>
      </p:cxnSp>
      <p:sp>
        <p:nvSpPr>
          <p:cNvPr id="86062" name="Text Box 46"/>
          <p:cNvSpPr txBox="1">
            <a:spLocks noChangeArrowheads="1"/>
          </p:cNvSpPr>
          <p:nvPr/>
        </p:nvSpPr>
        <p:spPr bwMode="auto">
          <a:xfrm>
            <a:off x="3505200" y="1277938"/>
            <a:ext cx="2076450" cy="350837"/>
          </a:xfrm>
          <a:prstGeom prst="rect">
            <a:avLst/>
          </a:prstGeom>
          <a:noFill/>
          <a:ln w="12700" algn="ctr">
            <a:noFill/>
            <a:miter lim="800000"/>
            <a:headEnd/>
            <a:tailEnd/>
          </a:ln>
          <a:effectLst/>
        </p:spPr>
        <p:txBody>
          <a:bodyPr>
            <a:spAutoFit/>
          </a:bodyPr>
          <a:lstStyle/>
          <a:p>
            <a:pPr algn="ctr" eaLnBrk="0" hangingPunct="0">
              <a:lnSpc>
                <a:spcPct val="85000"/>
              </a:lnSpc>
              <a:spcBef>
                <a:spcPct val="50000"/>
              </a:spcBef>
            </a:pPr>
            <a:r>
              <a:rPr lang="en-US" sz="2000">
                <a:effectLst>
                  <a:outerShdw blurRad="38100" dist="38100" dir="2700000" algn="tl">
                    <a:srgbClr val="000000"/>
                  </a:outerShdw>
                </a:effectLst>
                <a:latin typeface="Franklin Gothic Medium" pitchFamily="34" charset="0"/>
              </a:rPr>
              <a:t>WS-* Protocols</a:t>
            </a:r>
          </a:p>
        </p:txBody>
      </p:sp>
      <p:sp>
        <p:nvSpPr>
          <p:cNvPr id="86063" name="AutoShape 47"/>
          <p:cNvSpPr>
            <a:spLocks noChangeArrowheads="1"/>
          </p:cNvSpPr>
          <p:nvPr/>
        </p:nvSpPr>
        <p:spPr bwMode="auto">
          <a:xfrm>
            <a:off x="5486400" y="1370013"/>
            <a:ext cx="979488" cy="441325"/>
          </a:xfrm>
          <a:prstGeom prst="roundRect">
            <a:avLst>
              <a:gd name="adj" fmla="val 16667"/>
            </a:avLst>
          </a:prstGeom>
          <a:solidFill>
            <a:schemeClr val="folHlink"/>
          </a:solidFill>
          <a:ln w="12700" algn="ctr">
            <a:solidFill>
              <a:schemeClr val="tx1"/>
            </a:solidFill>
            <a:round/>
            <a:headEnd/>
            <a:tailEnd/>
          </a:ln>
          <a:effectLst/>
        </p:spPr>
        <p:txBody>
          <a:bodyPr wrap="none" anchor="ctr"/>
          <a:lstStyle/>
          <a:p>
            <a:pPr algn="ctr" eaLnBrk="0" hangingPunct="0">
              <a:lnSpc>
                <a:spcPct val="85000"/>
              </a:lnSpc>
              <a:spcBef>
                <a:spcPct val="20000"/>
              </a:spcBef>
            </a:pPr>
            <a:r>
              <a:rPr lang="en-US">
                <a:solidFill>
                  <a:schemeClr val="bg2"/>
                </a:solidFill>
                <a:latin typeface="Franklin Gothic Medium" pitchFamily="34" charset="0"/>
              </a:rPr>
              <a:t>*</a:t>
            </a:r>
            <a:br>
              <a:rPr lang="en-US">
                <a:solidFill>
                  <a:schemeClr val="bg2"/>
                </a:solidFill>
                <a:latin typeface="Franklin Gothic Medium" pitchFamily="34" charset="0"/>
              </a:rPr>
            </a:br>
            <a:r>
              <a:rPr lang="en-US">
                <a:solidFill>
                  <a:schemeClr val="bg2"/>
                </a:solidFill>
                <a:latin typeface="Franklin Gothic Medium" pitchFamily="34" charset="0"/>
              </a:rPr>
              <a:t>Binding</a:t>
            </a:r>
          </a:p>
        </p:txBody>
      </p:sp>
      <p:sp>
        <p:nvSpPr>
          <p:cNvPr id="86064" name="AutoShape 48"/>
          <p:cNvSpPr>
            <a:spLocks noChangeArrowheads="1"/>
          </p:cNvSpPr>
          <p:nvPr/>
        </p:nvSpPr>
        <p:spPr bwMode="auto">
          <a:xfrm>
            <a:off x="2590800" y="1354138"/>
            <a:ext cx="979488" cy="441325"/>
          </a:xfrm>
          <a:prstGeom prst="roundRect">
            <a:avLst>
              <a:gd name="adj" fmla="val 16667"/>
            </a:avLst>
          </a:prstGeom>
          <a:solidFill>
            <a:schemeClr val="folHlink"/>
          </a:solidFill>
          <a:ln w="12700" algn="ctr">
            <a:solidFill>
              <a:schemeClr val="tx1"/>
            </a:solidFill>
            <a:round/>
            <a:headEnd/>
            <a:tailEnd/>
          </a:ln>
          <a:effectLst/>
        </p:spPr>
        <p:txBody>
          <a:bodyPr wrap="none" anchor="ctr"/>
          <a:lstStyle/>
          <a:p>
            <a:pPr algn="ctr" eaLnBrk="0" hangingPunct="0">
              <a:lnSpc>
                <a:spcPct val="85000"/>
              </a:lnSpc>
              <a:spcBef>
                <a:spcPct val="20000"/>
              </a:spcBef>
            </a:pPr>
            <a:r>
              <a:rPr lang="en-US">
                <a:solidFill>
                  <a:schemeClr val="bg2"/>
                </a:solidFill>
                <a:latin typeface="Franklin Gothic Medium" pitchFamily="34" charset="0"/>
              </a:rPr>
              <a:t>*</a:t>
            </a:r>
            <a:br>
              <a:rPr lang="en-US">
                <a:solidFill>
                  <a:schemeClr val="bg2"/>
                </a:solidFill>
                <a:latin typeface="Franklin Gothic Medium" pitchFamily="34" charset="0"/>
              </a:rPr>
            </a:br>
            <a:r>
              <a:rPr lang="en-US">
                <a:solidFill>
                  <a:schemeClr val="bg2"/>
                </a:solidFill>
                <a:latin typeface="Franklin Gothic Medium" pitchFamily="34" charset="0"/>
              </a:rPr>
              <a:t>Binding</a:t>
            </a:r>
          </a:p>
        </p:txBody>
      </p:sp>
      <p:sp>
        <p:nvSpPr>
          <p:cNvPr id="86065" name="Line 49"/>
          <p:cNvSpPr>
            <a:spLocks noChangeShapeType="1"/>
          </p:cNvSpPr>
          <p:nvPr/>
        </p:nvSpPr>
        <p:spPr bwMode="auto">
          <a:xfrm>
            <a:off x="304800" y="3644900"/>
            <a:ext cx="8610600" cy="0"/>
          </a:xfrm>
          <a:prstGeom prst="line">
            <a:avLst/>
          </a:prstGeom>
          <a:noFill/>
          <a:ln w="9525">
            <a:solidFill>
              <a:schemeClr val="tx1"/>
            </a:solidFill>
            <a:round/>
            <a:headEnd/>
            <a:tailEnd/>
          </a:ln>
          <a:effectLst/>
        </p:spPr>
        <p:txBody>
          <a:bodyPr/>
          <a:lstStyle/>
          <a:p>
            <a:endParaRPr lang="en-GB"/>
          </a:p>
        </p:txBody>
      </p:sp>
      <p:sp>
        <p:nvSpPr>
          <p:cNvPr id="86067" name="Line 51"/>
          <p:cNvSpPr>
            <a:spLocks noChangeShapeType="1"/>
          </p:cNvSpPr>
          <p:nvPr/>
        </p:nvSpPr>
        <p:spPr bwMode="auto">
          <a:xfrm>
            <a:off x="304800" y="2057400"/>
            <a:ext cx="8610600" cy="0"/>
          </a:xfrm>
          <a:prstGeom prst="line">
            <a:avLst/>
          </a:prstGeom>
          <a:noFill/>
          <a:ln w="9525">
            <a:solidFill>
              <a:schemeClr val="tx1"/>
            </a:solidFill>
            <a:round/>
            <a:headEnd/>
            <a:tailEnd/>
          </a:ln>
          <a:effectLst/>
        </p:spPr>
        <p:txBody>
          <a:bodyPr/>
          <a:lstStyle/>
          <a:p>
            <a:endParaRPr lang="en-GB"/>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0" fill="hold" nodeType="withEffect">
                                  <p:stCondLst>
                                    <p:cond delay="0"/>
                                  </p:stCondLst>
                                  <p:childTnLst>
                                    <p:set>
                                      <p:cBhvr>
                                        <p:cTn id="11" dur="1" fill="hold">
                                          <p:stCondLst>
                                            <p:cond delay="0"/>
                                          </p:stCondLst>
                                        </p:cTn>
                                        <p:tgtEl>
                                          <p:spTgt spid="86033"/>
                                        </p:tgtEl>
                                        <p:attrNameLst>
                                          <p:attrName>style.visibility</p:attrName>
                                        </p:attrNameLst>
                                      </p:cBhvr>
                                      <p:to>
                                        <p:strVal val="visible"/>
                                      </p:to>
                                    </p:set>
                                    <p:anim calcmode="lin" valueType="num">
                                      <p:cBhvr>
                                        <p:cTn id="12" dur="500" fill="hold"/>
                                        <p:tgtEl>
                                          <p:spTgt spid="86033"/>
                                        </p:tgtEl>
                                        <p:attrNameLst>
                                          <p:attrName>ppt_w</p:attrName>
                                        </p:attrNameLst>
                                      </p:cBhvr>
                                      <p:tavLst>
                                        <p:tav tm="0">
                                          <p:val>
                                            <p:fltVal val="0"/>
                                          </p:val>
                                        </p:tav>
                                        <p:tav tm="100000">
                                          <p:val>
                                            <p:strVal val="#ppt_w"/>
                                          </p:val>
                                        </p:tav>
                                      </p:tavLst>
                                    </p:anim>
                                    <p:anim calcmode="lin" valueType="num">
                                      <p:cBhvr>
                                        <p:cTn id="13" dur="500" fill="hold"/>
                                        <p:tgtEl>
                                          <p:spTgt spid="86033"/>
                                        </p:tgtEl>
                                        <p:attrNameLst>
                                          <p:attrName>ppt_h</p:attrName>
                                        </p:attrNameLst>
                                      </p:cBhvr>
                                      <p:tavLst>
                                        <p:tav tm="0">
                                          <p:val>
                                            <p:fltVal val="0"/>
                                          </p:val>
                                        </p:tav>
                                        <p:tav tm="100000">
                                          <p:val>
                                            <p:strVal val="#ppt_h"/>
                                          </p:val>
                                        </p:tav>
                                      </p:tavLst>
                                    </p:anim>
                                    <p:animEffect transition="in" filter="fade">
                                      <p:cBhvr>
                                        <p:cTn id="14" dur="500"/>
                                        <p:tgtEl>
                                          <p:spTgt spid="86033"/>
                                        </p:tgtEl>
                                      </p:cBhvr>
                                    </p:animEffect>
                                  </p:childTnLst>
                                </p:cTn>
                              </p:par>
                              <p:par>
                                <p:cTn id="15" presetID="53" presetClass="entr" presetSubtype="0" fill="hold" nodeType="withEffect">
                                  <p:stCondLst>
                                    <p:cond delay="0"/>
                                  </p:stCondLst>
                                  <p:childTnLst>
                                    <p:set>
                                      <p:cBhvr>
                                        <p:cTn id="16" dur="1" fill="hold">
                                          <p:stCondLst>
                                            <p:cond delay="0"/>
                                          </p:stCondLst>
                                        </p:cTn>
                                        <p:tgtEl>
                                          <p:spTgt spid="86035"/>
                                        </p:tgtEl>
                                        <p:attrNameLst>
                                          <p:attrName>style.visibility</p:attrName>
                                        </p:attrNameLst>
                                      </p:cBhvr>
                                      <p:to>
                                        <p:strVal val="visible"/>
                                      </p:to>
                                    </p:set>
                                    <p:anim calcmode="lin" valueType="num">
                                      <p:cBhvr>
                                        <p:cTn id="17" dur="500" fill="hold"/>
                                        <p:tgtEl>
                                          <p:spTgt spid="86035"/>
                                        </p:tgtEl>
                                        <p:attrNameLst>
                                          <p:attrName>ppt_w</p:attrName>
                                        </p:attrNameLst>
                                      </p:cBhvr>
                                      <p:tavLst>
                                        <p:tav tm="0">
                                          <p:val>
                                            <p:fltVal val="0"/>
                                          </p:val>
                                        </p:tav>
                                        <p:tav tm="100000">
                                          <p:val>
                                            <p:strVal val="#ppt_w"/>
                                          </p:val>
                                        </p:tav>
                                      </p:tavLst>
                                    </p:anim>
                                    <p:anim calcmode="lin" valueType="num">
                                      <p:cBhvr>
                                        <p:cTn id="18" dur="500" fill="hold"/>
                                        <p:tgtEl>
                                          <p:spTgt spid="86035"/>
                                        </p:tgtEl>
                                        <p:attrNameLst>
                                          <p:attrName>ppt_h</p:attrName>
                                        </p:attrNameLst>
                                      </p:cBhvr>
                                      <p:tavLst>
                                        <p:tav tm="0">
                                          <p:val>
                                            <p:fltVal val="0"/>
                                          </p:val>
                                        </p:tav>
                                        <p:tav tm="100000">
                                          <p:val>
                                            <p:strVal val="#ppt_h"/>
                                          </p:val>
                                        </p:tav>
                                      </p:tavLst>
                                    </p:anim>
                                    <p:animEffect transition="in" filter="fade">
                                      <p:cBhvr>
                                        <p:cTn id="19" dur="500"/>
                                        <p:tgtEl>
                                          <p:spTgt spid="86035"/>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86037"/>
                                        </p:tgtEl>
                                        <p:attrNameLst>
                                          <p:attrName>style.visibility</p:attrName>
                                        </p:attrNameLst>
                                      </p:cBhvr>
                                      <p:to>
                                        <p:strVal val="visible"/>
                                      </p:to>
                                    </p:set>
                                    <p:anim calcmode="lin" valueType="num">
                                      <p:cBhvr>
                                        <p:cTn id="22" dur="500" fill="hold"/>
                                        <p:tgtEl>
                                          <p:spTgt spid="86037"/>
                                        </p:tgtEl>
                                        <p:attrNameLst>
                                          <p:attrName>ppt_w</p:attrName>
                                        </p:attrNameLst>
                                      </p:cBhvr>
                                      <p:tavLst>
                                        <p:tav tm="0">
                                          <p:val>
                                            <p:fltVal val="0"/>
                                          </p:val>
                                        </p:tav>
                                        <p:tav tm="100000">
                                          <p:val>
                                            <p:strVal val="#ppt_w"/>
                                          </p:val>
                                        </p:tav>
                                      </p:tavLst>
                                    </p:anim>
                                    <p:anim calcmode="lin" valueType="num">
                                      <p:cBhvr>
                                        <p:cTn id="23" dur="500" fill="hold"/>
                                        <p:tgtEl>
                                          <p:spTgt spid="86037"/>
                                        </p:tgtEl>
                                        <p:attrNameLst>
                                          <p:attrName>ppt_h</p:attrName>
                                        </p:attrNameLst>
                                      </p:cBhvr>
                                      <p:tavLst>
                                        <p:tav tm="0">
                                          <p:val>
                                            <p:fltVal val="0"/>
                                          </p:val>
                                        </p:tav>
                                        <p:tav tm="100000">
                                          <p:val>
                                            <p:strVal val="#ppt_h"/>
                                          </p:val>
                                        </p:tav>
                                      </p:tavLst>
                                    </p:anim>
                                    <p:animEffect transition="in" filter="fade">
                                      <p:cBhvr>
                                        <p:cTn id="24" dur="500"/>
                                        <p:tgtEl>
                                          <p:spTgt spid="86037"/>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86038"/>
                                        </p:tgtEl>
                                        <p:attrNameLst>
                                          <p:attrName>style.visibility</p:attrName>
                                        </p:attrNameLst>
                                      </p:cBhvr>
                                      <p:to>
                                        <p:strVal val="visible"/>
                                      </p:to>
                                    </p:set>
                                    <p:anim calcmode="lin" valueType="num">
                                      <p:cBhvr>
                                        <p:cTn id="27" dur="500" fill="hold"/>
                                        <p:tgtEl>
                                          <p:spTgt spid="86038"/>
                                        </p:tgtEl>
                                        <p:attrNameLst>
                                          <p:attrName>ppt_w</p:attrName>
                                        </p:attrNameLst>
                                      </p:cBhvr>
                                      <p:tavLst>
                                        <p:tav tm="0">
                                          <p:val>
                                            <p:fltVal val="0"/>
                                          </p:val>
                                        </p:tav>
                                        <p:tav tm="100000">
                                          <p:val>
                                            <p:strVal val="#ppt_w"/>
                                          </p:val>
                                        </p:tav>
                                      </p:tavLst>
                                    </p:anim>
                                    <p:anim calcmode="lin" valueType="num">
                                      <p:cBhvr>
                                        <p:cTn id="28" dur="500" fill="hold"/>
                                        <p:tgtEl>
                                          <p:spTgt spid="86038"/>
                                        </p:tgtEl>
                                        <p:attrNameLst>
                                          <p:attrName>ppt_h</p:attrName>
                                        </p:attrNameLst>
                                      </p:cBhvr>
                                      <p:tavLst>
                                        <p:tav tm="0">
                                          <p:val>
                                            <p:fltVal val="0"/>
                                          </p:val>
                                        </p:tav>
                                        <p:tav tm="100000">
                                          <p:val>
                                            <p:strVal val="#ppt_h"/>
                                          </p:val>
                                        </p:tav>
                                      </p:tavLst>
                                    </p:anim>
                                    <p:animEffect transition="in" filter="fade">
                                      <p:cBhvr>
                                        <p:cTn id="29" dur="500"/>
                                        <p:tgtEl>
                                          <p:spTgt spid="86038"/>
                                        </p:tgtEl>
                                      </p:cBhvr>
                                    </p:animEffect>
                                  </p:childTnLst>
                                </p:cTn>
                              </p:par>
                              <p:par>
                                <p:cTn id="30" presetID="53" presetClass="entr" presetSubtype="0" fill="hold" grpId="0" nodeType="withEffect">
                                  <p:stCondLst>
                                    <p:cond delay="0"/>
                                  </p:stCondLst>
                                  <p:childTnLst>
                                    <p:set>
                                      <p:cBhvr>
                                        <p:cTn id="31" dur="1" fill="hold">
                                          <p:stCondLst>
                                            <p:cond delay="0"/>
                                          </p:stCondLst>
                                        </p:cTn>
                                        <p:tgtEl>
                                          <p:spTgt spid="86043"/>
                                        </p:tgtEl>
                                        <p:attrNameLst>
                                          <p:attrName>style.visibility</p:attrName>
                                        </p:attrNameLst>
                                      </p:cBhvr>
                                      <p:to>
                                        <p:strVal val="visible"/>
                                      </p:to>
                                    </p:set>
                                    <p:anim calcmode="lin" valueType="num">
                                      <p:cBhvr>
                                        <p:cTn id="32" dur="500" fill="hold"/>
                                        <p:tgtEl>
                                          <p:spTgt spid="86043"/>
                                        </p:tgtEl>
                                        <p:attrNameLst>
                                          <p:attrName>ppt_w</p:attrName>
                                        </p:attrNameLst>
                                      </p:cBhvr>
                                      <p:tavLst>
                                        <p:tav tm="0">
                                          <p:val>
                                            <p:fltVal val="0"/>
                                          </p:val>
                                        </p:tav>
                                        <p:tav tm="100000">
                                          <p:val>
                                            <p:strVal val="#ppt_w"/>
                                          </p:val>
                                        </p:tav>
                                      </p:tavLst>
                                    </p:anim>
                                    <p:anim calcmode="lin" valueType="num">
                                      <p:cBhvr>
                                        <p:cTn id="33" dur="500" fill="hold"/>
                                        <p:tgtEl>
                                          <p:spTgt spid="86043"/>
                                        </p:tgtEl>
                                        <p:attrNameLst>
                                          <p:attrName>ppt_h</p:attrName>
                                        </p:attrNameLst>
                                      </p:cBhvr>
                                      <p:tavLst>
                                        <p:tav tm="0">
                                          <p:val>
                                            <p:fltVal val="0"/>
                                          </p:val>
                                        </p:tav>
                                        <p:tav tm="100000">
                                          <p:val>
                                            <p:strVal val="#ppt_h"/>
                                          </p:val>
                                        </p:tav>
                                      </p:tavLst>
                                    </p:anim>
                                    <p:animEffect transition="in" filter="fade">
                                      <p:cBhvr>
                                        <p:cTn id="34" dur="500"/>
                                        <p:tgtEl>
                                          <p:spTgt spid="86043"/>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86044"/>
                                        </p:tgtEl>
                                        <p:attrNameLst>
                                          <p:attrName>style.visibility</p:attrName>
                                        </p:attrNameLst>
                                      </p:cBhvr>
                                      <p:to>
                                        <p:strVal val="visible"/>
                                      </p:to>
                                    </p:set>
                                    <p:anim calcmode="lin" valueType="num">
                                      <p:cBhvr>
                                        <p:cTn id="37" dur="500" fill="hold"/>
                                        <p:tgtEl>
                                          <p:spTgt spid="86044"/>
                                        </p:tgtEl>
                                        <p:attrNameLst>
                                          <p:attrName>ppt_w</p:attrName>
                                        </p:attrNameLst>
                                      </p:cBhvr>
                                      <p:tavLst>
                                        <p:tav tm="0">
                                          <p:val>
                                            <p:fltVal val="0"/>
                                          </p:val>
                                        </p:tav>
                                        <p:tav tm="100000">
                                          <p:val>
                                            <p:strVal val="#ppt_w"/>
                                          </p:val>
                                        </p:tav>
                                      </p:tavLst>
                                    </p:anim>
                                    <p:anim calcmode="lin" valueType="num">
                                      <p:cBhvr>
                                        <p:cTn id="38" dur="500" fill="hold"/>
                                        <p:tgtEl>
                                          <p:spTgt spid="86044"/>
                                        </p:tgtEl>
                                        <p:attrNameLst>
                                          <p:attrName>ppt_h</p:attrName>
                                        </p:attrNameLst>
                                      </p:cBhvr>
                                      <p:tavLst>
                                        <p:tav tm="0">
                                          <p:val>
                                            <p:fltVal val="0"/>
                                          </p:val>
                                        </p:tav>
                                        <p:tav tm="100000">
                                          <p:val>
                                            <p:strVal val="#ppt_h"/>
                                          </p:val>
                                        </p:tav>
                                      </p:tavLst>
                                    </p:anim>
                                    <p:animEffect transition="in" filter="fade">
                                      <p:cBhvr>
                                        <p:cTn id="39" dur="500"/>
                                        <p:tgtEl>
                                          <p:spTgt spid="86044"/>
                                        </p:tgtEl>
                                      </p:cBhvr>
                                    </p:animEffect>
                                  </p:childTnLst>
                                </p:cTn>
                              </p:par>
                              <p:par>
                                <p:cTn id="40" presetID="53" presetClass="entr" presetSubtype="0" fill="hold" grpId="0" nodeType="withEffect">
                                  <p:stCondLst>
                                    <p:cond delay="0"/>
                                  </p:stCondLst>
                                  <p:childTnLst>
                                    <p:set>
                                      <p:cBhvr>
                                        <p:cTn id="41" dur="1" fill="hold">
                                          <p:stCondLst>
                                            <p:cond delay="0"/>
                                          </p:stCondLst>
                                        </p:cTn>
                                        <p:tgtEl>
                                          <p:spTgt spid="86067"/>
                                        </p:tgtEl>
                                        <p:attrNameLst>
                                          <p:attrName>style.visibility</p:attrName>
                                        </p:attrNameLst>
                                      </p:cBhvr>
                                      <p:to>
                                        <p:strVal val="visible"/>
                                      </p:to>
                                    </p:set>
                                    <p:anim calcmode="lin" valueType="num">
                                      <p:cBhvr>
                                        <p:cTn id="42" dur="500" fill="hold"/>
                                        <p:tgtEl>
                                          <p:spTgt spid="86067"/>
                                        </p:tgtEl>
                                        <p:attrNameLst>
                                          <p:attrName>ppt_w</p:attrName>
                                        </p:attrNameLst>
                                      </p:cBhvr>
                                      <p:tavLst>
                                        <p:tav tm="0">
                                          <p:val>
                                            <p:fltVal val="0"/>
                                          </p:val>
                                        </p:tav>
                                        <p:tav tm="100000">
                                          <p:val>
                                            <p:strVal val="#ppt_w"/>
                                          </p:val>
                                        </p:tav>
                                      </p:tavLst>
                                    </p:anim>
                                    <p:anim calcmode="lin" valueType="num">
                                      <p:cBhvr>
                                        <p:cTn id="43" dur="500" fill="hold"/>
                                        <p:tgtEl>
                                          <p:spTgt spid="86067"/>
                                        </p:tgtEl>
                                        <p:attrNameLst>
                                          <p:attrName>ppt_h</p:attrName>
                                        </p:attrNameLst>
                                      </p:cBhvr>
                                      <p:tavLst>
                                        <p:tav tm="0">
                                          <p:val>
                                            <p:fltVal val="0"/>
                                          </p:val>
                                        </p:tav>
                                        <p:tav tm="100000">
                                          <p:val>
                                            <p:strVal val="#ppt_h"/>
                                          </p:val>
                                        </p:tav>
                                      </p:tavLst>
                                    </p:anim>
                                    <p:animEffect transition="in" filter="fade">
                                      <p:cBhvr>
                                        <p:cTn id="44" dur="500"/>
                                        <p:tgtEl>
                                          <p:spTgt spid="86067"/>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par>
                                <p:cTn id="52" presetID="53" presetClass="entr" presetSubtype="0" fill="hold" nodeType="withEffect">
                                  <p:stCondLst>
                                    <p:cond delay="0"/>
                                  </p:stCondLst>
                                  <p:childTnLst>
                                    <p:set>
                                      <p:cBhvr>
                                        <p:cTn id="53" dur="1" fill="hold">
                                          <p:stCondLst>
                                            <p:cond delay="0"/>
                                          </p:stCondLst>
                                        </p:cTn>
                                        <p:tgtEl>
                                          <p:spTgt spid="86034"/>
                                        </p:tgtEl>
                                        <p:attrNameLst>
                                          <p:attrName>style.visibility</p:attrName>
                                        </p:attrNameLst>
                                      </p:cBhvr>
                                      <p:to>
                                        <p:strVal val="visible"/>
                                      </p:to>
                                    </p:set>
                                    <p:anim calcmode="lin" valueType="num">
                                      <p:cBhvr>
                                        <p:cTn id="54" dur="500" fill="hold"/>
                                        <p:tgtEl>
                                          <p:spTgt spid="86034"/>
                                        </p:tgtEl>
                                        <p:attrNameLst>
                                          <p:attrName>ppt_w</p:attrName>
                                        </p:attrNameLst>
                                      </p:cBhvr>
                                      <p:tavLst>
                                        <p:tav tm="0">
                                          <p:val>
                                            <p:fltVal val="0"/>
                                          </p:val>
                                        </p:tav>
                                        <p:tav tm="100000">
                                          <p:val>
                                            <p:strVal val="#ppt_w"/>
                                          </p:val>
                                        </p:tav>
                                      </p:tavLst>
                                    </p:anim>
                                    <p:anim calcmode="lin" valueType="num">
                                      <p:cBhvr>
                                        <p:cTn id="55" dur="500" fill="hold"/>
                                        <p:tgtEl>
                                          <p:spTgt spid="86034"/>
                                        </p:tgtEl>
                                        <p:attrNameLst>
                                          <p:attrName>ppt_h</p:attrName>
                                        </p:attrNameLst>
                                      </p:cBhvr>
                                      <p:tavLst>
                                        <p:tav tm="0">
                                          <p:val>
                                            <p:fltVal val="0"/>
                                          </p:val>
                                        </p:tav>
                                        <p:tav tm="100000">
                                          <p:val>
                                            <p:strVal val="#ppt_h"/>
                                          </p:val>
                                        </p:tav>
                                      </p:tavLst>
                                    </p:anim>
                                    <p:animEffect transition="in" filter="fade">
                                      <p:cBhvr>
                                        <p:cTn id="56" dur="500"/>
                                        <p:tgtEl>
                                          <p:spTgt spid="86034"/>
                                        </p:tgtEl>
                                      </p:cBhvr>
                                    </p:animEffect>
                                  </p:childTnLst>
                                </p:cTn>
                              </p:par>
                              <p:par>
                                <p:cTn id="57" presetID="53" presetClass="entr" presetSubtype="0" fill="hold" nodeType="withEffect">
                                  <p:stCondLst>
                                    <p:cond delay="0"/>
                                  </p:stCondLst>
                                  <p:childTnLst>
                                    <p:set>
                                      <p:cBhvr>
                                        <p:cTn id="58" dur="1" fill="hold">
                                          <p:stCondLst>
                                            <p:cond delay="0"/>
                                          </p:stCondLst>
                                        </p:cTn>
                                        <p:tgtEl>
                                          <p:spTgt spid="86036"/>
                                        </p:tgtEl>
                                        <p:attrNameLst>
                                          <p:attrName>style.visibility</p:attrName>
                                        </p:attrNameLst>
                                      </p:cBhvr>
                                      <p:to>
                                        <p:strVal val="visible"/>
                                      </p:to>
                                    </p:set>
                                    <p:anim calcmode="lin" valueType="num">
                                      <p:cBhvr>
                                        <p:cTn id="59" dur="500" fill="hold"/>
                                        <p:tgtEl>
                                          <p:spTgt spid="86036"/>
                                        </p:tgtEl>
                                        <p:attrNameLst>
                                          <p:attrName>ppt_w</p:attrName>
                                        </p:attrNameLst>
                                      </p:cBhvr>
                                      <p:tavLst>
                                        <p:tav tm="0">
                                          <p:val>
                                            <p:fltVal val="0"/>
                                          </p:val>
                                        </p:tav>
                                        <p:tav tm="100000">
                                          <p:val>
                                            <p:strVal val="#ppt_w"/>
                                          </p:val>
                                        </p:tav>
                                      </p:tavLst>
                                    </p:anim>
                                    <p:anim calcmode="lin" valueType="num">
                                      <p:cBhvr>
                                        <p:cTn id="60" dur="500" fill="hold"/>
                                        <p:tgtEl>
                                          <p:spTgt spid="86036"/>
                                        </p:tgtEl>
                                        <p:attrNameLst>
                                          <p:attrName>ppt_h</p:attrName>
                                        </p:attrNameLst>
                                      </p:cBhvr>
                                      <p:tavLst>
                                        <p:tav tm="0">
                                          <p:val>
                                            <p:fltVal val="0"/>
                                          </p:val>
                                        </p:tav>
                                        <p:tav tm="100000">
                                          <p:val>
                                            <p:strVal val="#ppt_h"/>
                                          </p:val>
                                        </p:tav>
                                      </p:tavLst>
                                    </p:anim>
                                    <p:animEffect transition="in" filter="fade">
                                      <p:cBhvr>
                                        <p:cTn id="61" dur="500"/>
                                        <p:tgtEl>
                                          <p:spTgt spid="86036"/>
                                        </p:tgtEl>
                                      </p:cBhvr>
                                    </p:animEffect>
                                  </p:childTnLst>
                                </p:cTn>
                              </p:par>
                              <p:par>
                                <p:cTn id="62" presetID="53" presetClass="entr" presetSubtype="0" fill="hold" grpId="0" nodeType="withEffect">
                                  <p:stCondLst>
                                    <p:cond delay="0"/>
                                  </p:stCondLst>
                                  <p:childTnLst>
                                    <p:set>
                                      <p:cBhvr>
                                        <p:cTn id="63" dur="1" fill="hold">
                                          <p:stCondLst>
                                            <p:cond delay="0"/>
                                          </p:stCondLst>
                                        </p:cTn>
                                        <p:tgtEl>
                                          <p:spTgt spid="86039"/>
                                        </p:tgtEl>
                                        <p:attrNameLst>
                                          <p:attrName>style.visibility</p:attrName>
                                        </p:attrNameLst>
                                      </p:cBhvr>
                                      <p:to>
                                        <p:strVal val="visible"/>
                                      </p:to>
                                    </p:set>
                                    <p:anim calcmode="lin" valueType="num">
                                      <p:cBhvr>
                                        <p:cTn id="64" dur="500" fill="hold"/>
                                        <p:tgtEl>
                                          <p:spTgt spid="86039"/>
                                        </p:tgtEl>
                                        <p:attrNameLst>
                                          <p:attrName>ppt_w</p:attrName>
                                        </p:attrNameLst>
                                      </p:cBhvr>
                                      <p:tavLst>
                                        <p:tav tm="0">
                                          <p:val>
                                            <p:fltVal val="0"/>
                                          </p:val>
                                        </p:tav>
                                        <p:tav tm="100000">
                                          <p:val>
                                            <p:strVal val="#ppt_w"/>
                                          </p:val>
                                        </p:tav>
                                      </p:tavLst>
                                    </p:anim>
                                    <p:anim calcmode="lin" valueType="num">
                                      <p:cBhvr>
                                        <p:cTn id="65" dur="500" fill="hold"/>
                                        <p:tgtEl>
                                          <p:spTgt spid="86039"/>
                                        </p:tgtEl>
                                        <p:attrNameLst>
                                          <p:attrName>ppt_h</p:attrName>
                                        </p:attrNameLst>
                                      </p:cBhvr>
                                      <p:tavLst>
                                        <p:tav tm="0">
                                          <p:val>
                                            <p:fltVal val="0"/>
                                          </p:val>
                                        </p:tav>
                                        <p:tav tm="100000">
                                          <p:val>
                                            <p:strVal val="#ppt_h"/>
                                          </p:val>
                                        </p:tav>
                                      </p:tavLst>
                                    </p:anim>
                                    <p:animEffect transition="in" filter="fade">
                                      <p:cBhvr>
                                        <p:cTn id="66" dur="500"/>
                                        <p:tgtEl>
                                          <p:spTgt spid="86039"/>
                                        </p:tgtEl>
                                      </p:cBhvr>
                                    </p:animEffect>
                                  </p:childTnLst>
                                </p:cTn>
                              </p:par>
                              <p:par>
                                <p:cTn id="67" presetID="53" presetClass="entr" presetSubtype="0" fill="hold" grpId="0" nodeType="withEffect">
                                  <p:stCondLst>
                                    <p:cond delay="0"/>
                                  </p:stCondLst>
                                  <p:childTnLst>
                                    <p:set>
                                      <p:cBhvr>
                                        <p:cTn id="68" dur="1" fill="hold">
                                          <p:stCondLst>
                                            <p:cond delay="0"/>
                                          </p:stCondLst>
                                        </p:cTn>
                                        <p:tgtEl>
                                          <p:spTgt spid="86040"/>
                                        </p:tgtEl>
                                        <p:attrNameLst>
                                          <p:attrName>style.visibility</p:attrName>
                                        </p:attrNameLst>
                                      </p:cBhvr>
                                      <p:to>
                                        <p:strVal val="visible"/>
                                      </p:to>
                                    </p:set>
                                    <p:anim calcmode="lin" valueType="num">
                                      <p:cBhvr>
                                        <p:cTn id="69" dur="500" fill="hold"/>
                                        <p:tgtEl>
                                          <p:spTgt spid="86040"/>
                                        </p:tgtEl>
                                        <p:attrNameLst>
                                          <p:attrName>ppt_w</p:attrName>
                                        </p:attrNameLst>
                                      </p:cBhvr>
                                      <p:tavLst>
                                        <p:tav tm="0">
                                          <p:val>
                                            <p:fltVal val="0"/>
                                          </p:val>
                                        </p:tav>
                                        <p:tav tm="100000">
                                          <p:val>
                                            <p:strVal val="#ppt_w"/>
                                          </p:val>
                                        </p:tav>
                                      </p:tavLst>
                                    </p:anim>
                                    <p:anim calcmode="lin" valueType="num">
                                      <p:cBhvr>
                                        <p:cTn id="70" dur="500" fill="hold"/>
                                        <p:tgtEl>
                                          <p:spTgt spid="86040"/>
                                        </p:tgtEl>
                                        <p:attrNameLst>
                                          <p:attrName>ppt_h</p:attrName>
                                        </p:attrNameLst>
                                      </p:cBhvr>
                                      <p:tavLst>
                                        <p:tav tm="0">
                                          <p:val>
                                            <p:fltVal val="0"/>
                                          </p:val>
                                        </p:tav>
                                        <p:tav tm="100000">
                                          <p:val>
                                            <p:strVal val="#ppt_h"/>
                                          </p:val>
                                        </p:tav>
                                      </p:tavLst>
                                    </p:anim>
                                    <p:animEffect transition="in" filter="fade">
                                      <p:cBhvr>
                                        <p:cTn id="71" dur="500"/>
                                        <p:tgtEl>
                                          <p:spTgt spid="86040"/>
                                        </p:tgtEl>
                                      </p:cBhvr>
                                    </p:animEffect>
                                  </p:childTnLst>
                                </p:cTn>
                              </p:par>
                              <p:par>
                                <p:cTn id="72" presetID="53" presetClass="entr" presetSubtype="0" fill="hold" grpId="0" nodeType="withEffect">
                                  <p:stCondLst>
                                    <p:cond delay="0"/>
                                  </p:stCondLst>
                                  <p:childTnLst>
                                    <p:set>
                                      <p:cBhvr>
                                        <p:cTn id="73" dur="1" fill="hold">
                                          <p:stCondLst>
                                            <p:cond delay="0"/>
                                          </p:stCondLst>
                                        </p:cTn>
                                        <p:tgtEl>
                                          <p:spTgt spid="86041"/>
                                        </p:tgtEl>
                                        <p:attrNameLst>
                                          <p:attrName>style.visibility</p:attrName>
                                        </p:attrNameLst>
                                      </p:cBhvr>
                                      <p:to>
                                        <p:strVal val="visible"/>
                                      </p:to>
                                    </p:set>
                                    <p:anim calcmode="lin" valueType="num">
                                      <p:cBhvr>
                                        <p:cTn id="74" dur="500" fill="hold"/>
                                        <p:tgtEl>
                                          <p:spTgt spid="86041"/>
                                        </p:tgtEl>
                                        <p:attrNameLst>
                                          <p:attrName>ppt_w</p:attrName>
                                        </p:attrNameLst>
                                      </p:cBhvr>
                                      <p:tavLst>
                                        <p:tav tm="0">
                                          <p:val>
                                            <p:fltVal val="0"/>
                                          </p:val>
                                        </p:tav>
                                        <p:tav tm="100000">
                                          <p:val>
                                            <p:strVal val="#ppt_w"/>
                                          </p:val>
                                        </p:tav>
                                      </p:tavLst>
                                    </p:anim>
                                    <p:anim calcmode="lin" valueType="num">
                                      <p:cBhvr>
                                        <p:cTn id="75" dur="500" fill="hold"/>
                                        <p:tgtEl>
                                          <p:spTgt spid="86041"/>
                                        </p:tgtEl>
                                        <p:attrNameLst>
                                          <p:attrName>ppt_h</p:attrName>
                                        </p:attrNameLst>
                                      </p:cBhvr>
                                      <p:tavLst>
                                        <p:tav tm="0">
                                          <p:val>
                                            <p:fltVal val="0"/>
                                          </p:val>
                                        </p:tav>
                                        <p:tav tm="100000">
                                          <p:val>
                                            <p:strVal val="#ppt_h"/>
                                          </p:val>
                                        </p:tav>
                                      </p:tavLst>
                                    </p:anim>
                                    <p:animEffect transition="in" filter="fade">
                                      <p:cBhvr>
                                        <p:cTn id="76" dur="500"/>
                                        <p:tgtEl>
                                          <p:spTgt spid="86041"/>
                                        </p:tgtEl>
                                      </p:cBhvr>
                                    </p:animEffect>
                                  </p:childTnLst>
                                </p:cTn>
                              </p:par>
                              <p:par>
                                <p:cTn id="77" presetID="53" presetClass="entr" presetSubtype="0" fill="hold" grpId="0" nodeType="withEffect">
                                  <p:stCondLst>
                                    <p:cond delay="0"/>
                                  </p:stCondLst>
                                  <p:childTnLst>
                                    <p:set>
                                      <p:cBhvr>
                                        <p:cTn id="78" dur="1" fill="hold">
                                          <p:stCondLst>
                                            <p:cond delay="0"/>
                                          </p:stCondLst>
                                        </p:cTn>
                                        <p:tgtEl>
                                          <p:spTgt spid="86042"/>
                                        </p:tgtEl>
                                        <p:attrNameLst>
                                          <p:attrName>style.visibility</p:attrName>
                                        </p:attrNameLst>
                                      </p:cBhvr>
                                      <p:to>
                                        <p:strVal val="visible"/>
                                      </p:to>
                                    </p:set>
                                    <p:anim calcmode="lin" valueType="num">
                                      <p:cBhvr>
                                        <p:cTn id="79" dur="500" fill="hold"/>
                                        <p:tgtEl>
                                          <p:spTgt spid="86042"/>
                                        </p:tgtEl>
                                        <p:attrNameLst>
                                          <p:attrName>ppt_w</p:attrName>
                                        </p:attrNameLst>
                                      </p:cBhvr>
                                      <p:tavLst>
                                        <p:tav tm="0">
                                          <p:val>
                                            <p:fltVal val="0"/>
                                          </p:val>
                                        </p:tav>
                                        <p:tav tm="100000">
                                          <p:val>
                                            <p:strVal val="#ppt_w"/>
                                          </p:val>
                                        </p:tav>
                                      </p:tavLst>
                                    </p:anim>
                                    <p:anim calcmode="lin" valueType="num">
                                      <p:cBhvr>
                                        <p:cTn id="80" dur="500" fill="hold"/>
                                        <p:tgtEl>
                                          <p:spTgt spid="86042"/>
                                        </p:tgtEl>
                                        <p:attrNameLst>
                                          <p:attrName>ppt_h</p:attrName>
                                        </p:attrNameLst>
                                      </p:cBhvr>
                                      <p:tavLst>
                                        <p:tav tm="0">
                                          <p:val>
                                            <p:fltVal val="0"/>
                                          </p:val>
                                        </p:tav>
                                        <p:tav tm="100000">
                                          <p:val>
                                            <p:strVal val="#ppt_h"/>
                                          </p:val>
                                        </p:tav>
                                      </p:tavLst>
                                    </p:anim>
                                    <p:animEffect transition="in" filter="fade">
                                      <p:cBhvr>
                                        <p:cTn id="81" dur="500"/>
                                        <p:tgtEl>
                                          <p:spTgt spid="86042"/>
                                        </p:tgtEl>
                                      </p:cBhvr>
                                    </p:animEffect>
                                  </p:childTnLst>
                                </p:cTn>
                              </p:par>
                              <p:par>
                                <p:cTn id="82" presetID="53" presetClass="entr" presetSubtype="0" fill="hold" grpId="0" nodeType="withEffect">
                                  <p:stCondLst>
                                    <p:cond delay="0"/>
                                  </p:stCondLst>
                                  <p:childTnLst>
                                    <p:set>
                                      <p:cBhvr>
                                        <p:cTn id="83" dur="1" fill="hold">
                                          <p:stCondLst>
                                            <p:cond delay="0"/>
                                          </p:stCondLst>
                                        </p:cTn>
                                        <p:tgtEl>
                                          <p:spTgt spid="86065"/>
                                        </p:tgtEl>
                                        <p:attrNameLst>
                                          <p:attrName>style.visibility</p:attrName>
                                        </p:attrNameLst>
                                      </p:cBhvr>
                                      <p:to>
                                        <p:strVal val="visible"/>
                                      </p:to>
                                    </p:set>
                                    <p:anim calcmode="lin" valueType="num">
                                      <p:cBhvr>
                                        <p:cTn id="84" dur="500" fill="hold"/>
                                        <p:tgtEl>
                                          <p:spTgt spid="86065"/>
                                        </p:tgtEl>
                                        <p:attrNameLst>
                                          <p:attrName>ppt_w</p:attrName>
                                        </p:attrNameLst>
                                      </p:cBhvr>
                                      <p:tavLst>
                                        <p:tav tm="0">
                                          <p:val>
                                            <p:fltVal val="0"/>
                                          </p:val>
                                        </p:tav>
                                        <p:tav tm="100000">
                                          <p:val>
                                            <p:strVal val="#ppt_w"/>
                                          </p:val>
                                        </p:tav>
                                      </p:tavLst>
                                    </p:anim>
                                    <p:anim calcmode="lin" valueType="num">
                                      <p:cBhvr>
                                        <p:cTn id="85" dur="500" fill="hold"/>
                                        <p:tgtEl>
                                          <p:spTgt spid="86065"/>
                                        </p:tgtEl>
                                        <p:attrNameLst>
                                          <p:attrName>ppt_h</p:attrName>
                                        </p:attrNameLst>
                                      </p:cBhvr>
                                      <p:tavLst>
                                        <p:tav tm="0">
                                          <p:val>
                                            <p:fltVal val="0"/>
                                          </p:val>
                                        </p:tav>
                                        <p:tav tm="100000">
                                          <p:val>
                                            <p:strVal val="#ppt_h"/>
                                          </p:val>
                                        </p:tav>
                                      </p:tavLst>
                                    </p:anim>
                                    <p:animEffect transition="in" filter="fade">
                                      <p:cBhvr>
                                        <p:cTn id="86" dur="500"/>
                                        <p:tgtEl>
                                          <p:spTgt spid="860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37" grpId="0"/>
      <p:bldP spid="86038" grpId="0"/>
      <p:bldP spid="86039" grpId="0"/>
      <p:bldP spid="86040" grpId="0"/>
      <p:bldP spid="86041" grpId="0" animBg="1"/>
      <p:bldP spid="86042" grpId="0" animBg="1"/>
      <p:bldP spid="86043" grpId="0" animBg="1"/>
      <p:bldP spid="86044" grpId="0" animBg="1"/>
      <p:bldP spid="86065" grpId="0" animBg="1"/>
      <p:bldP spid="8606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body" idx="1"/>
          </p:nvPr>
        </p:nvSpPr>
        <p:spPr>
          <a:xfrm>
            <a:off x="381000" y="1268413"/>
            <a:ext cx="8410575" cy="5030787"/>
          </a:xfrm>
        </p:spPr>
        <p:txBody>
          <a:bodyPr/>
          <a:lstStyle/>
          <a:p>
            <a:r>
              <a:rPr lang="en-US"/>
              <a:t>Bindings have semantics</a:t>
            </a:r>
          </a:p>
          <a:p>
            <a:pPr lvl="1"/>
            <a:r>
              <a:rPr lang="en-US"/>
              <a:t>Session, Duplex, Transaction Flow, Transacted Read, Queued Delivery, Ordered, Assurances</a:t>
            </a:r>
          </a:p>
          <a:p>
            <a:r>
              <a:rPr lang="en-US"/>
              <a:t>Asserting Semantic Requirements in Code</a:t>
            </a:r>
          </a:p>
          <a:p>
            <a:pPr lvl="1"/>
            <a:r>
              <a:rPr lang="en-US"/>
              <a:t>[ServiceContract]</a:t>
            </a:r>
          </a:p>
          <a:p>
            <a:pPr lvl="1"/>
            <a:r>
              <a:rPr lang="en-US"/>
              <a:t>[DeliveryRequirements]</a:t>
            </a:r>
            <a:endParaRPr lang="en-US" sz="2400">
              <a:solidFill>
                <a:schemeClr val="tx2"/>
              </a:solidFill>
            </a:endParaRPr>
          </a:p>
          <a:p>
            <a:r>
              <a:rPr lang="en-US"/>
              <a:t>Customization</a:t>
            </a:r>
          </a:p>
          <a:p>
            <a:pPr lvl="1"/>
            <a:r>
              <a:rPr lang="en-US"/>
              <a:t>‘Tweak’ existing standard bindings</a:t>
            </a:r>
          </a:p>
          <a:p>
            <a:pPr lvl="1"/>
            <a:r>
              <a:rPr lang="en-US"/>
              <a:t>Create completely new bindings</a:t>
            </a:r>
          </a:p>
        </p:txBody>
      </p:sp>
      <p:sp>
        <p:nvSpPr>
          <p:cNvPr id="88068" name="Rectangle 4"/>
          <p:cNvSpPr>
            <a:spLocks noGrp="1" noChangeArrowheads="1"/>
          </p:cNvSpPr>
          <p:nvPr>
            <p:ph type="title"/>
          </p:nvPr>
        </p:nvSpPr>
        <p:spPr>
          <a:noFill/>
          <a:ln/>
        </p:spPr>
        <p:txBody>
          <a:bodyPr/>
          <a:lstStyle/>
          <a:p>
            <a:r>
              <a:rPr lang="en-US"/>
              <a:t>Choosing Bindings</a:t>
            </a:r>
            <a:endParaRPr lang="en-GB"/>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4"/>
          <p:cNvSpPr>
            <a:spLocks noGrp="1" noChangeArrowheads="1"/>
          </p:cNvSpPr>
          <p:nvPr>
            <p:ph type="title"/>
          </p:nvPr>
        </p:nvSpPr>
        <p:spPr>
          <a:noFill/>
          <a:ln/>
        </p:spPr>
        <p:txBody>
          <a:bodyPr/>
          <a:lstStyle/>
          <a:p>
            <a:r>
              <a:rPr lang="en-US" dirty="0" smtClean="0"/>
              <a:t>Addresses</a:t>
            </a:r>
            <a:endParaRPr lang="en-GB" dirty="0"/>
          </a:p>
        </p:txBody>
      </p:sp>
      <p:sp>
        <p:nvSpPr>
          <p:cNvPr id="7" name="Rectangle 3"/>
          <p:cNvSpPr txBox="1">
            <a:spLocks noChangeArrowheads="1"/>
          </p:cNvSpPr>
          <p:nvPr/>
        </p:nvSpPr>
        <p:spPr bwMode="auto">
          <a:xfrm>
            <a:off x="409575" y="1246188"/>
            <a:ext cx="8301038" cy="14462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460375" marR="0" lvl="0" indent="-460375" algn="l" defTabSz="914400" rtl="0" eaLnBrk="1" fontAlgn="base" latinLnBrk="0" hangingPunct="1">
              <a:lnSpc>
                <a:spcPct val="90000"/>
              </a:lnSpc>
              <a:spcBef>
                <a:spcPct val="30000"/>
              </a:spcBef>
              <a:spcAft>
                <a:spcPct val="0"/>
              </a:spcAft>
              <a:buClr>
                <a:schemeClr val="tx2"/>
              </a:buClr>
              <a:buSzPct val="55000"/>
              <a:buFont typeface="Wingdings 2" pitchFamily="18" charset="2"/>
              <a:buNone/>
              <a:tabLst/>
              <a:defRPr/>
            </a:pPr>
            <a:r>
              <a:rPr kumimoji="0" lang="en-US" sz="2000" b="0" i="0" u="none" strike="noStrike" kern="0" cap="none" spc="0" normalizeH="0" baseline="0" noProof="0" smtClean="0">
                <a:ln>
                  <a:noFill/>
                </a:ln>
                <a:solidFill>
                  <a:schemeClr val="tx1"/>
                </a:solidFill>
                <a:effectLst>
                  <a:outerShdw blurRad="38100" dist="38100" dir="2700000" algn="tl">
                    <a:srgbClr val="000000"/>
                  </a:outerShdw>
                </a:effectLst>
                <a:uLnTx/>
                <a:uFillTx/>
                <a:latin typeface="Lucida Console" pitchFamily="49" charset="0"/>
                <a:ea typeface="+mn-ea"/>
                <a:cs typeface="+mn-cs"/>
              </a:rPr>
              <a:t>http://microsoft.com:80/OrderService/WS</a:t>
            </a:r>
          </a:p>
          <a:p>
            <a:pPr marL="460375" marR="0" lvl="0" indent="-460375" algn="l" defTabSz="914400" rtl="0" eaLnBrk="1" fontAlgn="base" latinLnBrk="0" hangingPunct="1">
              <a:lnSpc>
                <a:spcPct val="90000"/>
              </a:lnSpc>
              <a:spcBef>
                <a:spcPct val="30000"/>
              </a:spcBef>
              <a:spcAft>
                <a:spcPct val="0"/>
              </a:spcAft>
              <a:buClr>
                <a:schemeClr val="tx2"/>
              </a:buClr>
              <a:buSzPct val="55000"/>
              <a:buFont typeface="Wingdings 2" pitchFamily="18" charset="2"/>
              <a:buNone/>
              <a:tabLst/>
              <a:defRPr/>
            </a:pPr>
            <a:r>
              <a:rPr kumimoji="0" lang="en-US" sz="2000" b="0" i="0" u="none" strike="noStrike" kern="0" cap="none" spc="0" normalizeH="0" baseline="0" noProof="0" smtClean="0">
                <a:ln>
                  <a:noFill/>
                </a:ln>
                <a:solidFill>
                  <a:schemeClr val="tx1"/>
                </a:solidFill>
                <a:effectLst>
                  <a:outerShdw blurRad="38100" dist="38100" dir="2700000" algn="tl">
                    <a:srgbClr val="000000"/>
                  </a:outerShdw>
                </a:effectLst>
                <a:uLnTx/>
                <a:uFillTx/>
                <a:latin typeface="Lucida Console" pitchFamily="49" charset="0"/>
                <a:ea typeface="+mn-ea"/>
                <a:cs typeface="+mn-cs"/>
              </a:rPr>
              <a:t>https://microsoft.com:443/OrderService/BP</a:t>
            </a:r>
          </a:p>
          <a:p>
            <a:pPr marL="460375" marR="0" lvl="0" indent="-460375" algn="l" defTabSz="914400" rtl="0" eaLnBrk="1" fontAlgn="base" latinLnBrk="0" hangingPunct="1">
              <a:lnSpc>
                <a:spcPct val="90000"/>
              </a:lnSpc>
              <a:spcBef>
                <a:spcPct val="30000"/>
              </a:spcBef>
              <a:spcAft>
                <a:spcPct val="0"/>
              </a:spcAft>
              <a:buClr>
                <a:schemeClr val="tx2"/>
              </a:buClr>
              <a:buSzPct val="55000"/>
              <a:buFont typeface="Wingdings 2" pitchFamily="18" charset="2"/>
              <a:buNone/>
              <a:tabLst/>
              <a:defRPr/>
            </a:pPr>
            <a:r>
              <a:rPr kumimoji="0" lang="en-US" sz="2000" b="0" i="0" u="none" strike="noStrike" kern="0" cap="none" spc="0" normalizeH="0" baseline="0" noProof="0" smtClean="0">
                <a:ln>
                  <a:noFill/>
                </a:ln>
                <a:solidFill>
                  <a:schemeClr val="tx1"/>
                </a:solidFill>
                <a:effectLst>
                  <a:outerShdw blurRad="38100" dist="38100" dir="2700000" algn="tl">
                    <a:srgbClr val="000000"/>
                  </a:outerShdw>
                </a:effectLst>
                <a:uLnTx/>
                <a:uFillTx/>
                <a:latin typeface="Lucida Console" pitchFamily="49" charset="0"/>
                <a:ea typeface="+mn-ea"/>
                <a:cs typeface="+mn-cs"/>
              </a:rPr>
              <a:t>net.tcp://microsoft.com:808/OrderService/TCP</a:t>
            </a:r>
          </a:p>
          <a:p>
            <a:pPr marL="460375" marR="0" lvl="0" indent="-460375" algn="l" defTabSz="914400" rtl="0" eaLnBrk="1" fontAlgn="base" latinLnBrk="0" hangingPunct="1">
              <a:lnSpc>
                <a:spcPct val="90000"/>
              </a:lnSpc>
              <a:spcBef>
                <a:spcPct val="30000"/>
              </a:spcBef>
              <a:spcAft>
                <a:spcPct val="0"/>
              </a:spcAft>
              <a:buClr>
                <a:schemeClr val="tx2"/>
              </a:buClr>
              <a:buSzPct val="55000"/>
              <a:buFont typeface="Wingdings 2" pitchFamily="18" charset="2"/>
              <a:buNone/>
              <a:tabLst/>
              <a:defRPr/>
            </a:pPr>
            <a:r>
              <a:rPr kumimoji="0" lang="en-US" sz="2000" b="0" i="0" u="none" strike="noStrike" kern="0" cap="none" spc="0" normalizeH="0" baseline="0" noProof="0" smtClean="0">
                <a:ln>
                  <a:noFill/>
                </a:ln>
                <a:solidFill>
                  <a:schemeClr val="tx1"/>
                </a:solidFill>
                <a:effectLst>
                  <a:outerShdw blurRad="38100" dist="38100" dir="2700000" algn="tl">
                    <a:srgbClr val="000000"/>
                  </a:outerShdw>
                </a:effectLst>
                <a:uLnTx/>
                <a:uFillTx/>
                <a:latin typeface="Lucida Console" pitchFamily="49" charset="0"/>
                <a:ea typeface="+mn-ea"/>
                <a:cs typeface="+mn-cs"/>
              </a:rPr>
              <a:t>net.pipe://microsoft.com/OrderService/NP</a:t>
            </a:r>
            <a:endParaRPr kumimoji="0" lang="en-US" sz="2000" b="0" i="0" u="none" strike="noStrike" kern="0" cap="none" spc="0" normalizeH="0" baseline="0" noProof="0" dirty="0">
              <a:ln>
                <a:noFill/>
              </a:ln>
              <a:solidFill>
                <a:schemeClr val="tx1"/>
              </a:solidFill>
              <a:effectLst>
                <a:outerShdw blurRad="38100" dist="38100" dir="2700000" algn="tl">
                  <a:srgbClr val="000000"/>
                </a:outerShdw>
              </a:effectLst>
              <a:uLnTx/>
              <a:uFillTx/>
              <a:latin typeface="Lucida Console" pitchFamily="49" charset="0"/>
              <a:ea typeface="+mn-ea"/>
              <a:cs typeface="+mn-cs"/>
            </a:endParaRPr>
          </a:p>
        </p:txBody>
      </p:sp>
      <p:graphicFrame>
        <p:nvGraphicFramePr>
          <p:cNvPr id="8" name="Group 4"/>
          <p:cNvGraphicFramePr>
            <a:graphicFrameLocks noGrp="1"/>
          </p:cNvGraphicFramePr>
          <p:nvPr>
            <p:ph sz="half" idx="4294967295"/>
          </p:nvPr>
        </p:nvGraphicFramePr>
        <p:xfrm>
          <a:off x="490538" y="3028950"/>
          <a:ext cx="8126412" cy="2377440"/>
        </p:xfrm>
        <a:graphic>
          <a:graphicData uri="http://schemas.openxmlformats.org/drawingml/2006/table">
            <a:tbl>
              <a:tblPr/>
              <a:tblGrid>
                <a:gridCol w="3036887"/>
                <a:gridCol w="5089525"/>
              </a:tblGrid>
              <a:tr h="304800">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Segoe" pitchFamily="34" charset="0"/>
                        </a:rPr>
                        <a:t>Scheme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Segoe" pitchFamily="34" charset="0"/>
                        </a:rPr>
                        <a:t>http, https, net.tcp, net.pipe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Segoe" pitchFamily="34" charset="0"/>
                        </a:rPr>
                        <a:t>Host 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Segoe" pitchFamily="34" charset="0"/>
                        </a:rPr>
                        <a:t>microsoft.com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Segoe" pitchFamily="34" charset="0"/>
                        </a:rPr>
                        <a:t>Port (Optional)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Segoe" pitchFamily="34" charset="0"/>
                        </a:rPr>
                        <a:t>80, 443, 808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Segoe" pitchFamily="34" charset="0"/>
                        </a:rPr>
                        <a:t>Base Path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800" b="0" i="0" u="none" strike="noStrike" cap="none" normalizeH="0" baseline="0" smtClean="0">
                          <a:ln>
                            <a:noFill/>
                          </a:ln>
                          <a:solidFill>
                            <a:schemeClr val="tx1"/>
                          </a:solidFill>
                          <a:effectLst>
                            <a:outerShdw blurRad="38100" dist="38100" dir="2700000" algn="tl">
                              <a:srgbClr val="000000"/>
                            </a:outerShdw>
                          </a:effectLst>
                          <a:latin typeface="Segoe" pitchFamily="34" charset="0"/>
                        </a:rPr>
                        <a:t>/OrderService/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8925">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Segoe" pitchFamily="34" charset="0"/>
                        </a:rPr>
                        <a:t>Endpoint Address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Tx/>
                        <a:buFont typeface="Wingdings 2" pitchFamily="18" charset="2"/>
                        <a:buNone/>
                        <a:tabLst/>
                      </a:pPr>
                      <a:r>
                        <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Segoe" pitchFamily="34" charset="0"/>
                        </a:rPr>
                        <a:t>WS, BP, TCP, NP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Rectangle 24"/>
          <p:cNvSpPr>
            <a:spLocks noChangeArrowheads="1"/>
          </p:cNvSpPr>
          <p:nvPr/>
        </p:nvSpPr>
        <p:spPr bwMode="auto">
          <a:xfrm>
            <a:off x="457200" y="5541963"/>
            <a:ext cx="8301038" cy="455612"/>
          </a:xfrm>
          <a:prstGeom prst="rect">
            <a:avLst/>
          </a:prstGeom>
          <a:noFill/>
          <a:ln w="9525">
            <a:noFill/>
            <a:miter lim="800000"/>
            <a:headEnd/>
            <a:tailEnd/>
          </a:ln>
          <a:effectLst/>
        </p:spPr>
        <p:txBody>
          <a:bodyPr>
            <a:spAutoFit/>
          </a:bodyPr>
          <a:lstStyle/>
          <a:p>
            <a:pPr marL="461963" indent="-461963" algn="l" eaLnBrk="1" hangingPunct="1">
              <a:lnSpc>
                <a:spcPct val="90000"/>
              </a:lnSpc>
              <a:spcBef>
                <a:spcPct val="30000"/>
              </a:spcBef>
              <a:buClr>
                <a:schemeClr val="tx2"/>
              </a:buClr>
              <a:buFont typeface="Wingdings 2" pitchFamily="18" charset="2"/>
              <a:buNone/>
            </a:pPr>
            <a:r>
              <a:rPr lang="en-US" sz="2800" dirty="0">
                <a:effectLst>
                  <a:outerShdw blurRad="38100" dist="38100" dir="2700000" algn="tl">
                    <a:srgbClr val="000000"/>
                  </a:outerShdw>
                </a:effectLst>
              </a:rPr>
              <a:t>* - Port Does Not Apply to Named Pipes</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title"/>
          </p:nvPr>
        </p:nvSpPr>
        <p:spPr/>
        <p:txBody>
          <a:bodyPr/>
          <a:lstStyle/>
          <a:p>
            <a:r>
              <a:rPr lang="en-US" dirty="0"/>
              <a:t>Service </a:t>
            </a:r>
            <a:r>
              <a:rPr lang="en-US" dirty="0" smtClean="0"/>
              <a:t>Hosting Options</a:t>
            </a:r>
            <a:endParaRPr lang="en-US" dirty="0"/>
          </a:p>
        </p:txBody>
      </p:sp>
      <p:sp>
        <p:nvSpPr>
          <p:cNvPr id="8" name="Rectangle 10"/>
          <p:cNvSpPr txBox="1">
            <a:spLocks noChangeArrowheads="1"/>
          </p:cNvSpPr>
          <p:nvPr/>
        </p:nvSpPr>
        <p:spPr bwMode="auto">
          <a:xfrm>
            <a:off x="500034" y="1255729"/>
            <a:ext cx="8229600" cy="46166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460375" marR="0" lvl="0" indent="-460375" algn="l" defTabSz="914400" rtl="0" eaLnBrk="1" fontAlgn="base" latinLnBrk="0" hangingPunct="1">
              <a:lnSpc>
                <a:spcPct val="90000"/>
              </a:lnSpc>
              <a:spcBef>
                <a:spcPct val="30000"/>
              </a:spcBef>
              <a:spcAft>
                <a:spcPct val="0"/>
              </a:spcAft>
              <a:buClr>
                <a:schemeClr val="tx2"/>
              </a:buClr>
              <a:buSzPct val="55000"/>
              <a:buFont typeface="Wingdings" pitchFamily="2" charset="2"/>
              <a:buBlip>
                <a:blip r:embed="rId3"/>
              </a:buBlip>
              <a:tabLst/>
              <a:defRPr/>
            </a:pPr>
            <a:r>
              <a:rPr kumimoji="0" lang="en-GB" sz="3200" b="1" i="0" u="none" strike="noStrike" kern="0" cap="none" spc="0" normalizeH="0" baseline="0" noProof="0" dirty="0" err="1" smtClean="0">
                <a:ln>
                  <a:noFill/>
                </a:ln>
                <a:solidFill>
                  <a:schemeClr val="tx1"/>
                </a:solidFill>
                <a:effectLst>
                  <a:outerShdw blurRad="38100" dist="38100" dir="2700000" algn="tl">
                    <a:srgbClr val="000000"/>
                  </a:outerShdw>
                </a:effectLst>
                <a:uLnTx/>
                <a:uFillTx/>
                <a:latin typeface="+mn-lt"/>
                <a:ea typeface="+mn-ea"/>
                <a:cs typeface="+mn-cs"/>
                <a:sym typeface="Wingdings" pitchFamily="2" charset="2"/>
              </a:rPr>
              <a:t>ServiceHost</a:t>
            </a:r>
            <a:r>
              <a:rPr kumimoji="0" lang="en-GB"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sym typeface="Wingdings" pitchFamily="2" charset="2"/>
              </a:rPr>
              <a:t> allows for hosting anywhere</a:t>
            </a:r>
            <a:endPar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sym typeface="Wingdings" pitchFamily="2" charset="2"/>
            </a:endParaRPr>
          </a:p>
          <a:p>
            <a:pPr marL="855663" marR="0" lvl="1" indent="-393700" algn="l" defTabSz="914400" rtl="0" eaLnBrk="1" fontAlgn="base" latinLnBrk="0" hangingPunct="1">
              <a:lnSpc>
                <a:spcPct val="90000"/>
              </a:lnSpc>
              <a:spcBef>
                <a:spcPct val="30000"/>
              </a:spcBef>
              <a:spcAft>
                <a:spcPct val="0"/>
              </a:spcAft>
              <a:buClr>
                <a:schemeClr val="tx2"/>
              </a:buClr>
              <a:buSzPct val="55000"/>
              <a:buFont typeface="Wingdings" pitchFamily="2" charset="2"/>
              <a:buBlip>
                <a:blip r:embed="rId3"/>
              </a:buBlip>
              <a:tabLst/>
              <a:defRPr/>
            </a:pP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sym typeface="Wingdings" pitchFamily="2" charset="2"/>
              </a:rPr>
              <a:t>Console applications</a:t>
            </a:r>
          </a:p>
          <a:p>
            <a:pPr marL="855663" marR="0" lvl="1" indent="-393700" algn="l" defTabSz="914400" rtl="0" eaLnBrk="1" fontAlgn="base" latinLnBrk="0" hangingPunct="1">
              <a:lnSpc>
                <a:spcPct val="90000"/>
              </a:lnSpc>
              <a:spcBef>
                <a:spcPct val="30000"/>
              </a:spcBef>
              <a:spcAft>
                <a:spcPct val="0"/>
              </a:spcAft>
              <a:buClr>
                <a:schemeClr val="tx2"/>
              </a:buClr>
              <a:buSzPct val="55000"/>
              <a:buFont typeface="Wingdings" pitchFamily="2" charset="2"/>
              <a:buBlip>
                <a:blip r:embed="rId3"/>
              </a:buBlip>
              <a:tabLst/>
              <a:defRPr/>
            </a:pP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sym typeface="Wingdings" pitchFamily="2" charset="2"/>
              </a:rPr>
              <a:t>Windows applications</a:t>
            </a:r>
          </a:p>
          <a:p>
            <a:pPr marL="855663" marR="0" lvl="1" indent="-393700" algn="l" defTabSz="914400" rtl="0" eaLnBrk="1" fontAlgn="base" latinLnBrk="0" hangingPunct="1">
              <a:lnSpc>
                <a:spcPct val="90000"/>
              </a:lnSpc>
              <a:spcBef>
                <a:spcPct val="30000"/>
              </a:spcBef>
              <a:spcAft>
                <a:spcPct val="0"/>
              </a:spcAft>
              <a:buClr>
                <a:schemeClr val="tx2"/>
              </a:buClr>
              <a:buSzPct val="55000"/>
              <a:buFont typeface="Wingdings" pitchFamily="2" charset="2"/>
              <a:buBlip>
                <a:blip r:embed="rId3"/>
              </a:buBlip>
              <a:tabLst/>
              <a:defRPr/>
            </a:pP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sym typeface="Wingdings" pitchFamily="2" charset="2"/>
              </a:rPr>
              <a:t>Windows services</a:t>
            </a:r>
          </a:p>
          <a:p>
            <a:pPr marL="460375" marR="0" lvl="0" indent="-460375" algn="l" defTabSz="914400" rtl="0" eaLnBrk="1" fontAlgn="base" latinLnBrk="0" hangingPunct="1">
              <a:lnSpc>
                <a:spcPct val="90000"/>
              </a:lnSpc>
              <a:spcBef>
                <a:spcPct val="30000"/>
              </a:spcBef>
              <a:spcAft>
                <a:spcPct val="0"/>
              </a:spcAft>
              <a:buClr>
                <a:schemeClr val="tx2"/>
              </a:buClr>
              <a:buSzPct val="55000"/>
              <a:buFont typeface="Wingdings" pitchFamily="2" charset="2"/>
              <a:buBlip>
                <a:blip r:embed="rId3"/>
              </a:buBlip>
              <a:tabLst/>
              <a:defRPr/>
            </a:pPr>
            <a:r>
              <a:rPr kumimoji="0" lang="en-GB"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sym typeface="Wingdings" pitchFamily="2" charset="2"/>
              </a:rPr>
              <a:t>IIS provides a scalable</a:t>
            </a:r>
            <a:r>
              <a:rPr kumimoji="0" lang="en-GB" sz="32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ea typeface="+mn-ea"/>
                <a:cs typeface="+mn-cs"/>
                <a:sym typeface="Wingdings" pitchFamily="2" charset="2"/>
              </a:rPr>
              <a:t> </a:t>
            </a:r>
            <a:r>
              <a:rPr kumimoji="0" lang="en-GB"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sym typeface="Wingdings" pitchFamily="2" charset="2"/>
              </a:rPr>
              <a:t>host environment</a:t>
            </a:r>
          </a:p>
          <a:p>
            <a:pPr marL="855663" marR="0" lvl="1" indent="-393700" algn="l" defTabSz="914400" rtl="0" eaLnBrk="1" fontAlgn="base" latinLnBrk="0" hangingPunct="1">
              <a:lnSpc>
                <a:spcPct val="90000"/>
              </a:lnSpc>
              <a:spcBef>
                <a:spcPct val="30000"/>
              </a:spcBef>
              <a:spcAft>
                <a:spcPct val="0"/>
              </a:spcAft>
              <a:buClr>
                <a:schemeClr val="tx2"/>
              </a:buClr>
              <a:buSzPct val="55000"/>
              <a:buFont typeface="Wingdings" pitchFamily="2" charset="2"/>
              <a:buBlip>
                <a:blip r:embed="rId3"/>
              </a:buBlip>
              <a:tabLst/>
              <a:defRPr/>
            </a:pP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sym typeface="Wingdings" pitchFamily="2" charset="2"/>
              </a:rPr>
              <a:t>Edit a </a:t>
            </a:r>
            <a:r>
              <a:rPr kumimoji="0" lang="en-GB" sz="28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sym typeface="Wingdings" pitchFamily="2" charset="2"/>
              </a:rPr>
              <a:t>.svc</a:t>
            </a: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sym typeface="Wingdings" pitchFamily="2" charset="2"/>
              </a:rPr>
              <a:t> file and point at your service</a:t>
            </a:r>
          </a:p>
          <a:p>
            <a:pPr marL="855663" marR="0" lvl="1" indent="-393700" algn="l" defTabSz="914400" rtl="0" eaLnBrk="1" fontAlgn="base" latinLnBrk="0" hangingPunct="1">
              <a:lnSpc>
                <a:spcPct val="90000"/>
              </a:lnSpc>
              <a:spcBef>
                <a:spcPct val="30000"/>
              </a:spcBef>
              <a:spcAft>
                <a:spcPct val="0"/>
              </a:spcAft>
              <a:buClr>
                <a:schemeClr val="tx2"/>
              </a:buClr>
              <a:buSzPct val="55000"/>
              <a:buFont typeface="Wingdings" pitchFamily="2" charset="2"/>
              <a:buBlip>
                <a:blip r:embed="rId3"/>
              </a:buBlip>
              <a:tabLst/>
              <a:defRPr/>
            </a:pP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sym typeface="Wingdings" pitchFamily="2" charset="2"/>
              </a:rPr>
              <a:t>Only HTTP transports in IIS 6.0</a:t>
            </a:r>
          </a:p>
          <a:p>
            <a:pPr marL="855663" marR="0" lvl="1" indent="-393700" algn="l" defTabSz="914400" rtl="0" eaLnBrk="1" fontAlgn="base" latinLnBrk="0" hangingPunct="1">
              <a:lnSpc>
                <a:spcPct val="90000"/>
              </a:lnSpc>
              <a:spcBef>
                <a:spcPct val="30000"/>
              </a:spcBef>
              <a:spcAft>
                <a:spcPct val="0"/>
              </a:spcAft>
              <a:buClr>
                <a:schemeClr val="tx2"/>
              </a:buClr>
              <a:buSzPct val="55000"/>
              <a:buFont typeface="Wingdings" pitchFamily="2" charset="2"/>
              <a:buBlip>
                <a:blip r:embed="rId3"/>
              </a:buBlip>
              <a:tabLst/>
              <a:defRPr/>
            </a:pPr>
            <a:r>
              <a:rPr kumimoji="0" lang="en-GB"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sym typeface="Wingdings" pitchFamily="2" charset="2"/>
              </a:rPr>
              <a:t>All transports in IIS 7.0 (Windows Process Activation Service)</a:t>
            </a:r>
            <a:endParaRPr kumimoji="0" lang="en-US" sz="28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cs typeface="+mn-cs"/>
              <a:sym typeface="Wingdings" pitchFamily="2" charset="2"/>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458788" y="1508125"/>
            <a:ext cx="8216900" cy="3371850"/>
          </a:xfrm>
          <a:prstGeom prst="rect">
            <a:avLst/>
          </a:prstGeom>
          <a:solidFill>
            <a:schemeClr val="bg1"/>
          </a:solidFill>
          <a:ln w="12700" algn="ctr">
            <a:solidFill>
              <a:schemeClr val="tx1"/>
            </a:solidFill>
            <a:miter lim="800000"/>
            <a:headEnd/>
            <a:tailEnd/>
          </a:ln>
          <a:effectLst/>
        </p:spPr>
        <p:txBody>
          <a:bodyPr wrap="none" anchor="ctr"/>
          <a:lstStyle/>
          <a:p>
            <a:r>
              <a:rPr lang="en-GB" b="1" noProof="1">
                <a:latin typeface="Consolas" pitchFamily="49" charset="0"/>
              </a:rPr>
              <a:t>class </a:t>
            </a:r>
            <a:r>
              <a:rPr lang="en-US" b="1">
                <a:latin typeface="Consolas" pitchFamily="49" charset="0"/>
              </a:rPr>
              <a:t>HelloHost</a:t>
            </a:r>
            <a:endParaRPr lang="en-US" b="1" noProof="1">
              <a:latin typeface="Consolas" pitchFamily="49" charset="0"/>
            </a:endParaRPr>
          </a:p>
          <a:p>
            <a:r>
              <a:rPr lang="en-US" b="1" noProof="1">
                <a:latin typeface="Consolas" pitchFamily="49" charset="0"/>
              </a:rPr>
              <a:t>{</a:t>
            </a:r>
          </a:p>
          <a:p>
            <a:r>
              <a:rPr lang="en-US" b="1">
                <a:latin typeface="Consolas" pitchFamily="49" charset="0"/>
              </a:rPr>
              <a:t>  </a:t>
            </a:r>
            <a:r>
              <a:rPr lang="en-US" b="1" noProof="1">
                <a:latin typeface="Consolas" pitchFamily="49" charset="0"/>
              </a:rPr>
              <a:t>static void Main</a:t>
            </a:r>
            <a:r>
              <a:rPr lang="en-GB" b="1">
                <a:latin typeface="Consolas" pitchFamily="49" charset="0"/>
              </a:rPr>
              <a:t> </a:t>
            </a:r>
            <a:r>
              <a:rPr lang="en-GB" b="1" noProof="1">
                <a:latin typeface="Consolas" pitchFamily="49" charset="0"/>
              </a:rPr>
              <a:t>(string[] args)</a:t>
            </a:r>
          </a:p>
          <a:p>
            <a:r>
              <a:rPr lang="en-US" b="1">
                <a:latin typeface="Consolas" pitchFamily="49" charset="0"/>
              </a:rPr>
              <a:t>  </a:t>
            </a:r>
            <a:r>
              <a:rPr lang="en-US" b="1" noProof="1">
                <a:latin typeface="Consolas" pitchFamily="49" charset="0"/>
              </a:rPr>
              <a:t>{</a:t>
            </a:r>
            <a:endParaRPr lang="en-US" b="1">
              <a:latin typeface="Consolas" pitchFamily="49" charset="0"/>
            </a:endParaRPr>
          </a:p>
          <a:p>
            <a:r>
              <a:rPr lang="en-US" b="1">
                <a:solidFill>
                  <a:schemeClr val="tx2"/>
                </a:solidFill>
                <a:latin typeface="Consolas" pitchFamily="49" charset="0"/>
              </a:rPr>
              <a:t>    </a:t>
            </a:r>
            <a:r>
              <a:rPr lang="en-US" b="1" noProof="1">
                <a:solidFill>
                  <a:schemeClr val="tx2"/>
                </a:solidFill>
                <a:latin typeface="Consolas" pitchFamily="49" charset="0"/>
              </a:rPr>
              <a:t>ServiceHost</a:t>
            </a:r>
            <a:r>
              <a:rPr lang="en-US" b="1">
                <a:solidFill>
                  <a:schemeClr val="tx2"/>
                </a:solidFill>
                <a:latin typeface="Consolas" pitchFamily="49" charset="0"/>
              </a:rPr>
              <a:t> </a:t>
            </a:r>
            <a:r>
              <a:rPr lang="en-US" b="1" noProof="1">
                <a:solidFill>
                  <a:schemeClr val="tx2"/>
                </a:solidFill>
                <a:latin typeface="Consolas" pitchFamily="49" charset="0"/>
              </a:rPr>
              <a:t>host = </a:t>
            </a:r>
            <a:endParaRPr lang="en-US" b="1">
              <a:solidFill>
                <a:schemeClr val="tx2"/>
              </a:solidFill>
              <a:latin typeface="Consolas" pitchFamily="49" charset="0"/>
            </a:endParaRPr>
          </a:p>
          <a:p>
            <a:r>
              <a:rPr lang="en-US" b="1">
                <a:solidFill>
                  <a:schemeClr val="tx2"/>
                </a:solidFill>
                <a:latin typeface="Consolas" pitchFamily="49" charset="0"/>
              </a:rPr>
              <a:t>      </a:t>
            </a:r>
            <a:r>
              <a:rPr lang="en-US" b="1" noProof="1">
                <a:solidFill>
                  <a:schemeClr val="tx2"/>
                </a:solidFill>
                <a:latin typeface="Consolas" pitchFamily="49" charset="0"/>
              </a:rPr>
              <a:t>new ServiceHost(</a:t>
            </a:r>
            <a:r>
              <a:rPr lang="en-US" b="1">
                <a:solidFill>
                  <a:schemeClr val="tx2"/>
                </a:solidFill>
                <a:latin typeface="Consolas" pitchFamily="49" charset="0"/>
              </a:rPr>
              <a:t>typeof(HelloService)</a:t>
            </a:r>
            <a:r>
              <a:rPr lang="en-US" b="1" noProof="1">
                <a:solidFill>
                  <a:schemeClr val="tx2"/>
                </a:solidFill>
                <a:latin typeface="Consolas" pitchFamily="49" charset="0"/>
              </a:rPr>
              <a:t>);</a:t>
            </a:r>
          </a:p>
          <a:p>
            <a:r>
              <a:rPr lang="en-US" b="1">
                <a:solidFill>
                  <a:schemeClr val="tx2"/>
                </a:solidFill>
                <a:latin typeface="Consolas" pitchFamily="49" charset="0"/>
              </a:rPr>
              <a:t>    </a:t>
            </a:r>
            <a:r>
              <a:rPr lang="en-US" b="1" noProof="1">
                <a:solidFill>
                  <a:schemeClr val="tx2"/>
                </a:solidFill>
                <a:latin typeface="Consolas" pitchFamily="49" charset="0"/>
              </a:rPr>
              <a:t>host.Open();</a:t>
            </a:r>
            <a:endParaRPr lang="en-US" b="1">
              <a:solidFill>
                <a:schemeClr val="tx2"/>
              </a:solidFill>
              <a:latin typeface="Consolas" pitchFamily="49" charset="0"/>
            </a:endParaRPr>
          </a:p>
          <a:p>
            <a:r>
              <a:rPr lang="en-US" b="1">
                <a:latin typeface="Consolas" pitchFamily="49" charset="0"/>
              </a:rPr>
              <a:t>    // Wait until done accepting connections</a:t>
            </a:r>
            <a:endParaRPr lang="en-US" b="1" noProof="1">
              <a:latin typeface="Consolas" pitchFamily="49" charset="0"/>
            </a:endParaRPr>
          </a:p>
          <a:p>
            <a:r>
              <a:rPr lang="en-US" b="1">
                <a:solidFill>
                  <a:schemeClr val="tx2"/>
                </a:solidFill>
                <a:latin typeface="Consolas" pitchFamily="49" charset="0"/>
              </a:rPr>
              <a:t>    </a:t>
            </a:r>
            <a:r>
              <a:rPr lang="en-US" b="1">
                <a:latin typeface="Consolas" pitchFamily="49" charset="0"/>
              </a:rPr>
              <a:t>Console.ReadLine();</a:t>
            </a:r>
            <a:endParaRPr lang="en-US" b="1" noProof="1">
              <a:solidFill>
                <a:schemeClr val="tx2"/>
              </a:solidFill>
              <a:latin typeface="Consolas" pitchFamily="49" charset="0"/>
            </a:endParaRPr>
          </a:p>
          <a:p>
            <a:r>
              <a:rPr lang="en-US" b="1">
                <a:latin typeface="Consolas" pitchFamily="49" charset="0"/>
              </a:rPr>
              <a:t>    </a:t>
            </a:r>
            <a:r>
              <a:rPr lang="en-US" b="1" noProof="1">
                <a:solidFill>
                  <a:schemeClr val="tx2"/>
                </a:solidFill>
                <a:latin typeface="Consolas" pitchFamily="49" charset="0"/>
              </a:rPr>
              <a:t>host.Close();</a:t>
            </a:r>
          </a:p>
          <a:p>
            <a:r>
              <a:rPr lang="en-US" b="1">
                <a:latin typeface="Consolas" pitchFamily="49" charset="0"/>
              </a:rPr>
              <a:t>  </a:t>
            </a:r>
            <a:r>
              <a:rPr lang="en-US" b="1" noProof="1">
                <a:latin typeface="Consolas" pitchFamily="49" charset="0"/>
              </a:rPr>
              <a:t>}</a:t>
            </a:r>
          </a:p>
          <a:p>
            <a:r>
              <a:rPr lang="en-US" b="1" noProof="1">
                <a:latin typeface="Consolas" pitchFamily="49" charset="0"/>
              </a:rPr>
              <a:t>}</a:t>
            </a:r>
            <a:endParaRPr lang="en-US" b="1">
              <a:latin typeface="Consolas" pitchFamily="49" charset="0"/>
            </a:endParaRPr>
          </a:p>
        </p:txBody>
      </p:sp>
      <p:sp>
        <p:nvSpPr>
          <p:cNvPr id="53251" name="Rectangle 3"/>
          <p:cNvSpPr>
            <a:spLocks noGrp="1" noChangeArrowheads="1"/>
          </p:cNvSpPr>
          <p:nvPr>
            <p:ph type="title"/>
          </p:nvPr>
        </p:nvSpPr>
        <p:spPr/>
        <p:txBody>
          <a:bodyPr/>
          <a:lstStyle/>
          <a:p>
            <a:r>
              <a:rPr lang="en-US"/>
              <a:t>Service Hosting</a:t>
            </a:r>
          </a:p>
        </p:txBody>
      </p:sp>
      <p:sp>
        <p:nvSpPr>
          <p:cNvPr id="53252" name="Rectangle 4"/>
          <p:cNvSpPr>
            <a:spLocks noChangeArrowheads="1"/>
          </p:cNvSpPr>
          <p:nvPr/>
        </p:nvSpPr>
        <p:spPr bwMode="auto">
          <a:xfrm>
            <a:off x="473075" y="5722938"/>
            <a:ext cx="8202613" cy="781050"/>
          </a:xfrm>
          <a:prstGeom prst="rect">
            <a:avLst/>
          </a:prstGeom>
          <a:solidFill>
            <a:schemeClr val="bg1"/>
          </a:solidFill>
          <a:ln w="12700" algn="ctr">
            <a:solidFill>
              <a:schemeClr val="tx1"/>
            </a:solidFill>
            <a:miter lim="800000"/>
            <a:headEnd/>
            <a:tailEnd/>
          </a:ln>
          <a:effectLst/>
        </p:spPr>
        <p:txBody>
          <a:bodyPr wrap="none" anchor="ctr"/>
          <a:lstStyle/>
          <a:p>
            <a:pPr eaLnBrk="0" hangingPunct="0">
              <a:lnSpc>
                <a:spcPct val="85000"/>
              </a:lnSpc>
              <a:spcBef>
                <a:spcPct val="20000"/>
              </a:spcBef>
            </a:pPr>
            <a:endParaRPr lang="en-US" b="1" i="1">
              <a:latin typeface="Consolas" pitchFamily="49" charset="0"/>
            </a:endParaRPr>
          </a:p>
          <a:p>
            <a:pPr eaLnBrk="0" hangingPunct="0">
              <a:lnSpc>
                <a:spcPct val="85000"/>
              </a:lnSpc>
              <a:spcBef>
                <a:spcPct val="20000"/>
              </a:spcBef>
            </a:pPr>
            <a:r>
              <a:rPr lang="en-US" b="1">
                <a:solidFill>
                  <a:schemeClr val="tx2"/>
                </a:solidFill>
                <a:latin typeface="Consolas" pitchFamily="49" charset="0"/>
              </a:rPr>
              <a:t>&lt;%@ServiceHost language=c# Service=“HelloService" %&gt;</a:t>
            </a:r>
            <a:br>
              <a:rPr lang="en-US" b="1">
                <a:solidFill>
                  <a:schemeClr val="tx2"/>
                </a:solidFill>
                <a:latin typeface="Consolas" pitchFamily="49" charset="0"/>
              </a:rPr>
            </a:br>
            <a:endParaRPr lang="en-US" b="1">
              <a:solidFill>
                <a:schemeClr val="tx2"/>
              </a:solidFill>
              <a:latin typeface="Consolas" pitchFamily="49" charset="0"/>
            </a:endParaRPr>
          </a:p>
        </p:txBody>
      </p:sp>
      <p:sp>
        <p:nvSpPr>
          <p:cNvPr id="53253" name="Rectangle 5"/>
          <p:cNvSpPr>
            <a:spLocks noChangeArrowheads="1"/>
          </p:cNvSpPr>
          <p:nvPr/>
        </p:nvSpPr>
        <p:spPr bwMode="auto">
          <a:xfrm>
            <a:off x="588963" y="5481638"/>
            <a:ext cx="5570537" cy="350837"/>
          </a:xfrm>
          <a:prstGeom prst="rect">
            <a:avLst/>
          </a:prstGeom>
          <a:solidFill>
            <a:srgbClr val="6699FF">
              <a:alpha val="70000"/>
            </a:srgbClr>
          </a:solidFill>
          <a:ln w="12700" algn="ctr">
            <a:noFill/>
            <a:miter lim="800000"/>
            <a:headEnd/>
            <a:tailEnd/>
          </a:ln>
          <a:effectLst/>
        </p:spPr>
        <p:txBody>
          <a:bodyPr wrap="none">
            <a:spAutoFit/>
          </a:bodyPr>
          <a:lstStyle/>
          <a:p>
            <a:pPr algn="ctr" eaLnBrk="0" hangingPunct="0">
              <a:lnSpc>
                <a:spcPct val="85000"/>
              </a:lnSpc>
              <a:spcBef>
                <a:spcPct val="20000"/>
              </a:spcBef>
            </a:pPr>
            <a:r>
              <a:rPr lang="en-US" sz="2000" b="1" i="1">
                <a:latin typeface="Segoe" pitchFamily="34" charset="0"/>
              </a:rPr>
              <a:t>http://localhost/HelloService/HelloService.svc</a:t>
            </a:r>
          </a:p>
        </p:txBody>
      </p:sp>
      <p:sp>
        <p:nvSpPr>
          <p:cNvPr id="53254" name="Text Box 6"/>
          <p:cNvSpPr txBox="1">
            <a:spLocks noChangeArrowheads="1"/>
          </p:cNvSpPr>
          <p:nvPr/>
        </p:nvSpPr>
        <p:spPr bwMode="auto">
          <a:xfrm>
            <a:off x="395288" y="1069975"/>
            <a:ext cx="1355725" cy="403225"/>
          </a:xfrm>
          <a:prstGeom prst="rect">
            <a:avLst/>
          </a:prstGeom>
          <a:noFill/>
          <a:ln w="12700" algn="ctr">
            <a:noFill/>
            <a:miter lim="800000"/>
            <a:headEnd/>
            <a:tailEnd/>
          </a:ln>
          <a:effectLst/>
        </p:spPr>
        <p:txBody>
          <a:bodyPr wrap="none">
            <a:spAutoFit/>
          </a:bodyPr>
          <a:lstStyle/>
          <a:p>
            <a:pPr algn="ctr" eaLnBrk="0" hangingPunct="0">
              <a:lnSpc>
                <a:spcPct val="85000"/>
              </a:lnSpc>
              <a:spcBef>
                <a:spcPct val="20000"/>
              </a:spcBef>
            </a:pPr>
            <a:r>
              <a:rPr lang="en-US" sz="2400">
                <a:effectLst>
                  <a:outerShdw blurRad="38100" dist="38100" dir="2700000" algn="tl">
                    <a:srgbClr val="000000"/>
                  </a:outerShdw>
                </a:effectLst>
                <a:latin typeface="Segoe" pitchFamily="34" charset="0"/>
              </a:rPr>
              <a:t>Self-host</a:t>
            </a:r>
          </a:p>
        </p:txBody>
      </p:sp>
      <p:sp>
        <p:nvSpPr>
          <p:cNvPr id="53255" name="Text Box 7"/>
          <p:cNvSpPr txBox="1">
            <a:spLocks noChangeArrowheads="1"/>
          </p:cNvSpPr>
          <p:nvPr/>
        </p:nvSpPr>
        <p:spPr bwMode="auto">
          <a:xfrm>
            <a:off x="388938" y="5046663"/>
            <a:ext cx="1190625" cy="403225"/>
          </a:xfrm>
          <a:prstGeom prst="rect">
            <a:avLst/>
          </a:prstGeom>
          <a:noFill/>
          <a:ln w="12700" algn="ctr">
            <a:noFill/>
            <a:miter lim="800000"/>
            <a:headEnd/>
            <a:tailEnd/>
          </a:ln>
          <a:effectLst/>
        </p:spPr>
        <p:txBody>
          <a:bodyPr wrap="none">
            <a:spAutoFit/>
          </a:bodyPr>
          <a:lstStyle/>
          <a:p>
            <a:pPr algn="ctr" eaLnBrk="0" hangingPunct="0">
              <a:lnSpc>
                <a:spcPct val="85000"/>
              </a:lnSpc>
              <a:spcBef>
                <a:spcPct val="20000"/>
              </a:spcBef>
            </a:pPr>
            <a:r>
              <a:rPr lang="en-US" sz="2400">
                <a:effectLst>
                  <a:outerShdw blurRad="38100" dist="38100" dir="2700000" algn="tl">
                    <a:srgbClr val="000000"/>
                  </a:outerShdw>
                </a:effectLst>
                <a:latin typeface="Segoe" pitchFamily="34" charset="0"/>
              </a:rPr>
              <a:t>IIS-host</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t>Service Configuration</a:t>
            </a:r>
          </a:p>
        </p:txBody>
      </p:sp>
      <p:sp>
        <p:nvSpPr>
          <p:cNvPr id="55299" name="Rectangle 3"/>
          <p:cNvSpPr>
            <a:spLocks noChangeArrowheads="1"/>
          </p:cNvSpPr>
          <p:nvPr/>
        </p:nvSpPr>
        <p:spPr bwMode="auto">
          <a:xfrm>
            <a:off x="452438" y="1473200"/>
            <a:ext cx="8223250" cy="3636963"/>
          </a:xfrm>
          <a:prstGeom prst="rect">
            <a:avLst/>
          </a:prstGeom>
          <a:solidFill>
            <a:schemeClr val="bg1"/>
          </a:solidFill>
          <a:ln w="12700" algn="ctr">
            <a:solidFill>
              <a:schemeClr val="tx1"/>
            </a:solidFill>
            <a:miter lim="800000"/>
            <a:headEnd/>
            <a:tailEnd/>
          </a:ln>
          <a:effectLst/>
        </p:spPr>
        <p:txBody>
          <a:bodyPr wrap="none" anchor="ctr"/>
          <a:lstStyle/>
          <a:p>
            <a:pPr eaLnBrk="0" hangingPunct="0">
              <a:lnSpc>
                <a:spcPct val="85000"/>
              </a:lnSpc>
              <a:spcBef>
                <a:spcPct val="20000"/>
              </a:spcBef>
            </a:pPr>
            <a:r>
              <a:rPr lang="en-US" b="1" dirty="0">
                <a:latin typeface="Consolas" pitchFamily="49" charset="0"/>
              </a:rPr>
              <a:t>&lt;?xml version="1.0" encoding="utf-8" ?&gt;</a:t>
            </a:r>
          </a:p>
          <a:p>
            <a:pPr eaLnBrk="0" hangingPunct="0">
              <a:lnSpc>
                <a:spcPct val="85000"/>
              </a:lnSpc>
              <a:spcBef>
                <a:spcPct val="20000"/>
              </a:spcBef>
            </a:pPr>
            <a:r>
              <a:rPr lang="en-US" b="1" dirty="0">
                <a:latin typeface="Consolas" pitchFamily="49" charset="0"/>
              </a:rPr>
              <a:t>&lt;configuration&gt;</a:t>
            </a:r>
          </a:p>
          <a:p>
            <a:pPr eaLnBrk="0" hangingPunct="0">
              <a:lnSpc>
                <a:spcPct val="85000"/>
              </a:lnSpc>
              <a:spcBef>
                <a:spcPct val="20000"/>
              </a:spcBef>
            </a:pPr>
            <a:r>
              <a:rPr lang="en-US" b="1" dirty="0">
                <a:latin typeface="Consolas" pitchFamily="49" charset="0"/>
              </a:rPr>
              <a:t>   &lt;</a:t>
            </a:r>
            <a:r>
              <a:rPr lang="en-US" b="1" dirty="0" err="1">
                <a:latin typeface="Consolas" pitchFamily="49" charset="0"/>
              </a:rPr>
              <a:t>system.serviceModel</a:t>
            </a:r>
            <a:r>
              <a:rPr lang="en-US" b="1" dirty="0">
                <a:latin typeface="Consolas" pitchFamily="49" charset="0"/>
              </a:rPr>
              <a:t>&gt;</a:t>
            </a:r>
          </a:p>
          <a:p>
            <a:pPr eaLnBrk="0" hangingPunct="0">
              <a:lnSpc>
                <a:spcPct val="85000"/>
              </a:lnSpc>
              <a:spcBef>
                <a:spcPct val="20000"/>
              </a:spcBef>
            </a:pPr>
            <a:r>
              <a:rPr lang="en-US" b="1" dirty="0">
                <a:latin typeface="Consolas" pitchFamily="49" charset="0"/>
              </a:rPr>
              <a:t>      &lt;services&gt;</a:t>
            </a:r>
          </a:p>
          <a:p>
            <a:pPr eaLnBrk="0" hangingPunct="0">
              <a:lnSpc>
                <a:spcPct val="85000"/>
              </a:lnSpc>
              <a:spcBef>
                <a:spcPct val="20000"/>
              </a:spcBef>
            </a:pPr>
            <a:r>
              <a:rPr lang="en-US" b="1" dirty="0">
                <a:latin typeface="Consolas" pitchFamily="49" charset="0"/>
              </a:rPr>
              <a:t>         &lt;service name=“</a:t>
            </a:r>
            <a:r>
              <a:rPr lang="en-US" b="1" dirty="0" err="1">
                <a:solidFill>
                  <a:schemeClr val="tx2"/>
                </a:solidFill>
                <a:latin typeface="Consolas" pitchFamily="49" charset="0"/>
              </a:rPr>
              <a:t>HelloService</a:t>
            </a:r>
            <a:r>
              <a:rPr lang="en-US" b="1" dirty="0" smtClean="0">
                <a:latin typeface="Consolas" pitchFamily="49" charset="0"/>
              </a:rPr>
              <a:t>”&gt;</a:t>
            </a:r>
            <a:endParaRPr lang="en-US" b="1" dirty="0">
              <a:latin typeface="Consolas" pitchFamily="49" charset="0"/>
            </a:endParaRPr>
          </a:p>
          <a:p>
            <a:pPr eaLnBrk="0" hangingPunct="0">
              <a:lnSpc>
                <a:spcPct val="85000"/>
              </a:lnSpc>
              <a:spcBef>
                <a:spcPct val="20000"/>
              </a:spcBef>
            </a:pPr>
            <a:r>
              <a:rPr lang="en-US" b="1" dirty="0">
                <a:latin typeface="Consolas" pitchFamily="49" charset="0"/>
              </a:rPr>
              <a:t>            </a:t>
            </a:r>
            <a:r>
              <a:rPr lang="en-US" b="1" dirty="0">
                <a:solidFill>
                  <a:schemeClr val="tx2"/>
                </a:solidFill>
                <a:latin typeface="Consolas" pitchFamily="49" charset="0"/>
              </a:rPr>
              <a:t>&lt;endpoint </a:t>
            </a:r>
            <a:r>
              <a:rPr lang="en-US" b="1" dirty="0" smtClean="0">
                <a:solidFill>
                  <a:schemeClr val="tx2"/>
                </a:solidFill>
                <a:latin typeface="Consolas" pitchFamily="49" charset="0"/>
              </a:rPr>
              <a:t>address=“”</a:t>
            </a:r>
          </a:p>
          <a:p>
            <a:pPr eaLnBrk="0" hangingPunct="0">
              <a:lnSpc>
                <a:spcPct val="85000"/>
              </a:lnSpc>
              <a:spcBef>
                <a:spcPct val="20000"/>
              </a:spcBef>
            </a:pPr>
            <a:r>
              <a:rPr lang="en-US" b="1" dirty="0" smtClean="0">
                <a:solidFill>
                  <a:schemeClr val="tx2"/>
                </a:solidFill>
                <a:latin typeface="Consolas" pitchFamily="49" charset="0"/>
              </a:rPr>
              <a:t>			binding</a:t>
            </a:r>
            <a:r>
              <a:rPr lang="en-US" b="1" dirty="0">
                <a:solidFill>
                  <a:schemeClr val="tx2"/>
                </a:solidFill>
                <a:latin typeface="Consolas" pitchFamily="49" charset="0"/>
              </a:rPr>
              <a:t>=“</a:t>
            </a:r>
            <a:r>
              <a:rPr lang="en-US" b="1" dirty="0" err="1">
                <a:solidFill>
                  <a:schemeClr val="tx2"/>
                </a:solidFill>
                <a:latin typeface="Consolas" pitchFamily="49" charset="0"/>
              </a:rPr>
              <a:t>basicHttpBinding</a:t>
            </a:r>
            <a:r>
              <a:rPr lang="en-US" b="1" dirty="0">
                <a:solidFill>
                  <a:schemeClr val="tx2"/>
                </a:solidFill>
                <a:latin typeface="Consolas" pitchFamily="49" charset="0"/>
              </a:rPr>
              <a:t>"</a:t>
            </a:r>
          </a:p>
          <a:p>
            <a:pPr eaLnBrk="0" hangingPunct="0">
              <a:lnSpc>
                <a:spcPct val="85000"/>
              </a:lnSpc>
              <a:spcBef>
                <a:spcPct val="20000"/>
              </a:spcBef>
            </a:pPr>
            <a:r>
              <a:rPr lang="en-US" b="1" dirty="0">
                <a:solidFill>
                  <a:schemeClr val="tx2"/>
                </a:solidFill>
                <a:latin typeface="Consolas" pitchFamily="49" charset="0"/>
              </a:rPr>
              <a:t>                      contract="</a:t>
            </a:r>
            <a:r>
              <a:rPr lang="en-US" b="1" dirty="0" err="1">
                <a:solidFill>
                  <a:schemeClr val="tx2"/>
                </a:solidFill>
                <a:latin typeface="Consolas" pitchFamily="49" charset="0"/>
              </a:rPr>
              <a:t>IHello</a:t>
            </a:r>
            <a:r>
              <a:rPr lang="en-US" b="1" dirty="0">
                <a:solidFill>
                  <a:schemeClr val="tx2"/>
                </a:solidFill>
                <a:latin typeface="Consolas" pitchFamily="49" charset="0"/>
              </a:rPr>
              <a:t>" /&gt;</a:t>
            </a:r>
          </a:p>
          <a:p>
            <a:pPr eaLnBrk="0" hangingPunct="0">
              <a:lnSpc>
                <a:spcPct val="85000"/>
              </a:lnSpc>
              <a:spcBef>
                <a:spcPct val="20000"/>
              </a:spcBef>
            </a:pPr>
            <a:r>
              <a:rPr lang="en-US" b="1" dirty="0">
                <a:latin typeface="Consolas" pitchFamily="49" charset="0"/>
              </a:rPr>
              <a:t>         &lt;/service&gt;</a:t>
            </a:r>
          </a:p>
          <a:p>
            <a:pPr eaLnBrk="0" hangingPunct="0">
              <a:lnSpc>
                <a:spcPct val="85000"/>
              </a:lnSpc>
              <a:spcBef>
                <a:spcPct val="20000"/>
              </a:spcBef>
            </a:pPr>
            <a:r>
              <a:rPr lang="en-US" b="1" dirty="0">
                <a:latin typeface="Consolas" pitchFamily="49" charset="0"/>
              </a:rPr>
              <a:t>      &lt;/services&gt;</a:t>
            </a:r>
          </a:p>
          <a:p>
            <a:pPr eaLnBrk="0" hangingPunct="0">
              <a:lnSpc>
                <a:spcPct val="85000"/>
              </a:lnSpc>
              <a:spcBef>
                <a:spcPct val="20000"/>
              </a:spcBef>
            </a:pPr>
            <a:r>
              <a:rPr lang="en-US" b="1" dirty="0">
                <a:latin typeface="Consolas" pitchFamily="49" charset="0"/>
              </a:rPr>
              <a:t>   &lt;/</a:t>
            </a:r>
            <a:r>
              <a:rPr lang="en-US" b="1" dirty="0" err="1">
                <a:latin typeface="Consolas" pitchFamily="49" charset="0"/>
              </a:rPr>
              <a:t>system.serviceModel</a:t>
            </a:r>
            <a:r>
              <a:rPr lang="en-US" b="1" dirty="0">
                <a:latin typeface="Consolas" pitchFamily="49" charset="0"/>
              </a:rPr>
              <a:t>&gt;</a:t>
            </a:r>
          </a:p>
          <a:p>
            <a:pPr eaLnBrk="0" hangingPunct="0">
              <a:lnSpc>
                <a:spcPct val="85000"/>
              </a:lnSpc>
              <a:spcBef>
                <a:spcPct val="20000"/>
              </a:spcBef>
            </a:pPr>
            <a:r>
              <a:rPr lang="en-US" b="1" dirty="0">
                <a:latin typeface="Consolas" pitchFamily="49" charset="0"/>
              </a:rPr>
              <a:t>&lt;/configuration&gt;</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ctrTitle"/>
          </p:nvPr>
        </p:nvSpPr>
        <p:spPr>
          <a:xfrm>
            <a:off x="384175" y="1119188"/>
            <a:ext cx="7772400" cy="1300162"/>
          </a:xfrm>
        </p:spPr>
        <p:txBody>
          <a:bodyPr/>
          <a:lstStyle/>
          <a:p>
            <a:r>
              <a:rPr lang="en-GB" sz="8800" b="1" i="1"/>
              <a:t>demo</a:t>
            </a:r>
          </a:p>
        </p:txBody>
      </p:sp>
      <p:sp>
        <p:nvSpPr>
          <p:cNvPr id="111619" name="Rectangle 3"/>
          <p:cNvSpPr>
            <a:spLocks noGrp="1" noChangeArrowheads="1"/>
          </p:cNvSpPr>
          <p:nvPr>
            <p:ph type="subTitle" idx="1"/>
          </p:nvPr>
        </p:nvSpPr>
        <p:spPr>
          <a:xfrm>
            <a:off x="384175" y="4419600"/>
            <a:ext cx="7861300" cy="585788"/>
          </a:xfrm>
        </p:spPr>
        <p:txBody>
          <a:bodyPr/>
          <a:lstStyle/>
          <a:p>
            <a:r>
              <a:rPr lang="en-GB"/>
              <a:t>Windows Communication Foundation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a:t>Agenda</a:t>
            </a:r>
          </a:p>
        </p:txBody>
      </p:sp>
      <p:sp>
        <p:nvSpPr>
          <p:cNvPr id="10243" name="Rectangle 3"/>
          <p:cNvSpPr>
            <a:spLocks noGrp="1" noChangeArrowheads="1"/>
          </p:cNvSpPr>
          <p:nvPr>
            <p:ph type="body" idx="1"/>
          </p:nvPr>
        </p:nvSpPr>
        <p:spPr>
          <a:xfrm>
            <a:off x="357158" y="1428736"/>
            <a:ext cx="7572428" cy="4081117"/>
          </a:xfrm>
        </p:spPr>
        <p:txBody>
          <a:bodyPr/>
          <a:lstStyle/>
          <a:p>
            <a:r>
              <a:rPr lang="en-GB" dirty="0" smtClean="0"/>
              <a:t>WCF Architecture</a:t>
            </a:r>
            <a:endParaRPr lang="en-GB" dirty="0"/>
          </a:p>
          <a:p>
            <a:r>
              <a:rPr lang="en-GB" dirty="0" smtClean="0"/>
              <a:t>Contracts</a:t>
            </a:r>
            <a:endParaRPr lang="en-GB" dirty="0"/>
          </a:p>
          <a:p>
            <a:r>
              <a:rPr lang="en-GB" dirty="0" smtClean="0"/>
              <a:t>Bindings</a:t>
            </a:r>
          </a:p>
          <a:p>
            <a:r>
              <a:rPr lang="en-GB" dirty="0" smtClean="0"/>
              <a:t>Address</a:t>
            </a:r>
            <a:endParaRPr lang="en-GB" dirty="0"/>
          </a:p>
          <a:p>
            <a:r>
              <a:rPr lang="en-GB" dirty="0" smtClean="0"/>
              <a:t>Behaviours</a:t>
            </a:r>
          </a:p>
          <a:p>
            <a:r>
              <a:rPr lang="en-GB" dirty="0" smtClean="0"/>
              <a:t>Windows Process Activation Service</a:t>
            </a:r>
          </a:p>
          <a:p>
            <a:r>
              <a:rPr lang="en-GB" dirty="0" smtClean="0"/>
              <a:t>Hosting WF from WCF in IIS 7.0</a:t>
            </a:r>
            <a:endParaRPr lang="en-GB"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t>Behaviours</a:t>
            </a:r>
          </a:p>
        </p:txBody>
      </p:sp>
      <p:sp>
        <p:nvSpPr>
          <p:cNvPr id="92163" name="Rectangle 3"/>
          <p:cNvSpPr>
            <a:spLocks noGrp="1" noChangeArrowheads="1"/>
          </p:cNvSpPr>
          <p:nvPr>
            <p:ph type="body" idx="1"/>
          </p:nvPr>
        </p:nvSpPr>
        <p:spPr>
          <a:xfrm>
            <a:off x="107950" y="1268413"/>
            <a:ext cx="8915400" cy="4775200"/>
          </a:xfrm>
        </p:spPr>
        <p:txBody>
          <a:bodyPr/>
          <a:lstStyle/>
          <a:p>
            <a:r>
              <a:rPr lang="en-GB"/>
              <a:t>Behaviours cover the system semantics</a:t>
            </a:r>
          </a:p>
          <a:p>
            <a:r>
              <a:rPr lang="en-GB"/>
              <a:t>Service features</a:t>
            </a:r>
          </a:p>
          <a:p>
            <a:pPr lvl="1"/>
            <a:r>
              <a:rPr lang="en-GB"/>
              <a:t>Concurrency</a:t>
            </a:r>
          </a:p>
          <a:p>
            <a:pPr lvl="1"/>
            <a:r>
              <a:rPr lang="en-GB"/>
              <a:t>Instancing</a:t>
            </a:r>
          </a:p>
          <a:p>
            <a:pPr lvl="1"/>
            <a:r>
              <a:rPr lang="en-GB"/>
              <a:t>Transactions</a:t>
            </a:r>
          </a:p>
          <a:p>
            <a:pPr lvl="1"/>
            <a:r>
              <a:rPr lang="en-GB"/>
              <a:t>Impersonation</a:t>
            </a:r>
          </a:p>
          <a:p>
            <a:r>
              <a:rPr lang="en-GB"/>
              <a:t>Deployment features</a:t>
            </a:r>
          </a:p>
          <a:p>
            <a:pPr lvl="1"/>
            <a:r>
              <a:rPr lang="en-GB"/>
              <a:t>Throttling</a:t>
            </a:r>
          </a:p>
          <a:p>
            <a:pPr lvl="1"/>
            <a:r>
              <a:rPr lang="en-GB"/>
              <a:t>Metadata exposure</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GB"/>
              <a:t>Instancing</a:t>
            </a:r>
          </a:p>
        </p:txBody>
      </p:sp>
      <p:sp>
        <p:nvSpPr>
          <p:cNvPr id="93187" name="Rectangle 3"/>
          <p:cNvSpPr>
            <a:spLocks noGrp="1" noChangeArrowheads="1"/>
          </p:cNvSpPr>
          <p:nvPr>
            <p:ph type="body" idx="1"/>
          </p:nvPr>
        </p:nvSpPr>
        <p:spPr>
          <a:xfrm>
            <a:off x="107950" y="1584325"/>
            <a:ext cx="8915400" cy="3382963"/>
          </a:xfrm>
        </p:spPr>
        <p:txBody>
          <a:bodyPr/>
          <a:lstStyle/>
          <a:p>
            <a:r>
              <a:rPr lang="en-GB"/>
              <a:t>Per Call</a:t>
            </a:r>
          </a:p>
          <a:p>
            <a:pPr lvl="3"/>
            <a:endParaRPr lang="en-GB"/>
          </a:p>
          <a:p>
            <a:r>
              <a:rPr lang="en-GB"/>
              <a:t>Single</a:t>
            </a:r>
          </a:p>
          <a:p>
            <a:pPr lvl="3"/>
            <a:endParaRPr lang="en-GB"/>
          </a:p>
          <a:p>
            <a:r>
              <a:rPr lang="en-GB"/>
              <a:t>Private Session</a:t>
            </a:r>
          </a:p>
          <a:p>
            <a:pPr lvl="3"/>
            <a:endParaRPr lang="en-GB"/>
          </a:p>
          <a:p>
            <a:r>
              <a:rPr lang="en-GB"/>
              <a:t>Shared Session</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GB"/>
              <a:t>Concurrency</a:t>
            </a:r>
          </a:p>
        </p:txBody>
      </p:sp>
      <p:sp>
        <p:nvSpPr>
          <p:cNvPr id="112643" name="Rectangle 3"/>
          <p:cNvSpPr>
            <a:spLocks noGrp="1" noChangeArrowheads="1"/>
          </p:cNvSpPr>
          <p:nvPr>
            <p:ph type="body" idx="1"/>
          </p:nvPr>
        </p:nvSpPr>
        <p:spPr>
          <a:xfrm>
            <a:off x="107950" y="1584325"/>
            <a:ext cx="8915400" cy="2432050"/>
          </a:xfrm>
        </p:spPr>
        <p:txBody>
          <a:bodyPr/>
          <a:lstStyle/>
          <a:p>
            <a:r>
              <a:rPr lang="en-GB"/>
              <a:t>Multiple</a:t>
            </a:r>
          </a:p>
          <a:p>
            <a:pPr lvl="3"/>
            <a:endParaRPr lang="en-GB"/>
          </a:p>
          <a:p>
            <a:r>
              <a:rPr lang="en-GB"/>
              <a:t>Reentrant</a:t>
            </a:r>
          </a:p>
          <a:p>
            <a:pPr lvl="3"/>
            <a:endParaRPr lang="en-GB"/>
          </a:p>
          <a:p>
            <a:r>
              <a:rPr lang="en-GB"/>
              <a:t>Single</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ctrTitle"/>
          </p:nvPr>
        </p:nvSpPr>
        <p:spPr>
          <a:xfrm>
            <a:off x="384175" y="1119188"/>
            <a:ext cx="7772400" cy="1300162"/>
          </a:xfrm>
        </p:spPr>
        <p:txBody>
          <a:bodyPr/>
          <a:lstStyle/>
          <a:p>
            <a:r>
              <a:rPr lang="en-GB" sz="8800" b="1" i="1"/>
              <a:t>demo</a:t>
            </a:r>
          </a:p>
        </p:txBody>
      </p:sp>
      <p:sp>
        <p:nvSpPr>
          <p:cNvPr id="96259" name="Rectangle 3"/>
          <p:cNvSpPr>
            <a:spLocks noGrp="1" noChangeArrowheads="1"/>
          </p:cNvSpPr>
          <p:nvPr>
            <p:ph type="subTitle" idx="1"/>
          </p:nvPr>
        </p:nvSpPr>
        <p:spPr>
          <a:xfrm>
            <a:off x="384175" y="4419600"/>
            <a:ext cx="7861300" cy="585788"/>
          </a:xfrm>
        </p:spPr>
        <p:txBody>
          <a:bodyPr/>
          <a:lstStyle/>
          <a:p>
            <a:r>
              <a:rPr lang="en-GB"/>
              <a:t>Windows Communication Foundation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GB" dirty="0" smtClean="0"/>
              <a:t>WAS Activation</a:t>
            </a:r>
            <a:endParaRPr lang="en-GB" dirty="0"/>
          </a:p>
        </p:txBody>
      </p:sp>
      <p:sp>
        <p:nvSpPr>
          <p:cNvPr id="4" name="Content Placeholder 3"/>
          <p:cNvSpPr>
            <a:spLocks noGrp="1"/>
          </p:cNvSpPr>
          <p:nvPr>
            <p:ph idx="1"/>
          </p:nvPr>
        </p:nvSpPr>
        <p:spPr>
          <a:xfrm>
            <a:off x="107950" y="1219841"/>
            <a:ext cx="8915400" cy="3490186"/>
          </a:xfrm>
        </p:spPr>
        <p:txBody>
          <a:bodyPr/>
          <a:lstStyle/>
          <a:p>
            <a:pPr marL="447675" indent="-447675" defTabSz="914400" eaLnBrk="1" hangingPunct="1"/>
            <a:r>
              <a:rPr lang="en-US" dirty="0" smtClean="0"/>
              <a:t>Activation and health of worker process is managed by Windows Process Activation Service</a:t>
            </a:r>
          </a:p>
          <a:p>
            <a:pPr marL="833438" lvl="1" indent="-354013" defTabSz="914400" eaLnBrk="1" hangingPunct="1"/>
            <a:r>
              <a:rPr lang="en-US" dirty="0" smtClean="0">
                <a:latin typeface="Microsoft Sans Serif" pitchFamily="34" charset="0"/>
              </a:rPr>
              <a:t>Provides “external” monitoring and recycling </a:t>
            </a:r>
          </a:p>
          <a:p>
            <a:pPr marL="833438" lvl="1" indent="-354013" defTabSz="914400" eaLnBrk="1" hangingPunct="1"/>
            <a:r>
              <a:rPr lang="en-US" dirty="0" smtClean="0">
                <a:latin typeface="Microsoft Sans Serif" pitchFamily="34" charset="0"/>
              </a:rPr>
              <a:t>Activate over TCP, Named Pipe, MSMQ, or HTTP</a:t>
            </a:r>
          </a:p>
          <a:p>
            <a:pPr marL="447675" indent="-447675" defTabSz="914400" eaLnBrk="1" hangingPunct="1"/>
            <a:r>
              <a:rPr lang="en-US" dirty="0" smtClean="0"/>
              <a:t>Provides high availability, managed process for web service based applications</a:t>
            </a:r>
            <a:endParaRPr lang="en-GB"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GB" dirty="0" smtClean="0"/>
              <a:t>WAS</a:t>
            </a:r>
            <a:endParaRPr lang="en-GB" dirty="0"/>
          </a:p>
        </p:txBody>
      </p:sp>
      <p:sp>
        <p:nvSpPr>
          <p:cNvPr id="4" name="Content Placeholder 3"/>
          <p:cNvSpPr>
            <a:spLocks noGrp="1"/>
          </p:cNvSpPr>
          <p:nvPr>
            <p:ph idx="1"/>
          </p:nvPr>
        </p:nvSpPr>
        <p:spPr>
          <a:xfrm>
            <a:off x="107950" y="1142984"/>
            <a:ext cx="8915400" cy="5280993"/>
          </a:xfrm>
        </p:spPr>
        <p:txBody>
          <a:bodyPr>
            <a:normAutofit fontScale="92500"/>
          </a:bodyPr>
          <a:lstStyle/>
          <a:p>
            <a:r>
              <a:rPr lang="en-GB" dirty="0" smtClean="0"/>
              <a:t>In IIS 7.0, Windows Process Activation Service (WAS) manages application pool configuration and worker processes instead of WWW Service in IIS 6.0. This enables the same configuration and process model for HTTP and non-HTTP sites.</a:t>
            </a:r>
          </a:p>
          <a:p>
            <a:r>
              <a:rPr lang="en-GB" dirty="0" smtClean="0"/>
              <a:t>Additionally, you can run WAS without WWW Service if you do not need HTTP functionality. For example, you can manage an WCF service through a listener, such as NET.TCP, without running the WWW Service if you do not need to listen for HTTP requests in HTTP.sys.</a:t>
            </a:r>
          </a:p>
          <a:p>
            <a:pPr marL="447675" indent="-447675" defTabSz="914400" eaLnBrk="1" hangingPunct="1"/>
            <a:endParaRPr lang="en-GB"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Enabling WAS</a:t>
            </a:r>
            <a:endParaRPr lang="en-GB" dirty="0"/>
          </a:p>
        </p:txBody>
      </p:sp>
      <p:pic>
        <p:nvPicPr>
          <p:cNvPr id="73732" name="Picture 4"/>
          <p:cNvPicPr>
            <a:picLocks noChangeAspect="1" noChangeArrowheads="1"/>
          </p:cNvPicPr>
          <p:nvPr/>
        </p:nvPicPr>
        <p:blipFill>
          <a:blip r:embed="rId2"/>
          <a:srcRect/>
          <a:stretch>
            <a:fillRect/>
          </a:stretch>
        </p:blipFill>
        <p:spPr bwMode="auto">
          <a:xfrm>
            <a:off x="1190625" y="1081106"/>
            <a:ext cx="6762750" cy="49911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27000"/>
            <a:ext cx="8870950" cy="701731"/>
          </a:xfrm>
        </p:spPr>
        <p:txBody>
          <a:bodyPr/>
          <a:lstStyle/>
          <a:p>
            <a:r>
              <a:rPr lang="en-GB" dirty="0" smtClean="0"/>
              <a:t>Adding net.tcp binding to IIS 7.0</a:t>
            </a:r>
            <a:endParaRPr lang="en-GB" dirty="0"/>
          </a:p>
        </p:txBody>
      </p:sp>
      <p:sp>
        <p:nvSpPr>
          <p:cNvPr id="3" name="Content Placeholder 2"/>
          <p:cNvSpPr>
            <a:spLocks noGrp="1"/>
          </p:cNvSpPr>
          <p:nvPr>
            <p:ph idx="1"/>
          </p:nvPr>
        </p:nvSpPr>
        <p:spPr>
          <a:xfrm>
            <a:off x="107950" y="869945"/>
            <a:ext cx="8893206" cy="5630889"/>
          </a:xfrm>
        </p:spPr>
        <p:txBody>
          <a:bodyPr>
            <a:normAutofit/>
          </a:bodyPr>
          <a:lstStyle/>
          <a:p>
            <a:r>
              <a:rPr lang="en-GB" dirty="0" smtClean="0"/>
              <a:t>Add net.tcp binding to “Default Web Site”</a:t>
            </a:r>
          </a:p>
          <a:p>
            <a:pPr lvl="1"/>
            <a:r>
              <a:rPr lang="en-GB" dirty="0" smtClean="0"/>
              <a:t>appcmd.exe set site "Default Web Site" – +bindings.[protocol='net.tcp', </a:t>
            </a:r>
            <a:r>
              <a:rPr lang="en-GB" dirty="0" err="1" smtClean="0"/>
              <a:t>bindingInformation</a:t>
            </a:r>
            <a:r>
              <a:rPr lang="en-GB" dirty="0" smtClean="0"/>
              <a:t>='808:*']</a:t>
            </a:r>
          </a:p>
          <a:p>
            <a:r>
              <a:rPr lang="en-GB" dirty="0" smtClean="0"/>
              <a:t>Add a new application</a:t>
            </a:r>
          </a:p>
          <a:p>
            <a:pPr lvl="1"/>
            <a:r>
              <a:rPr lang="en-GB" dirty="0" err="1" smtClean="0"/>
              <a:t>appcmd</a:t>
            </a:r>
            <a:r>
              <a:rPr lang="en-GB" dirty="0" smtClean="0"/>
              <a:t> add app /site.name:"Default Web Site" /path:/</a:t>
            </a:r>
            <a:r>
              <a:rPr lang="en-GB" dirty="0" err="1" smtClean="0"/>
              <a:t>WasDemo</a:t>
            </a:r>
            <a:r>
              <a:rPr lang="en-GB" dirty="0" smtClean="0"/>
              <a:t> /</a:t>
            </a:r>
            <a:r>
              <a:rPr lang="en-GB" dirty="0" err="1" smtClean="0"/>
              <a:t>physicalpath</a:t>
            </a:r>
            <a:r>
              <a:rPr lang="en-GB" dirty="0" smtClean="0"/>
              <a:t>: c:\Inetpub\wwwRoot\WasApplication</a:t>
            </a:r>
          </a:p>
          <a:p>
            <a:r>
              <a:rPr lang="en-GB" dirty="0" smtClean="0"/>
              <a:t>Enable protocols for the application</a:t>
            </a:r>
          </a:p>
          <a:p>
            <a:pPr lvl="1"/>
            <a:r>
              <a:rPr lang="en-GB" dirty="0" smtClean="0"/>
              <a:t>appcmd.exe set app "Default Web Site/</a:t>
            </a:r>
            <a:r>
              <a:rPr lang="en-GB" dirty="0" err="1" smtClean="0"/>
              <a:t>WasApplication</a:t>
            </a:r>
            <a:r>
              <a:rPr lang="en-GB" dirty="0" smtClean="0"/>
              <a:t>" /</a:t>
            </a:r>
            <a:r>
              <a:rPr lang="en-GB" dirty="0" err="1" smtClean="0"/>
              <a:t>enabledProtocols</a:t>
            </a:r>
            <a:r>
              <a:rPr lang="en-GB" dirty="0" smtClean="0"/>
              <a:t>: </a:t>
            </a:r>
            <a:r>
              <a:rPr lang="en-GB" dirty="0" err="1" smtClean="0"/>
              <a:t>http,net.pipe,net.tcp,net.msmq</a:t>
            </a:r>
            <a:r>
              <a:rPr lang="en-GB" dirty="0" smtClean="0"/>
              <a:t> </a:t>
            </a:r>
            <a:endParaRPr lang="en-GB" dirty="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ctrTitle"/>
          </p:nvPr>
        </p:nvSpPr>
        <p:spPr>
          <a:xfrm>
            <a:off x="384175" y="1119188"/>
            <a:ext cx="7772400" cy="1300162"/>
          </a:xfrm>
        </p:spPr>
        <p:txBody>
          <a:bodyPr/>
          <a:lstStyle/>
          <a:p>
            <a:r>
              <a:rPr lang="en-GB" sz="8800" b="1" i="1"/>
              <a:t>demo</a:t>
            </a:r>
          </a:p>
        </p:txBody>
      </p:sp>
      <p:sp>
        <p:nvSpPr>
          <p:cNvPr id="96259" name="Rectangle 3"/>
          <p:cNvSpPr>
            <a:spLocks noGrp="1" noChangeArrowheads="1"/>
          </p:cNvSpPr>
          <p:nvPr>
            <p:ph type="subTitle" idx="1"/>
          </p:nvPr>
        </p:nvSpPr>
        <p:spPr>
          <a:xfrm>
            <a:off x="384175" y="4419600"/>
            <a:ext cx="7861300" cy="585788"/>
          </a:xfrm>
        </p:spPr>
        <p:txBody>
          <a:bodyPr/>
          <a:lstStyle/>
          <a:p>
            <a:r>
              <a:rPr lang="en-GB"/>
              <a:t>Windows Communication Foundation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Hosting WF from WCF in IIS 7.0</a:t>
            </a:r>
            <a:endParaRPr lang="en-GB" dirty="0"/>
          </a:p>
        </p:txBody>
      </p:sp>
      <p:sp>
        <p:nvSpPr>
          <p:cNvPr id="3" name="Content Placeholder 2"/>
          <p:cNvSpPr>
            <a:spLocks noGrp="1"/>
          </p:cNvSpPr>
          <p:nvPr>
            <p:ph idx="1"/>
          </p:nvPr>
        </p:nvSpPr>
        <p:spPr>
          <a:xfrm>
            <a:off x="107950" y="1584325"/>
            <a:ext cx="8915400" cy="4099584"/>
          </a:xfrm>
        </p:spPr>
        <p:txBody>
          <a:bodyPr/>
          <a:lstStyle/>
          <a:p>
            <a:r>
              <a:rPr lang="en-GB" dirty="0" smtClean="0"/>
              <a:t>Implement a </a:t>
            </a:r>
            <a:r>
              <a:rPr lang="en-GB" dirty="0" err="1" smtClean="0"/>
              <a:t>ServiceHost</a:t>
            </a:r>
            <a:r>
              <a:rPr lang="en-GB" dirty="0" smtClean="0"/>
              <a:t> extension</a:t>
            </a:r>
          </a:p>
          <a:p>
            <a:pPr lvl="1"/>
            <a:r>
              <a:rPr lang="en-GB" dirty="0" smtClean="0"/>
              <a:t>Override Attach and Detach to start and stop the </a:t>
            </a:r>
            <a:r>
              <a:rPr lang="en-GB" dirty="0" err="1" smtClean="0"/>
              <a:t>WorkflowRuntime</a:t>
            </a:r>
            <a:endParaRPr lang="en-GB" dirty="0" smtClean="0"/>
          </a:p>
          <a:p>
            <a:r>
              <a:rPr lang="en-GB" dirty="0" smtClean="0"/>
              <a:t>Derive a new </a:t>
            </a:r>
            <a:r>
              <a:rPr lang="en-GB" dirty="0" err="1" smtClean="0"/>
              <a:t>ServiceHost</a:t>
            </a:r>
            <a:r>
              <a:rPr lang="en-GB" dirty="0" smtClean="0"/>
              <a:t> that loads the loads the </a:t>
            </a:r>
            <a:r>
              <a:rPr lang="en-GB" dirty="0" err="1" smtClean="0"/>
              <a:t>ServiceHost</a:t>
            </a:r>
            <a:r>
              <a:rPr lang="en-GB" dirty="0" smtClean="0"/>
              <a:t> extension</a:t>
            </a:r>
          </a:p>
          <a:p>
            <a:r>
              <a:rPr lang="en-GB" dirty="0" smtClean="0"/>
              <a:t>Derive a new </a:t>
            </a:r>
            <a:r>
              <a:rPr lang="en-GB" dirty="0" err="1" smtClean="0"/>
              <a:t>ServiceHostFactory</a:t>
            </a:r>
            <a:r>
              <a:rPr lang="en-GB" dirty="0" smtClean="0"/>
              <a:t> to load the new </a:t>
            </a:r>
            <a:r>
              <a:rPr lang="en-GB" b="1" dirty="0" err="1" smtClean="0"/>
              <a:t>ServiceHost</a:t>
            </a:r>
            <a:endParaRPr lang="en-GB" b="1" dirty="0" smtClean="0"/>
          </a:p>
          <a:p>
            <a:r>
              <a:rPr lang="en-GB" dirty="0" smtClean="0"/>
              <a:t>Add the Factory attribute to .svc file</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010" name="AutoShape 2"/>
          <p:cNvCxnSpPr>
            <a:cxnSpLocks noChangeShapeType="1"/>
            <a:stCxn id="43011" idx="3"/>
            <a:endCxn id="43013" idx="1"/>
          </p:cNvCxnSpPr>
          <p:nvPr/>
        </p:nvCxnSpPr>
        <p:spPr bwMode="auto">
          <a:xfrm>
            <a:off x="1993900" y="2992438"/>
            <a:ext cx="3727450" cy="0"/>
          </a:xfrm>
          <a:prstGeom prst="straightConnector1">
            <a:avLst/>
          </a:prstGeom>
          <a:noFill/>
          <a:ln w="57150">
            <a:solidFill>
              <a:srgbClr val="DDDDDD"/>
            </a:solidFill>
            <a:round/>
            <a:headEnd/>
            <a:tailEnd type="triangle" w="med" len="med"/>
          </a:ln>
          <a:effectLst/>
        </p:spPr>
      </p:cxnSp>
      <p:sp>
        <p:nvSpPr>
          <p:cNvPr id="43011" name="AutoShape 3"/>
          <p:cNvSpPr>
            <a:spLocks noChangeArrowheads="1"/>
          </p:cNvSpPr>
          <p:nvPr/>
        </p:nvSpPr>
        <p:spPr bwMode="auto">
          <a:xfrm>
            <a:off x="471488" y="2047875"/>
            <a:ext cx="1522412" cy="1889125"/>
          </a:xfrm>
          <a:prstGeom prst="roundRect">
            <a:avLst>
              <a:gd name="adj" fmla="val 10171"/>
            </a:avLst>
          </a:prstGeom>
          <a:solidFill>
            <a:schemeClr val="folHlink">
              <a:alpha val="64999"/>
            </a:schemeClr>
          </a:solidFill>
          <a:ln w="9525">
            <a:noFill/>
            <a:round/>
            <a:headEnd/>
            <a:tailEnd/>
          </a:ln>
          <a:effectLst/>
        </p:spPr>
        <p:txBody>
          <a:bodyPr wrap="none" anchorCtr="1"/>
          <a:lstStyle/>
          <a:p>
            <a:pPr algn="ctr"/>
            <a:r>
              <a:rPr lang="en-US" sz="1600"/>
              <a:t>Client</a:t>
            </a:r>
          </a:p>
        </p:txBody>
      </p:sp>
      <p:pic>
        <p:nvPicPr>
          <p:cNvPr id="43012" name="Picture 4" descr="PC Running XML Web Service sm"/>
          <p:cNvPicPr>
            <a:picLocks noChangeAspect="1" noChangeArrowheads="1"/>
          </p:cNvPicPr>
          <p:nvPr/>
        </p:nvPicPr>
        <p:blipFill>
          <a:blip r:embed="rId4"/>
          <a:srcRect/>
          <a:stretch>
            <a:fillRect/>
          </a:stretch>
        </p:blipFill>
        <p:spPr bwMode="auto">
          <a:xfrm>
            <a:off x="547688" y="2495550"/>
            <a:ext cx="1001712" cy="992188"/>
          </a:xfrm>
          <a:prstGeom prst="rect">
            <a:avLst/>
          </a:prstGeom>
          <a:noFill/>
        </p:spPr>
      </p:pic>
      <p:sp>
        <p:nvSpPr>
          <p:cNvPr id="43013" name="AutoShape 5"/>
          <p:cNvSpPr>
            <a:spLocks noChangeArrowheads="1"/>
          </p:cNvSpPr>
          <p:nvPr/>
        </p:nvSpPr>
        <p:spPr bwMode="auto">
          <a:xfrm>
            <a:off x="5721350" y="2047875"/>
            <a:ext cx="2660650" cy="1889125"/>
          </a:xfrm>
          <a:prstGeom prst="roundRect">
            <a:avLst>
              <a:gd name="adj" fmla="val 10171"/>
            </a:avLst>
          </a:prstGeom>
          <a:solidFill>
            <a:schemeClr val="folHlink">
              <a:alpha val="64999"/>
            </a:schemeClr>
          </a:solidFill>
          <a:ln w="9525">
            <a:noFill/>
            <a:round/>
            <a:headEnd/>
            <a:tailEnd/>
          </a:ln>
          <a:effectLst/>
        </p:spPr>
        <p:txBody>
          <a:bodyPr wrap="none" anchorCtr="1"/>
          <a:lstStyle/>
          <a:p>
            <a:pPr algn="ctr"/>
            <a:r>
              <a:rPr lang="en-US" sz="1600"/>
              <a:t>Service</a:t>
            </a:r>
          </a:p>
        </p:txBody>
      </p:sp>
      <p:pic>
        <p:nvPicPr>
          <p:cNvPr id="43014" name="Picture 6" descr="Server and XML Web Service sm"/>
          <p:cNvPicPr>
            <a:picLocks noChangeAspect="1" noChangeArrowheads="1"/>
          </p:cNvPicPr>
          <p:nvPr/>
        </p:nvPicPr>
        <p:blipFill>
          <a:blip r:embed="rId5"/>
          <a:srcRect/>
          <a:stretch>
            <a:fillRect/>
          </a:stretch>
        </p:blipFill>
        <p:spPr bwMode="auto">
          <a:xfrm>
            <a:off x="6281738" y="2484438"/>
            <a:ext cx="668337" cy="1014412"/>
          </a:xfrm>
          <a:prstGeom prst="rect">
            <a:avLst/>
          </a:prstGeom>
          <a:noFill/>
        </p:spPr>
      </p:pic>
      <p:pic>
        <p:nvPicPr>
          <p:cNvPr id="43015" name="Picture 7" descr="Folders sm"/>
          <p:cNvPicPr>
            <a:picLocks noChangeAspect="1" noChangeArrowheads="1"/>
          </p:cNvPicPr>
          <p:nvPr/>
        </p:nvPicPr>
        <p:blipFill>
          <a:blip r:embed="rId6"/>
          <a:srcRect/>
          <a:stretch>
            <a:fillRect/>
          </a:stretch>
        </p:blipFill>
        <p:spPr bwMode="auto">
          <a:xfrm>
            <a:off x="7308850" y="2649538"/>
            <a:ext cx="879475" cy="684212"/>
          </a:xfrm>
          <a:prstGeom prst="rect">
            <a:avLst/>
          </a:prstGeom>
          <a:noFill/>
        </p:spPr>
      </p:pic>
      <p:sp>
        <p:nvSpPr>
          <p:cNvPr id="43016" name="Rectangle 8"/>
          <p:cNvSpPr>
            <a:spLocks noGrp="1" noChangeArrowheads="1"/>
          </p:cNvSpPr>
          <p:nvPr>
            <p:ph type="title"/>
          </p:nvPr>
        </p:nvSpPr>
        <p:spPr/>
        <p:txBody>
          <a:bodyPr/>
          <a:lstStyle/>
          <a:p>
            <a:r>
              <a:rPr lang="en-US"/>
              <a:t>Clients and Services</a:t>
            </a:r>
          </a:p>
        </p:txBody>
      </p:sp>
      <p:graphicFrame>
        <p:nvGraphicFramePr>
          <p:cNvPr id="43017" name="Object 9"/>
          <p:cNvGraphicFramePr>
            <a:graphicFrameLocks noChangeAspect="1"/>
          </p:cNvGraphicFramePr>
          <p:nvPr>
            <p:ph idx="1"/>
          </p:nvPr>
        </p:nvGraphicFramePr>
        <p:xfrm>
          <a:off x="3154363" y="2003425"/>
          <a:ext cx="1390650" cy="868363"/>
        </p:xfrm>
        <a:graphic>
          <a:graphicData uri="http://schemas.openxmlformats.org/presentationml/2006/ole">
            <p:oleObj spid="_x0000_s80898" name="Visio" r:id="rId7" imgW="1367573" imgH="1041502" progId="">
              <p:embed/>
            </p:oleObj>
          </a:graphicData>
        </a:graphic>
      </p:graphicFrame>
      <p:grpSp>
        <p:nvGrpSpPr>
          <p:cNvPr id="2" name="Group 10"/>
          <p:cNvGrpSpPr>
            <a:grpSpLocks/>
          </p:cNvGrpSpPr>
          <p:nvPr/>
        </p:nvGrpSpPr>
        <p:grpSpPr bwMode="auto">
          <a:xfrm>
            <a:off x="1651000" y="2349500"/>
            <a:ext cx="4433888" cy="1292225"/>
            <a:chOff x="1026" y="1478"/>
            <a:chExt cx="2793" cy="814"/>
          </a:xfrm>
        </p:grpSpPr>
        <p:cxnSp>
          <p:nvCxnSpPr>
            <p:cNvPr id="43019" name="AutoShape 11"/>
            <p:cNvCxnSpPr>
              <a:cxnSpLocks noChangeShapeType="1"/>
              <a:endCxn id="43020" idx="1"/>
            </p:cNvCxnSpPr>
            <p:nvPr/>
          </p:nvCxnSpPr>
          <p:spPr bwMode="auto">
            <a:xfrm>
              <a:off x="1728" y="1885"/>
              <a:ext cx="1387" cy="0"/>
            </a:xfrm>
            <a:prstGeom prst="straightConnector1">
              <a:avLst/>
            </a:prstGeom>
            <a:noFill/>
            <a:ln w="57150">
              <a:solidFill>
                <a:srgbClr val="DDDDDD"/>
              </a:solidFill>
              <a:round/>
              <a:headEnd/>
              <a:tailEnd type="triangle" w="med" len="med"/>
            </a:ln>
            <a:effectLst/>
          </p:spPr>
        </p:cxnSp>
        <p:sp>
          <p:nvSpPr>
            <p:cNvPr id="43020" name="AutoShape 12"/>
            <p:cNvSpPr>
              <a:spLocks noChangeArrowheads="1"/>
            </p:cNvSpPr>
            <p:nvPr/>
          </p:nvSpPr>
          <p:spPr bwMode="auto">
            <a:xfrm>
              <a:off x="3115" y="1763"/>
              <a:ext cx="704" cy="243"/>
            </a:xfrm>
            <a:prstGeom prst="roundRect">
              <a:avLst>
                <a:gd name="adj" fmla="val 10171"/>
              </a:avLst>
            </a:prstGeom>
            <a:solidFill>
              <a:srgbClr val="FF5050">
                <a:alpha val="64999"/>
              </a:srgbClr>
            </a:solidFill>
            <a:ln w="9525">
              <a:noFill/>
              <a:round/>
              <a:headEnd/>
              <a:tailEnd/>
            </a:ln>
            <a:effectLst/>
          </p:spPr>
          <p:txBody>
            <a:bodyPr wrap="none" anchor="b"/>
            <a:lstStyle/>
            <a:p>
              <a:pPr algn="ctr"/>
              <a:r>
                <a:rPr lang="en-US" sz="1600" b="1"/>
                <a:t>Endpoint</a:t>
              </a:r>
            </a:p>
          </p:txBody>
        </p:sp>
        <p:sp>
          <p:nvSpPr>
            <p:cNvPr id="43021" name="AutoShape 13"/>
            <p:cNvSpPr>
              <a:spLocks noChangeArrowheads="1"/>
            </p:cNvSpPr>
            <p:nvPr/>
          </p:nvSpPr>
          <p:spPr bwMode="auto">
            <a:xfrm>
              <a:off x="1026" y="1764"/>
              <a:ext cx="704" cy="243"/>
            </a:xfrm>
            <a:prstGeom prst="roundRect">
              <a:avLst>
                <a:gd name="adj" fmla="val 10171"/>
              </a:avLst>
            </a:prstGeom>
            <a:solidFill>
              <a:srgbClr val="FF5050">
                <a:alpha val="64999"/>
              </a:srgbClr>
            </a:solidFill>
            <a:ln w="9525">
              <a:noFill/>
              <a:round/>
              <a:headEnd/>
              <a:tailEnd/>
            </a:ln>
            <a:effectLst/>
          </p:spPr>
          <p:txBody>
            <a:bodyPr wrap="none" anchor="b"/>
            <a:lstStyle/>
            <a:p>
              <a:pPr algn="ctr"/>
              <a:r>
                <a:rPr lang="en-US" sz="1600" b="1"/>
                <a:t>Endpoint</a:t>
              </a:r>
            </a:p>
          </p:txBody>
        </p:sp>
        <p:sp>
          <p:nvSpPr>
            <p:cNvPr id="43022" name="AutoShape 14"/>
            <p:cNvSpPr>
              <a:spLocks noChangeArrowheads="1"/>
            </p:cNvSpPr>
            <p:nvPr/>
          </p:nvSpPr>
          <p:spPr bwMode="auto">
            <a:xfrm>
              <a:off x="3115" y="2049"/>
              <a:ext cx="704" cy="243"/>
            </a:xfrm>
            <a:prstGeom prst="roundRect">
              <a:avLst>
                <a:gd name="adj" fmla="val 10171"/>
              </a:avLst>
            </a:prstGeom>
            <a:solidFill>
              <a:srgbClr val="FF5050">
                <a:alpha val="64999"/>
              </a:srgbClr>
            </a:solidFill>
            <a:ln w="9525">
              <a:noFill/>
              <a:round/>
              <a:headEnd/>
              <a:tailEnd/>
            </a:ln>
            <a:effectLst/>
          </p:spPr>
          <p:txBody>
            <a:bodyPr wrap="none" anchor="b"/>
            <a:lstStyle/>
            <a:p>
              <a:pPr algn="ctr"/>
              <a:r>
                <a:rPr lang="en-US" sz="1600" b="1"/>
                <a:t>Endpoint</a:t>
              </a:r>
            </a:p>
          </p:txBody>
        </p:sp>
        <p:sp>
          <p:nvSpPr>
            <p:cNvPr id="43023" name="AutoShape 15"/>
            <p:cNvSpPr>
              <a:spLocks noChangeArrowheads="1"/>
            </p:cNvSpPr>
            <p:nvPr/>
          </p:nvSpPr>
          <p:spPr bwMode="auto">
            <a:xfrm>
              <a:off x="3114" y="1478"/>
              <a:ext cx="704" cy="243"/>
            </a:xfrm>
            <a:prstGeom prst="roundRect">
              <a:avLst>
                <a:gd name="adj" fmla="val 10171"/>
              </a:avLst>
            </a:prstGeom>
            <a:solidFill>
              <a:srgbClr val="FF5050">
                <a:alpha val="64999"/>
              </a:srgbClr>
            </a:solidFill>
            <a:ln w="9525">
              <a:noFill/>
              <a:round/>
              <a:headEnd/>
              <a:tailEnd/>
            </a:ln>
            <a:effectLst/>
          </p:spPr>
          <p:txBody>
            <a:bodyPr wrap="none" anchor="b"/>
            <a:lstStyle/>
            <a:p>
              <a:pPr algn="ctr"/>
              <a:r>
                <a:rPr lang="en-US" sz="1600" b="1"/>
                <a:t>Endpoint</a:t>
              </a:r>
            </a:p>
          </p:txBody>
        </p:sp>
      </p:grpSp>
      <p:grpSp>
        <p:nvGrpSpPr>
          <p:cNvPr id="3" name="Group 16"/>
          <p:cNvGrpSpPr>
            <a:grpSpLocks/>
          </p:cNvGrpSpPr>
          <p:nvPr/>
        </p:nvGrpSpPr>
        <p:grpSpPr bwMode="auto">
          <a:xfrm>
            <a:off x="1616075" y="2346325"/>
            <a:ext cx="4476750" cy="1289050"/>
            <a:chOff x="1018" y="1478"/>
            <a:chExt cx="2820" cy="812"/>
          </a:xfrm>
        </p:grpSpPr>
        <p:grpSp>
          <p:nvGrpSpPr>
            <p:cNvPr id="4" name="Group 17"/>
            <p:cNvGrpSpPr>
              <a:grpSpLocks/>
            </p:cNvGrpSpPr>
            <p:nvPr/>
          </p:nvGrpSpPr>
          <p:grpSpPr bwMode="auto">
            <a:xfrm>
              <a:off x="3121" y="1759"/>
              <a:ext cx="717" cy="243"/>
              <a:chOff x="3126" y="749"/>
              <a:chExt cx="717" cy="243"/>
            </a:xfrm>
          </p:grpSpPr>
          <p:sp>
            <p:nvSpPr>
              <p:cNvPr id="43026" name="AutoShape 18"/>
              <p:cNvSpPr>
                <a:spLocks noChangeArrowheads="1"/>
              </p:cNvSpPr>
              <p:nvPr/>
            </p:nvSpPr>
            <p:spPr bwMode="auto">
              <a:xfrm>
                <a:off x="3610" y="749"/>
                <a:ext cx="233" cy="243"/>
              </a:xfrm>
              <a:prstGeom prst="roundRect">
                <a:avLst>
                  <a:gd name="adj" fmla="val 10171"/>
                </a:avLst>
              </a:prstGeom>
              <a:solidFill>
                <a:srgbClr val="A50021">
                  <a:alpha val="64999"/>
                </a:srgbClr>
              </a:solidFill>
              <a:ln w="9525">
                <a:noFill/>
                <a:round/>
                <a:headEnd/>
                <a:tailEnd/>
              </a:ln>
              <a:effectLst/>
            </p:spPr>
            <p:txBody>
              <a:bodyPr wrap="none" anchor="b"/>
              <a:lstStyle/>
              <a:p>
                <a:pPr algn="ctr"/>
                <a:r>
                  <a:rPr lang="en-US" sz="1600" b="1"/>
                  <a:t>C</a:t>
                </a:r>
              </a:p>
            </p:txBody>
          </p:sp>
          <p:sp>
            <p:nvSpPr>
              <p:cNvPr id="43027" name="AutoShape 19"/>
              <p:cNvSpPr>
                <a:spLocks noChangeArrowheads="1"/>
              </p:cNvSpPr>
              <p:nvPr/>
            </p:nvSpPr>
            <p:spPr bwMode="auto">
              <a:xfrm>
                <a:off x="3367" y="749"/>
                <a:ext cx="233" cy="243"/>
              </a:xfrm>
              <a:prstGeom prst="roundRect">
                <a:avLst>
                  <a:gd name="adj" fmla="val 10171"/>
                </a:avLst>
              </a:prstGeom>
              <a:solidFill>
                <a:srgbClr val="CC0000">
                  <a:alpha val="64999"/>
                </a:srgbClr>
              </a:solidFill>
              <a:ln w="9525">
                <a:noFill/>
                <a:round/>
                <a:headEnd/>
                <a:tailEnd/>
              </a:ln>
              <a:effectLst/>
            </p:spPr>
            <p:txBody>
              <a:bodyPr wrap="none" anchor="b"/>
              <a:lstStyle/>
              <a:p>
                <a:pPr algn="ctr"/>
                <a:r>
                  <a:rPr lang="en-US" sz="1600" b="1"/>
                  <a:t>B</a:t>
                </a:r>
              </a:p>
            </p:txBody>
          </p:sp>
          <p:sp>
            <p:nvSpPr>
              <p:cNvPr id="43028" name="AutoShape 20"/>
              <p:cNvSpPr>
                <a:spLocks noChangeArrowheads="1"/>
              </p:cNvSpPr>
              <p:nvPr/>
            </p:nvSpPr>
            <p:spPr bwMode="auto">
              <a:xfrm>
                <a:off x="3126" y="749"/>
                <a:ext cx="233" cy="243"/>
              </a:xfrm>
              <a:prstGeom prst="roundRect">
                <a:avLst>
                  <a:gd name="adj" fmla="val 10171"/>
                </a:avLst>
              </a:prstGeom>
              <a:solidFill>
                <a:srgbClr val="FF0000">
                  <a:alpha val="64999"/>
                </a:srgbClr>
              </a:solidFill>
              <a:ln w="9525">
                <a:noFill/>
                <a:round/>
                <a:headEnd/>
                <a:tailEnd/>
              </a:ln>
              <a:effectLst/>
            </p:spPr>
            <p:txBody>
              <a:bodyPr wrap="none" anchor="b"/>
              <a:lstStyle/>
              <a:p>
                <a:pPr algn="ctr"/>
                <a:r>
                  <a:rPr lang="en-US" sz="1600" b="1"/>
                  <a:t>A</a:t>
                </a:r>
              </a:p>
            </p:txBody>
          </p:sp>
        </p:grpSp>
        <p:grpSp>
          <p:nvGrpSpPr>
            <p:cNvPr id="5" name="Group 21"/>
            <p:cNvGrpSpPr>
              <a:grpSpLocks/>
            </p:cNvGrpSpPr>
            <p:nvPr/>
          </p:nvGrpSpPr>
          <p:grpSpPr bwMode="auto">
            <a:xfrm>
              <a:off x="3117" y="2047"/>
              <a:ext cx="717" cy="243"/>
              <a:chOff x="3126" y="749"/>
              <a:chExt cx="717" cy="243"/>
            </a:xfrm>
          </p:grpSpPr>
          <p:sp>
            <p:nvSpPr>
              <p:cNvPr id="43030" name="AutoShape 22"/>
              <p:cNvSpPr>
                <a:spLocks noChangeArrowheads="1"/>
              </p:cNvSpPr>
              <p:nvPr/>
            </p:nvSpPr>
            <p:spPr bwMode="auto">
              <a:xfrm>
                <a:off x="3610" y="749"/>
                <a:ext cx="233" cy="243"/>
              </a:xfrm>
              <a:prstGeom prst="roundRect">
                <a:avLst>
                  <a:gd name="adj" fmla="val 10171"/>
                </a:avLst>
              </a:prstGeom>
              <a:solidFill>
                <a:srgbClr val="A50021">
                  <a:alpha val="64999"/>
                </a:srgbClr>
              </a:solidFill>
              <a:ln w="9525">
                <a:noFill/>
                <a:round/>
                <a:headEnd/>
                <a:tailEnd/>
              </a:ln>
              <a:effectLst/>
            </p:spPr>
            <p:txBody>
              <a:bodyPr wrap="none" anchor="b"/>
              <a:lstStyle/>
              <a:p>
                <a:pPr algn="ctr"/>
                <a:r>
                  <a:rPr lang="en-US" sz="1600" b="1"/>
                  <a:t>C</a:t>
                </a:r>
              </a:p>
            </p:txBody>
          </p:sp>
          <p:sp>
            <p:nvSpPr>
              <p:cNvPr id="43031" name="AutoShape 23"/>
              <p:cNvSpPr>
                <a:spLocks noChangeArrowheads="1"/>
              </p:cNvSpPr>
              <p:nvPr/>
            </p:nvSpPr>
            <p:spPr bwMode="auto">
              <a:xfrm>
                <a:off x="3367" y="749"/>
                <a:ext cx="233" cy="243"/>
              </a:xfrm>
              <a:prstGeom prst="roundRect">
                <a:avLst>
                  <a:gd name="adj" fmla="val 10171"/>
                </a:avLst>
              </a:prstGeom>
              <a:solidFill>
                <a:srgbClr val="CC0000">
                  <a:alpha val="64999"/>
                </a:srgbClr>
              </a:solidFill>
              <a:ln w="9525">
                <a:noFill/>
                <a:round/>
                <a:headEnd/>
                <a:tailEnd/>
              </a:ln>
              <a:effectLst/>
            </p:spPr>
            <p:txBody>
              <a:bodyPr wrap="none" anchor="b"/>
              <a:lstStyle/>
              <a:p>
                <a:pPr algn="ctr"/>
                <a:r>
                  <a:rPr lang="en-US" sz="1600" b="1"/>
                  <a:t>B</a:t>
                </a:r>
              </a:p>
            </p:txBody>
          </p:sp>
          <p:sp>
            <p:nvSpPr>
              <p:cNvPr id="43032" name="AutoShape 24"/>
              <p:cNvSpPr>
                <a:spLocks noChangeArrowheads="1"/>
              </p:cNvSpPr>
              <p:nvPr/>
            </p:nvSpPr>
            <p:spPr bwMode="auto">
              <a:xfrm>
                <a:off x="3126" y="749"/>
                <a:ext cx="233" cy="243"/>
              </a:xfrm>
              <a:prstGeom prst="roundRect">
                <a:avLst>
                  <a:gd name="adj" fmla="val 10171"/>
                </a:avLst>
              </a:prstGeom>
              <a:solidFill>
                <a:srgbClr val="FF0000">
                  <a:alpha val="64999"/>
                </a:srgbClr>
              </a:solidFill>
              <a:ln w="9525">
                <a:noFill/>
                <a:round/>
                <a:headEnd/>
                <a:tailEnd/>
              </a:ln>
              <a:effectLst/>
            </p:spPr>
            <p:txBody>
              <a:bodyPr wrap="none" anchor="b"/>
              <a:lstStyle/>
              <a:p>
                <a:pPr algn="ctr"/>
                <a:r>
                  <a:rPr lang="en-US" sz="1600" b="1"/>
                  <a:t>A</a:t>
                </a:r>
              </a:p>
            </p:txBody>
          </p:sp>
        </p:grpSp>
        <p:cxnSp>
          <p:nvCxnSpPr>
            <p:cNvPr id="43033" name="AutoShape 25"/>
            <p:cNvCxnSpPr>
              <a:cxnSpLocks noChangeShapeType="1"/>
              <a:stCxn id="43035" idx="3"/>
            </p:cNvCxnSpPr>
            <p:nvPr/>
          </p:nvCxnSpPr>
          <p:spPr bwMode="auto">
            <a:xfrm>
              <a:off x="1743" y="1885"/>
              <a:ext cx="1379" cy="0"/>
            </a:xfrm>
            <a:prstGeom prst="straightConnector1">
              <a:avLst/>
            </a:prstGeom>
            <a:noFill/>
            <a:ln w="57150">
              <a:solidFill>
                <a:srgbClr val="DDDDDD"/>
              </a:solidFill>
              <a:round/>
              <a:headEnd/>
              <a:tailEnd type="triangle" w="med" len="med"/>
            </a:ln>
            <a:effectLst/>
          </p:spPr>
        </p:cxnSp>
        <p:grpSp>
          <p:nvGrpSpPr>
            <p:cNvPr id="6" name="Group 26"/>
            <p:cNvGrpSpPr>
              <a:grpSpLocks/>
            </p:cNvGrpSpPr>
            <p:nvPr/>
          </p:nvGrpSpPr>
          <p:grpSpPr bwMode="auto">
            <a:xfrm>
              <a:off x="1018" y="1763"/>
              <a:ext cx="725" cy="243"/>
              <a:chOff x="1018" y="1763"/>
              <a:chExt cx="725" cy="243"/>
            </a:xfrm>
          </p:grpSpPr>
          <p:sp>
            <p:nvSpPr>
              <p:cNvPr id="43035" name="AutoShape 27"/>
              <p:cNvSpPr>
                <a:spLocks noChangeArrowheads="1"/>
              </p:cNvSpPr>
              <p:nvPr/>
            </p:nvSpPr>
            <p:spPr bwMode="auto">
              <a:xfrm>
                <a:off x="1497" y="1763"/>
                <a:ext cx="246" cy="243"/>
              </a:xfrm>
              <a:prstGeom prst="roundRect">
                <a:avLst>
                  <a:gd name="adj" fmla="val 10171"/>
                </a:avLst>
              </a:prstGeom>
              <a:solidFill>
                <a:srgbClr val="FF0000">
                  <a:alpha val="64999"/>
                </a:srgbClr>
              </a:solidFill>
              <a:ln w="9525">
                <a:noFill/>
                <a:round/>
                <a:headEnd/>
                <a:tailEnd/>
              </a:ln>
              <a:effectLst/>
            </p:spPr>
            <p:txBody>
              <a:bodyPr wrap="none" anchor="b"/>
              <a:lstStyle/>
              <a:p>
                <a:pPr algn="ctr"/>
                <a:r>
                  <a:rPr lang="en-US" sz="1600" b="1"/>
                  <a:t>A</a:t>
                </a:r>
              </a:p>
            </p:txBody>
          </p:sp>
          <p:sp>
            <p:nvSpPr>
              <p:cNvPr id="43036" name="AutoShape 28"/>
              <p:cNvSpPr>
                <a:spLocks noChangeArrowheads="1"/>
              </p:cNvSpPr>
              <p:nvPr/>
            </p:nvSpPr>
            <p:spPr bwMode="auto">
              <a:xfrm>
                <a:off x="1259" y="1763"/>
                <a:ext cx="233" cy="243"/>
              </a:xfrm>
              <a:prstGeom prst="roundRect">
                <a:avLst>
                  <a:gd name="adj" fmla="val 10171"/>
                </a:avLst>
              </a:prstGeom>
              <a:solidFill>
                <a:srgbClr val="CC0000">
                  <a:alpha val="64999"/>
                </a:srgbClr>
              </a:solidFill>
              <a:ln w="9525">
                <a:noFill/>
                <a:round/>
                <a:headEnd/>
                <a:tailEnd/>
              </a:ln>
              <a:effectLst/>
            </p:spPr>
            <p:txBody>
              <a:bodyPr wrap="none" anchor="b"/>
              <a:lstStyle/>
              <a:p>
                <a:pPr algn="ctr"/>
                <a:r>
                  <a:rPr lang="en-US" sz="1600" b="1"/>
                  <a:t>B</a:t>
                </a:r>
              </a:p>
            </p:txBody>
          </p:sp>
          <p:sp>
            <p:nvSpPr>
              <p:cNvPr id="43037" name="AutoShape 29"/>
              <p:cNvSpPr>
                <a:spLocks noChangeArrowheads="1"/>
              </p:cNvSpPr>
              <p:nvPr/>
            </p:nvSpPr>
            <p:spPr bwMode="auto">
              <a:xfrm>
                <a:off x="1018" y="1763"/>
                <a:ext cx="233" cy="243"/>
              </a:xfrm>
              <a:prstGeom prst="roundRect">
                <a:avLst>
                  <a:gd name="adj" fmla="val 10171"/>
                </a:avLst>
              </a:prstGeom>
              <a:solidFill>
                <a:srgbClr val="A50021">
                  <a:alpha val="64999"/>
                </a:srgbClr>
              </a:solidFill>
              <a:ln w="9525">
                <a:noFill/>
                <a:round/>
                <a:headEnd/>
                <a:tailEnd/>
              </a:ln>
              <a:effectLst/>
            </p:spPr>
            <p:txBody>
              <a:bodyPr wrap="none" anchor="b"/>
              <a:lstStyle/>
              <a:p>
                <a:pPr algn="ctr"/>
                <a:r>
                  <a:rPr lang="en-US" sz="1600" b="1"/>
                  <a:t>C</a:t>
                </a:r>
              </a:p>
            </p:txBody>
          </p:sp>
        </p:grpSp>
        <p:grpSp>
          <p:nvGrpSpPr>
            <p:cNvPr id="7" name="Group 30"/>
            <p:cNvGrpSpPr>
              <a:grpSpLocks/>
            </p:cNvGrpSpPr>
            <p:nvPr/>
          </p:nvGrpSpPr>
          <p:grpSpPr bwMode="auto">
            <a:xfrm>
              <a:off x="3117" y="1478"/>
              <a:ext cx="717" cy="243"/>
              <a:chOff x="3126" y="749"/>
              <a:chExt cx="717" cy="243"/>
            </a:xfrm>
          </p:grpSpPr>
          <p:sp>
            <p:nvSpPr>
              <p:cNvPr id="43039" name="AutoShape 31"/>
              <p:cNvSpPr>
                <a:spLocks noChangeArrowheads="1"/>
              </p:cNvSpPr>
              <p:nvPr/>
            </p:nvSpPr>
            <p:spPr bwMode="auto">
              <a:xfrm>
                <a:off x="3610" y="749"/>
                <a:ext cx="233" cy="243"/>
              </a:xfrm>
              <a:prstGeom prst="roundRect">
                <a:avLst>
                  <a:gd name="adj" fmla="val 10171"/>
                </a:avLst>
              </a:prstGeom>
              <a:solidFill>
                <a:srgbClr val="A50021">
                  <a:alpha val="64999"/>
                </a:srgbClr>
              </a:solidFill>
              <a:ln w="9525">
                <a:noFill/>
                <a:round/>
                <a:headEnd/>
                <a:tailEnd/>
              </a:ln>
              <a:effectLst/>
            </p:spPr>
            <p:txBody>
              <a:bodyPr wrap="none" anchor="b"/>
              <a:lstStyle/>
              <a:p>
                <a:pPr algn="ctr"/>
                <a:r>
                  <a:rPr lang="en-US" sz="1600" b="1"/>
                  <a:t>C</a:t>
                </a:r>
              </a:p>
            </p:txBody>
          </p:sp>
          <p:sp>
            <p:nvSpPr>
              <p:cNvPr id="43040" name="AutoShape 32"/>
              <p:cNvSpPr>
                <a:spLocks noChangeArrowheads="1"/>
              </p:cNvSpPr>
              <p:nvPr/>
            </p:nvSpPr>
            <p:spPr bwMode="auto">
              <a:xfrm>
                <a:off x="3367" y="749"/>
                <a:ext cx="233" cy="243"/>
              </a:xfrm>
              <a:prstGeom prst="roundRect">
                <a:avLst>
                  <a:gd name="adj" fmla="val 10171"/>
                </a:avLst>
              </a:prstGeom>
              <a:solidFill>
                <a:srgbClr val="CC0000">
                  <a:alpha val="64999"/>
                </a:srgbClr>
              </a:solidFill>
              <a:ln w="9525">
                <a:noFill/>
                <a:round/>
                <a:headEnd/>
                <a:tailEnd/>
              </a:ln>
              <a:effectLst/>
            </p:spPr>
            <p:txBody>
              <a:bodyPr wrap="none" anchor="b"/>
              <a:lstStyle/>
              <a:p>
                <a:pPr algn="ctr"/>
                <a:r>
                  <a:rPr lang="en-US" sz="1600" b="1"/>
                  <a:t>B</a:t>
                </a:r>
              </a:p>
            </p:txBody>
          </p:sp>
          <p:sp>
            <p:nvSpPr>
              <p:cNvPr id="43041" name="AutoShape 33"/>
              <p:cNvSpPr>
                <a:spLocks noChangeArrowheads="1"/>
              </p:cNvSpPr>
              <p:nvPr/>
            </p:nvSpPr>
            <p:spPr bwMode="auto">
              <a:xfrm>
                <a:off x="3126" y="749"/>
                <a:ext cx="233" cy="243"/>
              </a:xfrm>
              <a:prstGeom prst="roundRect">
                <a:avLst>
                  <a:gd name="adj" fmla="val 10171"/>
                </a:avLst>
              </a:prstGeom>
              <a:solidFill>
                <a:srgbClr val="FF0000">
                  <a:alpha val="64999"/>
                </a:srgbClr>
              </a:solidFill>
              <a:ln w="9525">
                <a:noFill/>
                <a:round/>
                <a:headEnd/>
                <a:tailEnd/>
              </a:ln>
              <a:effectLst/>
            </p:spPr>
            <p:txBody>
              <a:bodyPr wrap="none" anchor="b"/>
              <a:lstStyle/>
              <a:p>
                <a:pPr algn="ctr"/>
                <a:r>
                  <a:rPr lang="en-US" sz="1600" b="1"/>
                  <a:t>A</a:t>
                </a:r>
              </a:p>
            </p:txBody>
          </p:sp>
        </p:grpSp>
      </p:grpSp>
      <p:grpSp>
        <p:nvGrpSpPr>
          <p:cNvPr id="8" name="Group 34"/>
          <p:cNvGrpSpPr>
            <a:grpSpLocks/>
          </p:cNvGrpSpPr>
          <p:nvPr/>
        </p:nvGrpSpPr>
        <p:grpSpPr bwMode="auto">
          <a:xfrm>
            <a:off x="381000" y="4349750"/>
            <a:ext cx="8067675" cy="1085850"/>
            <a:chOff x="240" y="2740"/>
            <a:chExt cx="5082" cy="684"/>
          </a:xfrm>
        </p:grpSpPr>
        <p:sp>
          <p:nvSpPr>
            <p:cNvPr id="43043" name="AutoShape 35"/>
            <p:cNvSpPr>
              <a:spLocks noChangeArrowheads="1"/>
            </p:cNvSpPr>
            <p:nvPr/>
          </p:nvSpPr>
          <p:spPr bwMode="auto">
            <a:xfrm>
              <a:off x="240" y="2740"/>
              <a:ext cx="5082" cy="684"/>
            </a:xfrm>
            <a:prstGeom prst="roundRect">
              <a:avLst>
                <a:gd name="adj" fmla="val 10171"/>
              </a:avLst>
            </a:prstGeom>
            <a:solidFill>
              <a:srgbClr val="FF5050">
                <a:alpha val="64999"/>
              </a:srgbClr>
            </a:solidFill>
            <a:ln w="9525">
              <a:noFill/>
              <a:round/>
              <a:headEnd/>
              <a:tailEnd/>
            </a:ln>
            <a:effectLst/>
          </p:spPr>
          <p:txBody>
            <a:bodyPr wrap="none" anchor="b"/>
            <a:lstStyle/>
            <a:p>
              <a:pPr algn="ctr"/>
              <a:endParaRPr lang="en-US" sz="1600" b="1"/>
            </a:p>
          </p:txBody>
        </p:sp>
        <p:sp>
          <p:nvSpPr>
            <p:cNvPr id="43044" name="AutoShape 36"/>
            <p:cNvSpPr>
              <a:spLocks noChangeArrowheads="1"/>
            </p:cNvSpPr>
            <p:nvPr/>
          </p:nvSpPr>
          <p:spPr bwMode="auto">
            <a:xfrm>
              <a:off x="295" y="2805"/>
              <a:ext cx="1543" cy="559"/>
            </a:xfrm>
            <a:prstGeom prst="roundRect">
              <a:avLst>
                <a:gd name="adj" fmla="val 10171"/>
              </a:avLst>
            </a:prstGeom>
            <a:solidFill>
              <a:srgbClr val="FF0000">
                <a:alpha val="64999"/>
              </a:srgbClr>
            </a:solidFill>
            <a:ln w="9525">
              <a:noFill/>
              <a:round/>
              <a:headEnd/>
              <a:tailEnd/>
            </a:ln>
            <a:effectLst/>
          </p:spPr>
          <p:txBody>
            <a:bodyPr wrap="none" anchor="b"/>
            <a:lstStyle/>
            <a:p>
              <a:pPr algn="ctr"/>
              <a:r>
                <a:rPr lang="en-US" sz="2400" b="1"/>
                <a:t>Address</a:t>
              </a:r>
              <a:endParaRPr lang="en-US" sz="1000" b="1"/>
            </a:p>
            <a:p>
              <a:pPr algn="ctr"/>
              <a:endParaRPr lang="en-US" sz="1000" b="1"/>
            </a:p>
            <a:p>
              <a:pPr algn="ctr"/>
              <a:r>
                <a:rPr lang="en-US" sz="1600" b="1"/>
                <a:t>Where?</a:t>
              </a:r>
            </a:p>
          </p:txBody>
        </p:sp>
        <p:sp>
          <p:nvSpPr>
            <p:cNvPr id="43045" name="AutoShape 37"/>
            <p:cNvSpPr>
              <a:spLocks noChangeArrowheads="1"/>
            </p:cNvSpPr>
            <p:nvPr/>
          </p:nvSpPr>
          <p:spPr bwMode="auto">
            <a:xfrm>
              <a:off x="3737" y="2805"/>
              <a:ext cx="1543" cy="559"/>
            </a:xfrm>
            <a:prstGeom prst="roundRect">
              <a:avLst>
                <a:gd name="adj" fmla="val 10171"/>
              </a:avLst>
            </a:prstGeom>
            <a:solidFill>
              <a:srgbClr val="A50021">
                <a:alpha val="64999"/>
              </a:srgbClr>
            </a:solidFill>
            <a:ln w="9525">
              <a:noFill/>
              <a:round/>
              <a:headEnd/>
              <a:tailEnd/>
            </a:ln>
            <a:effectLst/>
          </p:spPr>
          <p:txBody>
            <a:bodyPr wrap="none" anchor="b"/>
            <a:lstStyle/>
            <a:p>
              <a:pPr algn="ctr"/>
              <a:r>
                <a:rPr lang="en-US" sz="2400" b="1"/>
                <a:t>Contract</a:t>
              </a:r>
              <a:endParaRPr lang="en-US" sz="1000" b="1"/>
            </a:p>
            <a:p>
              <a:pPr algn="ctr"/>
              <a:endParaRPr lang="en-US" sz="1000" b="1"/>
            </a:p>
            <a:p>
              <a:pPr algn="ctr"/>
              <a:r>
                <a:rPr lang="en-US" sz="1600" b="1"/>
                <a:t>What?</a:t>
              </a:r>
            </a:p>
          </p:txBody>
        </p:sp>
        <p:sp>
          <p:nvSpPr>
            <p:cNvPr id="43046" name="AutoShape 38"/>
            <p:cNvSpPr>
              <a:spLocks noChangeArrowheads="1"/>
            </p:cNvSpPr>
            <p:nvPr/>
          </p:nvSpPr>
          <p:spPr bwMode="auto">
            <a:xfrm>
              <a:off x="2016" y="2805"/>
              <a:ext cx="1543" cy="559"/>
            </a:xfrm>
            <a:prstGeom prst="roundRect">
              <a:avLst>
                <a:gd name="adj" fmla="val 10171"/>
              </a:avLst>
            </a:prstGeom>
            <a:solidFill>
              <a:srgbClr val="CC0000">
                <a:alpha val="64999"/>
              </a:srgbClr>
            </a:solidFill>
            <a:ln w="9525">
              <a:noFill/>
              <a:round/>
              <a:headEnd/>
              <a:tailEnd/>
            </a:ln>
            <a:effectLst/>
          </p:spPr>
          <p:txBody>
            <a:bodyPr wrap="none" anchor="b"/>
            <a:lstStyle/>
            <a:p>
              <a:pPr algn="ctr"/>
              <a:r>
                <a:rPr lang="en-US" sz="2400" b="1"/>
                <a:t>Binding</a:t>
              </a:r>
              <a:endParaRPr lang="en-US" sz="1000" b="1"/>
            </a:p>
            <a:p>
              <a:pPr algn="ctr"/>
              <a:endParaRPr lang="en-US" sz="1000" b="1"/>
            </a:p>
            <a:p>
              <a:pPr algn="ctr"/>
              <a:r>
                <a:rPr lang="en-US" sz="1600" b="1"/>
                <a:t>How?</a:t>
              </a:r>
            </a:p>
          </p:txBody>
        </p:sp>
      </p:grpSp>
      <p:sp>
        <p:nvSpPr>
          <p:cNvPr id="43047" name="Text Box 39"/>
          <p:cNvSpPr txBox="1">
            <a:spLocks noChangeArrowheads="1"/>
          </p:cNvSpPr>
          <p:nvPr/>
        </p:nvSpPr>
        <p:spPr bwMode="auto">
          <a:xfrm>
            <a:off x="3751263" y="5468938"/>
            <a:ext cx="1387475" cy="415925"/>
          </a:xfrm>
          <a:prstGeom prst="rect">
            <a:avLst/>
          </a:prstGeom>
          <a:noFill/>
          <a:ln w="12700" algn="ctr">
            <a:noFill/>
            <a:miter lim="800000"/>
            <a:headEnd/>
            <a:tailEnd/>
          </a:ln>
          <a:effectLst/>
        </p:spPr>
        <p:txBody>
          <a:bodyPr wrap="none">
            <a:spAutoFit/>
          </a:bodyPr>
          <a:lstStyle/>
          <a:p>
            <a:pPr algn="ctr" eaLnBrk="0" hangingPunct="0">
              <a:lnSpc>
                <a:spcPct val="85000"/>
              </a:lnSpc>
              <a:spcBef>
                <a:spcPct val="20000"/>
              </a:spcBef>
            </a:pPr>
            <a:r>
              <a:rPr lang="en-US" sz="2500">
                <a:effectLst>
                  <a:outerShdw blurRad="38100" dist="38100" dir="2700000" algn="tl">
                    <a:srgbClr val="000000"/>
                  </a:outerShdw>
                </a:effectLst>
                <a:latin typeface="Franklin Gothic Medium" pitchFamily="34" charset="0"/>
              </a:rPr>
              <a:t>Endpoint</a:t>
            </a:r>
          </a:p>
        </p:txBody>
      </p:sp>
      <p:sp>
        <p:nvSpPr>
          <p:cNvPr id="43048" name="Rectangle 40"/>
          <p:cNvSpPr>
            <a:spLocks noChangeArrowheads="1"/>
          </p:cNvSpPr>
          <p:nvPr/>
        </p:nvSpPr>
        <p:spPr bwMode="auto">
          <a:xfrm>
            <a:off x="93663" y="115888"/>
            <a:ext cx="8870950" cy="695325"/>
          </a:xfrm>
          <a:prstGeom prst="rect">
            <a:avLst/>
          </a:prstGeom>
          <a:noFill/>
          <a:ln w="9525">
            <a:noFill/>
            <a:miter lim="800000"/>
            <a:headEnd/>
            <a:tailEnd/>
          </a:ln>
          <a:effectLst/>
        </p:spPr>
        <p:txBody>
          <a:bodyPr>
            <a:spAutoFit/>
          </a:bodyPr>
          <a:lstStyle/>
          <a:p>
            <a:pPr>
              <a:lnSpc>
                <a:spcPct val="90000"/>
              </a:lnSpc>
            </a:pPr>
            <a:r>
              <a:rPr lang="en-US" sz="4400" b="1">
                <a:solidFill>
                  <a:schemeClr val="tx2"/>
                </a:solidFill>
                <a:effectLst>
                  <a:outerShdw blurRad="38100" dist="38100" dir="2700000" algn="tl">
                    <a:srgbClr val="000000"/>
                  </a:outerShdw>
                </a:effectLst>
                <a:cs typeface="Arial" charset="0"/>
              </a:rPr>
              <a:t>Endpoints</a:t>
            </a:r>
          </a:p>
        </p:txBody>
      </p:sp>
      <p:sp>
        <p:nvSpPr>
          <p:cNvPr id="43049" name="Rectangle 41"/>
          <p:cNvSpPr>
            <a:spLocks noChangeArrowheads="1"/>
          </p:cNvSpPr>
          <p:nvPr/>
        </p:nvSpPr>
        <p:spPr bwMode="auto">
          <a:xfrm>
            <a:off x="165100" y="115888"/>
            <a:ext cx="8870950" cy="695325"/>
          </a:xfrm>
          <a:prstGeom prst="rect">
            <a:avLst/>
          </a:prstGeom>
          <a:noFill/>
          <a:ln w="9525">
            <a:noFill/>
            <a:miter lim="800000"/>
            <a:headEnd/>
            <a:tailEnd/>
          </a:ln>
          <a:effectLst/>
        </p:spPr>
        <p:txBody>
          <a:bodyPr>
            <a:spAutoFit/>
          </a:bodyPr>
          <a:lstStyle/>
          <a:p>
            <a:pPr>
              <a:lnSpc>
                <a:spcPct val="90000"/>
              </a:lnSpc>
            </a:pPr>
            <a:r>
              <a:rPr lang="en-US" sz="4400" b="1">
                <a:solidFill>
                  <a:schemeClr val="tx2"/>
                </a:solidFill>
                <a:effectLst>
                  <a:outerShdw blurRad="38100" dist="38100" dir="2700000" algn="tl">
                    <a:srgbClr val="000000"/>
                  </a:outerShdw>
                </a:effectLst>
                <a:cs typeface="Arial" charset="0"/>
              </a:rPr>
              <a:t>Address, Binding, Contract</a:t>
            </a:r>
          </a:p>
        </p:txBody>
      </p:sp>
      <p:grpSp>
        <p:nvGrpSpPr>
          <p:cNvPr id="9" name="Group 42"/>
          <p:cNvGrpSpPr>
            <a:grpSpLocks/>
          </p:cNvGrpSpPr>
          <p:nvPr/>
        </p:nvGrpSpPr>
        <p:grpSpPr bwMode="auto">
          <a:xfrm>
            <a:off x="1042988" y="3500438"/>
            <a:ext cx="7159625" cy="385762"/>
            <a:chOff x="657" y="2205"/>
            <a:chExt cx="4510" cy="243"/>
          </a:xfrm>
        </p:grpSpPr>
        <p:sp>
          <p:nvSpPr>
            <p:cNvPr id="43051" name="AutoShape 43"/>
            <p:cNvSpPr>
              <a:spLocks noChangeArrowheads="1"/>
            </p:cNvSpPr>
            <p:nvPr/>
          </p:nvSpPr>
          <p:spPr bwMode="auto">
            <a:xfrm>
              <a:off x="657" y="2205"/>
              <a:ext cx="246" cy="243"/>
            </a:xfrm>
            <a:prstGeom prst="roundRect">
              <a:avLst>
                <a:gd name="adj" fmla="val 10171"/>
              </a:avLst>
            </a:prstGeom>
            <a:solidFill>
              <a:srgbClr val="000099">
                <a:alpha val="64999"/>
              </a:srgbClr>
            </a:solidFill>
            <a:ln w="9525">
              <a:noFill/>
              <a:round/>
              <a:headEnd/>
              <a:tailEnd/>
            </a:ln>
            <a:effectLst/>
          </p:spPr>
          <p:txBody>
            <a:bodyPr wrap="none" anchor="b"/>
            <a:lstStyle/>
            <a:p>
              <a:pPr algn="ctr"/>
              <a:r>
                <a:rPr lang="en-US" sz="1600" b="1"/>
                <a:t>Bv</a:t>
              </a:r>
            </a:p>
          </p:txBody>
        </p:sp>
        <p:sp>
          <p:nvSpPr>
            <p:cNvPr id="43052" name="AutoShape 44"/>
            <p:cNvSpPr>
              <a:spLocks noChangeArrowheads="1"/>
            </p:cNvSpPr>
            <p:nvPr/>
          </p:nvSpPr>
          <p:spPr bwMode="auto">
            <a:xfrm>
              <a:off x="930" y="2205"/>
              <a:ext cx="246" cy="243"/>
            </a:xfrm>
            <a:prstGeom prst="roundRect">
              <a:avLst>
                <a:gd name="adj" fmla="val 10171"/>
              </a:avLst>
            </a:prstGeom>
            <a:solidFill>
              <a:srgbClr val="000099">
                <a:alpha val="64999"/>
              </a:srgbClr>
            </a:solidFill>
            <a:ln w="9525">
              <a:noFill/>
              <a:round/>
              <a:headEnd/>
              <a:tailEnd/>
            </a:ln>
            <a:effectLst/>
          </p:spPr>
          <p:txBody>
            <a:bodyPr wrap="none" anchor="b"/>
            <a:lstStyle/>
            <a:p>
              <a:pPr algn="ctr"/>
              <a:r>
                <a:rPr lang="en-US" sz="1600" b="1"/>
                <a:t>Bv</a:t>
              </a:r>
            </a:p>
          </p:txBody>
        </p:sp>
        <p:sp>
          <p:nvSpPr>
            <p:cNvPr id="43053" name="AutoShape 45"/>
            <p:cNvSpPr>
              <a:spLocks noChangeArrowheads="1"/>
            </p:cNvSpPr>
            <p:nvPr/>
          </p:nvSpPr>
          <p:spPr bwMode="auto">
            <a:xfrm>
              <a:off x="4648" y="2205"/>
              <a:ext cx="246" cy="243"/>
            </a:xfrm>
            <a:prstGeom prst="roundRect">
              <a:avLst>
                <a:gd name="adj" fmla="val 10171"/>
              </a:avLst>
            </a:prstGeom>
            <a:solidFill>
              <a:srgbClr val="000099">
                <a:alpha val="64999"/>
              </a:srgbClr>
            </a:solidFill>
            <a:ln w="9525">
              <a:noFill/>
              <a:round/>
              <a:headEnd/>
              <a:tailEnd/>
            </a:ln>
            <a:effectLst/>
          </p:spPr>
          <p:txBody>
            <a:bodyPr wrap="none" anchor="b"/>
            <a:lstStyle/>
            <a:p>
              <a:pPr algn="ctr"/>
              <a:r>
                <a:rPr lang="en-US" sz="1600" b="1"/>
                <a:t>Bv</a:t>
              </a:r>
            </a:p>
          </p:txBody>
        </p:sp>
        <p:sp>
          <p:nvSpPr>
            <p:cNvPr id="43054" name="AutoShape 46"/>
            <p:cNvSpPr>
              <a:spLocks noChangeArrowheads="1"/>
            </p:cNvSpPr>
            <p:nvPr/>
          </p:nvSpPr>
          <p:spPr bwMode="auto">
            <a:xfrm>
              <a:off x="4921" y="2205"/>
              <a:ext cx="246" cy="243"/>
            </a:xfrm>
            <a:prstGeom prst="roundRect">
              <a:avLst>
                <a:gd name="adj" fmla="val 10171"/>
              </a:avLst>
            </a:prstGeom>
            <a:solidFill>
              <a:srgbClr val="000099">
                <a:alpha val="64999"/>
              </a:srgbClr>
            </a:solidFill>
            <a:ln w="9525">
              <a:noFill/>
              <a:round/>
              <a:headEnd/>
              <a:tailEnd/>
            </a:ln>
            <a:effectLst/>
          </p:spPr>
          <p:txBody>
            <a:bodyPr wrap="none" anchor="b"/>
            <a:lstStyle/>
            <a:p>
              <a:pPr algn="ctr"/>
              <a:r>
                <a:rPr lang="en-US" sz="1600" b="1"/>
                <a:t>Bv</a:t>
              </a:r>
            </a:p>
          </p:txBody>
        </p:sp>
      </p:grpSp>
      <p:sp>
        <p:nvSpPr>
          <p:cNvPr id="43055" name="Rectangle 47"/>
          <p:cNvSpPr>
            <a:spLocks noChangeArrowheads="1"/>
          </p:cNvSpPr>
          <p:nvPr/>
        </p:nvSpPr>
        <p:spPr bwMode="auto">
          <a:xfrm>
            <a:off x="107950" y="115888"/>
            <a:ext cx="8870950" cy="695325"/>
          </a:xfrm>
          <a:prstGeom prst="rect">
            <a:avLst/>
          </a:prstGeom>
          <a:noFill/>
          <a:ln w="9525">
            <a:noFill/>
            <a:miter lim="800000"/>
            <a:headEnd/>
            <a:tailEnd/>
          </a:ln>
          <a:effectLst/>
        </p:spPr>
        <p:txBody>
          <a:bodyPr>
            <a:spAutoFit/>
          </a:bodyPr>
          <a:lstStyle/>
          <a:p>
            <a:pPr>
              <a:lnSpc>
                <a:spcPct val="90000"/>
              </a:lnSpc>
            </a:pPr>
            <a:r>
              <a:rPr lang="en-US" sz="4400" b="1">
                <a:solidFill>
                  <a:schemeClr val="tx2"/>
                </a:solidFill>
                <a:effectLst>
                  <a:outerShdw blurRad="38100" dist="38100" dir="2700000" algn="tl">
                    <a:srgbClr val="000000"/>
                  </a:outerShdw>
                </a:effectLst>
                <a:cs typeface="Arial" charset="0"/>
              </a:rPr>
              <a:t>Behaviours</a:t>
            </a:r>
          </a:p>
        </p:txBody>
      </p:sp>
      <p:sp>
        <p:nvSpPr>
          <p:cNvPr id="43056" name="Text Box 48"/>
          <p:cNvSpPr txBox="1">
            <a:spLocks noChangeArrowheads="1"/>
          </p:cNvSpPr>
          <p:nvPr/>
        </p:nvSpPr>
        <p:spPr bwMode="auto">
          <a:xfrm>
            <a:off x="1384300" y="6113463"/>
            <a:ext cx="1100138" cy="366712"/>
          </a:xfrm>
          <a:prstGeom prst="rect">
            <a:avLst/>
          </a:prstGeom>
          <a:noFill/>
          <a:ln w="9525">
            <a:noFill/>
            <a:miter lim="800000"/>
            <a:headEnd/>
            <a:tailEnd/>
          </a:ln>
          <a:effectLst/>
        </p:spPr>
        <p:txBody>
          <a:bodyPr>
            <a:spAutoFit/>
          </a:bodyPr>
          <a:lstStyle/>
          <a:p>
            <a:endParaRPr lang="en-US"/>
          </a:p>
        </p:txBody>
      </p:sp>
      <p:grpSp>
        <p:nvGrpSpPr>
          <p:cNvPr id="10" name="Group 67"/>
          <p:cNvGrpSpPr>
            <a:grpSpLocks/>
          </p:cNvGrpSpPr>
          <p:nvPr/>
        </p:nvGrpSpPr>
        <p:grpSpPr bwMode="auto">
          <a:xfrm>
            <a:off x="827088" y="2206625"/>
            <a:ext cx="7632700" cy="1727200"/>
            <a:chOff x="521" y="1390"/>
            <a:chExt cx="4808" cy="1088"/>
          </a:xfrm>
        </p:grpSpPr>
        <p:grpSp>
          <p:nvGrpSpPr>
            <p:cNvPr id="11" name="Group 62"/>
            <p:cNvGrpSpPr>
              <a:grpSpLocks/>
            </p:cNvGrpSpPr>
            <p:nvPr/>
          </p:nvGrpSpPr>
          <p:grpSpPr bwMode="auto">
            <a:xfrm>
              <a:off x="3061" y="1390"/>
              <a:ext cx="2268" cy="1088"/>
              <a:chOff x="3061" y="1390"/>
              <a:chExt cx="2268" cy="1088"/>
            </a:xfrm>
          </p:grpSpPr>
          <p:sp>
            <p:nvSpPr>
              <p:cNvPr id="43064" name="AutoShape 56"/>
              <p:cNvSpPr>
                <a:spLocks noChangeArrowheads="1"/>
              </p:cNvSpPr>
              <p:nvPr/>
            </p:nvSpPr>
            <p:spPr bwMode="auto">
              <a:xfrm>
                <a:off x="3061" y="1390"/>
                <a:ext cx="2268" cy="1071"/>
              </a:xfrm>
              <a:prstGeom prst="roundRect">
                <a:avLst>
                  <a:gd name="adj" fmla="val 16667"/>
                </a:avLst>
              </a:prstGeom>
              <a:solidFill>
                <a:schemeClr val="accent1">
                  <a:alpha val="52000"/>
                </a:schemeClr>
              </a:solidFill>
              <a:ln w="9525">
                <a:solidFill>
                  <a:schemeClr val="tx1"/>
                </a:solidFill>
                <a:round/>
                <a:headEnd/>
                <a:tailEnd/>
              </a:ln>
              <a:effectLst/>
            </p:spPr>
            <p:txBody>
              <a:bodyPr wrap="none" anchor="ctr"/>
              <a:lstStyle/>
              <a:p>
                <a:pPr algn="ctr"/>
                <a:endParaRPr lang="en-US"/>
              </a:p>
            </p:txBody>
          </p:sp>
          <p:sp>
            <p:nvSpPr>
              <p:cNvPr id="43065" name="Text Box 57"/>
              <p:cNvSpPr txBox="1">
                <a:spLocks noChangeArrowheads="1"/>
              </p:cNvSpPr>
              <p:nvPr/>
            </p:nvSpPr>
            <p:spPr bwMode="auto">
              <a:xfrm>
                <a:off x="3787" y="2247"/>
                <a:ext cx="892" cy="231"/>
              </a:xfrm>
              <a:prstGeom prst="rect">
                <a:avLst/>
              </a:prstGeom>
              <a:noFill/>
              <a:ln w="9525">
                <a:noFill/>
                <a:miter lim="800000"/>
                <a:headEnd/>
                <a:tailEnd/>
              </a:ln>
              <a:effectLst/>
            </p:spPr>
            <p:txBody>
              <a:bodyPr wrap="none">
                <a:spAutoFit/>
              </a:bodyPr>
              <a:lstStyle/>
              <a:p>
                <a:r>
                  <a:rPr lang="en-GB">
                    <a:solidFill>
                      <a:schemeClr val="bg2"/>
                    </a:solidFill>
                  </a:rPr>
                  <a:t>ServiceHost</a:t>
                </a:r>
              </a:p>
            </p:txBody>
          </p:sp>
        </p:grpSp>
        <p:grpSp>
          <p:nvGrpSpPr>
            <p:cNvPr id="12" name="Group 66"/>
            <p:cNvGrpSpPr>
              <a:grpSpLocks/>
            </p:cNvGrpSpPr>
            <p:nvPr/>
          </p:nvGrpSpPr>
          <p:grpSpPr bwMode="auto">
            <a:xfrm>
              <a:off x="521" y="1525"/>
              <a:ext cx="1452" cy="953"/>
              <a:chOff x="521" y="1525"/>
              <a:chExt cx="1452" cy="953"/>
            </a:xfrm>
          </p:grpSpPr>
          <p:sp>
            <p:nvSpPr>
              <p:cNvPr id="43068" name="AutoShape 60"/>
              <p:cNvSpPr>
                <a:spLocks noChangeArrowheads="1"/>
              </p:cNvSpPr>
              <p:nvPr/>
            </p:nvSpPr>
            <p:spPr bwMode="auto">
              <a:xfrm>
                <a:off x="521" y="1525"/>
                <a:ext cx="1452" cy="953"/>
              </a:xfrm>
              <a:prstGeom prst="roundRect">
                <a:avLst>
                  <a:gd name="adj" fmla="val 16667"/>
                </a:avLst>
              </a:prstGeom>
              <a:solidFill>
                <a:schemeClr val="accent1">
                  <a:alpha val="52000"/>
                </a:schemeClr>
              </a:solidFill>
              <a:ln w="9525">
                <a:solidFill>
                  <a:schemeClr val="tx1"/>
                </a:solidFill>
                <a:round/>
                <a:headEnd/>
                <a:tailEnd/>
              </a:ln>
              <a:effectLst/>
            </p:spPr>
            <p:txBody>
              <a:bodyPr wrap="none" anchor="ctr"/>
              <a:lstStyle/>
              <a:p>
                <a:pPr algn="ctr"/>
                <a:endParaRPr lang="en-US"/>
              </a:p>
            </p:txBody>
          </p:sp>
          <p:sp>
            <p:nvSpPr>
              <p:cNvPr id="43069" name="Text Box 61"/>
              <p:cNvSpPr txBox="1">
                <a:spLocks noChangeArrowheads="1"/>
              </p:cNvSpPr>
              <p:nvPr/>
            </p:nvSpPr>
            <p:spPr bwMode="auto">
              <a:xfrm>
                <a:off x="748" y="1525"/>
                <a:ext cx="1020" cy="231"/>
              </a:xfrm>
              <a:prstGeom prst="rect">
                <a:avLst/>
              </a:prstGeom>
              <a:noFill/>
              <a:ln w="9525">
                <a:noFill/>
                <a:miter lim="800000"/>
                <a:headEnd/>
                <a:tailEnd/>
              </a:ln>
              <a:effectLst/>
            </p:spPr>
            <p:txBody>
              <a:bodyPr wrap="none">
                <a:spAutoFit/>
              </a:bodyPr>
              <a:lstStyle/>
              <a:p>
                <a:r>
                  <a:rPr lang="en-GB">
                    <a:solidFill>
                      <a:schemeClr val="bg2"/>
                    </a:solidFill>
                  </a:rPr>
                  <a:t>ClientChannel</a:t>
                </a:r>
              </a:p>
            </p:txBody>
          </p:sp>
        </p:grpSp>
      </p:grpSp>
      <p:sp>
        <p:nvSpPr>
          <p:cNvPr id="43076" name="Rectangle 68"/>
          <p:cNvSpPr>
            <a:spLocks noChangeArrowheads="1"/>
          </p:cNvSpPr>
          <p:nvPr/>
        </p:nvSpPr>
        <p:spPr bwMode="auto">
          <a:xfrm>
            <a:off x="93663" y="115888"/>
            <a:ext cx="8870950" cy="695325"/>
          </a:xfrm>
          <a:prstGeom prst="rect">
            <a:avLst/>
          </a:prstGeom>
          <a:noFill/>
          <a:ln w="9525">
            <a:noFill/>
            <a:miter lim="800000"/>
            <a:headEnd/>
            <a:tailEnd/>
          </a:ln>
          <a:effectLst/>
        </p:spPr>
        <p:txBody>
          <a:bodyPr>
            <a:spAutoFit/>
          </a:bodyPr>
          <a:lstStyle/>
          <a:p>
            <a:pPr>
              <a:lnSpc>
                <a:spcPct val="90000"/>
              </a:lnSpc>
            </a:pPr>
            <a:r>
              <a:rPr lang="en-US" sz="4400" b="1">
                <a:solidFill>
                  <a:schemeClr val="tx2"/>
                </a:solidFill>
                <a:effectLst>
                  <a:outerShdw blurRad="38100" dist="38100" dir="2700000" algn="tl">
                    <a:srgbClr val="000000"/>
                  </a:outerShdw>
                </a:effectLst>
                <a:cs typeface="Arial" charset="0"/>
              </a:rPr>
              <a:t>Runtime</a:t>
            </a:r>
          </a:p>
        </p:txBody>
      </p:sp>
      <p:sp>
        <p:nvSpPr>
          <p:cNvPr id="43077" name="AutoShape 69"/>
          <p:cNvSpPr>
            <a:spLocks noChangeArrowheads="1"/>
          </p:cNvSpPr>
          <p:nvPr/>
        </p:nvSpPr>
        <p:spPr bwMode="auto">
          <a:xfrm>
            <a:off x="6084888" y="1341438"/>
            <a:ext cx="1582737" cy="609600"/>
          </a:xfrm>
          <a:prstGeom prst="wedgeRectCallout">
            <a:avLst>
              <a:gd name="adj1" fmla="val -46389"/>
              <a:gd name="adj2" fmla="val 70051"/>
            </a:avLst>
          </a:prstGeom>
          <a:solidFill>
            <a:schemeClr val="accent1"/>
          </a:solidFill>
          <a:ln w="9525">
            <a:solidFill>
              <a:schemeClr val="tx1"/>
            </a:solidFill>
            <a:miter lim="800000"/>
            <a:headEnd/>
            <a:tailEnd/>
          </a:ln>
          <a:effectLst/>
        </p:spPr>
        <p:txBody>
          <a:bodyPr/>
          <a:lstStyle/>
          <a:p>
            <a:pPr algn="ctr"/>
            <a:r>
              <a:rPr lang="en-GB">
                <a:solidFill>
                  <a:schemeClr val="bg2"/>
                </a:solidFill>
              </a:rPr>
              <a:t>Metadata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3010"/>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43016"/>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4304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07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43048"/>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4304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304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43049"/>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4305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43055"/>
                                        </p:tgtEl>
                                        <p:attrNameLst>
                                          <p:attrName>style.visibility</p:attrName>
                                        </p:attrNameLst>
                                      </p:cBhvr>
                                      <p:to>
                                        <p:strVal val="hidden"/>
                                      </p:to>
                                    </p:set>
                                  </p:childTnLst>
                                </p:cTn>
                              </p:par>
                              <p:par>
                                <p:cTn id="43" presetID="1" presetClass="entr" presetSubtype="0" fill="hold" grpId="0" nodeType="withEffect">
                                  <p:stCondLst>
                                    <p:cond delay="0"/>
                                  </p:stCondLst>
                                  <p:childTnLst>
                                    <p:set>
                                      <p:cBhvr>
                                        <p:cTn id="44" dur="1" fill="hold">
                                          <p:stCondLst>
                                            <p:cond delay="0"/>
                                          </p:stCondLst>
                                        </p:cTn>
                                        <p:tgtEl>
                                          <p:spTgt spid="4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6" grpId="0"/>
      <p:bldP spid="43048" grpId="0"/>
      <p:bldP spid="43048" grpId="1"/>
      <p:bldP spid="43049" grpId="0"/>
      <p:bldP spid="43049" grpId="1"/>
      <p:bldP spid="43055" grpId="0"/>
      <p:bldP spid="43055" grpId="1"/>
      <p:bldP spid="43076" grpId="0"/>
      <p:bldP spid="4307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ctrTitle"/>
          </p:nvPr>
        </p:nvSpPr>
        <p:spPr>
          <a:xfrm>
            <a:off x="384175" y="1119188"/>
            <a:ext cx="7772400" cy="1300162"/>
          </a:xfrm>
        </p:spPr>
        <p:txBody>
          <a:bodyPr/>
          <a:lstStyle/>
          <a:p>
            <a:r>
              <a:rPr lang="en-GB" sz="8800" b="1" i="1"/>
              <a:t>demo</a:t>
            </a:r>
          </a:p>
        </p:txBody>
      </p:sp>
      <p:sp>
        <p:nvSpPr>
          <p:cNvPr id="96259" name="Rectangle 3"/>
          <p:cNvSpPr>
            <a:spLocks noGrp="1" noChangeArrowheads="1"/>
          </p:cNvSpPr>
          <p:nvPr>
            <p:ph type="subTitle" idx="1"/>
          </p:nvPr>
        </p:nvSpPr>
        <p:spPr>
          <a:xfrm>
            <a:off x="384175" y="4419600"/>
            <a:ext cx="7861300" cy="585788"/>
          </a:xfrm>
        </p:spPr>
        <p:txBody>
          <a:bodyPr/>
          <a:lstStyle/>
          <a:p>
            <a:r>
              <a:rPr lang="en-GB"/>
              <a:t>Windows Communication Foundation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 Framework 3.5 “Orcas”</a:t>
            </a:r>
            <a:endParaRPr lang="en-GB" dirty="0"/>
          </a:p>
        </p:txBody>
      </p:sp>
      <p:sp>
        <p:nvSpPr>
          <p:cNvPr id="3" name="Content Placeholder 2"/>
          <p:cNvSpPr>
            <a:spLocks noGrp="1"/>
          </p:cNvSpPr>
          <p:nvPr>
            <p:ph idx="1"/>
          </p:nvPr>
        </p:nvSpPr>
        <p:spPr>
          <a:xfrm>
            <a:off x="107950" y="1071547"/>
            <a:ext cx="8915400" cy="5500726"/>
          </a:xfrm>
        </p:spPr>
        <p:txBody>
          <a:bodyPr>
            <a:normAutofit lnSpcReduction="10000"/>
          </a:bodyPr>
          <a:lstStyle/>
          <a:p>
            <a:r>
              <a:rPr lang="en-GB" dirty="0" smtClean="0"/>
              <a:t>WF &amp; WCF Integration</a:t>
            </a:r>
          </a:p>
          <a:p>
            <a:r>
              <a:rPr lang="en-GB" dirty="0" smtClean="0"/>
              <a:t>WCF partial trust support</a:t>
            </a:r>
          </a:p>
          <a:p>
            <a:r>
              <a:rPr lang="en-GB" dirty="0" smtClean="0"/>
              <a:t>WCF JSON Serialization</a:t>
            </a:r>
          </a:p>
          <a:p>
            <a:pPr lvl="1"/>
            <a:r>
              <a:rPr lang="en-GB" dirty="0" err="1" smtClean="0"/>
              <a:t>webHttpBinding</a:t>
            </a:r>
            <a:r>
              <a:rPr lang="en-GB" dirty="0" smtClean="0"/>
              <a:t> to enable</a:t>
            </a:r>
          </a:p>
          <a:p>
            <a:pPr lvl="1"/>
            <a:r>
              <a:rPr lang="en-GB" dirty="0" smtClean="0"/>
              <a:t>Integrate with ASP.NET AJAX Framework</a:t>
            </a:r>
          </a:p>
          <a:p>
            <a:r>
              <a:rPr lang="en-GB" dirty="0" smtClean="0"/>
              <a:t>WCF POX/REST support</a:t>
            </a:r>
          </a:p>
          <a:p>
            <a:pPr lvl="1"/>
            <a:r>
              <a:rPr lang="en-GB" dirty="0" smtClean="0"/>
              <a:t>Programming against resource-centric applications</a:t>
            </a:r>
          </a:p>
          <a:p>
            <a:pPr lvl="1"/>
            <a:r>
              <a:rPr lang="en-GB" dirty="0" err="1" smtClean="0"/>
              <a:t>webHttpBinding</a:t>
            </a:r>
            <a:r>
              <a:rPr lang="en-GB" dirty="0" smtClean="0"/>
              <a:t> to enable</a:t>
            </a:r>
          </a:p>
          <a:p>
            <a:r>
              <a:rPr lang="en-GB" dirty="0" smtClean="0"/>
              <a:t>WCF RSS/Atom support</a:t>
            </a:r>
          </a:p>
          <a:p>
            <a:pPr lvl="1"/>
            <a:r>
              <a:rPr lang="en-GB" dirty="0" smtClean="0"/>
              <a:t>Add </a:t>
            </a:r>
            <a:r>
              <a:rPr lang="en-GB" dirty="0" err="1" smtClean="0"/>
              <a:t>SyndicationBehavior</a:t>
            </a:r>
            <a:r>
              <a:rPr lang="en-GB" dirty="0" smtClean="0"/>
              <a:t> to endpoint</a:t>
            </a:r>
          </a:p>
        </p:txBody>
      </p:sp>
      <p:grpSp>
        <p:nvGrpSpPr>
          <p:cNvPr id="4" name="Group 11"/>
          <p:cNvGrpSpPr>
            <a:grpSpLocks/>
          </p:cNvGrpSpPr>
          <p:nvPr/>
        </p:nvGrpSpPr>
        <p:grpSpPr bwMode="auto">
          <a:xfrm>
            <a:off x="6394478" y="979478"/>
            <a:ext cx="2178050" cy="1092200"/>
            <a:chOff x="4589765" y="2029832"/>
            <a:chExt cx="2787592" cy="1397568"/>
          </a:xfrm>
        </p:grpSpPr>
        <p:pic>
          <p:nvPicPr>
            <p:cNvPr id="5" name="Picture 6" descr="Visual Studio 2005 logo v white"/>
            <p:cNvPicPr>
              <a:picLocks noChangeAspect="1" noChangeArrowheads="1"/>
            </p:cNvPicPr>
            <p:nvPr/>
          </p:nvPicPr>
          <p:blipFill>
            <a:blip r:embed="rId3"/>
            <a:srcRect r="21281"/>
            <a:stretch>
              <a:fillRect/>
            </a:stretch>
          </p:blipFill>
          <p:spPr bwMode="invGray">
            <a:xfrm>
              <a:off x="4645578" y="2029832"/>
              <a:ext cx="2731779" cy="1006336"/>
            </a:xfrm>
            <a:prstGeom prst="rect">
              <a:avLst/>
            </a:prstGeom>
            <a:noFill/>
            <a:ln w="9525">
              <a:noFill/>
              <a:miter lim="800000"/>
              <a:headEnd/>
              <a:tailEnd/>
            </a:ln>
          </p:spPr>
        </p:pic>
        <p:sp>
          <p:nvSpPr>
            <p:cNvPr id="6" name="TextBox 10"/>
            <p:cNvSpPr txBox="1">
              <a:spLocks noChangeArrowheads="1"/>
            </p:cNvSpPr>
            <p:nvPr/>
          </p:nvSpPr>
          <p:spPr bwMode="auto">
            <a:xfrm>
              <a:off x="4589765" y="3027290"/>
              <a:ext cx="2409442" cy="400110"/>
            </a:xfrm>
            <a:prstGeom prst="rect">
              <a:avLst/>
            </a:prstGeom>
            <a:noFill/>
            <a:ln w="9525">
              <a:noFill/>
              <a:miter lim="800000"/>
              <a:headEnd/>
              <a:tailEnd/>
            </a:ln>
          </p:spPr>
          <p:txBody>
            <a:bodyPr wrap="none">
              <a:spAutoFit/>
            </a:bodyPr>
            <a:lstStyle/>
            <a:p>
              <a:r>
                <a:rPr lang="en-US" sz="2000">
                  <a:latin typeface="Segoe"/>
                </a:rPr>
                <a:t>Code Name “Orcas”</a:t>
              </a:r>
            </a:p>
          </p:txBody>
        </p:sp>
      </p:gr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a:t>WCF Features Summary</a:t>
            </a:r>
          </a:p>
        </p:txBody>
      </p:sp>
      <p:sp>
        <p:nvSpPr>
          <p:cNvPr id="94211" name="Rectangle 3"/>
          <p:cNvSpPr>
            <a:spLocks noChangeArrowheads="1"/>
          </p:cNvSpPr>
          <p:nvPr/>
        </p:nvSpPr>
        <p:spPr bwMode="auto">
          <a:xfrm>
            <a:off x="563563" y="2444750"/>
            <a:ext cx="1143000" cy="3624263"/>
          </a:xfrm>
          <a:prstGeom prst="rect">
            <a:avLst/>
          </a:prstGeom>
          <a:gradFill rotWithShape="0">
            <a:gsLst>
              <a:gs pos="0">
                <a:srgbClr val="CC0000">
                  <a:gamma/>
                  <a:shade val="63529"/>
                  <a:invGamma/>
                </a:srgbClr>
              </a:gs>
              <a:gs pos="50000">
                <a:srgbClr val="CC0000"/>
              </a:gs>
              <a:gs pos="100000">
                <a:srgbClr val="CC0000">
                  <a:gamma/>
                  <a:shade val="63529"/>
                  <a:invGamma/>
                </a:srgbClr>
              </a:gs>
            </a:gsLst>
            <a:lin ang="2700000" scaled="1"/>
          </a:gradFill>
          <a:ln w="12700" algn="ctr">
            <a:solidFill>
              <a:srgbClr val="FF0000"/>
            </a:solidFill>
            <a:miter lim="800000"/>
            <a:headEnd/>
            <a:tailEnd/>
          </a:ln>
          <a:effectLst/>
        </p:spPr>
        <p:txBody>
          <a:bodyPr wrap="none" anchor="ctr"/>
          <a:lstStyle/>
          <a:p>
            <a:pPr algn="ctr" eaLnBrk="0" hangingPunct="0">
              <a:lnSpc>
                <a:spcPct val="85000"/>
              </a:lnSpc>
              <a:spcBef>
                <a:spcPct val="20000"/>
              </a:spcBef>
            </a:pPr>
            <a:endParaRPr lang="en-US" sz="2400" b="1">
              <a:latin typeface="Franklin Gothic Medium" pitchFamily="34" charset="0"/>
            </a:endParaRPr>
          </a:p>
        </p:txBody>
      </p:sp>
      <p:sp>
        <p:nvSpPr>
          <p:cNvPr id="94212" name="Rectangle 4"/>
          <p:cNvSpPr>
            <a:spLocks noChangeArrowheads="1"/>
          </p:cNvSpPr>
          <p:nvPr/>
        </p:nvSpPr>
        <p:spPr bwMode="auto">
          <a:xfrm>
            <a:off x="1935163" y="2444750"/>
            <a:ext cx="1143000" cy="3624263"/>
          </a:xfrm>
          <a:prstGeom prst="rect">
            <a:avLst/>
          </a:prstGeom>
          <a:gradFill rotWithShape="0">
            <a:gsLst>
              <a:gs pos="0">
                <a:schemeClr val="hlink">
                  <a:gamma/>
                  <a:shade val="63529"/>
                  <a:invGamma/>
                </a:schemeClr>
              </a:gs>
              <a:gs pos="50000">
                <a:schemeClr val="hlink"/>
              </a:gs>
              <a:gs pos="100000">
                <a:schemeClr val="hlink">
                  <a:gamma/>
                  <a:shade val="63529"/>
                  <a:invGamma/>
                </a:schemeClr>
              </a:gs>
            </a:gsLst>
            <a:lin ang="2700000" scaled="1"/>
          </a:gradFill>
          <a:ln w="12700" algn="ctr">
            <a:solidFill>
              <a:schemeClr val="hlink"/>
            </a:solidFill>
            <a:miter lim="800000"/>
            <a:headEnd/>
            <a:tailEnd/>
          </a:ln>
          <a:effectLst/>
        </p:spPr>
        <p:txBody>
          <a:bodyPr wrap="none" anchor="ctr"/>
          <a:lstStyle/>
          <a:p>
            <a:pPr algn="ctr" eaLnBrk="0" hangingPunct="0">
              <a:lnSpc>
                <a:spcPct val="85000"/>
              </a:lnSpc>
              <a:spcBef>
                <a:spcPct val="20000"/>
              </a:spcBef>
            </a:pPr>
            <a:endParaRPr lang="en-US" sz="2400" b="1">
              <a:latin typeface="Franklin Gothic Medium" pitchFamily="34" charset="0"/>
            </a:endParaRPr>
          </a:p>
        </p:txBody>
      </p:sp>
      <p:sp>
        <p:nvSpPr>
          <p:cNvPr id="94213" name="Rectangle 5"/>
          <p:cNvSpPr>
            <a:spLocks noChangeArrowheads="1"/>
          </p:cNvSpPr>
          <p:nvPr/>
        </p:nvSpPr>
        <p:spPr bwMode="auto">
          <a:xfrm>
            <a:off x="3308350" y="2444750"/>
            <a:ext cx="1143000" cy="3624263"/>
          </a:xfrm>
          <a:prstGeom prst="rect">
            <a:avLst/>
          </a:prstGeom>
          <a:gradFill rotWithShape="0">
            <a:gsLst>
              <a:gs pos="0">
                <a:schemeClr val="hlink">
                  <a:gamma/>
                  <a:shade val="63529"/>
                  <a:invGamma/>
                </a:schemeClr>
              </a:gs>
              <a:gs pos="50000">
                <a:schemeClr val="hlink"/>
              </a:gs>
              <a:gs pos="100000">
                <a:schemeClr val="hlink">
                  <a:gamma/>
                  <a:shade val="63529"/>
                  <a:invGamma/>
                </a:schemeClr>
              </a:gs>
            </a:gsLst>
            <a:lin ang="2700000" scaled="1"/>
          </a:gradFill>
          <a:ln w="12700" algn="ctr">
            <a:solidFill>
              <a:schemeClr val="hlink"/>
            </a:solidFill>
            <a:miter lim="800000"/>
            <a:headEnd/>
            <a:tailEnd/>
          </a:ln>
          <a:effectLst/>
        </p:spPr>
        <p:txBody>
          <a:bodyPr wrap="none" anchor="ctr"/>
          <a:lstStyle/>
          <a:p>
            <a:pPr algn="ctr" eaLnBrk="0" hangingPunct="0">
              <a:lnSpc>
                <a:spcPct val="85000"/>
              </a:lnSpc>
              <a:spcBef>
                <a:spcPct val="20000"/>
              </a:spcBef>
            </a:pPr>
            <a:endParaRPr lang="en-US" sz="2400" b="1">
              <a:latin typeface="Franklin Gothic Medium" pitchFamily="34" charset="0"/>
            </a:endParaRPr>
          </a:p>
        </p:txBody>
      </p:sp>
      <p:sp>
        <p:nvSpPr>
          <p:cNvPr id="94214" name="Rectangle 6"/>
          <p:cNvSpPr>
            <a:spLocks noChangeArrowheads="1"/>
          </p:cNvSpPr>
          <p:nvPr/>
        </p:nvSpPr>
        <p:spPr bwMode="auto">
          <a:xfrm>
            <a:off x="563563" y="1184275"/>
            <a:ext cx="1143000" cy="1143000"/>
          </a:xfrm>
          <a:prstGeom prst="rect">
            <a:avLst/>
          </a:prstGeom>
          <a:gradFill rotWithShape="0">
            <a:gsLst>
              <a:gs pos="0">
                <a:srgbClr val="CC0000">
                  <a:gamma/>
                  <a:shade val="63529"/>
                  <a:invGamma/>
                </a:srgbClr>
              </a:gs>
              <a:gs pos="50000">
                <a:srgbClr val="CC0000"/>
              </a:gs>
              <a:gs pos="100000">
                <a:srgbClr val="CC0000">
                  <a:gamma/>
                  <a:shade val="63529"/>
                  <a:invGamma/>
                </a:srgbClr>
              </a:gs>
            </a:gsLst>
            <a:lin ang="2700000" scaled="1"/>
          </a:gradFill>
          <a:ln w="12700" algn="ctr">
            <a:solidFill>
              <a:srgbClr val="FF0000"/>
            </a:solidFill>
            <a:miter lim="800000"/>
            <a:headEnd/>
            <a:tailEnd/>
          </a:ln>
          <a:effectLst/>
        </p:spPr>
        <p:txBody>
          <a:bodyPr wrap="none" anchor="ctr"/>
          <a:lstStyle/>
          <a:p>
            <a:pPr algn="ctr" eaLnBrk="0" hangingPunct="0">
              <a:lnSpc>
                <a:spcPct val="85000"/>
              </a:lnSpc>
              <a:spcBef>
                <a:spcPct val="20000"/>
              </a:spcBef>
            </a:pPr>
            <a:r>
              <a:rPr lang="en-US" sz="2400" b="1">
                <a:latin typeface="Franklin Gothic Medium" pitchFamily="34" charset="0"/>
              </a:rPr>
              <a:t>Address</a:t>
            </a:r>
          </a:p>
          <a:p>
            <a:pPr algn="ctr" eaLnBrk="0" hangingPunct="0">
              <a:lnSpc>
                <a:spcPct val="85000"/>
              </a:lnSpc>
              <a:spcBef>
                <a:spcPct val="20000"/>
              </a:spcBef>
            </a:pPr>
            <a:endParaRPr lang="en-US" sz="2400" b="1">
              <a:latin typeface="Franklin Gothic Medium" pitchFamily="34" charset="0"/>
            </a:endParaRPr>
          </a:p>
          <a:p>
            <a:pPr algn="ctr" eaLnBrk="0" hangingPunct="0">
              <a:lnSpc>
                <a:spcPct val="85000"/>
              </a:lnSpc>
              <a:spcBef>
                <a:spcPct val="20000"/>
              </a:spcBef>
            </a:pPr>
            <a:endParaRPr lang="en-US" sz="2400" b="1">
              <a:latin typeface="Franklin Gothic Medium" pitchFamily="34" charset="0"/>
            </a:endParaRPr>
          </a:p>
        </p:txBody>
      </p:sp>
      <p:sp>
        <p:nvSpPr>
          <p:cNvPr id="94215" name="Rectangle 7"/>
          <p:cNvSpPr>
            <a:spLocks noChangeArrowheads="1"/>
          </p:cNvSpPr>
          <p:nvPr/>
        </p:nvSpPr>
        <p:spPr bwMode="auto">
          <a:xfrm>
            <a:off x="1943100" y="1184275"/>
            <a:ext cx="2514600" cy="1143000"/>
          </a:xfrm>
          <a:prstGeom prst="rect">
            <a:avLst/>
          </a:prstGeom>
          <a:gradFill rotWithShape="0">
            <a:gsLst>
              <a:gs pos="0">
                <a:schemeClr val="hlink">
                  <a:gamma/>
                  <a:shade val="63529"/>
                  <a:invGamma/>
                </a:schemeClr>
              </a:gs>
              <a:gs pos="50000">
                <a:schemeClr val="hlink"/>
              </a:gs>
              <a:gs pos="100000">
                <a:schemeClr val="hlink">
                  <a:gamma/>
                  <a:shade val="63529"/>
                  <a:invGamma/>
                </a:schemeClr>
              </a:gs>
            </a:gsLst>
            <a:lin ang="2700000" scaled="1"/>
          </a:gradFill>
          <a:ln w="12700" algn="ctr">
            <a:solidFill>
              <a:schemeClr val="hlink"/>
            </a:solidFill>
            <a:miter lim="800000"/>
            <a:headEnd/>
            <a:tailEnd/>
          </a:ln>
          <a:effectLst/>
        </p:spPr>
        <p:txBody>
          <a:bodyPr wrap="none" anchor="ctr"/>
          <a:lstStyle/>
          <a:p>
            <a:pPr algn="ctr" eaLnBrk="0" hangingPunct="0">
              <a:lnSpc>
                <a:spcPct val="85000"/>
              </a:lnSpc>
              <a:spcBef>
                <a:spcPct val="20000"/>
              </a:spcBef>
            </a:pPr>
            <a:r>
              <a:rPr lang="en-US" sz="2400">
                <a:latin typeface="Franklin Gothic Medium" pitchFamily="34" charset="0"/>
              </a:rPr>
              <a:t>Binding</a:t>
            </a: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p:txBody>
      </p:sp>
      <p:sp>
        <p:nvSpPr>
          <p:cNvPr id="94216" name="Rectangle 8"/>
          <p:cNvSpPr>
            <a:spLocks noChangeArrowheads="1"/>
          </p:cNvSpPr>
          <p:nvPr/>
        </p:nvSpPr>
        <p:spPr bwMode="auto">
          <a:xfrm>
            <a:off x="5980113" y="1184275"/>
            <a:ext cx="2514600" cy="1143000"/>
          </a:xfrm>
          <a:prstGeom prst="rect">
            <a:avLst/>
          </a:prstGeom>
          <a:gradFill rotWithShape="0">
            <a:gsLst>
              <a:gs pos="0">
                <a:srgbClr val="7900F2">
                  <a:gamma/>
                  <a:shade val="63529"/>
                  <a:invGamma/>
                </a:srgbClr>
              </a:gs>
              <a:gs pos="50000">
                <a:srgbClr val="7900F2"/>
              </a:gs>
              <a:gs pos="100000">
                <a:srgbClr val="7900F2">
                  <a:gamma/>
                  <a:shade val="63529"/>
                  <a:invGamma/>
                </a:srgbClr>
              </a:gs>
            </a:gsLst>
            <a:lin ang="2700000" scaled="1"/>
          </a:gradFill>
          <a:ln w="12700" algn="ctr">
            <a:solidFill>
              <a:srgbClr val="7900F2"/>
            </a:solidFill>
            <a:miter lim="800000"/>
            <a:headEnd/>
            <a:tailEnd/>
          </a:ln>
          <a:effectLst/>
        </p:spPr>
        <p:txBody>
          <a:bodyPr wrap="none" anchor="ctr"/>
          <a:lstStyle/>
          <a:p>
            <a:pPr algn="ctr" eaLnBrk="0" hangingPunct="0">
              <a:lnSpc>
                <a:spcPct val="85000"/>
              </a:lnSpc>
              <a:spcBef>
                <a:spcPct val="20000"/>
              </a:spcBef>
            </a:pPr>
            <a:r>
              <a:rPr lang="en-US" sz="2400">
                <a:latin typeface="Franklin Gothic Medium" pitchFamily="34" charset="0"/>
              </a:rPr>
              <a:t>Behavior</a:t>
            </a: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p:txBody>
      </p:sp>
      <p:sp>
        <p:nvSpPr>
          <p:cNvPr id="94217" name="Rectangle 9"/>
          <p:cNvSpPr>
            <a:spLocks noChangeArrowheads="1"/>
          </p:cNvSpPr>
          <p:nvPr/>
        </p:nvSpPr>
        <p:spPr bwMode="auto">
          <a:xfrm>
            <a:off x="4673600" y="1184275"/>
            <a:ext cx="1143000" cy="1143000"/>
          </a:xfrm>
          <a:prstGeom prst="rect">
            <a:avLst/>
          </a:prstGeom>
          <a:gradFill rotWithShape="0">
            <a:gsLst>
              <a:gs pos="0">
                <a:schemeClr val="folHlink">
                  <a:gamma/>
                  <a:shade val="63529"/>
                  <a:invGamma/>
                </a:schemeClr>
              </a:gs>
              <a:gs pos="50000">
                <a:schemeClr val="folHlink"/>
              </a:gs>
              <a:gs pos="100000">
                <a:schemeClr val="folHlink">
                  <a:gamma/>
                  <a:shade val="63529"/>
                  <a:invGamma/>
                </a:schemeClr>
              </a:gs>
            </a:gsLst>
            <a:lin ang="2700000" scaled="1"/>
          </a:gradFill>
          <a:ln w="12700" algn="ctr">
            <a:solidFill>
              <a:schemeClr val="folHlink"/>
            </a:solidFill>
            <a:miter lim="800000"/>
            <a:headEnd/>
            <a:tailEnd/>
          </a:ln>
          <a:effectLst/>
        </p:spPr>
        <p:txBody>
          <a:bodyPr wrap="none" anchor="ctr"/>
          <a:lstStyle/>
          <a:p>
            <a:pPr algn="ctr" eaLnBrk="0" hangingPunct="0">
              <a:lnSpc>
                <a:spcPct val="85000"/>
              </a:lnSpc>
              <a:spcBef>
                <a:spcPct val="20000"/>
              </a:spcBef>
            </a:pPr>
            <a:r>
              <a:rPr lang="en-US" sz="2400">
                <a:latin typeface="Franklin Gothic Medium" pitchFamily="34" charset="0"/>
              </a:rPr>
              <a:t>Contract</a:t>
            </a:r>
          </a:p>
          <a:p>
            <a:pPr algn="ctr" eaLnBrk="0" hangingPunct="0">
              <a:lnSpc>
                <a:spcPct val="85000"/>
              </a:lnSpc>
              <a:spcBef>
                <a:spcPct val="20000"/>
              </a:spcBef>
            </a:pPr>
            <a:endParaRPr lang="en-US" sz="2400">
              <a:latin typeface="Franklin Gothic Medium" pitchFamily="34" charset="0"/>
            </a:endParaRPr>
          </a:p>
          <a:p>
            <a:pPr algn="ctr" eaLnBrk="0" hangingPunct="0">
              <a:lnSpc>
                <a:spcPct val="85000"/>
              </a:lnSpc>
              <a:spcBef>
                <a:spcPct val="20000"/>
              </a:spcBef>
            </a:pPr>
            <a:endParaRPr lang="en-US" sz="2400">
              <a:latin typeface="Franklin Gothic Medium" pitchFamily="34" charset="0"/>
            </a:endParaRPr>
          </a:p>
        </p:txBody>
      </p:sp>
      <p:sp>
        <p:nvSpPr>
          <p:cNvPr id="94218" name="Rectangle 10"/>
          <p:cNvSpPr>
            <a:spLocks noChangeArrowheads="1"/>
          </p:cNvSpPr>
          <p:nvPr/>
        </p:nvSpPr>
        <p:spPr bwMode="auto">
          <a:xfrm>
            <a:off x="5976938" y="2444750"/>
            <a:ext cx="1143000" cy="3624263"/>
          </a:xfrm>
          <a:prstGeom prst="rect">
            <a:avLst/>
          </a:prstGeom>
          <a:gradFill rotWithShape="0">
            <a:gsLst>
              <a:gs pos="0">
                <a:srgbClr val="7900F2">
                  <a:gamma/>
                  <a:shade val="63529"/>
                  <a:invGamma/>
                </a:srgbClr>
              </a:gs>
              <a:gs pos="50000">
                <a:srgbClr val="7900F2"/>
              </a:gs>
              <a:gs pos="100000">
                <a:srgbClr val="7900F2">
                  <a:gamma/>
                  <a:shade val="63529"/>
                  <a:invGamma/>
                </a:srgbClr>
              </a:gs>
            </a:gsLst>
            <a:lin ang="2700000" scaled="1"/>
          </a:gradFill>
          <a:ln w="12700" algn="ctr">
            <a:solidFill>
              <a:srgbClr val="7900F2"/>
            </a:solidFill>
            <a:miter lim="800000"/>
            <a:headEnd/>
            <a:tailEnd/>
          </a:ln>
          <a:effectLst/>
        </p:spPr>
        <p:txBody>
          <a:bodyPr wrap="none" anchor="ctr"/>
          <a:lstStyle/>
          <a:p>
            <a:pPr algn="ctr" eaLnBrk="0" hangingPunct="0">
              <a:lnSpc>
                <a:spcPct val="85000"/>
              </a:lnSpc>
              <a:spcBef>
                <a:spcPct val="20000"/>
              </a:spcBef>
            </a:pPr>
            <a:endParaRPr lang="en-US" sz="2400" b="1">
              <a:latin typeface="Franklin Gothic Medium" pitchFamily="34" charset="0"/>
            </a:endParaRPr>
          </a:p>
        </p:txBody>
      </p:sp>
      <p:sp>
        <p:nvSpPr>
          <p:cNvPr id="94219" name="Rectangle 11"/>
          <p:cNvSpPr>
            <a:spLocks noChangeArrowheads="1"/>
          </p:cNvSpPr>
          <p:nvPr/>
        </p:nvSpPr>
        <p:spPr bwMode="auto">
          <a:xfrm>
            <a:off x="7350125" y="2444750"/>
            <a:ext cx="1143000" cy="3624263"/>
          </a:xfrm>
          <a:prstGeom prst="rect">
            <a:avLst/>
          </a:prstGeom>
          <a:gradFill rotWithShape="0">
            <a:gsLst>
              <a:gs pos="0">
                <a:srgbClr val="7900F2">
                  <a:gamma/>
                  <a:shade val="63529"/>
                  <a:invGamma/>
                </a:srgbClr>
              </a:gs>
              <a:gs pos="50000">
                <a:srgbClr val="7900F2"/>
              </a:gs>
              <a:gs pos="100000">
                <a:srgbClr val="7900F2">
                  <a:gamma/>
                  <a:shade val="63529"/>
                  <a:invGamma/>
                </a:srgbClr>
              </a:gs>
            </a:gsLst>
            <a:lin ang="2700000" scaled="1"/>
          </a:gradFill>
          <a:ln w="12700" algn="ctr">
            <a:solidFill>
              <a:srgbClr val="7900F2"/>
            </a:solidFill>
            <a:miter lim="800000"/>
            <a:headEnd/>
            <a:tailEnd/>
          </a:ln>
          <a:effectLst/>
        </p:spPr>
        <p:txBody>
          <a:bodyPr wrap="none" anchor="ctr"/>
          <a:lstStyle/>
          <a:p>
            <a:pPr algn="ctr" eaLnBrk="0" hangingPunct="0">
              <a:lnSpc>
                <a:spcPct val="85000"/>
              </a:lnSpc>
              <a:spcBef>
                <a:spcPct val="20000"/>
              </a:spcBef>
            </a:pPr>
            <a:endParaRPr lang="en-US" sz="2400" b="1">
              <a:latin typeface="Franklin Gothic Medium" pitchFamily="34" charset="0"/>
            </a:endParaRPr>
          </a:p>
        </p:txBody>
      </p:sp>
      <p:sp>
        <p:nvSpPr>
          <p:cNvPr id="94220" name="Rectangle 12"/>
          <p:cNvSpPr>
            <a:spLocks noChangeArrowheads="1"/>
          </p:cNvSpPr>
          <p:nvPr/>
        </p:nvSpPr>
        <p:spPr bwMode="auto">
          <a:xfrm>
            <a:off x="4673600" y="2444750"/>
            <a:ext cx="1143000" cy="3624263"/>
          </a:xfrm>
          <a:prstGeom prst="rect">
            <a:avLst/>
          </a:prstGeom>
          <a:gradFill rotWithShape="0">
            <a:gsLst>
              <a:gs pos="0">
                <a:schemeClr val="folHlink">
                  <a:gamma/>
                  <a:shade val="63529"/>
                  <a:invGamma/>
                </a:schemeClr>
              </a:gs>
              <a:gs pos="50000">
                <a:schemeClr val="folHlink"/>
              </a:gs>
              <a:gs pos="100000">
                <a:schemeClr val="folHlink">
                  <a:gamma/>
                  <a:shade val="63529"/>
                  <a:invGamma/>
                </a:schemeClr>
              </a:gs>
            </a:gsLst>
            <a:lin ang="2700000" scaled="1"/>
          </a:gradFill>
          <a:ln w="12700" algn="ctr">
            <a:solidFill>
              <a:schemeClr val="folHlink"/>
            </a:solidFill>
            <a:miter lim="800000"/>
            <a:headEnd/>
            <a:tailEnd/>
          </a:ln>
          <a:effectLst/>
        </p:spPr>
        <p:txBody>
          <a:bodyPr wrap="none" anchor="ctr"/>
          <a:lstStyle/>
          <a:p>
            <a:pPr algn="ctr" eaLnBrk="0" hangingPunct="0">
              <a:lnSpc>
                <a:spcPct val="85000"/>
              </a:lnSpc>
              <a:spcBef>
                <a:spcPct val="20000"/>
              </a:spcBef>
            </a:pPr>
            <a:endParaRPr lang="en-US" sz="2400" b="1">
              <a:latin typeface="Franklin Gothic Medium" pitchFamily="34" charset="0"/>
            </a:endParaRPr>
          </a:p>
        </p:txBody>
      </p:sp>
      <p:sp>
        <p:nvSpPr>
          <p:cNvPr id="94221" name="AutoShape 13"/>
          <p:cNvSpPr>
            <a:spLocks noChangeArrowheads="1"/>
          </p:cNvSpPr>
          <p:nvPr/>
        </p:nvSpPr>
        <p:spPr bwMode="auto">
          <a:xfrm>
            <a:off x="2049463" y="1612900"/>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HTTP</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Transport</a:t>
            </a:r>
          </a:p>
        </p:txBody>
      </p:sp>
      <p:sp>
        <p:nvSpPr>
          <p:cNvPr id="94222" name="AutoShape 14"/>
          <p:cNvSpPr>
            <a:spLocks noChangeArrowheads="1"/>
          </p:cNvSpPr>
          <p:nvPr/>
        </p:nvSpPr>
        <p:spPr bwMode="auto">
          <a:xfrm>
            <a:off x="2049463" y="3252788"/>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TCP</a:t>
            </a:r>
          </a:p>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Transport</a:t>
            </a:r>
          </a:p>
        </p:txBody>
      </p:sp>
      <p:sp>
        <p:nvSpPr>
          <p:cNvPr id="94223" name="AutoShape 15"/>
          <p:cNvSpPr>
            <a:spLocks noChangeArrowheads="1"/>
          </p:cNvSpPr>
          <p:nvPr/>
        </p:nvSpPr>
        <p:spPr bwMode="auto">
          <a:xfrm>
            <a:off x="2049463" y="3941763"/>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NamedPipe</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Transport</a:t>
            </a:r>
          </a:p>
        </p:txBody>
      </p:sp>
      <p:sp>
        <p:nvSpPr>
          <p:cNvPr id="94224" name="AutoShape 16"/>
          <p:cNvSpPr>
            <a:spLocks noChangeArrowheads="1"/>
          </p:cNvSpPr>
          <p:nvPr/>
        </p:nvSpPr>
        <p:spPr bwMode="auto">
          <a:xfrm>
            <a:off x="2049463" y="4630738"/>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MSMQ</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Transport</a:t>
            </a:r>
          </a:p>
        </p:txBody>
      </p:sp>
      <p:sp>
        <p:nvSpPr>
          <p:cNvPr id="94225" name="AutoShape 17"/>
          <p:cNvSpPr>
            <a:spLocks noChangeArrowheads="1"/>
          </p:cNvSpPr>
          <p:nvPr/>
        </p:nvSpPr>
        <p:spPr bwMode="auto">
          <a:xfrm>
            <a:off x="2049463" y="5321300"/>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Custom</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Transport</a:t>
            </a:r>
          </a:p>
        </p:txBody>
      </p:sp>
      <p:sp>
        <p:nvSpPr>
          <p:cNvPr id="94226" name="AutoShape 18"/>
          <p:cNvSpPr>
            <a:spLocks noChangeArrowheads="1"/>
          </p:cNvSpPr>
          <p:nvPr/>
        </p:nvSpPr>
        <p:spPr bwMode="auto">
          <a:xfrm>
            <a:off x="3403600" y="1612900"/>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WS-Security</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Protocol</a:t>
            </a:r>
          </a:p>
        </p:txBody>
      </p:sp>
      <p:sp>
        <p:nvSpPr>
          <p:cNvPr id="94227" name="AutoShape 19"/>
          <p:cNvSpPr>
            <a:spLocks noChangeArrowheads="1"/>
          </p:cNvSpPr>
          <p:nvPr/>
        </p:nvSpPr>
        <p:spPr bwMode="auto">
          <a:xfrm>
            <a:off x="3430588" y="3225800"/>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WS-RM</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Protocol</a:t>
            </a:r>
          </a:p>
        </p:txBody>
      </p:sp>
      <p:sp>
        <p:nvSpPr>
          <p:cNvPr id="94228" name="AutoShape 20"/>
          <p:cNvSpPr>
            <a:spLocks noChangeArrowheads="1"/>
          </p:cNvSpPr>
          <p:nvPr/>
        </p:nvSpPr>
        <p:spPr bwMode="auto">
          <a:xfrm>
            <a:off x="3438525" y="3986213"/>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WS-Coord</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Protocol</a:t>
            </a:r>
          </a:p>
        </p:txBody>
      </p:sp>
      <p:sp>
        <p:nvSpPr>
          <p:cNvPr id="94229" name="AutoShape 21"/>
          <p:cNvSpPr>
            <a:spLocks noChangeArrowheads="1"/>
          </p:cNvSpPr>
          <p:nvPr/>
        </p:nvSpPr>
        <p:spPr bwMode="auto">
          <a:xfrm>
            <a:off x="3438525" y="4675188"/>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Duplex</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Channel</a:t>
            </a:r>
          </a:p>
        </p:txBody>
      </p:sp>
      <p:sp>
        <p:nvSpPr>
          <p:cNvPr id="94230" name="AutoShape 22"/>
          <p:cNvSpPr>
            <a:spLocks noChangeArrowheads="1"/>
          </p:cNvSpPr>
          <p:nvPr/>
        </p:nvSpPr>
        <p:spPr bwMode="auto">
          <a:xfrm>
            <a:off x="3438525" y="5365750"/>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Custom</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Protocol</a:t>
            </a:r>
          </a:p>
        </p:txBody>
      </p:sp>
      <p:sp>
        <p:nvSpPr>
          <p:cNvPr id="94231" name="Rectangle 23"/>
          <p:cNvSpPr>
            <a:spLocks noChangeArrowheads="1"/>
          </p:cNvSpPr>
          <p:nvPr/>
        </p:nvSpPr>
        <p:spPr bwMode="auto">
          <a:xfrm>
            <a:off x="677863" y="1798638"/>
            <a:ext cx="914400" cy="228600"/>
          </a:xfrm>
          <a:prstGeom prst="rect">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100">
                <a:effectLst>
                  <a:outerShdw blurRad="38100" dist="38100" dir="2700000" algn="tl">
                    <a:srgbClr val="000000"/>
                  </a:outerShdw>
                </a:effectLst>
                <a:latin typeface="Franklin Gothic Medium" pitchFamily="34" charset="0"/>
              </a:rPr>
              <a:t>http://...</a:t>
            </a:r>
          </a:p>
        </p:txBody>
      </p:sp>
      <p:sp>
        <p:nvSpPr>
          <p:cNvPr id="94232" name="Rectangle 24"/>
          <p:cNvSpPr>
            <a:spLocks noChangeArrowheads="1"/>
          </p:cNvSpPr>
          <p:nvPr/>
        </p:nvSpPr>
        <p:spPr bwMode="auto">
          <a:xfrm>
            <a:off x="677863" y="3438525"/>
            <a:ext cx="914400" cy="228600"/>
          </a:xfrm>
          <a:prstGeom prst="rect">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100">
                <a:effectLst>
                  <a:outerShdw blurRad="38100" dist="38100" dir="2700000" algn="tl">
                    <a:srgbClr val="000000"/>
                  </a:outerShdw>
                </a:effectLst>
                <a:latin typeface="Franklin Gothic Medium" pitchFamily="34" charset="0"/>
              </a:rPr>
              <a:t>net.tcp://...</a:t>
            </a:r>
          </a:p>
        </p:txBody>
      </p:sp>
      <p:sp>
        <p:nvSpPr>
          <p:cNvPr id="94233" name="Rectangle 25"/>
          <p:cNvSpPr>
            <a:spLocks noChangeArrowheads="1"/>
          </p:cNvSpPr>
          <p:nvPr/>
        </p:nvSpPr>
        <p:spPr bwMode="auto">
          <a:xfrm>
            <a:off x="677863" y="4127500"/>
            <a:ext cx="914400" cy="228600"/>
          </a:xfrm>
          <a:prstGeom prst="rect">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100">
                <a:effectLst>
                  <a:outerShdw blurRad="38100" dist="38100" dir="2700000" algn="tl">
                    <a:srgbClr val="000000"/>
                  </a:outerShdw>
                </a:effectLst>
                <a:latin typeface="Franklin Gothic Medium" pitchFamily="34" charset="0"/>
              </a:rPr>
              <a:t>net.pipe://...</a:t>
            </a:r>
          </a:p>
        </p:txBody>
      </p:sp>
      <p:sp>
        <p:nvSpPr>
          <p:cNvPr id="94234" name="Rectangle 26"/>
          <p:cNvSpPr>
            <a:spLocks noChangeArrowheads="1"/>
          </p:cNvSpPr>
          <p:nvPr/>
        </p:nvSpPr>
        <p:spPr bwMode="auto">
          <a:xfrm>
            <a:off x="677863" y="4816475"/>
            <a:ext cx="914400" cy="228600"/>
          </a:xfrm>
          <a:prstGeom prst="rect">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100">
                <a:effectLst>
                  <a:outerShdw blurRad="38100" dist="38100" dir="2700000" algn="tl">
                    <a:srgbClr val="000000"/>
                  </a:outerShdw>
                </a:effectLst>
                <a:latin typeface="Franklin Gothic Medium" pitchFamily="34" charset="0"/>
              </a:rPr>
              <a:t>net.msmq://...</a:t>
            </a:r>
          </a:p>
        </p:txBody>
      </p:sp>
      <p:sp>
        <p:nvSpPr>
          <p:cNvPr id="94235" name="Rectangle 27"/>
          <p:cNvSpPr>
            <a:spLocks noChangeArrowheads="1"/>
          </p:cNvSpPr>
          <p:nvPr/>
        </p:nvSpPr>
        <p:spPr bwMode="auto">
          <a:xfrm>
            <a:off x="677863" y="5507038"/>
            <a:ext cx="914400" cy="228600"/>
          </a:xfrm>
          <a:prstGeom prst="rect">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100">
                <a:effectLst>
                  <a:outerShdw blurRad="38100" dist="38100" dir="2700000" algn="tl">
                    <a:srgbClr val="000000"/>
                  </a:outerShdw>
                </a:effectLst>
                <a:latin typeface="Franklin Gothic Medium" pitchFamily="34" charset="0"/>
              </a:rPr>
              <a:t>xxx://...</a:t>
            </a:r>
          </a:p>
        </p:txBody>
      </p:sp>
      <p:sp>
        <p:nvSpPr>
          <p:cNvPr id="94236" name="AutoShape 28"/>
          <p:cNvSpPr>
            <a:spLocks noChangeArrowheads="1"/>
          </p:cNvSpPr>
          <p:nvPr/>
        </p:nvSpPr>
        <p:spPr bwMode="auto">
          <a:xfrm>
            <a:off x="6091238" y="2865438"/>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Throttling</a:t>
            </a:r>
          </a:p>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Behavior</a:t>
            </a:r>
          </a:p>
        </p:txBody>
      </p:sp>
      <p:sp>
        <p:nvSpPr>
          <p:cNvPr id="94237" name="AutoShape 29"/>
          <p:cNvSpPr>
            <a:spLocks noChangeArrowheads="1"/>
          </p:cNvSpPr>
          <p:nvPr/>
        </p:nvSpPr>
        <p:spPr bwMode="auto">
          <a:xfrm>
            <a:off x="6091238" y="3582988"/>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Metadata</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Behavior</a:t>
            </a:r>
          </a:p>
        </p:txBody>
      </p:sp>
      <p:sp>
        <p:nvSpPr>
          <p:cNvPr id="94238" name="AutoShape 30"/>
          <p:cNvSpPr>
            <a:spLocks noChangeArrowheads="1"/>
          </p:cNvSpPr>
          <p:nvPr/>
        </p:nvSpPr>
        <p:spPr bwMode="auto">
          <a:xfrm>
            <a:off x="6091238" y="4300538"/>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Error </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Behavior</a:t>
            </a:r>
          </a:p>
        </p:txBody>
      </p:sp>
      <p:sp>
        <p:nvSpPr>
          <p:cNvPr id="94239" name="AutoShape 31"/>
          <p:cNvSpPr>
            <a:spLocks noChangeArrowheads="1"/>
          </p:cNvSpPr>
          <p:nvPr/>
        </p:nvSpPr>
        <p:spPr bwMode="auto">
          <a:xfrm>
            <a:off x="6092825" y="5019675"/>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Custom</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Behavior</a:t>
            </a:r>
          </a:p>
        </p:txBody>
      </p:sp>
      <p:sp>
        <p:nvSpPr>
          <p:cNvPr id="94240" name="AutoShape 32"/>
          <p:cNvSpPr>
            <a:spLocks noChangeArrowheads="1"/>
          </p:cNvSpPr>
          <p:nvPr/>
        </p:nvSpPr>
        <p:spPr bwMode="auto">
          <a:xfrm>
            <a:off x="6146800" y="1603375"/>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Instancing</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Behavior</a:t>
            </a:r>
          </a:p>
        </p:txBody>
      </p:sp>
      <p:sp>
        <p:nvSpPr>
          <p:cNvPr id="94241" name="AutoShape 33"/>
          <p:cNvSpPr>
            <a:spLocks noChangeArrowheads="1"/>
          </p:cNvSpPr>
          <p:nvPr/>
        </p:nvSpPr>
        <p:spPr bwMode="auto">
          <a:xfrm>
            <a:off x="7459663" y="1612900"/>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Concurrency</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Behavior</a:t>
            </a:r>
          </a:p>
        </p:txBody>
      </p:sp>
      <p:sp>
        <p:nvSpPr>
          <p:cNvPr id="94242" name="AutoShape 34"/>
          <p:cNvSpPr>
            <a:spLocks noChangeArrowheads="1"/>
          </p:cNvSpPr>
          <p:nvPr/>
        </p:nvSpPr>
        <p:spPr bwMode="auto">
          <a:xfrm>
            <a:off x="7464425" y="4302125"/>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Transaction</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Behavior</a:t>
            </a:r>
          </a:p>
        </p:txBody>
      </p:sp>
      <p:sp>
        <p:nvSpPr>
          <p:cNvPr id="94243" name="AutoShape 35"/>
          <p:cNvSpPr>
            <a:spLocks noChangeArrowheads="1"/>
          </p:cNvSpPr>
          <p:nvPr/>
        </p:nvSpPr>
        <p:spPr bwMode="auto">
          <a:xfrm>
            <a:off x="7464425" y="5019675"/>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Security</a:t>
            </a:r>
            <a:br>
              <a:rPr lang="en-US" sz="1200">
                <a:effectLst>
                  <a:outerShdw blurRad="38100" dist="38100" dir="2700000" algn="tl">
                    <a:srgbClr val="000000"/>
                  </a:outerShdw>
                </a:effectLst>
                <a:latin typeface="Franklin Gothic Medium" pitchFamily="34" charset="0"/>
              </a:rPr>
            </a:br>
            <a:r>
              <a:rPr lang="en-US" sz="1200">
                <a:effectLst>
                  <a:outerShdw blurRad="38100" dist="38100" dir="2700000" algn="tl">
                    <a:srgbClr val="000000"/>
                  </a:outerShdw>
                </a:effectLst>
                <a:latin typeface="Franklin Gothic Medium" pitchFamily="34" charset="0"/>
              </a:rPr>
              <a:t>Behavior</a:t>
            </a:r>
          </a:p>
        </p:txBody>
      </p:sp>
      <p:sp>
        <p:nvSpPr>
          <p:cNvPr id="94244" name="AutoShape 36"/>
          <p:cNvSpPr>
            <a:spLocks noChangeArrowheads="1"/>
          </p:cNvSpPr>
          <p:nvPr/>
        </p:nvSpPr>
        <p:spPr bwMode="auto">
          <a:xfrm>
            <a:off x="4787900" y="1570038"/>
            <a:ext cx="914400" cy="685800"/>
          </a:xfrm>
          <a:prstGeom prst="curvedLeftArrow">
            <a:avLst>
              <a:gd name="adj1" fmla="val 28231"/>
              <a:gd name="adj2" fmla="val 48231"/>
              <a:gd name="adj3" fmla="val 44444"/>
            </a:avLst>
          </a:prstGeom>
          <a:solidFill>
            <a:schemeClr val="bg2"/>
          </a:solidFill>
          <a:ln w="12700">
            <a:solidFill>
              <a:schemeClr val="bg2"/>
            </a:solidFill>
            <a:miter lim="800000"/>
            <a:headEnd/>
            <a:tailEnd/>
          </a:ln>
          <a:effectLst/>
        </p:spPr>
        <p:txBody>
          <a:bodyPr wrap="none" anchor="ctr"/>
          <a:lstStyle/>
          <a:p>
            <a:pPr algn="ctr" eaLnBrk="0" hangingPunct="0">
              <a:lnSpc>
                <a:spcPct val="85000"/>
              </a:lnSpc>
              <a:spcBef>
                <a:spcPct val="20000"/>
              </a:spcBef>
            </a:pPr>
            <a:r>
              <a:rPr lang="en-US" sz="1100">
                <a:effectLst>
                  <a:outerShdw blurRad="38100" dist="38100" dir="2700000" algn="tl">
                    <a:srgbClr val="000000"/>
                  </a:outerShdw>
                </a:effectLst>
                <a:latin typeface="Franklin Gothic Medium" pitchFamily="34" charset="0"/>
              </a:rPr>
              <a:t>Request/</a:t>
            </a:r>
            <a:br>
              <a:rPr lang="en-US" sz="1100">
                <a:effectLst>
                  <a:outerShdw blurRad="38100" dist="38100" dir="2700000" algn="tl">
                    <a:srgbClr val="000000"/>
                  </a:outerShdw>
                </a:effectLst>
                <a:latin typeface="Franklin Gothic Medium" pitchFamily="34" charset="0"/>
              </a:rPr>
            </a:br>
            <a:r>
              <a:rPr lang="en-US" sz="1100">
                <a:effectLst>
                  <a:outerShdw blurRad="38100" dist="38100" dir="2700000" algn="tl">
                    <a:srgbClr val="000000"/>
                  </a:outerShdw>
                </a:effectLst>
                <a:latin typeface="Franklin Gothic Medium" pitchFamily="34" charset="0"/>
              </a:rPr>
              <a:t>Response</a:t>
            </a:r>
          </a:p>
        </p:txBody>
      </p:sp>
      <p:sp>
        <p:nvSpPr>
          <p:cNvPr id="94245" name="AutoShape 37"/>
          <p:cNvSpPr>
            <a:spLocks noChangeArrowheads="1"/>
          </p:cNvSpPr>
          <p:nvPr/>
        </p:nvSpPr>
        <p:spPr bwMode="auto">
          <a:xfrm>
            <a:off x="4787900" y="4125913"/>
            <a:ext cx="914400" cy="457200"/>
          </a:xfrm>
          <a:prstGeom prst="rightArrow">
            <a:avLst>
              <a:gd name="adj1" fmla="val 50000"/>
              <a:gd name="adj2" fmla="val 50000"/>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100">
                <a:effectLst>
                  <a:outerShdw blurRad="38100" dist="38100" dir="2700000" algn="tl">
                    <a:srgbClr val="000000"/>
                  </a:outerShdw>
                </a:effectLst>
                <a:latin typeface="Franklin Gothic Medium" pitchFamily="34" charset="0"/>
              </a:rPr>
              <a:t>One-Way</a:t>
            </a:r>
          </a:p>
        </p:txBody>
      </p:sp>
      <p:sp>
        <p:nvSpPr>
          <p:cNvPr id="94246" name="AutoShape 38"/>
          <p:cNvSpPr>
            <a:spLocks noChangeArrowheads="1"/>
          </p:cNvSpPr>
          <p:nvPr/>
        </p:nvSpPr>
        <p:spPr bwMode="auto">
          <a:xfrm>
            <a:off x="4787900" y="5153025"/>
            <a:ext cx="914400" cy="457200"/>
          </a:xfrm>
          <a:prstGeom prst="leftRightArrow">
            <a:avLst>
              <a:gd name="adj1" fmla="val 50000"/>
              <a:gd name="adj2" fmla="val 40000"/>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100">
                <a:effectLst>
                  <a:outerShdw blurRad="38100" dist="38100" dir="2700000" algn="tl">
                    <a:srgbClr val="000000"/>
                  </a:outerShdw>
                </a:effectLst>
                <a:latin typeface="Franklin Gothic Medium" pitchFamily="34" charset="0"/>
              </a:rPr>
              <a:t>Duplex</a:t>
            </a:r>
          </a:p>
        </p:txBody>
      </p:sp>
      <p:sp>
        <p:nvSpPr>
          <p:cNvPr id="94247" name="Rectangle 39"/>
          <p:cNvSpPr>
            <a:spLocks noChangeArrowheads="1"/>
          </p:cNvSpPr>
          <p:nvPr/>
        </p:nvSpPr>
        <p:spPr bwMode="auto">
          <a:xfrm>
            <a:off x="673100" y="2762250"/>
            <a:ext cx="914400" cy="228600"/>
          </a:xfrm>
          <a:prstGeom prst="rect">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100">
                <a:effectLst>
                  <a:outerShdw blurRad="38100" dist="38100" dir="2700000" algn="tl">
                    <a:srgbClr val="000000"/>
                  </a:outerShdw>
                </a:effectLst>
                <a:latin typeface="Franklin Gothic Medium" pitchFamily="34" charset="0"/>
              </a:rPr>
              <a:t>net.p2p://...</a:t>
            </a:r>
          </a:p>
        </p:txBody>
      </p:sp>
      <p:sp>
        <p:nvSpPr>
          <p:cNvPr id="94248" name="AutoShape 40"/>
          <p:cNvSpPr>
            <a:spLocks noChangeArrowheads="1"/>
          </p:cNvSpPr>
          <p:nvPr/>
        </p:nvSpPr>
        <p:spPr bwMode="auto">
          <a:xfrm>
            <a:off x="2057400" y="2560638"/>
            <a:ext cx="914400" cy="600075"/>
          </a:xfrm>
          <a:prstGeom prst="rightArrow">
            <a:avLst>
              <a:gd name="adj1" fmla="val 71426"/>
              <a:gd name="adj2" fmla="val 38095"/>
            </a:avLst>
          </a:prstGeom>
          <a:solidFill>
            <a:schemeClr val="bg2"/>
          </a:solidFill>
          <a:ln w="12700" algn="ctr">
            <a:solidFill>
              <a:schemeClr val="bg2"/>
            </a:solidFill>
            <a:miter lim="800000"/>
            <a:headEnd/>
            <a:tailEnd/>
          </a:ln>
          <a:effectLst/>
        </p:spPr>
        <p:txBody>
          <a:bodyPr wrap="none" anchor="ctr"/>
          <a:lstStyle/>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Peer</a:t>
            </a:r>
          </a:p>
          <a:p>
            <a:pPr algn="ctr" eaLnBrk="0" hangingPunct="0">
              <a:lnSpc>
                <a:spcPct val="85000"/>
              </a:lnSpc>
              <a:spcBef>
                <a:spcPct val="20000"/>
              </a:spcBef>
            </a:pPr>
            <a:r>
              <a:rPr lang="en-US" sz="1200">
                <a:effectLst>
                  <a:outerShdw blurRad="38100" dist="38100" dir="2700000" algn="tl">
                    <a:srgbClr val="000000"/>
                  </a:outerShdw>
                </a:effectLst>
                <a:latin typeface="Franklin Gothic Medium" pitchFamily="34" charset="0"/>
              </a:rPr>
              <a:t>Transport</a:t>
            </a:r>
          </a:p>
        </p:txBody>
      </p:sp>
      <p:sp>
        <p:nvSpPr>
          <p:cNvPr id="94249" name="Rectangle 41"/>
          <p:cNvSpPr>
            <a:spLocks noChangeArrowheads="1"/>
          </p:cNvSpPr>
          <p:nvPr/>
        </p:nvSpPr>
        <p:spPr bwMode="auto">
          <a:xfrm>
            <a:off x="2506663" y="6327775"/>
            <a:ext cx="1700212" cy="496888"/>
          </a:xfrm>
          <a:prstGeom prst="rect">
            <a:avLst/>
          </a:prstGeom>
          <a:noFill/>
          <a:ln w="9525" algn="ctr">
            <a:noFill/>
            <a:miter lim="800000"/>
            <a:headEnd/>
            <a:tailEnd/>
          </a:ln>
          <a:effectLst/>
        </p:spPr>
        <p:txBody>
          <a:bodyPr>
            <a:spAutoFit/>
          </a:bodyPr>
          <a:lstStyle/>
          <a:p>
            <a:pPr algn="ctr" eaLnBrk="0" hangingPunct="0">
              <a:lnSpc>
                <a:spcPct val="85000"/>
              </a:lnSpc>
              <a:spcBef>
                <a:spcPct val="20000"/>
              </a:spcBef>
            </a:pPr>
            <a:r>
              <a:rPr lang="en-US" sz="1400">
                <a:latin typeface="Segoe" pitchFamily="34" charset="0"/>
              </a:rPr>
              <a:t>Externally visible, </a:t>
            </a:r>
          </a:p>
          <a:p>
            <a:pPr algn="ctr" eaLnBrk="0" hangingPunct="0">
              <a:lnSpc>
                <a:spcPct val="85000"/>
              </a:lnSpc>
              <a:spcBef>
                <a:spcPct val="20000"/>
              </a:spcBef>
            </a:pPr>
            <a:r>
              <a:rPr lang="en-US" sz="1400">
                <a:latin typeface="Segoe" pitchFamily="34" charset="0"/>
              </a:rPr>
              <a:t>per-endpoint</a:t>
            </a:r>
          </a:p>
        </p:txBody>
      </p:sp>
      <p:sp>
        <p:nvSpPr>
          <p:cNvPr id="94250" name="Rectangle 42"/>
          <p:cNvSpPr>
            <a:spLocks noChangeArrowheads="1"/>
          </p:cNvSpPr>
          <p:nvPr/>
        </p:nvSpPr>
        <p:spPr bwMode="auto">
          <a:xfrm>
            <a:off x="5761038" y="6327775"/>
            <a:ext cx="3041650" cy="496888"/>
          </a:xfrm>
          <a:prstGeom prst="rect">
            <a:avLst/>
          </a:prstGeom>
          <a:noFill/>
          <a:ln w="9525" algn="ctr">
            <a:noFill/>
            <a:miter lim="800000"/>
            <a:headEnd/>
            <a:tailEnd/>
          </a:ln>
          <a:effectLst/>
        </p:spPr>
        <p:txBody>
          <a:bodyPr>
            <a:spAutoFit/>
          </a:bodyPr>
          <a:lstStyle/>
          <a:p>
            <a:pPr algn="ctr" eaLnBrk="0" hangingPunct="0">
              <a:lnSpc>
                <a:spcPct val="85000"/>
              </a:lnSpc>
              <a:spcBef>
                <a:spcPct val="20000"/>
              </a:spcBef>
            </a:pPr>
            <a:r>
              <a:rPr lang="en-US" sz="1400">
                <a:latin typeface="Segoe" pitchFamily="34" charset="0"/>
              </a:rPr>
              <a:t>Opaque, per-service,</a:t>
            </a:r>
          </a:p>
          <a:p>
            <a:pPr algn="ctr" eaLnBrk="0" hangingPunct="0">
              <a:lnSpc>
                <a:spcPct val="85000"/>
              </a:lnSpc>
              <a:spcBef>
                <a:spcPct val="20000"/>
              </a:spcBef>
            </a:pPr>
            <a:r>
              <a:rPr lang="en-US" sz="1400">
                <a:latin typeface="Segoe" pitchFamily="34" charset="0"/>
              </a:rPr>
              <a:t>endpoint, or operation</a:t>
            </a:r>
          </a:p>
        </p:txBody>
      </p:sp>
      <p:sp>
        <p:nvSpPr>
          <p:cNvPr id="94251" name="AutoShape 43"/>
          <p:cNvSpPr>
            <a:spLocks/>
          </p:cNvSpPr>
          <p:nvPr/>
        </p:nvSpPr>
        <p:spPr bwMode="auto">
          <a:xfrm rot="5400000">
            <a:off x="3091657" y="3567906"/>
            <a:ext cx="176212" cy="5248275"/>
          </a:xfrm>
          <a:prstGeom prst="rightBrace">
            <a:avLst>
              <a:gd name="adj1" fmla="val 248199"/>
              <a:gd name="adj2" fmla="val 45995"/>
            </a:avLst>
          </a:prstGeom>
          <a:noFill/>
          <a:ln w="9525">
            <a:solidFill>
              <a:schemeClr val="tx1"/>
            </a:solidFill>
            <a:round/>
            <a:headEnd/>
            <a:tailEnd/>
          </a:ln>
          <a:effectLst/>
        </p:spPr>
        <p:txBody>
          <a:bodyPr wrap="none" anchor="ctr"/>
          <a:lstStyle/>
          <a:p>
            <a:endParaRPr lang="en-GB"/>
          </a:p>
        </p:txBody>
      </p:sp>
      <p:sp>
        <p:nvSpPr>
          <p:cNvPr id="94252" name="AutoShape 44"/>
          <p:cNvSpPr>
            <a:spLocks/>
          </p:cNvSpPr>
          <p:nvPr/>
        </p:nvSpPr>
        <p:spPr bwMode="auto">
          <a:xfrm rot="5400000">
            <a:off x="7145338" y="4945062"/>
            <a:ext cx="165100" cy="2505075"/>
          </a:xfrm>
          <a:prstGeom prst="rightBrace">
            <a:avLst>
              <a:gd name="adj1" fmla="val 126442"/>
              <a:gd name="adj2" fmla="val 45995"/>
            </a:avLst>
          </a:prstGeom>
          <a:noFill/>
          <a:ln w="9525">
            <a:solidFill>
              <a:schemeClr val="tx1"/>
            </a:solidFill>
            <a:round/>
            <a:headEnd/>
            <a:tailEnd/>
          </a:ln>
          <a:effectLst/>
        </p:spPr>
        <p:txBody>
          <a:bodyPr wrap="none" anchor="ctr"/>
          <a:lstStyle/>
          <a:p>
            <a:endParaRPr lang="en-GB"/>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GB"/>
              <a:t>Resources</a:t>
            </a:r>
          </a:p>
        </p:txBody>
      </p:sp>
      <p:sp>
        <p:nvSpPr>
          <p:cNvPr id="97283" name="Rectangle 3"/>
          <p:cNvSpPr>
            <a:spLocks noGrp="1" noChangeArrowheads="1"/>
          </p:cNvSpPr>
          <p:nvPr>
            <p:ph type="body" idx="1"/>
          </p:nvPr>
        </p:nvSpPr>
        <p:spPr>
          <a:xfrm>
            <a:off x="107950" y="1584325"/>
            <a:ext cx="8915400" cy="3490186"/>
          </a:xfrm>
        </p:spPr>
        <p:txBody>
          <a:bodyPr/>
          <a:lstStyle/>
          <a:p>
            <a:r>
              <a:rPr lang="en-GB" dirty="0"/>
              <a:t>MSDN WCF home page </a:t>
            </a:r>
            <a:r>
              <a:rPr lang="en-GB" dirty="0" smtClean="0">
                <a:hlinkClick r:id="rId2"/>
              </a:rPr>
              <a:t>http://msdn2.microsoft.com/en-us/netframework/aa663324.aspx</a:t>
            </a:r>
            <a:r>
              <a:rPr lang="en-GB" dirty="0" smtClean="0"/>
              <a:t> </a:t>
            </a:r>
            <a:endParaRPr lang="en-GB" dirty="0"/>
          </a:p>
          <a:p>
            <a:r>
              <a:rPr lang="en-GB" dirty="0"/>
              <a:t>WCF community </a:t>
            </a:r>
            <a:r>
              <a:rPr lang="en-GB" dirty="0" smtClean="0"/>
              <a:t>site </a:t>
            </a:r>
            <a:r>
              <a:rPr lang="en-GB" dirty="0" smtClean="0">
                <a:hlinkClick r:id="rId3"/>
              </a:rPr>
              <a:t>http://wcf.netfx3.com/</a:t>
            </a:r>
            <a:r>
              <a:rPr lang="en-GB" dirty="0" smtClean="0"/>
              <a:t> </a:t>
            </a:r>
            <a:endParaRPr lang="en-GB" dirty="0"/>
          </a:p>
          <a:p>
            <a:r>
              <a:rPr lang="en-GB" dirty="0" smtClean="0"/>
              <a:t>Great WAS article for developers </a:t>
            </a:r>
            <a:r>
              <a:rPr lang="en-GB" dirty="0" smtClean="0">
                <a:hlinkClick r:id="rId4"/>
              </a:rPr>
              <a:t>http://msdn.microsoft.com/msdnmag/issues/07/09/WAS/</a:t>
            </a:r>
            <a:r>
              <a:rPr lang="en-GB" dirty="0" smtClean="0"/>
              <a:t> </a:t>
            </a:r>
            <a:endParaRPr lang="en-GB" dirty="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9" name="Picture 5" descr="MicrosoftLogo wht shadow"/>
          <p:cNvPicPr>
            <a:picLocks noChangeAspect="1" noChangeArrowheads="1"/>
          </p:cNvPicPr>
          <p:nvPr/>
        </p:nvPicPr>
        <p:blipFill>
          <a:blip r:embed="rId4"/>
          <a:srcRect t="35449" b="36508"/>
          <a:stretch>
            <a:fillRect/>
          </a:stretch>
        </p:blipFill>
        <p:spPr bwMode="black">
          <a:xfrm>
            <a:off x="1689100" y="2751138"/>
            <a:ext cx="5619750" cy="1182687"/>
          </a:xfrm>
          <a:prstGeom prst="rect">
            <a:avLst/>
          </a:prstGeom>
          <a:noFill/>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8309"/>
                                        </p:tgtEl>
                                        <p:attrNameLst>
                                          <p:attrName>style.visibility</p:attrName>
                                        </p:attrNameLst>
                                      </p:cBhvr>
                                      <p:to>
                                        <p:strVal val="visible"/>
                                      </p:to>
                                    </p:set>
                                    <p:anim calcmode="lin" valueType="num">
                                      <p:cBhvr>
                                        <p:cTn id="7" dur="500" fill="hold"/>
                                        <p:tgtEl>
                                          <p:spTgt spid="98309"/>
                                        </p:tgtEl>
                                        <p:attrNameLst>
                                          <p:attrName>ppt_w</p:attrName>
                                        </p:attrNameLst>
                                      </p:cBhvr>
                                      <p:tavLst>
                                        <p:tav tm="0">
                                          <p:val>
                                            <p:fltVal val="0"/>
                                          </p:val>
                                        </p:tav>
                                        <p:tav tm="100000">
                                          <p:val>
                                            <p:strVal val="#ppt_w"/>
                                          </p:val>
                                        </p:tav>
                                      </p:tavLst>
                                    </p:anim>
                                    <p:anim calcmode="lin" valueType="num">
                                      <p:cBhvr>
                                        <p:cTn id="8" dur="500" fill="hold"/>
                                        <p:tgtEl>
                                          <p:spTgt spid="98309"/>
                                        </p:tgtEl>
                                        <p:attrNameLst>
                                          <p:attrName>ppt_h</p:attrName>
                                        </p:attrNameLst>
                                      </p:cBhvr>
                                      <p:tavLst>
                                        <p:tav tm="0">
                                          <p:val>
                                            <p:fltVal val="0"/>
                                          </p:val>
                                        </p:tav>
                                        <p:tav tm="100000">
                                          <p:val>
                                            <p:strVal val="#ppt_h"/>
                                          </p:val>
                                        </p:tav>
                                      </p:tavLst>
                                    </p:anim>
                                    <p:animEffect transition="in" filter="fade">
                                      <p:cBhvr>
                                        <p:cTn id="9" dur="500"/>
                                        <p:tgtEl>
                                          <p:spTgt spid="98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6145"/>
          <p:cNvSpPr>
            <a:spLocks noGrp="1" noChangeArrowheads="1"/>
          </p:cNvSpPr>
          <p:nvPr>
            <p:ph type="ctrTitle"/>
          </p:nvPr>
        </p:nvSpPr>
        <p:spPr>
          <a:xfrm>
            <a:off x="685800" y="2130425"/>
            <a:ext cx="7924800" cy="1450975"/>
          </a:xfrm>
        </p:spPr>
        <p:txBody>
          <a:bodyPr/>
          <a:lstStyle/>
          <a:p>
            <a:pPr>
              <a:defRPr/>
            </a:pPr>
            <a:r>
              <a:rPr lang="en-US" dirty="0" smtClean="0"/>
              <a:t>Windows Server 2008 – </a:t>
            </a:r>
            <a:br>
              <a:rPr lang="en-US" dirty="0" smtClean="0"/>
            </a:br>
            <a:r>
              <a:rPr lang="en-US" dirty="0" smtClean="0"/>
              <a:t>Windows Workflow Foundation</a:t>
            </a:r>
            <a:br>
              <a:rPr lang="en-US" dirty="0" smtClean="0"/>
            </a:br>
            <a:endParaRPr lang="en-US" dirty="0" smtClean="0"/>
          </a:p>
        </p:txBody>
      </p:sp>
      <p:sp>
        <p:nvSpPr>
          <p:cNvPr id="8195" name="Subtitle 10"/>
          <p:cNvSpPr>
            <a:spLocks noGrp="1"/>
          </p:cNvSpPr>
          <p:nvPr>
            <p:ph type="subTitle" idx="1"/>
          </p:nvPr>
        </p:nvSpPr>
        <p:spPr/>
        <p:txBody>
          <a:bodyPr/>
          <a:lstStyle/>
          <a:p>
            <a:pPr>
              <a:defRPr/>
            </a:pPr>
            <a:r>
              <a:rPr lang="en-US" dirty="0" smtClean="0"/>
              <a:t>Dave Allen</a:t>
            </a:r>
          </a:p>
          <a:p>
            <a:pPr>
              <a:defRPr/>
            </a:pPr>
            <a:r>
              <a:rPr lang="en-US" dirty="0" smtClean="0"/>
              <a:t>ISV Application Architect</a:t>
            </a:r>
          </a:p>
          <a:p>
            <a:pPr>
              <a:defRPr/>
            </a:pPr>
            <a:r>
              <a:rPr lang="en-US" dirty="0" smtClean="0"/>
              <a:t>Developer and Platform Group</a:t>
            </a:r>
          </a:p>
          <a:p>
            <a:pPr>
              <a:defRPr/>
            </a:pPr>
            <a:r>
              <a:rPr lang="en-US" dirty="0" smtClean="0"/>
              <a:t>Microsoft UK</a:t>
            </a:r>
            <a:endParaRPr lang="en-US" dirty="0" smtClean="0">
              <a:solidFill>
                <a:schemeClr val="bg2"/>
              </a:solidFill>
              <a:effectLst>
                <a:outerShdw blurRad="38100" dist="38100" dir="2700000" algn="tl">
                  <a:srgbClr val="C0C0C0"/>
                </a:outerShdw>
              </a:effectLst>
            </a:endParaRPr>
          </a:p>
          <a:p>
            <a:endParaRPr lang="en-US" dirty="0" smtClean="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69633"/>
          <p:cNvSpPr>
            <a:spLocks noGrp="1" noChangeArrowheads="1"/>
          </p:cNvSpPr>
          <p:nvPr>
            <p:ph type="title"/>
          </p:nvPr>
        </p:nvSpPr>
        <p:spPr/>
        <p:txBody>
          <a:bodyPr/>
          <a:lstStyle/>
          <a:p>
            <a:pPr>
              <a:defRPr/>
            </a:pPr>
            <a:r>
              <a:rPr lang="en-US" dirty="0" smtClean="0"/>
              <a:t>Agenda</a:t>
            </a:r>
          </a:p>
        </p:txBody>
      </p:sp>
      <p:sp>
        <p:nvSpPr>
          <p:cNvPr id="9219" name="Shape 69634"/>
          <p:cNvSpPr>
            <a:spLocks noGrp="1" noChangeArrowheads="1"/>
          </p:cNvSpPr>
          <p:nvPr>
            <p:ph type="body" idx="1"/>
          </p:nvPr>
        </p:nvSpPr>
        <p:spPr/>
        <p:txBody>
          <a:bodyPr/>
          <a:lstStyle/>
          <a:p>
            <a:r>
              <a:rPr lang="en-US" dirty="0" smtClean="0"/>
              <a:t>What is Windows Workflow Foundation?</a:t>
            </a:r>
          </a:p>
          <a:p>
            <a:r>
              <a:rPr lang="en-US" dirty="0" smtClean="0"/>
              <a:t>Architecture &amp; Core concepts</a:t>
            </a:r>
          </a:p>
          <a:p>
            <a:r>
              <a:rPr lang="en-US" dirty="0" smtClean="0"/>
              <a:t>Building Workflows</a:t>
            </a:r>
          </a:p>
          <a:p>
            <a:r>
              <a:rPr lang="en-US" dirty="0" smtClean="0"/>
              <a:t>Building Activities</a:t>
            </a:r>
          </a:p>
          <a:p>
            <a:r>
              <a:rPr lang="en-US" dirty="0" smtClean="0"/>
              <a:t>Runtime Services</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6" name="Rectangle 134145"/>
          <p:cNvPicPr>
            <a:picLocks noChangeAspect="1" noChangeArrowheads="1"/>
          </p:cNvPicPr>
          <p:nvPr/>
        </p:nvPicPr>
        <p:blipFill>
          <a:blip r:embed="rId3"/>
          <a:srcRect/>
          <a:stretch>
            <a:fillRect/>
          </a:stretch>
        </p:blipFill>
        <p:spPr bwMode="auto">
          <a:xfrm>
            <a:off x="-533400" y="457200"/>
            <a:ext cx="10301288" cy="2516188"/>
          </a:xfrm>
          <a:prstGeom prst="rect">
            <a:avLst/>
          </a:prstGeom>
          <a:noFill/>
          <a:ln w="9525">
            <a:noFill/>
            <a:miter lim="800000"/>
            <a:headEnd/>
            <a:tailEnd/>
          </a:ln>
        </p:spPr>
      </p:pic>
      <p:sp>
        <p:nvSpPr>
          <p:cNvPr id="134147" name="Title 134146"/>
          <p:cNvSpPr>
            <a:spLocks noGrp="1" noChangeArrowheads="1"/>
          </p:cNvSpPr>
          <p:nvPr>
            <p:ph type="title"/>
          </p:nvPr>
        </p:nvSpPr>
        <p:spPr/>
        <p:txBody>
          <a:bodyPr/>
          <a:lstStyle/>
          <a:p>
            <a:pPr>
              <a:defRPr/>
            </a:pPr>
            <a:r>
              <a:rPr lang="en-US" dirty="0" smtClean="0"/>
              <a:t>Windows Workflow Foundation</a:t>
            </a:r>
          </a:p>
        </p:txBody>
      </p:sp>
      <p:sp>
        <p:nvSpPr>
          <p:cNvPr id="134149" name="Text Placeholder 134148"/>
          <p:cNvSpPr>
            <a:spLocks noGrp="1" noChangeArrowheads="1"/>
          </p:cNvSpPr>
          <p:nvPr>
            <p:ph type="body" idx="1"/>
          </p:nvPr>
        </p:nvSpPr>
        <p:spPr>
          <a:xfrm>
            <a:off x="457200" y="2438400"/>
            <a:ext cx="8229600" cy="4267200"/>
          </a:xfrm>
        </p:spPr>
        <p:txBody>
          <a:bodyPr/>
          <a:lstStyle/>
          <a:p>
            <a:r>
              <a:rPr lang="en-US" smtClean="0"/>
              <a:t>Single workflow technology for Windows</a:t>
            </a:r>
          </a:p>
          <a:p>
            <a:pPr lvl="1"/>
            <a:r>
              <a:rPr lang="en-US" smtClean="0"/>
              <a:t>Available to all customers of Windows</a:t>
            </a:r>
          </a:p>
          <a:p>
            <a:pPr lvl="1"/>
            <a:r>
              <a:rPr lang="en-US" smtClean="0"/>
              <a:t>Available for use across a broad range of scenarios</a:t>
            </a:r>
          </a:p>
          <a:p>
            <a:r>
              <a:rPr lang="en-US" smtClean="0"/>
              <a:t>Redefining workflow</a:t>
            </a:r>
          </a:p>
          <a:p>
            <a:pPr lvl="1"/>
            <a:r>
              <a:rPr lang="en-US" smtClean="0"/>
              <a:t>Extensible framework &amp; API to build workflow centric products</a:t>
            </a:r>
          </a:p>
          <a:p>
            <a:pPr lvl="1"/>
            <a:r>
              <a:rPr lang="en-US" smtClean="0"/>
              <a:t>One technology for human and system workflow</a:t>
            </a:r>
          </a:p>
          <a:p>
            <a:r>
              <a:rPr lang="en-US" smtClean="0"/>
              <a:t>Take workflow mainstream</a:t>
            </a:r>
          </a:p>
          <a:p>
            <a:pPr lvl="1"/>
            <a:r>
              <a:rPr lang="en-US" smtClean="0"/>
              <a:t>Bring declarative workflow to any .NET developer</a:t>
            </a:r>
          </a:p>
          <a:p>
            <a:pPr lvl="1"/>
            <a:r>
              <a:rPr lang="en-US" smtClean="0"/>
              <a:t>Fundamental part of the Office 2007</a:t>
            </a:r>
          </a:p>
          <a:p>
            <a:pPr lvl="1"/>
            <a:r>
              <a:rPr lang="en-US" smtClean="0"/>
              <a:t>Strong workflow partner &amp; solution ecosystem </a:t>
            </a:r>
          </a:p>
        </p:txBody>
      </p:sp>
      <p:sp>
        <p:nvSpPr>
          <p:cNvPr id="10245" name="Rectangle 8194"/>
          <p:cNvSpPr>
            <a:spLocks noChangeArrowheads="1"/>
          </p:cNvSpPr>
          <p:nvPr/>
        </p:nvSpPr>
        <p:spPr bwMode="auto">
          <a:xfrm>
            <a:off x="228600" y="1003300"/>
            <a:ext cx="8686800" cy="1282700"/>
          </a:xfrm>
          <a:prstGeom prst="rect">
            <a:avLst/>
          </a:prstGeom>
          <a:noFill/>
          <a:ln w="9525">
            <a:noFill/>
            <a:miter lim="800000"/>
            <a:headEnd/>
            <a:tailEnd/>
          </a:ln>
        </p:spPr>
        <p:txBody>
          <a:bodyPr>
            <a:spAutoFit/>
          </a:bodyPr>
          <a:lstStyle/>
          <a:p>
            <a:pPr algn="ctr">
              <a:spcBef>
                <a:spcPct val="50000"/>
              </a:spcBef>
            </a:pPr>
            <a:r>
              <a:rPr lang="en-US" sz="2600">
                <a:solidFill>
                  <a:schemeClr val="tx1"/>
                </a:solidFill>
              </a:rPr>
              <a:t>Windows Workflow Foundation is the programming model, engine and tools for quickly building workflow enabled applications on Windows.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4146"/>
                                        </p:tgtEl>
                                        <p:attrNameLst>
                                          <p:attrName>style.visibility</p:attrName>
                                        </p:attrNameLst>
                                      </p:cBhvr>
                                      <p:to>
                                        <p:strVal val="visible"/>
                                      </p:to>
                                    </p:set>
                                    <p:animEffect transition="in" filter="fade">
                                      <p:cBhvr>
                                        <p:cTn id="7" dur="2000"/>
                                        <p:tgtEl>
                                          <p:spTgt spid="134146"/>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134149">
                                            <p:txEl>
                                              <p:pRg st="0" end="0"/>
                                            </p:txEl>
                                          </p:spTgt>
                                        </p:tgtEl>
                                        <p:attrNameLst>
                                          <p:attrName>style.visibility</p:attrName>
                                        </p:attrNameLst>
                                      </p:cBhvr>
                                      <p:to>
                                        <p:strVal val="visible"/>
                                      </p:to>
                                    </p:set>
                                    <p:anim calcmode="lin" valueType="num">
                                      <p:cBhvr additive="base">
                                        <p:cTn id="11" dur="500" fill="hold"/>
                                        <p:tgtEl>
                                          <p:spTgt spid="134149">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34149">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4149">
                                            <p:txEl>
                                              <p:pRg st="1" end="1"/>
                                            </p:txEl>
                                          </p:spTgt>
                                        </p:tgtEl>
                                        <p:attrNameLst>
                                          <p:attrName>style.visibility</p:attrName>
                                        </p:attrNameLst>
                                      </p:cBhvr>
                                      <p:to>
                                        <p:strVal val="visible"/>
                                      </p:to>
                                    </p:set>
                                    <p:anim calcmode="lin" valueType="num">
                                      <p:cBhvr additive="base">
                                        <p:cTn id="15" dur="500" fill="hold"/>
                                        <p:tgtEl>
                                          <p:spTgt spid="134149">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34149">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4149">
                                            <p:txEl>
                                              <p:pRg st="2" end="2"/>
                                            </p:txEl>
                                          </p:spTgt>
                                        </p:tgtEl>
                                        <p:attrNameLst>
                                          <p:attrName>style.visibility</p:attrName>
                                        </p:attrNameLst>
                                      </p:cBhvr>
                                      <p:to>
                                        <p:strVal val="visible"/>
                                      </p:to>
                                    </p:set>
                                    <p:anim calcmode="lin" valueType="num">
                                      <p:cBhvr additive="base">
                                        <p:cTn id="19" dur="500" fill="hold"/>
                                        <p:tgtEl>
                                          <p:spTgt spid="13414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414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4149">
                                            <p:txEl>
                                              <p:pRg st="3" end="3"/>
                                            </p:txEl>
                                          </p:spTgt>
                                        </p:tgtEl>
                                        <p:attrNameLst>
                                          <p:attrName>style.visibility</p:attrName>
                                        </p:attrNameLst>
                                      </p:cBhvr>
                                      <p:to>
                                        <p:strVal val="visible"/>
                                      </p:to>
                                    </p:set>
                                    <p:anim calcmode="lin" valueType="num">
                                      <p:cBhvr additive="base">
                                        <p:cTn id="25" dur="500" fill="hold"/>
                                        <p:tgtEl>
                                          <p:spTgt spid="13414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4149">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34149">
                                            <p:txEl>
                                              <p:pRg st="4" end="4"/>
                                            </p:txEl>
                                          </p:spTgt>
                                        </p:tgtEl>
                                        <p:attrNameLst>
                                          <p:attrName>style.visibility</p:attrName>
                                        </p:attrNameLst>
                                      </p:cBhvr>
                                      <p:to>
                                        <p:strVal val="visible"/>
                                      </p:to>
                                    </p:set>
                                    <p:anim calcmode="lin" valueType="num">
                                      <p:cBhvr additive="base">
                                        <p:cTn id="29" dur="500" fill="hold"/>
                                        <p:tgtEl>
                                          <p:spTgt spid="134149">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34149">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34149">
                                            <p:txEl>
                                              <p:pRg st="5" end="5"/>
                                            </p:txEl>
                                          </p:spTgt>
                                        </p:tgtEl>
                                        <p:attrNameLst>
                                          <p:attrName>style.visibility</p:attrName>
                                        </p:attrNameLst>
                                      </p:cBhvr>
                                      <p:to>
                                        <p:strVal val="visible"/>
                                      </p:to>
                                    </p:set>
                                    <p:anim calcmode="lin" valueType="num">
                                      <p:cBhvr additive="base">
                                        <p:cTn id="33" dur="500" fill="hold"/>
                                        <p:tgtEl>
                                          <p:spTgt spid="134149">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3414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34149">
                                            <p:txEl>
                                              <p:pRg st="6" end="6"/>
                                            </p:txEl>
                                          </p:spTgt>
                                        </p:tgtEl>
                                        <p:attrNameLst>
                                          <p:attrName>style.visibility</p:attrName>
                                        </p:attrNameLst>
                                      </p:cBhvr>
                                      <p:to>
                                        <p:strVal val="visible"/>
                                      </p:to>
                                    </p:set>
                                    <p:anim calcmode="lin" valueType="num">
                                      <p:cBhvr additive="base">
                                        <p:cTn id="39" dur="500" fill="hold"/>
                                        <p:tgtEl>
                                          <p:spTgt spid="134149">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34149">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34149">
                                            <p:txEl>
                                              <p:pRg st="7" end="7"/>
                                            </p:txEl>
                                          </p:spTgt>
                                        </p:tgtEl>
                                        <p:attrNameLst>
                                          <p:attrName>style.visibility</p:attrName>
                                        </p:attrNameLst>
                                      </p:cBhvr>
                                      <p:to>
                                        <p:strVal val="visible"/>
                                      </p:to>
                                    </p:set>
                                    <p:anim calcmode="lin" valueType="num">
                                      <p:cBhvr additive="base">
                                        <p:cTn id="43" dur="500" fill="hold"/>
                                        <p:tgtEl>
                                          <p:spTgt spid="134149">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34149">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34149">
                                            <p:txEl>
                                              <p:pRg st="8" end="8"/>
                                            </p:txEl>
                                          </p:spTgt>
                                        </p:tgtEl>
                                        <p:attrNameLst>
                                          <p:attrName>style.visibility</p:attrName>
                                        </p:attrNameLst>
                                      </p:cBhvr>
                                      <p:to>
                                        <p:strVal val="visible"/>
                                      </p:to>
                                    </p:set>
                                    <p:anim calcmode="lin" valueType="num">
                                      <p:cBhvr additive="base">
                                        <p:cTn id="47" dur="500" fill="hold"/>
                                        <p:tgtEl>
                                          <p:spTgt spid="134149">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34149">
                                            <p:txEl>
                                              <p:pRg st="8" end="8"/>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4149">
                                            <p:txEl>
                                              <p:pRg st="9" end="9"/>
                                            </p:txEl>
                                          </p:spTgt>
                                        </p:tgtEl>
                                        <p:attrNameLst>
                                          <p:attrName>style.visibility</p:attrName>
                                        </p:attrNameLst>
                                      </p:cBhvr>
                                      <p:to>
                                        <p:strVal val="visible"/>
                                      </p:to>
                                    </p:set>
                                    <p:anim calcmode="lin" valueType="num">
                                      <p:cBhvr additive="base">
                                        <p:cTn id="51" dur="500" fill="hold"/>
                                        <p:tgtEl>
                                          <p:spTgt spid="134149">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34149">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9"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36193"/>
          <p:cNvSpPr>
            <a:spLocks noGrp="1" noChangeArrowheads="1"/>
          </p:cNvSpPr>
          <p:nvPr>
            <p:ph type="title"/>
          </p:nvPr>
        </p:nvSpPr>
        <p:spPr/>
        <p:txBody>
          <a:bodyPr/>
          <a:lstStyle/>
          <a:p>
            <a:pPr>
              <a:defRPr/>
            </a:pPr>
            <a:r>
              <a:rPr lang="en-US" smtClean="0"/>
              <a:t>What is a workflow?</a:t>
            </a:r>
          </a:p>
        </p:txBody>
      </p:sp>
      <p:pic>
        <p:nvPicPr>
          <p:cNvPr id="11267" name="Rectangle 9217"/>
          <p:cNvPicPr>
            <a:picLocks noChangeAspect="1" noChangeArrowheads="1"/>
          </p:cNvPicPr>
          <p:nvPr/>
        </p:nvPicPr>
        <p:blipFill>
          <a:blip r:embed="rId4"/>
          <a:srcRect/>
          <a:stretch>
            <a:fillRect/>
          </a:stretch>
        </p:blipFill>
        <p:spPr bwMode="auto">
          <a:xfrm>
            <a:off x="-565150" y="703263"/>
            <a:ext cx="10301288" cy="1792287"/>
          </a:xfrm>
          <a:prstGeom prst="rect">
            <a:avLst/>
          </a:prstGeom>
          <a:noFill/>
          <a:ln w="9525">
            <a:noFill/>
            <a:miter lim="800000"/>
            <a:headEnd/>
            <a:tailEnd/>
          </a:ln>
        </p:spPr>
      </p:pic>
      <p:sp>
        <p:nvSpPr>
          <p:cNvPr id="11268" name="Rectangle 9218"/>
          <p:cNvSpPr>
            <a:spLocks noChangeArrowheads="1"/>
          </p:cNvSpPr>
          <p:nvPr/>
        </p:nvSpPr>
        <p:spPr bwMode="auto">
          <a:xfrm>
            <a:off x="139700" y="1196975"/>
            <a:ext cx="9144000" cy="920750"/>
          </a:xfrm>
          <a:prstGeom prst="rect">
            <a:avLst/>
          </a:prstGeom>
          <a:noFill/>
          <a:ln w="9525">
            <a:noFill/>
            <a:miter lim="800000"/>
            <a:headEnd/>
            <a:tailEnd/>
          </a:ln>
        </p:spPr>
        <p:txBody>
          <a:bodyPr>
            <a:spAutoFit/>
          </a:bodyPr>
          <a:lstStyle/>
          <a:p>
            <a:pPr algn="ctr">
              <a:lnSpc>
                <a:spcPct val="80000"/>
              </a:lnSpc>
              <a:buSzPct val="95000"/>
            </a:pPr>
            <a:r>
              <a:rPr lang="en-US" sz="3400">
                <a:solidFill>
                  <a:schemeClr val="accent2"/>
                </a:solidFill>
                <a:latin typeface="Segoe"/>
              </a:rPr>
              <a:t>A set of </a:t>
            </a:r>
            <a:r>
              <a:rPr lang="en-US" sz="3400" b="1">
                <a:solidFill>
                  <a:schemeClr val="accent2"/>
                </a:solidFill>
                <a:latin typeface="Segoe"/>
              </a:rPr>
              <a:t>activities</a:t>
            </a:r>
            <a:r>
              <a:rPr lang="en-US" sz="3400">
                <a:solidFill>
                  <a:schemeClr val="accent2"/>
                </a:solidFill>
                <a:latin typeface="Segoe"/>
              </a:rPr>
              <a:t> that coordinate people</a:t>
            </a:r>
          </a:p>
          <a:p>
            <a:pPr algn="ctr">
              <a:lnSpc>
                <a:spcPct val="80000"/>
              </a:lnSpc>
              <a:buSzPct val="95000"/>
            </a:pPr>
            <a:r>
              <a:rPr lang="en-US" sz="3400">
                <a:solidFill>
                  <a:schemeClr val="accent2"/>
                </a:solidFill>
                <a:latin typeface="Segoe"/>
              </a:rPr>
              <a:t>and / or software...</a:t>
            </a:r>
          </a:p>
        </p:txBody>
      </p:sp>
      <p:sp>
        <p:nvSpPr>
          <p:cNvPr id="11269" name="Rounded Rectangle 9219"/>
          <p:cNvSpPr>
            <a:spLocks noChangeArrowheads="1"/>
          </p:cNvSpPr>
          <p:nvPr/>
        </p:nvSpPr>
        <p:spPr bwMode="auto">
          <a:xfrm>
            <a:off x="3178175" y="2325688"/>
            <a:ext cx="2270125" cy="471487"/>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r>
              <a:rPr lang="en-US" sz="1800" b="1">
                <a:solidFill>
                  <a:schemeClr val="bg2"/>
                </a:solidFill>
                <a:latin typeface="Arial" pitchFamily="34" charset="0"/>
                <a:ea typeface="MS PGothic" pitchFamily="34" charset="-128"/>
              </a:rPr>
              <a:t>EscalateToManager</a:t>
            </a:r>
          </a:p>
        </p:txBody>
      </p:sp>
      <p:sp>
        <p:nvSpPr>
          <p:cNvPr id="11270" name="TextBox 9220"/>
          <p:cNvSpPr txBox="1">
            <a:spLocks noChangeArrowheads="1"/>
          </p:cNvSpPr>
          <p:nvPr/>
        </p:nvSpPr>
        <p:spPr bwMode="auto">
          <a:xfrm>
            <a:off x="114300" y="2360613"/>
            <a:ext cx="3098800" cy="403225"/>
          </a:xfrm>
          <a:prstGeom prst="rect">
            <a:avLst/>
          </a:prstGeom>
          <a:noFill/>
          <a:ln w="9525">
            <a:noFill/>
            <a:miter lim="800000"/>
            <a:headEnd/>
            <a:tailEnd/>
          </a:ln>
        </p:spPr>
        <p:txBody>
          <a:bodyPr wrap="none">
            <a:spAutoFit/>
          </a:bodyPr>
          <a:lstStyle/>
          <a:p>
            <a:pPr algn="ctr" eaLnBrk="0" hangingPunct="0">
              <a:lnSpc>
                <a:spcPct val="85000"/>
              </a:lnSpc>
              <a:spcBef>
                <a:spcPct val="20000"/>
              </a:spcBef>
            </a:pPr>
            <a:r>
              <a:rPr lang="en-US" sz="2400">
                <a:latin typeface="Segoe"/>
              </a:rPr>
              <a:t>Example activities</a:t>
            </a:r>
            <a:r>
              <a:rPr lang="en-US" sz="2400">
                <a:latin typeface="Segoe Semibold"/>
              </a:rPr>
              <a:t>…</a:t>
            </a:r>
            <a:r>
              <a:rPr lang="en-US" sz="2400">
                <a:latin typeface="Segoe"/>
              </a:rPr>
              <a:t>. </a:t>
            </a:r>
          </a:p>
        </p:txBody>
      </p:sp>
      <p:sp>
        <p:nvSpPr>
          <p:cNvPr id="11271" name="Rounded Rectangle 9221"/>
          <p:cNvSpPr>
            <a:spLocks noChangeArrowheads="1"/>
          </p:cNvSpPr>
          <p:nvPr/>
        </p:nvSpPr>
        <p:spPr bwMode="auto">
          <a:xfrm>
            <a:off x="5846763" y="2339975"/>
            <a:ext cx="1976437" cy="454025"/>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r>
              <a:rPr lang="en-US" sz="1800" b="1">
                <a:solidFill>
                  <a:schemeClr val="bg2"/>
                </a:solidFill>
                <a:latin typeface="Arial" pitchFamily="34" charset="0"/>
                <a:ea typeface="MS PGothic" pitchFamily="34" charset="-128"/>
              </a:rPr>
              <a:t>CheckInventory</a:t>
            </a:r>
          </a:p>
        </p:txBody>
      </p:sp>
      <p:pic>
        <p:nvPicPr>
          <p:cNvPr id="11272" name="Rectangle 9222"/>
          <p:cNvPicPr>
            <a:picLocks noChangeAspect="1" noChangeArrowheads="1"/>
          </p:cNvPicPr>
          <p:nvPr/>
        </p:nvPicPr>
        <p:blipFill>
          <a:blip r:embed="rId4"/>
          <a:srcRect/>
          <a:stretch>
            <a:fillRect/>
          </a:stretch>
        </p:blipFill>
        <p:spPr bwMode="auto">
          <a:xfrm>
            <a:off x="-573088" y="2817813"/>
            <a:ext cx="10301288" cy="1412875"/>
          </a:xfrm>
          <a:prstGeom prst="rect">
            <a:avLst/>
          </a:prstGeom>
          <a:noFill/>
          <a:ln w="9525">
            <a:noFill/>
            <a:miter lim="800000"/>
            <a:headEnd/>
            <a:tailEnd/>
          </a:ln>
        </p:spPr>
      </p:pic>
      <p:sp>
        <p:nvSpPr>
          <p:cNvPr id="11273" name="TextBox 9223"/>
          <p:cNvSpPr txBox="1">
            <a:spLocks noChangeArrowheads="1"/>
          </p:cNvSpPr>
          <p:nvPr/>
        </p:nvSpPr>
        <p:spPr bwMode="auto">
          <a:xfrm>
            <a:off x="461963" y="4127500"/>
            <a:ext cx="2776537" cy="403225"/>
          </a:xfrm>
          <a:prstGeom prst="rect">
            <a:avLst/>
          </a:prstGeom>
          <a:noFill/>
          <a:ln w="9525">
            <a:noFill/>
            <a:miter lim="800000"/>
            <a:headEnd/>
            <a:tailEnd/>
          </a:ln>
        </p:spPr>
        <p:txBody>
          <a:bodyPr wrap="none">
            <a:spAutoFit/>
          </a:bodyPr>
          <a:lstStyle/>
          <a:p>
            <a:pPr algn="ctr" eaLnBrk="0" hangingPunct="0">
              <a:lnSpc>
                <a:spcPct val="85000"/>
              </a:lnSpc>
              <a:spcBef>
                <a:spcPct val="20000"/>
              </a:spcBef>
            </a:pPr>
            <a:r>
              <a:rPr lang="en-US" sz="2400">
                <a:latin typeface="Segoe"/>
              </a:rPr>
              <a:t>Like a flowchart</a:t>
            </a:r>
            <a:r>
              <a:rPr lang="en-US" sz="2400">
                <a:latin typeface="Segoe Semibold"/>
              </a:rPr>
              <a:t>…</a:t>
            </a:r>
            <a:r>
              <a:rPr lang="en-US" sz="2400">
                <a:latin typeface="Segoe"/>
              </a:rPr>
              <a:t>. </a:t>
            </a:r>
          </a:p>
        </p:txBody>
      </p:sp>
      <p:sp>
        <p:nvSpPr>
          <p:cNvPr id="11274" name="Rectangle 9224"/>
          <p:cNvSpPr>
            <a:spLocks noChangeArrowheads="1"/>
          </p:cNvSpPr>
          <p:nvPr/>
        </p:nvSpPr>
        <p:spPr bwMode="auto">
          <a:xfrm>
            <a:off x="330200" y="3268663"/>
            <a:ext cx="8686800" cy="482600"/>
          </a:xfrm>
          <a:prstGeom prst="rect">
            <a:avLst/>
          </a:prstGeom>
          <a:noFill/>
          <a:ln w="9525">
            <a:noFill/>
            <a:miter lim="800000"/>
            <a:headEnd/>
            <a:tailEnd/>
          </a:ln>
        </p:spPr>
        <p:txBody>
          <a:bodyPr>
            <a:spAutoFit/>
          </a:bodyPr>
          <a:lstStyle/>
          <a:p>
            <a:pPr algn="ctr">
              <a:lnSpc>
                <a:spcPct val="80000"/>
              </a:lnSpc>
              <a:spcBef>
                <a:spcPct val="40000"/>
              </a:spcBef>
              <a:buSzPct val="95000"/>
            </a:pPr>
            <a:r>
              <a:rPr lang="en-US" sz="3200">
                <a:solidFill>
                  <a:schemeClr val="accent2"/>
                </a:solidFill>
                <a:latin typeface="Segoe"/>
              </a:rPr>
              <a:t>…organized into some form of </a:t>
            </a:r>
            <a:r>
              <a:rPr lang="en-US" sz="3200" b="1">
                <a:solidFill>
                  <a:schemeClr val="accent2"/>
                </a:solidFill>
                <a:latin typeface="Segoe"/>
              </a:rPr>
              <a:t>workflow</a:t>
            </a:r>
            <a:r>
              <a:rPr lang="en-US" sz="3200" i="1">
                <a:solidFill>
                  <a:schemeClr val="accent2"/>
                </a:solidFill>
                <a:latin typeface="Segoe"/>
              </a:rPr>
              <a:t>.</a:t>
            </a:r>
          </a:p>
        </p:txBody>
      </p:sp>
      <p:sp>
        <p:nvSpPr>
          <p:cNvPr id="11275" name="TextBox 9225"/>
          <p:cNvSpPr txBox="1">
            <a:spLocks noChangeArrowheads="1"/>
          </p:cNvSpPr>
          <p:nvPr/>
        </p:nvSpPr>
        <p:spPr bwMode="auto">
          <a:xfrm>
            <a:off x="3429000" y="4114800"/>
            <a:ext cx="3181350" cy="403225"/>
          </a:xfrm>
          <a:prstGeom prst="rect">
            <a:avLst/>
          </a:prstGeom>
          <a:noFill/>
          <a:ln w="9525">
            <a:noFill/>
            <a:miter lim="800000"/>
            <a:headEnd/>
            <a:tailEnd/>
          </a:ln>
        </p:spPr>
        <p:txBody>
          <a:bodyPr wrap="none">
            <a:spAutoFit/>
          </a:bodyPr>
          <a:lstStyle/>
          <a:p>
            <a:pPr algn="ctr" eaLnBrk="0" hangingPunct="0">
              <a:lnSpc>
                <a:spcPct val="85000"/>
              </a:lnSpc>
              <a:spcBef>
                <a:spcPct val="20000"/>
              </a:spcBef>
            </a:pPr>
            <a:r>
              <a:rPr lang="en-US" sz="2400">
                <a:latin typeface="Segoe"/>
              </a:rPr>
              <a:t>Or a state diagram</a:t>
            </a:r>
            <a:r>
              <a:rPr lang="en-US" sz="2400">
                <a:latin typeface="Segoe Semibold"/>
              </a:rPr>
              <a:t>…</a:t>
            </a:r>
            <a:r>
              <a:rPr lang="en-US" sz="2400">
                <a:latin typeface="Segoe"/>
              </a:rPr>
              <a:t>. </a:t>
            </a:r>
          </a:p>
        </p:txBody>
      </p:sp>
      <p:sp>
        <p:nvSpPr>
          <p:cNvPr id="11276" name="Rounded Rectangle 9226"/>
          <p:cNvSpPr>
            <a:spLocks noChangeArrowheads="1"/>
          </p:cNvSpPr>
          <p:nvPr/>
        </p:nvSpPr>
        <p:spPr bwMode="auto">
          <a:xfrm>
            <a:off x="1597025" y="4618038"/>
            <a:ext cx="804863" cy="298450"/>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endParaRPr lang="en-US" sz="1800" b="1">
              <a:solidFill>
                <a:schemeClr val="bg2"/>
              </a:solidFill>
              <a:latin typeface="Arial" pitchFamily="34" charset="0"/>
              <a:ea typeface="MS PGothic" pitchFamily="34" charset="-128"/>
            </a:endParaRPr>
          </a:p>
        </p:txBody>
      </p:sp>
      <p:sp>
        <p:nvSpPr>
          <p:cNvPr id="11277" name="Flowchart: Decision 9227"/>
          <p:cNvSpPr>
            <a:spLocks noChangeArrowheads="1"/>
          </p:cNvSpPr>
          <p:nvPr/>
        </p:nvSpPr>
        <p:spPr bwMode="auto">
          <a:xfrm>
            <a:off x="1720850" y="5175250"/>
            <a:ext cx="604838" cy="403225"/>
          </a:xfrm>
          <a:prstGeom prst="flowChartDecision">
            <a:avLst/>
          </a:prstGeom>
          <a:solidFill>
            <a:srgbClr val="FFB265"/>
          </a:solidFill>
          <a:ln w="25400" algn="ctr">
            <a:solidFill>
              <a:schemeClr val="tx1"/>
            </a:solidFill>
            <a:miter lim="800000"/>
            <a:headEnd/>
            <a:tailEnd/>
          </a:ln>
        </p:spPr>
        <p:txBody>
          <a:bodyPr wrap="none" anchor="ctr"/>
          <a:lstStyle/>
          <a:p>
            <a:endParaRPr lang="en-US" sz="1800">
              <a:solidFill>
                <a:srgbClr val="000000"/>
              </a:solidFill>
              <a:latin typeface="Arial" pitchFamily="34" charset="0"/>
            </a:endParaRPr>
          </a:p>
        </p:txBody>
      </p:sp>
      <p:sp>
        <p:nvSpPr>
          <p:cNvPr id="11278" name="Rounded Rectangle 9228"/>
          <p:cNvSpPr>
            <a:spLocks noChangeArrowheads="1"/>
          </p:cNvSpPr>
          <p:nvPr/>
        </p:nvSpPr>
        <p:spPr bwMode="auto">
          <a:xfrm>
            <a:off x="920750" y="5754688"/>
            <a:ext cx="804863" cy="298450"/>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endParaRPr lang="en-US" sz="1800" b="1">
              <a:solidFill>
                <a:schemeClr val="bg2"/>
              </a:solidFill>
              <a:latin typeface="Arial" pitchFamily="34" charset="0"/>
              <a:ea typeface="MS PGothic" pitchFamily="34" charset="-128"/>
            </a:endParaRPr>
          </a:p>
        </p:txBody>
      </p:sp>
      <p:sp>
        <p:nvSpPr>
          <p:cNvPr id="11279" name="Rounded Rectangle 9229"/>
          <p:cNvSpPr>
            <a:spLocks noChangeArrowheads="1"/>
          </p:cNvSpPr>
          <p:nvPr/>
        </p:nvSpPr>
        <p:spPr bwMode="auto">
          <a:xfrm>
            <a:off x="2266950" y="5754688"/>
            <a:ext cx="804863" cy="298450"/>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endParaRPr lang="en-US" sz="1800" b="1">
              <a:solidFill>
                <a:schemeClr val="bg2"/>
              </a:solidFill>
              <a:latin typeface="Arial" pitchFamily="34" charset="0"/>
              <a:ea typeface="MS PGothic" pitchFamily="34" charset="-128"/>
            </a:endParaRPr>
          </a:p>
        </p:txBody>
      </p:sp>
      <p:sp>
        <p:nvSpPr>
          <p:cNvPr id="11280" name="Rounded Rectangle 9230"/>
          <p:cNvSpPr>
            <a:spLocks noChangeArrowheads="1"/>
          </p:cNvSpPr>
          <p:nvPr/>
        </p:nvSpPr>
        <p:spPr bwMode="auto">
          <a:xfrm>
            <a:off x="1593850" y="6305550"/>
            <a:ext cx="804863" cy="298450"/>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endParaRPr lang="en-US" sz="1800" b="1">
              <a:solidFill>
                <a:schemeClr val="bg2"/>
              </a:solidFill>
              <a:latin typeface="Arial" pitchFamily="34" charset="0"/>
              <a:ea typeface="MS PGothic" pitchFamily="34" charset="-128"/>
            </a:endParaRPr>
          </a:p>
        </p:txBody>
      </p:sp>
      <p:grpSp>
        <p:nvGrpSpPr>
          <p:cNvPr id="2" name="Group 17"/>
          <p:cNvGrpSpPr>
            <a:grpSpLocks/>
          </p:cNvGrpSpPr>
          <p:nvPr/>
        </p:nvGrpSpPr>
        <p:grpSpPr bwMode="auto">
          <a:xfrm>
            <a:off x="3733800" y="4572000"/>
            <a:ext cx="598488" cy="541338"/>
            <a:chOff x="3158" y="3103"/>
            <a:chExt cx="377" cy="341"/>
          </a:xfrm>
        </p:grpSpPr>
        <p:sp>
          <p:nvSpPr>
            <p:cNvPr id="11313" name="Rounded Rectangle 9263"/>
            <p:cNvSpPr>
              <a:spLocks noChangeArrowheads="1"/>
            </p:cNvSpPr>
            <p:nvPr/>
          </p:nvSpPr>
          <p:spPr bwMode="auto">
            <a:xfrm>
              <a:off x="3158" y="3103"/>
              <a:ext cx="377" cy="341"/>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endParaRPr lang="en-US" sz="1800" b="1">
                <a:solidFill>
                  <a:schemeClr val="bg2"/>
                </a:solidFill>
                <a:latin typeface="Arial" pitchFamily="34" charset="0"/>
                <a:ea typeface="MS PGothic" pitchFamily="34" charset="-128"/>
              </a:endParaRPr>
            </a:p>
          </p:txBody>
        </p:sp>
        <p:sp>
          <p:nvSpPr>
            <p:cNvPr id="11314" name="Straight Connector 9264"/>
            <p:cNvSpPr>
              <a:spLocks noChangeShapeType="1"/>
            </p:cNvSpPr>
            <p:nvPr/>
          </p:nvSpPr>
          <p:spPr bwMode="auto">
            <a:xfrm>
              <a:off x="3162" y="3206"/>
              <a:ext cx="370" cy="0"/>
            </a:xfrm>
            <a:prstGeom prst="line">
              <a:avLst/>
            </a:prstGeom>
            <a:noFill/>
            <a:ln w="12700" algn="ctr">
              <a:solidFill>
                <a:schemeClr val="tx1"/>
              </a:solidFill>
              <a:round/>
              <a:headEnd/>
              <a:tailEnd/>
            </a:ln>
          </p:spPr>
          <p:txBody>
            <a:bodyPr anchor="ctr"/>
            <a:lstStyle/>
            <a:p>
              <a:endParaRPr lang="en-US"/>
            </a:p>
          </p:txBody>
        </p:sp>
      </p:grpSp>
      <p:grpSp>
        <p:nvGrpSpPr>
          <p:cNvPr id="3" name="Group 20"/>
          <p:cNvGrpSpPr>
            <a:grpSpLocks/>
          </p:cNvGrpSpPr>
          <p:nvPr/>
        </p:nvGrpSpPr>
        <p:grpSpPr bwMode="auto">
          <a:xfrm>
            <a:off x="5076825" y="4983163"/>
            <a:ext cx="598488" cy="541337"/>
            <a:chOff x="3158" y="3103"/>
            <a:chExt cx="377" cy="341"/>
          </a:xfrm>
        </p:grpSpPr>
        <p:sp>
          <p:nvSpPr>
            <p:cNvPr id="11311" name="Rounded Rectangle 9261"/>
            <p:cNvSpPr>
              <a:spLocks noChangeArrowheads="1"/>
            </p:cNvSpPr>
            <p:nvPr/>
          </p:nvSpPr>
          <p:spPr bwMode="auto">
            <a:xfrm>
              <a:off x="3158" y="3103"/>
              <a:ext cx="377" cy="341"/>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endParaRPr lang="en-US" sz="1800" b="1">
                <a:solidFill>
                  <a:schemeClr val="bg2"/>
                </a:solidFill>
                <a:latin typeface="Arial" pitchFamily="34" charset="0"/>
                <a:ea typeface="MS PGothic" pitchFamily="34" charset="-128"/>
              </a:endParaRPr>
            </a:p>
          </p:txBody>
        </p:sp>
        <p:sp>
          <p:nvSpPr>
            <p:cNvPr id="11312" name="Straight Connector 9262"/>
            <p:cNvSpPr>
              <a:spLocks noChangeShapeType="1"/>
            </p:cNvSpPr>
            <p:nvPr/>
          </p:nvSpPr>
          <p:spPr bwMode="auto">
            <a:xfrm>
              <a:off x="3162" y="3206"/>
              <a:ext cx="370" cy="0"/>
            </a:xfrm>
            <a:prstGeom prst="line">
              <a:avLst/>
            </a:prstGeom>
            <a:noFill/>
            <a:ln w="12700" algn="ctr">
              <a:solidFill>
                <a:schemeClr val="tx1"/>
              </a:solidFill>
              <a:round/>
              <a:headEnd/>
              <a:tailEnd/>
            </a:ln>
          </p:spPr>
          <p:txBody>
            <a:bodyPr anchor="ctr"/>
            <a:lstStyle/>
            <a:p>
              <a:endParaRPr lang="en-US"/>
            </a:p>
          </p:txBody>
        </p:sp>
      </p:grpSp>
      <p:grpSp>
        <p:nvGrpSpPr>
          <p:cNvPr id="4" name="Group 23"/>
          <p:cNvGrpSpPr>
            <a:grpSpLocks/>
          </p:cNvGrpSpPr>
          <p:nvPr/>
        </p:nvGrpSpPr>
        <p:grpSpPr bwMode="auto">
          <a:xfrm>
            <a:off x="4024313" y="5449888"/>
            <a:ext cx="598487" cy="541337"/>
            <a:chOff x="3158" y="3103"/>
            <a:chExt cx="377" cy="341"/>
          </a:xfrm>
        </p:grpSpPr>
        <p:sp>
          <p:nvSpPr>
            <p:cNvPr id="11309" name="Rounded Rectangle 9259"/>
            <p:cNvSpPr>
              <a:spLocks noChangeArrowheads="1"/>
            </p:cNvSpPr>
            <p:nvPr/>
          </p:nvSpPr>
          <p:spPr bwMode="auto">
            <a:xfrm>
              <a:off x="3158" y="3103"/>
              <a:ext cx="377" cy="341"/>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endParaRPr lang="en-US" sz="1800" b="1">
                <a:solidFill>
                  <a:schemeClr val="bg2"/>
                </a:solidFill>
                <a:latin typeface="Arial" pitchFamily="34" charset="0"/>
                <a:ea typeface="MS PGothic" pitchFamily="34" charset="-128"/>
              </a:endParaRPr>
            </a:p>
          </p:txBody>
        </p:sp>
        <p:sp>
          <p:nvSpPr>
            <p:cNvPr id="11310" name="Straight Connector 9260"/>
            <p:cNvSpPr>
              <a:spLocks noChangeShapeType="1"/>
            </p:cNvSpPr>
            <p:nvPr/>
          </p:nvSpPr>
          <p:spPr bwMode="auto">
            <a:xfrm>
              <a:off x="3162" y="3206"/>
              <a:ext cx="370" cy="0"/>
            </a:xfrm>
            <a:prstGeom prst="line">
              <a:avLst/>
            </a:prstGeom>
            <a:noFill/>
            <a:ln w="12700" algn="ctr">
              <a:solidFill>
                <a:schemeClr val="tx1"/>
              </a:solidFill>
              <a:round/>
              <a:headEnd/>
              <a:tailEnd/>
            </a:ln>
          </p:spPr>
          <p:txBody>
            <a:bodyPr anchor="ctr"/>
            <a:lstStyle/>
            <a:p>
              <a:endParaRPr lang="en-US"/>
            </a:p>
          </p:txBody>
        </p:sp>
      </p:grpSp>
      <p:grpSp>
        <p:nvGrpSpPr>
          <p:cNvPr id="5" name="Group 26"/>
          <p:cNvGrpSpPr>
            <a:grpSpLocks/>
          </p:cNvGrpSpPr>
          <p:nvPr/>
        </p:nvGrpSpPr>
        <p:grpSpPr bwMode="auto">
          <a:xfrm>
            <a:off x="5438775" y="5845175"/>
            <a:ext cx="598488" cy="541338"/>
            <a:chOff x="3158" y="3103"/>
            <a:chExt cx="377" cy="341"/>
          </a:xfrm>
        </p:grpSpPr>
        <p:sp>
          <p:nvSpPr>
            <p:cNvPr id="11307" name="Rounded Rectangle 9257"/>
            <p:cNvSpPr>
              <a:spLocks noChangeArrowheads="1"/>
            </p:cNvSpPr>
            <p:nvPr/>
          </p:nvSpPr>
          <p:spPr bwMode="auto">
            <a:xfrm>
              <a:off x="3158" y="3103"/>
              <a:ext cx="377" cy="341"/>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endParaRPr lang="en-US" sz="1800" b="1">
                <a:solidFill>
                  <a:schemeClr val="bg2"/>
                </a:solidFill>
                <a:latin typeface="Arial" pitchFamily="34" charset="0"/>
                <a:ea typeface="MS PGothic" pitchFamily="34" charset="-128"/>
              </a:endParaRPr>
            </a:p>
          </p:txBody>
        </p:sp>
        <p:sp>
          <p:nvSpPr>
            <p:cNvPr id="11308" name="Straight Connector 9258"/>
            <p:cNvSpPr>
              <a:spLocks noChangeShapeType="1"/>
            </p:cNvSpPr>
            <p:nvPr/>
          </p:nvSpPr>
          <p:spPr bwMode="auto">
            <a:xfrm>
              <a:off x="3162" y="3206"/>
              <a:ext cx="370" cy="0"/>
            </a:xfrm>
            <a:prstGeom prst="line">
              <a:avLst/>
            </a:prstGeom>
            <a:noFill/>
            <a:ln w="12700" algn="ctr">
              <a:solidFill>
                <a:schemeClr val="tx1"/>
              </a:solidFill>
              <a:round/>
              <a:headEnd/>
              <a:tailEnd/>
            </a:ln>
          </p:spPr>
          <p:txBody>
            <a:bodyPr anchor="ctr"/>
            <a:lstStyle/>
            <a:p>
              <a:endParaRPr lang="en-US"/>
            </a:p>
          </p:txBody>
        </p:sp>
      </p:grpSp>
      <p:cxnSp>
        <p:nvCxnSpPr>
          <p:cNvPr id="11285" name="Elbow Connector 9235"/>
          <p:cNvCxnSpPr>
            <a:cxnSpLocks noChangeShapeType="1"/>
          </p:cNvCxnSpPr>
          <p:nvPr/>
        </p:nvCxnSpPr>
        <p:spPr bwMode="auto">
          <a:xfrm rot="16200000" flipH="1">
            <a:off x="1885951" y="5024437"/>
            <a:ext cx="266700" cy="9525"/>
          </a:xfrm>
          <a:prstGeom prst="bentConnector3">
            <a:avLst>
              <a:gd name="adj1" fmla="val 52380"/>
            </a:avLst>
          </a:prstGeom>
          <a:noFill/>
          <a:ln w="25400" algn="ctr">
            <a:solidFill>
              <a:schemeClr val="tx1"/>
            </a:solidFill>
            <a:miter lim="800000"/>
            <a:headEnd/>
            <a:tailEnd type="triangle" w="med" len="med"/>
          </a:ln>
        </p:spPr>
      </p:cxnSp>
      <p:cxnSp>
        <p:nvCxnSpPr>
          <p:cNvPr id="11286" name="Shape 9236"/>
          <p:cNvCxnSpPr>
            <a:cxnSpLocks noChangeShapeType="1"/>
          </p:cNvCxnSpPr>
          <p:nvPr/>
        </p:nvCxnSpPr>
        <p:spPr bwMode="auto">
          <a:xfrm>
            <a:off x="2338388" y="5376863"/>
            <a:ext cx="331787" cy="365125"/>
          </a:xfrm>
          <a:prstGeom prst="bentConnector2">
            <a:avLst/>
          </a:prstGeom>
          <a:noFill/>
          <a:ln w="25400" algn="ctr">
            <a:solidFill>
              <a:schemeClr val="tx1"/>
            </a:solidFill>
            <a:miter lim="800000"/>
            <a:headEnd/>
            <a:tailEnd type="triangle" w="med" len="med"/>
          </a:ln>
        </p:spPr>
      </p:cxnSp>
      <p:cxnSp>
        <p:nvCxnSpPr>
          <p:cNvPr id="11287" name="Shape 9237"/>
          <p:cNvCxnSpPr>
            <a:cxnSpLocks noChangeShapeType="1"/>
          </p:cNvCxnSpPr>
          <p:nvPr/>
        </p:nvCxnSpPr>
        <p:spPr bwMode="auto">
          <a:xfrm rot="10800000" flipV="1">
            <a:off x="1323975" y="5376863"/>
            <a:ext cx="384175" cy="365125"/>
          </a:xfrm>
          <a:prstGeom prst="bentConnector2">
            <a:avLst/>
          </a:prstGeom>
          <a:noFill/>
          <a:ln w="25400" algn="ctr">
            <a:solidFill>
              <a:schemeClr val="tx1"/>
            </a:solidFill>
            <a:miter lim="800000"/>
            <a:headEnd/>
            <a:tailEnd type="triangle" w="med" len="med"/>
          </a:ln>
        </p:spPr>
      </p:cxnSp>
      <p:cxnSp>
        <p:nvCxnSpPr>
          <p:cNvPr id="11288" name="Elbow Connector 9238"/>
          <p:cNvCxnSpPr>
            <a:cxnSpLocks noChangeShapeType="1"/>
          </p:cNvCxnSpPr>
          <p:nvPr/>
        </p:nvCxnSpPr>
        <p:spPr bwMode="auto">
          <a:xfrm rot="16200000" flipH="1">
            <a:off x="1547812" y="5843588"/>
            <a:ext cx="225425" cy="673100"/>
          </a:xfrm>
          <a:prstGeom prst="bentConnector3">
            <a:avLst>
              <a:gd name="adj1" fmla="val 49648"/>
            </a:avLst>
          </a:prstGeom>
          <a:noFill/>
          <a:ln w="25400" algn="ctr">
            <a:solidFill>
              <a:schemeClr val="tx1"/>
            </a:solidFill>
            <a:miter lim="800000"/>
            <a:headEnd/>
            <a:tailEnd type="triangle" w="med" len="med"/>
          </a:ln>
        </p:spPr>
      </p:cxnSp>
      <p:cxnSp>
        <p:nvCxnSpPr>
          <p:cNvPr id="11289" name="Elbow Connector 9239"/>
          <p:cNvCxnSpPr>
            <a:cxnSpLocks noChangeShapeType="1"/>
          </p:cNvCxnSpPr>
          <p:nvPr/>
        </p:nvCxnSpPr>
        <p:spPr bwMode="auto">
          <a:xfrm rot="5400000">
            <a:off x="2220912" y="5843588"/>
            <a:ext cx="225425" cy="673100"/>
          </a:xfrm>
          <a:prstGeom prst="bentConnector3">
            <a:avLst>
              <a:gd name="adj1" fmla="val 49648"/>
            </a:avLst>
          </a:prstGeom>
          <a:noFill/>
          <a:ln w="25400" algn="ctr">
            <a:solidFill>
              <a:schemeClr val="tx1"/>
            </a:solidFill>
            <a:miter lim="800000"/>
            <a:headEnd/>
            <a:tailEnd type="triangle" w="med" len="med"/>
          </a:ln>
        </p:spPr>
      </p:cxnSp>
      <p:sp>
        <p:nvSpPr>
          <p:cNvPr id="11290" name="Shape 9240"/>
          <p:cNvSpPr>
            <a:spLocks/>
          </p:cNvSpPr>
          <p:nvPr/>
        </p:nvSpPr>
        <p:spPr bwMode="auto">
          <a:xfrm>
            <a:off x="4362450" y="4786313"/>
            <a:ext cx="811213" cy="1905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lgn="ctr">
            <a:solidFill>
              <a:schemeClr val="tx1"/>
            </a:solidFill>
            <a:round/>
            <a:headEnd/>
            <a:tailEnd type="triangle" w="med" len="med"/>
          </a:ln>
        </p:spPr>
        <p:txBody>
          <a:bodyPr wrap="none" anchor="ctr"/>
          <a:lstStyle/>
          <a:p>
            <a:endParaRPr lang="en-US" sz="1800">
              <a:solidFill>
                <a:srgbClr val="000000"/>
              </a:solidFill>
              <a:latin typeface="Arial" pitchFamily="34" charset="0"/>
            </a:endParaRPr>
          </a:p>
        </p:txBody>
      </p:sp>
      <p:sp>
        <p:nvSpPr>
          <p:cNvPr id="11291" name="Shape 9241"/>
          <p:cNvSpPr>
            <a:spLocks/>
          </p:cNvSpPr>
          <p:nvPr/>
        </p:nvSpPr>
        <p:spPr bwMode="auto">
          <a:xfrm flipH="1">
            <a:off x="4465638" y="5270500"/>
            <a:ext cx="604837" cy="20637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lgn="ctr">
            <a:solidFill>
              <a:schemeClr val="tx1"/>
            </a:solidFill>
            <a:round/>
            <a:headEnd/>
            <a:tailEnd type="triangle" w="med" len="med"/>
          </a:ln>
        </p:spPr>
        <p:txBody>
          <a:bodyPr wrap="none" anchor="ctr"/>
          <a:lstStyle/>
          <a:p>
            <a:endParaRPr lang="en-US" sz="1800">
              <a:solidFill>
                <a:srgbClr val="000000"/>
              </a:solidFill>
              <a:latin typeface="Arial" pitchFamily="34" charset="0"/>
            </a:endParaRPr>
          </a:p>
        </p:txBody>
      </p:sp>
      <p:sp>
        <p:nvSpPr>
          <p:cNvPr id="11292" name="Shape 9242"/>
          <p:cNvSpPr>
            <a:spLocks/>
          </p:cNvSpPr>
          <p:nvPr/>
        </p:nvSpPr>
        <p:spPr bwMode="auto">
          <a:xfrm flipV="1">
            <a:off x="4638675" y="5476875"/>
            <a:ext cx="569913" cy="27622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lgn="ctr">
            <a:solidFill>
              <a:schemeClr val="tx1"/>
            </a:solidFill>
            <a:round/>
            <a:headEnd/>
            <a:tailEnd type="triangle" w="med" len="med"/>
          </a:ln>
        </p:spPr>
        <p:txBody>
          <a:bodyPr wrap="none" anchor="ctr"/>
          <a:lstStyle/>
          <a:p>
            <a:endParaRPr lang="en-US" sz="1800">
              <a:solidFill>
                <a:srgbClr val="000000"/>
              </a:solidFill>
              <a:latin typeface="Arial" pitchFamily="34" charset="0"/>
            </a:endParaRPr>
          </a:p>
        </p:txBody>
      </p:sp>
      <p:sp>
        <p:nvSpPr>
          <p:cNvPr id="11293" name="Shape 9243"/>
          <p:cNvSpPr>
            <a:spLocks/>
          </p:cNvSpPr>
          <p:nvPr/>
        </p:nvSpPr>
        <p:spPr bwMode="auto">
          <a:xfrm>
            <a:off x="5588000" y="5494338"/>
            <a:ext cx="241300" cy="31115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lgn="ctr">
            <a:solidFill>
              <a:schemeClr val="tx1"/>
            </a:solidFill>
            <a:round/>
            <a:headEnd/>
            <a:tailEnd type="triangle" w="med" len="med"/>
          </a:ln>
        </p:spPr>
        <p:txBody>
          <a:bodyPr wrap="none" anchor="ctr"/>
          <a:lstStyle/>
          <a:p>
            <a:endParaRPr lang="en-US" sz="1800">
              <a:solidFill>
                <a:srgbClr val="000000"/>
              </a:solidFill>
              <a:latin typeface="Arial" pitchFamily="34" charset="0"/>
            </a:endParaRPr>
          </a:p>
        </p:txBody>
      </p:sp>
      <p:sp>
        <p:nvSpPr>
          <p:cNvPr id="54" name="TextBox 53"/>
          <p:cNvSpPr txBox="1">
            <a:spLocks noChangeArrowheads="1"/>
          </p:cNvSpPr>
          <p:nvPr/>
        </p:nvSpPr>
        <p:spPr bwMode="auto">
          <a:xfrm>
            <a:off x="6434138" y="4114800"/>
            <a:ext cx="2709862" cy="403225"/>
          </a:xfrm>
          <a:prstGeom prst="rect">
            <a:avLst/>
          </a:prstGeom>
          <a:noFill/>
          <a:ln w="12700" cap="flat" cmpd="sng" algn="ctr">
            <a:noFill/>
            <a:prstDash val="solid"/>
            <a:miter lim="800000"/>
            <a:headEnd type="none" w="med" len="med"/>
            <a:tailEnd type="none" w="med" len="med"/>
          </a:ln>
          <a:effectLst/>
        </p:spPr>
        <p:txBody>
          <a:bodyPr wrap="none">
            <a:spAutoFit/>
          </a:bodyPr>
          <a:lstStyle/>
          <a:p>
            <a:pPr algn="ctr">
              <a:lnSpc>
                <a:spcPct val="85000"/>
              </a:lnSpc>
              <a:spcBef>
                <a:spcPct val="20000"/>
              </a:spcBef>
              <a:defRPr/>
            </a:pPr>
            <a:r>
              <a:rPr lang="en-US" sz="2400">
                <a:latin typeface="Segoe" pitchFamily="34" charset="0"/>
              </a:rPr>
              <a:t>or based on rules.</a:t>
            </a:r>
            <a:r>
              <a:rPr lang="en-US" sz="2400">
                <a:effectLst>
                  <a:outerShdw blurRad="38100" dist="38100" dir="2700000" algn="tl">
                    <a:srgbClr val="C0C0C0"/>
                  </a:outerShdw>
                </a:effectLst>
                <a:latin typeface="Segoe" pitchFamily="34" charset="0"/>
              </a:rPr>
              <a:t> </a:t>
            </a:r>
            <a:endParaRPr lang="en-US" sz="1800">
              <a:solidFill>
                <a:srgbClr val="000000"/>
              </a:solidFill>
              <a:latin typeface="Arial" pitchFamily="34" charset="0"/>
            </a:endParaRPr>
          </a:p>
        </p:txBody>
      </p:sp>
      <p:grpSp>
        <p:nvGrpSpPr>
          <p:cNvPr id="6" name="Group 54"/>
          <p:cNvGrpSpPr>
            <a:grpSpLocks/>
          </p:cNvGrpSpPr>
          <p:nvPr/>
        </p:nvGrpSpPr>
        <p:grpSpPr bwMode="auto">
          <a:xfrm>
            <a:off x="6958013" y="4673600"/>
            <a:ext cx="1643062" cy="403225"/>
            <a:chOff x="4185" y="2903"/>
            <a:chExt cx="1035" cy="254"/>
          </a:xfrm>
        </p:grpSpPr>
        <p:sp>
          <p:nvSpPr>
            <p:cNvPr id="11304" name="Rounded Rectangle 9254"/>
            <p:cNvSpPr>
              <a:spLocks noChangeArrowheads="1"/>
            </p:cNvSpPr>
            <p:nvPr/>
          </p:nvSpPr>
          <p:spPr bwMode="auto">
            <a:xfrm>
              <a:off x="4713" y="2935"/>
              <a:ext cx="507" cy="188"/>
            </a:xfrm>
            <a:prstGeom prst="roundRect">
              <a:avLst>
                <a:gd name="adj" fmla="val 16667"/>
              </a:avLst>
            </a:prstGeom>
            <a:solidFill>
              <a:srgbClr val="FFB265"/>
            </a:solidFill>
            <a:ln w="12700" algn="ctr">
              <a:solidFill>
                <a:schemeClr val="tx1"/>
              </a:solidFill>
              <a:round/>
              <a:headEnd/>
              <a:tailEnd/>
            </a:ln>
          </p:spPr>
          <p:txBody>
            <a:bodyPr anchor="ctr"/>
            <a:lstStyle/>
            <a:p>
              <a:pPr algn="ctr">
                <a:lnSpc>
                  <a:spcPct val="85000"/>
                </a:lnSpc>
                <a:spcBef>
                  <a:spcPct val="20000"/>
                </a:spcBef>
              </a:pPr>
              <a:endParaRPr lang="en-US" sz="1800" b="1">
                <a:solidFill>
                  <a:srgbClr val="000000"/>
                </a:solidFill>
                <a:latin typeface="Segoe Semibold"/>
                <a:ea typeface="MS PGothic" pitchFamily="34" charset="-128"/>
              </a:endParaRPr>
            </a:p>
          </p:txBody>
        </p:sp>
        <p:sp>
          <p:nvSpPr>
            <p:cNvPr id="11305" name="Flowchart: Decision 9255"/>
            <p:cNvSpPr>
              <a:spLocks noChangeArrowheads="1"/>
            </p:cNvSpPr>
            <p:nvPr/>
          </p:nvSpPr>
          <p:spPr bwMode="auto">
            <a:xfrm>
              <a:off x="4185" y="2903"/>
              <a:ext cx="381" cy="254"/>
            </a:xfrm>
            <a:prstGeom prst="flowChartDecision">
              <a:avLst/>
            </a:prstGeom>
            <a:solidFill>
              <a:srgbClr val="FFB265"/>
            </a:solidFill>
            <a:ln w="12700" algn="ctr">
              <a:solidFill>
                <a:schemeClr val="tx1"/>
              </a:solidFill>
              <a:miter lim="800000"/>
              <a:headEnd/>
              <a:tailEnd/>
            </a:ln>
          </p:spPr>
          <p:txBody>
            <a:bodyPr anchor="ctr"/>
            <a:lstStyle/>
            <a:p>
              <a:endParaRPr lang="en-US" sz="1800">
                <a:solidFill>
                  <a:srgbClr val="000000"/>
                </a:solidFill>
                <a:latin typeface="Arial" pitchFamily="34" charset="0"/>
              </a:endParaRPr>
            </a:p>
          </p:txBody>
        </p:sp>
        <p:sp>
          <p:nvSpPr>
            <p:cNvPr id="11306" name="Straight Connector 9256"/>
            <p:cNvSpPr>
              <a:spLocks noChangeShapeType="1"/>
            </p:cNvSpPr>
            <p:nvPr/>
          </p:nvSpPr>
          <p:spPr bwMode="auto">
            <a:xfrm>
              <a:off x="4569" y="3031"/>
              <a:ext cx="144" cy="0"/>
            </a:xfrm>
            <a:prstGeom prst="line">
              <a:avLst/>
            </a:prstGeom>
            <a:noFill/>
            <a:ln w="12700" algn="ctr">
              <a:solidFill>
                <a:schemeClr val="tx1"/>
              </a:solidFill>
              <a:round/>
              <a:headEnd/>
              <a:tailEnd type="triangle" w="med" len="med"/>
            </a:ln>
          </p:spPr>
          <p:txBody>
            <a:bodyPr anchor="ctr"/>
            <a:lstStyle/>
            <a:p>
              <a:endParaRPr lang="en-US"/>
            </a:p>
          </p:txBody>
        </p:sp>
      </p:grpSp>
      <p:grpSp>
        <p:nvGrpSpPr>
          <p:cNvPr id="7" name="Group 58"/>
          <p:cNvGrpSpPr>
            <a:grpSpLocks/>
          </p:cNvGrpSpPr>
          <p:nvPr/>
        </p:nvGrpSpPr>
        <p:grpSpPr bwMode="auto">
          <a:xfrm>
            <a:off x="6958013" y="5173663"/>
            <a:ext cx="1643062" cy="403225"/>
            <a:chOff x="4185" y="2903"/>
            <a:chExt cx="1035" cy="254"/>
          </a:xfrm>
        </p:grpSpPr>
        <p:sp>
          <p:nvSpPr>
            <p:cNvPr id="11301" name="Rounded Rectangle 9251"/>
            <p:cNvSpPr>
              <a:spLocks noChangeArrowheads="1"/>
            </p:cNvSpPr>
            <p:nvPr/>
          </p:nvSpPr>
          <p:spPr bwMode="auto">
            <a:xfrm>
              <a:off x="4713" y="2935"/>
              <a:ext cx="507" cy="188"/>
            </a:xfrm>
            <a:prstGeom prst="roundRect">
              <a:avLst>
                <a:gd name="adj" fmla="val 16667"/>
              </a:avLst>
            </a:prstGeom>
            <a:solidFill>
              <a:srgbClr val="FFB265"/>
            </a:solidFill>
            <a:ln w="12700" algn="ctr">
              <a:solidFill>
                <a:schemeClr val="tx1"/>
              </a:solidFill>
              <a:round/>
              <a:headEnd/>
              <a:tailEnd/>
            </a:ln>
          </p:spPr>
          <p:txBody>
            <a:bodyPr anchor="ctr"/>
            <a:lstStyle/>
            <a:p>
              <a:pPr algn="ctr">
                <a:lnSpc>
                  <a:spcPct val="85000"/>
                </a:lnSpc>
                <a:spcBef>
                  <a:spcPct val="20000"/>
                </a:spcBef>
              </a:pPr>
              <a:endParaRPr lang="en-US" sz="1800" b="1">
                <a:solidFill>
                  <a:srgbClr val="000000"/>
                </a:solidFill>
                <a:latin typeface="Segoe Semibold"/>
                <a:ea typeface="MS PGothic" pitchFamily="34" charset="-128"/>
              </a:endParaRPr>
            </a:p>
          </p:txBody>
        </p:sp>
        <p:sp>
          <p:nvSpPr>
            <p:cNvPr id="11302" name="Flowchart: Decision 9252"/>
            <p:cNvSpPr>
              <a:spLocks noChangeArrowheads="1"/>
            </p:cNvSpPr>
            <p:nvPr/>
          </p:nvSpPr>
          <p:spPr bwMode="auto">
            <a:xfrm>
              <a:off x="4185" y="2903"/>
              <a:ext cx="381" cy="254"/>
            </a:xfrm>
            <a:prstGeom prst="flowChartDecision">
              <a:avLst/>
            </a:prstGeom>
            <a:solidFill>
              <a:srgbClr val="FFB265"/>
            </a:solidFill>
            <a:ln w="12700" algn="ctr">
              <a:solidFill>
                <a:schemeClr val="tx1"/>
              </a:solidFill>
              <a:miter lim="800000"/>
              <a:headEnd/>
              <a:tailEnd/>
            </a:ln>
          </p:spPr>
          <p:txBody>
            <a:bodyPr anchor="ctr"/>
            <a:lstStyle/>
            <a:p>
              <a:endParaRPr lang="en-US" sz="1800">
                <a:solidFill>
                  <a:srgbClr val="000000"/>
                </a:solidFill>
                <a:latin typeface="Arial" pitchFamily="34" charset="0"/>
              </a:endParaRPr>
            </a:p>
          </p:txBody>
        </p:sp>
        <p:sp>
          <p:nvSpPr>
            <p:cNvPr id="11303" name="Straight Connector 9253"/>
            <p:cNvSpPr>
              <a:spLocks noChangeShapeType="1"/>
            </p:cNvSpPr>
            <p:nvPr/>
          </p:nvSpPr>
          <p:spPr bwMode="auto">
            <a:xfrm>
              <a:off x="4569" y="3031"/>
              <a:ext cx="144" cy="0"/>
            </a:xfrm>
            <a:prstGeom prst="line">
              <a:avLst/>
            </a:prstGeom>
            <a:noFill/>
            <a:ln w="12700" algn="ctr">
              <a:solidFill>
                <a:schemeClr val="tx1"/>
              </a:solidFill>
              <a:round/>
              <a:headEnd/>
              <a:tailEnd type="triangle" w="med" len="med"/>
            </a:ln>
          </p:spPr>
          <p:txBody>
            <a:bodyPr anchor="ctr"/>
            <a:lstStyle/>
            <a:p>
              <a:endParaRPr lang="en-US"/>
            </a:p>
          </p:txBody>
        </p:sp>
      </p:grpSp>
      <p:grpSp>
        <p:nvGrpSpPr>
          <p:cNvPr id="8" name="Group 62"/>
          <p:cNvGrpSpPr>
            <a:grpSpLocks/>
          </p:cNvGrpSpPr>
          <p:nvPr/>
        </p:nvGrpSpPr>
        <p:grpSpPr bwMode="auto">
          <a:xfrm>
            <a:off x="6961188" y="5670550"/>
            <a:ext cx="1643062" cy="403225"/>
            <a:chOff x="4185" y="2903"/>
            <a:chExt cx="1035" cy="254"/>
          </a:xfrm>
        </p:grpSpPr>
        <p:sp>
          <p:nvSpPr>
            <p:cNvPr id="11298" name="Rounded Rectangle 9248"/>
            <p:cNvSpPr>
              <a:spLocks noChangeArrowheads="1"/>
            </p:cNvSpPr>
            <p:nvPr/>
          </p:nvSpPr>
          <p:spPr bwMode="auto">
            <a:xfrm>
              <a:off x="4713" y="2935"/>
              <a:ext cx="507" cy="188"/>
            </a:xfrm>
            <a:prstGeom prst="roundRect">
              <a:avLst>
                <a:gd name="adj" fmla="val 16667"/>
              </a:avLst>
            </a:prstGeom>
            <a:solidFill>
              <a:srgbClr val="FFB265"/>
            </a:solidFill>
            <a:ln w="12700" algn="ctr">
              <a:solidFill>
                <a:schemeClr val="tx1"/>
              </a:solidFill>
              <a:round/>
              <a:headEnd/>
              <a:tailEnd/>
            </a:ln>
          </p:spPr>
          <p:txBody>
            <a:bodyPr anchor="ctr"/>
            <a:lstStyle/>
            <a:p>
              <a:pPr algn="ctr">
                <a:lnSpc>
                  <a:spcPct val="85000"/>
                </a:lnSpc>
                <a:spcBef>
                  <a:spcPct val="20000"/>
                </a:spcBef>
              </a:pPr>
              <a:endParaRPr lang="en-US" sz="1800" b="1">
                <a:solidFill>
                  <a:srgbClr val="000000"/>
                </a:solidFill>
                <a:latin typeface="Segoe Semibold"/>
                <a:ea typeface="MS PGothic" pitchFamily="34" charset="-128"/>
              </a:endParaRPr>
            </a:p>
          </p:txBody>
        </p:sp>
        <p:sp>
          <p:nvSpPr>
            <p:cNvPr id="11299" name="Flowchart: Decision 9249"/>
            <p:cNvSpPr>
              <a:spLocks noChangeArrowheads="1"/>
            </p:cNvSpPr>
            <p:nvPr/>
          </p:nvSpPr>
          <p:spPr bwMode="auto">
            <a:xfrm>
              <a:off x="4185" y="2903"/>
              <a:ext cx="381" cy="254"/>
            </a:xfrm>
            <a:prstGeom prst="flowChartDecision">
              <a:avLst/>
            </a:prstGeom>
            <a:solidFill>
              <a:srgbClr val="FFB265"/>
            </a:solidFill>
            <a:ln w="12700" algn="ctr">
              <a:solidFill>
                <a:schemeClr val="tx1"/>
              </a:solidFill>
              <a:miter lim="800000"/>
              <a:headEnd/>
              <a:tailEnd/>
            </a:ln>
          </p:spPr>
          <p:txBody>
            <a:bodyPr anchor="ctr"/>
            <a:lstStyle/>
            <a:p>
              <a:endParaRPr lang="en-US" sz="1800">
                <a:solidFill>
                  <a:srgbClr val="000000"/>
                </a:solidFill>
                <a:latin typeface="Arial" pitchFamily="34" charset="0"/>
              </a:endParaRPr>
            </a:p>
          </p:txBody>
        </p:sp>
        <p:sp>
          <p:nvSpPr>
            <p:cNvPr id="11300" name="Straight Connector 9250"/>
            <p:cNvSpPr>
              <a:spLocks noChangeShapeType="1"/>
            </p:cNvSpPr>
            <p:nvPr/>
          </p:nvSpPr>
          <p:spPr bwMode="auto">
            <a:xfrm>
              <a:off x="4569" y="3031"/>
              <a:ext cx="144" cy="0"/>
            </a:xfrm>
            <a:prstGeom prst="line">
              <a:avLst/>
            </a:prstGeom>
            <a:noFill/>
            <a:ln w="12700" algn="ctr">
              <a:solidFill>
                <a:schemeClr val="tx1"/>
              </a:solidFill>
              <a:round/>
              <a:headEnd/>
              <a:tailEnd type="triangle" w="med" len="med"/>
            </a:ln>
          </p:spPr>
          <p:txBody>
            <a:bodyPr anchor="ctr"/>
            <a:lstStyle/>
            <a:p>
              <a:endParaRPr lang="en-US"/>
            </a:p>
          </p:txBody>
        </p:sp>
      </p:grpSp>
    </p:spTree>
    <p:custDataLst>
      <p:tags r:id="rId1"/>
    </p:custData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47457"/>
          <p:cNvSpPr>
            <a:spLocks noGrp="1" noChangeArrowheads="1"/>
          </p:cNvSpPr>
          <p:nvPr>
            <p:ph type="title"/>
          </p:nvPr>
        </p:nvSpPr>
        <p:spPr>
          <a:xfrm>
            <a:off x="0" y="0"/>
            <a:ext cx="8229600" cy="838200"/>
          </a:xfrm>
        </p:spPr>
        <p:txBody>
          <a:bodyPr/>
          <a:lstStyle/>
          <a:p>
            <a:pPr>
              <a:defRPr/>
            </a:pPr>
            <a:r>
              <a:rPr lang="en-US" dirty="0" smtClean="0"/>
              <a:t>Windows Workflow Foundation</a:t>
            </a:r>
          </a:p>
        </p:txBody>
      </p:sp>
      <p:sp>
        <p:nvSpPr>
          <p:cNvPr id="32771" name="Shape 147458"/>
          <p:cNvSpPr>
            <a:spLocks noGrp="1" noChangeArrowheads="1"/>
          </p:cNvSpPr>
          <p:nvPr>
            <p:ph type="body" idx="1"/>
          </p:nvPr>
        </p:nvSpPr>
        <p:spPr>
          <a:xfrm>
            <a:off x="76200" y="990600"/>
            <a:ext cx="8229600" cy="609600"/>
          </a:xfrm>
        </p:spPr>
        <p:txBody>
          <a:bodyPr/>
          <a:lstStyle/>
          <a:p>
            <a:pPr>
              <a:buFontTx/>
              <a:buNone/>
              <a:defRPr/>
            </a:pPr>
            <a:r>
              <a:rPr lang="en-US" sz="2200" i="1" kern="1200" dirty="0" smtClean="0"/>
              <a:t>Key</a:t>
            </a:r>
            <a:r>
              <a:rPr lang="en-US" dirty="0" smtClean="0"/>
              <a:t> </a:t>
            </a:r>
            <a:r>
              <a:rPr lang="en-US" sz="2200" i="1" kern="1200" dirty="0" smtClean="0"/>
              <a:t>Concepts</a:t>
            </a:r>
          </a:p>
        </p:txBody>
      </p:sp>
      <p:pic>
        <p:nvPicPr>
          <p:cNvPr id="147460" name="Rectangle 147459"/>
          <p:cNvPicPr>
            <a:picLocks noChangeAspect="1" noChangeArrowheads="1"/>
          </p:cNvPicPr>
          <p:nvPr/>
        </p:nvPicPr>
        <p:blipFill>
          <a:blip r:embed="rId3"/>
          <a:srcRect/>
          <a:stretch>
            <a:fillRect/>
          </a:stretch>
        </p:blipFill>
        <p:spPr bwMode="auto">
          <a:xfrm>
            <a:off x="4760913" y="711200"/>
            <a:ext cx="4735512" cy="6523038"/>
          </a:xfrm>
          <a:prstGeom prst="rect">
            <a:avLst/>
          </a:prstGeom>
          <a:noFill/>
          <a:ln w="9525">
            <a:noFill/>
            <a:miter lim="800000"/>
            <a:headEnd/>
            <a:tailEnd/>
          </a:ln>
        </p:spPr>
      </p:pic>
      <p:sp>
        <p:nvSpPr>
          <p:cNvPr id="147461" name="TextBox 147460"/>
          <p:cNvSpPr txBox="1">
            <a:spLocks noChangeArrowheads="1"/>
          </p:cNvSpPr>
          <p:nvPr/>
        </p:nvSpPr>
        <p:spPr bwMode="auto">
          <a:xfrm>
            <a:off x="6157913" y="6061075"/>
            <a:ext cx="1985962" cy="573088"/>
          </a:xfrm>
          <a:prstGeom prst="rect">
            <a:avLst/>
          </a:prstGeom>
          <a:noFill/>
          <a:ln w="9525">
            <a:noFill/>
            <a:miter lim="800000"/>
            <a:headEnd/>
            <a:tailEnd/>
          </a:ln>
        </p:spPr>
        <p:txBody>
          <a:bodyPr wrap="none">
            <a:spAutoFit/>
          </a:bodyPr>
          <a:lstStyle/>
          <a:p>
            <a:pPr>
              <a:lnSpc>
                <a:spcPct val="75000"/>
              </a:lnSpc>
            </a:pPr>
            <a:r>
              <a:rPr lang="en-US" sz="2400" b="1">
                <a:solidFill>
                  <a:srgbClr val="095F24"/>
                </a:solidFill>
                <a:latin typeface="Trebuchet MS" pitchFamily="34" charset="0"/>
              </a:rPr>
              <a:t>Host Process</a:t>
            </a:r>
          </a:p>
          <a:p>
            <a:pPr>
              <a:lnSpc>
                <a:spcPct val="75000"/>
              </a:lnSpc>
            </a:pPr>
            <a:endParaRPr lang="en-US" sz="1800" b="1">
              <a:solidFill>
                <a:srgbClr val="095F24"/>
              </a:solidFill>
              <a:latin typeface="Trebuchet MS" pitchFamily="34" charset="0"/>
            </a:endParaRPr>
          </a:p>
        </p:txBody>
      </p:sp>
      <p:sp>
        <p:nvSpPr>
          <p:cNvPr id="147462" name="Rounded Rectangle 147461"/>
          <p:cNvSpPr>
            <a:spLocks noChangeArrowheads="1"/>
          </p:cNvSpPr>
          <p:nvPr/>
        </p:nvSpPr>
        <p:spPr bwMode="auto">
          <a:xfrm>
            <a:off x="5410200" y="3452813"/>
            <a:ext cx="3435350" cy="2563812"/>
          </a:xfrm>
          <a:prstGeom prst="roundRect">
            <a:avLst>
              <a:gd name="adj" fmla="val 16667"/>
            </a:avLst>
          </a:prstGeom>
          <a:solidFill>
            <a:srgbClr val="FFB265"/>
          </a:solidFill>
          <a:ln w="25400" algn="ctr">
            <a:solidFill>
              <a:schemeClr val="tx1"/>
            </a:solidFill>
            <a:round/>
            <a:headEnd/>
            <a:tailEnd/>
          </a:ln>
        </p:spPr>
        <p:txBody>
          <a:bodyPr wrap="none" anchor="ctr"/>
          <a:lstStyle/>
          <a:p>
            <a:endParaRPr lang="en-US" sz="2400" b="1">
              <a:solidFill>
                <a:schemeClr val="bg2"/>
              </a:solidFill>
              <a:latin typeface="Arial" pitchFamily="34" charset="0"/>
              <a:ea typeface="MS PGothic" pitchFamily="34" charset="-128"/>
            </a:endParaRPr>
          </a:p>
        </p:txBody>
      </p:sp>
      <p:sp>
        <p:nvSpPr>
          <p:cNvPr id="147463" name="TextBox 147462"/>
          <p:cNvSpPr txBox="1">
            <a:spLocks noChangeArrowheads="1"/>
          </p:cNvSpPr>
          <p:nvPr/>
        </p:nvSpPr>
        <p:spPr bwMode="auto">
          <a:xfrm>
            <a:off x="5624513" y="3395663"/>
            <a:ext cx="3049587" cy="822325"/>
          </a:xfrm>
          <a:prstGeom prst="rect">
            <a:avLst/>
          </a:prstGeom>
          <a:noFill/>
          <a:ln w="9525">
            <a:noFill/>
            <a:miter lim="800000"/>
            <a:headEnd/>
            <a:tailEnd/>
          </a:ln>
        </p:spPr>
        <p:txBody>
          <a:bodyPr wrap="none">
            <a:spAutoFit/>
          </a:bodyPr>
          <a:lstStyle/>
          <a:p>
            <a:pPr algn="ctr"/>
            <a:r>
              <a:rPr lang="en-US" sz="2400">
                <a:solidFill>
                  <a:srgbClr val="095F24"/>
                </a:solidFill>
                <a:latin typeface="Arial" pitchFamily="34" charset="0"/>
                <a:ea typeface="MS PGothic" pitchFamily="34" charset="-128"/>
              </a:rPr>
              <a:t>Windows</a:t>
            </a:r>
          </a:p>
          <a:p>
            <a:pPr algn="ctr"/>
            <a:r>
              <a:rPr lang="en-US" sz="2400">
                <a:solidFill>
                  <a:srgbClr val="095F24"/>
                </a:solidFill>
                <a:latin typeface="Arial" pitchFamily="34" charset="0"/>
                <a:ea typeface="MS PGothic" pitchFamily="34" charset="-128"/>
              </a:rPr>
              <a:t>Workflow Foundation</a:t>
            </a:r>
          </a:p>
        </p:txBody>
      </p:sp>
      <p:sp>
        <p:nvSpPr>
          <p:cNvPr id="147464" name="Rounded Rectangle 147463"/>
          <p:cNvSpPr>
            <a:spLocks noChangeArrowheads="1"/>
          </p:cNvSpPr>
          <p:nvPr/>
        </p:nvSpPr>
        <p:spPr bwMode="auto">
          <a:xfrm>
            <a:off x="5570538" y="4787900"/>
            <a:ext cx="3178175" cy="555625"/>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r>
              <a:rPr lang="en-US" sz="2000" b="1">
                <a:solidFill>
                  <a:srgbClr val="095F24"/>
                </a:solidFill>
                <a:latin typeface="Arial" pitchFamily="34" charset="0"/>
                <a:ea typeface="MS PGothic" pitchFamily="34" charset="-128"/>
              </a:rPr>
              <a:t>Runtime Engine</a:t>
            </a:r>
            <a:endParaRPr lang="en-US" sz="1600" b="1">
              <a:solidFill>
                <a:srgbClr val="095F24"/>
              </a:solidFill>
              <a:latin typeface="Arial" pitchFamily="34" charset="0"/>
              <a:ea typeface="MS PGothic" pitchFamily="34" charset="-128"/>
            </a:endParaRPr>
          </a:p>
        </p:txBody>
      </p:sp>
      <p:sp>
        <p:nvSpPr>
          <p:cNvPr id="12297" name="Rounded Rectangle 11271"/>
          <p:cNvSpPr>
            <a:spLocks noChangeArrowheads="1"/>
          </p:cNvSpPr>
          <p:nvPr/>
        </p:nvSpPr>
        <p:spPr bwMode="auto">
          <a:xfrm>
            <a:off x="5643563" y="1417638"/>
            <a:ext cx="2962275" cy="1511300"/>
          </a:xfrm>
          <a:prstGeom prst="roundRect">
            <a:avLst>
              <a:gd name="adj" fmla="val 9278"/>
            </a:avLst>
          </a:prstGeom>
          <a:solidFill>
            <a:srgbClr val="FF9933"/>
          </a:solidFill>
          <a:ln w="9525" algn="ctr">
            <a:solidFill>
              <a:schemeClr val="tx1"/>
            </a:solidFill>
            <a:round/>
            <a:headEnd/>
            <a:tailEnd/>
          </a:ln>
        </p:spPr>
        <p:txBody>
          <a:bodyPr wrap="none" anchor="ctr"/>
          <a:lstStyle/>
          <a:p>
            <a:endParaRPr lang="en-US" sz="2400">
              <a:solidFill>
                <a:srgbClr val="095F24"/>
              </a:solidFill>
              <a:latin typeface="Arial" pitchFamily="34" charset="0"/>
            </a:endParaRPr>
          </a:p>
          <a:p>
            <a:r>
              <a:rPr lang="en-US" sz="2400">
                <a:solidFill>
                  <a:srgbClr val="095F24"/>
                </a:solidFill>
                <a:latin typeface="Arial" pitchFamily="34" charset="0"/>
              </a:rPr>
              <a:t>A</a:t>
            </a:r>
            <a:r>
              <a:rPr lang="en-US" sz="2400" b="1">
                <a:solidFill>
                  <a:srgbClr val="095F24"/>
                </a:solidFill>
                <a:latin typeface="Arial" pitchFamily="34" charset="0"/>
              </a:rPr>
              <a:t> Workflow</a:t>
            </a:r>
          </a:p>
          <a:p>
            <a:endParaRPr lang="en-US" sz="1800" b="1">
              <a:solidFill>
                <a:srgbClr val="095F24"/>
              </a:solidFill>
              <a:latin typeface="Arial" pitchFamily="34" charset="0"/>
            </a:endParaRPr>
          </a:p>
          <a:p>
            <a:endParaRPr lang="en-US" sz="1800">
              <a:solidFill>
                <a:srgbClr val="095F24"/>
              </a:solidFill>
              <a:latin typeface="Arial" pitchFamily="34" charset="0"/>
            </a:endParaRPr>
          </a:p>
          <a:p>
            <a:endParaRPr lang="en-US" sz="1800">
              <a:solidFill>
                <a:srgbClr val="095F24"/>
              </a:solidFill>
              <a:latin typeface="Arial" pitchFamily="34" charset="0"/>
            </a:endParaRPr>
          </a:p>
          <a:p>
            <a:endParaRPr lang="en-US" sz="1800">
              <a:solidFill>
                <a:srgbClr val="095F24"/>
              </a:solidFill>
              <a:latin typeface="Arial" pitchFamily="34" charset="0"/>
            </a:endParaRPr>
          </a:p>
          <a:p>
            <a:endParaRPr lang="en-US" sz="1800">
              <a:solidFill>
                <a:srgbClr val="095F24"/>
              </a:solidFill>
              <a:latin typeface="Arial" pitchFamily="34" charset="0"/>
            </a:endParaRPr>
          </a:p>
        </p:txBody>
      </p:sp>
      <p:grpSp>
        <p:nvGrpSpPr>
          <p:cNvPr id="2" name="Group 10"/>
          <p:cNvGrpSpPr>
            <a:grpSpLocks/>
          </p:cNvGrpSpPr>
          <p:nvPr/>
        </p:nvGrpSpPr>
        <p:grpSpPr bwMode="auto">
          <a:xfrm>
            <a:off x="7370763" y="1485900"/>
            <a:ext cx="1125537" cy="1390650"/>
            <a:chOff x="2835" y="867"/>
            <a:chExt cx="788" cy="1080"/>
          </a:xfrm>
        </p:grpSpPr>
        <p:sp>
          <p:nvSpPr>
            <p:cNvPr id="12312" name="Rounded Rectangle 11286"/>
            <p:cNvSpPr>
              <a:spLocks noChangeArrowheads="1"/>
            </p:cNvSpPr>
            <p:nvPr/>
          </p:nvSpPr>
          <p:spPr bwMode="auto">
            <a:xfrm>
              <a:off x="3062" y="867"/>
              <a:ext cx="364" cy="232"/>
            </a:xfrm>
            <a:prstGeom prst="roundRect">
              <a:avLst>
                <a:gd name="adj" fmla="val 16667"/>
              </a:avLst>
            </a:prstGeom>
            <a:solidFill>
              <a:srgbClr val="FFCC66"/>
            </a:solidFill>
            <a:ln w="9525" algn="ctr">
              <a:solidFill>
                <a:schemeClr val="tx1"/>
              </a:solidFill>
              <a:round/>
              <a:headEnd/>
              <a:tailEnd/>
            </a:ln>
          </p:spPr>
          <p:txBody>
            <a:bodyPr wrap="none" anchor="ctr"/>
            <a:lstStyle/>
            <a:p>
              <a:pPr algn="ctr"/>
              <a:endParaRPr lang="en-US" sz="1800">
                <a:solidFill>
                  <a:schemeClr val="bg2"/>
                </a:solidFill>
                <a:latin typeface="Arial" pitchFamily="34" charset="0"/>
              </a:endParaRPr>
            </a:p>
          </p:txBody>
        </p:sp>
        <p:sp>
          <p:nvSpPr>
            <p:cNvPr id="12313" name="Rounded Rectangle 11287"/>
            <p:cNvSpPr>
              <a:spLocks noChangeArrowheads="1"/>
            </p:cNvSpPr>
            <p:nvPr/>
          </p:nvSpPr>
          <p:spPr bwMode="auto">
            <a:xfrm>
              <a:off x="2835" y="1157"/>
              <a:ext cx="364" cy="232"/>
            </a:xfrm>
            <a:prstGeom prst="roundRect">
              <a:avLst>
                <a:gd name="adj" fmla="val 16667"/>
              </a:avLst>
            </a:prstGeom>
            <a:solidFill>
              <a:srgbClr val="FFCC66"/>
            </a:solidFill>
            <a:ln w="9525" algn="ctr">
              <a:solidFill>
                <a:schemeClr val="tx1"/>
              </a:solidFill>
              <a:round/>
              <a:headEnd/>
              <a:tailEnd/>
            </a:ln>
          </p:spPr>
          <p:txBody>
            <a:bodyPr wrap="none" anchor="ctr"/>
            <a:lstStyle/>
            <a:p>
              <a:pPr algn="ctr"/>
              <a:endParaRPr lang="en-US" sz="1800">
                <a:solidFill>
                  <a:schemeClr val="bg2"/>
                </a:solidFill>
                <a:latin typeface="Arial" pitchFamily="34" charset="0"/>
              </a:endParaRPr>
            </a:p>
          </p:txBody>
        </p:sp>
        <p:sp>
          <p:nvSpPr>
            <p:cNvPr id="12314" name="Rounded Rectangle 11288"/>
            <p:cNvSpPr>
              <a:spLocks noChangeArrowheads="1"/>
            </p:cNvSpPr>
            <p:nvPr/>
          </p:nvSpPr>
          <p:spPr bwMode="auto">
            <a:xfrm>
              <a:off x="3249" y="1167"/>
              <a:ext cx="364" cy="232"/>
            </a:xfrm>
            <a:prstGeom prst="roundRect">
              <a:avLst>
                <a:gd name="adj" fmla="val 16667"/>
              </a:avLst>
            </a:prstGeom>
            <a:solidFill>
              <a:srgbClr val="FFCC66"/>
            </a:solidFill>
            <a:ln w="9525" algn="ctr">
              <a:solidFill>
                <a:schemeClr val="tx1"/>
              </a:solidFill>
              <a:prstDash val="lgDash"/>
              <a:round/>
              <a:headEnd/>
              <a:tailEnd/>
            </a:ln>
          </p:spPr>
          <p:txBody>
            <a:bodyPr wrap="none" anchor="ctr"/>
            <a:lstStyle/>
            <a:p>
              <a:pPr algn="ctr"/>
              <a:endParaRPr lang="en-US" sz="1800">
                <a:solidFill>
                  <a:schemeClr val="bg2"/>
                </a:solidFill>
                <a:latin typeface="Arial" pitchFamily="34" charset="0"/>
              </a:endParaRPr>
            </a:p>
          </p:txBody>
        </p:sp>
        <p:sp>
          <p:nvSpPr>
            <p:cNvPr id="12315" name="Rounded Rectangle 11289"/>
            <p:cNvSpPr>
              <a:spLocks noChangeArrowheads="1"/>
            </p:cNvSpPr>
            <p:nvPr/>
          </p:nvSpPr>
          <p:spPr bwMode="auto">
            <a:xfrm>
              <a:off x="3027" y="1715"/>
              <a:ext cx="364" cy="232"/>
            </a:xfrm>
            <a:prstGeom prst="roundRect">
              <a:avLst>
                <a:gd name="adj" fmla="val 16667"/>
              </a:avLst>
            </a:prstGeom>
            <a:solidFill>
              <a:srgbClr val="FFCC66"/>
            </a:solidFill>
            <a:ln w="9525" algn="ctr">
              <a:solidFill>
                <a:schemeClr val="tx1"/>
              </a:solidFill>
              <a:round/>
              <a:headEnd/>
              <a:tailEnd/>
            </a:ln>
          </p:spPr>
          <p:txBody>
            <a:bodyPr wrap="none" anchor="ctr"/>
            <a:lstStyle/>
            <a:p>
              <a:pPr algn="ctr"/>
              <a:endParaRPr lang="en-US" sz="1800">
                <a:solidFill>
                  <a:schemeClr val="bg2"/>
                </a:solidFill>
                <a:latin typeface="Arial" pitchFamily="34" charset="0"/>
              </a:endParaRPr>
            </a:p>
          </p:txBody>
        </p:sp>
        <p:cxnSp>
          <p:nvCxnSpPr>
            <p:cNvPr id="12316" name="Elbow Connector 11290"/>
            <p:cNvCxnSpPr>
              <a:cxnSpLocks noChangeShapeType="1"/>
            </p:cNvCxnSpPr>
            <p:nvPr/>
          </p:nvCxnSpPr>
          <p:spPr bwMode="auto">
            <a:xfrm rot="5400000">
              <a:off x="3102" y="1024"/>
              <a:ext cx="58" cy="227"/>
            </a:xfrm>
            <a:prstGeom prst="bentConnector3">
              <a:avLst>
                <a:gd name="adj1" fmla="val 50000"/>
              </a:avLst>
            </a:prstGeom>
            <a:noFill/>
            <a:ln w="9525" algn="ctr">
              <a:solidFill>
                <a:schemeClr val="tx1"/>
              </a:solidFill>
              <a:miter lim="800000"/>
              <a:headEnd/>
              <a:tailEnd/>
            </a:ln>
          </p:spPr>
        </p:cxnSp>
        <p:cxnSp>
          <p:nvCxnSpPr>
            <p:cNvPr id="12317" name="Elbow Connector 11291"/>
            <p:cNvCxnSpPr>
              <a:cxnSpLocks noChangeShapeType="1"/>
            </p:cNvCxnSpPr>
            <p:nvPr/>
          </p:nvCxnSpPr>
          <p:spPr bwMode="auto">
            <a:xfrm rot="16200000" flipH="1">
              <a:off x="3304" y="1039"/>
              <a:ext cx="68" cy="187"/>
            </a:xfrm>
            <a:prstGeom prst="bentConnector3">
              <a:avLst>
                <a:gd name="adj1" fmla="val 50000"/>
              </a:avLst>
            </a:prstGeom>
            <a:noFill/>
            <a:ln w="9525" algn="ctr">
              <a:solidFill>
                <a:schemeClr val="tx1"/>
              </a:solidFill>
              <a:miter lim="800000"/>
              <a:headEnd/>
              <a:tailEnd/>
            </a:ln>
          </p:spPr>
        </p:cxnSp>
        <p:cxnSp>
          <p:nvCxnSpPr>
            <p:cNvPr id="12318" name="Elbow Connector 11292"/>
            <p:cNvCxnSpPr>
              <a:cxnSpLocks noChangeShapeType="1"/>
            </p:cNvCxnSpPr>
            <p:nvPr/>
          </p:nvCxnSpPr>
          <p:spPr bwMode="auto">
            <a:xfrm rot="5400000">
              <a:off x="3297" y="1571"/>
              <a:ext cx="56" cy="232"/>
            </a:xfrm>
            <a:prstGeom prst="bentConnector3">
              <a:avLst>
                <a:gd name="adj1" fmla="val 50000"/>
              </a:avLst>
            </a:prstGeom>
            <a:noFill/>
            <a:ln w="9525" algn="ctr">
              <a:solidFill>
                <a:schemeClr val="tx1"/>
              </a:solidFill>
              <a:miter lim="800000"/>
              <a:headEnd/>
              <a:tailEnd/>
            </a:ln>
          </p:spPr>
        </p:cxnSp>
        <p:cxnSp>
          <p:nvCxnSpPr>
            <p:cNvPr id="12319" name="Elbow Connector 11293"/>
            <p:cNvCxnSpPr>
              <a:cxnSpLocks noChangeShapeType="1"/>
            </p:cNvCxnSpPr>
            <p:nvPr/>
          </p:nvCxnSpPr>
          <p:spPr bwMode="auto">
            <a:xfrm rot="16200000" flipH="1">
              <a:off x="2950" y="1456"/>
              <a:ext cx="326" cy="192"/>
            </a:xfrm>
            <a:prstGeom prst="bentConnector3">
              <a:avLst>
                <a:gd name="adj1" fmla="val 50000"/>
              </a:avLst>
            </a:prstGeom>
            <a:noFill/>
            <a:ln w="9525" algn="ctr">
              <a:solidFill>
                <a:schemeClr val="tx1"/>
              </a:solidFill>
              <a:miter lim="800000"/>
              <a:headEnd/>
              <a:tailEnd/>
            </a:ln>
          </p:spPr>
        </p:cxnSp>
        <p:sp>
          <p:nvSpPr>
            <p:cNvPr id="12320" name="Rounded Rectangle 11294"/>
            <p:cNvSpPr>
              <a:spLocks noChangeArrowheads="1"/>
            </p:cNvSpPr>
            <p:nvPr/>
          </p:nvSpPr>
          <p:spPr bwMode="auto">
            <a:xfrm>
              <a:off x="3259" y="1427"/>
              <a:ext cx="364" cy="232"/>
            </a:xfrm>
            <a:prstGeom prst="roundRect">
              <a:avLst>
                <a:gd name="adj" fmla="val 16667"/>
              </a:avLst>
            </a:prstGeom>
            <a:solidFill>
              <a:srgbClr val="FFCC66"/>
            </a:solidFill>
            <a:ln w="9525" algn="ctr">
              <a:solidFill>
                <a:schemeClr val="tx1"/>
              </a:solidFill>
              <a:prstDash val="dash"/>
              <a:round/>
              <a:headEnd/>
              <a:tailEnd/>
            </a:ln>
          </p:spPr>
          <p:txBody>
            <a:bodyPr wrap="none" anchor="ctr"/>
            <a:lstStyle/>
            <a:p>
              <a:pPr algn="ctr"/>
              <a:endParaRPr lang="en-US" sz="1800">
                <a:solidFill>
                  <a:schemeClr val="bg2"/>
                </a:solidFill>
                <a:latin typeface="Arial" pitchFamily="34" charset="0"/>
              </a:endParaRPr>
            </a:p>
          </p:txBody>
        </p:sp>
      </p:grpSp>
      <p:sp>
        <p:nvSpPr>
          <p:cNvPr id="12299" name="Rounded Rectangular Callout 11273"/>
          <p:cNvSpPr>
            <a:spLocks noChangeArrowheads="1"/>
          </p:cNvSpPr>
          <p:nvPr/>
        </p:nvSpPr>
        <p:spPr bwMode="auto">
          <a:xfrm>
            <a:off x="5610225" y="2376488"/>
            <a:ext cx="1916113" cy="446087"/>
          </a:xfrm>
          <a:prstGeom prst="wedgeRoundRectCallout">
            <a:avLst>
              <a:gd name="adj1" fmla="val 37074"/>
              <a:gd name="adj2" fmla="val -111208"/>
              <a:gd name="adj3" fmla="val 16667"/>
            </a:avLst>
          </a:prstGeom>
          <a:gradFill rotWithShape="1">
            <a:gsLst>
              <a:gs pos="0">
                <a:srgbClr val="CC3300"/>
              </a:gs>
              <a:gs pos="100000">
                <a:srgbClr val="751D00"/>
              </a:gs>
            </a:gsLst>
            <a:lin ang="5400000" scaled="1"/>
          </a:gradFill>
          <a:ln w="12700" algn="ctr">
            <a:solidFill>
              <a:srgbClr val="993300"/>
            </a:solidFill>
            <a:miter lim="800000"/>
            <a:headEnd/>
            <a:tailEnd/>
          </a:ln>
        </p:spPr>
        <p:txBody>
          <a:bodyPr anchor="ctr"/>
          <a:lstStyle/>
          <a:p>
            <a:pPr algn="ctr" eaLnBrk="0" hangingPunct="0">
              <a:lnSpc>
                <a:spcPct val="85000"/>
              </a:lnSpc>
              <a:spcBef>
                <a:spcPct val="20000"/>
              </a:spcBef>
            </a:pPr>
            <a:r>
              <a:rPr lang="en-US" sz="2400">
                <a:solidFill>
                  <a:schemeClr val="tx1"/>
                </a:solidFill>
                <a:latin typeface="Arial" pitchFamily="34" charset="0"/>
              </a:rPr>
              <a:t>An</a:t>
            </a:r>
            <a:r>
              <a:rPr lang="en-US" sz="2400" b="1">
                <a:solidFill>
                  <a:schemeClr val="tx1"/>
                </a:solidFill>
                <a:latin typeface="Arial" pitchFamily="34" charset="0"/>
              </a:rPr>
              <a:t> Activity</a:t>
            </a:r>
          </a:p>
        </p:txBody>
      </p:sp>
      <p:sp>
        <p:nvSpPr>
          <p:cNvPr id="147477" name="Rounded Rectangle 147476"/>
          <p:cNvSpPr>
            <a:spLocks noChangeArrowheads="1"/>
          </p:cNvSpPr>
          <p:nvPr/>
        </p:nvSpPr>
        <p:spPr bwMode="auto">
          <a:xfrm>
            <a:off x="5553075" y="5381625"/>
            <a:ext cx="3194050" cy="479425"/>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r>
              <a:rPr lang="en-US" sz="2000" b="1">
                <a:solidFill>
                  <a:srgbClr val="095F24"/>
                </a:solidFill>
                <a:latin typeface="Arial" pitchFamily="34" charset="0"/>
                <a:ea typeface="MS PGothic" pitchFamily="34" charset="-128"/>
              </a:rPr>
              <a:t>Runtime Services</a:t>
            </a:r>
            <a:endParaRPr lang="en-US" sz="1600" b="1">
              <a:solidFill>
                <a:srgbClr val="095F24"/>
              </a:solidFill>
              <a:latin typeface="Arial" pitchFamily="34" charset="0"/>
              <a:ea typeface="MS PGothic" pitchFamily="34" charset="-128"/>
            </a:endParaRPr>
          </a:p>
        </p:txBody>
      </p:sp>
      <p:sp>
        <p:nvSpPr>
          <p:cNvPr id="147478" name="Rounded Rectangle 147477"/>
          <p:cNvSpPr>
            <a:spLocks noChangeArrowheads="1"/>
          </p:cNvSpPr>
          <p:nvPr/>
        </p:nvSpPr>
        <p:spPr bwMode="auto">
          <a:xfrm>
            <a:off x="5578475" y="4173538"/>
            <a:ext cx="3149600" cy="568325"/>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r>
              <a:rPr lang="en-US" sz="2000" b="1">
                <a:solidFill>
                  <a:srgbClr val="095F24"/>
                </a:solidFill>
                <a:latin typeface="Arial" pitchFamily="34" charset="0"/>
                <a:ea typeface="MS PGothic" pitchFamily="34" charset="-128"/>
              </a:rPr>
              <a:t>Base Activity Library</a:t>
            </a:r>
            <a:endParaRPr lang="en-US" sz="1600" b="1">
              <a:solidFill>
                <a:srgbClr val="095F24"/>
              </a:solidFill>
              <a:latin typeface="Arial" pitchFamily="34" charset="0"/>
              <a:ea typeface="MS PGothic" pitchFamily="34" charset="-128"/>
            </a:endParaRPr>
          </a:p>
        </p:txBody>
      </p:sp>
      <p:sp>
        <p:nvSpPr>
          <p:cNvPr id="147479" name="Rounded Rectangle 147478"/>
          <p:cNvSpPr>
            <a:spLocks noChangeArrowheads="1"/>
          </p:cNvSpPr>
          <p:nvPr/>
        </p:nvSpPr>
        <p:spPr bwMode="auto">
          <a:xfrm>
            <a:off x="5637213" y="2960688"/>
            <a:ext cx="2962275" cy="460375"/>
          </a:xfrm>
          <a:prstGeom prst="roundRect">
            <a:avLst>
              <a:gd name="adj" fmla="val 9278"/>
            </a:avLst>
          </a:prstGeom>
          <a:solidFill>
            <a:srgbClr val="FF9933"/>
          </a:solidFill>
          <a:ln w="9525" algn="ctr">
            <a:solidFill>
              <a:schemeClr val="tx1"/>
            </a:solidFill>
            <a:round/>
            <a:headEnd/>
            <a:tailEnd/>
          </a:ln>
        </p:spPr>
        <p:txBody>
          <a:bodyPr wrap="none" anchor="ctr"/>
          <a:lstStyle/>
          <a:p>
            <a:endParaRPr lang="en-US" sz="2400">
              <a:solidFill>
                <a:srgbClr val="095F24"/>
              </a:solidFill>
              <a:latin typeface="Arial" pitchFamily="34" charset="0"/>
            </a:endParaRPr>
          </a:p>
          <a:p>
            <a:r>
              <a:rPr lang="en-US" sz="2000">
                <a:solidFill>
                  <a:srgbClr val="095F24"/>
                </a:solidFill>
                <a:latin typeface="Arial" pitchFamily="34" charset="0"/>
              </a:rPr>
              <a:t>Custom Activity Library</a:t>
            </a:r>
          </a:p>
          <a:p>
            <a:endParaRPr lang="en-US" sz="2400">
              <a:solidFill>
                <a:srgbClr val="095F24"/>
              </a:solidFill>
              <a:latin typeface="Arial" pitchFamily="34" charset="0"/>
            </a:endParaRPr>
          </a:p>
        </p:txBody>
      </p:sp>
      <p:sp>
        <p:nvSpPr>
          <p:cNvPr id="147480" name="Rounded Rectangle 147479"/>
          <p:cNvSpPr>
            <a:spLocks noChangeArrowheads="1"/>
          </p:cNvSpPr>
          <p:nvPr/>
        </p:nvSpPr>
        <p:spPr bwMode="auto">
          <a:xfrm>
            <a:off x="5541963" y="717550"/>
            <a:ext cx="3149600" cy="568325"/>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r>
              <a:rPr lang="en-US" sz="2000" b="1">
                <a:solidFill>
                  <a:srgbClr val="095F24"/>
                </a:solidFill>
                <a:latin typeface="Arial" pitchFamily="34" charset="0"/>
                <a:ea typeface="MS PGothic" pitchFamily="34" charset="-128"/>
              </a:rPr>
              <a:t>Visual Designer</a:t>
            </a:r>
            <a:endParaRPr lang="en-US" sz="1600" b="1">
              <a:solidFill>
                <a:srgbClr val="095F24"/>
              </a:solidFill>
              <a:latin typeface="Arial" pitchFamily="34" charset="0"/>
              <a:ea typeface="MS PGothic" pitchFamily="34" charset="-128"/>
            </a:endParaRPr>
          </a:p>
        </p:txBody>
      </p:sp>
      <p:sp>
        <p:nvSpPr>
          <p:cNvPr id="147481" name="Rectangle 147480"/>
          <p:cNvSpPr>
            <a:spLocks noChangeArrowheads="1"/>
          </p:cNvSpPr>
          <p:nvPr/>
        </p:nvSpPr>
        <p:spPr bwMode="auto">
          <a:xfrm>
            <a:off x="0" y="5518150"/>
            <a:ext cx="5226050" cy="635000"/>
          </a:xfrm>
          <a:prstGeom prst="rect">
            <a:avLst/>
          </a:prstGeom>
          <a:noFill/>
          <a:ln w="9525">
            <a:noFill/>
            <a:miter lim="800000"/>
            <a:headEnd/>
            <a:tailEnd/>
          </a:ln>
        </p:spPr>
        <p:txBody>
          <a:bodyPr>
            <a:spAutoFit/>
          </a:bodyPr>
          <a:lstStyle/>
          <a:p>
            <a:pPr marL="342900" indent="-342900">
              <a:spcBef>
                <a:spcPct val="20000"/>
              </a:spcBef>
              <a:buFontTx/>
              <a:buBlip>
                <a:blip r:embed="rId4"/>
              </a:buBlip>
            </a:pPr>
            <a:r>
              <a:rPr lang="en-US" sz="1900" b="1"/>
              <a:t>Visual Designer:</a:t>
            </a:r>
            <a:r>
              <a:rPr lang="en-US" sz="1700"/>
              <a:t> Graphical and code-based construction</a:t>
            </a:r>
            <a:endParaRPr lang="en-US" sz="2100"/>
          </a:p>
        </p:txBody>
      </p:sp>
      <p:sp>
        <p:nvSpPr>
          <p:cNvPr id="12305" name="Rectangle 11279"/>
          <p:cNvSpPr>
            <a:spLocks noChangeArrowheads="1"/>
          </p:cNvSpPr>
          <p:nvPr/>
        </p:nvSpPr>
        <p:spPr bwMode="auto">
          <a:xfrm>
            <a:off x="0" y="1447800"/>
            <a:ext cx="5226050" cy="376238"/>
          </a:xfrm>
          <a:prstGeom prst="rect">
            <a:avLst/>
          </a:prstGeom>
          <a:noFill/>
          <a:ln w="9525">
            <a:noFill/>
            <a:miter lim="800000"/>
            <a:headEnd/>
            <a:tailEnd/>
          </a:ln>
        </p:spPr>
        <p:txBody>
          <a:bodyPr>
            <a:spAutoFit/>
          </a:bodyPr>
          <a:lstStyle/>
          <a:p>
            <a:pPr marL="342900" indent="-342900">
              <a:spcBef>
                <a:spcPct val="20000"/>
              </a:spcBef>
              <a:buFontTx/>
              <a:buBlip>
                <a:blip r:embed="rId4"/>
              </a:buBlip>
            </a:pPr>
            <a:r>
              <a:rPr lang="en-US" sz="1900"/>
              <a:t>Workflows are a set of Activities</a:t>
            </a:r>
          </a:p>
        </p:txBody>
      </p:sp>
      <p:sp>
        <p:nvSpPr>
          <p:cNvPr id="147483" name="Rectangle 147482"/>
          <p:cNvSpPr>
            <a:spLocks noChangeArrowheads="1"/>
          </p:cNvSpPr>
          <p:nvPr/>
        </p:nvSpPr>
        <p:spPr bwMode="auto">
          <a:xfrm>
            <a:off x="0" y="1739900"/>
            <a:ext cx="5226050" cy="660400"/>
          </a:xfrm>
          <a:prstGeom prst="rect">
            <a:avLst/>
          </a:prstGeom>
          <a:noFill/>
          <a:ln w="9525">
            <a:noFill/>
            <a:miter lim="800000"/>
            <a:headEnd/>
            <a:tailEnd/>
          </a:ln>
        </p:spPr>
        <p:txBody>
          <a:bodyPr>
            <a:spAutoFit/>
          </a:bodyPr>
          <a:lstStyle/>
          <a:p>
            <a:pPr marL="342900" indent="-342900">
              <a:spcBef>
                <a:spcPct val="20000"/>
              </a:spcBef>
              <a:buFontTx/>
              <a:buBlip>
                <a:blip r:embed="rId4"/>
              </a:buBlip>
            </a:pPr>
            <a:r>
              <a:rPr lang="en-US" sz="1900"/>
              <a:t>Workflows run within a Host Process:</a:t>
            </a:r>
            <a:r>
              <a:rPr lang="en-US" sz="1900" u="sng"/>
              <a:t> </a:t>
            </a:r>
            <a:r>
              <a:rPr lang="en-US" sz="1900"/>
              <a:t>any application or server</a:t>
            </a:r>
          </a:p>
        </p:txBody>
      </p:sp>
      <p:sp>
        <p:nvSpPr>
          <p:cNvPr id="147484" name="Rectangle 147483"/>
          <p:cNvSpPr>
            <a:spLocks noChangeArrowheads="1"/>
          </p:cNvSpPr>
          <p:nvPr/>
        </p:nvSpPr>
        <p:spPr bwMode="auto">
          <a:xfrm>
            <a:off x="0" y="2341563"/>
            <a:ext cx="5226050" cy="660400"/>
          </a:xfrm>
          <a:prstGeom prst="rect">
            <a:avLst/>
          </a:prstGeom>
          <a:noFill/>
          <a:ln w="9525">
            <a:noFill/>
            <a:miter lim="800000"/>
            <a:headEnd/>
            <a:tailEnd/>
          </a:ln>
        </p:spPr>
        <p:txBody>
          <a:bodyPr>
            <a:spAutoFit/>
          </a:bodyPr>
          <a:lstStyle/>
          <a:p>
            <a:pPr marL="342900" indent="-342900">
              <a:spcBef>
                <a:spcPct val="20000"/>
              </a:spcBef>
              <a:buFontTx/>
              <a:buBlip>
                <a:blip r:embed="rId4"/>
              </a:buBlip>
            </a:pPr>
            <a:r>
              <a:rPr lang="en-US" sz="1900"/>
              <a:t>Developers can build their own Custom Activity Libraries</a:t>
            </a:r>
            <a:endParaRPr lang="en-US" sz="2100"/>
          </a:p>
        </p:txBody>
      </p:sp>
      <p:sp>
        <p:nvSpPr>
          <p:cNvPr id="147485" name="Rectangle 147484"/>
          <p:cNvSpPr>
            <a:spLocks noChangeArrowheads="1"/>
          </p:cNvSpPr>
          <p:nvPr/>
        </p:nvSpPr>
        <p:spPr bwMode="auto">
          <a:xfrm>
            <a:off x="0" y="3168650"/>
            <a:ext cx="5226050" cy="455613"/>
          </a:xfrm>
          <a:prstGeom prst="rect">
            <a:avLst/>
          </a:prstGeom>
          <a:noFill/>
          <a:ln w="9525">
            <a:noFill/>
            <a:miter lim="800000"/>
            <a:headEnd/>
            <a:tailEnd/>
          </a:ln>
        </p:spPr>
        <p:txBody>
          <a:bodyPr>
            <a:spAutoFit/>
          </a:bodyPr>
          <a:lstStyle/>
          <a:p>
            <a:pPr marL="342900" indent="-342900">
              <a:spcBef>
                <a:spcPct val="20000"/>
              </a:spcBef>
            </a:pPr>
            <a:r>
              <a:rPr lang="en-US" i="1"/>
              <a:t>Components</a:t>
            </a:r>
            <a:endParaRPr lang="en-US" sz="2100"/>
          </a:p>
        </p:txBody>
      </p:sp>
      <p:sp>
        <p:nvSpPr>
          <p:cNvPr id="147486" name="Rectangle 147485"/>
          <p:cNvSpPr>
            <a:spLocks noChangeArrowheads="1"/>
          </p:cNvSpPr>
          <p:nvPr/>
        </p:nvSpPr>
        <p:spPr bwMode="auto">
          <a:xfrm>
            <a:off x="12700" y="3671888"/>
            <a:ext cx="5226050" cy="635000"/>
          </a:xfrm>
          <a:prstGeom prst="rect">
            <a:avLst/>
          </a:prstGeom>
          <a:noFill/>
          <a:ln w="9525">
            <a:noFill/>
            <a:miter lim="800000"/>
            <a:headEnd/>
            <a:tailEnd/>
          </a:ln>
        </p:spPr>
        <p:txBody>
          <a:bodyPr>
            <a:spAutoFit/>
          </a:bodyPr>
          <a:lstStyle/>
          <a:p>
            <a:pPr marL="342900" indent="-342900">
              <a:spcBef>
                <a:spcPct val="20000"/>
              </a:spcBef>
              <a:buFontTx/>
              <a:buBlip>
                <a:blip r:embed="rId4"/>
              </a:buBlip>
            </a:pPr>
            <a:r>
              <a:rPr lang="en-US" sz="1900" b="1"/>
              <a:t>Base Activity Library:</a:t>
            </a:r>
            <a:r>
              <a:rPr lang="en-US" sz="1700" b="1"/>
              <a:t> </a:t>
            </a:r>
            <a:r>
              <a:rPr lang="en-US" sz="1700"/>
              <a:t>Out-of-box activities and base for custom activities</a:t>
            </a:r>
            <a:endParaRPr lang="en-US" sz="2100"/>
          </a:p>
        </p:txBody>
      </p:sp>
      <p:sp>
        <p:nvSpPr>
          <p:cNvPr id="147487" name="Rectangle 147486"/>
          <p:cNvSpPr>
            <a:spLocks noChangeArrowheads="1"/>
          </p:cNvSpPr>
          <p:nvPr/>
        </p:nvSpPr>
        <p:spPr bwMode="auto">
          <a:xfrm>
            <a:off x="0" y="4260850"/>
            <a:ext cx="5226050" cy="635000"/>
          </a:xfrm>
          <a:prstGeom prst="rect">
            <a:avLst/>
          </a:prstGeom>
          <a:noFill/>
          <a:ln w="9525">
            <a:noFill/>
            <a:miter lim="800000"/>
            <a:headEnd/>
            <a:tailEnd/>
          </a:ln>
        </p:spPr>
        <p:txBody>
          <a:bodyPr>
            <a:spAutoFit/>
          </a:bodyPr>
          <a:lstStyle/>
          <a:p>
            <a:pPr marL="342900" indent="-342900">
              <a:spcBef>
                <a:spcPct val="20000"/>
              </a:spcBef>
              <a:buFontTx/>
              <a:buBlip>
                <a:blip r:embed="rId4"/>
              </a:buBlip>
            </a:pPr>
            <a:r>
              <a:rPr lang="en-US" sz="1900" b="1"/>
              <a:t>Runtime Engine:</a:t>
            </a:r>
            <a:r>
              <a:rPr lang="en-US" sz="1700" b="1"/>
              <a:t> </a:t>
            </a:r>
            <a:r>
              <a:rPr lang="en-US" sz="1700"/>
              <a:t>Workflow execution and state management</a:t>
            </a:r>
            <a:endParaRPr lang="en-US" sz="2100"/>
          </a:p>
        </p:txBody>
      </p:sp>
      <p:sp>
        <p:nvSpPr>
          <p:cNvPr id="147488" name="Rectangle 147487"/>
          <p:cNvSpPr>
            <a:spLocks noChangeArrowheads="1"/>
          </p:cNvSpPr>
          <p:nvPr/>
        </p:nvSpPr>
        <p:spPr bwMode="auto">
          <a:xfrm>
            <a:off x="0" y="4859338"/>
            <a:ext cx="5226050" cy="635000"/>
          </a:xfrm>
          <a:prstGeom prst="rect">
            <a:avLst/>
          </a:prstGeom>
          <a:noFill/>
          <a:ln w="9525">
            <a:noFill/>
            <a:miter lim="800000"/>
            <a:headEnd/>
            <a:tailEnd/>
          </a:ln>
        </p:spPr>
        <p:txBody>
          <a:bodyPr>
            <a:spAutoFit/>
          </a:bodyPr>
          <a:lstStyle/>
          <a:p>
            <a:pPr marL="342900" indent="-342900">
              <a:spcBef>
                <a:spcPct val="20000"/>
              </a:spcBef>
              <a:buFontTx/>
              <a:buBlip>
                <a:blip r:embed="rId4"/>
              </a:buBlip>
            </a:pPr>
            <a:r>
              <a:rPr lang="en-US" sz="1900" b="1"/>
              <a:t>Runtime Services:</a:t>
            </a:r>
            <a:r>
              <a:rPr lang="en-US" sz="1700" b="1"/>
              <a:t> </a:t>
            </a:r>
            <a:r>
              <a:rPr lang="en-US" sz="1700"/>
              <a:t>Hosting flexibility and communication</a:t>
            </a:r>
            <a:endParaRPr lang="en-US" sz="21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7483"/>
                                        </p:tgtEl>
                                        <p:attrNameLst>
                                          <p:attrName>style.visibility</p:attrName>
                                        </p:attrNameLst>
                                      </p:cBhvr>
                                      <p:to>
                                        <p:strVal val="visible"/>
                                      </p:to>
                                    </p:set>
                                    <p:anim calcmode="lin" valueType="num">
                                      <p:cBhvr additive="base">
                                        <p:cTn id="7" dur="500" fill="hold"/>
                                        <p:tgtEl>
                                          <p:spTgt spid="147483"/>
                                        </p:tgtEl>
                                        <p:attrNameLst>
                                          <p:attrName>ppt_x</p:attrName>
                                        </p:attrNameLst>
                                      </p:cBhvr>
                                      <p:tavLst>
                                        <p:tav tm="0">
                                          <p:val>
                                            <p:strVal val="0-#ppt_w/2"/>
                                          </p:val>
                                        </p:tav>
                                        <p:tav tm="100000">
                                          <p:val>
                                            <p:strVal val="#ppt_x"/>
                                          </p:val>
                                        </p:tav>
                                      </p:tavLst>
                                    </p:anim>
                                    <p:anim calcmode="lin" valueType="num">
                                      <p:cBhvr additive="base">
                                        <p:cTn id="8" dur="500" fill="hold"/>
                                        <p:tgtEl>
                                          <p:spTgt spid="14748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47460"/>
                                        </p:tgtEl>
                                        <p:attrNameLst>
                                          <p:attrName>style.visibility</p:attrName>
                                        </p:attrNameLst>
                                      </p:cBhvr>
                                      <p:to>
                                        <p:strVal val="visible"/>
                                      </p:to>
                                    </p:set>
                                    <p:anim calcmode="lin" valueType="num">
                                      <p:cBhvr additive="base">
                                        <p:cTn id="11" dur="500" fill="hold"/>
                                        <p:tgtEl>
                                          <p:spTgt spid="147460"/>
                                        </p:tgtEl>
                                        <p:attrNameLst>
                                          <p:attrName>ppt_x</p:attrName>
                                        </p:attrNameLst>
                                      </p:cBhvr>
                                      <p:tavLst>
                                        <p:tav tm="0">
                                          <p:val>
                                            <p:strVal val="0-#ppt_w/2"/>
                                          </p:val>
                                        </p:tav>
                                        <p:tav tm="100000">
                                          <p:val>
                                            <p:strVal val="#ppt_x"/>
                                          </p:val>
                                        </p:tav>
                                      </p:tavLst>
                                    </p:anim>
                                    <p:anim calcmode="lin" valueType="num">
                                      <p:cBhvr additive="base">
                                        <p:cTn id="12" dur="500" fill="hold"/>
                                        <p:tgtEl>
                                          <p:spTgt spid="14746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7461"/>
                                        </p:tgtEl>
                                        <p:attrNameLst>
                                          <p:attrName>style.visibility</p:attrName>
                                        </p:attrNameLst>
                                      </p:cBhvr>
                                      <p:to>
                                        <p:strVal val="visible"/>
                                      </p:to>
                                    </p:set>
                                    <p:anim calcmode="lin" valueType="num">
                                      <p:cBhvr additive="base">
                                        <p:cTn id="15" dur="500" fill="hold"/>
                                        <p:tgtEl>
                                          <p:spTgt spid="147461"/>
                                        </p:tgtEl>
                                        <p:attrNameLst>
                                          <p:attrName>ppt_x</p:attrName>
                                        </p:attrNameLst>
                                      </p:cBhvr>
                                      <p:tavLst>
                                        <p:tav tm="0">
                                          <p:val>
                                            <p:strVal val="0-#ppt_w/2"/>
                                          </p:val>
                                        </p:tav>
                                        <p:tav tm="100000">
                                          <p:val>
                                            <p:strVal val="#ppt_x"/>
                                          </p:val>
                                        </p:tav>
                                      </p:tavLst>
                                    </p:anim>
                                    <p:anim calcmode="lin" valueType="num">
                                      <p:cBhvr additive="base">
                                        <p:cTn id="16" dur="500" fill="hold"/>
                                        <p:tgtEl>
                                          <p:spTgt spid="147461"/>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47484"/>
                                        </p:tgtEl>
                                        <p:attrNameLst>
                                          <p:attrName>style.visibility</p:attrName>
                                        </p:attrNameLst>
                                      </p:cBhvr>
                                      <p:to>
                                        <p:strVal val="visible"/>
                                      </p:to>
                                    </p:set>
                                    <p:anim calcmode="lin" valueType="num">
                                      <p:cBhvr additive="base">
                                        <p:cTn id="21" dur="500" fill="hold"/>
                                        <p:tgtEl>
                                          <p:spTgt spid="147484"/>
                                        </p:tgtEl>
                                        <p:attrNameLst>
                                          <p:attrName>ppt_x</p:attrName>
                                        </p:attrNameLst>
                                      </p:cBhvr>
                                      <p:tavLst>
                                        <p:tav tm="0">
                                          <p:val>
                                            <p:strVal val="#ppt_x"/>
                                          </p:val>
                                        </p:tav>
                                        <p:tav tm="100000">
                                          <p:val>
                                            <p:strVal val="#ppt_x"/>
                                          </p:val>
                                        </p:tav>
                                      </p:tavLst>
                                    </p:anim>
                                    <p:anim calcmode="lin" valueType="num">
                                      <p:cBhvr additive="base">
                                        <p:cTn id="22" dur="500" fill="hold"/>
                                        <p:tgtEl>
                                          <p:spTgt spid="14748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47479"/>
                                        </p:tgtEl>
                                        <p:attrNameLst>
                                          <p:attrName>style.visibility</p:attrName>
                                        </p:attrNameLst>
                                      </p:cBhvr>
                                      <p:to>
                                        <p:strVal val="visible"/>
                                      </p:to>
                                    </p:set>
                                    <p:anim calcmode="lin" valueType="num">
                                      <p:cBhvr additive="base">
                                        <p:cTn id="25" dur="500" fill="hold"/>
                                        <p:tgtEl>
                                          <p:spTgt spid="147479"/>
                                        </p:tgtEl>
                                        <p:attrNameLst>
                                          <p:attrName>ppt_x</p:attrName>
                                        </p:attrNameLst>
                                      </p:cBhvr>
                                      <p:tavLst>
                                        <p:tav tm="0">
                                          <p:val>
                                            <p:strVal val="#ppt_x"/>
                                          </p:val>
                                        </p:tav>
                                        <p:tav tm="100000">
                                          <p:val>
                                            <p:strVal val="#ppt_x"/>
                                          </p:val>
                                        </p:tav>
                                      </p:tavLst>
                                    </p:anim>
                                    <p:anim calcmode="lin" valueType="num">
                                      <p:cBhvr additive="base">
                                        <p:cTn id="26" dur="500" fill="hold"/>
                                        <p:tgtEl>
                                          <p:spTgt spid="14747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7485"/>
                                        </p:tgtEl>
                                        <p:attrNameLst>
                                          <p:attrName>style.visibility</p:attrName>
                                        </p:attrNameLst>
                                      </p:cBhvr>
                                      <p:to>
                                        <p:strVal val="visible"/>
                                      </p:to>
                                    </p:set>
                                    <p:anim calcmode="lin" valueType="num">
                                      <p:cBhvr additive="base">
                                        <p:cTn id="31" dur="500" fill="hold"/>
                                        <p:tgtEl>
                                          <p:spTgt spid="147485"/>
                                        </p:tgtEl>
                                        <p:attrNameLst>
                                          <p:attrName>ppt_x</p:attrName>
                                        </p:attrNameLst>
                                      </p:cBhvr>
                                      <p:tavLst>
                                        <p:tav tm="0">
                                          <p:val>
                                            <p:strVal val="0-#ppt_w/2"/>
                                          </p:val>
                                        </p:tav>
                                        <p:tav tm="100000">
                                          <p:val>
                                            <p:strVal val="#ppt_x"/>
                                          </p:val>
                                        </p:tav>
                                      </p:tavLst>
                                    </p:anim>
                                    <p:anim calcmode="lin" valueType="num">
                                      <p:cBhvr additive="base">
                                        <p:cTn id="32" dur="500" fill="hold"/>
                                        <p:tgtEl>
                                          <p:spTgt spid="14748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47462"/>
                                        </p:tgtEl>
                                        <p:attrNameLst>
                                          <p:attrName>style.visibility</p:attrName>
                                        </p:attrNameLst>
                                      </p:cBhvr>
                                      <p:to>
                                        <p:strVal val="visible"/>
                                      </p:to>
                                    </p:set>
                                    <p:anim calcmode="lin" valueType="num">
                                      <p:cBhvr additive="base">
                                        <p:cTn id="35" dur="500" fill="hold"/>
                                        <p:tgtEl>
                                          <p:spTgt spid="147462"/>
                                        </p:tgtEl>
                                        <p:attrNameLst>
                                          <p:attrName>ppt_x</p:attrName>
                                        </p:attrNameLst>
                                      </p:cBhvr>
                                      <p:tavLst>
                                        <p:tav tm="0">
                                          <p:val>
                                            <p:strVal val="0-#ppt_w/2"/>
                                          </p:val>
                                        </p:tav>
                                        <p:tav tm="100000">
                                          <p:val>
                                            <p:strVal val="#ppt_x"/>
                                          </p:val>
                                        </p:tav>
                                      </p:tavLst>
                                    </p:anim>
                                    <p:anim calcmode="lin" valueType="num">
                                      <p:cBhvr additive="base">
                                        <p:cTn id="36" dur="500" fill="hold"/>
                                        <p:tgtEl>
                                          <p:spTgt spid="14746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47463"/>
                                        </p:tgtEl>
                                        <p:attrNameLst>
                                          <p:attrName>style.visibility</p:attrName>
                                        </p:attrNameLst>
                                      </p:cBhvr>
                                      <p:to>
                                        <p:strVal val="visible"/>
                                      </p:to>
                                    </p:set>
                                    <p:anim calcmode="lin" valueType="num">
                                      <p:cBhvr additive="base">
                                        <p:cTn id="39" dur="500" fill="hold"/>
                                        <p:tgtEl>
                                          <p:spTgt spid="147463"/>
                                        </p:tgtEl>
                                        <p:attrNameLst>
                                          <p:attrName>ppt_x</p:attrName>
                                        </p:attrNameLst>
                                      </p:cBhvr>
                                      <p:tavLst>
                                        <p:tav tm="0">
                                          <p:val>
                                            <p:strVal val="0-#ppt_w/2"/>
                                          </p:val>
                                        </p:tav>
                                        <p:tav tm="100000">
                                          <p:val>
                                            <p:strVal val="#ppt_x"/>
                                          </p:val>
                                        </p:tav>
                                      </p:tavLst>
                                    </p:anim>
                                    <p:anim calcmode="lin" valueType="num">
                                      <p:cBhvr additive="base">
                                        <p:cTn id="40" dur="500" fill="hold"/>
                                        <p:tgtEl>
                                          <p:spTgt spid="147463"/>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47486"/>
                                        </p:tgtEl>
                                        <p:attrNameLst>
                                          <p:attrName>style.visibility</p:attrName>
                                        </p:attrNameLst>
                                      </p:cBhvr>
                                      <p:to>
                                        <p:strVal val="visible"/>
                                      </p:to>
                                    </p:set>
                                    <p:anim calcmode="lin" valueType="num">
                                      <p:cBhvr additive="base">
                                        <p:cTn id="45" dur="500" fill="hold"/>
                                        <p:tgtEl>
                                          <p:spTgt spid="147486"/>
                                        </p:tgtEl>
                                        <p:attrNameLst>
                                          <p:attrName>ppt_x</p:attrName>
                                        </p:attrNameLst>
                                      </p:cBhvr>
                                      <p:tavLst>
                                        <p:tav tm="0">
                                          <p:val>
                                            <p:strVal val="0-#ppt_w/2"/>
                                          </p:val>
                                        </p:tav>
                                        <p:tav tm="100000">
                                          <p:val>
                                            <p:strVal val="#ppt_x"/>
                                          </p:val>
                                        </p:tav>
                                      </p:tavLst>
                                    </p:anim>
                                    <p:anim calcmode="lin" valueType="num">
                                      <p:cBhvr additive="base">
                                        <p:cTn id="46" dur="500" fill="hold"/>
                                        <p:tgtEl>
                                          <p:spTgt spid="147486"/>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47478"/>
                                        </p:tgtEl>
                                        <p:attrNameLst>
                                          <p:attrName>style.visibility</p:attrName>
                                        </p:attrNameLst>
                                      </p:cBhvr>
                                      <p:to>
                                        <p:strVal val="visible"/>
                                      </p:to>
                                    </p:set>
                                    <p:anim calcmode="lin" valueType="num">
                                      <p:cBhvr additive="base">
                                        <p:cTn id="49" dur="500" fill="hold"/>
                                        <p:tgtEl>
                                          <p:spTgt spid="147478"/>
                                        </p:tgtEl>
                                        <p:attrNameLst>
                                          <p:attrName>ppt_x</p:attrName>
                                        </p:attrNameLst>
                                      </p:cBhvr>
                                      <p:tavLst>
                                        <p:tav tm="0">
                                          <p:val>
                                            <p:strVal val="0-#ppt_w/2"/>
                                          </p:val>
                                        </p:tav>
                                        <p:tav tm="100000">
                                          <p:val>
                                            <p:strVal val="#ppt_x"/>
                                          </p:val>
                                        </p:tav>
                                      </p:tavLst>
                                    </p:anim>
                                    <p:anim calcmode="lin" valueType="num">
                                      <p:cBhvr additive="base">
                                        <p:cTn id="50" dur="500" fill="hold"/>
                                        <p:tgtEl>
                                          <p:spTgt spid="14747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47487"/>
                                        </p:tgtEl>
                                        <p:attrNameLst>
                                          <p:attrName>style.visibility</p:attrName>
                                        </p:attrNameLst>
                                      </p:cBhvr>
                                      <p:to>
                                        <p:strVal val="visible"/>
                                      </p:to>
                                    </p:set>
                                    <p:anim calcmode="lin" valueType="num">
                                      <p:cBhvr additive="base">
                                        <p:cTn id="55" dur="500" fill="hold"/>
                                        <p:tgtEl>
                                          <p:spTgt spid="147487"/>
                                        </p:tgtEl>
                                        <p:attrNameLst>
                                          <p:attrName>ppt_x</p:attrName>
                                        </p:attrNameLst>
                                      </p:cBhvr>
                                      <p:tavLst>
                                        <p:tav tm="0">
                                          <p:val>
                                            <p:strVal val="0-#ppt_w/2"/>
                                          </p:val>
                                        </p:tav>
                                        <p:tav tm="100000">
                                          <p:val>
                                            <p:strVal val="#ppt_x"/>
                                          </p:val>
                                        </p:tav>
                                      </p:tavLst>
                                    </p:anim>
                                    <p:anim calcmode="lin" valueType="num">
                                      <p:cBhvr additive="base">
                                        <p:cTn id="56" dur="500" fill="hold"/>
                                        <p:tgtEl>
                                          <p:spTgt spid="147487"/>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47464"/>
                                        </p:tgtEl>
                                        <p:attrNameLst>
                                          <p:attrName>style.visibility</p:attrName>
                                        </p:attrNameLst>
                                      </p:cBhvr>
                                      <p:to>
                                        <p:strVal val="visible"/>
                                      </p:to>
                                    </p:set>
                                    <p:anim calcmode="lin" valueType="num">
                                      <p:cBhvr additive="base">
                                        <p:cTn id="59" dur="500" fill="hold"/>
                                        <p:tgtEl>
                                          <p:spTgt spid="147464"/>
                                        </p:tgtEl>
                                        <p:attrNameLst>
                                          <p:attrName>ppt_x</p:attrName>
                                        </p:attrNameLst>
                                      </p:cBhvr>
                                      <p:tavLst>
                                        <p:tav tm="0">
                                          <p:val>
                                            <p:strVal val="0-#ppt_w/2"/>
                                          </p:val>
                                        </p:tav>
                                        <p:tav tm="100000">
                                          <p:val>
                                            <p:strVal val="#ppt_x"/>
                                          </p:val>
                                        </p:tav>
                                      </p:tavLst>
                                    </p:anim>
                                    <p:anim calcmode="lin" valueType="num">
                                      <p:cBhvr additive="base">
                                        <p:cTn id="60" dur="500" fill="hold"/>
                                        <p:tgtEl>
                                          <p:spTgt spid="147464"/>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147488"/>
                                        </p:tgtEl>
                                        <p:attrNameLst>
                                          <p:attrName>style.visibility</p:attrName>
                                        </p:attrNameLst>
                                      </p:cBhvr>
                                      <p:to>
                                        <p:strVal val="visible"/>
                                      </p:to>
                                    </p:set>
                                    <p:anim calcmode="lin" valueType="num">
                                      <p:cBhvr additive="base">
                                        <p:cTn id="65" dur="500" fill="hold"/>
                                        <p:tgtEl>
                                          <p:spTgt spid="147488"/>
                                        </p:tgtEl>
                                        <p:attrNameLst>
                                          <p:attrName>ppt_x</p:attrName>
                                        </p:attrNameLst>
                                      </p:cBhvr>
                                      <p:tavLst>
                                        <p:tav tm="0">
                                          <p:val>
                                            <p:strVal val="0-#ppt_w/2"/>
                                          </p:val>
                                        </p:tav>
                                        <p:tav tm="100000">
                                          <p:val>
                                            <p:strVal val="#ppt_x"/>
                                          </p:val>
                                        </p:tav>
                                      </p:tavLst>
                                    </p:anim>
                                    <p:anim calcmode="lin" valueType="num">
                                      <p:cBhvr additive="base">
                                        <p:cTn id="66" dur="500" fill="hold"/>
                                        <p:tgtEl>
                                          <p:spTgt spid="147488"/>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147477"/>
                                        </p:tgtEl>
                                        <p:attrNameLst>
                                          <p:attrName>style.visibility</p:attrName>
                                        </p:attrNameLst>
                                      </p:cBhvr>
                                      <p:to>
                                        <p:strVal val="visible"/>
                                      </p:to>
                                    </p:set>
                                    <p:anim calcmode="lin" valueType="num">
                                      <p:cBhvr additive="base">
                                        <p:cTn id="69" dur="500" fill="hold"/>
                                        <p:tgtEl>
                                          <p:spTgt spid="147477"/>
                                        </p:tgtEl>
                                        <p:attrNameLst>
                                          <p:attrName>ppt_x</p:attrName>
                                        </p:attrNameLst>
                                      </p:cBhvr>
                                      <p:tavLst>
                                        <p:tav tm="0">
                                          <p:val>
                                            <p:strVal val="0-#ppt_w/2"/>
                                          </p:val>
                                        </p:tav>
                                        <p:tav tm="100000">
                                          <p:val>
                                            <p:strVal val="#ppt_x"/>
                                          </p:val>
                                        </p:tav>
                                      </p:tavLst>
                                    </p:anim>
                                    <p:anim calcmode="lin" valueType="num">
                                      <p:cBhvr additive="base">
                                        <p:cTn id="70" dur="500" fill="hold"/>
                                        <p:tgtEl>
                                          <p:spTgt spid="147477"/>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grpId="0" nodeType="clickEffect">
                                  <p:stCondLst>
                                    <p:cond delay="0"/>
                                  </p:stCondLst>
                                  <p:childTnLst>
                                    <p:set>
                                      <p:cBhvr>
                                        <p:cTn id="74" dur="1" fill="hold">
                                          <p:stCondLst>
                                            <p:cond delay="0"/>
                                          </p:stCondLst>
                                        </p:cTn>
                                        <p:tgtEl>
                                          <p:spTgt spid="147481"/>
                                        </p:tgtEl>
                                        <p:attrNameLst>
                                          <p:attrName>style.visibility</p:attrName>
                                        </p:attrNameLst>
                                      </p:cBhvr>
                                      <p:to>
                                        <p:strVal val="visible"/>
                                      </p:to>
                                    </p:set>
                                    <p:anim calcmode="lin" valueType="num">
                                      <p:cBhvr additive="base">
                                        <p:cTn id="75" dur="500" fill="hold"/>
                                        <p:tgtEl>
                                          <p:spTgt spid="147481"/>
                                        </p:tgtEl>
                                        <p:attrNameLst>
                                          <p:attrName>ppt_x</p:attrName>
                                        </p:attrNameLst>
                                      </p:cBhvr>
                                      <p:tavLst>
                                        <p:tav tm="0">
                                          <p:val>
                                            <p:strVal val="0-#ppt_w/2"/>
                                          </p:val>
                                        </p:tav>
                                        <p:tav tm="100000">
                                          <p:val>
                                            <p:strVal val="#ppt_x"/>
                                          </p:val>
                                        </p:tav>
                                      </p:tavLst>
                                    </p:anim>
                                    <p:anim calcmode="lin" valueType="num">
                                      <p:cBhvr additive="base">
                                        <p:cTn id="76" dur="500" fill="hold"/>
                                        <p:tgtEl>
                                          <p:spTgt spid="147481"/>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47480"/>
                                        </p:tgtEl>
                                        <p:attrNameLst>
                                          <p:attrName>style.visibility</p:attrName>
                                        </p:attrNameLst>
                                      </p:cBhvr>
                                      <p:to>
                                        <p:strVal val="visible"/>
                                      </p:to>
                                    </p:set>
                                    <p:anim calcmode="lin" valueType="num">
                                      <p:cBhvr additive="base">
                                        <p:cTn id="79" dur="500" fill="hold"/>
                                        <p:tgtEl>
                                          <p:spTgt spid="147480"/>
                                        </p:tgtEl>
                                        <p:attrNameLst>
                                          <p:attrName>ppt_x</p:attrName>
                                        </p:attrNameLst>
                                      </p:cBhvr>
                                      <p:tavLst>
                                        <p:tav tm="0">
                                          <p:val>
                                            <p:strVal val="0-#ppt_w/2"/>
                                          </p:val>
                                        </p:tav>
                                        <p:tav tm="100000">
                                          <p:val>
                                            <p:strVal val="#ppt_x"/>
                                          </p:val>
                                        </p:tav>
                                      </p:tavLst>
                                    </p:anim>
                                    <p:anim calcmode="lin" valueType="num">
                                      <p:cBhvr additive="base">
                                        <p:cTn id="80" dur="500" fill="hold"/>
                                        <p:tgtEl>
                                          <p:spTgt spid="1474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61" grpId="0"/>
      <p:bldP spid="147462" grpId="0" animBg="1"/>
      <p:bldP spid="147463" grpId="0"/>
      <p:bldP spid="147464" grpId="0" animBg="1"/>
      <p:bldP spid="147477" grpId="0" animBg="1"/>
      <p:bldP spid="147478" grpId="0" animBg="1"/>
      <p:bldP spid="147479" grpId="0" animBg="1"/>
      <p:bldP spid="147480" grpId="0" animBg="1"/>
      <p:bldP spid="147481" grpId="0"/>
      <p:bldP spid="147483" grpId="0"/>
      <p:bldP spid="147484" grpId="0"/>
      <p:bldP spid="147485" grpId="0"/>
      <p:bldP spid="147486" grpId="0"/>
      <p:bldP spid="147487" grpId="0"/>
      <p:bldP spid="14748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GB"/>
              <a:t>Contracts</a:t>
            </a:r>
          </a:p>
        </p:txBody>
      </p:sp>
      <p:sp>
        <p:nvSpPr>
          <p:cNvPr id="68611" name="Rectangle 3"/>
          <p:cNvSpPr>
            <a:spLocks noGrp="1" noChangeArrowheads="1"/>
          </p:cNvSpPr>
          <p:nvPr>
            <p:ph type="body" idx="1"/>
          </p:nvPr>
        </p:nvSpPr>
        <p:spPr>
          <a:xfrm>
            <a:off x="107950" y="1196975"/>
            <a:ext cx="8915400" cy="5157788"/>
          </a:xfrm>
        </p:spPr>
        <p:txBody>
          <a:bodyPr/>
          <a:lstStyle/>
          <a:p>
            <a:r>
              <a:rPr lang="en-GB"/>
              <a:t>Service Contract</a:t>
            </a:r>
          </a:p>
          <a:p>
            <a:pPr lvl="1"/>
            <a:r>
              <a:rPr lang="en-GB"/>
              <a:t>Describes the service endpoints and the  operations that can be performed on those endpoints.</a:t>
            </a:r>
          </a:p>
          <a:p>
            <a:r>
              <a:rPr lang="en-GB"/>
              <a:t>Data Contract</a:t>
            </a:r>
          </a:p>
          <a:p>
            <a:pPr lvl="1"/>
            <a:r>
              <a:rPr lang="en-GB"/>
              <a:t>Describes the message serialization. Maps CLR types to schema definition.</a:t>
            </a:r>
          </a:p>
          <a:p>
            <a:r>
              <a:rPr lang="en-GB"/>
              <a:t>Message Contract</a:t>
            </a:r>
          </a:p>
          <a:p>
            <a:pPr lvl="1"/>
            <a:r>
              <a:rPr lang="en-GB"/>
              <a:t>Describes structure of message on the wire. Provides control over the structure of the message.</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itle 153601"/>
          <p:cNvSpPr>
            <a:spLocks noGrp="1" noChangeArrowheads="1"/>
          </p:cNvSpPr>
          <p:nvPr>
            <p:ph type="title"/>
          </p:nvPr>
        </p:nvSpPr>
        <p:spPr/>
        <p:txBody>
          <a:bodyPr/>
          <a:lstStyle/>
          <a:p>
            <a:pPr>
              <a:defRPr/>
            </a:pPr>
            <a:r>
              <a:rPr lang="en-US" smtClean="0"/>
              <a:t>Building a Workflow</a:t>
            </a:r>
          </a:p>
        </p:txBody>
      </p:sp>
      <p:pic>
        <p:nvPicPr>
          <p:cNvPr id="14339" name="Rectangle 15361"/>
          <p:cNvPicPr>
            <a:picLocks noChangeAspect="1" noChangeArrowheads="1"/>
          </p:cNvPicPr>
          <p:nvPr/>
        </p:nvPicPr>
        <p:blipFill>
          <a:blip r:embed="rId3"/>
          <a:srcRect/>
          <a:stretch>
            <a:fillRect/>
          </a:stretch>
        </p:blipFill>
        <p:spPr bwMode="invGray">
          <a:xfrm>
            <a:off x="382588" y="2279650"/>
            <a:ext cx="3308350" cy="1279525"/>
          </a:xfrm>
          <a:prstGeom prst="rect">
            <a:avLst/>
          </a:prstGeom>
          <a:noFill/>
          <a:ln w="9525">
            <a:noFill/>
            <a:miter lim="800000"/>
            <a:headEnd/>
            <a:tailEnd/>
          </a:ln>
        </p:spPr>
      </p:pic>
      <p:pic>
        <p:nvPicPr>
          <p:cNvPr id="14340" name="Rectangle 15362"/>
          <p:cNvPicPr>
            <a:picLocks noChangeAspect="1" noChangeArrowheads="1"/>
          </p:cNvPicPr>
          <p:nvPr/>
        </p:nvPicPr>
        <p:blipFill>
          <a:blip r:embed="rId4"/>
          <a:srcRect/>
          <a:stretch>
            <a:fillRect/>
          </a:stretch>
        </p:blipFill>
        <p:spPr bwMode="auto">
          <a:xfrm>
            <a:off x="3927475" y="1484313"/>
            <a:ext cx="4521200" cy="19431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Rectangle 16384"/>
          <p:cNvPicPr>
            <a:picLocks noChangeAspect="1" noChangeArrowheads="1"/>
          </p:cNvPicPr>
          <p:nvPr/>
        </p:nvPicPr>
        <p:blipFill>
          <a:blip r:embed="rId3"/>
          <a:srcRect r="-3902"/>
          <a:stretch>
            <a:fillRect/>
          </a:stretch>
        </p:blipFill>
        <p:spPr bwMode="auto">
          <a:xfrm>
            <a:off x="0" y="654050"/>
            <a:ext cx="2484438" cy="3609975"/>
          </a:xfrm>
          <a:prstGeom prst="rect">
            <a:avLst/>
          </a:prstGeom>
          <a:noFill/>
          <a:ln w="9525">
            <a:noFill/>
            <a:miter lim="800000"/>
            <a:headEnd/>
            <a:tailEnd/>
          </a:ln>
        </p:spPr>
      </p:pic>
      <p:pic>
        <p:nvPicPr>
          <p:cNvPr id="15363" name="Rectangle 16385"/>
          <p:cNvPicPr>
            <a:picLocks noChangeAspect="1" noChangeArrowheads="1"/>
          </p:cNvPicPr>
          <p:nvPr/>
        </p:nvPicPr>
        <p:blipFill>
          <a:blip r:embed="rId3"/>
          <a:srcRect r="-3902"/>
          <a:stretch>
            <a:fillRect/>
          </a:stretch>
        </p:blipFill>
        <p:spPr bwMode="auto">
          <a:xfrm>
            <a:off x="4568825" y="623888"/>
            <a:ext cx="2484438" cy="3640137"/>
          </a:xfrm>
          <a:prstGeom prst="rect">
            <a:avLst/>
          </a:prstGeom>
          <a:noFill/>
          <a:ln w="9525">
            <a:noFill/>
            <a:miter lim="800000"/>
            <a:headEnd/>
            <a:tailEnd/>
          </a:ln>
        </p:spPr>
      </p:pic>
      <p:pic>
        <p:nvPicPr>
          <p:cNvPr id="15364" name="Rectangle 16386"/>
          <p:cNvPicPr>
            <a:picLocks noChangeAspect="1" noChangeArrowheads="1"/>
          </p:cNvPicPr>
          <p:nvPr/>
        </p:nvPicPr>
        <p:blipFill>
          <a:blip r:embed="rId3"/>
          <a:srcRect r="-3902"/>
          <a:stretch>
            <a:fillRect/>
          </a:stretch>
        </p:blipFill>
        <p:spPr bwMode="auto">
          <a:xfrm>
            <a:off x="6870700" y="617538"/>
            <a:ext cx="2484438" cy="3673475"/>
          </a:xfrm>
          <a:prstGeom prst="rect">
            <a:avLst/>
          </a:prstGeom>
          <a:noFill/>
          <a:ln w="9525">
            <a:noFill/>
            <a:miter lim="800000"/>
            <a:headEnd/>
            <a:tailEnd/>
          </a:ln>
        </p:spPr>
      </p:pic>
      <p:pic>
        <p:nvPicPr>
          <p:cNvPr id="15365" name="Rectangle 16387"/>
          <p:cNvPicPr>
            <a:picLocks noChangeAspect="1" noChangeArrowheads="1"/>
          </p:cNvPicPr>
          <p:nvPr/>
        </p:nvPicPr>
        <p:blipFill>
          <a:blip r:embed="rId3"/>
          <a:srcRect r="-3902"/>
          <a:stretch>
            <a:fillRect/>
          </a:stretch>
        </p:blipFill>
        <p:spPr bwMode="auto">
          <a:xfrm>
            <a:off x="2298700" y="646113"/>
            <a:ext cx="2484438" cy="3609975"/>
          </a:xfrm>
          <a:prstGeom prst="rect">
            <a:avLst/>
          </a:prstGeom>
          <a:noFill/>
          <a:ln w="9525">
            <a:noFill/>
            <a:miter lim="800000"/>
            <a:headEnd/>
            <a:tailEnd/>
          </a:ln>
        </p:spPr>
      </p:pic>
      <p:sp>
        <p:nvSpPr>
          <p:cNvPr id="155654" name="Title 155653"/>
          <p:cNvSpPr>
            <a:spLocks noGrp="1" noChangeArrowheads="1"/>
          </p:cNvSpPr>
          <p:nvPr>
            <p:ph type="title"/>
          </p:nvPr>
        </p:nvSpPr>
        <p:spPr/>
        <p:txBody>
          <a:bodyPr/>
          <a:lstStyle/>
          <a:p>
            <a:pPr>
              <a:defRPr/>
            </a:pPr>
            <a:r>
              <a:rPr lang="en-US" smtClean="0"/>
              <a:t>Workflow Authoring Modes</a:t>
            </a:r>
          </a:p>
        </p:txBody>
      </p:sp>
      <p:sp>
        <p:nvSpPr>
          <p:cNvPr id="15367" name="Text Placeholder 43"/>
          <p:cNvSpPr>
            <a:spLocks noGrp="1"/>
          </p:cNvSpPr>
          <p:nvPr>
            <p:ph type="body" idx="1"/>
          </p:nvPr>
        </p:nvSpPr>
        <p:spPr/>
        <p:txBody>
          <a:bodyPr/>
          <a:lstStyle/>
          <a:p>
            <a:endParaRPr lang="en-US" smtClean="0"/>
          </a:p>
        </p:txBody>
      </p:sp>
      <p:sp>
        <p:nvSpPr>
          <p:cNvPr id="15368" name="Flowchart: Document 16389"/>
          <p:cNvSpPr>
            <a:spLocks noChangeArrowheads="1"/>
          </p:cNvSpPr>
          <p:nvPr/>
        </p:nvSpPr>
        <p:spPr bwMode="auto">
          <a:xfrm>
            <a:off x="7137400" y="5314950"/>
            <a:ext cx="1895475" cy="1073150"/>
          </a:xfrm>
          <a:prstGeom prst="flowChartDocument">
            <a:avLst/>
          </a:prstGeom>
          <a:solidFill>
            <a:srgbClr val="FACFC6"/>
          </a:solidFill>
          <a:ln w="9525" algn="ctr">
            <a:solidFill>
              <a:schemeClr val="tx1"/>
            </a:solidFill>
            <a:miter lim="800000"/>
            <a:headEnd/>
            <a:tailEnd/>
          </a:ln>
        </p:spPr>
        <p:txBody>
          <a:bodyPr wrap="none" anchor="ctr"/>
          <a:lstStyle/>
          <a:p>
            <a:pPr algn="ctr"/>
            <a:endParaRPr lang="en-US" sz="1600" b="1">
              <a:solidFill>
                <a:srgbClr val="095F24"/>
              </a:solidFill>
              <a:latin typeface="Arial" pitchFamily="34" charset="0"/>
              <a:cs typeface="Arial" pitchFamily="34" charset="0"/>
            </a:endParaRPr>
          </a:p>
          <a:p>
            <a:pPr algn="ctr"/>
            <a:r>
              <a:rPr lang="en-US" sz="1600" b="1">
                <a:solidFill>
                  <a:srgbClr val="095F24"/>
                </a:solidFill>
                <a:latin typeface="Arial" pitchFamily="34" charset="0"/>
                <a:cs typeface="Arial" pitchFamily="34" charset="0"/>
              </a:rPr>
              <a:t>.NET</a:t>
            </a:r>
            <a:r>
              <a:rPr lang="en-US" sz="2000" b="1">
                <a:solidFill>
                  <a:srgbClr val="095F24"/>
                </a:solidFill>
                <a:latin typeface="Arial" pitchFamily="34" charset="0"/>
                <a:cs typeface="Arial" pitchFamily="34" charset="0"/>
              </a:rPr>
              <a:t> assembly</a:t>
            </a:r>
          </a:p>
          <a:p>
            <a:pPr algn="ctr">
              <a:buFontTx/>
              <a:buChar char="•"/>
            </a:pPr>
            <a:r>
              <a:rPr lang="en-US" sz="2000" b="1">
                <a:solidFill>
                  <a:srgbClr val="095F24"/>
                </a:solidFill>
                <a:latin typeface="Arial" pitchFamily="34" charset="0"/>
                <a:cs typeface="Arial" pitchFamily="34" charset="0"/>
              </a:rPr>
              <a:t> </a:t>
            </a:r>
            <a:r>
              <a:rPr lang="en-US" sz="2000">
                <a:solidFill>
                  <a:srgbClr val="095F24"/>
                </a:solidFill>
                <a:latin typeface="Arial" pitchFamily="34" charset="0"/>
                <a:cs typeface="Arial" pitchFamily="34" charset="0"/>
              </a:rPr>
              <a:t>ctor defines</a:t>
            </a:r>
          </a:p>
          <a:p>
            <a:pPr algn="ctr"/>
            <a:r>
              <a:rPr lang="en-US" sz="2000">
                <a:solidFill>
                  <a:srgbClr val="095F24"/>
                </a:solidFill>
                <a:latin typeface="Arial" pitchFamily="34" charset="0"/>
                <a:cs typeface="Arial" pitchFamily="34" charset="0"/>
              </a:rPr>
              <a:t>workflow</a:t>
            </a:r>
          </a:p>
          <a:p>
            <a:pPr algn="ctr"/>
            <a:endParaRPr lang="en-US" sz="1200">
              <a:solidFill>
                <a:srgbClr val="095F24"/>
              </a:solidFill>
              <a:latin typeface="Arial" pitchFamily="34" charset="0"/>
              <a:cs typeface="Arial" pitchFamily="34" charset="0"/>
            </a:endParaRPr>
          </a:p>
        </p:txBody>
      </p:sp>
      <p:sp>
        <p:nvSpPr>
          <p:cNvPr id="15369" name="TextBox 16390"/>
          <p:cNvSpPr txBox="1">
            <a:spLocks noChangeArrowheads="1"/>
          </p:cNvSpPr>
          <p:nvPr/>
        </p:nvSpPr>
        <p:spPr bwMode="auto">
          <a:xfrm>
            <a:off x="322263" y="1055688"/>
            <a:ext cx="1914525" cy="822325"/>
          </a:xfrm>
          <a:prstGeom prst="rect">
            <a:avLst/>
          </a:prstGeom>
          <a:noFill/>
          <a:ln w="9525">
            <a:noFill/>
            <a:miter lim="800000"/>
            <a:headEnd/>
            <a:tailEnd/>
          </a:ln>
        </p:spPr>
        <p:txBody>
          <a:bodyPr wrap="none">
            <a:spAutoFit/>
          </a:bodyPr>
          <a:lstStyle/>
          <a:p>
            <a:r>
              <a:rPr lang="en-US" sz="2400">
                <a:latin typeface="Segoe"/>
              </a:rPr>
              <a:t>Markup Only</a:t>
            </a:r>
          </a:p>
          <a:p>
            <a:r>
              <a:rPr lang="en-US" sz="2400">
                <a:latin typeface="Segoe"/>
              </a:rPr>
              <a:t>“Declarative”</a:t>
            </a:r>
          </a:p>
        </p:txBody>
      </p:sp>
      <p:pic>
        <p:nvPicPr>
          <p:cNvPr id="15370" name="Rectangle 16391"/>
          <p:cNvPicPr>
            <a:picLocks noChangeAspect="1" noChangeArrowheads="1"/>
          </p:cNvPicPr>
          <p:nvPr/>
        </p:nvPicPr>
        <p:blipFill>
          <a:blip r:embed="rId4"/>
          <a:srcRect/>
          <a:stretch>
            <a:fillRect/>
          </a:stretch>
        </p:blipFill>
        <p:spPr bwMode="auto">
          <a:xfrm>
            <a:off x="620713" y="1597025"/>
            <a:ext cx="1239837" cy="1301750"/>
          </a:xfrm>
          <a:prstGeom prst="rect">
            <a:avLst/>
          </a:prstGeom>
          <a:noFill/>
          <a:ln w="9525">
            <a:noFill/>
            <a:miter lim="800000"/>
            <a:headEnd/>
            <a:tailEnd/>
          </a:ln>
        </p:spPr>
      </p:pic>
      <p:sp>
        <p:nvSpPr>
          <p:cNvPr id="15371" name="TextBox 16392"/>
          <p:cNvSpPr txBox="1">
            <a:spLocks noChangeArrowheads="1"/>
          </p:cNvSpPr>
          <p:nvPr/>
        </p:nvSpPr>
        <p:spPr bwMode="auto">
          <a:xfrm>
            <a:off x="768350" y="2012950"/>
            <a:ext cx="1056700" cy="461665"/>
          </a:xfrm>
          <a:prstGeom prst="rect">
            <a:avLst/>
          </a:prstGeom>
          <a:noFill/>
          <a:ln w="9525">
            <a:noFill/>
            <a:miter lim="800000"/>
            <a:headEnd/>
            <a:tailEnd/>
          </a:ln>
        </p:spPr>
        <p:txBody>
          <a:bodyPr wrap="none">
            <a:spAutoFit/>
          </a:bodyPr>
          <a:lstStyle/>
          <a:p>
            <a:r>
              <a:rPr lang="en-US" sz="2400" dirty="0" smtClean="0">
                <a:solidFill>
                  <a:srgbClr val="095F24"/>
                </a:solidFill>
                <a:latin typeface="Segoe"/>
              </a:rPr>
              <a:t>XOML</a:t>
            </a:r>
            <a:endParaRPr lang="en-US" sz="2400" dirty="0">
              <a:solidFill>
                <a:srgbClr val="095F24"/>
              </a:solidFill>
              <a:latin typeface="Segoe"/>
            </a:endParaRPr>
          </a:p>
        </p:txBody>
      </p:sp>
      <p:sp>
        <p:nvSpPr>
          <p:cNvPr id="15372" name="TextBox 16393"/>
          <p:cNvSpPr txBox="1">
            <a:spLocks noChangeArrowheads="1"/>
          </p:cNvSpPr>
          <p:nvPr/>
        </p:nvSpPr>
        <p:spPr bwMode="auto">
          <a:xfrm>
            <a:off x="2592388" y="1050925"/>
            <a:ext cx="1795462" cy="822325"/>
          </a:xfrm>
          <a:prstGeom prst="rect">
            <a:avLst/>
          </a:prstGeom>
          <a:noFill/>
          <a:ln w="9525">
            <a:noFill/>
            <a:miter lim="800000"/>
            <a:headEnd/>
            <a:tailEnd/>
          </a:ln>
        </p:spPr>
        <p:txBody>
          <a:bodyPr wrap="none">
            <a:spAutoFit/>
          </a:bodyPr>
          <a:lstStyle/>
          <a:p>
            <a:r>
              <a:rPr lang="en-US" sz="2400">
                <a:latin typeface="Segoe"/>
              </a:rPr>
              <a:t>Markup and</a:t>
            </a:r>
          </a:p>
          <a:p>
            <a:r>
              <a:rPr lang="en-US" sz="2400">
                <a:latin typeface="Segoe"/>
              </a:rPr>
              <a:t>Code</a:t>
            </a:r>
          </a:p>
        </p:txBody>
      </p:sp>
      <p:grpSp>
        <p:nvGrpSpPr>
          <p:cNvPr id="2" name="Group 12"/>
          <p:cNvGrpSpPr>
            <a:grpSpLocks/>
          </p:cNvGrpSpPr>
          <p:nvPr/>
        </p:nvGrpSpPr>
        <p:grpSpPr bwMode="auto">
          <a:xfrm>
            <a:off x="3425825" y="1614488"/>
            <a:ext cx="1290638" cy="1284287"/>
            <a:chOff x="2618" y="1557"/>
            <a:chExt cx="813" cy="809"/>
          </a:xfrm>
        </p:grpSpPr>
        <p:pic>
          <p:nvPicPr>
            <p:cNvPr id="15400" name="Rectangle 16421"/>
            <p:cNvPicPr>
              <a:picLocks noChangeAspect="1" noChangeArrowheads="1"/>
            </p:cNvPicPr>
            <p:nvPr/>
          </p:nvPicPr>
          <p:blipFill>
            <a:blip r:embed="rId5"/>
            <a:srcRect/>
            <a:stretch>
              <a:fillRect/>
            </a:stretch>
          </p:blipFill>
          <p:spPr bwMode="auto">
            <a:xfrm>
              <a:off x="2618" y="1557"/>
              <a:ext cx="813" cy="809"/>
            </a:xfrm>
            <a:prstGeom prst="rect">
              <a:avLst/>
            </a:prstGeom>
            <a:noFill/>
            <a:ln w="9525">
              <a:noFill/>
              <a:miter lim="800000"/>
              <a:headEnd/>
              <a:tailEnd/>
            </a:ln>
          </p:spPr>
        </p:pic>
        <p:sp>
          <p:nvSpPr>
            <p:cNvPr id="15401" name="TextBox 16422"/>
            <p:cNvSpPr txBox="1">
              <a:spLocks noChangeArrowheads="1"/>
            </p:cNvSpPr>
            <p:nvPr/>
          </p:nvSpPr>
          <p:spPr bwMode="auto">
            <a:xfrm>
              <a:off x="2688" y="1808"/>
              <a:ext cx="671" cy="288"/>
            </a:xfrm>
            <a:prstGeom prst="rect">
              <a:avLst/>
            </a:prstGeom>
            <a:noFill/>
            <a:ln w="9525">
              <a:noFill/>
              <a:miter lim="800000"/>
              <a:headEnd/>
              <a:tailEnd/>
            </a:ln>
          </p:spPr>
          <p:txBody>
            <a:bodyPr>
              <a:spAutoFit/>
            </a:bodyPr>
            <a:lstStyle/>
            <a:p>
              <a:r>
                <a:rPr lang="en-US" sz="2400">
                  <a:solidFill>
                    <a:schemeClr val="tx1"/>
                  </a:solidFill>
                  <a:latin typeface="Segoe"/>
                </a:rPr>
                <a:t>C#/VB</a:t>
              </a:r>
            </a:p>
          </p:txBody>
        </p:sp>
      </p:grpSp>
      <p:sp>
        <p:nvSpPr>
          <p:cNvPr id="15374" name="TextBox 16395"/>
          <p:cNvSpPr txBox="1">
            <a:spLocks noChangeArrowheads="1"/>
          </p:cNvSpPr>
          <p:nvPr/>
        </p:nvSpPr>
        <p:spPr bwMode="auto">
          <a:xfrm>
            <a:off x="4927600" y="1079500"/>
            <a:ext cx="1625600" cy="457200"/>
          </a:xfrm>
          <a:prstGeom prst="rect">
            <a:avLst/>
          </a:prstGeom>
          <a:noFill/>
          <a:ln w="9525">
            <a:noFill/>
            <a:miter lim="800000"/>
            <a:headEnd/>
            <a:tailEnd/>
          </a:ln>
        </p:spPr>
        <p:txBody>
          <a:bodyPr wrap="none">
            <a:spAutoFit/>
          </a:bodyPr>
          <a:lstStyle/>
          <a:p>
            <a:r>
              <a:rPr lang="en-US" sz="2400">
                <a:latin typeface="Segoe"/>
              </a:rPr>
              <a:t>Code Only</a:t>
            </a:r>
          </a:p>
        </p:txBody>
      </p:sp>
      <p:sp>
        <p:nvSpPr>
          <p:cNvPr id="15375" name="TextBox 16396"/>
          <p:cNvSpPr txBox="1">
            <a:spLocks noChangeArrowheads="1"/>
          </p:cNvSpPr>
          <p:nvPr/>
        </p:nvSpPr>
        <p:spPr bwMode="auto">
          <a:xfrm>
            <a:off x="7162800" y="1041400"/>
            <a:ext cx="1677988" cy="822325"/>
          </a:xfrm>
          <a:prstGeom prst="rect">
            <a:avLst/>
          </a:prstGeom>
          <a:noFill/>
          <a:ln w="9525">
            <a:noFill/>
            <a:miter lim="800000"/>
            <a:headEnd/>
            <a:tailEnd/>
          </a:ln>
        </p:spPr>
        <p:txBody>
          <a:bodyPr wrap="none">
            <a:spAutoFit/>
          </a:bodyPr>
          <a:lstStyle/>
          <a:p>
            <a:r>
              <a:rPr lang="en-US" sz="2400">
                <a:latin typeface="Segoe"/>
              </a:rPr>
              <a:t>Application</a:t>
            </a:r>
          </a:p>
          <a:p>
            <a:r>
              <a:rPr lang="en-US" sz="2400">
                <a:latin typeface="Segoe"/>
              </a:rPr>
              <a:t>Generated</a:t>
            </a:r>
          </a:p>
        </p:txBody>
      </p:sp>
      <p:pic>
        <p:nvPicPr>
          <p:cNvPr id="15376" name="Rectangle 16397"/>
          <p:cNvPicPr>
            <a:picLocks noChangeAspect="1" noChangeArrowheads="1"/>
          </p:cNvPicPr>
          <p:nvPr/>
        </p:nvPicPr>
        <p:blipFill>
          <a:blip r:embed="rId4"/>
          <a:srcRect/>
          <a:stretch>
            <a:fillRect/>
          </a:stretch>
        </p:blipFill>
        <p:spPr bwMode="auto">
          <a:xfrm>
            <a:off x="2360613" y="1608138"/>
            <a:ext cx="1239837" cy="1301750"/>
          </a:xfrm>
          <a:prstGeom prst="rect">
            <a:avLst/>
          </a:prstGeom>
          <a:noFill/>
          <a:ln w="9525">
            <a:noFill/>
            <a:miter lim="800000"/>
            <a:headEnd/>
            <a:tailEnd/>
          </a:ln>
        </p:spPr>
      </p:pic>
      <p:sp>
        <p:nvSpPr>
          <p:cNvPr id="15377" name="TextBox 16398"/>
          <p:cNvSpPr txBox="1">
            <a:spLocks noChangeArrowheads="1"/>
          </p:cNvSpPr>
          <p:nvPr/>
        </p:nvSpPr>
        <p:spPr bwMode="auto">
          <a:xfrm>
            <a:off x="2508250" y="2024063"/>
            <a:ext cx="1056700" cy="461665"/>
          </a:xfrm>
          <a:prstGeom prst="rect">
            <a:avLst/>
          </a:prstGeom>
          <a:noFill/>
          <a:ln w="9525">
            <a:noFill/>
            <a:miter lim="800000"/>
            <a:headEnd/>
            <a:tailEnd/>
          </a:ln>
        </p:spPr>
        <p:txBody>
          <a:bodyPr wrap="none">
            <a:spAutoFit/>
          </a:bodyPr>
          <a:lstStyle/>
          <a:p>
            <a:r>
              <a:rPr lang="en-US" sz="2400" dirty="0" smtClean="0">
                <a:solidFill>
                  <a:srgbClr val="095F24"/>
                </a:solidFill>
                <a:latin typeface="Segoe"/>
              </a:rPr>
              <a:t>XOML</a:t>
            </a:r>
            <a:endParaRPr lang="en-US" sz="2400" dirty="0">
              <a:solidFill>
                <a:srgbClr val="095F24"/>
              </a:solidFill>
              <a:latin typeface="Segoe"/>
            </a:endParaRPr>
          </a:p>
        </p:txBody>
      </p:sp>
      <p:grpSp>
        <p:nvGrpSpPr>
          <p:cNvPr id="3" name="Group 19"/>
          <p:cNvGrpSpPr>
            <a:grpSpLocks/>
          </p:cNvGrpSpPr>
          <p:nvPr/>
        </p:nvGrpSpPr>
        <p:grpSpPr bwMode="auto">
          <a:xfrm>
            <a:off x="5083175" y="1597025"/>
            <a:ext cx="1290638" cy="1284288"/>
            <a:chOff x="2618" y="1557"/>
            <a:chExt cx="813" cy="809"/>
          </a:xfrm>
        </p:grpSpPr>
        <p:pic>
          <p:nvPicPr>
            <p:cNvPr id="15398" name="Rectangle 16419"/>
            <p:cNvPicPr>
              <a:picLocks noChangeAspect="1" noChangeArrowheads="1"/>
            </p:cNvPicPr>
            <p:nvPr/>
          </p:nvPicPr>
          <p:blipFill>
            <a:blip r:embed="rId5"/>
            <a:srcRect/>
            <a:stretch>
              <a:fillRect/>
            </a:stretch>
          </p:blipFill>
          <p:spPr bwMode="auto">
            <a:xfrm>
              <a:off x="2618" y="1557"/>
              <a:ext cx="813" cy="809"/>
            </a:xfrm>
            <a:prstGeom prst="rect">
              <a:avLst/>
            </a:prstGeom>
            <a:noFill/>
            <a:ln w="9525">
              <a:noFill/>
              <a:miter lim="800000"/>
              <a:headEnd/>
              <a:tailEnd/>
            </a:ln>
          </p:spPr>
        </p:pic>
        <p:sp>
          <p:nvSpPr>
            <p:cNvPr id="15399" name="TextBox 16420"/>
            <p:cNvSpPr txBox="1">
              <a:spLocks noChangeArrowheads="1"/>
            </p:cNvSpPr>
            <p:nvPr/>
          </p:nvSpPr>
          <p:spPr bwMode="auto">
            <a:xfrm>
              <a:off x="2688" y="1808"/>
              <a:ext cx="671" cy="288"/>
            </a:xfrm>
            <a:prstGeom prst="rect">
              <a:avLst/>
            </a:prstGeom>
            <a:noFill/>
            <a:ln w="9525">
              <a:noFill/>
              <a:miter lim="800000"/>
              <a:headEnd/>
              <a:tailEnd/>
            </a:ln>
          </p:spPr>
          <p:txBody>
            <a:bodyPr>
              <a:spAutoFit/>
            </a:bodyPr>
            <a:lstStyle/>
            <a:p>
              <a:r>
                <a:rPr lang="en-US" sz="2400">
                  <a:solidFill>
                    <a:schemeClr val="tx1"/>
                  </a:solidFill>
                  <a:latin typeface="Segoe"/>
                </a:rPr>
                <a:t>C#/VB</a:t>
              </a:r>
            </a:p>
          </p:txBody>
        </p:sp>
      </p:grpSp>
      <p:sp>
        <p:nvSpPr>
          <p:cNvPr id="15379" name="TextBox 16400"/>
          <p:cNvSpPr txBox="1">
            <a:spLocks noChangeArrowheads="1"/>
          </p:cNvSpPr>
          <p:nvPr/>
        </p:nvSpPr>
        <p:spPr bwMode="auto">
          <a:xfrm>
            <a:off x="196850" y="2662238"/>
            <a:ext cx="2076450" cy="1190625"/>
          </a:xfrm>
          <a:prstGeom prst="rect">
            <a:avLst/>
          </a:prstGeom>
          <a:noFill/>
          <a:ln w="9525">
            <a:noFill/>
            <a:miter lim="800000"/>
            <a:headEnd/>
            <a:tailEnd/>
          </a:ln>
        </p:spPr>
        <p:txBody>
          <a:bodyPr wrap="none">
            <a:spAutoFit/>
          </a:bodyPr>
          <a:lstStyle/>
          <a:p>
            <a:pPr>
              <a:buFontTx/>
              <a:buChar char="•"/>
            </a:pPr>
            <a:r>
              <a:rPr lang="en-US" sz="1800">
                <a:latin typeface="Segoe"/>
              </a:rPr>
              <a:t> XML defines</a:t>
            </a:r>
          </a:p>
          <a:p>
            <a:r>
              <a:rPr lang="en-US" sz="1800">
                <a:latin typeface="Segoe"/>
              </a:rPr>
              <a:t>workflow structure</a:t>
            </a:r>
          </a:p>
          <a:p>
            <a:r>
              <a:rPr lang="en-US" sz="1800">
                <a:latin typeface="Segoe"/>
              </a:rPr>
              <a:t>logic and data flow</a:t>
            </a:r>
          </a:p>
          <a:p>
            <a:endParaRPr lang="en-US" sz="1800">
              <a:latin typeface="Segoe"/>
            </a:endParaRPr>
          </a:p>
        </p:txBody>
      </p:sp>
      <p:sp>
        <p:nvSpPr>
          <p:cNvPr id="15380" name="TextBox 16401"/>
          <p:cNvSpPr txBox="1">
            <a:spLocks noChangeArrowheads="1"/>
          </p:cNvSpPr>
          <p:nvPr/>
        </p:nvSpPr>
        <p:spPr bwMode="auto">
          <a:xfrm>
            <a:off x="2435225" y="2636838"/>
            <a:ext cx="2101850" cy="1465262"/>
          </a:xfrm>
          <a:prstGeom prst="rect">
            <a:avLst/>
          </a:prstGeom>
          <a:noFill/>
          <a:ln w="9525">
            <a:noFill/>
            <a:miter lim="800000"/>
            <a:headEnd/>
            <a:tailEnd/>
          </a:ln>
        </p:spPr>
        <p:txBody>
          <a:bodyPr>
            <a:spAutoFit/>
          </a:bodyPr>
          <a:lstStyle/>
          <a:p>
            <a:pPr>
              <a:buFontTx/>
              <a:buChar char="•"/>
            </a:pPr>
            <a:r>
              <a:rPr lang="en-US" sz="1800">
                <a:latin typeface="Segoe"/>
              </a:rPr>
              <a:t> XML defines</a:t>
            </a:r>
          </a:p>
          <a:p>
            <a:r>
              <a:rPr lang="en-US" sz="1800">
                <a:latin typeface="Segoe"/>
              </a:rPr>
              <a:t>workflow</a:t>
            </a:r>
          </a:p>
          <a:p>
            <a:pPr>
              <a:buFontTx/>
              <a:buChar char="•"/>
            </a:pPr>
            <a:r>
              <a:rPr lang="en-US" sz="1800">
                <a:latin typeface="Segoe"/>
              </a:rPr>
              <a:t> Code-beside </a:t>
            </a:r>
          </a:p>
          <a:p>
            <a:r>
              <a:rPr lang="en-US" sz="1800">
                <a:latin typeface="Segoe"/>
              </a:rPr>
              <a:t>defines extra logic </a:t>
            </a:r>
          </a:p>
          <a:p>
            <a:endParaRPr lang="en-US" sz="1800">
              <a:latin typeface="Segoe"/>
            </a:endParaRPr>
          </a:p>
        </p:txBody>
      </p:sp>
      <p:sp>
        <p:nvSpPr>
          <p:cNvPr id="15381" name="TextBox 16402"/>
          <p:cNvSpPr txBox="1">
            <a:spLocks noChangeArrowheads="1"/>
          </p:cNvSpPr>
          <p:nvPr/>
        </p:nvSpPr>
        <p:spPr bwMode="auto">
          <a:xfrm>
            <a:off x="4802188" y="2597150"/>
            <a:ext cx="1685925" cy="1190625"/>
          </a:xfrm>
          <a:prstGeom prst="rect">
            <a:avLst/>
          </a:prstGeom>
          <a:noFill/>
          <a:ln w="9525">
            <a:noFill/>
            <a:miter lim="800000"/>
            <a:headEnd/>
            <a:tailEnd/>
          </a:ln>
        </p:spPr>
        <p:txBody>
          <a:bodyPr wrap="none">
            <a:spAutoFit/>
          </a:bodyPr>
          <a:lstStyle/>
          <a:p>
            <a:pPr>
              <a:buFontTx/>
              <a:buChar char="•"/>
            </a:pPr>
            <a:r>
              <a:rPr lang="en-US" sz="1800">
                <a:latin typeface="Segoe"/>
              </a:rPr>
              <a:t> Code creates</a:t>
            </a:r>
          </a:p>
          <a:p>
            <a:r>
              <a:rPr lang="en-US" sz="1800">
                <a:latin typeface="Segoe"/>
              </a:rPr>
              <a:t>workflow</a:t>
            </a:r>
          </a:p>
          <a:p>
            <a:r>
              <a:rPr lang="en-US" sz="1800">
                <a:latin typeface="Segoe"/>
              </a:rPr>
              <a:t>in constructor</a:t>
            </a:r>
          </a:p>
          <a:p>
            <a:endParaRPr lang="en-US" sz="1800">
              <a:latin typeface="Segoe"/>
            </a:endParaRPr>
          </a:p>
        </p:txBody>
      </p:sp>
      <p:pic>
        <p:nvPicPr>
          <p:cNvPr id="15382" name="Rectangle 16403"/>
          <p:cNvPicPr>
            <a:picLocks noChangeAspect="1" noChangeArrowheads="1"/>
          </p:cNvPicPr>
          <p:nvPr/>
        </p:nvPicPr>
        <p:blipFill>
          <a:blip r:embed="rId4"/>
          <a:srcRect/>
          <a:stretch>
            <a:fillRect/>
          </a:stretch>
        </p:blipFill>
        <p:spPr bwMode="auto">
          <a:xfrm>
            <a:off x="6858000" y="2738438"/>
            <a:ext cx="1239838" cy="1301750"/>
          </a:xfrm>
          <a:prstGeom prst="rect">
            <a:avLst/>
          </a:prstGeom>
          <a:noFill/>
          <a:ln w="9525">
            <a:noFill/>
            <a:miter lim="800000"/>
            <a:headEnd/>
            <a:tailEnd/>
          </a:ln>
        </p:spPr>
      </p:pic>
      <p:sp>
        <p:nvSpPr>
          <p:cNvPr id="15383" name="TextBox 16404"/>
          <p:cNvSpPr txBox="1">
            <a:spLocks noChangeArrowheads="1"/>
          </p:cNvSpPr>
          <p:nvPr/>
        </p:nvSpPr>
        <p:spPr bwMode="auto">
          <a:xfrm>
            <a:off x="7005638" y="3154363"/>
            <a:ext cx="1056700" cy="461665"/>
          </a:xfrm>
          <a:prstGeom prst="rect">
            <a:avLst/>
          </a:prstGeom>
          <a:noFill/>
          <a:ln w="9525">
            <a:noFill/>
            <a:miter lim="800000"/>
            <a:headEnd/>
            <a:tailEnd/>
          </a:ln>
        </p:spPr>
        <p:txBody>
          <a:bodyPr wrap="none">
            <a:spAutoFit/>
          </a:bodyPr>
          <a:lstStyle/>
          <a:p>
            <a:r>
              <a:rPr lang="en-US" sz="2400" dirty="0" smtClean="0">
                <a:solidFill>
                  <a:srgbClr val="095F24"/>
                </a:solidFill>
                <a:latin typeface="Segoe"/>
              </a:rPr>
              <a:t>XOML</a:t>
            </a:r>
            <a:endParaRPr lang="en-US" sz="2400" dirty="0">
              <a:solidFill>
                <a:srgbClr val="095F24"/>
              </a:solidFill>
              <a:latin typeface="Segoe"/>
            </a:endParaRPr>
          </a:p>
        </p:txBody>
      </p:sp>
      <p:grpSp>
        <p:nvGrpSpPr>
          <p:cNvPr id="4" name="Group 27"/>
          <p:cNvGrpSpPr>
            <a:grpSpLocks/>
          </p:cNvGrpSpPr>
          <p:nvPr/>
        </p:nvGrpSpPr>
        <p:grpSpPr bwMode="auto">
          <a:xfrm>
            <a:off x="7932738" y="2760663"/>
            <a:ext cx="1290637" cy="1284287"/>
            <a:chOff x="2618" y="1557"/>
            <a:chExt cx="813" cy="809"/>
          </a:xfrm>
        </p:grpSpPr>
        <p:pic>
          <p:nvPicPr>
            <p:cNvPr id="15396" name="Rectangle 16417"/>
            <p:cNvPicPr>
              <a:picLocks noChangeAspect="1" noChangeArrowheads="1"/>
            </p:cNvPicPr>
            <p:nvPr/>
          </p:nvPicPr>
          <p:blipFill>
            <a:blip r:embed="rId5"/>
            <a:srcRect/>
            <a:stretch>
              <a:fillRect/>
            </a:stretch>
          </p:blipFill>
          <p:spPr bwMode="auto">
            <a:xfrm>
              <a:off x="2618" y="1557"/>
              <a:ext cx="813" cy="809"/>
            </a:xfrm>
            <a:prstGeom prst="rect">
              <a:avLst/>
            </a:prstGeom>
            <a:noFill/>
            <a:ln w="9525">
              <a:noFill/>
              <a:miter lim="800000"/>
              <a:headEnd/>
              <a:tailEnd/>
            </a:ln>
          </p:spPr>
        </p:pic>
        <p:sp>
          <p:nvSpPr>
            <p:cNvPr id="15397" name="TextBox 16418"/>
            <p:cNvSpPr txBox="1">
              <a:spLocks noChangeArrowheads="1"/>
            </p:cNvSpPr>
            <p:nvPr/>
          </p:nvSpPr>
          <p:spPr bwMode="auto">
            <a:xfrm>
              <a:off x="2688" y="1808"/>
              <a:ext cx="671" cy="288"/>
            </a:xfrm>
            <a:prstGeom prst="rect">
              <a:avLst/>
            </a:prstGeom>
            <a:noFill/>
            <a:ln w="9525">
              <a:noFill/>
              <a:miter lim="800000"/>
              <a:headEnd/>
              <a:tailEnd/>
            </a:ln>
          </p:spPr>
          <p:txBody>
            <a:bodyPr>
              <a:spAutoFit/>
            </a:bodyPr>
            <a:lstStyle/>
            <a:p>
              <a:r>
                <a:rPr lang="en-US" sz="2400">
                  <a:solidFill>
                    <a:schemeClr val="tx1"/>
                  </a:solidFill>
                  <a:latin typeface="Segoe"/>
                </a:rPr>
                <a:t>C#/VB</a:t>
              </a:r>
            </a:p>
          </p:txBody>
        </p:sp>
      </p:grpSp>
      <p:sp>
        <p:nvSpPr>
          <p:cNvPr id="15385" name="Rounded Rectangle 16406"/>
          <p:cNvSpPr>
            <a:spLocks noChangeArrowheads="1"/>
          </p:cNvSpPr>
          <p:nvPr/>
        </p:nvSpPr>
        <p:spPr bwMode="auto">
          <a:xfrm>
            <a:off x="7007225" y="1939925"/>
            <a:ext cx="2136775" cy="592138"/>
          </a:xfrm>
          <a:prstGeom prst="roundRect">
            <a:avLst>
              <a:gd name="adj" fmla="val 9278"/>
            </a:avLst>
          </a:prstGeom>
          <a:solidFill>
            <a:srgbClr val="FF9933"/>
          </a:solidFill>
          <a:ln w="9525" algn="ctr">
            <a:solidFill>
              <a:schemeClr val="tx1"/>
            </a:solidFill>
            <a:round/>
            <a:headEnd/>
            <a:tailEnd/>
          </a:ln>
        </p:spPr>
        <p:txBody>
          <a:bodyPr wrap="none" anchor="ctr"/>
          <a:lstStyle/>
          <a:p>
            <a:pPr algn="ctr"/>
            <a:endParaRPr lang="en-US" sz="2400">
              <a:solidFill>
                <a:schemeClr val="bg2"/>
              </a:solidFill>
              <a:latin typeface="Arial" pitchFamily="34" charset="0"/>
            </a:endParaRPr>
          </a:p>
          <a:p>
            <a:pPr algn="ctr"/>
            <a:endParaRPr lang="en-US" sz="1800">
              <a:solidFill>
                <a:schemeClr val="bg2"/>
              </a:solidFill>
              <a:latin typeface="Arial" pitchFamily="34" charset="0"/>
            </a:endParaRPr>
          </a:p>
          <a:p>
            <a:pPr algn="ctr"/>
            <a:endParaRPr lang="en-US" sz="1800">
              <a:solidFill>
                <a:schemeClr val="bg2"/>
              </a:solidFill>
              <a:latin typeface="Arial" pitchFamily="34" charset="0"/>
            </a:endParaRPr>
          </a:p>
        </p:txBody>
      </p:sp>
      <p:sp>
        <p:nvSpPr>
          <p:cNvPr id="15386" name="TextBox 16407"/>
          <p:cNvSpPr txBox="1">
            <a:spLocks noChangeArrowheads="1"/>
          </p:cNvSpPr>
          <p:nvPr/>
        </p:nvSpPr>
        <p:spPr bwMode="auto">
          <a:xfrm>
            <a:off x="6951663" y="1887538"/>
            <a:ext cx="2192337" cy="641350"/>
          </a:xfrm>
          <a:prstGeom prst="rect">
            <a:avLst/>
          </a:prstGeom>
          <a:noFill/>
          <a:ln w="9525">
            <a:noFill/>
            <a:miter lim="800000"/>
            <a:headEnd/>
            <a:tailEnd/>
          </a:ln>
        </p:spPr>
        <p:txBody>
          <a:bodyPr>
            <a:spAutoFit/>
          </a:bodyPr>
          <a:lstStyle/>
          <a:p>
            <a:r>
              <a:rPr lang="en-US" sz="1800">
                <a:solidFill>
                  <a:schemeClr val="tx1"/>
                </a:solidFill>
                <a:latin typeface="Segoe"/>
              </a:rPr>
              <a:t>App creates activity</a:t>
            </a:r>
          </a:p>
          <a:p>
            <a:r>
              <a:rPr lang="en-US" sz="1800">
                <a:solidFill>
                  <a:schemeClr val="tx1"/>
                </a:solidFill>
                <a:latin typeface="Segoe"/>
              </a:rPr>
              <a:t>tree and serializes</a:t>
            </a:r>
          </a:p>
        </p:txBody>
      </p:sp>
      <p:sp>
        <p:nvSpPr>
          <p:cNvPr id="155680" name="Down Arrow 155679"/>
          <p:cNvSpPr>
            <a:spLocks noChangeArrowheads="1"/>
          </p:cNvSpPr>
          <p:nvPr/>
        </p:nvSpPr>
        <p:spPr bwMode="auto">
          <a:xfrm>
            <a:off x="7845425" y="2551113"/>
            <a:ext cx="368300" cy="431800"/>
          </a:xfrm>
          <a:prstGeom prst="downArrow">
            <a:avLst>
              <a:gd name="adj1" fmla="val 50000"/>
              <a:gd name="adj2" fmla="val 29310"/>
            </a:avLst>
          </a:prstGeom>
          <a:gradFill rotWithShape="0">
            <a:gsLst>
              <a:gs pos="0">
                <a:schemeClr val="folHlink"/>
              </a:gs>
              <a:gs pos="100000">
                <a:schemeClr val="folHlink">
                  <a:gamma/>
                  <a:shade val="38039"/>
                  <a:invGamma/>
                </a:schemeClr>
              </a:gs>
            </a:gsLst>
            <a:lin ang="5400000" scaled="1"/>
          </a:gradFill>
          <a:ln w="12700" cap="flat" cmpd="sng" algn="ctr">
            <a:solidFill>
              <a:schemeClr val="folHlink"/>
            </a:solidFill>
            <a:prstDash val="solid"/>
            <a:miter lim="800000"/>
            <a:headEnd type="none" w="med" len="med"/>
            <a:tailEnd type="none" w="med" len="med"/>
          </a:ln>
          <a:effectLst/>
        </p:spPr>
        <p:txBody>
          <a:bodyPr wrap="none" anchor="ctr"/>
          <a:lstStyle/>
          <a:p>
            <a:pPr>
              <a:defRPr/>
            </a:pPr>
            <a:endParaRPr lang="en-US" sz="1800">
              <a:solidFill>
                <a:srgbClr val="000000"/>
              </a:solidFill>
              <a:latin typeface="Arial" pitchFamily="34" charset="0"/>
            </a:endParaRPr>
          </a:p>
        </p:txBody>
      </p:sp>
      <p:sp>
        <p:nvSpPr>
          <p:cNvPr id="15388" name="Rounded Rectangle 16409"/>
          <p:cNvSpPr>
            <a:spLocks noChangeArrowheads="1"/>
          </p:cNvSpPr>
          <p:nvPr/>
        </p:nvSpPr>
        <p:spPr bwMode="auto">
          <a:xfrm>
            <a:off x="2276475" y="4433888"/>
            <a:ext cx="4665663" cy="695325"/>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r>
              <a:rPr lang="en-US" sz="2400" b="1">
                <a:solidFill>
                  <a:srgbClr val="095F24"/>
                </a:solidFill>
                <a:latin typeface="Arial" pitchFamily="34" charset="0"/>
                <a:ea typeface="MS PGothic" pitchFamily="34" charset="-128"/>
              </a:rPr>
              <a:t>Workflow Compiler</a:t>
            </a:r>
          </a:p>
          <a:p>
            <a:pPr algn="ctr">
              <a:lnSpc>
                <a:spcPct val="75000"/>
              </a:lnSpc>
            </a:pPr>
            <a:r>
              <a:rPr lang="en-US" sz="2400" b="1">
                <a:solidFill>
                  <a:srgbClr val="095F24"/>
                </a:solidFill>
                <a:latin typeface="Arial" pitchFamily="34" charset="0"/>
                <a:ea typeface="MS PGothic" pitchFamily="34" charset="-128"/>
              </a:rPr>
              <a:t>wfc.exe</a:t>
            </a:r>
            <a:endParaRPr lang="en-US" sz="1800" b="1">
              <a:solidFill>
                <a:srgbClr val="095F24"/>
              </a:solidFill>
              <a:latin typeface="Arial" pitchFamily="34" charset="0"/>
              <a:ea typeface="MS PGothic" pitchFamily="34" charset="-128"/>
            </a:endParaRPr>
          </a:p>
        </p:txBody>
      </p:sp>
      <p:sp>
        <p:nvSpPr>
          <p:cNvPr id="15389" name="Rounded Rectangle 16410"/>
          <p:cNvSpPr>
            <a:spLocks noChangeArrowheads="1"/>
          </p:cNvSpPr>
          <p:nvPr/>
        </p:nvSpPr>
        <p:spPr bwMode="auto">
          <a:xfrm>
            <a:off x="2798763" y="5476875"/>
            <a:ext cx="3513137" cy="471488"/>
          </a:xfrm>
          <a:prstGeom prst="roundRect">
            <a:avLst>
              <a:gd name="adj" fmla="val 16667"/>
            </a:avLst>
          </a:prstGeom>
          <a:solidFill>
            <a:srgbClr val="FFB265"/>
          </a:solidFill>
          <a:ln w="25400" algn="ctr">
            <a:solidFill>
              <a:schemeClr val="tx1"/>
            </a:solidFill>
            <a:round/>
            <a:headEnd/>
            <a:tailEnd/>
          </a:ln>
        </p:spPr>
        <p:txBody>
          <a:bodyPr wrap="none" anchor="ctr"/>
          <a:lstStyle/>
          <a:p>
            <a:pPr algn="ctr">
              <a:lnSpc>
                <a:spcPct val="75000"/>
              </a:lnSpc>
            </a:pPr>
            <a:r>
              <a:rPr lang="en-US" sz="2400" b="1">
                <a:solidFill>
                  <a:srgbClr val="095F24"/>
                </a:solidFill>
                <a:latin typeface="Arial" pitchFamily="34" charset="0"/>
                <a:ea typeface="MS PGothic" pitchFamily="34" charset="-128"/>
              </a:rPr>
              <a:t>C#/VB Compiler</a:t>
            </a:r>
            <a:endParaRPr lang="en-US" sz="1800" b="1">
              <a:solidFill>
                <a:srgbClr val="095F24"/>
              </a:solidFill>
              <a:latin typeface="Arial" pitchFamily="34" charset="0"/>
              <a:ea typeface="MS PGothic" pitchFamily="34" charset="-128"/>
            </a:endParaRPr>
          </a:p>
        </p:txBody>
      </p:sp>
      <p:sp>
        <p:nvSpPr>
          <p:cNvPr id="155683" name="Down Arrow 155682"/>
          <p:cNvSpPr>
            <a:spLocks noChangeArrowheads="1"/>
          </p:cNvSpPr>
          <p:nvPr/>
        </p:nvSpPr>
        <p:spPr bwMode="auto">
          <a:xfrm>
            <a:off x="3473450" y="3956050"/>
            <a:ext cx="368300" cy="431800"/>
          </a:xfrm>
          <a:prstGeom prst="downArrow">
            <a:avLst>
              <a:gd name="adj1" fmla="val 50000"/>
              <a:gd name="adj2" fmla="val 29310"/>
            </a:avLst>
          </a:prstGeom>
          <a:gradFill rotWithShape="0">
            <a:gsLst>
              <a:gs pos="0">
                <a:schemeClr val="folHlink"/>
              </a:gs>
              <a:gs pos="100000">
                <a:schemeClr val="folHlink">
                  <a:gamma/>
                  <a:shade val="38039"/>
                  <a:invGamma/>
                </a:schemeClr>
              </a:gs>
            </a:gsLst>
            <a:lin ang="5400000" scaled="1"/>
          </a:gradFill>
          <a:ln w="12700" cap="flat" cmpd="sng" algn="ctr">
            <a:solidFill>
              <a:schemeClr val="folHlink"/>
            </a:solidFill>
            <a:prstDash val="solid"/>
            <a:miter lim="800000"/>
            <a:headEnd type="none" w="med" len="med"/>
            <a:tailEnd type="none" w="med" len="med"/>
          </a:ln>
          <a:effectLst/>
        </p:spPr>
        <p:txBody>
          <a:bodyPr wrap="none" anchor="ctr"/>
          <a:lstStyle/>
          <a:p>
            <a:pPr>
              <a:defRPr/>
            </a:pPr>
            <a:endParaRPr lang="en-US" sz="1800">
              <a:solidFill>
                <a:srgbClr val="000000"/>
              </a:solidFill>
              <a:latin typeface="Arial" pitchFamily="34" charset="0"/>
            </a:endParaRPr>
          </a:p>
        </p:txBody>
      </p:sp>
      <p:sp>
        <p:nvSpPr>
          <p:cNvPr id="155684" name="Down Arrow 155683"/>
          <p:cNvSpPr>
            <a:spLocks noChangeArrowheads="1"/>
          </p:cNvSpPr>
          <p:nvPr/>
        </p:nvSpPr>
        <p:spPr bwMode="auto">
          <a:xfrm>
            <a:off x="5530850" y="3948113"/>
            <a:ext cx="368300" cy="431800"/>
          </a:xfrm>
          <a:prstGeom prst="downArrow">
            <a:avLst>
              <a:gd name="adj1" fmla="val 50000"/>
              <a:gd name="adj2" fmla="val 29310"/>
            </a:avLst>
          </a:prstGeom>
          <a:gradFill rotWithShape="0">
            <a:gsLst>
              <a:gs pos="0">
                <a:schemeClr val="folHlink"/>
              </a:gs>
              <a:gs pos="100000">
                <a:schemeClr val="folHlink">
                  <a:gamma/>
                  <a:shade val="38039"/>
                  <a:invGamma/>
                </a:schemeClr>
              </a:gs>
            </a:gsLst>
            <a:lin ang="5400000" scaled="1"/>
          </a:gradFill>
          <a:ln w="12700" cap="flat" cmpd="sng" algn="ctr">
            <a:solidFill>
              <a:schemeClr val="folHlink"/>
            </a:solidFill>
            <a:prstDash val="solid"/>
            <a:miter lim="800000"/>
            <a:headEnd type="none" w="med" len="med"/>
            <a:tailEnd type="none" w="med" len="med"/>
          </a:ln>
          <a:effectLst/>
        </p:spPr>
        <p:txBody>
          <a:bodyPr wrap="none" anchor="ctr"/>
          <a:lstStyle/>
          <a:p>
            <a:pPr>
              <a:defRPr/>
            </a:pPr>
            <a:endParaRPr lang="en-US" sz="1800">
              <a:solidFill>
                <a:srgbClr val="000000"/>
              </a:solidFill>
              <a:latin typeface="Arial" pitchFamily="34" charset="0"/>
            </a:endParaRPr>
          </a:p>
        </p:txBody>
      </p:sp>
      <p:sp>
        <p:nvSpPr>
          <p:cNvPr id="155685" name="Down Arrow 155684"/>
          <p:cNvSpPr>
            <a:spLocks noChangeArrowheads="1"/>
          </p:cNvSpPr>
          <p:nvPr/>
        </p:nvSpPr>
        <p:spPr bwMode="auto">
          <a:xfrm rot="-2575369">
            <a:off x="1939925" y="3949700"/>
            <a:ext cx="368300" cy="473075"/>
          </a:xfrm>
          <a:prstGeom prst="downArrow">
            <a:avLst>
              <a:gd name="adj1" fmla="val 50000"/>
              <a:gd name="adj2" fmla="val 32112"/>
            </a:avLst>
          </a:prstGeom>
          <a:gradFill rotWithShape="0">
            <a:gsLst>
              <a:gs pos="0">
                <a:schemeClr val="folHlink"/>
              </a:gs>
              <a:gs pos="100000">
                <a:schemeClr val="folHlink">
                  <a:gamma/>
                  <a:shade val="38039"/>
                  <a:invGamma/>
                </a:schemeClr>
              </a:gs>
            </a:gsLst>
            <a:lin ang="5400000" scaled="1"/>
          </a:gradFill>
          <a:ln w="12700" cap="flat" cmpd="sng" algn="ctr">
            <a:solidFill>
              <a:schemeClr val="folHlink"/>
            </a:solidFill>
            <a:prstDash val="solid"/>
            <a:miter lim="800000"/>
            <a:headEnd type="none" w="med" len="med"/>
            <a:tailEnd type="none" w="med" len="med"/>
          </a:ln>
          <a:effectLst/>
        </p:spPr>
        <p:txBody>
          <a:bodyPr wrap="none" anchor="ctr"/>
          <a:lstStyle/>
          <a:p>
            <a:pPr>
              <a:defRPr/>
            </a:pPr>
            <a:endParaRPr lang="en-US" sz="1800">
              <a:solidFill>
                <a:srgbClr val="000000"/>
              </a:solidFill>
              <a:latin typeface="Arial" pitchFamily="34" charset="0"/>
            </a:endParaRPr>
          </a:p>
        </p:txBody>
      </p:sp>
      <p:sp>
        <p:nvSpPr>
          <p:cNvPr id="155686" name="Down Arrow 155685"/>
          <p:cNvSpPr>
            <a:spLocks noChangeArrowheads="1"/>
          </p:cNvSpPr>
          <p:nvPr/>
        </p:nvSpPr>
        <p:spPr bwMode="auto">
          <a:xfrm rot="1572335">
            <a:off x="7002463" y="4003675"/>
            <a:ext cx="368300" cy="473075"/>
          </a:xfrm>
          <a:prstGeom prst="downArrow">
            <a:avLst>
              <a:gd name="adj1" fmla="val 50000"/>
              <a:gd name="adj2" fmla="val 32112"/>
            </a:avLst>
          </a:prstGeom>
          <a:gradFill rotWithShape="0">
            <a:gsLst>
              <a:gs pos="0">
                <a:schemeClr val="folHlink"/>
              </a:gs>
              <a:gs pos="100000">
                <a:schemeClr val="folHlink">
                  <a:gamma/>
                  <a:shade val="38039"/>
                  <a:invGamma/>
                </a:schemeClr>
              </a:gs>
            </a:gsLst>
            <a:lin ang="5400000" scaled="1"/>
          </a:gradFill>
          <a:ln w="12700" cap="flat" cmpd="sng" algn="ctr">
            <a:solidFill>
              <a:schemeClr val="folHlink"/>
            </a:solidFill>
            <a:prstDash val="solid"/>
            <a:miter lim="800000"/>
            <a:headEnd type="none" w="med" len="med"/>
            <a:tailEnd type="none" w="med" len="med"/>
          </a:ln>
          <a:effectLst/>
        </p:spPr>
        <p:txBody>
          <a:bodyPr wrap="none" anchor="ctr"/>
          <a:lstStyle/>
          <a:p>
            <a:pPr>
              <a:defRPr/>
            </a:pPr>
            <a:endParaRPr lang="en-US" sz="1800">
              <a:solidFill>
                <a:srgbClr val="000000"/>
              </a:solidFill>
              <a:latin typeface="Arial" pitchFamily="34" charset="0"/>
            </a:endParaRPr>
          </a:p>
        </p:txBody>
      </p:sp>
      <p:sp>
        <p:nvSpPr>
          <p:cNvPr id="155687" name="Down Arrow 155686"/>
          <p:cNvSpPr>
            <a:spLocks noChangeArrowheads="1"/>
          </p:cNvSpPr>
          <p:nvPr/>
        </p:nvSpPr>
        <p:spPr bwMode="auto">
          <a:xfrm>
            <a:off x="4367213" y="5095875"/>
            <a:ext cx="368300" cy="431800"/>
          </a:xfrm>
          <a:prstGeom prst="downArrow">
            <a:avLst>
              <a:gd name="adj1" fmla="val 50000"/>
              <a:gd name="adj2" fmla="val 29310"/>
            </a:avLst>
          </a:prstGeom>
          <a:gradFill rotWithShape="0">
            <a:gsLst>
              <a:gs pos="0">
                <a:schemeClr val="folHlink"/>
              </a:gs>
              <a:gs pos="100000">
                <a:schemeClr val="folHlink">
                  <a:gamma/>
                  <a:shade val="38039"/>
                  <a:invGamma/>
                </a:schemeClr>
              </a:gs>
            </a:gsLst>
            <a:lin ang="5400000" scaled="1"/>
          </a:gradFill>
          <a:ln w="12700" cap="flat" cmpd="sng" algn="ctr">
            <a:solidFill>
              <a:schemeClr val="folHlink"/>
            </a:solidFill>
            <a:prstDash val="solid"/>
            <a:miter lim="800000"/>
            <a:headEnd type="none" w="med" len="med"/>
            <a:tailEnd type="none" w="med" len="med"/>
          </a:ln>
          <a:effectLst/>
        </p:spPr>
        <p:txBody>
          <a:bodyPr wrap="none" anchor="ctr"/>
          <a:lstStyle/>
          <a:p>
            <a:pPr>
              <a:defRPr/>
            </a:pPr>
            <a:endParaRPr lang="en-US" sz="1800">
              <a:solidFill>
                <a:srgbClr val="000000"/>
              </a:solidFill>
              <a:latin typeface="Arial" pitchFamily="34" charset="0"/>
            </a:endParaRPr>
          </a:p>
        </p:txBody>
      </p:sp>
      <p:sp>
        <p:nvSpPr>
          <p:cNvPr id="155688" name="Down Arrow 155687"/>
          <p:cNvSpPr>
            <a:spLocks noChangeArrowheads="1"/>
          </p:cNvSpPr>
          <p:nvPr/>
        </p:nvSpPr>
        <p:spPr bwMode="auto">
          <a:xfrm rot="16200000">
            <a:off x="6507163" y="5473700"/>
            <a:ext cx="368300" cy="431800"/>
          </a:xfrm>
          <a:prstGeom prst="downArrow">
            <a:avLst>
              <a:gd name="adj1" fmla="val 50000"/>
              <a:gd name="adj2" fmla="val 29310"/>
            </a:avLst>
          </a:prstGeom>
          <a:gradFill rotWithShape="0">
            <a:gsLst>
              <a:gs pos="0">
                <a:schemeClr val="folHlink"/>
              </a:gs>
              <a:gs pos="100000">
                <a:schemeClr val="folHlink">
                  <a:gamma/>
                  <a:shade val="38039"/>
                  <a:invGamma/>
                </a:schemeClr>
              </a:gs>
            </a:gsLst>
            <a:lin ang="5400000" scaled="1"/>
          </a:gradFill>
          <a:ln w="12700" cap="flat" cmpd="sng" algn="ctr">
            <a:solidFill>
              <a:schemeClr val="folHlink"/>
            </a:solidFill>
            <a:prstDash val="solid"/>
            <a:miter lim="800000"/>
            <a:headEnd type="none" w="med" len="med"/>
            <a:tailEnd type="none" w="med" len="med"/>
          </a:ln>
          <a:effectLst/>
        </p:spPr>
        <p:txBody>
          <a:bodyPr wrap="none" anchor="ctr"/>
          <a:lstStyle/>
          <a:p>
            <a:pPr>
              <a:defRPr/>
            </a:pPr>
            <a:endParaRPr lang="en-US" sz="1800">
              <a:solidFill>
                <a:srgbClr val="000000"/>
              </a:solidFill>
              <a:latin typeface="Arial" pitchFamily="34" charset="0"/>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Rectangle 18432"/>
          <p:cNvPicPr>
            <a:picLocks noChangeAspect="1" noChangeArrowheads="1"/>
          </p:cNvPicPr>
          <p:nvPr/>
        </p:nvPicPr>
        <p:blipFill>
          <a:blip r:embed="rId4"/>
          <a:srcRect/>
          <a:stretch>
            <a:fillRect/>
          </a:stretch>
        </p:blipFill>
        <p:spPr bwMode="auto">
          <a:xfrm>
            <a:off x="238125" y="906463"/>
            <a:ext cx="4419600" cy="3159125"/>
          </a:xfrm>
          <a:prstGeom prst="rect">
            <a:avLst/>
          </a:prstGeom>
          <a:noFill/>
          <a:ln w="9525">
            <a:noFill/>
            <a:miter lim="800000"/>
            <a:headEnd/>
            <a:tailEnd/>
          </a:ln>
        </p:spPr>
      </p:pic>
      <p:sp>
        <p:nvSpPr>
          <p:cNvPr id="169987" name="Title 169986"/>
          <p:cNvSpPr>
            <a:spLocks noGrp="1" noChangeArrowheads="1"/>
          </p:cNvSpPr>
          <p:nvPr>
            <p:ph type="title"/>
          </p:nvPr>
        </p:nvSpPr>
        <p:spPr/>
        <p:txBody>
          <a:bodyPr/>
          <a:lstStyle/>
          <a:p>
            <a:pPr>
              <a:defRPr/>
            </a:pPr>
            <a:r>
              <a:rPr lang="en-US" smtClean="0"/>
              <a:t>Flexible Control Flow</a:t>
            </a:r>
          </a:p>
        </p:txBody>
      </p:sp>
      <p:pic>
        <p:nvPicPr>
          <p:cNvPr id="169988" name="Rectangle 169987"/>
          <p:cNvPicPr>
            <a:picLocks noChangeAspect="1" noChangeArrowheads="1"/>
          </p:cNvPicPr>
          <p:nvPr/>
        </p:nvPicPr>
        <p:blipFill>
          <a:blip r:embed="rId5"/>
          <a:srcRect/>
          <a:stretch>
            <a:fillRect/>
          </a:stretch>
        </p:blipFill>
        <p:spPr bwMode="auto">
          <a:xfrm>
            <a:off x="1722438" y="3910013"/>
            <a:ext cx="5870575" cy="2947987"/>
          </a:xfrm>
          <a:prstGeom prst="rect">
            <a:avLst/>
          </a:prstGeom>
          <a:noFill/>
          <a:ln w="9525">
            <a:noFill/>
            <a:miter lim="800000"/>
            <a:headEnd/>
            <a:tailEnd/>
          </a:ln>
        </p:spPr>
      </p:pic>
      <p:sp>
        <p:nvSpPr>
          <p:cNvPr id="169989" name="TextBox 169988"/>
          <p:cNvSpPr txBox="1">
            <a:spLocks noChangeArrowheads="1"/>
          </p:cNvSpPr>
          <p:nvPr/>
        </p:nvSpPr>
        <p:spPr bwMode="auto">
          <a:xfrm>
            <a:off x="3024188" y="4084638"/>
            <a:ext cx="3665537" cy="457200"/>
          </a:xfrm>
          <a:prstGeom prst="rect">
            <a:avLst/>
          </a:prstGeom>
          <a:noFill/>
          <a:ln w="9525">
            <a:noFill/>
            <a:miter lim="800000"/>
            <a:headEnd/>
            <a:tailEnd/>
          </a:ln>
        </p:spPr>
        <p:txBody>
          <a:bodyPr>
            <a:spAutoFit/>
          </a:bodyPr>
          <a:lstStyle/>
          <a:p>
            <a:r>
              <a:rPr lang="en-US" sz="2400" b="1">
                <a:solidFill>
                  <a:srgbClr val="095F24"/>
                </a:solidFill>
                <a:latin typeface="Trebuchet MS" pitchFamily="34" charset="0"/>
              </a:rPr>
              <a:t>Rules-driven Activities</a:t>
            </a:r>
          </a:p>
        </p:txBody>
      </p:sp>
      <p:sp>
        <p:nvSpPr>
          <p:cNvPr id="169990" name="Rounded Rectangle 169989"/>
          <p:cNvSpPr>
            <a:spLocks noChangeArrowheads="1"/>
          </p:cNvSpPr>
          <p:nvPr/>
        </p:nvSpPr>
        <p:spPr bwMode="auto">
          <a:xfrm>
            <a:off x="3681413" y="5192713"/>
            <a:ext cx="990600" cy="304800"/>
          </a:xfrm>
          <a:prstGeom prst="roundRect">
            <a:avLst>
              <a:gd name="adj" fmla="val 16667"/>
            </a:avLst>
          </a:prstGeom>
          <a:solidFill>
            <a:schemeClr val="accent1"/>
          </a:solidFill>
          <a:ln w="9525" algn="ctr">
            <a:solidFill>
              <a:schemeClr val="tx1"/>
            </a:solidFill>
            <a:round/>
            <a:headEnd/>
            <a:tailEnd/>
          </a:ln>
        </p:spPr>
        <p:txBody>
          <a:bodyPr wrap="none" anchor="ctr"/>
          <a:lstStyle/>
          <a:p>
            <a:pPr algn="ctr"/>
            <a:r>
              <a:rPr lang="en-US" sz="1400" b="1">
                <a:solidFill>
                  <a:srgbClr val="095F24"/>
                </a:solidFill>
                <a:latin typeface="Trebuchet MS" pitchFamily="34" charset="0"/>
              </a:rPr>
              <a:t>Step2</a:t>
            </a:r>
          </a:p>
        </p:txBody>
      </p:sp>
      <p:sp>
        <p:nvSpPr>
          <p:cNvPr id="169991" name="Rounded Rectangle 169990"/>
          <p:cNvSpPr>
            <a:spLocks noChangeArrowheads="1"/>
          </p:cNvSpPr>
          <p:nvPr/>
        </p:nvSpPr>
        <p:spPr bwMode="auto">
          <a:xfrm>
            <a:off x="3681413" y="4516438"/>
            <a:ext cx="990600" cy="304800"/>
          </a:xfrm>
          <a:prstGeom prst="roundRect">
            <a:avLst>
              <a:gd name="adj" fmla="val 16667"/>
            </a:avLst>
          </a:prstGeom>
          <a:solidFill>
            <a:schemeClr val="accent1"/>
          </a:solidFill>
          <a:ln w="9525" algn="ctr">
            <a:solidFill>
              <a:schemeClr val="tx1"/>
            </a:solidFill>
            <a:round/>
            <a:headEnd/>
            <a:tailEnd/>
          </a:ln>
        </p:spPr>
        <p:txBody>
          <a:bodyPr wrap="none" anchor="ctr"/>
          <a:lstStyle/>
          <a:p>
            <a:pPr algn="ctr"/>
            <a:r>
              <a:rPr lang="en-US" sz="1400" b="1">
                <a:solidFill>
                  <a:srgbClr val="095F24"/>
                </a:solidFill>
                <a:latin typeface="Trebuchet MS" pitchFamily="34" charset="0"/>
              </a:rPr>
              <a:t>Step1</a:t>
            </a:r>
          </a:p>
        </p:txBody>
      </p:sp>
      <p:sp>
        <p:nvSpPr>
          <p:cNvPr id="169992" name="TextBox 169991"/>
          <p:cNvSpPr txBox="1">
            <a:spLocks noChangeArrowheads="1"/>
          </p:cNvSpPr>
          <p:nvPr/>
        </p:nvSpPr>
        <p:spPr bwMode="auto">
          <a:xfrm>
            <a:off x="2544763" y="4465638"/>
            <a:ext cx="725487" cy="336550"/>
          </a:xfrm>
          <a:prstGeom prst="rect">
            <a:avLst/>
          </a:prstGeom>
          <a:noFill/>
          <a:ln w="9525">
            <a:noFill/>
            <a:miter lim="800000"/>
            <a:headEnd/>
            <a:tailEnd/>
          </a:ln>
        </p:spPr>
        <p:txBody>
          <a:bodyPr wrap="none">
            <a:spAutoFit/>
          </a:bodyPr>
          <a:lstStyle/>
          <a:p>
            <a:r>
              <a:rPr lang="en-US" sz="1600" b="1">
                <a:solidFill>
                  <a:schemeClr val="tx1"/>
                </a:solidFill>
                <a:latin typeface="Trebuchet MS" pitchFamily="34" charset="0"/>
              </a:rPr>
              <a:t>Rule1</a:t>
            </a:r>
          </a:p>
        </p:txBody>
      </p:sp>
      <p:sp>
        <p:nvSpPr>
          <p:cNvPr id="169993" name="TextBox 169992"/>
          <p:cNvSpPr txBox="1">
            <a:spLocks noChangeArrowheads="1"/>
          </p:cNvSpPr>
          <p:nvPr/>
        </p:nvSpPr>
        <p:spPr bwMode="auto">
          <a:xfrm>
            <a:off x="2522538" y="5205413"/>
            <a:ext cx="725487" cy="336550"/>
          </a:xfrm>
          <a:prstGeom prst="rect">
            <a:avLst/>
          </a:prstGeom>
          <a:noFill/>
          <a:ln w="9525">
            <a:noFill/>
            <a:miter lim="800000"/>
            <a:headEnd/>
            <a:tailEnd/>
          </a:ln>
        </p:spPr>
        <p:txBody>
          <a:bodyPr wrap="none">
            <a:spAutoFit/>
          </a:bodyPr>
          <a:lstStyle/>
          <a:p>
            <a:r>
              <a:rPr lang="en-US" sz="1600" b="1">
                <a:solidFill>
                  <a:schemeClr val="tx1"/>
                </a:solidFill>
                <a:latin typeface="Trebuchet MS" pitchFamily="34" charset="0"/>
              </a:rPr>
              <a:t>Rule2</a:t>
            </a:r>
          </a:p>
        </p:txBody>
      </p:sp>
      <p:sp>
        <p:nvSpPr>
          <p:cNvPr id="169994" name="TextBox 169993"/>
          <p:cNvSpPr txBox="1">
            <a:spLocks noChangeArrowheads="1"/>
          </p:cNvSpPr>
          <p:nvPr/>
        </p:nvSpPr>
        <p:spPr bwMode="auto">
          <a:xfrm>
            <a:off x="2476500" y="4830763"/>
            <a:ext cx="620713" cy="346075"/>
          </a:xfrm>
          <a:prstGeom prst="rect">
            <a:avLst/>
          </a:prstGeom>
          <a:solidFill>
            <a:schemeClr val="bg2"/>
          </a:solidFill>
          <a:ln w="9525" algn="ctr">
            <a:solidFill>
              <a:schemeClr val="tx2"/>
            </a:solidFill>
            <a:miter lim="800000"/>
            <a:headEnd/>
            <a:tailEnd/>
          </a:ln>
        </p:spPr>
        <p:txBody>
          <a:bodyPr wrap="none">
            <a:spAutoFit/>
          </a:bodyPr>
          <a:lstStyle/>
          <a:p>
            <a:r>
              <a:rPr lang="en-US" sz="1600" b="1">
                <a:latin typeface="Trebuchet MS" pitchFamily="34" charset="0"/>
              </a:rPr>
              <a:t>Data</a:t>
            </a:r>
          </a:p>
        </p:txBody>
      </p:sp>
      <p:sp>
        <p:nvSpPr>
          <p:cNvPr id="169995" name="TextBox 169994"/>
          <p:cNvSpPr txBox="1">
            <a:spLocks noChangeArrowheads="1"/>
          </p:cNvSpPr>
          <p:nvPr/>
        </p:nvSpPr>
        <p:spPr bwMode="auto">
          <a:xfrm>
            <a:off x="4805363" y="4552950"/>
            <a:ext cx="2306637" cy="1006475"/>
          </a:xfrm>
          <a:prstGeom prst="rect">
            <a:avLst/>
          </a:prstGeom>
          <a:noFill/>
          <a:ln w="9525">
            <a:noFill/>
            <a:miter lim="800000"/>
            <a:headEnd/>
            <a:tailEnd/>
          </a:ln>
        </p:spPr>
        <p:txBody>
          <a:bodyPr wrap="none">
            <a:spAutoFit/>
          </a:bodyPr>
          <a:lstStyle/>
          <a:p>
            <a:r>
              <a:rPr lang="en-US" sz="2000" b="1">
                <a:solidFill>
                  <a:schemeClr val="tx1"/>
                </a:solidFill>
                <a:latin typeface="Trebuchet MS" pitchFamily="34" charset="0"/>
              </a:rPr>
              <a:t>Rules + data state</a:t>
            </a:r>
          </a:p>
          <a:p>
            <a:r>
              <a:rPr lang="en-US" sz="2000" b="1">
                <a:solidFill>
                  <a:schemeClr val="tx1"/>
                </a:solidFill>
                <a:latin typeface="Trebuchet MS" pitchFamily="34" charset="0"/>
              </a:rPr>
              <a:t>drive processing </a:t>
            </a:r>
          </a:p>
          <a:p>
            <a:r>
              <a:rPr lang="en-US" sz="2000" b="1">
                <a:solidFill>
                  <a:schemeClr val="tx1"/>
                </a:solidFill>
                <a:latin typeface="Trebuchet MS" pitchFamily="34" charset="0"/>
              </a:rPr>
              <a:t>order</a:t>
            </a:r>
          </a:p>
        </p:txBody>
      </p:sp>
      <p:pic>
        <p:nvPicPr>
          <p:cNvPr id="169996" name="Rectangle 169995"/>
          <p:cNvPicPr>
            <a:picLocks noChangeAspect="1" noChangeArrowheads="1"/>
          </p:cNvPicPr>
          <p:nvPr/>
        </p:nvPicPr>
        <p:blipFill>
          <a:blip r:embed="rId6"/>
          <a:srcRect/>
          <a:stretch>
            <a:fillRect/>
          </a:stretch>
        </p:blipFill>
        <p:spPr bwMode="auto">
          <a:xfrm>
            <a:off x="3228975" y="4497388"/>
            <a:ext cx="401638" cy="344487"/>
          </a:xfrm>
          <a:prstGeom prst="rect">
            <a:avLst/>
          </a:prstGeom>
          <a:noFill/>
          <a:ln w="9525">
            <a:noFill/>
            <a:miter lim="800000"/>
            <a:headEnd/>
            <a:tailEnd/>
          </a:ln>
        </p:spPr>
      </p:pic>
      <p:pic>
        <p:nvPicPr>
          <p:cNvPr id="169997" name="Rectangle 169996"/>
          <p:cNvPicPr>
            <a:picLocks noChangeAspect="1" noChangeArrowheads="1"/>
          </p:cNvPicPr>
          <p:nvPr/>
        </p:nvPicPr>
        <p:blipFill>
          <a:blip r:embed="rId6"/>
          <a:srcRect/>
          <a:stretch>
            <a:fillRect/>
          </a:stretch>
        </p:blipFill>
        <p:spPr bwMode="auto">
          <a:xfrm>
            <a:off x="3227388" y="5173663"/>
            <a:ext cx="401637" cy="344487"/>
          </a:xfrm>
          <a:prstGeom prst="rect">
            <a:avLst/>
          </a:prstGeom>
          <a:noFill/>
          <a:ln w="9525">
            <a:noFill/>
            <a:miter lim="800000"/>
            <a:headEnd/>
            <a:tailEnd/>
          </a:ln>
        </p:spPr>
      </p:pic>
      <p:sp>
        <p:nvSpPr>
          <p:cNvPr id="169998" name="TextBox 169997"/>
          <p:cNvSpPr txBox="1">
            <a:spLocks noChangeArrowheads="1"/>
          </p:cNvSpPr>
          <p:nvPr/>
        </p:nvSpPr>
        <p:spPr bwMode="auto">
          <a:xfrm>
            <a:off x="2501900" y="5530850"/>
            <a:ext cx="4667250" cy="1311275"/>
          </a:xfrm>
          <a:prstGeom prst="rect">
            <a:avLst/>
          </a:prstGeom>
          <a:noFill/>
          <a:ln w="9525">
            <a:noFill/>
            <a:miter lim="800000"/>
            <a:headEnd/>
            <a:tailEnd/>
          </a:ln>
        </p:spPr>
        <p:txBody>
          <a:bodyPr>
            <a:spAutoFit/>
          </a:bodyPr>
          <a:lstStyle/>
          <a:p>
            <a:pPr>
              <a:buFontTx/>
              <a:buChar char="•"/>
            </a:pPr>
            <a:r>
              <a:rPr lang="en-US" sz="2000">
                <a:solidFill>
                  <a:schemeClr val="tx1"/>
                </a:solidFill>
                <a:latin typeface="Trebuchet MS" pitchFamily="34" charset="0"/>
              </a:rPr>
              <a:t>Data-driven</a:t>
            </a:r>
          </a:p>
          <a:p>
            <a:pPr>
              <a:buFontTx/>
              <a:buChar char="•"/>
            </a:pPr>
            <a:r>
              <a:rPr lang="en-US" sz="2000">
                <a:solidFill>
                  <a:schemeClr val="tx1"/>
                </a:solidFill>
                <a:latin typeface="Trebuchet MS" pitchFamily="34" charset="0"/>
              </a:rPr>
              <a:t>Simple Conditions, complex Policies </a:t>
            </a:r>
          </a:p>
          <a:p>
            <a:pPr>
              <a:buFontTx/>
              <a:buChar char="•"/>
            </a:pPr>
            <a:r>
              <a:rPr lang="en-US" sz="2000">
                <a:solidFill>
                  <a:schemeClr val="tx1"/>
                </a:solidFill>
                <a:latin typeface="Trebuchet MS" pitchFamily="34" charset="0"/>
              </a:rPr>
              <a:t>Constrained Activity Group</a:t>
            </a:r>
          </a:p>
          <a:p>
            <a:endParaRPr lang="en-US" sz="2000">
              <a:solidFill>
                <a:schemeClr val="tx1"/>
              </a:solidFill>
              <a:latin typeface="Trebuchet MS" pitchFamily="34" charset="0"/>
            </a:endParaRPr>
          </a:p>
        </p:txBody>
      </p:sp>
      <p:sp>
        <p:nvSpPr>
          <p:cNvPr id="169999" name="Rounded Rectangle 169998"/>
          <p:cNvSpPr>
            <a:spLocks noChangeArrowheads="1"/>
          </p:cNvSpPr>
          <p:nvPr/>
        </p:nvSpPr>
        <p:spPr bwMode="auto">
          <a:xfrm>
            <a:off x="2336800" y="5565775"/>
            <a:ext cx="4716463" cy="1063625"/>
          </a:xfrm>
          <a:prstGeom prst="roundRect">
            <a:avLst>
              <a:gd name="adj" fmla="val 16667"/>
            </a:avLst>
          </a:prstGeom>
          <a:noFill/>
          <a:ln w="12700" algn="ctr">
            <a:solidFill>
              <a:schemeClr val="tx1"/>
            </a:solidFill>
            <a:round/>
            <a:headEnd/>
            <a:tailEnd/>
          </a:ln>
        </p:spPr>
        <p:txBody>
          <a:bodyPr wrap="none" anchor="ctr"/>
          <a:lstStyle/>
          <a:p>
            <a:endParaRPr lang="en-US" sz="1800">
              <a:solidFill>
                <a:srgbClr val="000000"/>
              </a:solidFill>
              <a:latin typeface="Arial" pitchFamily="34" charset="0"/>
            </a:endParaRPr>
          </a:p>
        </p:txBody>
      </p:sp>
      <p:pic>
        <p:nvPicPr>
          <p:cNvPr id="170000" name="Rectangle 169999"/>
          <p:cNvPicPr>
            <a:picLocks noChangeAspect="1" noChangeArrowheads="1"/>
          </p:cNvPicPr>
          <p:nvPr/>
        </p:nvPicPr>
        <p:blipFill>
          <a:blip r:embed="rId4"/>
          <a:srcRect/>
          <a:stretch>
            <a:fillRect/>
          </a:stretch>
        </p:blipFill>
        <p:spPr bwMode="auto">
          <a:xfrm>
            <a:off x="4724400" y="884238"/>
            <a:ext cx="4419600" cy="3159125"/>
          </a:xfrm>
          <a:prstGeom prst="rect">
            <a:avLst/>
          </a:prstGeom>
          <a:noFill/>
          <a:ln w="9525">
            <a:noFill/>
            <a:miter lim="800000"/>
            <a:headEnd/>
            <a:tailEnd/>
          </a:ln>
        </p:spPr>
      </p:pic>
      <p:sp>
        <p:nvSpPr>
          <p:cNvPr id="170001" name="TextBox 170000"/>
          <p:cNvSpPr txBox="1">
            <a:spLocks noChangeArrowheads="1"/>
          </p:cNvSpPr>
          <p:nvPr/>
        </p:nvSpPr>
        <p:spPr bwMode="auto">
          <a:xfrm>
            <a:off x="5156200" y="1084263"/>
            <a:ext cx="3987800" cy="457200"/>
          </a:xfrm>
          <a:prstGeom prst="rect">
            <a:avLst/>
          </a:prstGeom>
          <a:noFill/>
          <a:ln w="9525">
            <a:noFill/>
            <a:miter lim="800000"/>
            <a:headEnd/>
            <a:tailEnd/>
          </a:ln>
        </p:spPr>
        <p:txBody>
          <a:bodyPr>
            <a:spAutoFit/>
          </a:bodyPr>
          <a:lstStyle/>
          <a:p>
            <a:r>
              <a:rPr lang="en-US" sz="2400" b="1">
                <a:solidFill>
                  <a:srgbClr val="095F24"/>
                </a:solidFill>
                <a:latin typeface="Trebuchet MS" pitchFamily="34" charset="0"/>
              </a:rPr>
              <a:t>State Machine Workflow</a:t>
            </a:r>
          </a:p>
        </p:txBody>
      </p:sp>
      <p:grpSp>
        <p:nvGrpSpPr>
          <p:cNvPr id="2" name="Group 18"/>
          <p:cNvGrpSpPr>
            <a:grpSpLocks/>
          </p:cNvGrpSpPr>
          <p:nvPr/>
        </p:nvGrpSpPr>
        <p:grpSpPr bwMode="auto">
          <a:xfrm>
            <a:off x="5927725" y="2252663"/>
            <a:ext cx="946150" cy="519112"/>
            <a:chOff x="4652" y="2122"/>
            <a:chExt cx="596" cy="327"/>
          </a:xfrm>
        </p:grpSpPr>
        <p:sp>
          <p:nvSpPr>
            <p:cNvPr id="17446" name="Oval 18468"/>
            <p:cNvSpPr>
              <a:spLocks noChangeArrowheads="1"/>
            </p:cNvSpPr>
            <p:nvPr/>
          </p:nvSpPr>
          <p:spPr bwMode="auto">
            <a:xfrm>
              <a:off x="4652" y="2122"/>
              <a:ext cx="596" cy="327"/>
            </a:xfrm>
            <a:prstGeom prst="ellipse">
              <a:avLst/>
            </a:prstGeom>
            <a:solidFill>
              <a:schemeClr val="bg2"/>
            </a:solidFill>
            <a:ln w="12700" algn="ctr">
              <a:solidFill>
                <a:schemeClr val="tx2"/>
              </a:solidFill>
              <a:round/>
              <a:headEnd/>
              <a:tailEnd/>
            </a:ln>
          </p:spPr>
          <p:txBody>
            <a:bodyPr wrap="none" anchor="ctr"/>
            <a:lstStyle/>
            <a:p>
              <a:endParaRPr lang="en-US" sz="1800">
                <a:solidFill>
                  <a:srgbClr val="000000"/>
                </a:solidFill>
                <a:latin typeface="Arial" pitchFamily="34" charset="0"/>
              </a:endParaRPr>
            </a:p>
          </p:txBody>
        </p:sp>
        <p:sp>
          <p:nvSpPr>
            <p:cNvPr id="17447" name="Rounded Rectangle 18469"/>
            <p:cNvSpPr>
              <a:spLocks noChangeArrowheads="1"/>
            </p:cNvSpPr>
            <p:nvPr/>
          </p:nvSpPr>
          <p:spPr bwMode="auto">
            <a:xfrm>
              <a:off x="4733" y="2217"/>
              <a:ext cx="422" cy="155"/>
            </a:xfrm>
            <a:prstGeom prst="roundRect">
              <a:avLst>
                <a:gd name="adj" fmla="val 16667"/>
              </a:avLst>
            </a:prstGeom>
            <a:solidFill>
              <a:schemeClr val="accent1"/>
            </a:solidFill>
            <a:ln w="9525" algn="ctr">
              <a:solidFill>
                <a:schemeClr val="tx2"/>
              </a:solidFill>
              <a:round/>
              <a:headEnd/>
              <a:tailEnd/>
            </a:ln>
          </p:spPr>
          <p:txBody>
            <a:bodyPr wrap="none" anchor="ctr"/>
            <a:lstStyle/>
            <a:p>
              <a:pPr algn="ctr"/>
              <a:r>
                <a:rPr lang="en-US" sz="1400" b="1">
                  <a:solidFill>
                    <a:srgbClr val="095F24"/>
                  </a:solidFill>
                  <a:latin typeface="Trebuchet MS" pitchFamily="34" charset="0"/>
                </a:rPr>
                <a:t>State2</a:t>
              </a:r>
            </a:p>
          </p:txBody>
        </p:sp>
      </p:grpSp>
      <p:grpSp>
        <p:nvGrpSpPr>
          <p:cNvPr id="3" name="Group 21"/>
          <p:cNvGrpSpPr>
            <a:grpSpLocks/>
          </p:cNvGrpSpPr>
          <p:nvPr/>
        </p:nvGrpSpPr>
        <p:grpSpPr bwMode="auto">
          <a:xfrm>
            <a:off x="5921375" y="1627188"/>
            <a:ext cx="946150" cy="519112"/>
            <a:chOff x="4648" y="1728"/>
            <a:chExt cx="596" cy="327"/>
          </a:xfrm>
        </p:grpSpPr>
        <p:sp>
          <p:nvSpPr>
            <p:cNvPr id="17444" name="Oval 18466"/>
            <p:cNvSpPr>
              <a:spLocks noChangeArrowheads="1"/>
            </p:cNvSpPr>
            <p:nvPr/>
          </p:nvSpPr>
          <p:spPr bwMode="auto">
            <a:xfrm>
              <a:off x="4648" y="1728"/>
              <a:ext cx="596" cy="327"/>
            </a:xfrm>
            <a:prstGeom prst="ellipse">
              <a:avLst/>
            </a:prstGeom>
            <a:solidFill>
              <a:schemeClr val="bg2"/>
            </a:solidFill>
            <a:ln w="12700" algn="ctr">
              <a:solidFill>
                <a:schemeClr val="tx2"/>
              </a:solidFill>
              <a:round/>
              <a:headEnd/>
              <a:tailEnd/>
            </a:ln>
          </p:spPr>
          <p:txBody>
            <a:bodyPr wrap="none" anchor="ctr"/>
            <a:lstStyle/>
            <a:p>
              <a:endParaRPr lang="en-US" sz="1800">
                <a:solidFill>
                  <a:srgbClr val="000000"/>
                </a:solidFill>
                <a:latin typeface="Arial" pitchFamily="34" charset="0"/>
              </a:endParaRPr>
            </a:p>
          </p:txBody>
        </p:sp>
        <p:sp>
          <p:nvSpPr>
            <p:cNvPr id="17445" name="Rounded Rectangle 18467"/>
            <p:cNvSpPr>
              <a:spLocks noChangeArrowheads="1"/>
            </p:cNvSpPr>
            <p:nvPr/>
          </p:nvSpPr>
          <p:spPr bwMode="auto">
            <a:xfrm>
              <a:off x="4724" y="1813"/>
              <a:ext cx="412" cy="153"/>
            </a:xfrm>
            <a:prstGeom prst="roundRect">
              <a:avLst>
                <a:gd name="adj" fmla="val 16667"/>
              </a:avLst>
            </a:prstGeom>
            <a:solidFill>
              <a:schemeClr val="accent1"/>
            </a:solidFill>
            <a:ln w="9525" algn="ctr">
              <a:solidFill>
                <a:schemeClr val="tx2"/>
              </a:solidFill>
              <a:round/>
              <a:headEnd/>
              <a:tailEnd/>
            </a:ln>
          </p:spPr>
          <p:txBody>
            <a:bodyPr wrap="none" anchor="ctr"/>
            <a:lstStyle/>
            <a:p>
              <a:pPr algn="ctr"/>
              <a:r>
                <a:rPr lang="en-US" sz="1400" b="1">
                  <a:solidFill>
                    <a:srgbClr val="095F24"/>
                  </a:solidFill>
                  <a:latin typeface="Trebuchet MS" pitchFamily="34" charset="0"/>
                </a:rPr>
                <a:t>State1</a:t>
              </a:r>
            </a:p>
          </p:txBody>
        </p:sp>
      </p:grpSp>
      <p:sp>
        <p:nvSpPr>
          <p:cNvPr id="170008" name="TextBox 170007"/>
          <p:cNvSpPr txBox="1">
            <a:spLocks noChangeArrowheads="1"/>
          </p:cNvSpPr>
          <p:nvPr/>
        </p:nvSpPr>
        <p:spPr bwMode="auto">
          <a:xfrm>
            <a:off x="4810125" y="1739900"/>
            <a:ext cx="727075" cy="336550"/>
          </a:xfrm>
          <a:prstGeom prst="rect">
            <a:avLst/>
          </a:prstGeom>
          <a:noFill/>
          <a:ln w="9525">
            <a:noFill/>
            <a:miter lim="800000"/>
            <a:headEnd/>
            <a:tailEnd/>
          </a:ln>
        </p:spPr>
        <p:txBody>
          <a:bodyPr wrap="none">
            <a:spAutoFit/>
          </a:bodyPr>
          <a:lstStyle/>
          <a:p>
            <a:r>
              <a:rPr lang="en-US" sz="1600" b="1">
                <a:solidFill>
                  <a:schemeClr val="tx1"/>
                </a:solidFill>
                <a:latin typeface="Trebuchet MS" pitchFamily="34" charset="0"/>
              </a:rPr>
              <a:t>Event</a:t>
            </a:r>
          </a:p>
        </p:txBody>
      </p:sp>
      <p:sp>
        <p:nvSpPr>
          <p:cNvPr id="170009" name="TextBox 170008"/>
          <p:cNvSpPr txBox="1">
            <a:spLocks noChangeArrowheads="1"/>
          </p:cNvSpPr>
          <p:nvPr/>
        </p:nvSpPr>
        <p:spPr bwMode="auto">
          <a:xfrm>
            <a:off x="4826000" y="2312988"/>
            <a:ext cx="727075" cy="336550"/>
          </a:xfrm>
          <a:prstGeom prst="rect">
            <a:avLst/>
          </a:prstGeom>
          <a:noFill/>
          <a:ln w="9525">
            <a:noFill/>
            <a:miter lim="800000"/>
            <a:headEnd/>
            <a:tailEnd/>
          </a:ln>
        </p:spPr>
        <p:txBody>
          <a:bodyPr wrap="none">
            <a:spAutoFit/>
          </a:bodyPr>
          <a:lstStyle/>
          <a:p>
            <a:r>
              <a:rPr lang="en-US" sz="1600" b="1">
                <a:solidFill>
                  <a:schemeClr val="tx1"/>
                </a:solidFill>
                <a:latin typeface="Trebuchet MS" pitchFamily="34" charset="0"/>
              </a:rPr>
              <a:t>Event</a:t>
            </a:r>
          </a:p>
        </p:txBody>
      </p:sp>
      <p:sp>
        <p:nvSpPr>
          <p:cNvPr id="170010" name="Straight Connector 170009"/>
          <p:cNvSpPr>
            <a:spLocks noChangeShapeType="1"/>
          </p:cNvSpPr>
          <p:nvPr/>
        </p:nvSpPr>
        <p:spPr bwMode="auto">
          <a:xfrm>
            <a:off x="5588000" y="1931988"/>
            <a:ext cx="152400" cy="0"/>
          </a:xfrm>
          <a:prstGeom prst="line">
            <a:avLst/>
          </a:prstGeom>
          <a:noFill/>
          <a:ln w="9525">
            <a:noFill/>
            <a:round/>
            <a:headEnd/>
            <a:tailEnd/>
          </a:ln>
        </p:spPr>
        <p:txBody>
          <a:bodyPr wrap="none" anchor="ctr"/>
          <a:lstStyle/>
          <a:p>
            <a:endParaRPr lang="en-US"/>
          </a:p>
        </p:txBody>
      </p:sp>
      <p:sp>
        <p:nvSpPr>
          <p:cNvPr id="170011" name="TextBox 170010"/>
          <p:cNvSpPr txBox="1">
            <a:spLocks noChangeArrowheads="1"/>
          </p:cNvSpPr>
          <p:nvPr/>
        </p:nvSpPr>
        <p:spPr bwMode="auto">
          <a:xfrm>
            <a:off x="7140575" y="1408113"/>
            <a:ext cx="1739900" cy="1311275"/>
          </a:xfrm>
          <a:prstGeom prst="rect">
            <a:avLst/>
          </a:prstGeom>
          <a:noFill/>
          <a:ln w="9525">
            <a:noFill/>
            <a:miter lim="800000"/>
            <a:headEnd/>
            <a:tailEnd/>
          </a:ln>
        </p:spPr>
        <p:txBody>
          <a:bodyPr>
            <a:spAutoFit/>
          </a:bodyPr>
          <a:lstStyle/>
          <a:p>
            <a:r>
              <a:rPr lang="en-US" sz="2000" b="1">
                <a:solidFill>
                  <a:schemeClr val="tx1"/>
                </a:solidFill>
                <a:latin typeface="Trebuchet MS" pitchFamily="34" charset="0"/>
              </a:rPr>
              <a:t>External </a:t>
            </a:r>
          </a:p>
          <a:p>
            <a:r>
              <a:rPr lang="en-US" sz="2000" b="1">
                <a:solidFill>
                  <a:schemeClr val="tx1"/>
                </a:solidFill>
                <a:latin typeface="Trebuchet MS" pitchFamily="34" charset="0"/>
              </a:rPr>
              <a:t>events drive </a:t>
            </a:r>
          </a:p>
          <a:p>
            <a:r>
              <a:rPr lang="en-US" sz="2000" b="1">
                <a:solidFill>
                  <a:schemeClr val="tx1"/>
                </a:solidFill>
                <a:latin typeface="Trebuchet MS" pitchFamily="34" charset="0"/>
              </a:rPr>
              <a:t>processing</a:t>
            </a:r>
          </a:p>
          <a:p>
            <a:r>
              <a:rPr lang="en-US" sz="2000" b="1">
                <a:solidFill>
                  <a:schemeClr val="tx1"/>
                </a:solidFill>
                <a:latin typeface="Trebuchet MS" pitchFamily="34" charset="0"/>
              </a:rPr>
              <a:t>order</a:t>
            </a:r>
          </a:p>
        </p:txBody>
      </p:sp>
      <p:pic>
        <p:nvPicPr>
          <p:cNvPr id="170012" name="Rectangle 170011"/>
          <p:cNvPicPr>
            <a:picLocks noChangeAspect="1" noChangeArrowheads="1"/>
          </p:cNvPicPr>
          <p:nvPr/>
        </p:nvPicPr>
        <p:blipFill>
          <a:blip r:embed="rId6"/>
          <a:srcRect/>
          <a:stretch>
            <a:fillRect/>
          </a:stretch>
        </p:blipFill>
        <p:spPr bwMode="auto">
          <a:xfrm>
            <a:off x="5470525" y="2362200"/>
            <a:ext cx="401638" cy="344488"/>
          </a:xfrm>
          <a:prstGeom prst="rect">
            <a:avLst/>
          </a:prstGeom>
          <a:noFill/>
          <a:ln w="9525">
            <a:noFill/>
            <a:miter lim="800000"/>
            <a:headEnd/>
            <a:tailEnd/>
          </a:ln>
        </p:spPr>
      </p:pic>
      <p:pic>
        <p:nvPicPr>
          <p:cNvPr id="170013" name="Rectangle 170012"/>
          <p:cNvPicPr>
            <a:picLocks noChangeAspect="1" noChangeArrowheads="1"/>
          </p:cNvPicPr>
          <p:nvPr/>
        </p:nvPicPr>
        <p:blipFill>
          <a:blip r:embed="rId6"/>
          <a:srcRect/>
          <a:stretch>
            <a:fillRect/>
          </a:stretch>
        </p:blipFill>
        <p:spPr bwMode="auto">
          <a:xfrm>
            <a:off x="5480050" y="1766888"/>
            <a:ext cx="401638" cy="344487"/>
          </a:xfrm>
          <a:prstGeom prst="rect">
            <a:avLst/>
          </a:prstGeom>
          <a:noFill/>
          <a:ln w="9525">
            <a:noFill/>
            <a:miter lim="800000"/>
            <a:headEnd/>
            <a:tailEnd/>
          </a:ln>
        </p:spPr>
      </p:pic>
      <p:sp>
        <p:nvSpPr>
          <p:cNvPr id="170014" name="Curved Left Arrow 170013"/>
          <p:cNvSpPr>
            <a:spLocks noChangeArrowheads="1"/>
          </p:cNvSpPr>
          <p:nvPr/>
        </p:nvSpPr>
        <p:spPr bwMode="auto">
          <a:xfrm>
            <a:off x="6853238" y="1793875"/>
            <a:ext cx="258762" cy="793750"/>
          </a:xfrm>
          <a:prstGeom prst="curvedLeftArrow">
            <a:avLst>
              <a:gd name="adj1" fmla="val 61350"/>
              <a:gd name="adj2" fmla="val 122700"/>
              <a:gd name="adj3" fmla="val 33333"/>
            </a:avLst>
          </a:prstGeom>
          <a:solidFill>
            <a:schemeClr val="accent1"/>
          </a:solidFill>
          <a:ln w="12700" algn="ctr">
            <a:solidFill>
              <a:schemeClr val="tx2"/>
            </a:solidFill>
            <a:miter lim="800000"/>
            <a:headEnd/>
            <a:tailEnd/>
          </a:ln>
        </p:spPr>
        <p:txBody>
          <a:bodyPr wrap="none" anchor="ctr"/>
          <a:lstStyle/>
          <a:p>
            <a:endParaRPr lang="en-US" sz="1800">
              <a:solidFill>
                <a:srgbClr val="000000"/>
              </a:solidFill>
              <a:latin typeface="Arial" pitchFamily="34" charset="0"/>
            </a:endParaRPr>
          </a:p>
        </p:txBody>
      </p:sp>
      <p:sp>
        <p:nvSpPr>
          <p:cNvPr id="170015" name="TextBox 170014"/>
          <p:cNvSpPr txBox="1">
            <a:spLocks noChangeArrowheads="1"/>
          </p:cNvSpPr>
          <p:nvPr/>
        </p:nvSpPr>
        <p:spPr bwMode="auto">
          <a:xfrm>
            <a:off x="4973638" y="2827338"/>
            <a:ext cx="4170362" cy="1006475"/>
          </a:xfrm>
          <a:prstGeom prst="rect">
            <a:avLst/>
          </a:prstGeom>
          <a:noFill/>
          <a:ln w="9525">
            <a:noFill/>
            <a:miter lim="800000"/>
            <a:headEnd/>
            <a:tailEnd/>
          </a:ln>
        </p:spPr>
        <p:txBody>
          <a:bodyPr>
            <a:spAutoFit/>
          </a:bodyPr>
          <a:lstStyle/>
          <a:p>
            <a:pPr>
              <a:buFontTx/>
              <a:buChar char="•"/>
            </a:pPr>
            <a:r>
              <a:rPr lang="en-US" sz="2000">
                <a:solidFill>
                  <a:schemeClr val="tx1"/>
                </a:solidFill>
                <a:latin typeface="Trebuchet MS" pitchFamily="34" charset="0"/>
              </a:rPr>
              <a:t>Reactive, event-driven</a:t>
            </a:r>
          </a:p>
          <a:p>
            <a:pPr>
              <a:buFontTx/>
              <a:buChar char="•"/>
            </a:pPr>
            <a:r>
              <a:rPr lang="en-US" sz="2000">
                <a:solidFill>
                  <a:schemeClr val="tx1"/>
                </a:solidFill>
                <a:latin typeface="Trebuchet MS" pitchFamily="34" charset="0"/>
              </a:rPr>
              <a:t>Skip/re-work, exception handling</a:t>
            </a:r>
          </a:p>
          <a:p>
            <a:pPr>
              <a:buFontTx/>
              <a:buChar char="•"/>
            </a:pPr>
            <a:r>
              <a:rPr lang="en-US" sz="2000">
                <a:solidFill>
                  <a:schemeClr val="tx1"/>
                </a:solidFill>
                <a:latin typeface="Trebuchet MS" pitchFamily="34" charset="0"/>
              </a:rPr>
              <a:t>Graph metaphor</a:t>
            </a:r>
          </a:p>
        </p:txBody>
      </p:sp>
      <p:sp>
        <p:nvSpPr>
          <p:cNvPr id="170016" name="Rounded Rectangle 170015"/>
          <p:cNvSpPr>
            <a:spLocks noChangeArrowheads="1"/>
          </p:cNvSpPr>
          <p:nvPr/>
        </p:nvSpPr>
        <p:spPr bwMode="auto">
          <a:xfrm>
            <a:off x="4986338" y="2873375"/>
            <a:ext cx="3949700" cy="958850"/>
          </a:xfrm>
          <a:prstGeom prst="roundRect">
            <a:avLst>
              <a:gd name="adj" fmla="val 16667"/>
            </a:avLst>
          </a:prstGeom>
          <a:noFill/>
          <a:ln w="12700" algn="ctr">
            <a:solidFill>
              <a:schemeClr val="tx1"/>
            </a:solidFill>
            <a:round/>
            <a:headEnd/>
            <a:tailEnd/>
          </a:ln>
        </p:spPr>
        <p:txBody>
          <a:bodyPr wrap="none" anchor="ctr"/>
          <a:lstStyle/>
          <a:p>
            <a:endParaRPr lang="en-US" sz="1800">
              <a:solidFill>
                <a:srgbClr val="000000"/>
              </a:solidFill>
              <a:latin typeface="Arial" pitchFamily="34" charset="0"/>
            </a:endParaRPr>
          </a:p>
        </p:txBody>
      </p:sp>
      <p:sp>
        <p:nvSpPr>
          <p:cNvPr id="17437" name="TextBox 18459"/>
          <p:cNvSpPr txBox="1">
            <a:spLocks noChangeArrowheads="1"/>
          </p:cNvSpPr>
          <p:nvPr/>
        </p:nvSpPr>
        <p:spPr bwMode="auto">
          <a:xfrm>
            <a:off x="492125" y="1106488"/>
            <a:ext cx="3219450" cy="457200"/>
          </a:xfrm>
          <a:prstGeom prst="rect">
            <a:avLst/>
          </a:prstGeom>
          <a:noFill/>
          <a:ln w="9525">
            <a:noFill/>
            <a:miter lim="800000"/>
            <a:headEnd/>
            <a:tailEnd/>
          </a:ln>
        </p:spPr>
        <p:txBody>
          <a:bodyPr>
            <a:spAutoFit/>
          </a:bodyPr>
          <a:lstStyle/>
          <a:p>
            <a:r>
              <a:rPr lang="en-US" sz="2400" b="1">
                <a:solidFill>
                  <a:srgbClr val="095F24"/>
                </a:solidFill>
                <a:latin typeface="Trebuchet MS" pitchFamily="34" charset="0"/>
              </a:rPr>
              <a:t>Sequential Workflow</a:t>
            </a:r>
          </a:p>
        </p:txBody>
      </p:sp>
      <p:sp>
        <p:nvSpPr>
          <p:cNvPr id="17438" name="Rounded Rectangle 18460"/>
          <p:cNvSpPr>
            <a:spLocks noChangeArrowheads="1"/>
          </p:cNvSpPr>
          <p:nvPr/>
        </p:nvSpPr>
        <p:spPr bwMode="auto">
          <a:xfrm>
            <a:off x="758825" y="1651000"/>
            <a:ext cx="990600" cy="328613"/>
          </a:xfrm>
          <a:prstGeom prst="roundRect">
            <a:avLst>
              <a:gd name="adj" fmla="val 16667"/>
            </a:avLst>
          </a:prstGeom>
          <a:solidFill>
            <a:schemeClr val="accent1"/>
          </a:solidFill>
          <a:ln w="9525" algn="ctr">
            <a:solidFill>
              <a:schemeClr val="tx1"/>
            </a:solidFill>
            <a:round/>
            <a:headEnd/>
            <a:tailEnd/>
          </a:ln>
        </p:spPr>
        <p:txBody>
          <a:bodyPr wrap="none" anchor="ctr"/>
          <a:lstStyle/>
          <a:p>
            <a:pPr algn="ctr"/>
            <a:r>
              <a:rPr lang="en-US" sz="1400" b="1">
                <a:solidFill>
                  <a:srgbClr val="095F24"/>
                </a:solidFill>
                <a:latin typeface="Trebuchet MS" pitchFamily="34" charset="0"/>
              </a:rPr>
              <a:t>Step1</a:t>
            </a:r>
          </a:p>
        </p:txBody>
      </p:sp>
      <p:sp>
        <p:nvSpPr>
          <p:cNvPr id="17439" name="Rounded Rectangle 18461"/>
          <p:cNvSpPr>
            <a:spLocks noChangeArrowheads="1"/>
          </p:cNvSpPr>
          <p:nvPr/>
        </p:nvSpPr>
        <p:spPr bwMode="auto">
          <a:xfrm>
            <a:off x="758825" y="2309813"/>
            <a:ext cx="990600" cy="330200"/>
          </a:xfrm>
          <a:prstGeom prst="roundRect">
            <a:avLst>
              <a:gd name="adj" fmla="val 16667"/>
            </a:avLst>
          </a:prstGeom>
          <a:solidFill>
            <a:schemeClr val="accent1"/>
          </a:solidFill>
          <a:ln w="9525" algn="ctr">
            <a:solidFill>
              <a:schemeClr val="tx1"/>
            </a:solidFill>
            <a:round/>
            <a:headEnd/>
            <a:tailEnd/>
          </a:ln>
        </p:spPr>
        <p:txBody>
          <a:bodyPr wrap="none" anchor="ctr"/>
          <a:lstStyle/>
          <a:p>
            <a:pPr algn="ctr"/>
            <a:r>
              <a:rPr lang="en-US" sz="1400" b="1">
                <a:solidFill>
                  <a:srgbClr val="095F24"/>
                </a:solidFill>
                <a:latin typeface="Trebuchet MS" pitchFamily="34" charset="0"/>
              </a:rPr>
              <a:t>Step2</a:t>
            </a:r>
          </a:p>
        </p:txBody>
      </p:sp>
      <p:sp>
        <p:nvSpPr>
          <p:cNvPr id="17440" name="TextBox 18462"/>
          <p:cNvSpPr txBox="1">
            <a:spLocks noChangeArrowheads="1"/>
          </p:cNvSpPr>
          <p:nvPr/>
        </p:nvSpPr>
        <p:spPr bwMode="auto">
          <a:xfrm>
            <a:off x="2163763" y="1458913"/>
            <a:ext cx="2613025" cy="1311275"/>
          </a:xfrm>
          <a:prstGeom prst="rect">
            <a:avLst/>
          </a:prstGeom>
          <a:noFill/>
          <a:ln w="9525">
            <a:noFill/>
            <a:miter lim="800000"/>
            <a:headEnd/>
            <a:tailEnd/>
          </a:ln>
        </p:spPr>
        <p:txBody>
          <a:bodyPr>
            <a:spAutoFit/>
          </a:bodyPr>
          <a:lstStyle/>
          <a:p>
            <a:r>
              <a:rPr lang="en-US" sz="2000" b="1">
                <a:solidFill>
                  <a:schemeClr val="tx1"/>
                </a:solidFill>
                <a:latin typeface="Trebuchet MS" pitchFamily="34" charset="0"/>
              </a:rPr>
              <a:t>Sequential</a:t>
            </a:r>
          </a:p>
          <a:p>
            <a:r>
              <a:rPr lang="en-US" sz="2000" b="1">
                <a:solidFill>
                  <a:schemeClr val="tx1"/>
                </a:solidFill>
                <a:latin typeface="Trebuchet MS" pitchFamily="34" charset="0"/>
              </a:rPr>
              <a:t>structure </a:t>
            </a:r>
          </a:p>
          <a:p>
            <a:r>
              <a:rPr lang="en-US" sz="2000" b="1">
                <a:solidFill>
                  <a:schemeClr val="tx1"/>
                </a:solidFill>
                <a:latin typeface="Trebuchet MS" pitchFamily="34" charset="0"/>
              </a:rPr>
              <a:t>prescribes</a:t>
            </a:r>
          </a:p>
          <a:p>
            <a:r>
              <a:rPr lang="en-US" sz="2000" b="1">
                <a:solidFill>
                  <a:schemeClr val="tx1"/>
                </a:solidFill>
                <a:latin typeface="Trebuchet MS" pitchFamily="34" charset="0"/>
              </a:rPr>
              <a:t>processing order</a:t>
            </a:r>
          </a:p>
        </p:txBody>
      </p:sp>
      <p:pic>
        <p:nvPicPr>
          <p:cNvPr id="17441" name="Rectangle 18463"/>
          <p:cNvPicPr>
            <a:picLocks noChangeAspect="1" noChangeArrowheads="1"/>
          </p:cNvPicPr>
          <p:nvPr/>
        </p:nvPicPr>
        <p:blipFill>
          <a:blip r:embed="rId7"/>
          <a:srcRect/>
          <a:stretch>
            <a:fillRect/>
          </a:stretch>
        </p:blipFill>
        <p:spPr bwMode="auto">
          <a:xfrm>
            <a:off x="1076325" y="1927225"/>
            <a:ext cx="344488" cy="434975"/>
          </a:xfrm>
          <a:prstGeom prst="rect">
            <a:avLst/>
          </a:prstGeom>
          <a:noFill/>
          <a:ln w="9525">
            <a:noFill/>
            <a:miter lim="800000"/>
            <a:headEnd/>
            <a:tailEnd/>
          </a:ln>
        </p:spPr>
      </p:pic>
      <p:sp>
        <p:nvSpPr>
          <p:cNvPr id="17442" name="TextBox 18464"/>
          <p:cNvSpPr txBox="1">
            <a:spLocks noChangeArrowheads="1"/>
          </p:cNvSpPr>
          <p:nvPr/>
        </p:nvSpPr>
        <p:spPr bwMode="auto">
          <a:xfrm>
            <a:off x="579438" y="2817813"/>
            <a:ext cx="3332162" cy="1006475"/>
          </a:xfrm>
          <a:prstGeom prst="rect">
            <a:avLst/>
          </a:prstGeom>
          <a:noFill/>
          <a:ln w="9525">
            <a:noFill/>
            <a:miter lim="800000"/>
            <a:headEnd/>
            <a:tailEnd/>
          </a:ln>
        </p:spPr>
        <p:txBody>
          <a:bodyPr>
            <a:spAutoFit/>
          </a:bodyPr>
          <a:lstStyle/>
          <a:p>
            <a:pPr>
              <a:buFontTx/>
              <a:buChar char="•"/>
            </a:pPr>
            <a:r>
              <a:rPr lang="en-US" sz="2000">
                <a:solidFill>
                  <a:schemeClr val="tx1"/>
                </a:solidFill>
                <a:latin typeface="Trebuchet MS" pitchFamily="34" charset="0"/>
              </a:rPr>
              <a:t>Prescriptive, formal</a:t>
            </a:r>
          </a:p>
          <a:p>
            <a:pPr>
              <a:buFontTx/>
              <a:buChar char="•"/>
            </a:pPr>
            <a:r>
              <a:rPr lang="en-US" sz="2000">
                <a:solidFill>
                  <a:schemeClr val="tx1"/>
                </a:solidFill>
                <a:latin typeface="Trebuchet MS" pitchFamily="34" charset="0"/>
              </a:rPr>
              <a:t>Automation scenarios</a:t>
            </a:r>
          </a:p>
          <a:p>
            <a:pPr>
              <a:buFontTx/>
              <a:buChar char="•"/>
            </a:pPr>
            <a:r>
              <a:rPr lang="en-US" sz="2000">
                <a:solidFill>
                  <a:schemeClr val="tx1"/>
                </a:solidFill>
                <a:latin typeface="Trebuchet MS" pitchFamily="34" charset="0"/>
              </a:rPr>
              <a:t>Flowchart metaphor</a:t>
            </a:r>
          </a:p>
        </p:txBody>
      </p:sp>
      <p:sp>
        <p:nvSpPr>
          <p:cNvPr id="17443" name="Rounded Rectangle 18465"/>
          <p:cNvSpPr>
            <a:spLocks noChangeArrowheads="1"/>
          </p:cNvSpPr>
          <p:nvPr/>
        </p:nvSpPr>
        <p:spPr bwMode="auto">
          <a:xfrm>
            <a:off x="458788" y="2857500"/>
            <a:ext cx="3919537" cy="974725"/>
          </a:xfrm>
          <a:prstGeom prst="roundRect">
            <a:avLst>
              <a:gd name="adj" fmla="val 16667"/>
            </a:avLst>
          </a:prstGeom>
          <a:noFill/>
          <a:ln w="12700" algn="ctr">
            <a:solidFill>
              <a:schemeClr val="tx1"/>
            </a:solidFill>
            <a:round/>
            <a:headEnd/>
            <a:tailEnd/>
          </a:ln>
        </p:spPr>
        <p:txBody>
          <a:bodyPr wrap="none" anchor="ctr"/>
          <a:lstStyle/>
          <a:p>
            <a:endParaRPr lang="en-US" sz="1800">
              <a:solidFill>
                <a:srgbClr val="000000"/>
              </a:solidFill>
              <a:latin typeface="Arial" pitchFamily="34" charset="0"/>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0000"/>
                                        </p:tgtEl>
                                        <p:attrNameLst>
                                          <p:attrName>style.visibility</p:attrName>
                                        </p:attrNameLst>
                                      </p:cBhvr>
                                      <p:to>
                                        <p:strVal val="visible"/>
                                      </p:to>
                                    </p:set>
                                    <p:anim calcmode="lin" valueType="num">
                                      <p:cBhvr additive="base">
                                        <p:cTn id="7" dur="500" fill="hold"/>
                                        <p:tgtEl>
                                          <p:spTgt spid="170000"/>
                                        </p:tgtEl>
                                        <p:attrNameLst>
                                          <p:attrName>ppt_x</p:attrName>
                                        </p:attrNameLst>
                                      </p:cBhvr>
                                      <p:tavLst>
                                        <p:tav tm="0">
                                          <p:val>
                                            <p:strVal val="#ppt_x"/>
                                          </p:val>
                                        </p:tav>
                                        <p:tav tm="100000">
                                          <p:val>
                                            <p:strVal val="#ppt_x"/>
                                          </p:val>
                                        </p:tav>
                                      </p:tavLst>
                                    </p:anim>
                                    <p:anim calcmode="lin" valueType="num">
                                      <p:cBhvr additive="base">
                                        <p:cTn id="8" dur="500" fill="hold"/>
                                        <p:tgtEl>
                                          <p:spTgt spid="17000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0001"/>
                                        </p:tgtEl>
                                        <p:attrNameLst>
                                          <p:attrName>style.visibility</p:attrName>
                                        </p:attrNameLst>
                                      </p:cBhvr>
                                      <p:to>
                                        <p:strVal val="visible"/>
                                      </p:to>
                                    </p:set>
                                    <p:anim calcmode="lin" valueType="num">
                                      <p:cBhvr additive="base">
                                        <p:cTn id="11" dur="500" fill="hold"/>
                                        <p:tgtEl>
                                          <p:spTgt spid="170001"/>
                                        </p:tgtEl>
                                        <p:attrNameLst>
                                          <p:attrName>ppt_x</p:attrName>
                                        </p:attrNameLst>
                                      </p:cBhvr>
                                      <p:tavLst>
                                        <p:tav tm="0">
                                          <p:val>
                                            <p:strVal val="#ppt_x"/>
                                          </p:val>
                                        </p:tav>
                                        <p:tav tm="100000">
                                          <p:val>
                                            <p:strVal val="#ppt_x"/>
                                          </p:val>
                                        </p:tav>
                                      </p:tavLst>
                                    </p:anim>
                                    <p:anim calcmode="lin" valueType="num">
                                      <p:cBhvr additive="base">
                                        <p:cTn id="12" dur="500" fill="hold"/>
                                        <p:tgtEl>
                                          <p:spTgt spid="17000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0008"/>
                                        </p:tgtEl>
                                        <p:attrNameLst>
                                          <p:attrName>style.visibility</p:attrName>
                                        </p:attrNameLst>
                                      </p:cBhvr>
                                      <p:to>
                                        <p:strVal val="visible"/>
                                      </p:to>
                                    </p:set>
                                    <p:anim calcmode="lin" valueType="num">
                                      <p:cBhvr additive="base">
                                        <p:cTn id="23" dur="500" fill="hold"/>
                                        <p:tgtEl>
                                          <p:spTgt spid="170008"/>
                                        </p:tgtEl>
                                        <p:attrNameLst>
                                          <p:attrName>ppt_x</p:attrName>
                                        </p:attrNameLst>
                                      </p:cBhvr>
                                      <p:tavLst>
                                        <p:tav tm="0">
                                          <p:val>
                                            <p:strVal val="#ppt_x"/>
                                          </p:val>
                                        </p:tav>
                                        <p:tav tm="100000">
                                          <p:val>
                                            <p:strVal val="#ppt_x"/>
                                          </p:val>
                                        </p:tav>
                                      </p:tavLst>
                                    </p:anim>
                                    <p:anim calcmode="lin" valueType="num">
                                      <p:cBhvr additive="base">
                                        <p:cTn id="24" dur="500" fill="hold"/>
                                        <p:tgtEl>
                                          <p:spTgt spid="17000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70009"/>
                                        </p:tgtEl>
                                        <p:attrNameLst>
                                          <p:attrName>style.visibility</p:attrName>
                                        </p:attrNameLst>
                                      </p:cBhvr>
                                      <p:to>
                                        <p:strVal val="visible"/>
                                      </p:to>
                                    </p:set>
                                    <p:anim calcmode="lin" valueType="num">
                                      <p:cBhvr additive="base">
                                        <p:cTn id="27" dur="500" fill="hold"/>
                                        <p:tgtEl>
                                          <p:spTgt spid="170009"/>
                                        </p:tgtEl>
                                        <p:attrNameLst>
                                          <p:attrName>ppt_x</p:attrName>
                                        </p:attrNameLst>
                                      </p:cBhvr>
                                      <p:tavLst>
                                        <p:tav tm="0">
                                          <p:val>
                                            <p:strVal val="#ppt_x"/>
                                          </p:val>
                                        </p:tav>
                                        <p:tav tm="100000">
                                          <p:val>
                                            <p:strVal val="#ppt_x"/>
                                          </p:val>
                                        </p:tav>
                                      </p:tavLst>
                                    </p:anim>
                                    <p:anim calcmode="lin" valueType="num">
                                      <p:cBhvr additive="base">
                                        <p:cTn id="28" dur="500" fill="hold"/>
                                        <p:tgtEl>
                                          <p:spTgt spid="17000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nodePh="1">
                                  <p:stCondLst>
                                    <p:cond delay="0"/>
                                  </p:stCondLst>
                                  <p:endCondLst>
                                    <p:cond evt="begin" delay="0">
                                      <p:tn val="29"/>
                                    </p:cond>
                                  </p:endCondLst>
                                  <p:childTnLst>
                                    <p:set>
                                      <p:cBhvr>
                                        <p:cTn id="30" dur="1" fill="hold">
                                          <p:stCondLst>
                                            <p:cond delay="0"/>
                                          </p:stCondLst>
                                        </p:cTn>
                                        <p:tgtEl>
                                          <p:spTgt spid="170010"/>
                                        </p:tgtEl>
                                        <p:attrNameLst>
                                          <p:attrName>style.visibility</p:attrName>
                                        </p:attrNameLst>
                                      </p:cBhvr>
                                      <p:to>
                                        <p:strVal val="visible"/>
                                      </p:to>
                                    </p:set>
                                    <p:anim calcmode="lin" valueType="num">
                                      <p:cBhvr additive="base">
                                        <p:cTn id="31" dur="500" fill="hold"/>
                                        <p:tgtEl>
                                          <p:spTgt spid="170010"/>
                                        </p:tgtEl>
                                        <p:attrNameLst>
                                          <p:attrName>ppt_x</p:attrName>
                                        </p:attrNameLst>
                                      </p:cBhvr>
                                      <p:tavLst>
                                        <p:tav tm="0">
                                          <p:val>
                                            <p:strVal val="#ppt_x"/>
                                          </p:val>
                                        </p:tav>
                                        <p:tav tm="100000">
                                          <p:val>
                                            <p:strVal val="#ppt_x"/>
                                          </p:val>
                                        </p:tav>
                                      </p:tavLst>
                                    </p:anim>
                                    <p:anim calcmode="lin" valueType="num">
                                      <p:cBhvr additive="base">
                                        <p:cTn id="32" dur="500" fill="hold"/>
                                        <p:tgtEl>
                                          <p:spTgt spid="17001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70011"/>
                                        </p:tgtEl>
                                        <p:attrNameLst>
                                          <p:attrName>style.visibility</p:attrName>
                                        </p:attrNameLst>
                                      </p:cBhvr>
                                      <p:to>
                                        <p:strVal val="visible"/>
                                      </p:to>
                                    </p:set>
                                    <p:anim calcmode="lin" valueType="num">
                                      <p:cBhvr additive="base">
                                        <p:cTn id="35" dur="500" fill="hold"/>
                                        <p:tgtEl>
                                          <p:spTgt spid="170011"/>
                                        </p:tgtEl>
                                        <p:attrNameLst>
                                          <p:attrName>ppt_x</p:attrName>
                                        </p:attrNameLst>
                                      </p:cBhvr>
                                      <p:tavLst>
                                        <p:tav tm="0">
                                          <p:val>
                                            <p:strVal val="#ppt_x"/>
                                          </p:val>
                                        </p:tav>
                                        <p:tav tm="100000">
                                          <p:val>
                                            <p:strVal val="#ppt_x"/>
                                          </p:val>
                                        </p:tav>
                                      </p:tavLst>
                                    </p:anim>
                                    <p:anim calcmode="lin" valueType="num">
                                      <p:cBhvr additive="base">
                                        <p:cTn id="36" dur="500" fill="hold"/>
                                        <p:tgtEl>
                                          <p:spTgt spid="170011"/>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70012"/>
                                        </p:tgtEl>
                                        <p:attrNameLst>
                                          <p:attrName>style.visibility</p:attrName>
                                        </p:attrNameLst>
                                      </p:cBhvr>
                                      <p:to>
                                        <p:strVal val="visible"/>
                                      </p:to>
                                    </p:set>
                                    <p:anim calcmode="lin" valueType="num">
                                      <p:cBhvr additive="base">
                                        <p:cTn id="39" dur="500" fill="hold"/>
                                        <p:tgtEl>
                                          <p:spTgt spid="170012"/>
                                        </p:tgtEl>
                                        <p:attrNameLst>
                                          <p:attrName>ppt_x</p:attrName>
                                        </p:attrNameLst>
                                      </p:cBhvr>
                                      <p:tavLst>
                                        <p:tav tm="0">
                                          <p:val>
                                            <p:strVal val="#ppt_x"/>
                                          </p:val>
                                        </p:tav>
                                        <p:tav tm="100000">
                                          <p:val>
                                            <p:strVal val="#ppt_x"/>
                                          </p:val>
                                        </p:tav>
                                      </p:tavLst>
                                    </p:anim>
                                    <p:anim calcmode="lin" valueType="num">
                                      <p:cBhvr additive="base">
                                        <p:cTn id="40" dur="500" fill="hold"/>
                                        <p:tgtEl>
                                          <p:spTgt spid="170012"/>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70013"/>
                                        </p:tgtEl>
                                        <p:attrNameLst>
                                          <p:attrName>style.visibility</p:attrName>
                                        </p:attrNameLst>
                                      </p:cBhvr>
                                      <p:to>
                                        <p:strVal val="visible"/>
                                      </p:to>
                                    </p:set>
                                    <p:anim calcmode="lin" valueType="num">
                                      <p:cBhvr additive="base">
                                        <p:cTn id="43" dur="500" fill="hold"/>
                                        <p:tgtEl>
                                          <p:spTgt spid="170013"/>
                                        </p:tgtEl>
                                        <p:attrNameLst>
                                          <p:attrName>ppt_x</p:attrName>
                                        </p:attrNameLst>
                                      </p:cBhvr>
                                      <p:tavLst>
                                        <p:tav tm="0">
                                          <p:val>
                                            <p:strVal val="#ppt_x"/>
                                          </p:val>
                                        </p:tav>
                                        <p:tav tm="100000">
                                          <p:val>
                                            <p:strVal val="#ppt_x"/>
                                          </p:val>
                                        </p:tav>
                                      </p:tavLst>
                                    </p:anim>
                                    <p:anim calcmode="lin" valueType="num">
                                      <p:cBhvr additive="base">
                                        <p:cTn id="44" dur="500" fill="hold"/>
                                        <p:tgtEl>
                                          <p:spTgt spid="17001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0014"/>
                                        </p:tgtEl>
                                        <p:attrNameLst>
                                          <p:attrName>style.visibility</p:attrName>
                                        </p:attrNameLst>
                                      </p:cBhvr>
                                      <p:to>
                                        <p:strVal val="visible"/>
                                      </p:to>
                                    </p:set>
                                    <p:anim calcmode="lin" valueType="num">
                                      <p:cBhvr additive="base">
                                        <p:cTn id="47" dur="500" fill="hold"/>
                                        <p:tgtEl>
                                          <p:spTgt spid="170014"/>
                                        </p:tgtEl>
                                        <p:attrNameLst>
                                          <p:attrName>ppt_x</p:attrName>
                                        </p:attrNameLst>
                                      </p:cBhvr>
                                      <p:tavLst>
                                        <p:tav tm="0">
                                          <p:val>
                                            <p:strVal val="#ppt_x"/>
                                          </p:val>
                                        </p:tav>
                                        <p:tav tm="100000">
                                          <p:val>
                                            <p:strVal val="#ppt_x"/>
                                          </p:val>
                                        </p:tav>
                                      </p:tavLst>
                                    </p:anim>
                                    <p:anim calcmode="lin" valueType="num">
                                      <p:cBhvr additive="base">
                                        <p:cTn id="48" dur="500" fill="hold"/>
                                        <p:tgtEl>
                                          <p:spTgt spid="17001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70015"/>
                                        </p:tgtEl>
                                        <p:attrNameLst>
                                          <p:attrName>style.visibility</p:attrName>
                                        </p:attrNameLst>
                                      </p:cBhvr>
                                      <p:to>
                                        <p:strVal val="visible"/>
                                      </p:to>
                                    </p:set>
                                    <p:anim calcmode="lin" valueType="num">
                                      <p:cBhvr additive="base">
                                        <p:cTn id="51" dur="500" fill="hold"/>
                                        <p:tgtEl>
                                          <p:spTgt spid="170015"/>
                                        </p:tgtEl>
                                        <p:attrNameLst>
                                          <p:attrName>ppt_x</p:attrName>
                                        </p:attrNameLst>
                                      </p:cBhvr>
                                      <p:tavLst>
                                        <p:tav tm="0">
                                          <p:val>
                                            <p:strVal val="#ppt_x"/>
                                          </p:val>
                                        </p:tav>
                                        <p:tav tm="100000">
                                          <p:val>
                                            <p:strVal val="#ppt_x"/>
                                          </p:val>
                                        </p:tav>
                                      </p:tavLst>
                                    </p:anim>
                                    <p:anim calcmode="lin" valueType="num">
                                      <p:cBhvr additive="base">
                                        <p:cTn id="52" dur="500" fill="hold"/>
                                        <p:tgtEl>
                                          <p:spTgt spid="1700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70016"/>
                                        </p:tgtEl>
                                        <p:attrNameLst>
                                          <p:attrName>style.visibility</p:attrName>
                                        </p:attrNameLst>
                                      </p:cBhvr>
                                      <p:to>
                                        <p:strVal val="visible"/>
                                      </p:to>
                                    </p:set>
                                    <p:anim calcmode="lin" valueType="num">
                                      <p:cBhvr additive="base">
                                        <p:cTn id="55" dur="500" fill="hold"/>
                                        <p:tgtEl>
                                          <p:spTgt spid="170016"/>
                                        </p:tgtEl>
                                        <p:attrNameLst>
                                          <p:attrName>ppt_x</p:attrName>
                                        </p:attrNameLst>
                                      </p:cBhvr>
                                      <p:tavLst>
                                        <p:tav tm="0">
                                          <p:val>
                                            <p:strVal val="#ppt_x"/>
                                          </p:val>
                                        </p:tav>
                                        <p:tav tm="100000">
                                          <p:val>
                                            <p:strVal val="#ppt_x"/>
                                          </p:val>
                                        </p:tav>
                                      </p:tavLst>
                                    </p:anim>
                                    <p:anim calcmode="lin" valueType="num">
                                      <p:cBhvr additive="base">
                                        <p:cTn id="56" dur="500" fill="hold"/>
                                        <p:tgtEl>
                                          <p:spTgt spid="17001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69988"/>
                                        </p:tgtEl>
                                        <p:attrNameLst>
                                          <p:attrName>style.visibility</p:attrName>
                                        </p:attrNameLst>
                                      </p:cBhvr>
                                      <p:to>
                                        <p:strVal val="visible"/>
                                      </p:to>
                                    </p:set>
                                    <p:anim calcmode="lin" valueType="num">
                                      <p:cBhvr additive="base">
                                        <p:cTn id="61" dur="500" fill="hold"/>
                                        <p:tgtEl>
                                          <p:spTgt spid="169988"/>
                                        </p:tgtEl>
                                        <p:attrNameLst>
                                          <p:attrName>ppt_x</p:attrName>
                                        </p:attrNameLst>
                                      </p:cBhvr>
                                      <p:tavLst>
                                        <p:tav tm="0">
                                          <p:val>
                                            <p:strVal val="#ppt_x"/>
                                          </p:val>
                                        </p:tav>
                                        <p:tav tm="100000">
                                          <p:val>
                                            <p:strVal val="#ppt_x"/>
                                          </p:val>
                                        </p:tav>
                                      </p:tavLst>
                                    </p:anim>
                                    <p:anim calcmode="lin" valueType="num">
                                      <p:cBhvr additive="base">
                                        <p:cTn id="62" dur="500" fill="hold"/>
                                        <p:tgtEl>
                                          <p:spTgt spid="169988"/>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69989"/>
                                        </p:tgtEl>
                                        <p:attrNameLst>
                                          <p:attrName>style.visibility</p:attrName>
                                        </p:attrNameLst>
                                      </p:cBhvr>
                                      <p:to>
                                        <p:strVal val="visible"/>
                                      </p:to>
                                    </p:set>
                                    <p:anim calcmode="lin" valueType="num">
                                      <p:cBhvr additive="base">
                                        <p:cTn id="65" dur="500" fill="hold"/>
                                        <p:tgtEl>
                                          <p:spTgt spid="169989"/>
                                        </p:tgtEl>
                                        <p:attrNameLst>
                                          <p:attrName>ppt_x</p:attrName>
                                        </p:attrNameLst>
                                      </p:cBhvr>
                                      <p:tavLst>
                                        <p:tav tm="0">
                                          <p:val>
                                            <p:strVal val="#ppt_x"/>
                                          </p:val>
                                        </p:tav>
                                        <p:tav tm="100000">
                                          <p:val>
                                            <p:strVal val="#ppt_x"/>
                                          </p:val>
                                        </p:tav>
                                      </p:tavLst>
                                    </p:anim>
                                    <p:anim calcmode="lin" valueType="num">
                                      <p:cBhvr additive="base">
                                        <p:cTn id="66" dur="500" fill="hold"/>
                                        <p:tgtEl>
                                          <p:spTgt spid="169989"/>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69990"/>
                                        </p:tgtEl>
                                        <p:attrNameLst>
                                          <p:attrName>style.visibility</p:attrName>
                                        </p:attrNameLst>
                                      </p:cBhvr>
                                      <p:to>
                                        <p:strVal val="visible"/>
                                      </p:to>
                                    </p:set>
                                    <p:anim calcmode="lin" valueType="num">
                                      <p:cBhvr additive="base">
                                        <p:cTn id="69" dur="500" fill="hold"/>
                                        <p:tgtEl>
                                          <p:spTgt spid="169990"/>
                                        </p:tgtEl>
                                        <p:attrNameLst>
                                          <p:attrName>ppt_x</p:attrName>
                                        </p:attrNameLst>
                                      </p:cBhvr>
                                      <p:tavLst>
                                        <p:tav tm="0">
                                          <p:val>
                                            <p:strVal val="#ppt_x"/>
                                          </p:val>
                                        </p:tav>
                                        <p:tav tm="100000">
                                          <p:val>
                                            <p:strVal val="#ppt_x"/>
                                          </p:val>
                                        </p:tav>
                                      </p:tavLst>
                                    </p:anim>
                                    <p:anim calcmode="lin" valueType="num">
                                      <p:cBhvr additive="base">
                                        <p:cTn id="70" dur="500" fill="hold"/>
                                        <p:tgtEl>
                                          <p:spTgt spid="169990"/>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69991"/>
                                        </p:tgtEl>
                                        <p:attrNameLst>
                                          <p:attrName>style.visibility</p:attrName>
                                        </p:attrNameLst>
                                      </p:cBhvr>
                                      <p:to>
                                        <p:strVal val="visible"/>
                                      </p:to>
                                    </p:set>
                                    <p:anim calcmode="lin" valueType="num">
                                      <p:cBhvr additive="base">
                                        <p:cTn id="73" dur="500" fill="hold"/>
                                        <p:tgtEl>
                                          <p:spTgt spid="169991"/>
                                        </p:tgtEl>
                                        <p:attrNameLst>
                                          <p:attrName>ppt_x</p:attrName>
                                        </p:attrNameLst>
                                      </p:cBhvr>
                                      <p:tavLst>
                                        <p:tav tm="0">
                                          <p:val>
                                            <p:strVal val="#ppt_x"/>
                                          </p:val>
                                        </p:tav>
                                        <p:tav tm="100000">
                                          <p:val>
                                            <p:strVal val="#ppt_x"/>
                                          </p:val>
                                        </p:tav>
                                      </p:tavLst>
                                    </p:anim>
                                    <p:anim calcmode="lin" valueType="num">
                                      <p:cBhvr additive="base">
                                        <p:cTn id="74" dur="500" fill="hold"/>
                                        <p:tgtEl>
                                          <p:spTgt spid="169991"/>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69992"/>
                                        </p:tgtEl>
                                        <p:attrNameLst>
                                          <p:attrName>style.visibility</p:attrName>
                                        </p:attrNameLst>
                                      </p:cBhvr>
                                      <p:to>
                                        <p:strVal val="visible"/>
                                      </p:to>
                                    </p:set>
                                    <p:anim calcmode="lin" valueType="num">
                                      <p:cBhvr additive="base">
                                        <p:cTn id="77" dur="500" fill="hold"/>
                                        <p:tgtEl>
                                          <p:spTgt spid="169992"/>
                                        </p:tgtEl>
                                        <p:attrNameLst>
                                          <p:attrName>ppt_x</p:attrName>
                                        </p:attrNameLst>
                                      </p:cBhvr>
                                      <p:tavLst>
                                        <p:tav tm="0">
                                          <p:val>
                                            <p:strVal val="#ppt_x"/>
                                          </p:val>
                                        </p:tav>
                                        <p:tav tm="100000">
                                          <p:val>
                                            <p:strVal val="#ppt_x"/>
                                          </p:val>
                                        </p:tav>
                                      </p:tavLst>
                                    </p:anim>
                                    <p:anim calcmode="lin" valueType="num">
                                      <p:cBhvr additive="base">
                                        <p:cTn id="78" dur="500" fill="hold"/>
                                        <p:tgtEl>
                                          <p:spTgt spid="169992"/>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69993"/>
                                        </p:tgtEl>
                                        <p:attrNameLst>
                                          <p:attrName>style.visibility</p:attrName>
                                        </p:attrNameLst>
                                      </p:cBhvr>
                                      <p:to>
                                        <p:strVal val="visible"/>
                                      </p:to>
                                    </p:set>
                                    <p:anim calcmode="lin" valueType="num">
                                      <p:cBhvr additive="base">
                                        <p:cTn id="81" dur="500" fill="hold"/>
                                        <p:tgtEl>
                                          <p:spTgt spid="169993"/>
                                        </p:tgtEl>
                                        <p:attrNameLst>
                                          <p:attrName>ppt_x</p:attrName>
                                        </p:attrNameLst>
                                      </p:cBhvr>
                                      <p:tavLst>
                                        <p:tav tm="0">
                                          <p:val>
                                            <p:strVal val="#ppt_x"/>
                                          </p:val>
                                        </p:tav>
                                        <p:tav tm="100000">
                                          <p:val>
                                            <p:strVal val="#ppt_x"/>
                                          </p:val>
                                        </p:tav>
                                      </p:tavLst>
                                    </p:anim>
                                    <p:anim calcmode="lin" valueType="num">
                                      <p:cBhvr additive="base">
                                        <p:cTn id="82" dur="500" fill="hold"/>
                                        <p:tgtEl>
                                          <p:spTgt spid="169993"/>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69994"/>
                                        </p:tgtEl>
                                        <p:attrNameLst>
                                          <p:attrName>style.visibility</p:attrName>
                                        </p:attrNameLst>
                                      </p:cBhvr>
                                      <p:to>
                                        <p:strVal val="visible"/>
                                      </p:to>
                                    </p:set>
                                    <p:anim calcmode="lin" valueType="num">
                                      <p:cBhvr additive="base">
                                        <p:cTn id="85" dur="500" fill="hold"/>
                                        <p:tgtEl>
                                          <p:spTgt spid="169994"/>
                                        </p:tgtEl>
                                        <p:attrNameLst>
                                          <p:attrName>ppt_x</p:attrName>
                                        </p:attrNameLst>
                                      </p:cBhvr>
                                      <p:tavLst>
                                        <p:tav tm="0">
                                          <p:val>
                                            <p:strVal val="#ppt_x"/>
                                          </p:val>
                                        </p:tav>
                                        <p:tav tm="100000">
                                          <p:val>
                                            <p:strVal val="#ppt_x"/>
                                          </p:val>
                                        </p:tav>
                                      </p:tavLst>
                                    </p:anim>
                                    <p:anim calcmode="lin" valueType="num">
                                      <p:cBhvr additive="base">
                                        <p:cTn id="86" dur="500" fill="hold"/>
                                        <p:tgtEl>
                                          <p:spTgt spid="169994"/>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69995"/>
                                        </p:tgtEl>
                                        <p:attrNameLst>
                                          <p:attrName>style.visibility</p:attrName>
                                        </p:attrNameLst>
                                      </p:cBhvr>
                                      <p:to>
                                        <p:strVal val="visible"/>
                                      </p:to>
                                    </p:set>
                                    <p:anim calcmode="lin" valueType="num">
                                      <p:cBhvr additive="base">
                                        <p:cTn id="89" dur="500" fill="hold"/>
                                        <p:tgtEl>
                                          <p:spTgt spid="169995"/>
                                        </p:tgtEl>
                                        <p:attrNameLst>
                                          <p:attrName>ppt_x</p:attrName>
                                        </p:attrNameLst>
                                      </p:cBhvr>
                                      <p:tavLst>
                                        <p:tav tm="0">
                                          <p:val>
                                            <p:strVal val="#ppt_x"/>
                                          </p:val>
                                        </p:tav>
                                        <p:tav tm="100000">
                                          <p:val>
                                            <p:strVal val="#ppt_x"/>
                                          </p:val>
                                        </p:tav>
                                      </p:tavLst>
                                    </p:anim>
                                    <p:anim calcmode="lin" valueType="num">
                                      <p:cBhvr additive="base">
                                        <p:cTn id="90" dur="500" fill="hold"/>
                                        <p:tgtEl>
                                          <p:spTgt spid="169995"/>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169996"/>
                                        </p:tgtEl>
                                        <p:attrNameLst>
                                          <p:attrName>style.visibility</p:attrName>
                                        </p:attrNameLst>
                                      </p:cBhvr>
                                      <p:to>
                                        <p:strVal val="visible"/>
                                      </p:to>
                                    </p:set>
                                    <p:anim calcmode="lin" valueType="num">
                                      <p:cBhvr additive="base">
                                        <p:cTn id="93" dur="500" fill="hold"/>
                                        <p:tgtEl>
                                          <p:spTgt spid="169996"/>
                                        </p:tgtEl>
                                        <p:attrNameLst>
                                          <p:attrName>ppt_x</p:attrName>
                                        </p:attrNameLst>
                                      </p:cBhvr>
                                      <p:tavLst>
                                        <p:tav tm="0">
                                          <p:val>
                                            <p:strVal val="#ppt_x"/>
                                          </p:val>
                                        </p:tav>
                                        <p:tav tm="100000">
                                          <p:val>
                                            <p:strVal val="#ppt_x"/>
                                          </p:val>
                                        </p:tav>
                                      </p:tavLst>
                                    </p:anim>
                                    <p:anim calcmode="lin" valueType="num">
                                      <p:cBhvr additive="base">
                                        <p:cTn id="94" dur="500" fill="hold"/>
                                        <p:tgtEl>
                                          <p:spTgt spid="169996"/>
                                        </p:tgtEl>
                                        <p:attrNameLst>
                                          <p:attrName>ppt_y</p:attrName>
                                        </p:attrNameLst>
                                      </p:cBhvr>
                                      <p:tavLst>
                                        <p:tav tm="0">
                                          <p:val>
                                            <p:strVal val="1+#ppt_h/2"/>
                                          </p:val>
                                        </p:tav>
                                        <p:tav tm="100000">
                                          <p:val>
                                            <p:strVal val="#ppt_y"/>
                                          </p:val>
                                        </p:tav>
                                      </p:tavLst>
                                    </p:anim>
                                  </p:childTnLst>
                                </p:cTn>
                              </p:par>
                              <p:par>
                                <p:cTn id="95" presetID="2" presetClass="entr" presetSubtype="4" fill="hold" nodeType="withEffect">
                                  <p:stCondLst>
                                    <p:cond delay="0"/>
                                  </p:stCondLst>
                                  <p:childTnLst>
                                    <p:set>
                                      <p:cBhvr>
                                        <p:cTn id="96" dur="1" fill="hold">
                                          <p:stCondLst>
                                            <p:cond delay="0"/>
                                          </p:stCondLst>
                                        </p:cTn>
                                        <p:tgtEl>
                                          <p:spTgt spid="169997"/>
                                        </p:tgtEl>
                                        <p:attrNameLst>
                                          <p:attrName>style.visibility</p:attrName>
                                        </p:attrNameLst>
                                      </p:cBhvr>
                                      <p:to>
                                        <p:strVal val="visible"/>
                                      </p:to>
                                    </p:set>
                                    <p:anim calcmode="lin" valueType="num">
                                      <p:cBhvr additive="base">
                                        <p:cTn id="97" dur="500" fill="hold"/>
                                        <p:tgtEl>
                                          <p:spTgt spid="169997"/>
                                        </p:tgtEl>
                                        <p:attrNameLst>
                                          <p:attrName>ppt_x</p:attrName>
                                        </p:attrNameLst>
                                      </p:cBhvr>
                                      <p:tavLst>
                                        <p:tav tm="0">
                                          <p:val>
                                            <p:strVal val="#ppt_x"/>
                                          </p:val>
                                        </p:tav>
                                        <p:tav tm="100000">
                                          <p:val>
                                            <p:strVal val="#ppt_x"/>
                                          </p:val>
                                        </p:tav>
                                      </p:tavLst>
                                    </p:anim>
                                    <p:anim calcmode="lin" valueType="num">
                                      <p:cBhvr additive="base">
                                        <p:cTn id="98" dur="500" fill="hold"/>
                                        <p:tgtEl>
                                          <p:spTgt spid="169997"/>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69998"/>
                                        </p:tgtEl>
                                        <p:attrNameLst>
                                          <p:attrName>style.visibility</p:attrName>
                                        </p:attrNameLst>
                                      </p:cBhvr>
                                      <p:to>
                                        <p:strVal val="visible"/>
                                      </p:to>
                                    </p:set>
                                    <p:anim calcmode="lin" valueType="num">
                                      <p:cBhvr additive="base">
                                        <p:cTn id="101" dur="500" fill="hold"/>
                                        <p:tgtEl>
                                          <p:spTgt spid="169998"/>
                                        </p:tgtEl>
                                        <p:attrNameLst>
                                          <p:attrName>ppt_x</p:attrName>
                                        </p:attrNameLst>
                                      </p:cBhvr>
                                      <p:tavLst>
                                        <p:tav tm="0">
                                          <p:val>
                                            <p:strVal val="#ppt_x"/>
                                          </p:val>
                                        </p:tav>
                                        <p:tav tm="100000">
                                          <p:val>
                                            <p:strVal val="#ppt_x"/>
                                          </p:val>
                                        </p:tav>
                                      </p:tavLst>
                                    </p:anim>
                                    <p:anim calcmode="lin" valueType="num">
                                      <p:cBhvr additive="base">
                                        <p:cTn id="102" dur="500" fill="hold"/>
                                        <p:tgtEl>
                                          <p:spTgt spid="169998"/>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169999"/>
                                        </p:tgtEl>
                                        <p:attrNameLst>
                                          <p:attrName>style.visibility</p:attrName>
                                        </p:attrNameLst>
                                      </p:cBhvr>
                                      <p:to>
                                        <p:strVal val="visible"/>
                                      </p:to>
                                    </p:set>
                                    <p:anim calcmode="lin" valueType="num">
                                      <p:cBhvr additive="base">
                                        <p:cTn id="105" dur="500" fill="hold"/>
                                        <p:tgtEl>
                                          <p:spTgt spid="169999"/>
                                        </p:tgtEl>
                                        <p:attrNameLst>
                                          <p:attrName>ppt_x</p:attrName>
                                        </p:attrNameLst>
                                      </p:cBhvr>
                                      <p:tavLst>
                                        <p:tav tm="0">
                                          <p:val>
                                            <p:strVal val="#ppt_x"/>
                                          </p:val>
                                        </p:tav>
                                        <p:tav tm="100000">
                                          <p:val>
                                            <p:strVal val="#ppt_x"/>
                                          </p:val>
                                        </p:tav>
                                      </p:tavLst>
                                    </p:anim>
                                    <p:anim calcmode="lin" valueType="num">
                                      <p:cBhvr additive="base">
                                        <p:cTn id="106" dur="500" fill="hold"/>
                                        <p:tgtEl>
                                          <p:spTgt spid="1699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9" grpId="0"/>
      <p:bldP spid="169990" grpId="0" animBg="1"/>
      <p:bldP spid="169991" grpId="0" animBg="1"/>
      <p:bldP spid="169992" grpId="0"/>
      <p:bldP spid="169993" grpId="0"/>
      <p:bldP spid="169994" grpId="0" animBg="1"/>
      <p:bldP spid="169995" grpId="0"/>
      <p:bldP spid="169998" grpId="0"/>
      <p:bldP spid="169999" grpId="0" animBg="1"/>
      <p:bldP spid="170001" grpId="0"/>
      <p:bldP spid="170008" grpId="0"/>
      <p:bldP spid="170009" grpId="0"/>
      <p:bldP spid="170010" grpId="0" animBg="1"/>
      <p:bldP spid="170011" grpId="0"/>
      <p:bldP spid="170014" grpId="0" animBg="1"/>
      <p:bldP spid="170015" grpId="0"/>
      <p:bldP spid="17001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8834" name="Title 888833"/>
          <p:cNvSpPr>
            <a:spLocks noGrp="1" noChangeArrowheads="1"/>
          </p:cNvSpPr>
          <p:nvPr>
            <p:ph type="title"/>
          </p:nvPr>
        </p:nvSpPr>
        <p:spPr/>
        <p:txBody>
          <a:bodyPr/>
          <a:lstStyle/>
          <a:p>
            <a:pPr>
              <a:defRPr/>
            </a:pPr>
            <a:r>
              <a:rPr lang="en-US" smtClean="0"/>
              <a:t>Order Processing Example</a:t>
            </a:r>
          </a:p>
        </p:txBody>
      </p:sp>
      <p:sp>
        <p:nvSpPr>
          <p:cNvPr id="21507" name="Text Placeholder 42"/>
          <p:cNvSpPr>
            <a:spLocks noGrp="1"/>
          </p:cNvSpPr>
          <p:nvPr>
            <p:ph type="body" idx="1"/>
          </p:nvPr>
        </p:nvSpPr>
        <p:spPr/>
        <p:txBody>
          <a:bodyPr/>
          <a:lstStyle/>
          <a:p>
            <a:endParaRPr lang="en-US" smtClean="0"/>
          </a:p>
        </p:txBody>
      </p:sp>
      <p:sp>
        <p:nvSpPr>
          <p:cNvPr id="888836" name="Rounded Rectangle 888835"/>
          <p:cNvSpPr>
            <a:spLocks noChangeArrowheads="1"/>
          </p:cNvSpPr>
          <p:nvPr/>
        </p:nvSpPr>
        <p:spPr bwMode="auto">
          <a:xfrm>
            <a:off x="4675188" y="5248275"/>
            <a:ext cx="1219200" cy="762000"/>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cap="flat" cmpd="sng" algn="ctr">
            <a:solidFill>
              <a:schemeClr val="folHlink"/>
            </a:solidFill>
            <a:prstDash val="solid"/>
            <a:round/>
            <a:headEnd type="none" w="med" len="med"/>
            <a:tailEnd type="none" w="med" len="med"/>
          </a:ln>
          <a:effectLst/>
        </p:spPr>
        <p:txBody>
          <a:bodyPr wrap="none" anchor="ctr"/>
          <a:lstStyle/>
          <a:p>
            <a:pPr>
              <a:defRPr/>
            </a:pPr>
            <a:endParaRPr lang="en-US" sz="1800">
              <a:solidFill>
                <a:srgbClr val="000000"/>
              </a:solidFill>
              <a:latin typeface="Arial" pitchFamily="34" charset="0"/>
            </a:endParaRPr>
          </a:p>
        </p:txBody>
      </p:sp>
      <p:sp>
        <p:nvSpPr>
          <p:cNvPr id="888837" name="Rounded Rectangle 888836"/>
          <p:cNvSpPr>
            <a:spLocks noChangeArrowheads="1"/>
          </p:cNvSpPr>
          <p:nvPr/>
        </p:nvSpPr>
        <p:spPr bwMode="auto">
          <a:xfrm>
            <a:off x="6665913" y="2886075"/>
            <a:ext cx="1219200" cy="762000"/>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cap="flat" cmpd="sng" algn="ctr">
            <a:solidFill>
              <a:schemeClr val="folHlink"/>
            </a:solidFill>
            <a:prstDash val="solid"/>
            <a:round/>
            <a:headEnd type="none" w="med" len="med"/>
            <a:tailEnd type="none" w="med" len="med"/>
          </a:ln>
          <a:effectLst/>
        </p:spPr>
        <p:txBody>
          <a:bodyPr wrap="none" anchor="ctr"/>
          <a:lstStyle/>
          <a:p>
            <a:pPr>
              <a:defRPr/>
            </a:pPr>
            <a:endParaRPr lang="en-US" sz="1800">
              <a:solidFill>
                <a:srgbClr val="000000"/>
              </a:solidFill>
              <a:latin typeface="Arial" pitchFamily="34" charset="0"/>
            </a:endParaRPr>
          </a:p>
        </p:txBody>
      </p:sp>
      <p:sp>
        <p:nvSpPr>
          <p:cNvPr id="888838" name="Rounded Rectangle 888837"/>
          <p:cNvSpPr>
            <a:spLocks noChangeArrowheads="1"/>
          </p:cNvSpPr>
          <p:nvPr/>
        </p:nvSpPr>
        <p:spPr bwMode="auto">
          <a:xfrm>
            <a:off x="3608388" y="2657475"/>
            <a:ext cx="1219200" cy="762000"/>
          </a:xfrm>
          <a:prstGeom prst="roundRect">
            <a:avLst>
              <a:gd name="adj" fmla="val 16667"/>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cap="flat" cmpd="sng" algn="ctr">
            <a:solidFill>
              <a:schemeClr val="folHlink"/>
            </a:solidFill>
            <a:prstDash val="solid"/>
            <a:round/>
            <a:headEnd type="none" w="med" len="med"/>
            <a:tailEnd type="none" w="med" len="med"/>
          </a:ln>
          <a:effectLst/>
        </p:spPr>
        <p:txBody>
          <a:bodyPr wrap="none" anchor="ctr"/>
          <a:lstStyle/>
          <a:p>
            <a:pPr>
              <a:defRPr/>
            </a:pPr>
            <a:endParaRPr lang="en-US" sz="1800">
              <a:solidFill>
                <a:srgbClr val="000000"/>
              </a:solidFill>
              <a:latin typeface="Arial" pitchFamily="34" charset="0"/>
            </a:endParaRPr>
          </a:p>
        </p:txBody>
      </p:sp>
      <p:sp>
        <p:nvSpPr>
          <p:cNvPr id="888839" name="Oval 888838"/>
          <p:cNvSpPr>
            <a:spLocks noChangeArrowheads="1"/>
          </p:cNvSpPr>
          <p:nvPr/>
        </p:nvSpPr>
        <p:spPr bwMode="auto">
          <a:xfrm>
            <a:off x="674688" y="2581275"/>
            <a:ext cx="1095375" cy="990600"/>
          </a:xfrm>
          <a:prstGeom prst="ellipse">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cap="flat" cmpd="sng" algn="ctr">
            <a:solidFill>
              <a:schemeClr val="folHlink"/>
            </a:solidFill>
            <a:prstDash val="solid"/>
            <a:round/>
            <a:headEnd type="none" w="med" len="med"/>
            <a:tailEnd type="none" w="med" len="med"/>
          </a:ln>
          <a:effectLst/>
        </p:spPr>
        <p:txBody>
          <a:bodyPr wrap="none" anchor="ctr"/>
          <a:lstStyle/>
          <a:p>
            <a:pPr>
              <a:defRPr/>
            </a:pPr>
            <a:endParaRPr lang="en-US" sz="1800">
              <a:solidFill>
                <a:srgbClr val="000000"/>
              </a:solidFill>
              <a:latin typeface="Arial" pitchFamily="34" charset="0"/>
            </a:endParaRPr>
          </a:p>
        </p:txBody>
      </p:sp>
      <p:sp>
        <p:nvSpPr>
          <p:cNvPr id="888840" name="Straight Connector 888839"/>
          <p:cNvSpPr>
            <a:spLocks noChangeShapeType="1"/>
          </p:cNvSpPr>
          <p:nvPr/>
        </p:nvSpPr>
        <p:spPr bwMode="auto">
          <a:xfrm>
            <a:off x="1776413" y="3114675"/>
            <a:ext cx="1828800" cy="0"/>
          </a:xfrm>
          <a:prstGeom prst="line">
            <a:avLst/>
          </a:prstGeom>
          <a:noFill/>
          <a:ln w="57150" cap="flat" cmpd="sng" algn="ctr">
            <a:solidFill>
              <a:schemeClr val="bg1"/>
            </a:solidFill>
            <a:prstDash val="solid"/>
            <a:round/>
            <a:headEnd type="none" w="med" len="med"/>
            <a:tailEnd type="triangle" w="med" len="med"/>
          </a:ln>
          <a:effectLst>
            <a:outerShdw dist="35921" dir="2700000" algn="ctr" rotWithShape="0">
              <a:schemeClr val="bg2"/>
            </a:outerShdw>
          </a:effectLst>
        </p:spPr>
        <p:txBody>
          <a:bodyPr/>
          <a:lstStyle/>
          <a:p>
            <a:pPr fontAlgn="auto">
              <a:spcBef>
                <a:spcPts val="0"/>
              </a:spcBef>
              <a:spcAft>
                <a:spcPts val="0"/>
              </a:spcAft>
              <a:defRPr/>
            </a:pPr>
            <a:endParaRPr lang="en-US" sz="1800" kern="0">
              <a:solidFill>
                <a:sysClr val="windowText" lastClr="000000"/>
              </a:solidFill>
              <a:latin typeface="Arial"/>
            </a:endParaRPr>
          </a:p>
        </p:txBody>
      </p:sp>
      <p:sp>
        <p:nvSpPr>
          <p:cNvPr id="888841" name="Straight Connector 888840"/>
          <p:cNvSpPr>
            <a:spLocks noChangeShapeType="1"/>
          </p:cNvSpPr>
          <p:nvPr/>
        </p:nvSpPr>
        <p:spPr bwMode="auto">
          <a:xfrm>
            <a:off x="4824413" y="3114675"/>
            <a:ext cx="1752600" cy="0"/>
          </a:xfrm>
          <a:prstGeom prst="line">
            <a:avLst/>
          </a:prstGeom>
          <a:noFill/>
          <a:ln w="57150" cap="flat" cmpd="sng" algn="ctr">
            <a:solidFill>
              <a:schemeClr val="bg1"/>
            </a:solidFill>
            <a:prstDash val="solid"/>
            <a:round/>
            <a:headEnd type="none" w="med" len="med"/>
            <a:tailEnd type="triangle" w="med" len="med"/>
          </a:ln>
          <a:effectLst>
            <a:outerShdw dist="35921" dir="2700000" algn="ctr" rotWithShape="0">
              <a:schemeClr val="bg2"/>
            </a:outerShdw>
          </a:effectLst>
        </p:spPr>
        <p:txBody>
          <a:bodyPr/>
          <a:lstStyle/>
          <a:p>
            <a:pPr fontAlgn="auto">
              <a:spcBef>
                <a:spcPts val="0"/>
              </a:spcBef>
              <a:spcAft>
                <a:spcPts val="0"/>
              </a:spcAft>
              <a:defRPr/>
            </a:pPr>
            <a:endParaRPr lang="en-US" sz="1800" kern="0">
              <a:solidFill>
                <a:sysClr val="windowText" lastClr="000000"/>
              </a:solidFill>
              <a:latin typeface="Arial"/>
            </a:endParaRPr>
          </a:p>
        </p:txBody>
      </p:sp>
      <p:sp>
        <p:nvSpPr>
          <p:cNvPr id="21514" name="Oval 22535"/>
          <p:cNvSpPr>
            <a:spLocks noChangeArrowheads="1"/>
          </p:cNvSpPr>
          <p:nvPr/>
        </p:nvSpPr>
        <p:spPr bwMode="auto">
          <a:xfrm>
            <a:off x="7339013" y="5172075"/>
            <a:ext cx="1219200" cy="1143000"/>
          </a:xfrm>
          <a:prstGeom prst="ellipse">
            <a:avLst/>
          </a:prstGeom>
          <a:noFill/>
          <a:ln w="9525" algn="ctr">
            <a:solidFill>
              <a:schemeClr val="folHlink"/>
            </a:solidFill>
            <a:round/>
            <a:headEnd/>
            <a:tailEnd/>
          </a:ln>
        </p:spPr>
        <p:txBody>
          <a:bodyPr wrap="none" anchor="ctr"/>
          <a:lstStyle/>
          <a:p>
            <a:endParaRPr lang="en-US" sz="1800">
              <a:solidFill>
                <a:srgbClr val="000000"/>
              </a:solidFill>
              <a:latin typeface="Arial" pitchFamily="34" charset="0"/>
            </a:endParaRPr>
          </a:p>
        </p:txBody>
      </p:sp>
      <p:sp>
        <p:nvSpPr>
          <p:cNvPr id="21515" name="TextBox 22536"/>
          <p:cNvSpPr txBox="1">
            <a:spLocks noChangeArrowheads="1"/>
          </p:cNvSpPr>
          <p:nvPr/>
        </p:nvSpPr>
        <p:spPr bwMode="auto">
          <a:xfrm>
            <a:off x="1912938" y="2751138"/>
            <a:ext cx="1751012" cy="284162"/>
          </a:xfrm>
          <a:prstGeom prst="rect">
            <a:avLst/>
          </a:prstGeom>
          <a:noFill/>
          <a:ln w="9525">
            <a:noFill/>
            <a:miter lim="800000"/>
            <a:headEnd/>
            <a:tailEnd/>
          </a:ln>
        </p:spPr>
        <p:txBody>
          <a:bodyPr wrap="none">
            <a:spAutoFit/>
          </a:bodyPr>
          <a:lstStyle/>
          <a:p>
            <a:pPr>
              <a:lnSpc>
                <a:spcPct val="90000"/>
              </a:lnSpc>
            </a:pPr>
            <a:r>
              <a:rPr lang="en-US" sz="1400" b="1">
                <a:solidFill>
                  <a:srgbClr val="FF9933"/>
                </a:solidFill>
                <a:cs typeface="Arial" pitchFamily="34" charset="0"/>
              </a:rPr>
              <a:t>On Order Created</a:t>
            </a:r>
          </a:p>
        </p:txBody>
      </p:sp>
      <p:sp>
        <p:nvSpPr>
          <p:cNvPr id="21516" name="TextBox 22537"/>
          <p:cNvSpPr txBox="1">
            <a:spLocks noChangeArrowheads="1"/>
          </p:cNvSpPr>
          <p:nvPr/>
        </p:nvSpPr>
        <p:spPr bwMode="auto">
          <a:xfrm>
            <a:off x="4962525" y="2636838"/>
            <a:ext cx="1955800" cy="284162"/>
          </a:xfrm>
          <a:prstGeom prst="rect">
            <a:avLst/>
          </a:prstGeom>
          <a:noFill/>
          <a:ln w="9525">
            <a:noFill/>
            <a:miter lim="800000"/>
            <a:headEnd/>
            <a:tailEnd/>
          </a:ln>
        </p:spPr>
        <p:txBody>
          <a:bodyPr wrap="none">
            <a:spAutoFit/>
          </a:bodyPr>
          <a:lstStyle/>
          <a:p>
            <a:pPr>
              <a:lnSpc>
                <a:spcPct val="90000"/>
              </a:lnSpc>
            </a:pPr>
            <a:r>
              <a:rPr lang="en-US" sz="1400" b="1">
                <a:solidFill>
                  <a:srgbClr val="FF9933"/>
                </a:solidFill>
                <a:cs typeface="Arial" pitchFamily="34" charset="0"/>
              </a:rPr>
              <a:t>On Order Processed</a:t>
            </a:r>
          </a:p>
        </p:txBody>
      </p:sp>
      <p:sp>
        <p:nvSpPr>
          <p:cNvPr id="888845" name="Straight Connector 888844"/>
          <p:cNvSpPr>
            <a:spLocks noChangeShapeType="1"/>
          </p:cNvSpPr>
          <p:nvPr/>
        </p:nvSpPr>
        <p:spPr bwMode="auto">
          <a:xfrm flipV="1">
            <a:off x="4214813" y="1895475"/>
            <a:ext cx="3733800" cy="9525"/>
          </a:xfrm>
          <a:prstGeom prst="line">
            <a:avLst/>
          </a:prstGeom>
          <a:noFill/>
          <a:ln w="57150" cap="flat" cmpd="sng" algn="ctr">
            <a:solidFill>
              <a:schemeClr val="bg1"/>
            </a:solidFill>
            <a:prstDash val="solid"/>
            <a:round/>
            <a:headEnd type="none" w="med" len="med"/>
            <a:tailEnd type="none" w="med" len="med"/>
          </a:ln>
          <a:effectLst>
            <a:outerShdw dist="35921" dir="2700000" algn="ctr" rotWithShape="0">
              <a:schemeClr val="bg2"/>
            </a:outerShdw>
          </a:effectLst>
        </p:spPr>
        <p:txBody>
          <a:bodyPr/>
          <a:lstStyle/>
          <a:p>
            <a:pPr fontAlgn="auto">
              <a:spcBef>
                <a:spcPts val="0"/>
              </a:spcBef>
              <a:spcAft>
                <a:spcPts val="0"/>
              </a:spcAft>
              <a:defRPr/>
            </a:pPr>
            <a:endParaRPr lang="en-US" sz="1800" kern="0">
              <a:solidFill>
                <a:sysClr val="windowText" lastClr="000000"/>
              </a:solidFill>
              <a:latin typeface="Arial"/>
            </a:endParaRPr>
          </a:p>
        </p:txBody>
      </p:sp>
      <p:sp>
        <p:nvSpPr>
          <p:cNvPr id="888846" name="Straight Connector 888845"/>
          <p:cNvSpPr>
            <a:spLocks noChangeShapeType="1"/>
          </p:cNvSpPr>
          <p:nvPr/>
        </p:nvSpPr>
        <p:spPr bwMode="auto">
          <a:xfrm>
            <a:off x="7948613" y="1866900"/>
            <a:ext cx="0" cy="3305175"/>
          </a:xfrm>
          <a:prstGeom prst="line">
            <a:avLst/>
          </a:prstGeom>
          <a:noFill/>
          <a:ln w="57150" cap="flat" cmpd="sng" algn="ctr">
            <a:solidFill>
              <a:schemeClr val="bg1"/>
            </a:solidFill>
            <a:prstDash val="solid"/>
            <a:round/>
            <a:headEnd type="none" w="med" len="med"/>
            <a:tailEnd type="triangle" w="med" len="med"/>
          </a:ln>
          <a:effectLst>
            <a:outerShdw dist="35921" dir="2700000" algn="ctr" rotWithShape="0">
              <a:schemeClr val="bg2"/>
            </a:outerShdw>
          </a:effectLst>
        </p:spPr>
        <p:txBody>
          <a:bodyPr/>
          <a:lstStyle/>
          <a:p>
            <a:pPr fontAlgn="auto">
              <a:spcBef>
                <a:spcPts val="0"/>
              </a:spcBef>
              <a:spcAft>
                <a:spcPts val="0"/>
              </a:spcAft>
              <a:defRPr/>
            </a:pPr>
            <a:endParaRPr lang="en-US" sz="1800" kern="0">
              <a:solidFill>
                <a:sysClr val="windowText" lastClr="000000"/>
              </a:solidFill>
              <a:latin typeface="Arial"/>
            </a:endParaRPr>
          </a:p>
        </p:txBody>
      </p:sp>
      <p:sp>
        <p:nvSpPr>
          <p:cNvPr id="888847" name="Straight Connector 888846"/>
          <p:cNvSpPr>
            <a:spLocks noChangeShapeType="1"/>
          </p:cNvSpPr>
          <p:nvPr/>
        </p:nvSpPr>
        <p:spPr bwMode="auto">
          <a:xfrm flipH="1">
            <a:off x="7227888" y="3676650"/>
            <a:ext cx="9525" cy="1571625"/>
          </a:xfrm>
          <a:prstGeom prst="line">
            <a:avLst/>
          </a:prstGeom>
          <a:noFill/>
          <a:ln w="57150" cap="flat" cmpd="sng" algn="ctr">
            <a:solidFill>
              <a:schemeClr val="bg1"/>
            </a:solidFill>
            <a:prstDash val="solid"/>
            <a:round/>
            <a:headEnd type="none" w="med" len="med"/>
            <a:tailEnd type="none" w="med" len="med"/>
          </a:ln>
          <a:effectLst>
            <a:outerShdw dist="35921" dir="2700000" algn="ctr" rotWithShape="0">
              <a:schemeClr val="bg2"/>
            </a:outerShdw>
          </a:effectLst>
        </p:spPr>
        <p:txBody>
          <a:bodyPr/>
          <a:lstStyle/>
          <a:p>
            <a:pPr fontAlgn="auto">
              <a:spcBef>
                <a:spcPts val="0"/>
              </a:spcBef>
              <a:spcAft>
                <a:spcPts val="0"/>
              </a:spcAft>
              <a:defRPr/>
            </a:pPr>
            <a:endParaRPr lang="en-US" sz="1800" kern="0">
              <a:solidFill>
                <a:sysClr val="windowText" lastClr="000000"/>
              </a:solidFill>
              <a:latin typeface="Arial"/>
            </a:endParaRPr>
          </a:p>
        </p:txBody>
      </p:sp>
      <p:sp>
        <p:nvSpPr>
          <p:cNvPr id="888848" name="Straight Connector 888847"/>
          <p:cNvSpPr>
            <a:spLocks noChangeShapeType="1"/>
          </p:cNvSpPr>
          <p:nvPr/>
        </p:nvSpPr>
        <p:spPr bwMode="auto">
          <a:xfrm>
            <a:off x="5891213" y="5629275"/>
            <a:ext cx="1447800" cy="0"/>
          </a:xfrm>
          <a:prstGeom prst="line">
            <a:avLst/>
          </a:prstGeom>
          <a:noFill/>
          <a:ln w="57150" cap="flat" cmpd="sng" algn="ctr">
            <a:solidFill>
              <a:schemeClr val="bg1"/>
            </a:solidFill>
            <a:prstDash val="solid"/>
            <a:round/>
            <a:headEnd type="none" w="med" len="med"/>
            <a:tailEnd type="triangle" w="med" len="med"/>
          </a:ln>
          <a:effectLst>
            <a:outerShdw dist="35921" dir="2700000" algn="ctr" rotWithShape="0">
              <a:schemeClr val="bg2"/>
            </a:outerShdw>
          </a:effectLst>
        </p:spPr>
        <p:txBody>
          <a:bodyPr/>
          <a:lstStyle/>
          <a:p>
            <a:pPr fontAlgn="auto">
              <a:spcBef>
                <a:spcPts val="0"/>
              </a:spcBef>
              <a:spcAft>
                <a:spcPts val="0"/>
              </a:spcAft>
              <a:defRPr/>
            </a:pPr>
            <a:endParaRPr lang="en-US" sz="1800" kern="0">
              <a:solidFill>
                <a:sysClr val="windowText" lastClr="000000"/>
              </a:solidFill>
              <a:latin typeface="Arial"/>
            </a:endParaRPr>
          </a:p>
        </p:txBody>
      </p:sp>
      <p:sp>
        <p:nvSpPr>
          <p:cNvPr id="21521" name="TextBox 22542"/>
          <p:cNvSpPr txBox="1">
            <a:spLocks noChangeArrowheads="1"/>
          </p:cNvSpPr>
          <p:nvPr/>
        </p:nvSpPr>
        <p:spPr bwMode="auto">
          <a:xfrm>
            <a:off x="3738563" y="2781300"/>
            <a:ext cx="939800" cy="533400"/>
          </a:xfrm>
          <a:prstGeom prst="rect">
            <a:avLst/>
          </a:prstGeom>
          <a:noFill/>
          <a:ln w="9525">
            <a:noFill/>
            <a:miter lim="800000"/>
            <a:headEnd/>
            <a:tailEnd/>
          </a:ln>
        </p:spPr>
        <p:txBody>
          <a:bodyPr wrap="none">
            <a:spAutoFit/>
          </a:bodyPr>
          <a:lstStyle/>
          <a:p>
            <a:pPr algn="ctr">
              <a:lnSpc>
                <a:spcPct val="90000"/>
              </a:lnSpc>
            </a:pPr>
            <a:r>
              <a:rPr lang="en-US" sz="1600" b="1">
                <a:latin typeface="Segoe"/>
                <a:cs typeface="Arial" pitchFamily="34" charset="0"/>
              </a:rPr>
              <a:t>Order</a:t>
            </a:r>
          </a:p>
          <a:p>
            <a:pPr algn="ctr">
              <a:lnSpc>
                <a:spcPct val="90000"/>
              </a:lnSpc>
            </a:pPr>
            <a:r>
              <a:rPr lang="en-US" sz="1600" b="1">
                <a:latin typeface="Segoe"/>
                <a:cs typeface="Arial" pitchFamily="34" charset="0"/>
              </a:rPr>
              <a:t>Created</a:t>
            </a:r>
          </a:p>
        </p:txBody>
      </p:sp>
      <p:sp>
        <p:nvSpPr>
          <p:cNvPr id="21522" name="TextBox 22543"/>
          <p:cNvSpPr txBox="1">
            <a:spLocks noChangeArrowheads="1"/>
          </p:cNvSpPr>
          <p:nvPr/>
        </p:nvSpPr>
        <p:spPr bwMode="auto">
          <a:xfrm>
            <a:off x="6630988" y="2990850"/>
            <a:ext cx="1209675" cy="533400"/>
          </a:xfrm>
          <a:prstGeom prst="rect">
            <a:avLst/>
          </a:prstGeom>
          <a:noFill/>
          <a:ln w="9525">
            <a:noFill/>
            <a:miter lim="800000"/>
            <a:headEnd/>
            <a:tailEnd/>
          </a:ln>
        </p:spPr>
        <p:txBody>
          <a:bodyPr wrap="none">
            <a:spAutoFit/>
          </a:bodyPr>
          <a:lstStyle/>
          <a:p>
            <a:pPr algn="ctr">
              <a:lnSpc>
                <a:spcPct val="90000"/>
              </a:lnSpc>
            </a:pPr>
            <a:r>
              <a:rPr lang="en-US" sz="1600" b="1">
                <a:latin typeface="Segoe"/>
                <a:cs typeface="Arial" pitchFamily="34" charset="0"/>
              </a:rPr>
              <a:t>Order</a:t>
            </a:r>
          </a:p>
          <a:p>
            <a:pPr algn="ctr">
              <a:lnSpc>
                <a:spcPct val="90000"/>
              </a:lnSpc>
            </a:pPr>
            <a:r>
              <a:rPr lang="en-US" sz="1600" b="1">
                <a:latin typeface="Segoe"/>
                <a:cs typeface="Arial" pitchFamily="34" charset="0"/>
              </a:rPr>
              <a:t>Processed</a:t>
            </a:r>
          </a:p>
        </p:txBody>
      </p:sp>
      <p:sp>
        <p:nvSpPr>
          <p:cNvPr id="21523" name="TextBox 22544"/>
          <p:cNvSpPr txBox="1">
            <a:spLocks noChangeArrowheads="1"/>
          </p:cNvSpPr>
          <p:nvPr/>
        </p:nvSpPr>
        <p:spPr bwMode="auto">
          <a:xfrm>
            <a:off x="4767263" y="5340350"/>
            <a:ext cx="984250" cy="533400"/>
          </a:xfrm>
          <a:prstGeom prst="rect">
            <a:avLst/>
          </a:prstGeom>
          <a:noFill/>
          <a:ln w="9525">
            <a:noFill/>
            <a:miter lim="800000"/>
            <a:headEnd/>
            <a:tailEnd/>
          </a:ln>
        </p:spPr>
        <p:txBody>
          <a:bodyPr wrap="none">
            <a:spAutoFit/>
          </a:bodyPr>
          <a:lstStyle/>
          <a:p>
            <a:pPr algn="ctr">
              <a:lnSpc>
                <a:spcPct val="90000"/>
              </a:lnSpc>
            </a:pPr>
            <a:r>
              <a:rPr lang="en-US" sz="1600" b="1">
                <a:latin typeface="Segoe"/>
                <a:cs typeface="Arial" pitchFamily="34" charset="0"/>
              </a:rPr>
              <a:t>Order</a:t>
            </a:r>
          </a:p>
          <a:p>
            <a:pPr algn="ctr">
              <a:lnSpc>
                <a:spcPct val="90000"/>
              </a:lnSpc>
            </a:pPr>
            <a:r>
              <a:rPr lang="en-US" sz="1600" b="1">
                <a:latin typeface="Segoe"/>
                <a:cs typeface="Arial" pitchFamily="34" charset="0"/>
              </a:rPr>
              <a:t>Shipped</a:t>
            </a:r>
          </a:p>
        </p:txBody>
      </p:sp>
      <p:sp>
        <p:nvSpPr>
          <p:cNvPr id="21524" name="TextBox 22545"/>
          <p:cNvSpPr txBox="1">
            <a:spLocks noChangeArrowheads="1"/>
          </p:cNvSpPr>
          <p:nvPr/>
        </p:nvSpPr>
        <p:spPr bwMode="auto">
          <a:xfrm>
            <a:off x="3319463" y="4367213"/>
            <a:ext cx="1049337" cy="476250"/>
          </a:xfrm>
          <a:prstGeom prst="rect">
            <a:avLst/>
          </a:prstGeom>
          <a:noFill/>
          <a:ln w="9525">
            <a:noFill/>
            <a:miter lim="800000"/>
            <a:headEnd/>
            <a:tailEnd/>
          </a:ln>
        </p:spPr>
        <p:txBody>
          <a:bodyPr wrap="none">
            <a:spAutoFit/>
          </a:bodyPr>
          <a:lstStyle/>
          <a:p>
            <a:pPr>
              <a:lnSpc>
                <a:spcPct val="90000"/>
              </a:lnSpc>
            </a:pPr>
            <a:r>
              <a:rPr lang="en-US" sz="1400" b="1">
                <a:solidFill>
                  <a:srgbClr val="FF9933"/>
                </a:solidFill>
                <a:cs typeface="Arial" pitchFamily="34" charset="0"/>
              </a:rPr>
              <a:t>On Order </a:t>
            </a:r>
          </a:p>
          <a:p>
            <a:pPr>
              <a:lnSpc>
                <a:spcPct val="90000"/>
              </a:lnSpc>
            </a:pPr>
            <a:r>
              <a:rPr lang="en-US" sz="1400" b="1">
                <a:solidFill>
                  <a:srgbClr val="FF9933"/>
                </a:solidFill>
                <a:cs typeface="Arial" pitchFamily="34" charset="0"/>
              </a:rPr>
              <a:t>Shipped</a:t>
            </a:r>
          </a:p>
        </p:txBody>
      </p:sp>
      <p:sp>
        <p:nvSpPr>
          <p:cNvPr id="21525" name="TextBox 22546"/>
          <p:cNvSpPr txBox="1">
            <a:spLocks noChangeArrowheads="1"/>
          </p:cNvSpPr>
          <p:nvPr/>
        </p:nvSpPr>
        <p:spPr bwMode="auto">
          <a:xfrm>
            <a:off x="6145213" y="5646738"/>
            <a:ext cx="1146175" cy="476250"/>
          </a:xfrm>
          <a:prstGeom prst="rect">
            <a:avLst/>
          </a:prstGeom>
          <a:noFill/>
          <a:ln w="9525">
            <a:noFill/>
            <a:miter lim="800000"/>
            <a:headEnd/>
            <a:tailEnd/>
          </a:ln>
        </p:spPr>
        <p:txBody>
          <a:bodyPr wrap="none">
            <a:spAutoFit/>
          </a:bodyPr>
          <a:lstStyle/>
          <a:p>
            <a:pPr>
              <a:lnSpc>
                <a:spcPct val="90000"/>
              </a:lnSpc>
            </a:pPr>
            <a:r>
              <a:rPr lang="en-US" sz="1400" b="1">
                <a:solidFill>
                  <a:srgbClr val="FF9933"/>
                </a:solidFill>
                <a:cs typeface="Arial" pitchFamily="34" charset="0"/>
              </a:rPr>
              <a:t>On Order </a:t>
            </a:r>
          </a:p>
          <a:p>
            <a:pPr>
              <a:lnSpc>
                <a:spcPct val="90000"/>
              </a:lnSpc>
            </a:pPr>
            <a:r>
              <a:rPr lang="en-US" sz="1400" b="1">
                <a:solidFill>
                  <a:srgbClr val="FF9933"/>
                </a:solidFill>
                <a:cs typeface="Arial" pitchFamily="34" charset="0"/>
              </a:rPr>
              <a:t>Completed</a:t>
            </a:r>
          </a:p>
        </p:txBody>
      </p:sp>
      <p:sp>
        <p:nvSpPr>
          <p:cNvPr id="21526" name="TextBox 22547"/>
          <p:cNvSpPr txBox="1">
            <a:spLocks noChangeArrowheads="1"/>
          </p:cNvSpPr>
          <p:nvPr/>
        </p:nvSpPr>
        <p:spPr bwMode="auto">
          <a:xfrm>
            <a:off x="6100763" y="3833813"/>
            <a:ext cx="1146175" cy="476250"/>
          </a:xfrm>
          <a:prstGeom prst="rect">
            <a:avLst/>
          </a:prstGeom>
          <a:noFill/>
          <a:ln w="9525">
            <a:noFill/>
            <a:miter lim="800000"/>
            <a:headEnd/>
            <a:tailEnd/>
          </a:ln>
        </p:spPr>
        <p:txBody>
          <a:bodyPr wrap="none">
            <a:spAutoFit/>
          </a:bodyPr>
          <a:lstStyle/>
          <a:p>
            <a:pPr>
              <a:lnSpc>
                <a:spcPct val="90000"/>
              </a:lnSpc>
            </a:pPr>
            <a:r>
              <a:rPr lang="en-US" sz="1400" b="1">
                <a:solidFill>
                  <a:srgbClr val="FF9933"/>
                </a:solidFill>
                <a:cs typeface="Arial" pitchFamily="34" charset="0"/>
              </a:rPr>
              <a:t>On Order </a:t>
            </a:r>
          </a:p>
          <a:p>
            <a:pPr>
              <a:lnSpc>
                <a:spcPct val="90000"/>
              </a:lnSpc>
            </a:pPr>
            <a:r>
              <a:rPr lang="en-US" sz="1400" b="1">
                <a:solidFill>
                  <a:srgbClr val="FF9933"/>
                </a:solidFill>
                <a:cs typeface="Arial" pitchFamily="34" charset="0"/>
              </a:rPr>
              <a:t>Completed</a:t>
            </a:r>
          </a:p>
        </p:txBody>
      </p:sp>
      <p:sp>
        <p:nvSpPr>
          <p:cNvPr id="888855" name="Straight Connector 888854"/>
          <p:cNvSpPr>
            <a:spLocks noChangeShapeType="1"/>
          </p:cNvSpPr>
          <p:nvPr/>
        </p:nvSpPr>
        <p:spPr bwMode="auto">
          <a:xfrm flipH="1">
            <a:off x="5053013" y="3408363"/>
            <a:ext cx="1600200" cy="0"/>
          </a:xfrm>
          <a:prstGeom prst="line">
            <a:avLst/>
          </a:prstGeom>
          <a:noFill/>
          <a:ln w="57150" cap="flat" cmpd="sng" algn="ctr">
            <a:solidFill>
              <a:schemeClr val="bg1"/>
            </a:solidFill>
            <a:prstDash val="solid"/>
            <a:round/>
            <a:headEnd type="none" w="med" len="med"/>
            <a:tailEnd type="none" w="med" len="med"/>
          </a:ln>
          <a:effectLst>
            <a:outerShdw dist="35921" dir="2700000" algn="ctr" rotWithShape="0">
              <a:schemeClr val="bg2"/>
            </a:outerShdw>
          </a:effectLst>
        </p:spPr>
        <p:txBody>
          <a:bodyPr/>
          <a:lstStyle/>
          <a:p>
            <a:pPr fontAlgn="auto">
              <a:spcBef>
                <a:spcPts val="0"/>
              </a:spcBef>
              <a:spcAft>
                <a:spcPts val="0"/>
              </a:spcAft>
              <a:defRPr/>
            </a:pPr>
            <a:endParaRPr lang="en-US" sz="1800" kern="0">
              <a:solidFill>
                <a:sysClr val="windowText" lastClr="000000"/>
              </a:solidFill>
              <a:latin typeface="Arial"/>
            </a:endParaRPr>
          </a:p>
        </p:txBody>
      </p:sp>
      <p:sp>
        <p:nvSpPr>
          <p:cNvPr id="888856" name="Straight Connector 888855"/>
          <p:cNvSpPr>
            <a:spLocks noChangeShapeType="1"/>
          </p:cNvSpPr>
          <p:nvPr/>
        </p:nvSpPr>
        <p:spPr bwMode="auto">
          <a:xfrm>
            <a:off x="5084763" y="3429000"/>
            <a:ext cx="0" cy="1800225"/>
          </a:xfrm>
          <a:prstGeom prst="line">
            <a:avLst/>
          </a:prstGeom>
          <a:noFill/>
          <a:ln w="57150" cap="flat" cmpd="sng" algn="ctr">
            <a:solidFill>
              <a:schemeClr val="bg1"/>
            </a:solidFill>
            <a:prstDash val="solid"/>
            <a:round/>
            <a:headEnd type="none" w="med" len="med"/>
            <a:tailEnd type="triangle" w="med" len="med"/>
          </a:ln>
          <a:effectLst>
            <a:outerShdw dist="35921" dir="2700000" algn="ctr" rotWithShape="0">
              <a:schemeClr val="bg2"/>
            </a:outerShdw>
          </a:effectLst>
        </p:spPr>
        <p:txBody>
          <a:bodyPr/>
          <a:lstStyle/>
          <a:p>
            <a:pPr fontAlgn="auto">
              <a:spcBef>
                <a:spcPts val="0"/>
              </a:spcBef>
              <a:spcAft>
                <a:spcPts val="0"/>
              </a:spcAft>
              <a:defRPr/>
            </a:pPr>
            <a:endParaRPr lang="en-US" sz="1800" kern="0">
              <a:solidFill>
                <a:sysClr val="windowText" lastClr="000000"/>
              </a:solidFill>
              <a:latin typeface="Arial"/>
            </a:endParaRPr>
          </a:p>
        </p:txBody>
      </p:sp>
      <p:sp>
        <p:nvSpPr>
          <p:cNvPr id="21529" name="TextBox 22550"/>
          <p:cNvSpPr txBox="1">
            <a:spLocks noChangeArrowheads="1"/>
          </p:cNvSpPr>
          <p:nvPr/>
        </p:nvSpPr>
        <p:spPr bwMode="auto">
          <a:xfrm>
            <a:off x="660400" y="2763838"/>
            <a:ext cx="1168400" cy="754062"/>
          </a:xfrm>
          <a:prstGeom prst="rect">
            <a:avLst/>
          </a:prstGeom>
          <a:noFill/>
          <a:ln w="9525">
            <a:noFill/>
            <a:miter lim="800000"/>
            <a:headEnd/>
            <a:tailEnd/>
          </a:ln>
        </p:spPr>
        <p:txBody>
          <a:bodyPr wrap="none">
            <a:spAutoFit/>
          </a:bodyPr>
          <a:lstStyle/>
          <a:p>
            <a:pPr algn="ctr">
              <a:lnSpc>
                <a:spcPct val="90000"/>
              </a:lnSpc>
            </a:pPr>
            <a:r>
              <a:rPr lang="en-US" sz="1600" b="1">
                <a:latin typeface="Segoe"/>
                <a:cs typeface="Arial" pitchFamily="34" charset="0"/>
              </a:rPr>
              <a:t>Waiting to</a:t>
            </a:r>
          </a:p>
          <a:p>
            <a:pPr algn="ctr">
              <a:lnSpc>
                <a:spcPct val="90000"/>
              </a:lnSpc>
            </a:pPr>
            <a:r>
              <a:rPr lang="en-US" sz="1600" b="1">
                <a:latin typeface="Segoe"/>
                <a:cs typeface="Arial" pitchFamily="34" charset="0"/>
              </a:rPr>
              <a:t>Create </a:t>
            </a:r>
          </a:p>
          <a:p>
            <a:pPr algn="ctr">
              <a:lnSpc>
                <a:spcPct val="90000"/>
              </a:lnSpc>
            </a:pPr>
            <a:r>
              <a:rPr lang="en-US" sz="1600" b="1">
                <a:latin typeface="Segoe"/>
                <a:cs typeface="Arial" pitchFamily="34" charset="0"/>
              </a:rPr>
              <a:t>Order</a:t>
            </a:r>
          </a:p>
        </p:txBody>
      </p:sp>
      <p:sp>
        <p:nvSpPr>
          <p:cNvPr id="21530" name="TextBox 22551"/>
          <p:cNvSpPr txBox="1">
            <a:spLocks noChangeArrowheads="1"/>
          </p:cNvSpPr>
          <p:nvPr/>
        </p:nvSpPr>
        <p:spPr bwMode="auto">
          <a:xfrm>
            <a:off x="5033963" y="1600200"/>
            <a:ext cx="2209800" cy="284163"/>
          </a:xfrm>
          <a:prstGeom prst="rect">
            <a:avLst/>
          </a:prstGeom>
          <a:noFill/>
          <a:ln w="9525">
            <a:noFill/>
            <a:miter lim="800000"/>
            <a:headEnd/>
            <a:tailEnd/>
          </a:ln>
        </p:spPr>
        <p:txBody>
          <a:bodyPr>
            <a:spAutoFit/>
          </a:bodyPr>
          <a:lstStyle/>
          <a:p>
            <a:pPr>
              <a:lnSpc>
                <a:spcPct val="90000"/>
              </a:lnSpc>
            </a:pPr>
            <a:r>
              <a:rPr lang="en-US" sz="1400" b="1">
                <a:solidFill>
                  <a:srgbClr val="FF9933"/>
                </a:solidFill>
                <a:cs typeface="Arial" pitchFamily="34" charset="0"/>
              </a:rPr>
              <a:t>On Order Completed</a:t>
            </a:r>
          </a:p>
        </p:txBody>
      </p:sp>
      <p:sp>
        <p:nvSpPr>
          <p:cNvPr id="21531" name="Lightning Bolt 22552"/>
          <p:cNvSpPr>
            <a:spLocks noChangeArrowheads="1"/>
          </p:cNvSpPr>
          <p:nvPr/>
        </p:nvSpPr>
        <p:spPr bwMode="auto">
          <a:xfrm>
            <a:off x="1795463" y="2819400"/>
            <a:ext cx="228600" cy="228600"/>
          </a:xfrm>
          <a:prstGeom prst="lightningBolt">
            <a:avLst/>
          </a:prstGeom>
          <a:solidFill>
            <a:srgbClr val="FFFF00"/>
          </a:solidFill>
          <a:ln w="9525" algn="ctr">
            <a:solidFill>
              <a:schemeClr val="tx1"/>
            </a:solidFill>
            <a:miter lim="800000"/>
            <a:headEnd/>
            <a:tailEnd/>
          </a:ln>
        </p:spPr>
        <p:txBody>
          <a:bodyPr wrap="none" anchor="ctr"/>
          <a:lstStyle/>
          <a:p>
            <a:endParaRPr lang="en-US" sz="1800">
              <a:solidFill>
                <a:srgbClr val="000000"/>
              </a:solidFill>
              <a:latin typeface="Arial" pitchFamily="34" charset="0"/>
            </a:endParaRPr>
          </a:p>
        </p:txBody>
      </p:sp>
      <p:sp>
        <p:nvSpPr>
          <p:cNvPr id="21532" name="Lightning Bolt 22553"/>
          <p:cNvSpPr>
            <a:spLocks noChangeArrowheads="1"/>
          </p:cNvSpPr>
          <p:nvPr/>
        </p:nvSpPr>
        <p:spPr bwMode="auto">
          <a:xfrm>
            <a:off x="4881563" y="1619250"/>
            <a:ext cx="228600" cy="228600"/>
          </a:xfrm>
          <a:prstGeom prst="lightningBolt">
            <a:avLst/>
          </a:prstGeom>
          <a:solidFill>
            <a:srgbClr val="FFFF00"/>
          </a:solidFill>
          <a:ln w="9525" algn="ctr">
            <a:solidFill>
              <a:schemeClr val="tx1"/>
            </a:solidFill>
            <a:miter lim="800000"/>
            <a:headEnd/>
            <a:tailEnd/>
          </a:ln>
        </p:spPr>
        <p:txBody>
          <a:bodyPr wrap="none" anchor="ctr"/>
          <a:lstStyle/>
          <a:p>
            <a:endParaRPr lang="en-US" sz="1800">
              <a:solidFill>
                <a:srgbClr val="000000"/>
              </a:solidFill>
              <a:latin typeface="Arial" pitchFamily="34" charset="0"/>
            </a:endParaRPr>
          </a:p>
        </p:txBody>
      </p:sp>
      <p:sp>
        <p:nvSpPr>
          <p:cNvPr id="21533" name="Lightning Bolt 22554"/>
          <p:cNvSpPr>
            <a:spLocks noChangeArrowheads="1"/>
          </p:cNvSpPr>
          <p:nvPr/>
        </p:nvSpPr>
        <p:spPr bwMode="auto">
          <a:xfrm>
            <a:off x="4841875" y="2686050"/>
            <a:ext cx="228600" cy="228600"/>
          </a:xfrm>
          <a:prstGeom prst="lightningBolt">
            <a:avLst/>
          </a:prstGeom>
          <a:solidFill>
            <a:srgbClr val="FFFF00"/>
          </a:solidFill>
          <a:ln w="9525" algn="ctr">
            <a:solidFill>
              <a:schemeClr val="tx1"/>
            </a:solidFill>
            <a:miter lim="800000"/>
            <a:headEnd/>
            <a:tailEnd/>
          </a:ln>
        </p:spPr>
        <p:txBody>
          <a:bodyPr wrap="none" anchor="ctr"/>
          <a:lstStyle/>
          <a:p>
            <a:endParaRPr lang="en-US" sz="1800">
              <a:solidFill>
                <a:srgbClr val="000000"/>
              </a:solidFill>
              <a:latin typeface="Arial" pitchFamily="34" charset="0"/>
            </a:endParaRPr>
          </a:p>
        </p:txBody>
      </p:sp>
      <p:sp>
        <p:nvSpPr>
          <p:cNvPr id="21534" name="Lightning Bolt 22555"/>
          <p:cNvSpPr>
            <a:spLocks noChangeArrowheads="1"/>
          </p:cNvSpPr>
          <p:nvPr/>
        </p:nvSpPr>
        <p:spPr bwMode="auto">
          <a:xfrm>
            <a:off x="5919788" y="3905250"/>
            <a:ext cx="228600" cy="228600"/>
          </a:xfrm>
          <a:prstGeom prst="lightningBolt">
            <a:avLst/>
          </a:prstGeom>
          <a:solidFill>
            <a:srgbClr val="FFFF00"/>
          </a:solidFill>
          <a:ln w="9525" algn="ctr">
            <a:solidFill>
              <a:schemeClr val="tx1"/>
            </a:solidFill>
            <a:miter lim="800000"/>
            <a:headEnd/>
            <a:tailEnd/>
          </a:ln>
        </p:spPr>
        <p:txBody>
          <a:bodyPr wrap="none" anchor="ctr"/>
          <a:lstStyle/>
          <a:p>
            <a:endParaRPr lang="en-US" sz="1800">
              <a:solidFill>
                <a:srgbClr val="000000"/>
              </a:solidFill>
              <a:latin typeface="Arial" pitchFamily="34" charset="0"/>
            </a:endParaRPr>
          </a:p>
        </p:txBody>
      </p:sp>
      <p:sp>
        <p:nvSpPr>
          <p:cNvPr id="19485" name="Lightning Bolt 22556"/>
          <p:cNvSpPr>
            <a:spLocks noChangeArrowheads="1"/>
          </p:cNvSpPr>
          <p:nvPr/>
        </p:nvSpPr>
        <p:spPr bwMode="auto">
          <a:xfrm>
            <a:off x="3148013" y="4438650"/>
            <a:ext cx="228600" cy="228600"/>
          </a:xfrm>
          <a:prstGeom prst="lightningBolt">
            <a:avLst/>
          </a:prstGeom>
          <a:solidFill>
            <a:srgbClr val="FFFF00"/>
          </a:solidFill>
          <a:ln w="9525" algn="ctr">
            <a:solidFill>
              <a:schemeClr val="tx1"/>
            </a:solidFill>
            <a:miter lim="800000"/>
            <a:headEnd/>
            <a:tailEnd/>
          </a:ln>
        </p:spPr>
        <p:txBody>
          <a:bodyPr wrap="none" anchor="ctr"/>
          <a:lstStyle/>
          <a:p>
            <a:pPr algn="ctr">
              <a:lnSpc>
                <a:spcPct val="90000"/>
              </a:lnSpc>
              <a:defRPr/>
            </a:pPr>
            <a:endParaRPr lang="en-US" sz="1800">
              <a:solidFill>
                <a:schemeClr val="tx1"/>
              </a:solidFill>
              <a:effectLst>
                <a:outerShdw blurRad="38100" dist="38100" dir="2700000" algn="tl">
                  <a:srgbClr val="FFFFFF"/>
                </a:outerShdw>
              </a:effectLst>
              <a:latin typeface="Segoe" pitchFamily="34" charset="0"/>
              <a:cs typeface="Arial" pitchFamily="34" charset="0"/>
            </a:endParaRPr>
          </a:p>
        </p:txBody>
      </p:sp>
      <p:sp>
        <p:nvSpPr>
          <p:cNvPr id="21536" name="Lightning Bolt 22557"/>
          <p:cNvSpPr>
            <a:spLocks noChangeArrowheads="1"/>
          </p:cNvSpPr>
          <p:nvPr/>
        </p:nvSpPr>
        <p:spPr bwMode="auto">
          <a:xfrm>
            <a:off x="5967413" y="5705475"/>
            <a:ext cx="228600" cy="228600"/>
          </a:xfrm>
          <a:prstGeom prst="lightningBolt">
            <a:avLst/>
          </a:prstGeom>
          <a:solidFill>
            <a:srgbClr val="FFFF00"/>
          </a:solidFill>
          <a:ln w="9525" algn="ctr">
            <a:solidFill>
              <a:schemeClr val="tx1"/>
            </a:solidFill>
            <a:miter lim="800000"/>
            <a:headEnd/>
            <a:tailEnd/>
          </a:ln>
        </p:spPr>
        <p:txBody>
          <a:bodyPr wrap="none" anchor="ctr"/>
          <a:lstStyle/>
          <a:p>
            <a:endParaRPr lang="en-US" sz="1800">
              <a:solidFill>
                <a:srgbClr val="000000"/>
              </a:solidFill>
              <a:latin typeface="Arial" pitchFamily="34" charset="0"/>
            </a:endParaRPr>
          </a:p>
        </p:txBody>
      </p:sp>
      <p:sp>
        <p:nvSpPr>
          <p:cNvPr id="888865" name="Straight Connector 888864"/>
          <p:cNvSpPr>
            <a:spLocks noChangeShapeType="1"/>
          </p:cNvSpPr>
          <p:nvPr/>
        </p:nvSpPr>
        <p:spPr bwMode="auto">
          <a:xfrm>
            <a:off x="7208838" y="5238750"/>
            <a:ext cx="476250" cy="9525"/>
          </a:xfrm>
          <a:prstGeom prst="line">
            <a:avLst/>
          </a:prstGeom>
          <a:noFill/>
          <a:ln w="57150" cap="flat" cmpd="sng" algn="ctr">
            <a:solidFill>
              <a:schemeClr val="bg1"/>
            </a:solidFill>
            <a:prstDash val="solid"/>
            <a:round/>
            <a:headEnd type="none" w="med" len="med"/>
            <a:tailEnd type="triangle" w="med" len="med"/>
          </a:ln>
          <a:effectLst>
            <a:outerShdw dist="35921" dir="2700000" algn="ctr" rotWithShape="0">
              <a:schemeClr val="bg2"/>
            </a:outerShdw>
          </a:effectLst>
        </p:spPr>
        <p:txBody>
          <a:bodyPr/>
          <a:lstStyle/>
          <a:p>
            <a:pPr fontAlgn="auto">
              <a:spcBef>
                <a:spcPts val="0"/>
              </a:spcBef>
              <a:spcAft>
                <a:spcPts val="0"/>
              </a:spcAft>
              <a:defRPr/>
            </a:pPr>
            <a:endParaRPr lang="en-US" sz="1800" kern="0">
              <a:solidFill>
                <a:sysClr val="windowText" lastClr="000000"/>
              </a:solidFill>
              <a:latin typeface="Arial"/>
            </a:endParaRPr>
          </a:p>
        </p:txBody>
      </p:sp>
      <p:sp>
        <p:nvSpPr>
          <p:cNvPr id="21538" name="TextBox 22559"/>
          <p:cNvSpPr txBox="1">
            <a:spLocks noChangeArrowheads="1"/>
          </p:cNvSpPr>
          <p:nvPr/>
        </p:nvSpPr>
        <p:spPr bwMode="auto">
          <a:xfrm>
            <a:off x="5246688" y="4329113"/>
            <a:ext cx="1049337" cy="476250"/>
          </a:xfrm>
          <a:prstGeom prst="rect">
            <a:avLst/>
          </a:prstGeom>
          <a:noFill/>
          <a:ln w="9525">
            <a:noFill/>
            <a:miter lim="800000"/>
            <a:headEnd/>
            <a:tailEnd/>
          </a:ln>
        </p:spPr>
        <p:txBody>
          <a:bodyPr wrap="none">
            <a:spAutoFit/>
          </a:bodyPr>
          <a:lstStyle/>
          <a:p>
            <a:pPr>
              <a:lnSpc>
                <a:spcPct val="90000"/>
              </a:lnSpc>
            </a:pPr>
            <a:r>
              <a:rPr lang="en-US" sz="1400" b="1">
                <a:solidFill>
                  <a:srgbClr val="FF9933"/>
                </a:solidFill>
                <a:cs typeface="Arial" pitchFamily="34" charset="0"/>
              </a:rPr>
              <a:t>On Order </a:t>
            </a:r>
          </a:p>
          <a:p>
            <a:pPr>
              <a:lnSpc>
                <a:spcPct val="90000"/>
              </a:lnSpc>
            </a:pPr>
            <a:r>
              <a:rPr lang="en-US" sz="1400" b="1">
                <a:solidFill>
                  <a:srgbClr val="FF9933"/>
                </a:solidFill>
                <a:cs typeface="Arial" pitchFamily="34" charset="0"/>
              </a:rPr>
              <a:t>Shipped</a:t>
            </a:r>
          </a:p>
        </p:txBody>
      </p:sp>
      <p:sp>
        <p:nvSpPr>
          <p:cNvPr id="19489" name="Lightning Bolt 22560"/>
          <p:cNvSpPr>
            <a:spLocks noChangeArrowheads="1"/>
          </p:cNvSpPr>
          <p:nvPr/>
        </p:nvSpPr>
        <p:spPr bwMode="auto">
          <a:xfrm>
            <a:off x="5132388" y="4400550"/>
            <a:ext cx="228600" cy="228600"/>
          </a:xfrm>
          <a:prstGeom prst="lightningBolt">
            <a:avLst/>
          </a:prstGeom>
          <a:solidFill>
            <a:srgbClr val="FFFF00"/>
          </a:solidFill>
          <a:ln w="9525" algn="ctr">
            <a:solidFill>
              <a:schemeClr val="tx1"/>
            </a:solidFill>
            <a:miter lim="800000"/>
            <a:headEnd/>
            <a:tailEnd/>
          </a:ln>
        </p:spPr>
        <p:txBody>
          <a:bodyPr wrap="none" anchor="ctr"/>
          <a:lstStyle/>
          <a:p>
            <a:pPr algn="ctr">
              <a:lnSpc>
                <a:spcPct val="90000"/>
              </a:lnSpc>
              <a:defRPr/>
            </a:pPr>
            <a:endParaRPr lang="en-US" sz="1800">
              <a:solidFill>
                <a:schemeClr val="tx1"/>
              </a:solidFill>
              <a:effectLst>
                <a:outerShdw blurRad="38100" dist="38100" dir="2700000" algn="tl">
                  <a:srgbClr val="FFFFFF"/>
                </a:outerShdw>
              </a:effectLst>
              <a:latin typeface="Segoe" pitchFamily="34" charset="0"/>
              <a:cs typeface="Arial" pitchFamily="34" charset="0"/>
            </a:endParaRPr>
          </a:p>
        </p:txBody>
      </p:sp>
      <p:sp>
        <p:nvSpPr>
          <p:cNvPr id="888868" name="Oval 888867"/>
          <p:cNvSpPr>
            <a:spLocks noChangeArrowheads="1"/>
          </p:cNvSpPr>
          <p:nvPr/>
        </p:nvSpPr>
        <p:spPr bwMode="auto">
          <a:xfrm>
            <a:off x="7375525" y="5210175"/>
            <a:ext cx="1143000" cy="1066800"/>
          </a:xfrm>
          <a:prstGeom prst="ellipse">
            <a:avLst/>
          </a:prstGeom>
          <a:gradFill rotWithShape="1">
            <a:gsLst>
              <a:gs pos="0">
                <a:schemeClr val="folHlink">
                  <a:gamma/>
                  <a:shade val="46275"/>
                  <a:invGamma/>
                </a:schemeClr>
              </a:gs>
              <a:gs pos="50000">
                <a:schemeClr val="folHlink"/>
              </a:gs>
              <a:gs pos="100000">
                <a:schemeClr val="folHlink">
                  <a:gamma/>
                  <a:shade val="46275"/>
                  <a:invGamma/>
                </a:schemeClr>
              </a:gs>
            </a:gsLst>
            <a:lin ang="5400000" scaled="1"/>
          </a:gradFill>
          <a:ln w="9525" cap="flat" cmpd="sng" algn="ctr">
            <a:solidFill>
              <a:schemeClr val="folHlink"/>
            </a:solidFill>
            <a:prstDash val="solid"/>
            <a:round/>
            <a:headEnd type="none" w="med" len="med"/>
            <a:tailEnd type="none" w="med" len="med"/>
          </a:ln>
          <a:effectLst/>
        </p:spPr>
        <p:txBody>
          <a:bodyPr wrap="none" anchor="ctr"/>
          <a:lstStyle/>
          <a:p>
            <a:pPr>
              <a:defRPr/>
            </a:pPr>
            <a:endParaRPr lang="en-US" sz="1800">
              <a:solidFill>
                <a:srgbClr val="000000"/>
              </a:solidFill>
              <a:latin typeface="Arial" pitchFamily="34" charset="0"/>
            </a:endParaRPr>
          </a:p>
        </p:txBody>
      </p:sp>
      <p:sp>
        <p:nvSpPr>
          <p:cNvPr id="21541" name="TextBox 22562"/>
          <p:cNvSpPr txBox="1">
            <a:spLocks noChangeArrowheads="1"/>
          </p:cNvSpPr>
          <p:nvPr/>
        </p:nvSpPr>
        <p:spPr bwMode="auto">
          <a:xfrm>
            <a:off x="7318375" y="5462588"/>
            <a:ext cx="1233488" cy="533400"/>
          </a:xfrm>
          <a:prstGeom prst="rect">
            <a:avLst/>
          </a:prstGeom>
          <a:noFill/>
          <a:ln w="9525">
            <a:noFill/>
            <a:miter lim="800000"/>
            <a:headEnd/>
            <a:tailEnd/>
          </a:ln>
        </p:spPr>
        <p:txBody>
          <a:bodyPr wrap="none">
            <a:spAutoFit/>
          </a:bodyPr>
          <a:lstStyle/>
          <a:p>
            <a:pPr algn="ctr">
              <a:lnSpc>
                <a:spcPct val="90000"/>
              </a:lnSpc>
            </a:pPr>
            <a:r>
              <a:rPr lang="en-US" sz="1600" b="1">
                <a:latin typeface="Segoe"/>
                <a:cs typeface="Arial" pitchFamily="34" charset="0"/>
              </a:rPr>
              <a:t>Order</a:t>
            </a:r>
          </a:p>
          <a:p>
            <a:pPr algn="ctr">
              <a:lnSpc>
                <a:spcPct val="90000"/>
              </a:lnSpc>
            </a:pPr>
            <a:r>
              <a:rPr lang="en-US" sz="1600" b="1">
                <a:latin typeface="Segoe"/>
                <a:cs typeface="Arial" pitchFamily="34" charset="0"/>
              </a:rPr>
              <a:t>Completed</a:t>
            </a:r>
          </a:p>
        </p:txBody>
      </p:sp>
      <p:sp>
        <p:nvSpPr>
          <p:cNvPr id="888870" name="Straight Connector 888869"/>
          <p:cNvSpPr>
            <a:spLocks noChangeShapeType="1"/>
          </p:cNvSpPr>
          <p:nvPr/>
        </p:nvSpPr>
        <p:spPr bwMode="auto">
          <a:xfrm flipV="1">
            <a:off x="4227513" y="3419475"/>
            <a:ext cx="0" cy="2228850"/>
          </a:xfrm>
          <a:prstGeom prst="line">
            <a:avLst/>
          </a:prstGeom>
          <a:noFill/>
          <a:ln w="57150" cap="flat" cmpd="sng" algn="ctr">
            <a:solidFill>
              <a:schemeClr val="bg1"/>
            </a:solidFill>
            <a:prstDash val="solid"/>
            <a:round/>
            <a:headEnd type="none" w="med" len="med"/>
            <a:tailEnd type="none" w="med" len="med"/>
          </a:ln>
          <a:effectLst>
            <a:outerShdw dist="35921" dir="2700000" algn="ctr" rotWithShape="0">
              <a:schemeClr val="bg2"/>
            </a:outerShdw>
          </a:effectLst>
        </p:spPr>
        <p:txBody>
          <a:bodyPr/>
          <a:lstStyle/>
          <a:p>
            <a:pPr fontAlgn="auto">
              <a:spcBef>
                <a:spcPts val="0"/>
              </a:spcBef>
              <a:spcAft>
                <a:spcPts val="0"/>
              </a:spcAft>
              <a:defRPr/>
            </a:pPr>
            <a:endParaRPr lang="en-US" sz="1800" kern="0">
              <a:solidFill>
                <a:sysClr val="windowText" lastClr="000000"/>
              </a:solidFill>
              <a:latin typeface="Arial"/>
            </a:endParaRPr>
          </a:p>
        </p:txBody>
      </p:sp>
      <p:sp>
        <p:nvSpPr>
          <p:cNvPr id="888871" name="Straight Connector 888870"/>
          <p:cNvSpPr>
            <a:spLocks noChangeShapeType="1"/>
          </p:cNvSpPr>
          <p:nvPr/>
        </p:nvSpPr>
        <p:spPr bwMode="auto">
          <a:xfrm flipH="1">
            <a:off x="4227513" y="1914525"/>
            <a:ext cx="19050" cy="742950"/>
          </a:xfrm>
          <a:prstGeom prst="line">
            <a:avLst/>
          </a:prstGeom>
          <a:noFill/>
          <a:ln w="57150" cap="flat" cmpd="sng" algn="ctr">
            <a:solidFill>
              <a:schemeClr val="bg1"/>
            </a:solidFill>
            <a:prstDash val="solid"/>
            <a:round/>
            <a:headEnd type="none" w="med" len="med"/>
            <a:tailEnd type="none" w="med" len="med"/>
          </a:ln>
          <a:effectLst>
            <a:outerShdw dist="35921" dir="2700000" algn="ctr" rotWithShape="0">
              <a:schemeClr val="bg2"/>
            </a:outerShdw>
          </a:effectLst>
        </p:spPr>
        <p:txBody>
          <a:bodyPr/>
          <a:lstStyle/>
          <a:p>
            <a:pPr fontAlgn="auto">
              <a:spcBef>
                <a:spcPts val="0"/>
              </a:spcBef>
              <a:spcAft>
                <a:spcPts val="0"/>
              </a:spcAft>
              <a:defRPr/>
            </a:pPr>
            <a:endParaRPr lang="en-US" sz="1800" kern="0">
              <a:solidFill>
                <a:sysClr val="windowText" lastClr="000000"/>
              </a:solidFill>
              <a:latin typeface="Arial"/>
            </a:endParaRPr>
          </a:p>
        </p:txBody>
      </p:sp>
      <p:sp>
        <p:nvSpPr>
          <p:cNvPr id="888872" name="Straight Connector 888871"/>
          <p:cNvSpPr>
            <a:spLocks noChangeShapeType="1"/>
          </p:cNvSpPr>
          <p:nvPr/>
        </p:nvSpPr>
        <p:spPr bwMode="auto">
          <a:xfrm>
            <a:off x="4205288" y="5629275"/>
            <a:ext cx="466725" cy="0"/>
          </a:xfrm>
          <a:prstGeom prst="line">
            <a:avLst/>
          </a:prstGeom>
          <a:noFill/>
          <a:ln w="57150" cap="flat" cmpd="sng" algn="ctr">
            <a:solidFill>
              <a:schemeClr val="bg1"/>
            </a:solidFill>
            <a:prstDash val="solid"/>
            <a:round/>
            <a:headEnd type="none" w="med" len="med"/>
            <a:tailEnd type="triangle" w="med" len="med"/>
          </a:ln>
          <a:effectLst>
            <a:outerShdw dist="35921" dir="2700000" algn="ctr" rotWithShape="0">
              <a:schemeClr val="bg2"/>
            </a:outerShdw>
          </a:effectLst>
        </p:spPr>
        <p:txBody>
          <a:bodyPr/>
          <a:lstStyle/>
          <a:p>
            <a:pPr fontAlgn="auto">
              <a:spcBef>
                <a:spcPts val="0"/>
              </a:spcBef>
              <a:spcAft>
                <a:spcPts val="0"/>
              </a:spcAft>
              <a:defRPr/>
            </a:pPr>
            <a:endParaRPr lang="en-US" sz="1800" kern="0">
              <a:solidFill>
                <a:sysClr val="windowText" lastClr="000000"/>
              </a:solidFill>
              <a:latin typeface="Aria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Title 172033"/>
          <p:cNvSpPr>
            <a:spLocks noGrp="1" noChangeArrowheads="1"/>
          </p:cNvSpPr>
          <p:nvPr>
            <p:ph type="title"/>
          </p:nvPr>
        </p:nvSpPr>
        <p:spPr/>
        <p:txBody>
          <a:bodyPr/>
          <a:lstStyle/>
          <a:p>
            <a:pPr>
              <a:defRPr/>
            </a:pPr>
            <a:r>
              <a:rPr lang="en-US" smtClean="0"/>
              <a:t>A State Machine Workflow</a:t>
            </a:r>
          </a:p>
        </p:txBody>
      </p:sp>
      <p:pic>
        <p:nvPicPr>
          <p:cNvPr id="23555" name="Rectangle 24577"/>
          <p:cNvPicPr>
            <a:picLocks noChangeAspect="1" noChangeArrowheads="1"/>
          </p:cNvPicPr>
          <p:nvPr/>
        </p:nvPicPr>
        <p:blipFill>
          <a:blip r:embed="rId3"/>
          <a:srcRect/>
          <a:stretch>
            <a:fillRect/>
          </a:stretch>
        </p:blipFill>
        <p:spPr bwMode="invGray">
          <a:xfrm>
            <a:off x="382588" y="2279650"/>
            <a:ext cx="3308350" cy="12795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Title 246785"/>
          <p:cNvSpPr>
            <a:spLocks noGrp="1" noChangeArrowheads="1"/>
          </p:cNvSpPr>
          <p:nvPr>
            <p:ph type="title"/>
          </p:nvPr>
        </p:nvSpPr>
        <p:spPr/>
        <p:txBody>
          <a:bodyPr/>
          <a:lstStyle/>
          <a:p>
            <a:pPr>
              <a:defRPr/>
            </a:pPr>
            <a:r>
              <a:rPr lang="en-US" smtClean="0"/>
              <a:t>What are Activities?</a:t>
            </a:r>
          </a:p>
        </p:txBody>
      </p:sp>
      <p:sp>
        <p:nvSpPr>
          <p:cNvPr id="24579" name="Shape 246786"/>
          <p:cNvSpPr>
            <a:spLocks noGrp="1" noChangeArrowheads="1"/>
          </p:cNvSpPr>
          <p:nvPr>
            <p:ph type="body" idx="1"/>
          </p:nvPr>
        </p:nvSpPr>
        <p:spPr/>
        <p:txBody>
          <a:bodyPr/>
          <a:lstStyle/>
          <a:p>
            <a:r>
              <a:rPr lang="en-US" smtClean="0"/>
              <a:t>An activity is a step in a workflow</a:t>
            </a:r>
          </a:p>
          <a:p>
            <a:pPr lvl="1"/>
            <a:r>
              <a:rPr lang="en-US" smtClean="0"/>
              <a:t>Has properties and events that are programmable within your workflow code</a:t>
            </a:r>
          </a:p>
          <a:p>
            <a:pPr lvl="1"/>
            <a:r>
              <a:rPr lang="en-US" smtClean="0"/>
              <a:t>Has methods (e.g. Execute) that are only invoked by the workflow runtime</a:t>
            </a:r>
          </a:p>
          <a:p>
            <a:r>
              <a:rPr lang="en-US" smtClean="0"/>
              <a:t>Think of Forms &amp; Controls</a:t>
            </a:r>
          </a:p>
          <a:p>
            <a:pPr lvl="1"/>
            <a:r>
              <a:rPr lang="en-US" smtClean="0"/>
              <a:t>Activity == Controls</a:t>
            </a:r>
          </a:p>
          <a:p>
            <a:pPr lvl="1"/>
            <a:r>
              <a:rPr lang="en-US" smtClean="0"/>
              <a:t>Workflows == Forms </a:t>
            </a:r>
          </a:p>
          <a:p>
            <a:r>
              <a:rPr lang="en-US" smtClean="0"/>
              <a:t>Activities fall under two broad categories</a:t>
            </a:r>
          </a:p>
          <a:p>
            <a:pPr lvl="1"/>
            <a:r>
              <a:rPr lang="en-US" smtClean="0"/>
              <a:t>Basic – steps that “do work”</a:t>
            </a:r>
          </a:p>
          <a:p>
            <a:pPr lvl="1"/>
            <a:r>
              <a:rPr lang="en-US" smtClean="0"/>
              <a:t>Composite – manage a set of child activities</a:t>
            </a:r>
          </a:p>
        </p:txBody>
      </p:sp>
    </p:spTree>
  </p:cSld>
  <p:clrMapOvr>
    <a:masterClrMapping/>
  </p:clrMapOvr>
  <p:transition advTm="85674"/>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75777"/>
          <p:cNvSpPr>
            <a:spLocks noGrp="1" noChangeArrowheads="1"/>
          </p:cNvSpPr>
          <p:nvPr>
            <p:ph type="title"/>
          </p:nvPr>
        </p:nvSpPr>
        <p:spPr/>
        <p:txBody>
          <a:bodyPr/>
          <a:lstStyle/>
          <a:p>
            <a:pPr>
              <a:defRPr/>
            </a:pPr>
            <a:r>
              <a:rPr lang="en-US" smtClean="0"/>
              <a:t>Base Activity Library</a:t>
            </a:r>
          </a:p>
        </p:txBody>
      </p:sp>
      <p:sp>
        <p:nvSpPr>
          <p:cNvPr id="25603" name="Shape 75778"/>
          <p:cNvSpPr>
            <a:spLocks noGrp="1" noChangeArrowheads="1"/>
          </p:cNvSpPr>
          <p:nvPr>
            <p:ph type="body" idx="1"/>
          </p:nvPr>
        </p:nvSpPr>
        <p:spPr/>
        <p:txBody>
          <a:bodyPr/>
          <a:lstStyle/>
          <a:p>
            <a:r>
              <a:rPr lang="en-US" smtClean="0"/>
              <a:t>Base Activities get you started…</a:t>
            </a:r>
          </a:p>
          <a:p>
            <a:r>
              <a:rPr lang="en-US" smtClean="0"/>
              <a:t>Designed for modeling control flow &amp; communications</a:t>
            </a:r>
          </a:p>
          <a:p>
            <a:pPr lvl="1"/>
            <a:r>
              <a:rPr lang="en-US" smtClean="0"/>
              <a:t>IfElse, Delay, While, State, etc.</a:t>
            </a:r>
          </a:p>
          <a:p>
            <a:pPr lvl="1"/>
            <a:r>
              <a:rPr lang="en-US" smtClean="0"/>
              <a:t>InvokeWebService, InvokeMethod, etc.</a:t>
            </a:r>
          </a:p>
          <a:p>
            <a:r>
              <a:rPr lang="en-US" smtClean="0"/>
              <a:t>Custom activities can derive from the Base Activities</a:t>
            </a:r>
          </a:p>
          <a:p>
            <a:r>
              <a:rPr lang="en-US" smtClean="0"/>
              <a:t>Base Activities have been built using the same framework that’s available to you as developers</a:t>
            </a:r>
          </a:p>
        </p:txBody>
      </p:sp>
      <p:pic>
        <p:nvPicPr>
          <p:cNvPr id="25604" name="Rectangle 28674"/>
          <p:cNvPicPr>
            <a:picLocks noChangeAspect="1" noChangeArrowheads="1"/>
          </p:cNvPicPr>
          <p:nvPr/>
        </p:nvPicPr>
        <p:blipFill>
          <a:blip r:embed="rId3"/>
          <a:srcRect/>
          <a:stretch>
            <a:fillRect/>
          </a:stretch>
        </p:blipFill>
        <p:spPr bwMode="auto">
          <a:xfrm>
            <a:off x="7191375" y="304800"/>
            <a:ext cx="1857375" cy="5999163"/>
          </a:xfrm>
          <a:prstGeom prst="rect">
            <a:avLst/>
          </a:prstGeom>
          <a:noFill/>
          <a:ln w="19050" algn="ctr">
            <a:solidFill>
              <a:schemeClr val="tx2"/>
            </a:solidFill>
            <a:miter lim="800000"/>
            <a:headEnd/>
            <a:tailEnd/>
          </a:ln>
        </p:spPr>
      </p:pic>
    </p:spTree>
  </p:cSld>
  <p:clrMapOvr>
    <a:masterClrMapping/>
  </p:clrMapOvr>
  <p:transition advTm="155373"/>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Rectangle 27648"/>
          <p:cNvPicPr>
            <a:picLocks noChangeAspect="1" noChangeArrowheads="1"/>
          </p:cNvPicPr>
          <p:nvPr/>
        </p:nvPicPr>
        <p:blipFill>
          <a:blip r:embed="rId4"/>
          <a:srcRect/>
          <a:stretch>
            <a:fillRect/>
          </a:stretch>
        </p:blipFill>
        <p:spPr bwMode="auto">
          <a:xfrm>
            <a:off x="373063" y="447675"/>
            <a:ext cx="8461375" cy="6521450"/>
          </a:xfrm>
          <a:prstGeom prst="rect">
            <a:avLst/>
          </a:prstGeom>
          <a:noFill/>
          <a:ln w="9525">
            <a:noFill/>
            <a:miter lim="800000"/>
            <a:headEnd/>
            <a:tailEnd/>
          </a:ln>
        </p:spPr>
      </p:pic>
      <p:sp>
        <p:nvSpPr>
          <p:cNvPr id="165891" name="Title 165890"/>
          <p:cNvSpPr>
            <a:spLocks noGrp="1" noChangeArrowheads="1"/>
          </p:cNvSpPr>
          <p:nvPr>
            <p:ph type="title"/>
          </p:nvPr>
        </p:nvSpPr>
        <p:spPr/>
        <p:txBody>
          <a:bodyPr/>
          <a:lstStyle/>
          <a:p>
            <a:pPr>
              <a:defRPr/>
            </a:pPr>
            <a:r>
              <a:rPr lang="en-US" smtClean="0"/>
              <a:t>Activities: An Extensible Approach</a:t>
            </a:r>
          </a:p>
        </p:txBody>
      </p:sp>
      <p:sp>
        <p:nvSpPr>
          <p:cNvPr id="26628" name="Rectangle 27650"/>
          <p:cNvSpPr>
            <a:spLocks noChangeArrowheads="1"/>
          </p:cNvSpPr>
          <p:nvPr/>
        </p:nvSpPr>
        <p:spPr bwMode="auto">
          <a:xfrm>
            <a:off x="293688" y="4595813"/>
            <a:ext cx="2886075" cy="1041400"/>
          </a:xfrm>
          <a:prstGeom prst="rect">
            <a:avLst/>
          </a:prstGeom>
          <a:noFill/>
          <a:ln w="9525">
            <a:noFill/>
            <a:miter lim="800000"/>
            <a:headEnd/>
            <a:tailEnd/>
          </a:ln>
        </p:spPr>
        <p:txBody>
          <a:bodyPr>
            <a:spAutoFit/>
          </a:bodyPr>
          <a:lstStyle/>
          <a:p>
            <a:pPr marL="233363" lvl="1" indent="-231775">
              <a:lnSpc>
                <a:spcPct val="80000"/>
              </a:lnSpc>
              <a:spcBef>
                <a:spcPct val="20000"/>
              </a:spcBef>
              <a:buFontTx/>
              <a:buBlip>
                <a:blip r:embed="rId5"/>
              </a:buBlip>
            </a:pPr>
            <a:r>
              <a:rPr lang="en-GB" sz="1200">
                <a:latin typeface="Microsoft Sans Serif" pitchFamily="34" charset="0"/>
              </a:rPr>
              <a:t>OOB activities,</a:t>
            </a:r>
            <a:br>
              <a:rPr lang="en-GB" sz="1200">
                <a:latin typeface="Microsoft Sans Serif" pitchFamily="34" charset="0"/>
              </a:rPr>
            </a:br>
            <a:r>
              <a:rPr lang="en-GB" sz="1200">
                <a:latin typeface="Microsoft Sans Serif" pitchFamily="34" charset="0"/>
              </a:rPr>
              <a:t>workflow types,</a:t>
            </a:r>
            <a:br>
              <a:rPr lang="en-GB" sz="1200">
                <a:latin typeface="Microsoft Sans Serif" pitchFamily="34" charset="0"/>
              </a:rPr>
            </a:br>
            <a:r>
              <a:rPr lang="en-GB" sz="1200">
                <a:latin typeface="Microsoft Sans Serif" pitchFamily="34" charset="0"/>
              </a:rPr>
              <a:t>base types</a:t>
            </a:r>
          </a:p>
          <a:p>
            <a:pPr marL="233363" lvl="1" indent="-231775">
              <a:lnSpc>
                <a:spcPct val="80000"/>
              </a:lnSpc>
              <a:spcBef>
                <a:spcPct val="20000"/>
              </a:spcBef>
              <a:buFontTx/>
              <a:buBlip>
                <a:blip r:embed="rId5"/>
              </a:buBlip>
            </a:pPr>
            <a:r>
              <a:rPr lang="en-GB" sz="1200">
                <a:latin typeface="Microsoft Sans Serif" pitchFamily="34" charset="0"/>
              </a:rPr>
              <a:t>General-purpose</a:t>
            </a:r>
          </a:p>
          <a:p>
            <a:pPr marL="233363" lvl="1" indent="-231775">
              <a:lnSpc>
                <a:spcPct val="80000"/>
              </a:lnSpc>
              <a:spcBef>
                <a:spcPct val="20000"/>
              </a:spcBef>
              <a:buFontTx/>
              <a:buBlip>
                <a:blip r:embed="rId5"/>
              </a:buBlip>
            </a:pPr>
            <a:r>
              <a:rPr lang="en-GB" sz="1200">
                <a:latin typeface="Microsoft Sans Serif" pitchFamily="34" charset="0"/>
              </a:rPr>
              <a:t>Activity libraries define workflow constructs</a:t>
            </a:r>
          </a:p>
        </p:txBody>
      </p:sp>
      <p:sp>
        <p:nvSpPr>
          <p:cNvPr id="165893" name="Rectangle 165892"/>
          <p:cNvSpPr>
            <a:spLocks noChangeArrowheads="1"/>
          </p:cNvSpPr>
          <p:nvPr/>
        </p:nvSpPr>
        <p:spPr bwMode="auto">
          <a:xfrm>
            <a:off x="3095625" y="4768850"/>
            <a:ext cx="2686050" cy="895350"/>
          </a:xfrm>
          <a:prstGeom prst="rect">
            <a:avLst/>
          </a:prstGeom>
          <a:noFill/>
          <a:ln w="9525">
            <a:noFill/>
            <a:miter lim="800000"/>
            <a:headEnd/>
            <a:tailEnd/>
          </a:ln>
        </p:spPr>
        <p:txBody>
          <a:bodyPr>
            <a:spAutoFit/>
          </a:bodyPr>
          <a:lstStyle/>
          <a:p>
            <a:pPr marL="233363" lvl="1" indent="-231775">
              <a:lnSpc>
                <a:spcPct val="80000"/>
              </a:lnSpc>
              <a:spcBef>
                <a:spcPct val="20000"/>
              </a:spcBef>
              <a:buFontTx/>
              <a:buBlip>
                <a:blip r:embed="rId5"/>
              </a:buBlip>
            </a:pPr>
            <a:r>
              <a:rPr lang="en-GB" sz="1200">
                <a:latin typeface="Microsoft Sans Serif" pitchFamily="34" charset="0"/>
              </a:rPr>
              <a:t>Create/Extend/</a:t>
            </a:r>
            <a:br>
              <a:rPr lang="en-GB" sz="1200">
                <a:latin typeface="Microsoft Sans Serif" pitchFamily="34" charset="0"/>
              </a:rPr>
            </a:br>
            <a:r>
              <a:rPr lang="en-GB" sz="1200">
                <a:latin typeface="Microsoft Sans Serif" pitchFamily="34" charset="0"/>
              </a:rPr>
              <a:t>Compose activities</a:t>
            </a:r>
          </a:p>
          <a:p>
            <a:pPr marL="233363" lvl="1" indent="-231775">
              <a:lnSpc>
                <a:spcPct val="80000"/>
              </a:lnSpc>
              <a:spcBef>
                <a:spcPct val="20000"/>
              </a:spcBef>
              <a:buFontTx/>
              <a:buBlip>
                <a:blip r:embed="rId5"/>
              </a:buBlip>
            </a:pPr>
            <a:r>
              <a:rPr lang="en-GB" sz="1200">
                <a:latin typeface="Microsoft Sans Serif" pitchFamily="34" charset="0"/>
              </a:rPr>
              <a:t>App-specific</a:t>
            </a:r>
            <a:br>
              <a:rPr lang="en-GB" sz="1200">
                <a:latin typeface="Microsoft Sans Serif" pitchFamily="34" charset="0"/>
              </a:rPr>
            </a:br>
            <a:r>
              <a:rPr lang="en-GB" sz="1200">
                <a:latin typeface="Microsoft Sans Serif" pitchFamily="34" charset="0"/>
              </a:rPr>
              <a:t>building blocks</a:t>
            </a:r>
          </a:p>
          <a:p>
            <a:pPr marL="233363" lvl="1" indent="-231775">
              <a:lnSpc>
                <a:spcPct val="80000"/>
              </a:lnSpc>
              <a:spcBef>
                <a:spcPct val="20000"/>
              </a:spcBef>
              <a:buFontTx/>
              <a:buBlip>
                <a:blip r:embed="rId5"/>
              </a:buBlip>
            </a:pPr>
            <a:r>
              <a:rPr lang="en-GB" sz="1200">
                <a:latin typeface="Microsoft Sans Serif" pitchFamily="34" charset="0"/>
              </a:rPr>
              <a:t>First-class citizens</a:t>
            </a:r>
          </a:p>
        </p:txBody>
      </p:sp>
      <p:sp>
        <p:nvSpPr>
          <p:cNvPr id="26630" name="Rectangle 27652"/>
          <p:cNvSpPr>
            <a:spLocks noChangeArrowheads="1"/>
          </p:cNvSpPr>
          <p:nvPr/>
        </p:nvSpPr>
        <p:spPr bwMode="auto">
          <a:xfrm>
            <a:off x="400050" y="1042988"/>
            <a:ext cx="2724150" cy="585787"/>
          </a:xfrm>
          <a:prstGeom prst="rect">
            <a:avLst/>
          </a:prstGeom>
          <a:noFill/>
          <a:ln w="9525">
            <a:noFill/>
            <a:miter lim="800000"/>
            <a:headEnd/>
            <a:tailEnd/>
          </a:ln>
        </p:spPr>
        <p:txBody>
          <a:bodyPr>
            <a:spAutoFit/>
          </a:bodyPr>
          <a:lstStyle/>
          <a:p>
            <a:pPr algn="ctr">
              <a:lnSpc>
                <a:spcPct val="80000"/>
              </a:lnSpc>
              <a:spcBef>
                <a:spcPct val="20000"/>
              </a:spcBef>
            </a:pPr>
            <a:r>
              <a:rPr lang="en-GB" sz="1800"/>
              <a:t>Base Activity</a:t>
            </a:r>
          </a:p>
          <a:p>
            <a:pPr algn="ctr">
              <a:lnSpc>
                <a:spcPct val="80000"/>
              </a:lnSpc>
              <a:spcBef>
                <a:spcPct val="20000"/>
              </a:spcBef>
            </a:pPr>
            <a:r>
              <a:rPr lang="en-GB" sz="1800"/>
              <a:t>Library</a:t>
            </a:r>
          </a:p>
        </p:txBody>
      </p:sp>
      <p:sp>
        <p:nvSpPr>
          <p:cNvPr id="165895" name="Rectangle 165894"/>
          <p:cNvSpPr>
            <a:spLocks noChangeArrowheads="1"/>
          </p:cNvSpPr>
          <p:nvPr/>
        </p:nvSpPr>
        <p:spPr bwMode="auto">
          <a:xfrm>
            <a:off x="3132138" y="1036638"/>
            <a:ext cx="2609850" cy="530225"/>
          </a:xfrm>
          <a:prstGeom prst="rect">
            <a:avLst/>
          </a:prstGeom>
          <a:noFill/>
          <a:ln w="9525">
            <a:noFill/>
            <a:miter lim="800000"/>
            <a:headEnd/>
            <a:tailEnd/>
          </a:ln>
        </p:spPr>
        <p:txBody>
          <a:bodyPr>
            <a:spAutoFit/>
          </a:bodyPr>
          <a:lstStyle/>
          <a:p>
            <a:pPr algn="ctr">
              <a:lnSpc>
                <a:spcPct val="80000"/>
              </a:lnSpc>
              <a:spcBef>
                <a:spcPct val="20000"/>
              </a:spcBef>
            </a:pPr>
            <a:r>
              <a:rPr lang="en-GB" sz="1800"/>
              <a:t>Custom Activity</a:t>
            </a:r>
            <a:br>
              <a:rPr lang="en-GB" sz="1800"/>
            </a:br>
            <a:r>
              <a:rPr lang="en-GB" sz="1800"/>
              <a:t>Libraries</a:t>
            </a:r>
          </a:p>
        </p:txBody>
      </p:sp>
      <p:grpSp>
        <p:nvGrpSpPr>
          <p:cNvPr id="2" name="Group 8"/>
          <p:cNvGrpSpPr>
            <a:grpSpLocks/>
          </p:cNvGrpSpPr>
          <p:nvPr/>
        </p:nvGrpSpPr>
        <p:grpSpPr bwMode="auto">
          <a:xfrm>
            <a:off x="3771900" y="3590925"/>
            <a:ext cx="1504950" cy="1092200"/>
            <a:chOff x="2376" y="2262"/>
            <a:chExt cx="948" cy="688"/>
          </a:xfrm>
        </p:grpSpPr>
        <p:sp>
          <p:nvSpPr>
            <p:cNvPr id="26674" name="TextBox 27696"/>
            <p:cNvSpPr txBox="1">
              <a:spLocks noChangeArrowheads="1"/>
            </p:cNvSpPr>
            <p:nvPr/>
          </p:nvSpPr>
          <p:spPr bwMode="auto">
            <a:xfrm>
              <a:off x="2376" y="2546"/>
              <a:ext cx="948" cy="404"/>
            </a:xfrm>
            <a:prstGeom prst="rect">
              <a:avLst/>
            </a:prstGeom>
            <a:noFill/>
            <a:ln w="9525">
              <a:noFill/>
              <a:miter lim="800000"/>
              <a:headEnd/>
              <a:tailEnd/>
            </a:ln>
          </p:spPr>
          <p:txBody>
            <a:bodyPr wrap="none">
              <a:spAutoFit/>
            </a:bodyPr>
            <a:lstStyle/>
            <a:p>
              <a:r>
                <a:rPr lang="en-US" sz="1800" b="1">
                  <a:solidFill>
                    <a:schemeClr val="tx1"/>
                  </a:solidFill>
                  <a:latin typeface="Arial" pitchFamily="34" charset="0"/>
                </a:rPr>
                <a:t>Author new </a:t>
              </a:r>
            </a:p>
            <a:p>
              <a:r>
                <a:rPr lang="en-US" sz="1800" b="1">
                  <a:solidFill>
                    <a:schemeClr val="tx1"/>
                  </a:solidFill>
                  <a:latin typeface="Arial" pitchFamily="34" charset="0"/>
                </a:rPr>
                <a:t>activity</a:t>
              </a:r>
            </a:p>
          </p:txBody>
        </p:sp>
        <p:pic>
          <p:nvPicPr>
            <p:cNvPr id="26675" name="Rectangle 27697"/>
            <p:cNvPicPr>
              <a:picLocks noChangeAspect="1" noChangeArrowheads="1"/>
            </p:cNvPicPr>
            <p:nvPr/>
          </p:nvPicPr>
          <p:blipFill>
            <a:blip r:embed="rId6"/>
            <a:srcRect/>
            <a:stretch>
              <a:fillRect/>
            </a:stretch>
          </p:blipFill>
          <p:spPr bwMode="auto">
            <a:xfrm>
              <a:off x="2481" y="2262"/>
              <a:ext cx="500" cy="384"/>
            </a:xfrm>
            <a:prstGeom prst="rect">
              <a:avLst/>
            </a:prstGeom>
            <a:noFill/>
            <a:ln w="9525">
              <a:noFill/>
              <a:miter lim="800000"/>
              <a:headEnd/>
              <a:tailEnd/>
            </a:ln>
          </p:spPr>
        </p:pic>
      </p:grpSp>
      <p:pic>
        <p:nvPicPr>
          <p:cNvPr id="26633" name="Rectangle 27655"/>
          <p:cNvPicPr>
            <a:picLocks noChangeAspect="1" noChangeArrowheads="1"/>
          </p:cNvPicPr>
          <p:nvPr/>
        </p:nvPicPr>
        <p:blipFill>
          <a:blip r:embed="rId7"/>
          <a:srcRect/>
          <a:stretch>
            <a:fillRect/>
          </a:stretch>
        </p:blipFill>
        <p:spPr bwMode="auto">
          <a:xfrm>
            <a:off x="509588" y="2671763"/>
            <a:ext cx="2438400" cy="2022475"/>
          </a:xfrm>
          <a:prstGeom prst="rect">
            <a:avLst/>
          </a:prstGeom>
          <a:noFill/>
          <a:ln w="9525">
            <a:noFill/>
            <a:miter lim="800000"/>
            <a:headEnd/>
            <a:tailEnd/>
          </a:ln>
        </p:spPr>
      </p:pic>
      <p:sp>
        <p:nvSpPr>
          <p:cNvPr id="26634" name="TextBox 27656"/>
          <p:cNvSpPr txBox="1">
            <a:spLocks noChangeArrowheads="1"/>
          </p:cNvSpPr>
          <p:nvPr/>
        </p:nvSpPr>
        <p:spPr bwMode="auto">
          <a:xfrm>
            <a:off x="1120775" y="3684588"/>
            <a:ext cx="1352550" cy="641350"/>
          </a:xfrm>
          <a:prstGeom prst="rect">
            <a:avLst/>
          </a:prstGeom>
          <a:noFill/>
          <a:ln w="9525">
            <a:noFill/>
            <a:miter lim="800000"/>
            <a:headEnd/>
            <a:tailEnd/>
          </a:ln>
        </p:spPr>
        <p:txBody>
          <a:bodyPr wrap="none">
            <a:spAutoFit/>
          </a:bodyPr>
          <a:lstStyle/>
          <a:p>
            <a:r>
              <a:rPr lang="en-US" sz="1800">
                <a:solidFill>
                  <a:srgbClr val="095F24"/>
                </a:solidFill>
                <a:latin typeface="Arial" pitchFamily="34" charset="0"/>
              </a:rPr>
              <a:t>Out-of-Box </a:t>
            </a:r>
          </a:p>
          <a:p>
            <a:r>
              <a:rPr lang="en-US" sz="1800">
                <a:solidFill>
                  <a:srgbClr val="095F24"/>
                </a:solidFill>
                <a:latin typeface="Arial" pitchFamily="34" charset="0"/>
              </a:rPr>
              <a:t>Activities</a:t>
            </a:r>
          </a:p>
        </p:txBody>
      </p:sp>
      <p:pic>
        <p:nvPicPr>
          <p:cNvPr id="26635" name="Rectangle 27657"/>
          <p:cNvPicPr>
            <a:picLocks noChangeAspect="1" noChangeArrowheads="1"/>
          </p:cNvPicPr>
          <p:nvPr/>
        </p:nvPicPr>
        <p:blipFill>
          <a:blip r:embed="rId8"/>
          <a:srcRect/>
          <a:stretch>
            <a:fillRect/>
          </a:stretch>
        </p:blipFill>
        <p:spPr bwMode="auto">
          <a:xfrm>
            <a:off x="1412875" y="3073400"/>
            <a:ext cx="825500" cy="649288"/>
          </a:xfrm>
          <a:prstGeom prst="rect">
            <a:avLst/>
          </a:prstGeom>
          <a:noFill/>
          <a:ln w="9525">
            <a:noFill/>
            <a:miter lim="800000"/>
            <a:headEnd/>
            <a:tailEnd/>
          </a:ln>
        </p:spPr>
      </p:pic>
      <p:pic>
        <p:nvPicPr>
          <p:cNvPr id="26636" name="Rectangle 27658"/>
          <p:cNvPicPr>
            <a:picLocks noChangeAspect="1" noChangeArrowheads="1"/>
          </p:cNvPicPr>
          <p:nvPr/>
        </p:nvPicPr>
        <p:blipFill>
          <a:blip r:embed="rId8"/>
          <a:srcRect/>
          <a:stretch>
            <a:fillRect/>
          </a:stretch>
        </p:blipFill>
        <p:spPr bwMode="auto">
          <a:xfrm>
            <a:off x="1335088" y="3151188"/>
            <a:ext cx="825500" cy="649287"/>
          </a:xfrm>
          <a:prstGeom prst="rect">
            <a:avLst/>
          </a:prstGeom>
          <a:noFill/>
          <a:ln w="9525">
            <a:noFill/>
            <a:miter lim="800000"/>
            <a:headEnd/>
            <a:tailEnd/>
          </a:ln>
        </p:spPr>
      </p:pic>
      <p:pic>
        <p:nvPicPr>
          <p:cNvPr id="26637" name="Rectangle 27659"/>
          <p:cNvPicPr>
            <a:picLocks noChangeAspect="1" noChangeArrowheads="1"/>
          </p:cNvPicPr>
          <p:nvPr/>
        </p:nvPicPr>
        <p:blipFill>
          <a:blip r:embed="rId8"/>
          <a:srcRect/>
          <a:stretch>
            <a:fillRect/>
          </a:stretch>
        </p:blipFill>
        <p:spPr bwMode="auto">
          <a:xfrm>
            <a:off x="1258888" y="3244850"/>
            <a:ext cx="825500" cy="649288"/>
          </a:xfrm>
          <a:prstGeom prst="rect">
            <a:avLst/>
          </a:prstGeom>
          <a:noFill/>
          <a:ln w="9525">
            <a:noFill/>
            <a:miter lim="800000"/>
            <a:headEnd/>
            <a:tailEnd/>
          </a:ln>
        </p:spPr>
      </p:pic>
      <p:grpSp>
        <p:nvGrpSpPr>
          <p:cNvPr id="3" name="Group 16"/>
          <p:cNvGrpSpPr>
            <a:grpSpLocks/>
          </p:cNvGrpSpPr>
          <p:nvPr/>
        </p:nvGrpSpPr>
        <p:grpSpPr bwMode="auto">
          <a:xfrm>
            <a:off x="4575175" y="2284413"/>
            <a:ext cx="1068388" cy="1411287"/>
            <a:chOff x="2882" y="1439"/>
            <a:chExt cx="673" cy="889"/>
          </a:xfrm>
        </p:grpSpPr>
        <p:pic>
          <p:nvPicPr>
            <p:cNvPr id="26671" name="Rectangle 27693"/>
            <p:cNvPicPr>
              <a:picLocks noChangeAspect="1" noChangeArrowheads="1"/>
            </p:cNvPicPr>
            <p:nvPr/>
          </p:nvPicPr>
          <p:blipFill>
            <a:blip r:embed="rId9"/>
            <a:srcRect/>
            <a:stretch>
              <a:fillRect/>
            </a:stretch>
          </p:blipFill>
          <p:spPr bwMode="auto">
            <a:xfrm>
              <a:off x="2882" y="1439"/>
              <a:ext cx="532" cy="542"/>
            </a:xfrm>
            <a:prstGeom prst="rect">
              <a:avLst/>
            </a:prstGeom>
            <a:noFill/>
            <a:ln w="9525">
              <a:noFill/>
              <a:miter lim="800000"/>
              <a:headEnd/>
              <a:tailEnd/>
            </a:ln>
          </p:spPr>
        </p:pic>
        <p:sp>
          <p:nvSpPr>
            <p:cNvPr id="26672" name="TextBox 27694"/>
            <p:cNvSpPr txBox="1">
              <a:spLocks noChangeArrowheads="1"/>
            </p:cNvSpPr>
            <p:nvPr/>
          </p:nvSpPr>
          <p:spPr bwMode="auto">
            <a:xfrm>
              <a:off x="2919" y="1924"/>
              <a:ext cx="636" cy="404"/>
            </a:xfrm>
            <a:prstGeom prst="rect">
              <a:avLst/>
            </a:prstGeom>
            <a:noFill/>
            <a:ln w="9525">
              <a:noFill/>
              <a:miter lim="800000"/>
              <a:headEnd/>
              <a:tailEnd/>
            </a:ln>
          </p:spPr>
          <p:txBody>
            <a:bodyPr wrap="none">
              <a:spAutoFit/>
            </a:bodyPr>
            <a:lstStyle/>
            <a:p>
              <a:r>
                <a:rPr lang="en-US" sz="1800" b="1">
                  <a:solidFill>
                    <a:schemeClr val="tx1"/>
                  </a:solidFill>
                  <a:latin typeface="Arial" pitchFamily="34" charset="0"/>
                </a:rPr>
                <a:t>Extend </a:t>
              </a:r>
            </a:p>
            <a:p>
              <a:r>
                <a:rPr lang="en-US" sz="1800" b="1">
                  <a:solidFill>
                    <a:schemeClr val="tx1"/>
                  </a:solidFill>
                  <a:latin typeface="Arial" pitchFamily="34" charset="0"/>
                </a:rPr>
                <a:t>activity</a:t>
              </a:r>
            </a:p>
          </p:txBody>
        </p:sp>
        <p:pic>
          <p:nvPicPr>
            <p:cNvPr id="26673" name="Rectangle 27695"/>
            <p:cNvPicPr>
              <a:picLocks noChangeAspect="1" noChangeArrowheads="1"/>
            </p:cNvPicPr>
            <p:nvPr/>
          </p:nvPicPr>
          <p:blipFill>
            <a:blip r:embed="rId8"/>
            <a:srcRect/>
            <a:stretch>
              <a:fillRect/>
            </a:stretch>
          </p:blipFill>
          <p:spPr bwMode="auto">
            <a:xfrm>
              <a:off x="2887" y="1613"/>
              <a:ext cx="520" cy="344"/>
            </a:xfrm>
            <a:prstGeom prst="rect">
              <a:avLst/>
            </a:prstGeom>
            <a:noFill/>
            <a:ln w="9525">
              <a:noFill/>
              <a:miter lim="800000"/>
              <a:headEnd/>
              <a:tailEnd/>
            </a:ln>
          </p:spPr>
        </p:pic>
      </p:grpSp>
      <p:grpSp>
        <p:nvGrpSpPr>
          <p:cNvPr id="4" name="Group 20"/>
          <p:cNvGrpSpPr>
            <a:grpSpLocks/>
          </p:cNvGrpSpPr>
          <p:nvPr/>
        </p:nvGrpSpPr>
        <p:grpSpPr bwMode="auto">
          <a:xfrm>
            <a:off x="3275013" y="1949450"/>
            <a:ext cx="1290637" cy="1770063"/>
            <a:chOff x="2063" y="1228"/>
            <a:chExt cx="813" cy="1115"/>
          </a:xfrm>
        </p:grpSpPr>
        <p:pic>
          <p:nvPicPr>
            <p:cNvPr id="26667" name="Rectangle 27689"/>
            <p:cNvPicPr>
              <a:picLocks noChangeAspect="1" noChangeArrowheads="1"/>
            </p:cNvPicPr>
            <p:nvPr/>
          </p:nvPicPr>
          <p:blipFill>
            <a:blip r:embed="rId9"/>
            <a:srcRect/>
            <a:stretch>
              <a:fillRect/>
            </a:stretch>
          </p:blipFill>
          <p:spPr bwMode="auto">
            <a:xfrm>
              <a:off x="2063" y="1228"/>
              <a:ext cx="654" cy="915"/>
            </a:xfrm>
            <a:prstGeom prst="rect">
              <a:avLst/>
            </a:prstGeom>
            <a:noFill/>
            <a:ln w="9525">
              <a:noFill/>
              <a:miter lim="800000"/>
              <a:headEnd/>
              <a:tailEnd/>
            </a:ln>
          </p:spPr>
        </p:pic>
        <p:sp>
          <p:nvSpPr>
            <p:cNvPr id="26668" name="TextBox 27690"/>
            <p:cNvSpPr txBox="1">
              <a:spLocks noChangeArrowheads="1"/>
            </p:cNvSpPr>
            <p:nvPr/>
          </p:nvSpPr>
          <p:spPr bwMode="auto">
            <a:xfrm>
              <a:off x="2064" y="1939"/>
              <a:ext cx="812" cy="404"/>
            </a:xfrm>
            <a:prstGeom prst="rect">
              <a:avLst/>
            </a:prstGeom>
            <a:noFill/>
            <a:ln w="9525">
              <a:noFill/>
              <a:miter lim="800000"/>
              <a:headEnd/>
              <a:tailEnd/>
            </a:ln>
          </p:spPr>
          <p:txBody>
            <a:bodyPr wrap="none">
              <a:spAutoFit/>
            </a:bodyPr>
            <a:lstStyle/>
            <a:p>
              <a:r>
                <a:rPr lang="en-US" sz="1800" b="1">
                  <a:solidFill>
                    <a:schemeClr val="tx1"/>
                  </a:solidFill>
                  <a:latin typeface="Arial" pitchFamily="34" charset="0"/>
                </a:rPr>
                <a:t>Compose </a:t>
              </a:r>
            </a:p>
            <a:p>
              <a:r>
                <a:rPr lang="en-US" sz="1800" b="1">
                  <a:solidFill>
                    <a:schemeClr val="tx1"/>
                  </a:solidFill>
                  <a:latin typeface="Arial" pitchFamily="34" charset="0"/>
                </a:rPr>
                <a:t>activities</a:t>
              </a:r>
            </a:p>
          </p:txBody>
        </p:sp>
        <p:pic>
          <p:nvPicPr>
            <p:cNvPr id="26669" name="Rectangle 27691"/>
            <p:cNvPicPr>
              <a:picLocks noChangeAspect="1" noChangeArrowheads="1"/>
            </p:cNvPicPr>
            <p:nvPr/>
          </p:nvPicPr>
          <p:blipFill>
            <a:blip r:embed="rId8"/>
            <a:srcRect/>
            <a:stretch>
              <a:fillRect/>
            </a:stretch>
          </p:blipFill>
          <p:spPr bwMode="auto">
            <a:xfrm>
              <a:off x="2140" y="1639"/>
              <a:ext cx="520" cy="287"/>
            </a:xfrm>
            <a:prstGeom prst="rect">
              <a:avLst/>
            </a:prstGeom>
            <a:noFill/>
            <a:ln w="9525">
              <a:noFill/>
              <a:miter lim="800000"/>
              <a:headEnd/>
              <a:tailEnd/>
            </a:ln>
          </p:spPr>
        </p:pic>
        <p:pic>
          <p:nvPicPr>
            <p:cNvPr id="26670" name="Rectangle 27692"/>
            <p:cNvPicPr>
              <a:picLocks noChangeAspect="1" noChangeArrowheads="1"/>
            </p:cNvPicPr>
            <p:nvPr/>
          </p:nvPicPr>
          <p:blipFill>
            <a:blip r:embed="rId6"/>
            <a:srcRect/>
            <a:stretch>
              <a:fillRect/>
            </a:stretch>
          </p:blipFill>
          <p:spPr bwMode="auto">
            <a:xfrm>
              <a:off x="2141" y="1418"/>
              <a:ext cx="500" cy="303"/>
            </a:xfrm>
            <a:prstGeom prst="rect">
              <a:avLst/>
            </a:prstGeom>
            <a:noFill/>
            <a:ln w="9525">
              <a:noFill/>
              <a:miter lim="800000"/>
              <a:headEnd/>
              <a:tailEnd/>
            </a:ln>
          </p:spPr>
        </p:pic>
      </p:grpSp>
      <p:grpSp>
        <p:nvGrpSpPr>
          <p:cNvPr id="5" name="Group 25"/>
          <p:cNvGrpSpPr>
            <a:grpSpLocks/>
          </p:cNvGrpSpPr>
          <p:nvPr/>
        </p:nvGrpSpPr>
        <p:grpSpPr bwMode="auto">
          <a:xfrm>
            <a:off x="5945188" y="976313"/>
            <a:ext cx="3043237" cy="4597400"/>
            <a:chOff x="3745" y="615"/>
            <a:chExt cx="1917" cy="2896"/>
          </a:xfrm>
        </p:grpSpPr>
        <p:sp>
          <p:nvSpPr>
            <p:cNvPr id="26641" name="Rectangle 27663"/>
            <p:cNvSpPr>
              <a:spLocks noChangeArrowheads="1"/>
            </p:cNvSpPr>
            <p:nvPr/>
          </p:nvSpPr>
          <p:spPr bwMode="auto">
            <a:xfrm>
              <a:off x="3755" y="3062"/>
              <a:ext cx="1803" cy="449"/>
            </a:xfrm>
            <a:prstGeom prst="rect">
              <a:avLst/>
            </a:prstGeom>
            <a:noFill/>
            <a:ln w="9525">
              <a:noFill/>
              <a:miter lim="800000"/>
              <a:headEnd/>
              <a:tailEnd/>
            </a:ln>
          </p:spPr>
          <p:txBody>
            <a:bodyPr>
              <a:spAutoFit/>
            </a:bodyPr>
            <a:lstStyle/>
            <a:p>
              <a:pPr marL="233363" lvl="1" indent="-231775">
                <a:lnSpc>
                  <a:spcPct val="80000"/>
                </a:lnSpc>
                <a:spcBef>
                  <a:spcPct val="20000"/>
                </a:spcBef>
                <a:buFontTx/>
                <a:buBlip>
                  <a:blip r:embed="rId5"/>
                </a:buBlip>
              </a:pPr>
              <a:r>
                <a:rPr lang="en-GB" sz="1200">
                  <a:latin typeface="Microsoft Sans Serif" pitchFamily="34" charset="0"/>
                </a:rPr>
                <a:t>Vertical-specific</a:t>
              </a:r>
              <a:br>
                <a:rPr lang="en-GB" sz="1200">
                  <a:latin typeface="Microsoft Sans Serif" pitchFamily="34" charset="0"/>
                </a:rPr>
              </a:br>
              <a:r>
                <a:rPr lang="en-GB" sz="1200">
                  <a:latin typeface="Microsoft Sans Serif" pitchFamily="34" charset="0"/>
                </a:rPr>
                <a:t>activities &amp; workflows</a:t>
              </a:r>
            </a:p>
            <a:p>
              <a:pPr marL="233363" lvl="1" indent="-231775">
                <a:lnSpc>
                  <a:spcPct val="80000"/>
                </a:lnSpc>
                <a:spcBef>
                  <a:spcPct val="20000"/>
                </a:spcBef>
                <a:buFontTx/>
                <a:buBlip>
                  <a:blip r:embed="rId5"/>
                </a:buBlip>
              </a:pPr>
              <a:r>
                <a:rPr lang="en-GB" sz="1200">
                  <a:latin typeface="Microsoft Sans Serif" pitchFamily="34" charset="0"/>
                </a:rPr>
                <a:t>Best-practice IP &amp;</a:t>
              </a:r>
              <a:br>
                <a:rPr lang="en-GB" sz="1200">
                  <a:latin typeface="Microsoft Sans Serif" pitchFamily="34" charset="0"/>
                </a:rPr>
              </a:br>
              <a:r>
                <a:rPr lang="en-GB" sz="1200">
                  <a:latin typeface="Microsoft Sans Serif" pitchFamily="34" charset="0"/>
                </a:rPr>
                <a:t>Knowledge</a:t>
              </a:r>
            </a:p>
          </p:txBody>
        </p:sp>
        <p:sp>
          <p:nvSpPr>
            <p:cNvPr id="26642" name="Rectangle 27664"/>
            <p:cNvSpPr>
              <a:spLocks noChangeArrowheads="1"/>
            </p:cNvSpPr>
            <p:nvPr/>
          </p:nvSpPr>
          <p:spPr bwMode="auto">
            <a:xfrm>
              <a:off x="3801" y="615"/>
              <a:ext cx="1861" cy="334"/>
            </a:xfrm>
            <a:prstGeom prst="rect">
              <a:avLst/>
            </a:prstGeom>
            <a:noFill/>
            <a:ln w="9525">
              <a:noFill/>
              <a:miter lim="800000"/>
              <a:headEnd/>
              <a:tailEnd/>
            </a:ln>
          </p:spPr>
          <p:txBody>
            <a:bodyPr>
              <a:spAutoFit/>
            </a:bodyPr>
            <a:lstStyle/>
            <a:p>
              <a:pPr algn="ctr">
                <a:lnSpc>
                  <a:spcPct val="80000"/>
                </a:lnSpc>
                <a:spcBef>
                  <a:spcPct val="20000"/>
                </a:spcBef>
              </a:pPr>
              <a:r>
                <a:rPr lang="en-GB" sz="1800"/>
                <a:t>Domain-Specific</a:t>
              </a:r>
              <a:br>
                <a:rPr lang="en-GB" sz="1800"/>
              </a:br>
              <a:r>
                <a:rPr lang="en-GB" sz="1800"/>
                <a:t>Workflow Packages</a:t>
              </a:r>
            </a:p>
          </p:txBody>
        </p:sp>
        <p:grpSp>
          <p:nvGrpSpPr>
            <p:cNvPr id="6" name="Group 28"/>
            <p:cNvGrpSpPr>
              <a:grpSpLocks/>
            </p:cNvGrpSpPr>
            <p:nvPr/>
          </p:nvGrpSpPr>
          <p:grpSpPr bwMode="auto">
            <a:xfrm>
              <a:off x="3762" y="1037"/>
              <a:ext cx="974" cy="1020"/>
              <a:chOff x="3762" y="1037"/>
              <a:chExt cx="974" cy="1020"/>
            </a:xfrm>
          </p:grpSpPr>
          <p:pic>
            <p:nvPicPr>
              <p:cNvPr id="26662" name="Rectangle 27684"/>
              <p:cNvPicPr>
                <a:picLocks noChangeAspect="1" noChangeArrowheads="1"/>
              </p:cNvPicPr>
              <p:nvPr/>
            </p:nvPicPr>
            <p:blipFill>
              <a:blip r:embed="rId7"/>
              <a:srcRect/>
              <a:stretch>
                <a:fillRect/>
              </a:stretch>
            </p:blipFill>
            <p:spPr bwMode="auto">
              <a:xfrm>
                <a:off x="3762" y="1037"/>
                <a:ext cx="974" cy="1020"/>
              </a:xfrm>
              <a:prstGeom prst="rect">
                <a:avLst/>
              </a:prstGeom>
              <a:noFill/>
              <a:ln w="9525">
                <a:noFill/>
                <a:miter lim="800000"/>
                <a:headEnd/>
                <a:tailEnd/>
              </a:ln>
            </p:spPr>
          </p:pic>
          <p:sp>
            <p:nvSpPr>
              <p:cNvPr id="26663" name="TextBox 27685"/>
              <p:cNvSpPr txBox="1">
                <a:spLocks noChangeArrowheads="1"/>
              </p:cNvSpPr>
              <p:nvPr/>
            </p:nvSpPr>
            <p:spPr bwMode="auto">
              <a:xfrm>
                <a:off x="3806" y="1638"/>
                <a:ext cx="876" cy="231"/>
              </a:xfrm>
              <a:prstGeom prst="rect">
                <a:avLst/>
              </a:prstGeom>
              <a:noFill/>
              <a:ln w="9525">
                <a:noFill/>
                <a:miter lim="800000"/>
                <a:headEnd/>
                <a:tailEnd/>
              </a:ln>
            </p:spPr>
            <p:txBody>
              <a:bodyPr wrap="none">
                <a:spAutoFit/>
              </a:bodyPr>
              <a:lstStyle/>
              <a:p>
                <a:r>
                  <a:rPr lang="en-US" sz="1800">
                    <a:solidFill>
                      <a:srgbClr val="095F24"/>
                    </a:solidFill>
                    <a:latin typeface="Arial" pitchFamily="34" charset="0"/>
                  </a:rPr>
                  <a:t>Compliance</a:t>
                </a:r>
              </a:p>
            </p:txBody>
          </p:sp>
          <p:pic>
            <p:nvPicPr>
              <p:cNvPr id="26664" name="Rectangle 27686"/>
              <p:cNvPicPr>
                <a:picLocks noChangeAspect="1" noChangeArrowheads="1"/>
              </p:cNvPicPr>
              <p:nvPr/>
            </p:nvPicPr>
            <p:blipFill>
              <a:blip r:embed="rId10"/>
              <a:srcRect/>
              <a:stretch>
                <a:fillRect/>
              </a:stretch>
            </p:blipFill>
            <p:spPr bwMode="auto">
              <a:xfrm>
                <a:off x="4054" y="1308"/>
                <a:ext cx="409" cy="306"/>
              </a:xfrm>
              <a:prstGeom prst="rect">
                <a:avLst/>
              </a:prstGeom>
              <a:noFill/>
              <a:ln w="9525">
                <a:noFill/>
                <a:miter lim="800000"/>
                <a:headEnd/>
                <a:tailEnd/>
              </a:ln>
            </p:spPr>
          </p:pic>
          <p:pic>
            <p:nvPicPr>
              <p:cNvPr id="26665" name="Rectangle 27687"/>
              <p:cNvPicPr>
                <a:picLocks noChangeAspect="1" noChangeArrowheads="1"/>
              </p:cNvPicPr>
              <p:nvPr/>
            </p:nvPicPr>
            <p:blipFill>
              <a:blip r:embed="rId11"/>
              <a:srcRect/>
              <a:stretch>
                <a:fillRect/>
              </a:stretch>
            </p:blipFill>
            <p:spPr bwMode="auto">
              <a:xfrm>
                <a:off x="4002" y="1357"/>
                <a:ext cx="410" cy="306"/>
              </a:xfrm>
              <a:prstGeom prst="rect">
                <a:avLst/>
              </a:prstGeom>
              <a:noFill/>
              <a:ln w="9525">
                <a:noFill/>
                <a:miter lim="800000"/>
                <a:headEnd/>
                <a:tailEnd/>
              </a:ln>
            </p:spPr>
          </p:pic>
          <p:pic>
            <p:nvPicPr>
              <p:cNvPr id="26666" name="Rectangle 27688"/>
              <p:cNvPicPr>
                <a:picLocks noChangeAspect="1" noChangeArrowheads="1"/>
              </p:cNvPicPr>
              <p:nvPr/>
            </p:nvPicPr>
            <p:blipFill>
              <a:blip r:embed="rId12"/>
              <a:srcRect/>
              <a:stretch>
                <a:fillRect/>
              </a:stretch>
            </p:blipFill>
            <p:spPr bwMode="auto">
              <a:xfrm>
                <a:off x="3952" y="1410"/>
                <a:ext cx="417" cy="312"/>
              </a:xfrm>
              <a:prstGeom prst="rect">
                <a:avLst/>
              </a:prstGeom>
              <a:noFill/>
              <a:ln w="9525">
                <a:noFill/>
                <a:miter lim="800000"/>
                <a:headEnd/>
                <a:tailEnd/>
              </a:ln>
            </p:spPr>
          </p:pic>
        </p:grpSp>
        <p:grpSp>
          <p:nvGrpSpPr>
            <p:cNvPr id="7" name="Group 34"/>
            <p:cNvGrpSpPr>
              <a:grpSpLocks/>
            </p:cNvGrpSpPr>
            <p:nvPr/>
          </p:nvGrpSpPr>
          <p:grpSpPr bwMode="auto">
            <a:xfrm>
              <a:off x="3745" y="1832"/>
              <a:ext cx="928" cy="1128"/>
              <a:chOff x="3745" y="1832"/>
              <a:chExt cx="928" cy="1128"/>
            </a:xfrm>
          </p:grpSpPr>
          <p:pic>
            <p:nvPicPr>
              <p:cNvPr id="26657" name="Rectangle 27679"/>
              <p:cNvPicPr>
                <a:picLocks noChangeAspect="1" noChangeArrowheads="1"/>
              </p:cNvPicPr>
              <p:nvPr/>
            </p:nvPicPr>
            <p:blipFill>
              <a:blip r:embed="rId7"/>
              <a:srcRect/>
              <a:stretch>
                <a:fillRect/>
              </a:stretch>
            </p:blipFill>
            <p:spPr bwMode="auto">
              <a:xfrm>
                <a:off x="3745" y="1832"/>
                <a:ext cx="928" cy="1128"/>
              </a:xfrm>
              <a:prstGeom prst="rect">
                <a:avLst/>
              </a:prstGeom>
              <a:noFill/>
              <a:ln w="9525">
                <a:noFill/>
                <a:miter lim="800000"/>
                <a:headEnd/>
                <a:tailEnd/>
              </a:ln>
            </p:spPr>
          </p:pic>
          <p:sp>
            <p:nvSpPr>
              <p:cNvPr id="26658" name="TextBox 27680"/>
              <p:cNvSpPr txBox="1">
                <a:spLocks noChangeArrowheads="1"/>
              </p:cNvSpPr>
              <p:nvPr/>
            </p:nvSpPr>
            <p:spPr bwMode="auto">
              <a:xfrm>
                <a:off x="3795" y="2498"/>
                <a:ext cx="836" cy="231"/>
              </a:xfrm>
              <a:prstGeom prst="rect">
                <a:avLst/>
              </a:prstGeom>
              <a:noFill/>
              <a:ln w="9525">
                <a:noFill/>
                <a:miter lim="800000"/>
                <a:headEnd/>
                <a:tailEnd/>
              </a:ln>
            </p:spPr>
            <p:txBody>
              <a:bodyPr wrap="none">
                <a:spAutoFit/>
              </a:bodyPr>
              <a:lstStyle/>
              <a:p>
                <a:r>
                  <a:rPr lang="en-US" sz="1800">
                    <a:solidFill>
                      <a:srgbClr val="095F24"/>
                    </a:solidFill>
                    <a:latin typeface="Arial" pitchFamily="34" charset="0"/>
                  </a:rPr>
                  <a:t>RosettaNet</a:t>
                </a:r>
              </a:p>
            </p:txBody>
          </p:sp>
          <p:pic>
            <p:nvPicPr>
              <p:cNvPr id="26659" name="Rectangle 27681"/>
              <p:cNvPicPr>
                <a:picLocks noChangeAspect="1" noChangeArrowheads="1"/>
              </p:cNvPicPr>
              <p:nvPr/>
            </p:nvPicPr>
            <p:blipFill>
              <a:blip r:embed="rId8"/>
              <a:srcRect/>
              <a:stretch>
                <a:fillRect/>
              </a:stretch>
            </p:blipFill>
            <p:spPr bwMode="auto">
              <a:xfrm>
                <a:off x="4023" y="2132"/>
                <a:ext cx="390" cy="338"/>
              </a:xfrm>
              <a:prstGeom prst="rect">
                <a:avLst/>
              </a:prstGeom>
              <a:noFill/>
              <a:ln w="9525">
                <a:noFill/>
                <a:miter lim="800000"/>
                <a:headEnd/>
                <a:tailEnd/>
              </a:ln>
            </p:spPr>
          </p:pic>
          <p:pic>
            <p:nvPicPr>
              <p:cNvPr id="26660" name="Rectangle 27682"/>
              <p:cNvPicPr>
                <a:picLocks noChangeAspect="1" noChangeArrowheads="1"/>
              </p:cNvPicPr>
              <p:nvPr/>
            </p:nvPicPr>
            <p:blipFill>
              <a:blip r:embed="rId8"/>
              <a:srcRect/>
              <a:stretch>
                <a:fillRect/>
              </a:stretch>
            </p:blipFill>
            <p:spPr bwMode="auto">
              <a:xfrm>
                <a:off x="3974" y="2186"/>
                <a:ext cx="390" cy="338"/>
              </a:xfrm>
              <a:prstGeom prst="rect">
                <a:avLst/>
              </a:prstGeom>
              <a:noFill/>
              <a:ln w="9525">
                <a:noFill/>
                <a:miter lim="800000"/>
                <a:headEnd/>
                <a:tailEnd/>
              </a:ln>
            </p:spPr>
          </p:pic>
          <p:pic>
            <p:nvPicPr>
              <p:cNvPr id="26661" name="Rectangle 27683"/>
              <p:cNvPicPr>
                <a:picLocks noChangeAspect="1" noChangeArrowheads="1"/>
              </p:cNvPicPr>
              <p:nvPr/>
            </p:nvPicPr>
            <p:blipFill>
              <a:blip r:embed="rId8"/>
              <a:srcRect/>
              <a:stretch>
                <a:fillRect/>
              </a:stretch>
            </p:blipFill>
            <p:spPr bwMode="auto">
              <a:xfrm>
                <a:off x="3926" y="2244"/>
                <a:ext cx="397" cy="346"/>
              </a:xfrm>
              <a:prstGeom prst="rect">
                <a:avLst/>
              </a:prstGeom>
              <a:noFill/>
              <a:ln w="9525">
                <a:noFill/>
                <a:miter lim="800000"/>
                <a:headEnd/>
                <a:tailEnd/>
              </a:ln>
            </p:spPr>
          </p:pic>
        </p:grpSp>
        <p:grpSp>
          <p:nvGrpSpPr>
            <p:cNvPr id="8" name="Group 40"/>
            <p:cNvGrpSpPr>
              <a:grpSpLocks/>
            </p:cNvGrpSpPr>
            <p:nvPr/>
          </p:nvGrpSpPr>
          <p:grpSpPr bwMode="auto">
            <a:xfrm>
              <a:off x="4664" y="1224"/>
              <a:ext cx="928" cy="1020"/>
              <a:chOff x="4664" y="1224"/>
              <a:chExt cx="928" cy="1020"/>
            </a:xfrm>
          </p:grpSpPr>
          <p:pic>
            <p:nvPicPr>
              <p:cNvPr id="26652" name="Rectangle 27674"/>
              <p:cNvPicPr>
                <a:picLocks noChangeAspect="1" noChangeArrowheads="1"/>
              </p:cNvPicPr>
              <p:nvPr/>
            </p:nvPicPr>
            <p:blipFill>
              <a:blip r:embed="rId7"/>
              <a:srcRect/>
              <a:stretch>
                <a:fillRect/>
              </a:stretch>
            </p:blipFill>
            <p:spPr bwMode="auto">
              <a:xfrm>
                <a:off x="4664" y="1224"/>
                <a:ext cx="928" cy="1020"/>
              </a:xfrm>
              <a:prstGeom prst="rect">
                <a:avLst/>
              </a:prstGeom>
              <a:noFill/>
              <a:ln w="9525">
                <a:noFill/>
                <a:miter lim="800000"/>
                <a:headEnd/>
                <a:tailEnd/>
              </a:ln>
            </p:spPr>
          </p:pic>
          <p:sp>
            <p:nvSpPr>
              <p:cNvPr id="26653" name="TextBox 27675"/>
              <p:cNvSpPr txBox="1">
                <a:spLocks noChangeArrowheads="1"/>
              </p:cNvSpPr>
              <p:nvPr/>
            </p:nvSpPr>
            <p:spPr bwMode="auto">
              <a:xfrm>
                <a:off x="4868" y="1825"/>
                <a:ext cx="444" cy="231"/>
              </a:xfrm>
              <a:prstGeom prst="rect">
                <a:avLst/>
              </a:prstGeom>
              <a:noFill/>
              <a:ln w="9525">
                <a:noFill/>
                <a:miter lim="800000"/>
                <a:headEnd/>
                <a:tailEnd/>
              </a:ln>
            </p:spPr>
            <p:txBody>
              <a:bodyPr wrap="none">
                <a:spAutoFit/>
              </a:bodyPr>
              <a:lstStyle/>
              <a:p>
                <a:pPr algn="ctr"/>
                <a:r>
                  <a:rPr lang="en-US" sz="1800">
                    <a:solidFill>
                      <a:srgbClr val="095F24"/>
                    </a:solidFill>
                    <a:latin typeface="Arial" pitchFamily="34" charset="0"/>
                  </a:rPr>
                  <a:t>CRM</a:t>
                </a:r>
              </a:p>
            </p:txBody>
          </p:sp>
          <p:pic>
            <p:nvPicPr>
              <p:cNvPr id="26654" name="Rectangle 27676"/>
              <p:cNvPicPr>
                <a:picLocks noChangeAspect="1" noChangeArrowheads="1"/>
              </p:cNvPicPr>
              <p:nvPr/>
            </p:nvPicPr>
            <p:blipFill>
              <a:blip r:embed="rId13"/>
              <a:srcRect/>
              <a:stretch>
                <a:fillRect/>
              </a:stretch>
            </p:blipFill>
            <p:spPr bwMode="auto">
              <a:xfrm>
                <a:off x="4942" y="1495"/>
                <a:ext cx="390" cy="306"/>
              </a:xfrm>
              <a:prstGeom prst="rect">
                <a:avLst/>
              </a:prstGeom>
              <a:noFill/>
              <a:ln w="9525">
                <a:noFill/>
                <a:miter lim="800000"/>
                <a:headEnd/>
                <a:tailEnd/>
              </a:ln>
            </p:spPr>
          </p:pic>
          <p:pic>
            <p:nvPicPr>
              <p:cNvPr id="26655" name="Rectangle 27677"/>
              <p:cNvPicPr>
                <a:picLocks noChangeAspect="1" noChangeArrowheads="1"/>
              </p:cNvPicPr>
              <p:nvPr/>
            </p:nvPicPr>
            <p:blipFill>
              <a:blip r:embed="rId13"/>
              <a:srcRect/>
              <a:stretch>
                <a:fillRect/>
              </a:stretch>
            </p:blipFill>
            <p:spPr bwMode="auto">
              <a:xfrm>
                <a:off x="4893" y="1544"/>
                <a:ext cx="390" cy="306"/>
              </a:xfrm>
              <a:prstGeom prst="rect">
                <a:avLst/>
              </a:prstGeom>
              <a:noFill/>
              <a:ln w="9525">
                <a:noFill/>
                <a:miter lim="800000"/>
                <a:headEnd/>
                <a:tailEnd/>
              </a:ln>
            </p:spPr>
          </p:pic>
          <p:pic>
            <p:nvPicPr>
              <p:cNvPr id="26656" name="Rectangle 27678"/>
              <p:cNvPicPr>
                <a:picLocks noChangeAspect="1" noChangeArrowheads="1"/>
              </p:cNvPicPr>
              <p:nvPr/>
            </p:nvPicPr>
            <p:blipFill>
              <a:blip r:embed="rId14"/>
              <a:srcRect/>
              <a:stretch>
                <a:fillRect/>
              </a:stretch>
            </p:blipFill>
            <p:spPr bwMode="auto">
              <a:xfrm>
                <a:off x="4845" y="1597"/>
                <a:ext cx="397" cy="312"/>
              </a:xfrm>
              <a:prstGeom prst="rect">
                <a:avLst/>
              </a:prstGeom>
              <a:noFill/>
              <a:ln w="9525">
                <a:noFill/>
                <a:miter lim="800000"/>
                <a:headEnd/>
                <a:tailEnd/>
              </a:ln>
            </p:spPr>
          </p:pic>
        </p:grpSp>
        <p:grpSp>
          <p:nvGrpSpPr>
            <p:cNvPr id="9" name="Group 46"/>
            <p:cNvGrpSpPr>
              <a:grpSpLocks/>
            </p:cNvGrpSpPr>
            <p:nvPr/>
          </p:nvGrpSpPr>
          <p:grpSpPr bwMode="auto">
            <a:xfrm>
              <a:off x="4674" y="2131"/>
              <a:ext cx="928" cy="1020"/>
              <a:chOff x="4674" y="2131"/>
              <a:chExt cx="928" cy="1020"/>
            </a:xfrm>
          </p:grpSpPr>
          <p:pic>
            <p:nvPicPr>
              <p:cNvPr id="26647" name="Rectangle 27669"/>
              <p:cNvPicPr>
                <a:picLocks noChangeAspect="1" noChangeArrowheads="1"/>
              </p:cNvPicPr>
              <p:nvPr/>
            </p:nvPicPr>
            <p:blipFill>
              <a:blip r:embed="rId7"/>
              <a:srcRect/>
              <a:stretch>
                <a:fillRect/>
              </a:stretch>
            </p:blipFill>
            <p:spPr bwMode="auto">
              <a:xfrm>
                <a:off x="4674" y="2131"/>
                <a:ext cx="928" cy="1020"/>
              </a:xfrm>
              <a:prstGeom prst="rect">
                <a:avLst/>
              </a:prstGeom>
              <a:noFill/>
              <a:ln w="9525">
                <a:noFill/>
                <a:miter lim="800000"/>
                <a:headEnd/>
                <a:tailEnd/>
              </a:ln>
            </p:spPr>
          </p:pic>
          <p:sp>
            <p:nvSpPr>
              <p:cNvPr id="26648" name="TextBox 27670"/>
              <p:cNvSpPr txBox="1">
                <a:spLocks noChangeArrowheads="1"/>
              </p:cNvSpPr>
              <p:nvPr/>
            </p:nvSpPr>
            <p:spPr bwMode="auto">
              <a:xfrm>
                <a:off x="4806" y="2732"/>
                <a:ext cx="644" cy="231"/>
              </a:xfrm>
              <a:prstGeom prst="rect">
                <a:avLst/>
              </a:prstGeom>
              <a:noFill/>
              <a:ln w="9525">
                <a:noFill/>
                <a:miter lim="800000"/>
                <a:headEnd/>
                <a:tailEnd/>
              </a:ln>
            </p:spPr>
            <p:txBody>
              <a:bodyPr wrap="none">
                <a:spAutoFit/>
              </a:bodyPr>
              <a:lstStyle/>
              <a:p>
                <a:pPr algn="ctr"/>
                <a:r>
                  <a:rPr lang="en-US" sz="1800">
                    <a:solidFill>
                      <a:srgbClr val="095F24"/>
                    </a:solidFill>
                    <a:latin typeface="Arial" pitchFamily="34" charset="0"/>
                  </a:rPr>
                  <a:t>IT Mgmt</a:t>
                </a:r>
              </a:p>
            </p:txBody>
          </p:sp>
          <p:pic>
            <p:nvPicPr>
              <p:cNvPr id="26649" name="Rectangle 27671"/>
              <p:cNvPicPr>
                <a:picLocks noChangeAspect="1" noChangeArrowheads="1"/>
              </p:cNvPicPr>
              <p:nvPr/>
            </p:nvPicPr>
            <p:blipFill>
              <a:blip r:embed="rId13"/>
              <a:srcRect/>
              <a:stretch>
                <a:fillRect/>
              </a:stretch>
            </p:blipFill>
            <p:spPr bwMode="auto">
              <a:xfrm>
                <a:off x="4952" y="2402"/>
                <a:ext cx="390" cy="306"/>
              </a:xfrm>
              <a:prstGeom prst="rect">
                <a:avLst/>
              </a:prstGeom>
              <a:noFill/>
              <a:ln w="9525">
                <a:noFill/>
                <a:miter lim="800000"/>
                <a:headEnd/>
                <a:tailEnd/>
              </a:ln>
            </p:spPr>
          </p:pic>
          <p:pic>
            <p:nvPicPr>
              <p:cNvPr id="26650" name="Rectangle 27672"/>
              <p:cNvPicPr>
                <a:picLocks noChangeAspect="1" noChangeArrowheads="1"/>
              </p:cNvPicPr>
              <p:nvPr/>
            </p:nvPicPr>
            <p:blipFill>
              <a:blip r:embed="rId13"/>
              <a:srcRect/>
              <a:stretch>
                <a:fillRect/>
              </a:stretch>
            </p:blipFill>
            <p:spPr bwMode="auto">
              <a:xfrm>
                <a:off x="4903" y="2451"/>
                <a:ext cx="390" cy="306"/>
              </a:xfrm>
              <a:prstGeom prst="rect">
                <a:avLst/>
              </a:prstGeom>
              <a:noFill/>
              <a:ln w="9525">
                <a:noFill/>
                <a:miter lim="800000"/>
                <a:headEnd/>
                <a:tailEnd/>
              </a:ln>
            </p:spPr>
          </p:pic>
          <p:pic>
            <p:nvPicPr>
              <p:cNvPr id="26651" name="Rectangle 27673"/>
              <p:cNvPicPr>
                <a:picLocks noChangeAspect="1" noChangeArrowheads="1"/>
              </p:cNvPicPr>
              <p:nvPr/>
            </p:nvPicPr>
            <p:blipFill>
              <a:blip r:embed="rId14"/>
              <a:srcRect/>
              <a:stretch>
                <a:fillRect/>
              </a:stretch>
            </p:blipFill>
            <p:spPr bwMode="auto">
              <a:xfrm>
                <a:off x="4855" y="2504"/>
                <a:ext cx="397" cy="312"/>
              </a:xfrm>
              <a:prstGeom prst="rect">
                <a:avLst/>
              </a:prstGeom>
              <a:noFill/>
              <a:ln w="9525">
                <a:noFill/>
                <a:miter lim="800000"/>
                <a:headEnd/>
                <a:tailEnd/>
              </a:ln>
            </p:spPr>
          </p:pic>
        </p:gr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5895"/>
                                        </p:tgtEl>
                                        <p:attrNameLst>
                                          <p:attrName>style.visibility</p:attrName>
                                        </p:attrNameLst>
                                      </p:cBhvr>
                                      <p:to>
                                        <p:strVal val="visible"/>
                                      </p:to>
                                    </p:set>
                                    <p:anim calcmode="lin" valueType="num">
                                      <p:cBhvr additive="base">
                                        <p:cTn id="7" dur="500" fill="hold"/>
                                        <p:tgtEl>
                                          <p:spTgt spid="165895"/>
                                        </p:tgtEl>
                                        <p:attrNameLst>
                                          <p:attrName>ppt_x</p:attrName>
                                        </p:attrNameLst>
                                      </p:cBhvr>
                                      <p:tavLst>
                                        <p:tav tm="0">
                                          <p:val>
                                            <p:strVal val="#ppt_x"/>
                                          </p:val>
                                        </p:tav>
                                        <p:tav tm="100000">
                                          <p:val>
                                            <p:strVal val="#ppt_x"/>
                                          </p:val>
                                        </p:tav>
                                      </p:tavLst>
                                    </p:anim>
                                    <p:anim calcmode="lin" valueType="num">
                                      <p:cBhvr additive="base">
                                        <p:cTn id="8" dur="500" fill="hold"/>
                                        <p:tgtEl>
                                          <p:spTgt spid="16589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5893"/>
                                        </p:tgtEl>
                                        <p:attrNameLst>
                                          <p:attrName>style.visibility</p:attrName>
                                        </p:attrNameLst>
                                      </p:cBhvr>
                                      <p:to>
                                        <p:strVal val="visible"/>
                                      </p:to>
                                    </p:set>
                                    <p:anim calcmode="lin" valueType="num">
                                      <p:cBhvr additive="base">
                                        <p:cTn id="23" dur="500" fill="hold"/>
                                        <p:tgtEl>
                                          <p:spTgt spid="165893"/>
                                        </p:tgtEl>
                                        <p:attrNameLst>
                                          <p:attrName>ppt_x</p:attrName>
                                        </p:attrNameLst>
                                      </p:cBhvr>
                                      <p:tavLst>
                                        <p:tav tm="0">
                                          <p:val>
                                            <p:strVal val="#ppt_x"/>
                                          </p:val>
                                        </p:tav>
                                        <p:tav tm="100000">
                                          <p:val>
                                            <p:strVal val="#ppt_x"/>
                                          </p:val>
                                        </p:tav>
                                      </p:tavLst>
                                    </p:anim>
                                    <p:anim calcmode="lin" valueType="num">
                                      <p:cBhvr additive="base">
                                        <p:cTn id="24" dur="500" fill="hold"/>
                                        <p:tgtEl>
                                          <p:spTgt spid="16589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3" grpId="0"/>
      <p:bldP spid="16589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77825"/>
          <p:cNvSpPr>
            <a:spLocks noGrp="1" noChangeArrowheads="1"/>
          </p:cNvSpPr>
          <p:nvPr>
            <p:ph type="title"/>
          </p:nvPr>
        </p:nvSpPr>
        <p:spPr>
          <a:xfrm>
            <a:off x="609600" y="152400"/>
            <a:ext cx="8229600" cy="1143000"/>
          </a:xfrm>
        </p:spPr>
        <p:txBody>
          <a:bodyPr/>
          <a:lstStyle/>
          <a:p>
            <a:pPr>
              <a:defRPr/>
            </a:pPr>
            <a:r>
              <a:rPr lang="en-US" smtClean="0"/>
              <a:t>Why build custom activities?</a:t>
            </a:r>
          </a:p>
        </p:txBody>
      </p:sp>
      <p:sp>
        <p:nvSpPr>
          <p:cNvPr id="27651" name="Shape 77826"/>
          <p:cNvSpPr>
            <a:spLocks noGrp="1" noChangeArrowheads="1"/>
          </p:cNvSpPr>
          <p:nvPr>
            <p:ph type="body" idx="1"/>
          </p:nvPr>
        </p:nvSpPr>
        <p:spPr/>
        <p:txBody>
          <a:bodyPr/>
          <a:lstStyle/>
          <a:p>
            <a:r>
              <a:rPr lang="en-US" dirty="0" smtClean="0"/>
              <a:t>Activity is unit of:</a:t>
            </a:r>
          </a:p>
          <a:p>
            <a:pPr lvl="1"/>
            <a:r>
              <a:rPr lang="en-US" dirty="0" smtClean="0"/>
              <a:t>Execution</a:t>
            </a:r>
          </a:p>
          <a:p>
            <a:pPr lvl="1"/>
            <a:r>
              <a:rPr lang="en-US" dirty="0" smtClean="0"/>
              <a:t>Reuse</a:t>
            </a:r>
          </a:p>
          <a:p>
            <a:pPr lvl="1"/>
            <a:r>
              <a:rPr lang="en-US" dirty="0" smtClean="0"/>
              <a:t>Composition</a:t>
            </a:r>
          </a:p>
          <a:p>
            <a:r>
              <a:rPr lang="en-US" dirty="0" smtClean="0"/>
              <a:t>Enable workflow modeling</a:t>
            </a:r>
          </a:p>
          <a:p>
            <a:r>
              <a:rPr lang="en-US" dirty="0" smtClean="0"/>
              <a:t>Custom activity examples</a:t>
            </a:r>
          </a:p>
          <a:p>
            <a:pPr lvl="1"/>
            <a:r>
              <a:rPr lang="en-US" dirty="0" err="1" smtClean="0"/>
              <a:t>SendEmail</a:t>
            </a:r>
            <a:r>
              <a:rPr lang="en-US" dirty="0" smtClean="0"/>
              <a:t>, </a:t>
            </a:r>
            <a:r>
              <a:rPr lang="en-US" dirty="0" err="1" smtClean="0"/>
              <a:t>FileSystemEvent</a:t>
            </a:r>
            <a:r>
              <a:rPr lang="en-US" dirty="0" smtClean="0"/>
              <a:t>, etc. </a:t>
            </a:r>
          </a:p>
          <a:p>
            <a:r>
              <a:rPr lang="en-US" dirty="0" smtClean="0"/>
              <a:t>Write custom activities for</a:t>
            </a:r>
          </a:p>
          <a:p>
            <a:pPr lvl="1"/>
            <a:r>
              <a:rPr lang="en-US" dirty="0" smtClean="0"/>
              <a:t>Reusing workflow logic</a:t>
            </a:r>
          </a:p>
          <a:p>
            <a:pPr lvl="1"/>
            <a:r>
              <a:rPr lang="en-US" dirty="0" smtClean="0"/>
              <a:t>Integrating with technologies</a:t>
            </a:r>
          </a:p>
          <a:p>
            <a:pPr lvl="1"/>
            <a:r>
              <a:rPr lang="en-US" dirty="0" smtClean="0"/>
              <a:t>Modeling advanced control flows</a:t>
            </a:r>
          </a:p>
          <a:p>
            <a:pPr lvl="1"/>
            <a:r>
              <a:rPr lang="en-US" dirty="0" smtClean="0"/>
              <a:t>Modeling various workflow styles</a:t>
            </a:r>
          </a:p>
        </p:txBody>
      </p:sp>
      <p:sp>
        <p:nvSpPr>
          <p:cNvPr id="27652" name="Rectangle 29698"/>
          <p:cNvSpPr>
            <a:spLocks noChangeArrowheads="1"/>
          </p:cNvSpPr>
          <p:nvPr/>
        </p:nvSpPr>
        <p:spPr bwMode="auto">
          <a:xfrm>
            <a:off x="5562600" y="1273175"/>
            <a:ext cx="3581400" cy="4241800"/>
          </a:xfrm>
          <a:prstGeom prst="rect">
            <a:avLst/>
          </a:prstGeom>
          <a:gradFill rotWithShape="1">
            <a:gsLst>
              <a:gs pos="0">
                <a:srgbClr val="DDDDDD"/>
              </a:gs>
              <a:gs pos="100000">
                <a:srgbClr val="666666"/>
              </a:gs>
            </a:gsLst>
            <a:lin ang="5400000" scaled="1"/>
          </a:gradFill>
          <a:ln w="25400" algn="ctr">
            <a:solidFill>
              <a:schemeClr val="tx1"/>
            </a:solidFill>
            <a:miter lim="800000"/>
            <a:headEnd/>
            <a:tailEnd/>
          </a:ln>
        </p:spPr>
        <p:txBody>
          <a:bodyPr wrap="none" anchor="ctr"/>
          <a:lstStyle/>
          <a:p>
            <a:endParaRPr lang="en-US" sz="1800">
              <a:solidFill>
                <a:srgbClr val="000000"/>
              </a:solidFill>
              <a:latin typeface="Arial" pitchFamily="34" charset="0"/>
            </a:endParaRPr>
          </a:p>
        </p:txBody>
      </p:sp>
      <p:sp>
        <p:nvSpPr>
          <p:cNvPr id="77829" name="Left-Right Arrow 77828"/>
          <p:cNvSpPr>
            <a:spLocks noChangeArrowheads="1"/>
          </p:cNvSpPr>
          <p:nvPr/>
        </p:nvSpPr>
        <p:spPr bwMode="auto">
          <a:xfrm rot="5400000">
            <a:off x="4818062" y="3214688"/>
            <a:ext cx="2790825" cy="692150"/>
          </a:xfrm>
          <a:prstGeom prst="leftRightArrow">
            <a:avLst>
              <a:gd name="adj1" fmla="val 19611"/>
              <a:gd name="adj2" fmla="val 20802"/>
            </a:avLst>
          </a:prstGeom>
          <a:gradFill rotWithShape="0">
            <a:gsLst>
              <a:gs pos="0">
                <a:schemeClr val="folHlink"/>
              </a:gs>
              <a:gs pos="100000">
                <a:schemeClr val="folHlink">
                  <a:gamma/>
                  <a:shade val="38039"/>
                  <a:invGamma/>
                </a:schemeClr>
              </a:gs>
            </a:gsLst>
            <a:lin ang="5400000" scaled="1"/>
          </a:gradFill>
          <a:ln w="12700" cap="flat" cmpd="sng" algn="ctr">
            <a:solidFill>
              <a:schemeClr val="folHlink"/>
            </a:solidFill>
            <a:prstDash val="solid"/>
            <a:miter lim="800000"/>
            <a:headEnd type="none" w="med" len="med"/>
            <a:tailEnd type="none" w="med" len="med"/>
          </a:ln>
          <a:effectLst/>
        </p:spPr>
        <p:txBody>
          <a:bodyPr rot="10800000" vert="eaVert" wrap="none" anchor="ctr"/>
          <a:lstStyle/>
          <a:p>
            <a:pPr algn="ctr">
              <a:defRPr/>
            </a:pPr>
            <a:endParaRPr lang="en-US" sz="2400">
              <a:solidFill>
                <a:schemeClr val="tx1"/>
              </a:solidFill>
              <a:effectLst>
                <a:outerShdw blurRad="38100" dist="38100" dir="2700000" algn="tl">
                  <a:srgbClr val="FFFFFF"/>
                </a:outerShdw>
              </a:effectLst>
              <a:latin typeface="Segoe" pitchFamily="34" charset="0"/>
            </a:endParaRPr>
          </a:p>
        </p:txBody>
      </p:sp>
      <p:sp>
        <p:nvSpPr>
          <p:cNvPr id="27654" name="TextBox 29700"/>
          <p:cNvSpPr txBox="1">
            <a:spLocks noChangeArrowheads="1"/>
          </p:cNvSpPr>
          <p:nvPr/>
        </p:nvSpPr>
        <p:spPr bwMode="auto">
          <a:xfrm>
            <a:off x="5526088" y="1654175"/>
            <a:ext cx="1928812" cy="457200"/>
          </a:xfrm>
          <a:prstGeom prst="rect">
            <a:avLst/>
          </a:prstGeom>
          <a:noFill/>
          <a:ln w="9525">
            <a:noFill/>
            <a:miter lim="800000"/>
            <a:headEnd/>
            <a:tailEnd/>
          </a:ln>
        </p:spPr>
        <p:txBody>
          <a:bodyPr>
            <a:spAutoFit/>
          </a:bodyPr>
          <a:lstStyle/>
          <a:p>
            <a:pPr>
              <a:spcBef>
                <a:spcPct val="50000"/>
              </a:spcBef>
            </a:pPr>
            <a:r>
              <a:rPr lang="en-US" sz="2400" b="1">
                <a:solidFill>
                  <a:srgbClr val="FF9900"/>
                </a:solidFill>
                <a:latin typeface="Segoe"/>
              </a:rPr>
              <a:t>Simplicity</a:t>
            </a:r>
          </a:p>
        </p:txBody>
      </p:sp>
      <p:sp>
        <p:nvSpPr>
          <p:cNvPr id="27655" name="TextBox 29701"/>
          <p:cNvSpPr txBox="1">
            <a:spLocks noChangeArrowheads="1"/>
          </p:cNvSpPr>
          <p:nvPr/>
        </p:nvSpPr>
        <p:spPr bwMode="auto">
          <a:xfrm>
            <a:off x="5635625" y="4973638"/>
            <a:ext cx="1708150" cy="457200"/>
          </a:xfrm>
          <a:prstGeom prst="rect">
            <a:avLst/>
          </a:prstGeom>
          <a:noFill/>
          <a:ln w="9525">
            <a:noFill/>
            <a:miter lim="800000"/>
            <a:headEnd/>
            <a:tailEnd/>
          </a:ln>
        </p:spPr>
        <p:txBody>
          <a:bodyPr>
            <a:spAutoFit/>
          </a:bodyPr>
          <a:lstStyle/>
          <a:p>
            <a:pPr>
              <a:spcBef>
                <a:spcPct val="50000"/>
              </a:spcBef>
            </a:pPr>
            <a:r>
              <a:rPr lang="en-US" sz="2400" b="1">
                <a:solidFill>
                  <a:srgbClr val="FF9900"/>
                </a:solidFill>
                <a:latin typeface="Segoe"/>
              </a:rPr>
              <a:t>Flexibility</a:t>
            </a:r>
          </a:p>
        </p:txBody>
      </p:sp>
      <p:sp>
        <p:nvSpPr>
          <p:cNvPr id="77832" name="TextBox 77831"/>
          <p:cNvSpPr txBox="1">
            <a:spLocks noChangeArrowheads="1"/>
          </p:cNvSpPr>
          <p:nvPr/>
        </p:nvSpPr>
        <p:spPr bwMode="auto">
          <a:xfrm>
            <a:off x="6418263" y="2368550"/>
            <a:ext cx="1741487" cy="396875"/>
          </a:xfrm>
          <a:prstGeom prst="rect">
            <a:avLst/>
          </a:prstGeom>
          <a:noFill/>
          <a:ln w="12700" cap="flat" cmpd="sng" algn="ctr">
            <a:noFill/>
            <a:prstDash val="solid"/>
            <a:miter lim="800000"/>
            <a:headEnd type="none" w="med" len="med"/>
            <a:tailEnd type="none" w="med" len="med"/>
          </a:ln>
          <a:effectLst/>
        </p:spPr>
        <p:txBody>
          <a:bodyPr>
            <a:spAutoFit/>
          </a:bodyPr>
          <a:lstStyle/>
          <a:p>
            <a:pPr>
              <a:spcBef>
                <a:spcPct val="50000"/>
              </a:spcBef>
              <a:defRPr/>
            </a:pPr>
            <a:r>
              <a:rPr lang="en-US" sz="2000" dirty="0">
                <a:effectLst>
                  <a:outerShdw blurRad="38100" dist="38100" dir="2700000" algn="tl">
                    <a:srgbClr val="C0C0C0"/>
                  </a:outerShdw>
                </a:effectLst>
                <a:latin typeface="Segoe" pitchFamily="34" charset="0"/>
              </a:rPr>
              <a:t>Code Activity</a:t>
            </a:r>
            <a:endParaRPr lang="en-US" sz="1800" dirty="0">
              <a:solidFill>
                <a:schemeClr val="tx1"/>
              </a:solidFill>
              <a:latin typeface="Arial" pitchFamily="34" charset="0"/>
            </a:endParaRPr>
          </a:p>
        </p:txBody>
      </p:sp>
      <p:sp>
        <p:nvSpPr>
          <p:cNvPr id="77833" name="TextBox 77832"/>
          <p:cNvSpPr txBox="1">
            <a:spLocks noChangeArrowheads="1"/>
          </p:cNvSpPr>
          <p:nvPr/>
        </p:nvSpPr>
        <p:spPr bwMode="auto">
          <a:xfrm>
            <a:off x="6418263" y="3594100"/>
            <a:ext cx="2230437" cy="609600"/>
          </a:xfrm>
          <a:prstGeom prst="rect">
            <a:avLst/>
          </a:prstGeom>
          <a:noFill/>
          <a:ln w="12700" cap="flat" cmpd="sng" algn="ctr">
            <a:noFill/>
            <a:prstDash val="solid"/>
            <a:miter lim="800000"/>
            <a:headEnd type="none" w="med" len="med"/>
            <a:tailEnd type="none" w="med" len="med"/>
          </a:ln>
          <a:effectLst/>
        </p:spPr>
        <p:txBody>
          <a:bodyPr>
            <a:spAutoFit/>
          </a:bodyPr>
          <a:lstStyle/>
          <a:p>
            <a:pPr>
              <a:lnSpc>
                <a:spcPct val="85000"/>
              </a:lnSpc>
              <a:defRPr/>
            </a:pPr>
            <a:r>
              <a:rPr lang="en-US" sz="2000">
                <a:effectLst>
                  <a:outerShdw blurRad="38100" dist="38100" dir="2700000" algn="tl">
                    <a:srgbClr val="C0C0C0"/>
                  </a:outerShdw>
                </a:effectLst>
                <a:latin typeface="Segoe" pitchFamily="34" charset="0"/>
              </a:rPr>
              <a:t>InvokeMethod &amp;</a:t>
            </a:r>
            <a:endParaRPr lang="en-US" sz="1800">
              <a:solidFill>
                <a:schemeClr val="tx1"/>
              </a:solidFill>
              <a:latin typeface="Arial" pitchFamily="34" charset="0"/>
            </a:endParaRPr>
          </a:p>
          <a:p>
            <a:pPr>
              <a:lnSpc>
                <a:spcPct val="85000"/>
              </a:lnSpc>
              <a:defRPr/>
            </a:pPr>
            <a:r>
              <a:rPr lang="en-US" sz="2000">
                <a:effectLst>
                  <a:outerShdw blurRad="38100" dist="38100" dir="2700000" algn="tl">
                    <a:srgbClr val="C0C0C0"/>
                  </a:outerShdw>
                </a:effectLst>
                <a:latin typeface="Segoe" pitchFamily="34" charset="0"/>
              </a:rPr>
              <a:t>EventSink</a:t>
            </a:r>
          </a:p>
        </p:txBody>
      </p:sp>
      <p:sp>
        <p:nvSpPr>
          <p:cNvPr id="77834" name="TextBox 77833"/>
          <p:cNvSpPr txBox="1">
            <a:spLocks noChangeArrowheads="1"/>
          </p:cNvSpPr>
          <p:nvPr/>
        </p:nvSpPr>
        <p:spPr bwMode="auto">
          <a:xfrm>
            <a:off x="6418263" y="4364038"/>
            <a:ext cx="2301875" cy="396875"/>
          </a:xfrm>
          <a:prstGeom prst="rect">
            <a:avLst/>
          </a:prstGeom>
          <a:noFill/>
          <a:ln w="12700" cap="flat" cmpd="sng" algn="ctr">
            <a:noFill/>
            <a:prstDash val="solid"/>
            <a:miter lim="800000"/>
            <a:headEnd type="none" w="med" len="med"/>
            <a:tailEnd type="none" w="med" len="med"/>
          </a:ln>
          <a:effectLst/>
        </p:spPr>
        <p:txBody>
          <a:bodyPr>
            <a:spAutoFit/>
          </a:bodyPr>
          <a:lstStyle/>
          <a:p>
            <a:pPr>
              <a:spcBef>
                <a:spcPct val="50000"/>
              </a:spcBef>
              <a:defRPr/>
            </a:pPr>
            <a:r>
              <a:rPr lang="en-US" sz="2000">
                <a:effectLst>
                  <a:outerShdw blurRad="38100" dist="38100" dir="2700000" algn="tl">
                    <a:srgbClr val="C0C0C0"/>
                  </a:outerShdw>
                </a:effectLst>
                <a:latin typeface="Segoe" pitchFamily="34" charset="0"/>
              </a:rPr>
              <a:t>Custom Activities</a:t>
            </a:r>
            <a:endParaRPr lang="en-US" sz="1800">
              <a:solidFill>
                <a:schemeClr val="tx1"/>
              </a:solidFill>
              <a:latin typeface="Arial" pitchFamily="34" charset="0"/>
            </a:endParaRPr>
          </a:p>
        </p:txBody>
      </p:sp>
      <p:pic>
        <p:nvPicPr>
          <p:cNvPr id="27659" name="Rectangle 29705"/>
          <p:cNvPicPr>
            <a:picLocks noChangeAspect="1" noChangeArrowheads="1"/>
          </p:cNvPicPr>
          <p:nvPr/>
        </p:nvPicPr>
        <p:blipFill>
          <a:blip r:embed="rId3"/>
          <a:srcRect/>
          <a:stretch>
            <a:fillRect/>
          </a:stretch>
        </p:blipFill>
        <p:spPr bwMode="auto">
          <a:xfrm>
            <a:off x="6067425" y="2462213"/>
            <a:ext cx="285750" cy="285750"/>
          </a:xfrm>
          <a:prstGeom prst="rect">
            <a:avLst/>
          </a:prstGeom>
          <a:noFill/>
          <a:ln w="9525">
            <a:noFill/>
            <a:miter lim="800000"/>
            <a:headEnd/>
            <a:tailEnd/>
          </a:ln>
        </p:spPr>
      </p:pic>
      <p:pic>
        <p:nvPicPr>
          <p:cNvPr id="27660" name="Rectangle 29706"/>
          <p:cNvPicPr>
            <a:picLocks noChangeAspect="1" noChangeArrowheads="1"/>
          </p:cNvPicPr>
          <p:nvPr/>
        </p:nvPicPr>
        <p:blipFill>
          <a:blip r:embed="rId3"/>
          <a:srcRect/>
          <a:stretch>
            <a:fillRect/>
          </a:stretch>
        </p:blipFill>
        <p:spPr bwMode="auto">
          <a:xfrm>
            <a:off x="6065838" y="4440238"/>
            <a:ext cx="285750" cy="285750"/>
          </a:xfrm>
          <a:prstGeom prst="rect">
            <a:avLst/>
          </a:prstGeom>
          <a:noFill/>
          <a:ln w="9525">
            <a:noFill/>
            <a:miter lim="800000"/>
            <a:headEnd/>
            <a:tailEnd/>
          </a:ln>
        </p:spPr>
      </p:pic>
      <p:pic>
        <p:nvPicPr>
          <p:cNvPr id="27661" name="Rectangle 29707"/>
          <p:cNvPicPr>
            <a:picLocks noChangeAspect="1" noChangeArrowheads="1"/>
          </p:cNvPicPr>
          <p:nvPr/>
        </p:nvPicPr>
        <p:blipFill>
          <a:blip r:embed="rId3"/>
          <a:srcRect/>
          <a:stretch>
            <a:fillRect/>
          </a:stretch>
        </p:blipFill>
        <p:spPr bwMode="auto">
          <a:xfrm>
            <a:off x="6067425" y="3768725"/>
            <a:ext cx="285750" cy="285750"/>
          </a:xfrm>
          <a:prstGeom prst="rect">
            <a:avLst/>
          </a:prstGeom>
          <a:noFill/>
          <a:ln w="9525">
            <a:noFill/>
            <a:miter lim="800000"/>
            <a:headEnd/>
            <a:tailEnd/>
          </a:ln>
        </p:spPr>
      </p:pic>
      <p:sp>
        <p:nvSpPr>
          <p:cNvPr id="77838" name="TextBox 77837"/>
          <p:cNvSpPr txBox="1">
            <a:spLocks noChangeArrowheads="1"/>
          </p:cNvSpPr>
          <p:nvPr/>
        </p:nvSpPr>
        <p:spPr bwMode="auto">
          <a:xfrm>
            <a:off x="6418263" y="2879725"/>
            <a:ext cx="2725737" cy="609600"/>
          </a:xfrm>
          <a:prstGeom prst="rect">
            <a:avLst/>
          </a:prstGeom>
          <a:noFill/>
          <a:ln w="12700" cap="flat" cmpd="sng" algn="ctr">
            <a:noFill/>
            <a:prstDash val="solid"/>
            <a:miter lim="800000"/>
            <a:headEnd type="none" w="med" len="med"/>
            <a:tailEnd type="none" w="med" len="med"/>
          </a:ln>
          <a:effectLst/>
        </p:spPr>
        <p:txBody>
          <a:bodyPr>
            <a:spAutoFit/>
          </a:bodyPr>
          <a:lstStyle/>
          <a:p>
            <a:pPr>
              <a:lnSpc>
                <a:spcPct val="85000"/>
              </a:lnSpc>
              <a:defRPr/>
            </a:pPr>
            <a:r>
              <a:rPr lang="en-US" sz="2000">
                <a:effectLst>
                  <a:outerShdw blurRad="38100" dist="38100" dir="2700000" algn="tl">
                    <a:srgbClr val="C0C0C0"/>
                  </a:outerShdw>
                </a:effectLst>
                <a:latin typeface="Segoe" pitchFamily="34" charset="0"/>
              </a:rPr>
              <a:t>InvokeWebService Activity</a:t>
            </a:r>
            <a:endParaRPr lang="en-US" sz="1800">
              <a:solidFill>
                <a:schemeClr val="tx1"/>
              </a:solidFill>
              <a:latin typeface="Arial" pitchFamily="34" charset="0"/>
            </a:endParaRPr>
          </a:p>
        </p:txBody>
      </p:sp>
      <p:pic>
        <p:nvPicPr>
          <p:cNvPr id="27663" name="Rectangle 29709"/>
          <p:cNvPicPr>
            <a:picLocks noChangeAspect="1" noChangeArrowheads="1"/>
          </p:cNvPicPr>
          <p:nvPr/>
        </p:nvPicPr>
        <p:blipFill>
          <a:blip r:embed="rId3"/>
          <a:srcRect/>
          <a:stretch>
            <a:fillRect/>
          </a:stretch>
        </p:blipFill>
        <p:spPr bwMode="auto">
          <a:xfrm>
            <a:off x="6065838" y="3081338"/>
            <a:ext cx="285750" cy="285750"/>
          </a:xfrm>
          <a:prstGeom prst="rect">
            <a:avLst/>
          </a:prstGeom>
          <a:noFill/>
          <a:ln w="9525">
            <a:noFill/>
            <a:miter lim="800000"/>
            <a:headEnd/>
            <a:tailEnd/>
          </a:ln>
        </p:spPr>
      </p:pic>
      <p:sp>
        <p:nvSpPr>
          <p:cNvPr id="77840" name="TextBox 77839"/>
          <p:cNvSpPr txBox="1">
            <a:spLocks noChangeArrowheads="1"/>
          </p:cNvSpPr>
          <p:nvPr/>
        </p:nvSpPr>
        <p:spPr bwMode="auto">
          <a:xfrm>
            <a:off x="5524500" y="1238250"/>
            <a:ext cx="3657600" cy="396875"/>
          </a:xfrm>
          <a:prstGeom prst="rect">
            <a:avLst/>
          </a:prstGeom>
          <a:noFill/>
          <a:ln w="12700" cap="flat" cmpd="sng" algn="ctr">
            <a:noFill/>
            <a:prstDash val="solid"/>
            <a:miter lim="800000"/>
            <a:headEnd type="none" w="med" len="med"/>
            <a:tailEnd type="none" w="med" len="med"/>
          </a:ln>
          <a:effectLst/>
        </p:spPr>
        <p:txBody>
          <a:bodyPr>
            <a:spAutoFit/>
          </a:bodyPr>
          <a:lstStyle/>
          <a:p>
            <a:pPr>
              <a:spcBef>
                <a:spcPct val="50000"/>
              </a:spcBef>
              <a:defRPr/>
            </a:pPr>
            <a:r>
              <a:rPr lang="en-US" sz="2000" dirty="0">
                <a:solidFill>
                  <a:schemeClr val="tx1"/>
                </a:solidFill>
                <a:effectLst>
                  <a:outerShdw blurRad="38100" dist="38100" dir="2700000" algn="tl">
                    <a:srgbClr val="C0C0C0"/>
                  </a:outerShdw>
                </a:effectLst>
                <a:latin typeface="Segoe" pitchFamily="34" charset="0"/>
              </a:rPr>
              <a:t>Workflow Execution Logic</a:t>
            </a:r>
            <a:endParaRPr lang="en-US" sz="1800" dirty="0">
              <a:solidFill>
                <a:schemeClr val="tx1"/>
              </a:solidFill>
              <a:latin typeface="Arial" pitchFamily="34" charset="0"/>
            </a:endParaRPr>
          </a:p>
        </p:txBody>
      </p:sp>
    </p:spTree>
  </p:cSld>
  <p:clrMapOvr>
    <a:masterClrMapping/>
  </p:clrMapOvr>
  <p:transition advTm="337716"/>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59745"/>
          <p:cNvSpPr>
            <a:spLocks noGrp="1" noChangeArrowheads="1"/>
          </p:cNvSpPr>
          <p:nvPr>
            <p:ph type="title"/>
          </p:nvPr>
        </p:nvSpPr>
        <p:spPr/>
        <p:txBody>
          <a:bodyPr/>
          <a:lstStyle/>
          <a:p>
            <a:pPr>
              <a:defRPr/>
            </a:pPr>
            <a:r>
              <a:rPr lang="en-US" smtClean="0"/>
              <a:t>Example: A SendMail Activity</a:t>
            </a:r>
          </a:p>
        </p:txBody>
      </p:sp>
      <p:sp>
        <p:nvSpPr>
          <p:cNvPr id="28675" name="Text Placeholder 6"/>
          <p:cNvSpPr>
            <a:spLocks noGrp="1"/>
          </p:cNvSpPr>
          <p:nvPr>
            <p:ph type="body" idx="1"/>
          </p:nvPr>
        </p:nvSpPr>
        <p:spPr/>
        <p:txBody>
          <a:bodyPr/>
          <a:lstStyle/>
          <a:p>
            <a:endParaRPr lang="en-US" smtClean="0"/>
          </a:p>
        </p:txBody>
      </p:sp>
      <p:sp>
        <p:nvSpPr>
          <p:cNvPr id="28676" name="Rectangle 26625"/>
          <p:cNvSpPr>
            <a:spLocks noChangeArrowheads="1"/>
          </p:cNvSpPr>
          <p:nvPr/>
        </p:nvSpPr>
        <p:spPr bwMode="auto">
          <a:xfrm>
            <a:off x="0" y="1060450"/>
            <a:ext cx="9144000" cy="5205413"/>
          </a:xfrm>
          <a:prstGeom prst="rect">
            <a:avLst/>
          </a:prstGeom>
          <a:solidFill>
            <a:srgbClr val="FFFFFF"/>
          </a:solidFill>
          <a:ln w="19050" algn="ctr">
            <a:solidFill>
              <a:schemeClr val="tx1"/>
            </a:solidFill>
            <a:miter lim="800000"/>
            <a:headEnd/>
            <a:tailEnd/>
          </a:ln>
        </p:spPr>
        <p:txBody>
          <a:bodyPr lIns="182880" tIns="45717" rIns="91434" bIns="45717" anchor="ctr">
            <a:spAutoFit/>
          </a:bodyPr>
          <a:lstStyle/>
          <a:p>
            <a:pPr eaLnBrk="0" hangingPunct="0">
              <a:lnSpc>
                <a:spcPct val="85000"/>
              </a:lnSpc>
              <a:spcBef>
                <a:spcPct val="20000"/>
              </a:spcBef>
            </a:pPr>
            <a:r>
              <a:rPr lang="en-US" sz="1600" dirty="0">
                <a:solidFill>
                  <a:srgbClr val="095F24"/>
                </a:solidFill>
                <a:latin typeface="Lucida Console" pitchFamily="49" charset="0"/>
              </a:rPr>
              <a:t>using </a:t>
            </a:r>
            <a:r>
              <a:rPr lang="en-US" sz="1600" dirty="0" err="1">
                <a:solidFill>
                  <a:srgbClr val="095F24"/>
                </a:solidFill>
                <a:latin typeface="Lucida Console" pitchFamily="49" charset="0"/>
              </a:rPr>
              <a:t>System.Workflow.ComponentModel</a:t>
            </a:r>
            <a:r>
              <a:rPr lang="en-US" sz="1600" dirty="0">
                <a:solidFill>
                  <a:srgbClr val="095F24"/>
                </a:solidFill>
                <a:latin typeface="Lucida Console" pitchFamily="49" charset="0"/>
              </a:rPr>
              <a:t>;</a:t>
            </a:r>
          </a:p>
          <a:p>
            <a:pPr eaLnBrk="0" hangingPunct="0">
              <a:lnSpc>
                <a:spcPct val="85000"/>
              </a:lnSpc>
              <a:spcBef>
                <a:spcPct val="20000"/>
              </a:spcBef>
            </a:pPr>
            <a:r>
              <a:rPr lang="en-US" sz="1600" dirty="0">
                <a:solidFill>
                  <a:srgbClr val="095F24"/>
                </a:solidFill>
                <a:latin typeface="Lucida Console" pitchFamily="49" charset="0"/>
              </a:rPr>
              <a:t>public partial class </a:t>
            </a:r>
            <a:r>
              <a:rPr lang="en-US" sz="1600" dirty="0" err="1">
                <a:solidFill>
                  <a:srgbClr val="095F24"/>
                </a:solidFill>
                <a:latin typeface="Lucida Console" pitchFamily="49" charset="0"/>
              </a:rPr>
              <a:t>SendMail</a:t>
            </a:r>
            <a:r>
              <a:rPr lang="en-US" sz="1600" dirty="0">
                <a:solidFill>
                  <a:srgbClr val="095F24"/>
                </a:solidFill>
                <a:latin typeface="Lucida Console" pitchFamily="49" charset="0"/>
              </a:rPr>
              <a:t> : </a:t>
            </a:r>
            <a:r>
              <a:rPr lang="en-US" sz="1600" dirty="0" err="1">
                <a:solidFill>
                  <a:srgbClr val="FF0000"/>
                </a:solidFill>
                <a:latin typeface="Lucida Console" pitchFamily="49" charset="0"/>
              </a:rPr>
              <a:t>System.Workflow.ComponentModel.Activity</a:t>
            </a:r>
            <a:endParaRPr lang="en-US" sz="1600" dirty="0">
              <a:solidFill>
                <a:srgbClr val="FF0000"/>
              </a:solidFill>
              <a:latin typeface="Lucida Console" pitchFamily="49" charset="0"/>
            </a:endParaRPr>
          </a:p>
          <a:p>
            <a:pPr eaLnBrk="0" hangingPunct="0">
              <a:lnSpc>
                <a:spcPct val="85000"/>
              </a:lnSpc>
              <a:spcBef>
                <a:spcPct val="20000"/>
              </a:spcBef>
            </a:pPr>
            <a:r>
              <a:rPr lang="en-US" sz="1600" dirty="0">
                <a:solidFill>
                  <a:srgbClr val="095F24"/>
                </a:solidFill>
                <a:latin typeface="Lucida Console" pitchFamily="49" charset="0"/>
              </a:rPr>
              <a:t>{</a:t>
            </a:r>
          </a:p>
          <a:p>
            <a:pPr eaLnBrk="0" hangingPunct="0">
              <a:lnSpc>
                <a:spcPct val="85000"/>
              </a:lnSpc>
              <a:spcBef>
                <a:spcPct val="20000"/>
              </a:spcBef>
            </a:pPr>
            <a:r>
              <a:rPr lang="en-US" sz="1600" dirty="0">
                <a:solidFill>
                  <a:srgbClr val="095F24"/>
                </a:solidFill>
                <a:latin typeface="Lucida Console" pitchFamily="49" charset="0"/>
              </a:rPr>
              <a:t>    public </a:t>
            </a:r>
            <a:r>
              <a:rPr lang="en-US" sz="1600" dirty="0" err="1">
                <a:solidFill>
                  <a:srgbClr val="095F24"/>
                </a:solidFill>
                <a:latin typeface="Lucida Console" pitchFamily="49" charset="0"/>
              </a:rPr>
              <a:t>SendMail</a:t>
            </a:r>
            <a:r>
              <a:rPr lang="en-US" sz="1600" dirty="0">
                <a:solidFill>
                  <a:srgbClr val="095F24"/>
                </a:solidFill>
                <a:latin typeface="Lucida Console" pitchFamily="49" charset="0"/>
              </a:rPr>
              <a:t>() { </a:t>
            </a:r>
            <a:r>
              <a:rPr lang="en-US" sz="1600" dirty="0" err="1">
                <a:solidFill>
                  <a:srgbClr val="095F24"/>
                </a:solidFill>
                <a:latin typeface="Lucida Console" pitchFamily="49" charset="0"/>
              </a:rPr>
              <a:t>InitializeComponent</a:t>
            </a:r>
            <a:r>
              <a:rPr lang="en-US" sz="1600" dirty="0">
                <a:solidFill>
                  <a:srgbClr val="095F24"/>
                </a:solidFill>
                <a:latin typeface="Lucida Console" pitchFamily="49" charset="0"/>
              </a:rPr>
              <a:t>(); }</a:t>
            </a:r>
          </a:p>
          <a:p>
            <a:pPr eaLnBrk="0" hangingPunct="0">
              <a:lnSpc>
                <a:spcPct val="85000"/>
              </a:lnSpc>
              <a:spcBef>
                <a:spcPct val="20000"/>
              </a:spcBef>
            </a:pPr>
            <a:r>
              <a:rPr lang="en-US" sz="1600" dirty="0">
                <a:solidFill>
                  <a:srgbClr val="095F24"/>
                </a:solidFill>
                <a:latin typeface="Lucida Console" pitchFamily="49" charset="0"/>
              </a:rPr>
              <a:t>    protected override Status </a:t>
            </a:r>
            <a:r>
              <a:rPr lang="en-US" sz="1600" dirty="0">
                <a:solidFill>
                  <a:srgbClr val="FF0000"/>
                </a:solidFill>
                <a:latin typeface="Lucida Console" pitchFamily="49" charset="0"/>
              </a:rPr>
              <a:t>Execute</a:t>
            </a:r>
            <a:r>
              <a:rPr lang="en-US" sz="1600" dirty="0">
                <a:solidFill>
                  <a:srgbClr val="095F24"/>
                </a:solidFill>
                <a:latin typeface="Lucida Console" pitchFamily="49" charset="0"/>
              </a:rPr>
              <a:t>(</a:t>
            </a:r>
            <a:r>
              <a:rPr lang="en-US" sz="1600" dirty="0" err="1">
                <a:solidFill>
                  <a:srgbClr val="095F24"/>
                </a:solidFill>
                <a:latin typeface="Lucida Console" pitchFamily="49" charset="0"/>
              </a:rPr>
              <a:t>ActivityExecutionContext</a:t>
            </a:r>
            <a:r>
              <a:rPr lang="en-US" sz="1600" dirty="0">
                <a:solidFill>
                  <a:srgbClr val="095F24"/>
                </a:solidFill>
                <a:latin typeface="Lucida Console" pitchFamily="49" charset="0"/>
              </a:rPr>
              <a:t> context)</a:t>
            </a:r>
          </a:p>
          <a:p>
            <a:pPr eaLnBrk="0" hangingPunct="0">
              <a:lnSpc>
                <a:spcPct val="85000"/>
              </a:lnSpc>
              <a:spcBef>
                <a:spcPct val="20000"/>
              </a:spcBef>
            </a:pPr>
            <a:r>
              <a:rPr lang="en-US" sz="1600" dirty="0">
                <a:solidFill>
                  <a:srgbClr val="095F24"/>
                </a:solidFill>
                <a:latin typeface="Lucida Console" pitchFamily="49" charset="0"/>
              </a:rPr>
              <a:t>    {</a:t>
            </a:r>
          </a:p>
          <a:p>
            <a:pPr eaLnBrk="0" hangingPunct="0">
              <a:lnSpc>
                <a:spcPct val="85000"/>
              </a:lnSpc>
              <a:spcBef>
                <a:spcPct val="20000"/>
              </a:spcBef>
            </a:pPr>
            <a:r>
              <a:rPr lang="en-US" sz="1600" dirty="0">
                <a:solidFill>
                  <a:srgbClr val="095F24"/>
                </a:solidFill>
                <a:latin typeface="Lucida Console" pitchFamily="49" charset="0"/>
              </a:rPr>
              <a:t>       </a:t>
            </a:r>
            <a:r>
              <a:rPr lang="en-US" sz="1600" dirty="0">
                <a:solidFill>
                  <a:srgbClr val="FF0000"/>
                </a:solidFill>
                <a:latin typeface="Lucida Console" pitchFamily="49" charset="0"/>
              </a:rPr>
              <a:t>// </a:t>
            </a:r>
            <a:r>
              <a:rPr lang="en-US" sz="1600" dirty="0" smtClean="0">
                <a:solidFill>
                  <a:srgbClr val="FF0000"/>
                </a:solidFill>
                <a:latin typeface="Lucida Console" pitchFamily="49" charset="0"/>
              </a:rPr>
              <a:t>logic </a:t>
            </a:r>
            <a:r>
              <a:rPr lang="en-US" sz="1600" dirty="0">
                <a:solidFill>
                  <a:srgbClr val="FF0000"/>
                </a:solidFill>
                <a:latin typeface="Lucida Console" pitchFamily="49" charset="0"/>
              </a:rPr>
              <a:t>here to send the email</a:t>
            </a:r>
          </a:p>
          <a:p>
            <a:pPr eaLnBrk="0" hangingPunct="0">
              <a:lnSpc>
                <a:spcPct val="85000"/>
              </a:lnSpc>
              <a:spcBef>
                <a:spcPct val="20000"/>
              </a:spcBef>
            </a:pPr>
            <a:r>
              <a:rPr lang="en-US" sz="1600" dirty="0">
                <a:solidFill>
                  <a:srgbClr val="095F24"/>
                </a:solidFill>
                <a:latin typeface="Lucida Console" pitchFamily="49" charset="0"/>
              </a:rPr>
              <a:t>	return </a:t>
            </a:r>
            <a:r>
              <a:rPr lang="en-US" sz="1600" dirty="0" err="1">
                <a:solidFill>
                  <a:srgbClr val="095F24"/>
                </a:solidFill>
                <a:latin typeface="Lucida Console" pitchFamily="49" charset="0"/>
              </a:rPr>
              <a:t>Status.Closed</a:t>
            </a:r>
            <a:r>
              <a:rPr lang="en-US" sz="1600" dirty="0">
                <a:solidFill>
                  <a:srgbClr val="095F24"/>
                </a:solidFill>
                <a:latin typeface="Lucida Console" pitchFamily="49" charset="0"/>
              </a:rPr>
              <a:t>;</a:t>
            </a:r>
          </a:p>
          <a:p>
            <a:pPr eaLnBrk="0" hangingPunct="0">
              <a:lnSpc>
                <a:spcPct val="85000"/>
              </a:lnSpc>
              <a:spcBef>
                <a:spcPct val="20000"/>
              </a:spcBef>
            </a:pPr>
            <a:r>
              <a:rPr lang="en-US" sz="1600" dirty="0">
                <a:solidFill>
                  <a:srgbClr val="095F24"/>
                </a:solidFill>
                <a:latin typeface="Lucida Console" pitchFamily="49" charset="0"/>
              </a:rPr>
              <a:t>    }</a:t>
            </a:r>
          </a:p>
          <a:p>
            <a:pPr eaLnBrk="0" hangingPunct="0">
              <a:lnSpc>
                <a:spcPct val="85000"/>
              </a:lnSpc>
              <a:spcBef>
                <a:spcPct val="20000"/>
              </a:spcBef>
            </a:pPr>
            <a:r>
              <a:rPr lang="en-US" sz="1600" dirty="0">
                <a:solidFill>
                  <a:srgbClr val="095F24"/>
                </a:solidFill>
                <a:latin typeface="Lucida Console" pitchFamily="49" charset="0"/>
              </a:rPr>
              <a:t>}</a:t>
            </a:r>
          </a:p>
          <a:p>
            <a:pPr eaLnBrk="0" hangingPunct="0">
              <a:lnSpc>
                <a:spcPct val="85000"/>
              </a:lnSpc>
              <a:spcBef>
                <a:spcPct val="20000"/>
              </a:spcBef>
            </a:pPr>
            <a:r>
              <a:rPr lang="en-US" sz="1600" dirty="0">
                <a:solidFill>
                  <a:srgbClr val="095F24"/>
                </a:solidFill>
                <a:latin typeface="Lucida Console" pitchFamily="49" charset="0"/>
              </a:rPr>
              <a:t>public partial class </a:t>
            </a:r>
            <a:r>
              <a:rPr lang="en-US" sz="1600" dirty="0" err="1">
                <a:solidFill>
                  <a:srgbClr val="095F24"/>
                </a:solidFill>
                <a:latin typeface="Lucida Console" pitchFamily="49" charset="0"/>
              </a:rPr>
              <a:t>SendMail</a:t>
            </a:r>
            <a:endParaRPr lang="en-US" sz="1600" dirty="0">
              <a:solidFill>
                <a:srgbClr val="095F24"/>
              </a:solidFill>
              <a:latin typeface="Lucida Console" pitchFamily="49" charset="0"/>
            </a:endParaRPr>
          </a:p>
          <a:p>
            <a:pPr eaLnBrk="0" hangingPunct="0">
              <a:lnSpc>
                <a:spcPct val="85000"/>
              </a:lnSpc>
              <a:spcBef>
                <a:spcPct val="20000"/>
              </a:spcBef>
            </a:pPr>
            <a:r>
              <a:rPr lang="en-US" sz="1600" dirty="0">
                <a:solidFill>
                  <a:srgbClr val="095F24"/>
                </a:solidFill>
                <a:latin typeface="Lucida Console" pitchFamily="49" charset="0"/>
              </a:rPr>
              <a:t>{</a:t>
            </a:r>
          </a:p>
          <a:p>
            <a:pPr eaLnBrk="0" hangingPunct="0">
              <a:lnSpc>
                <a:spcPct val="85000"/>
              </a:lnSpc>
              <a:spcBef>
                <a:spcPct val="20000"/>
              </a:spcBef>
            </a:pPr>
            <a:r>
              <a:rPr lang="en-US" sz="1600" dirty="0">
                <a:solidFill>
                  <a:srgbClr val="095F24"/>
                </a:solidFill>
                <a:latin typeface="Lucida Console" pitchFamily="49" charset="0"/>
              </a:rPr>
              <a:t>    public string subject;</a:t>
            </a:r>
          </a:p>
          <a:p>
            <a:pPr eaLnBrk="0" hangingPunct="0">
              <a:lnSpc>
                <a:spcPct val="85000"/>
              </a:lnSpc>
              <a:spcBef>
                <a:spcPct val="20000"/>
              </a:spcBef>
            </a:pPr>
            <a:r>
              <a:rPr lang="en-US" sz="1600" dirty="0">
                <a:solidFill>
                  <a:srgbClr val="095F24"/>
                </a:solidFill>
                <a:latin typeface="Lucida Console" pitchFamily="49" charset="0"/>
              </a:rPr>
              <a:t>    public string Subject { get { return subject; } </a:t>
            </a:r>
          </a:p>
          <a:p>
            <a:pPr eaLnBrk="0" hangingPunct="0">
              <a:lnSpc>
                <a:spcPct val="85000"/>
              </a:lnSpc>
              <a:spcBef>
                <a:spcPct val="20000"/>
              </a:spcBef>
            </a:pPr>
            <a:r>
              <a:rPr lang="en-US" sz="1600" dirty="0">
                <a:solidFill>
                  <a:srgbClr val="095F24"/>
                </a:solidFill>
                <a:latin typeface="Lucida Console" pitchFamily="49" charset="0"/>
              </a:rPr>
              <a:t>		set { </a:t>
            </a:r>
            <a:r>
              <a:rPr lang="en-US" sz="1600" dirty="0" err="1">
                <a:solidFill>
                  <a:srgbClr val="095F24"/>
                </a:solidFill>
                <a:latin typeface="Lucida Console" pitchFamily="49" charset="0"/>
              </a:rPr>
              <a:t>this.subject</a:t>
            </a:r>
            <a:r>
              <a:rPr lang="en-US" sz="1600" dirty="0">
                <a:solidFill>
                  <a:srgbClr val="095F24"/>
                </a:solidFill>
                <a:latin typeface="Lucida Console" pitchFamily="49" charset="0"/>
              </a:rPr>
              <a:t> = value; } }</a:t>
            </a:r>
          </a:p>
          <a:p>
            <a:pPr eaLnBrk="0" hangingPunct="0">
              <a:lnSpc>
                <a:spcPct val="85000"/>
              </a:lnSpc>
              <a:spcBef>
                <a:spcPct val="20000"/>
              </a:spcBef>
            </a:pPr>
            <a:r>
              <a:rPr lang="en-US" sz="1600" dirty="0">
                <a:solidFill>
                  <a:srgbClr val="095F24"/>
                </a:solidFill>
                <a:latin typeface="Lucida Console" pitchFamily="49" charset="0"/>
              </a:rPr>
              <a:t>    private void </a:t>
            </a:r>
            <a:r>
              <a:rPr lang="en-US" sz="1600" dirty="0" err="1">
                <a:solidFill>
                  <a:srgbClr val="095F24"/>
                </a:solidFill>
                <a:latin typeface="Lucida Console" pitchFamily="49" charset="0"/>
              </a:rPr>
              <a:t>InitializeComponent</a:t>
            </a:r>
            <a:r>
              <a:rPr lang="en-US" sz="1600" dirty="0">
                <a:solidFill>
                  <a:srgbClr val="095F24"/>
                </a:solidFill>
                <a:latin typeface="Lucida Console" pitchFamily="49" charset="0"/>
              </a:rPr>
              <a:t>()  // designer generated</a:t>
            </a:r>
          </a:p>
          <a:p>
            <a:pPr eaLnBrk="0" hangingPunct="0">
              <a:lnSpc>
                <a:spcPct val="85000"/>
              </a:lnSpc>
              <a:spcBef>
                <a:spcPct val="20000"/>
              </a:spcBef>
            </a:pPr>
            <a:r>
              <a:rPr lang="en-US" sz="1600" dirty="0">
                <a:solidFill>
                  <a:srgbClr val="095F24"/>
                </a:solidFill>
                <a:latin typeface="Lucida Console" pitchFamily="49" charset="0"/>
              </a:rPr>
              <a:t>    {</a:t>
            </a:r>
          </a:p>
          <a:p>
            <a:pPr eaLnBrk="0" hangingPunct="0">
              <a:lnSpc>
                <a:spcPct val="85000"/>
              </a:lnSpc>
              <a:spcBef>
                <a:spcPct val="20000"/>
              </a:spcBef>
            </a:pPr>
            <a:r>
              <a:rPr lang="en-US" sz="1600" dirty="0">
                <a:solidFill>
                  <a:srgbClr val="095F24"/>
                </a:solidFill>
                <a:latin typeface="Lucida Console" pitchFamily="49" charset="0"/>
              </a:rPr>
              <a:t>        this.ID = "</a:t>
            </a:r>
            <a:r>
              <a:rPr lang="en-US" sz="1600" dirty="0" err="1">
                <a:solidFill>
                  <a:srgbClr val="095F24"/>
                </a:solidFill>
                <a:latin typeface="Lucida Console" pitchFamily="49" charset="0"/>
              </a:rPr>
              <a:t>SendMail</a:t>
            </a:r>
            <a:r>
              <a:rPr lang="en-US" sz="1600" dirty="0">
                <a:solidFill>
                  <a:srgbClr val="095F24"/>
                </a:solidFill>
                <a:latin typeface="Lucida Console" pitchFamily="49" charset="0"/>
              </a:rPr>
              <a:t>";</a:t>
            </a:r>
          </a:p>
          <a:p>
            <a:pPr eaLnBrk="0" hangingPunct="0">
              <a:lnSpc>
                <a:spcPct val="85000"/>
              </a:lnSpc>
              <a:spcBef>
                <a:spcPct val="20000"/>
              </a:spcBef>
            </a:pPr>
            <a:r>
              <a:rPr lang="en-US" sz="1600" dirty="0">
                <a:solidFill>
                  <a:srgbClr val="095F24"/>
                </a:solidFill>
                <a:latin typeface="Lucida Console" pitchFamily="49" charset="0"/>
              </a:rPr>
              <a:t>    }</a:t>
            </a:r>
          </a:p>
          <a:p>
            <a:pPr eaLnBrk="0" hangingPunct="0">
              <a:lnSpc>
                <a:spcPct val="85000"/>
              </a:lnSpc>
              <a:spcBef>
                <a:spcPct val="20000"/>
              </a:spcBef>
            </a:pPr>
            <a:r>
              <a:rPr lang="en-US" sz="1600" dirty="0">
                <a:solidFill>
                  <a:srgbClr val="095F24"/>
                </a:solidFill>
                <a:latin typeface="Lucida Console" pitchFamily="49" charset="0"/>
              </a:rPr>
              <a:t>}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452438" y="1268413"/>
            <a:ext cx="8216900" cy="2212975"/>
          </a:xfrm>
          <a:prstGeom prst="rect">
            <a:avLst/>
          </a:prstGeom>
          <a:solidFill>
            <a:schemeClr val="bg1"/>
          </a:solidFill>
          <a:ln w="12700" algn="ctr">
            <a:solidFill>
              <a:schemeClr val="tx1"/>
            </a:solidFill>
            <a:miter lim="800000"/>
            <a:headEnd/>
            <a:tailEnd/>
          </a:ln>
          <a:effectLst/>
        </p:spPr>
        <p:txBody>
          <a:bodyPr wrap="none" anchor="ctr"/>
          <a:lstStyle/>
          <a:p>
            <a:r>
              <a:rPr lang="en-GB" b="1" noProof="1">
                <a:solidFill>
                  <a:schemeClr val="tx2"/>
                </a:solidFill>
                <a:latin typeface="Consolas" pitchFamily="49" charset="0"/>
              </a:rPr>
              <a:t>[ServiceContract]</a:t>
            </a:r>
          </a:p>
          <a:p>
            <a:r>
              <a:rPr lang="en-GB" b="1" noProof="1">
                <a:latin typeface="Consolas" pitchFamily="49" charset="0"/>
              </a:rPr>
              <a:t>public interface </a:t>
            </a:r>
            <a:r>
              <a:rPr lang="en-US" b="1">
                <a:latin typeface="Consolas" pitchFamily="49" charset="0"/>
              </a:rPr>
              <a:t>IHello</a:t>
            </a:r>
            <a:endParaRPr lang="en-US" b="1" noProof="1">
              <a:latin typeface="Consolas" pitchFamily="49" charset="0"/>
            </a:endParaRPr>
          </a:p>
          <a:p>
            <a:r>
              <a:rPr lang="en-US" b="1" noProof="1">
                <a:latin typeface="Consolas" pitchFamily="49" charset="0"/>
              </a:rPr>
              <a:t>{</a:t>
            </a:r>
            <a:endParaRPr lang="en-US" b="1">
              <a:latin typeface="Consolas" pitchFamily="49" charset="0"/>
            </a:endParaRPr>
          </a:p>
          <a:p>
            <a:r>
              <a:rPr lang="en-US" b="1">
                <a:solidFill>
                  <a:schemeClr val="tx2"/>
                </a:solidFill>
                <a:latin typeface="Consolas" pitchFamily="49" charset="0"/>
              </a:rPr>
              <a:t>  </a:t>
            </a:r>
            <a:r>
              <a:rPr lang="en-US" b="1" noProof="1">
                <a:solidFill>
                  <a:schemeClr val="tx2"/>
                </a:solidFill>
                <a:latin typeface="Consolas" pitchFamily="49" charset="0"/>
              </a:rPr>
              <a:t>[OperationContract]</a:t>
            </a:r>
          </a:p>
          <a:p>
            <a:r>
              <a:rPr lang="en-US" b="1">
                <a:latin typeface="Consolas" pitchFamily="49" charset="0"/>
              </a:rPr>
              <a:t>  string Hello(string name</a:t>
            </a:r>
            <a:r>
              <a:rPr lang="en-US" b="1" noProof="1">
                <a:latin typeface="Consolas" pitchFamily="49" charset="0"/>
              </a:rPr>
              <a:t>)</a:t>
            </a:r>
            <a:r>
              <a:rPr lang="en-US" b="1">
                <a:latin typeface="Consolas" pitchFamily="49" charset="0"/>
              </a:rPr>
              <a:t>;</a:t>
            </a:r>
          </a:p>
          <a:p>
            <a:r>
              <a:rPr lang="en-US" b="1" noProof="1">
                <a:latin typeface="Consolas" pitchFamily="49" charset="0"/>
              </a:rPr>
              <a:t>}</a:t>
            </a:r>
            <a:endParaRPr lang="en-US" b="1">
              <a:latin typeface="Consolas" pitchFamily="49" charset="0"/>
            </a:endParaRPr>
          </a:p>
        </p:txBody>
      </p:sp>
      <p:sp>
        <p:nvSpPr>
          <p:cNvPr id="51203" name="Rectangle 3"/>
          <p:cNvSpPr>
            <a:spLocks noGrp="1" noChangeArrowheads="1"/>
          </p:cNvSpPr>
          <p:nvPr>
            <p:ph type="title"/>
          </p:nvPr>
        </p:nvSpPr>
        <p:spPr/>
        <p:txBody>
          <a:bodyPr/>
          <a:lstStyle/>
          <a:p>
            <a:r>
              <a:rPr lang="en-US"/>
              <a:t>Service Contract</a:t>
            </a:r>
          </a:p>
        </p:txBody>
      </p:sp>
      <p:sp>
        <p:nvSpPr>
          <p:cNvPr id="51204" name="Rectangle 4"/>
          <p:cNvSpPr>
            <a:spLocks noChangeArrowheads="1"/>
          </p:cNvSpPr>
          <p:nvPr/>
        </p:nvSpPr>
        <p:spPr bwMode="auto">
          <a:xfrm>
            <a:off x="452438" y="3789363"/>
            <a:ext cx="8216900" cy="2470150"/>
          </a:xfrm>
          <a:prstGeom prst="rect">
            <a:avLst/>
          </a:prstGeom>
          <a:solidFill>
            <a:schemeClr val="bg1"/>
          </a:solidFill>
          <a:ln w="12700" algn="ctr">
            <a:solidFill>
              <a:schemeClr val="tx1"/>
            </a:solidFill>
            <a:miter lim="800000"/>
            <a:headEnd/>
            <a:tailEnd/>
          </a:ln>
          <a:effectLst/>
        </p:spPr>
        <p:txBody>
          <a:bodyPr wrap="none" anchor="ctr"/>
          <a:lstStyle/>
          <a:p>
            <a:r>
              <a:rPr lang="en-GB" b="1" noProof="1">
                <a:latin typeface="Consolas" pitchFamily="49" charset="0"/>
              </a:rPr>
              <a:t>public </a:t>
            </a:r>
            <a:r>
              <a:rPr lang="en-US" b="1">
                <a:latin typeface="Consolas" pitchFamily="49" charset="0"/>
              </a:rPr>
              <a:t>class</a:t>
            </a:r>
            <a:r>
              <a:rPr lang="en-US" b="1" noProof="1">
                <a:latin typeface="Consolas" pitchFamily="49" charset="0"/>
              </a:rPr>
              <a:t> </a:t>
            </a:r>
            <a:r>
              <a:rPr lang="en-US" b="1">
                <a:latin typeface="Consolas" pitchFamily="49" charset="0"/>
              </a:rPr>
              <a:t>HelloService : IHello</a:t>
            </a:r>
            <a:endParaRPr lang="en-US" b="1" noProof="1">
              <a:latin typeface="Consolas" pitchFamily="49" charset="0"/>
            </a:endParaRPr>
          </a:p>
          <a:p>
            <a:r>
              <a:rPr lang="en-US" b="1" noProof="1">
                <a:latin typeface="Consolas" pitchFamily="49" charset="0"/>
              </a:rPr>
              <a:t>{</a:t>
            </a:r>
            <a:endParaRPr lang="en-US" b="1">
              <a:latin typeface="Consolas" pitchFamily="49" charset="0"/>
            </a:endParaRPr>
          </a:p>
          <a:p>
            <a:r>
              <a:rPr lang="en-US" b="1">
                <a:latin typeface="Consolas" pitchFamily="49" charset="0"/>
              </a:rPr>
              <a:t>  public string Hello(string name</a:t>
            </a:r>
            <a:r>
              <a:rPr lang="en-US" b="1" noProof="1">
                <a:latin typeface="Consolas" pitchFamily="49" charset="0"/>
              </a:rPr>
              <a:t>)</a:t>
            </a:r>
            <a:endParaRPr lang="en-US" b="1">
              <a:latin typeface="Consolas" pitchFamily="49" charset="0"/>
            </a:endParaRPr>
          </a:p>
          <a:p>
            <a:r>
              <a:rPr lang="en-US" b="1">
                <a:latin typeface="Consolas" pitchFamily="49" charset="0"/>
              </a:rPr>
              <a:t>  {</a:t>
            </a:r>
          </a:p>
          <a:p>
            <a:r>
              <a:rPr lang="en-US" b="1">
                <a:latin typeface="Consolas" pitchFamily="49" charset="0"/>
              </a:rPr>
              <a:t>    return “Hello ” + name;</a:t>
            </a:r>
          </a:p>
          <a:p>
            <a:r>
              <a:rPr lang="en-US" b="1">
                <a:latin typeface="Consolas" pitchFamily="49" charset="0"/>
              </a:rPr>
              <a:t>  }</a:t>
            </a:r>
            <a:endParaRPr lang="en-US" b="1" noProof="1">
              <a:latin typeface="Consolas" pitchFamily="49" charset="0"/>
            </a:endParaRPr>
          </a:p>
          <a:p>
            <a:r>
              <a:rPr lang="en-US" b="1" noProof="1">
                <a:latin typeface="Consolas" pitchFamily="49" charset="0"/>
              </a:rPr>
              <a:t>}</a:t>
            </a:r>
            <a:endParaRPr lang="en-US" b="1">
              <a:latin typeface="Consolas" pitchFamily="49" charset="0"/>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Title 240641"/>
          <p:cNvSpPr>
            <a:spLocks noGrp="1" noChangeArrowheads="1"/>
          </p:cNvSpPr>
          <p:nvPr>
            <p:ph type="title"/>
          </p:nvPr>
        </p:nvSpPr>
        <p:spPr/>
        <p:txBody>
          <a:bodyPr/>
          <a:lstStyle/>
          <a:p>
            <a:pPr>
              <a:defRPr/>
            </a:pPr>
            <a:r>
              <a:rPr lang="en-US" smtClean="0"/>
              <a:t>Activity Component Model</a:t>
            </a:r>
          </a:p>
        </p:txBody>
      </p:sp>
      <p:sp>
        <p:nvSpPr>
          <p:cNvPr id="29699" name="Shape 240644"/>
          <p:cNvSpPr>
            <a:spLocks noGrp="1" noChangeArrowheads="1"/>
          </p:cNvSpPr>
          <p:nvPr>
            <p:ph type="body" idx="1"/>
          </p:nvPr>
        </p:nvSpPr>
        <p:spPr/>
        <p:txBody>
          <a:bodyPr/>
          <a:lstStyle/>
          <a:p>
            <a:r>
              <a:rPr lang="en-US" smtClean="0"/>
              <a:t>Each activity has an associated set of components</a:t>
            </a:r>
          </a:p>
          <a:p>
            <a:r>
              <a:rPr lang="en-US" smtClean="0"/>
              <a:t>Components are associated through attributes on the Activity Definition</a:t>
            </a:r>
          </a:p>
        </p:txBody>
      </p:sp>
      <p:sp>
        <p:nvSpPr>
          <p:cNvPr id="29700" name="TextBox 30721"/>
          <p:cNvSpPr txBox="1">
            <a:spLocks noChangeArrowheads="1"/>
          </p:cNvSpPr>
          <p:nvPr/>
        </p:nvSpPr>
        <p:spPr bwMode="auto">
          <a:xfrm>
            <a:off x="6162675" y="5343525"/>
            <a:ext cx="1600200" cy="366713"/>
          </a:xfrm>
          <a:prstGeom prst="rect">
            <a:avLst/>
          </a:prstGeom>
          <a:noFill/>
          <a:ln w="9525">
            <a:noFill/>
            <a:miter lim="800000"/>
            <a:headEnd/>
            <a:tailEnd/>
          </a:ln>
        </p:spPr>
        <p:txBody>
          <a:bodyPr>
            <a:spAutoFit/>
          </a:bodyPr>
          <a:lstStyle/>
          <a:p>
            <a:pPr eaLnBrk="0" hangingPunct="0">
              <a:spcBef>
                <a:spcPct val="50000"/>
              </a:spcBef>
            </a:pPr>
            <a:r>
              <a:rPr lang="en-US" sz="1800">
                <a:cs typeface="Arial" pitchFamily="34" charset="0"/>
              </a:rPr>
              <a:t>Required</a:t>
            </a:r>
          </a:p>
        </p:txBody>
      </p:sp>
      <p:sp>
        <p:nvSpPr>
          <p:cNvPr id="29701" name="TextBox 30722"/>
          <p:cNvSpPr txBox="1">
            <a:spLocks noChangeArrowheads="1"/>
          </p:cNvSpPr>
          <p:nvPr/>
        </p:nvSpPr>
        <p:spPr bwMode="auto">
          <a:xfrm>
            <a:off x="6172200" y="5799138"/>
            <a:ext cx="4038600" cy="366712"/>
          </a:xfrm>
          <a:prstGeom prst="rect">
            <a:avLst/>
          </a:prstGeom>
          <a:noFill/>
          <a:ln w="9525">
            <a:noFill/>
            <a:miter lim="800000"/>
            <a:headEnd/>
            <a:tailEnd/>
          </a:ln>
        </p:spPr>
        <p:txBody>
          <a:bodyPr>
            <a:spAutoFit/>
          </a:bodyPr>
          <a:lstStyle/>
          <a:p>
            <a:pPr eaLnBrk="0" hangingPunct="0">
              <a:spcBef>
                <a:spcPct val="50000"/>
              </a:spcBef>
            </a:pPr>
            <a:r>
              <a:rPr lang="en-US" sz="1800">
                <a:cs typeface="Arial" pitchFamily="34" charset="0"/>
              </a:rPr>
              <a:t>Optional (defaults provided)</a:t>
            </a:r>
          </a:p>
        </p:txBody>
      </p:sp>
      <p:cxnSp>
        <p:nvCxnSpPr>
          <p:cNvPr id="29702" name="Elbow Connector 30724"/>
          <p:cNvCxnSpPr>
            <a:cxnSpLocks noChangeShapeType="1"/>
          </p:cNvCxnSpPr>
          <p:nvPr/>
        </p:nvCxnSpPr>
        <p:spPr bwMode="auto">
          <a:xfrm>
            <a:off x="5629275" y="3124200"/>
            <a:ext cx="762000" cy="268288"/>
          </a:xfrm>
          <a:prstGeom prst="bentConnector3">
            <a:avLst>
              <a:gd name="adj1" fmla="val 50000"/>
            </a:avLst>
          </a:prstGeom>
          <a:noFill/>
          <a:ln w="19050" algn="ctr">
            <a:solidFill>
              <a:schemeClr val="bg1"/>
            </a:solidFill>
            <a:miter lim="800000"/>
            <a:headEnd/>
            <a:tailEnd type="triangle" w="med" len="med"/>
          </a:ln>
        </p:spPr>
      </p:cxnSp>
      <p:cxnSp>
        <p:nvCxnSpPr>
          <p:cNvPr id="29703" name="Elbow Connector 30725"/>
          <p:cNvCxnSpPr>
            <a:cxnSpLocks noChangeShapeType="1"/>
          </p:cNvCxnSpPr>
          <p:nvPr/>
        </p:nvCxnSpPr>
        <p:spPr bwMode="auto">
          <a:xfrm>
            <a:off x="5629275" y="3124200"/>
            <a:ext cx="762000" cy="1030288"/>
          </a:xfrm>
          <a:prstGeom prst="bentConnector3">
            <a:avLst>
              <a:gd name="adj1" fmla="val 50000"/>
            </a:avLst>
          </a:prstGeom>
          <a:noFill/>
          <a:ln w="19050" algn="ctr">
            <a:solidFill>
              <a:schemeClr val="bg1"/>
            </a:solidFill>
            <a:miter lim="800000"/>
            <a:headEnd/>
            <a:tailEnd type="triangle" w="med" len="med"/>
          </a:ln>
        </p:spPr>
      </p:cxnSp>
      <p:sp>
        <p:nvSpPr>
          <p:cNvPr id="29704" name="TextBox 30726"/>
          <p:cNvSpPr txBox="1">
            <a:spLocks noChangeArrowheads="1"/>
          </p:cNvSpPr>
          <p:nvPr/>
        </p:nvSpPr>
        <p:spPr bwMode="auto">
          <a:xfrm>
            <a:off x="381000" y="3733800"/>
            <a:ext cx="4999038" cy="2738438"/>
          </a:xfrm>
          <a:prstGeom prst="rect">
            <a:avLst/>
          </a:prstGeom>
          <a:solidFill>
            <a:schemeClr val="bg1"/>
          </a:solidFill>
          <a:ln w="25400" algn="ctr">
            <a:solidFill>
              <a:schemeClr val="tx1"/>
            </a:solidFill>
            <a:miter lim="800000"/>
            <a:headEnd/>
            <a:tailEnd/>
          </a:ln>
        </p:spPr>
        <p:txBody>
          <a:bodyPr>
            <a:spAutoFit/>
          </a:bodyPr>
          <a:lstStyle/>
          <a:p>
            <a:pPr eaLnBrk="0" hangingPunct="0">
              <a:spcBef>
                <a:spcPct val="50000"/>
              </a:spcBef>
            </a:pPr>
            <a:r>
              <a:rPr lang="en-US" sz="1600" b="1">
                <a:solidFill>
                  <a:schemeClr val="bg2"/>
                </a:solidFill>
                <a:latin typeface="Courier New" pitchFamily="49" charset="0"/>
                <a:cs typeface="Arial" pitchFamily="34" charset="0"/>
              </a:rPr>
              <a:t>// Companion classes</a:t>
            </a:r>
          </a:p>
          <a:p>
            <a:pPr eaLnBrk="0" hangingPunct="0">
              <a:spcBef>
                <a:spcPct val="50000"/>
              </a:spcBef>
            </a:pPr>
            <a:r>
              <a:rPr lang="en-US" sz="1600" b="1">
                <a:solidFill>
                  <a:schemeClr val="bg2"/>
                </a:solidFill>
                <a:latin typeface="Courier New" pitchFamily="49" charset="0"/>
                <a:cs typeface="Arial" pitchFamily="34" charset="0"/>
              </a:rPr>
              <a:t>[Designer(typeof(MyDesigner))]</a:t>
            </a:r>
          </a:p>
          <a:p>
            <a:pPr eaLnBrk="0" hangingPunct="0">
              <a:spcBef>
                <a:spcPct val="50000"/>
              </a:spcBef>
            </a:pPr>
            <a:r>
              <a:rPr lang="en-US" sz="1600" b="1">
                <a:solidFill>
                  <a:schemeClr val="bg2"/>
                </a:solidFill>
                <a:latin typeface="Courier New" pitchFamily="49" charset="0"/>
                <a:cs typeface="Arial" pitchFamily="34" charset="0"/>
              </a:rPr>
              <a:t>[CodeGenerator(typeof(MyCodeGen))]</a:t>
            </a:r>
          </a:p>
          <a:p>
            <a:pPr eaLnBrk="0" hangingPunct="0">
              <a:spcBef>
                <a:spcPct val="50000"/>
              </a:spcBef>
            </a:pPr>
            <a:r>
              <a:rPr lang="en-US" sz="1600" b="1">
                <a:solidFill>
                  <a:schemeClr val="bg2"/>
                </a:solidFill>
                <a:latin typeface="Courier New" pitchFamily="49" charset="0"/>
                <a:cs typeface="Arial" pitchFamily="34" charset="0"/>
              </a:rPr>
              <a:t>[Validator(typeof(MyValidator))]</a:t>
            </a:r>
          </a:p>
          <a:p>
            <a:pPr eaLnBrk="0" hangingPunct="0">
              <a:spcBef>
                <a:spcPct val="50000"/>
              </a:spcBef>
            </a:pPr>
            <a:endParaRPr lang="en-US" sz="800" b="1">
              <a:solidFill>
                <a:schemeClr val="bg2"/>
              </a:solidFill>
              <a:latin typeface="Courier New" pitchFamily="49" charset="0"/>
              <a:cs typeface="Arial" pitchFamily="34" charset="0"/>
            </a:endParaRPr>
          </a:p>
          <a:p>
            <a:pPr eaLnBrk="0" hangingPunct="0">
              <a:spcBef>
                <a:spcPct val="50000"/>
              </a:spcBef>
            </a:pPr>
            <a:r>
              <a:rPr lang="en-US" sz="1600" b="1">
                <a:solidFill>
                  <a:schemeClr val="bg2"/>
                </a:solidFill>
                <a:latin typeface="Courier New" pitchFamily="49" charset="0"/>
                <a:cs typeface="Arial" pitchFamily="34" charset="0"/>
              </a:rPr>
              <a:t>// Behaviors</a:t>
            </a:r>
          </a:p>
          <a:p>
            <a:pPr eaLnBrk="0" hangingPunct="0">
              <a:spcBef>
                <a:spcPct val="50000"/>
              </a:spcBef>
            </a:pPr>
            <a:r>
              <a:rPr lang="en-US" sz="1600" b="1">
                <a:solidFill>
                  <a:schemeClr val="bg2"/>
                </a:solidFill>
                <a:latin typeface="Courier New" pitchFamily="49" charset="0"/>
                <a:cs typeface="Arial" pitchFamily="34" charset="0"/>
              </a:rPr>
              <a:t>[SupportsTransaction]</a:t>
            </a:r>
          </a:p>
          <a:p>
            <a:pPr eaLnBrk="0" hangingPunct="0">
              <a:spcBef>
                <a:spcPct val="50000"/>
              </a:spcBef>
            </a:pPr>
            <a:r>
              <a:rPr lang="en-US" sz="1600" b="1">
                <a:solidFill>
                  <a:schemeClr val="bg2"/>
                </a:solidFill>
                <a:latin typeface="Courier New" pitchFamily="49" charset="0"/>
                <a:cs typeface="Arial" pitchFamily="34" charset="0"/>
              </a:rPr>
              <a:t>public class MyActivity: Activity {...}</a:t>
            </a:r>
          </a:p>
        </p:txBody>
      </p:sp>
      <p:cxnSp>
        <p:nvCxnSpPr>
          <p:cNvPr id="29705" name="Curved Connector 30727"/>
          <p:cNvCxnSpPr>
            <a:cxnSpLocks noChangeShapeType="1"/>
          </p:cNvCxnSpPr>
          <p:nvPr/>
        </p:nvCxnSpPr>
        <p:spPr bwMode="auto">
          <a:xfrm flipV="1">
            <a:off x="3114675" y="3124200"/>
            <a:ext cx="685800" cy="304800"/>
          </a:xfrm>
          <a:prstGeom prst="curvedConnector3">
            <a:avLst>
              <a:gd name="adj1" fmla="val 50000"/>
            </a:avLst>
          </a:prstGeom>
          <a:noFill/>
          <a:ln w="12700" algn="ctr">
            <a:solidFill>
              <a:schemeClr val="bg1"/>
            </a:solidFill>
            <a:round/>
            <a:headEnd/>
            <a:tailEnd type="triangle" w="med" len="med"/>
          </a:ln>
        </p:spPr>
      </p:cxnSp>
      <p:pic>
        <p:nvPicPr>
          <p:cNvPr id="29706" name="Rectangle 30728"/>
          <p:cNvPicPr>
            <a:picLocks noChangeAspect="1" noChangeArrowheads="1"/>
          </p:cNvPicPr>
          <p:nvPr/>
        </p:nvPicPr>
        <p:blipFill>
          <a:blip r:embed="rId3"/>
          <a:srcRect/>
          <a:stretch>
            <a:fillRect/>
          </a:stretch>
        </p:blipFill>
        <p:spPr bwMode="auto">
          <a:xfrm>
            <a:off x="3800475" y="2667000"/>
            <a:ext cx="1828800" cy="914400"/>
          </a:xfrm>
          <a:prstGeom prst="rect">
            <a:avLst/>
          </a:prstGeom>
          <a:noFill/>
          <a:ln w="9525">
            <a:noFill/>
            <a:miter lim="800000"/>
            <a:headEnd/>
            <a:tailEnd/>
          </a:ln>
        </p:spPr>
      </p:pic>
      <p:sp>
        <p:nvSpPr>
          <p:cNvPr id="240651" name="Rectangle 240650"/>
          <p:cNvSpPr>
            <a:spLocks noChangeArrowheads="1"/>
          </p:cNvSpPr>
          <p:nvPr/>
        </p:nvSpPr>
        <p:spPr bwMode="auto">
          <a:xfrm>
            <a:off x="4029075" y="2897188"/>
            <a:ext cx="1309688" cy="455612"/>
          </a:xfrm>
          <a:prstGeom prst="rect">
            <a:avLst/>
          </a:prstGeom>
          <a:noFill/>
          <a:ln w="12700" cap="flat" cmpd="sng" algn="ctr">
            <a:noFill/>
            <a:prstDash val="solid"/>
            <a:miter lim="800000"/>
            <a:headEnd type="none" w="med" len="med"/>
            <a:tailEnd type="none" w="med" len="med"/>
          </a:ln>
          <a:effectLst/>
        </p:spPr>
        <p:txBody>
          <a:bodyPr wrap="none">
            <a:spAutoFit/>
          </a:bodyPr>
          <a:lstStyle/>
          <a:p>
            <a:pPr algn="ctr">
              <a:lnSpc>
                <a:spcPct val="85000"/>
              </a:lnSpc>
              <a:spcBef>
                <a:spcPct val="20000"/>
              </a:spcBef>
              <a:defRPr/>
            </a:pPr>
            <a:r>
              <a:rPr lang="en-US" sz="2800">
                <a:effectLst>
                  <a:outerShdw blurRad="38100" dist="38100" dir="2700000" algn="tl">
                    <a:srgbClr val="C0C0C0"/>
                  </a:outerShdw>
                </a:effectLst>
                <a:latin typeface="Segoe" pitchFamily="34" charset="0"/>
              </a:rPr>
              <a:t>Activity</a:t>
            </a:r>
            <a:endParaRPr lang="en-US" sz="1800">
              <a:solidFill>
                <a:schemeClr val="tx1"/>
              </a:solidFill>
              <a:latin typeface="Arial" pitchFamily="34" charset="0"/>
            </a:endParaRPr>
          </a:p>
        </p:txBody>
      </p:sp>
      <p:pic>
        <p:nvPicPr>
          <p:cNvPr id="29708" name="Rectangle 30730"/>
          <p:cNvPicPr>
            <a:picLocks noChangeAspect="1" noChangeArrowheads="1"/>
          </p:cNvPicPr>
          <p:nvPr/>
        </p:nvPicPr>
        <p:blipFill>
          <a:blip r:embed="rId4"/>
          <a:srcRect/>
          <a:stretch>
            <a:fillRect/>
          </a:stretch>
        </p:blipFill>
        <p:spPr bwMode="auto">
          <a:xfrm>
            <a:off x="6391275" y="4573588"/>
            <a:ext cx="1752600" cy="685800"/>
          </a:xfrm>
          <a:prstGeom prst="rect">
            <a:avLst/>
          </a:prstGeom>
          <a:noFill/>
          <a:ln w="9525">
            <a:noFill/>
            <a:miter lim="800000"/>
            <a:headEnd/>
            <a:tailEnd/>
          </a:ln>
        </p:spPr>
      </p:pic>
      <p:sp>
        <p:nvSpPr>
          <p:cNvPr id="240653" name="Rectangle 240652"/>
          <p:cNvSpPr>
            <a:spLocks noChangeArrowheads="1"/>
          </p:cNvSpPr>
          <p:nvPr/>
        </p:nvSpPr>
        <p:spPr bwMode="auto">
          <a:xfrm>
            <a:off x="6581775" y="4649788"/>
            <a:ext cx="1371600" cy="558800"/>
          </a:xfrm>
          <a:prstGeom prst="rect">
            <a:avLst/>
          </a:prstGeom>
          <a:noFill/>
          <a:ln w="12700" cap="flat" cmpd="sng" algn="ctr">
            <a:noFill/>
            <a:prstDash val="solid"/>
            <a:miter lim="800000"/>
            <a:headEnd type="none" w="med" len="med"/>
            <a:tailEnd type="none" w="med" len="med"/>
          </a:ln>
          <a:effectLst/>
        </p:spPr>
        <p:txBody>
          <a:bodyPr>
            <a:spAutoFit/>
          </a:bodyPr>
          <a:lstStyle/>
          <a:p>
            <a:pPr algn="ctr">
              <a:lnSpc>
                <a:spcPct val="85000"/>
              </a:lnSpc>
              <a:spcBef>
                <a:spcPct val="20000"/>
              </a:spcBef>
              <a:defRPr/>
            </a:pPr>
            <a:r>
              <a:rPr lang="en-US" sz="1800">
                <a:effectLst>
                  <a:outerShdw blurRad="38100" dist="38100" dir="2700000" algn="tl">
                    <a:srgbClr val="C0C0C0"/>
                  </a:outerShdw>
                </a:effectLst>
                <a:latin typeface="Segoe" pitchFamily="34" charset="0"/>
              </a:rPr>
              <a:t>Code Generator</a:t>
            </a:r>
            <a:endParaRPr lang="en-US" sz="1800">
              <a:solidFill>
                <a:schemeClr val="tx1"/>
              </a:solidFill>
              <a:latin typeface="Arial" pitchFamily="34" charset="0"/>
            </a:endParaRPr>
          </a:p>
        </p:txBody>
      </p:sp>
      <p:pic>
        <p:nvPicPr>
          <p:cNvPr id="29710" name="Rectangle 30732"/>
          <p:cNvPicPr>
            <a:picLocks noChangeAspect="1" noChangeArrowheads="1"/>
          </p:cNvPicPr>
          <p:nvPr/>
        </p:nvPicPr>
        <p:blipFill>
          <a:blip r:embed="rId5"/>
          <a:srcRect/>
          <a:stretch>
            <a:fillRect/>
          </a:stretch>
        </p:blipFill>
        <p:spPr bwMode="auto">
          <a:xfrm>
            <a:off x="5781675" y="5791200"/>
            <a:ext cx="381000" cy="381000"/>
          </a:xfrm>
          <a:prstGeom prst="rect">
            <a:avLst/>
          </a:prstGeom>
          <a:noFill/>
          <a:ln w="9525">
            <a:noFill/>
            <a:miter lim="800000"/>
            <a:headEnd/>
            <a:tailEnd/>
          </a:ln>
        </p:spPr>
      </p:pic>
      <p:pic>
        <p:nvPicPr>
          <p:cNvPr id="29711" name="Rectangle 30733"/>
          <p:cNvPicPr>
            <a:picLocks noChangeAspect="1" noChangeArrowheads="1"/>
          </p:cNvPicPr>
          <p:nvPr/>
        </p:nvPicPr>
        <p:blipFill>
          <a:blip r:embed="rId6"/>
          <a:srcRect/>
          <a:stretch>
            <a:fillRect/>
          </a:stretch>
        </p:blipFill>
        <p:spPr bwMode="auto">
          <a:xfrm>
            <a:off x="5781675" y="5335588"/>
            <a:ext cx="381000" cy="381000"/>
          </a:xfrm>
          <a:prstGeom prst="rect">
            <a:avLst/>
          </a:prstGeom>
          <a:noFill/>
          <a:ln w="9525">
            <a:noFill/>
            <a:miter lim="800000"/>
            <a:headEnd/>
            <a:tailEnd/>
          </a:ln>
        </p:spPr>
      </p:pic>
      <p:pic>
        <p:nvPicPr>
          <p:cNvPr id="29712" name="Rectangle 30734"/>
          <p:cNvPicPr>
            <a:picLocks noChangeAspect="1" noChangeArrowheads="1"/>
          </p:cNvPicPr>
          <p:nvPr/>
        </p:nvPicPr>
        <p:blipFill>
          <a:blip r:embed="rId4"/>
          <a:srcRect/>
          <a:stretch>
            <a:fillRect/>
          </a:stretch>
        </p:blipFill>
        <p:spPr bwMode="auto">
          <a:xfrm>
            <a:off x="6391275" y="2287588"/>
            <a:ext cx="1752600" cy="685800"/>
          </a:xfrm>
          <a:prstGeom prst="rect">
            <a:avLst/>
          </a:prstGeom>
          <a:noFill/>
          <a:ln w="9525">
            <a:noFill/>
            <a:miter lim="800000"/>
            <a:headEnd/>
            <a:tailEnd/>
          </a:ln>
        </p:spPr>
      </p:pic>
      <p:sp>
        <p:nvSpPr>
          <p:cNvPr id="240657" name="Rectangle 240656"/>
          <p:cNvSpPr>
            <a:spLocks noChangeArrowheads="1"/>
          </p:cNvSpPr>
          <p:nvPr/>
        </p:nvSpPr>
        <p:spPr bwMode="auto">
          <a:xfrm>
            <a:off x="6665913" y="2470150"/>
            <a:ext cx="1201737" cy="350838"/>
          </a:xfrm>
          <a:prstGeom prst="rect">
            <a:avLst/>
          </a:prstGeom>
          <a:noFill/>
          <a:ln w="12700" cap="flat" cmpd="sng" algn="ctr">
            <a:noFill/>
            <a:prstDash val="solid"/>
            <a:miter lim="800000"/>
            <a:headEnd type="none" w="med" len="med"/>
            <a:tailEnd type="none" w="med" len="med"/>
          </a:ln>
          <a:effectLst/>
        </p:spPr>
        <p:txBody>
          <a:bodyPr wrap="none">
            <a:spAutoFit/>
          </a:bodyPr>
          <a:lstStyle/>
          <a:p>
            <a:pPr algn="ctr">
              <a:lnSpc>
                <a:spcPct val="85000"/>
              </a:lnSpc>
              <a:spcBef>
                <a:spcPct val="20000"/>
              </a:spcBef>
              <a:defRPr/>
            </a:pPr>
            <a:r>
              <a:rPr lang="en-US" sz="2000">
                <a:effectLst>
                  <a:outerShdw blurRad="38100" dist="38100" dir="2700000" algn="tl">
                    <a:srgbClr val="C0C0C0"/>
                  </a:outerShdw>
                </a:effectLst>
                <a:latin typeface="Segoe" pitchFamily="34" charset="0"/>
              </a:rPr>
              <a:t>Designer</a:t>
            </a:r>
            <a:endParaRPr lang="en-US" sz="1800">
              <a:solidFill>
                <a:schemeClr val="tx1"/>
              </a:solidFill>
              <a:latin typeface="Arial" pitchFamily="34" charset="0"/>
            </a:endParaRPr>
          </a:p>
        </p:txBody>
      </p:sp>
      <p:pic>
        <p:nvPicPr>
          <p:cNvPr id="29714" name="Rectangle 30736"/>
          <p:cNvPicPr>
            <a:picLocks noChangeAspect="1" noChangeArrowheads="1"/>
          </p:cNvPicPr>
          <p:nvPr/>
        </p:nvPicPr>
        <p:blipFill>
          <a:blip r:embed="rId4"/>
          <a:srcRect/>
          <a:stretch>
            <a:fillRect/>
          </a:stretch>
        </p:blipFill>
        <p:spPr bwMode="auto">
          <a:xfrm>
            <a:off x="6391275" y="3049588"/>
            <a:ext cx="1752600" cy="685800"/>
          </a:xfrm>
          <a:prstGeom prst="rect">
            <a:avLst/>
          </a:prstGeom>
          <a:noFill/>
          <a:ln w="9525">
            <a:noFill/>
            <a:miter lim="800000"/>
            <a:headEnd/>
            <a:tailEnd/>
          </a:ln>
        </p:spPr>
      </p:pic>
      <p:sp>
        <p:nvSpPr>
          <p:cNvPr id="240659" name="Rectangle 240658"/>
          <p:cNvSpPr>
            <a:spLocks noChangeArrowheads="1"/>
          </p:cNvSpPr>
          <p:nvPr/>
        </p:nvSpPr>
        <p:spPr bwMode="auto">
          <a:xfrm>
            <a:off x="6673850" y="3232150"/>
            <a:ext cx="1187450" cy="350838"/>
          </a:xfrm>
          <a:prstGeom prst="rect">
            <a:avLst/>
          </a:prstGeom>
          <a:noFill/>
          <a:ln w="12700" cap="flat" cmpd="sng" algn="ctr">
            <a:noFill/>
            <a:prstDash val="solid"/>
            <a:miter lim="800000"/>
            <a:headEnd type="none" w="med" len="med"/>
            <a:tailEnd type="none" w="med" len="med"/>
          </a:ln>
          <a:effectLst/>
        </p:spPr>
        <p:txBody>
          <a:bodyPr wrap="none">
            <a:spAutoFit/>
          </a:bodyPr>
          <a:lstStyle/>
          <a:p>
            <a:pPr algn="ctr">
              <a:lnSpc>
                <a:spcPct val="85000"/>
              </a:lnSpc>
              <a:spcBef>
                <a:spcPct val="20000"/>
              </a:spcBef>
              <a:defRPr/>
            </a:pPr>
            <a:r>
              <a:rPr lang="en-US" sz="2000">
                <a:effectLst>
                  <a:outerShdw blurRad="38100" dist="38100" dir="2700000" algn="tl">
                    <a:srgbClr val="C0C0C0"/>
                  </a:outerShdw>
                </a:effectLst>
                <a:latin typeface="Segoe" pitchFamily="34" charset="0"/>
              </a:rPr>
              <a:t>Validator</a:t>
            </a:r>
            <a:endParaRPr lang="en-US" sz="1800">
              <a:solidFill>
                <a:schemeClr val="tx1"/>
              </a:solidFill>
              <a:latin typeface="Arial" pitchFamily="34" charset="0"/>
            </a:endParaRPr>
          </a:p>
        </p:txBody>
      </p:sp>
      <p:pic>
        <p:nvPicPr>
          <p:cNvPr id="29716" name="Rectangle 30738"/>
          <p:cNvPicPr>
            <a:picLocks noChangeAspect="1" noChangeArrowheads="1"/>
          </p:cNvPicPr>
          <p:nvPr/>
        </p:nvPicPr>
        <p:blipFill>
          <a:blip r:embed="rId4"/>
          <a:srcRect/>
          <a:stretch>
            <a:fillRect/>
          </a:stretch>
        </p:blipFill>
        <p:spPr bwMode="auto">
          <a:xfrm>
            <a:off x="6391275" y="3811588"/>
            <a:ext cx="1752600" cy="685800"/>
          </a:xfrm>
          <a:prstGeom prst="rect">
            <a:avLst/>
          </a:prstGeom>
          <a:noFill/>
          <a:ln w="9525">
            <a:noFill/>
            <a:miter lim="800000"/>
            <a:headEnd/>
            <a:tailEnd/>
          </a:ln>
        </p:spPr>
      </p:pic>
      <p:sp>
        <p:nvSpPr>
          <p:cNvPr id="240661" name="Rectangle 240660"/>
          <p:cNvSpPr>
            <a:spLocks noChangeArrowheads="1"/>
          </p:cNvSpPr>
          <p:nvPr/>
        </p:nvSpPr>
        <p:spPr bwMode="auto">
          <a:xfrm>
            <a:off x="6645275" y="3994150"/>
            <a:ext cx="1244600" cy="350838"/>
          </a:xfrm>
          <a:prstGeom prst="rect">
            <a:avLst/>
          </a:prstGeom>
          <a:noFill/>
          <a:ln w="12700" cap="flat" cmpd="sng" algn="ctr">
            <a:noFill/>
            <a:prstDash val="solid"/>
            <a:miter lim="800000"/>
            <a:headEnd type="none" w="med" len="med"/>
            <a:tailEnd type="none" w="med" len="med"/>
          </a:ln>
          <a:effectLst/>
        </p:spPr>
        <p:txBody>
          <a:bodyPr wrap="none">
            <a:spAutoFit/>
          </a:bodyPr>
          <a:lstStyle/>
          <a:p>
            <a:pPr algn="ctr">
              <a:lnSpc>
                <a:spcPct val="85000"/>
              </a:lnSpc>
              <a:spcBef>
                <a:spcPct val="20000"/>
              </a:spcBef>
              <a:defRPr/>
            </a:pPr>
            <a:r>
              <a:rPr lang="en-US" sz="2000">
                <a:effectLst>
                  <a:outerShdw blurRad="38100" dist="38100" dir="2700000" algn="tl">
                    <a:srgbClr val="C0C0C0"/>
                  </a:outerShdw>
                </a:effectLst>
                <a:latin typeface="Segoe" pitchFamily="34" charset="0"/>
              </a:rPr>
              <a:t>Serializer</a:t>
            </a:r>
            <a:endParaRPr lang="en-US" sz="1800">
              <a:solidFill>
                <a:schemeClr val="tx1"/>
              </a:solidFill>
              <a:latin typeface="Arial" pitchFamily="34" charset="0"/>
            </a:endParaRPr>
          </a:p>
        </p:txBody>
      </p:sp>
      <p:cxnSp>
        <p:nvCxnSpPr>
          <p:cNvPr id="29718" name="Elbow Connector 30740"/>
          <p:cNvCxnSpPr>
            <a:cxnSpLocks noChangeShapeType="1"/>
          </p:cNvCxnSpPr>
          <p:nvPr/>
        </p:nvCxnSpPr>
        <p:spPr bwMode="auto">
          <a:xfrm flipV="1">
            <a:off x="5629275" y="2630488"/>
            <a:ext cx="762000" cy="493712"/>
          </a:xfrm>
          <a:prstGeom prst="bentConnector3">
            <a:avLst>
              <a:gd name="adj1" fmla="val 50000"/>
            </a:avLst>
          </a:prstGeom>
          <a:noFill/>
          <a:ln w="19050" algn="ctr">
            <a:solidFill>
              <a:schemeClr val="bg1"/>
            </a:solidFill>
            <a:miter lim="800000"/>
            <a:headEnd/>
            <a:tailEnd type="triangle" w="med" len="med"/>
          </a:ln>
        </p:spPr>
      </p:cxnSp>
      <p:cxnSp>
        <p:nvCxnSpPr>
          <p:cNvPr id="29719" name="Elbow Connector 30741"/>
          <p:cNvCxnSpPr>
            <a:cxnSpLocks noChangeShapeType="1"/>
          </p:cNvCxnSpPr>
          <p:nvPr/>
        </p:nvCxnSpPr>
        <p:spPr bwMode="auto">
          <a:xfrm>
            <a:off x="5629275" y="3124200"/>
            <a:ext cx="762000" cy="1792288"/>
          </a:xfrm>
          <a:prstGeom prst="bentConnector3">
            <a:avLst>
              <a:gd name="adj1" fmla="val 50000"/>
            </a:avLst>
          </a:prstGeom>
          <a:noFill/>
          <a:ln w="19050" algn="ctr">
            <a:solidFill>
              <a:schemeClr val="bg1"/>
            </a:solidFill>
            <a:miter lim="800000"/>
            <a:headEnd/>
            <a:tailEnd type="triangle" w="med" len="med"/>
          </a:ln>
        </p:spPr>
      </p:cxnSp>
      <p:pic>
        <p:nvPicPr>
          <p:cNvPr id="29720" name="Rectangle 30742"/>
          <p:cNvPicPr>
            <a:picLocks noChangeAspect="1" noChangeArrowheads="1"/>
          </p:cNvPicPr>
          <p:nvPr/>
        </p:nvPicPr>
        <p:blipFill>
          <a:blip r:embed="rId7"/>
          <a:srcRect/>
          <a:stretch>
            <a:fillRect/>
          </a:stretch>
        </p:blipFill>
        <p:spPr bwMode="auto">
          <a:xfrm>
            <a:off x="1057275" y="2638425"/>
            <a:ext cx="1752600" cy="714375"/>
          </a:xfrm>
          <a:prstGeom prst="rect">
            <a:avLst/>
          </a:prstGeom>
          <a:noFill/>
          <a:ln w="9525">
            <a:noFill/>
            <a:miter lim="800000"/>
            <a:headEnd/>
            <a:tailEnd/>
          </a:ln>
        </p:spPr>
      </p:pic>
      <p:pic>
        <p:nvPicPr>
          <p:cNvPr id="29721" name="Rectangle 30743"/>
          <p:cNvPicPr>
            <a:picLocks noChangeAspect="1" noChangeArrowheads="1"/>
          </p:cNvPicPr>
          <p:nvPr/>
        </p:nvPicPr>
        <p:blipFill>
          <a:blip r:embed="rId7"/>
          <a:srcRect/>
          <a:stretch>
            <a:fillRect/>
          </a:stretch>
        </p:blipFill>
        <p:spPr bwMode="auto">
          <a:xfrm>
            <a:off x="1209675" y="2790825"/>
            <a:ext cx="1752600" cy="714375"/>
          </a:xfrm>
          <a:prstGeom prst="rect">
            <a:avLst/>
          </a:prstGeom>
          <a:noFill/>
          <a:ln w="9525">
            <a:noFill/>
            <a:miter lim="800000"/>
            <a:headEnd/>
            <a:tailEnd/>
          </a:ln>
        </p:spPr>
      </p:pic>
      <p:pic>
        <p:nvPicPr>
          <p:cNvPr id="29722" name="Rectangle 30744"/>
          <p:cNvPicPr>
            <a:picLocks noChangeAspect="1" noChangeArrowheads="1"/>
          </p:cNvPicPr>
          <p:nvPr/>
        </p:nvPicPr>
        <p:blipFill>
          <a:blip r:embed="rId7"/>
          <a:srcRect/>
          <a:stretch>
            <a:fillRect/>
          </a:stretch>
        </p:blipFill>
        <p:spPr bwMode="auto">
          <a:xfrm>
            <a:off x="1362075" y="2943225"/>
            <a:ext cx="1752600" cy="714375"/>
          </a:xfrm>
          <a:prstGeom prst="rect">
            <a:avLst/>
          </a:prstGeom>
          <a:noFill/>
          <a:ln w="9525">
            <a:noFill/>
            <a:miter lim="800000"/>
            <a:headEnd/>
            <a:tailEnd/>
          </a:ln>
        </p:spPr>
      </p:pic>
      <p:sp>
        <p:nvSpPr>
          <p:cNvPr id="240667" name="Rectangle 240666"/>
          <p:cNvSpPr>
            <a:spLocks noChangeArrowheads="1"/>
          </p:cNvSpPr>
          <p:nvPr/>
        </p:nvSpPr>
        <p:spPr bwMode="auto">
          <a:xfrm>
            <a:off x="1516063" y="3124200"/>
            <a:ext cx="1314450" cy="350838"/>
          </a:xfrm>
          <a:prstGeom prst="rect">
            <a:avLst/>
          </a:prstGeom>
          <a:noFill/>
          <a:ln w="12700" cap="flat" cmpd="sng" algn="ctr">
            <a:noFill/>
            <a:prstDash val="solid"/>
            <a:miter lim="800000"/>
            <a:headEnd type="none" w="med" len="med"/>
            <a:tailEnd type="none" w="med" len="med"/>
          </a:ln>
          <a:effectLst/>
        </p:spPr>
        <p:txBody>
          <a:bodyPr wrap="none">
            <a:spAutoFit/>
          </a:bodyPr>
          <a:lstStyle/>
          <a:p>
            <a:pPr algn="ctr">
              <a:lnSpc>
                <a:spcPct val="85000"/>
              </a:lnSpc>
              <a:spcBef>
                <a:spcPct val="20000"/>
              </a:spcBef>
              <a:defRPr/>
            </a:pPr>
            <a:r>
              <a:rPr lang="en-US" sz="2000">
                <a:effectLst>
                  <a:outerShdw blurRad="38100" dist="38100" dir="2700000" algn="tl">
                    <a:srgbClr val="C0C0C0"/>
                  </a:outerShdw>
                </a:effectLst>
                <a:latin typeface="Segoe" pitchFamily="34" charset="0"/>
              </a:rPr>
              <a:t>Behaviors</a:t>
            </a:r>
            <a:endParaRPr lang="en-US" sz="1800">
              <a:solidFill>
                <a:schemeClr val="tx1"/>
              </a:solidFill>
              <a:latin typeface="Arial" pitchFamily="34" charset="0"/>
            </a:endParaRPr>
          </a:p>
        </p:txBody>
      </p:sp>
    </p:spTree>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81921"/>
          <p:cNvSpPr>
            <a:spLocks noGrp="1" noChangeArrowheads="1"/>
          </p:cNvSpPr>
          <p:nvPr>
            <p:ph type="title"/>
          </p:nvPr>
        </p:nvSpPr>
        <p:spPr/>
        <p:txBody>
          <a:bodyPr/>
          <a:lstStyle/>
          <a:p>
            <a:pPr>
              <a:defRPr/>
            </a:pPr>
            <a:r>
              <a:rPr lang="en-US" smtClean="0"/>
              <a:t>Activity Definition Class</a:t>
            </a:r>
          </a:p>
        </p:txBody>
      </p:sp>
      <p:sp>
        <p:nvSpPr>
          <p:cNvPr id="30723" name="Shape 81922"/>
          <p:cNvSpPr>
            <a:spLocks noGrp="1" noChangeArrowheads="1"/>
          </p:cNvSpPr>
          <p:nvPr>
            <p:ph type="body" idx="1"/>
          </p:nvPr>
        </p:nvSpPr>
        <p:spPr>
          <a:xfrm>
            <a:off x="457200" y="1066800"/>
            <a:ext cx="8229600" cy="5257800"/>
          </a:xfrm>
        </p:spPr>
        <p:txBody>
          <a:bodyPr>
            <a:normAutofit fontScale="92500" lnSpcReduction="10000"/>
          </a:bodyPr>
          <a:lstStyle/>
          <a:p>
            <a:r>
              <a:rPr lang="en-US" dirty="0" smtClean="0"/>
              <a:t>Class that defines the activity’s properties, events and conditions</a:t>
            </a:r>
          </a:p>
          <a:p>
            <a:r>
              <a:rPr lang="en-US" dirty="0" smtClean="0"/>
              <a:t>Defines how the activity manages state</a:t>
            </a:r>
          </a:p>
          <a:p>
            <a:r>
              <a:rPr lang="en-US" dirty="0" smtClean="0"/>
              <a:t>Two types of state:</a:t>
            </a:r>
          </a:p>
          <a:p>
            <a:pPr lvl="1"/>
            <a:r>
              <a:rPr lang="en-US" dirty="0" smtClean="0"/>
              <a:t>Instance state:  data is instance-specific</a:t>
            </a:r>
          </a:p>
          <a:p>
            <a:pPr lvl="1"/>
            <a:r>
              <a:rPr lang="en-US" dirty="0" smtClean="0"/>
              <a:t>Metadata state: data remains the same across all instances</a:t>
            </a:r>
          </a:p>
          <a:p>
            <a:r>
              <a:rPr lang="en-US" dirty="0" smtClean="0"/>
              <a:t>State can be managed using fields, variable-backed properties, or Dependency Properties</a:t>
            </a:r>
          </a:p>
          <a:p>
            <a:r>
              <a:rPr lang="en-US" dirty="0" smtClean="0"/>
              <a:t>Dependency Properties:</a:t>
            </a:r>
          </a:p>
          <a:p>
            <a:pPr lvl="1"/>
            <a:r>
              <a:rPr lang="en-US" dirty="0" smtClean="0"/>
              <a:t>Used to support data binding</a:t>
            </a:r>
          </a:p>
          <a:p>
            <a:pPr lvl="1"/>
            <a:r>
              <a:rPr lang="en-US" dirty="0" smtClean="0"/>
              <a:t>Required for property promotion</a:t>
            </a:r>
          </a:p>
          <a:p>
            <a:pPr lvl="1"/>
            <a:r>
              <a:rPr lang="en-US" dirty="0" smtClean="0"/>
              <a:t>State is stored in a dictionary</a:t>
            </a:r>
          </a:p>
          <a:p>
            <a:pPr lvl="1"/>
            <a:r>
              <a:rPr lang="en-US" dirty="0" smtClean="0"/>
              <a:t>Used by the runtime to:</a:t>
            </a:r>
          </a:p>
          <a:p>
            <a:pPr lvl="2"/>
            <a:r>
              <a:rPr lang="en-US" dirty="0" smtClean="0"/>
              <a:t>Serialize and manage state</a:t>
            </a:r>
          </a:p>
          <a:p>
            <a:pPr lvl="2"/>
            <a:r>
              <a:rPr lang="en-US" dirty="0" smtClean="0"/>
              <a:t>Intercept the state changes made during execution</a:t>
            </a:r>
          </a:p>
        </p:txBody>
      </p:sp>
    </p:spTree>
  </p:cSld>
  <p:clrMapOvr>
    <a:masterClrMapping/>
  </p:clrMapOvr>
  <p:transition advTm="98923"/>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Title 232449"/>
          <p:cNvSpPr>
            <a:spLocks noGrp="1" noChangeArrowheads="1"/>
          </p:cNvSpPr>
          <p:nvPr>
            <p:ph type="title"/>
          </p:nvPr>
        </p:nvSpPr>
        <p:spPr/>
        <p:txBody>
          <a:bodyPr/>
          <a:lstStyle/>
          <a:p>
            <a:pPr>
              <a:defRPr/>
            </a:pPr>
            <a:r>
              <a:rPr lang="en-US" dirty="0" smtClean="0"/>
              <a:t>Building Activities</a:t>
            </a:r>
          </a:p>
        </p:txBody>
      </p:sp>
      <p:pic>
        <p:nvPicPr>
          <p:cNvPr id="31747" name="Rectangle 34817"/>
          <p:cNvPicPr>
            <a:picLocks noChangeAspect="1" noChangeArrowheads="1"/>
          </p:cNvPicPr>
          <p:nvPr/>
        </p:nvPicPr>
        <p:blipFill>
          <a:blip r:embed="rId3"/>
          <a:srcRect/>
          <a:stretch>
            <a:fillRect/>
          </a:stretch>
        </p:blipFill>
        <p:spPr bwMode="invGray">
          <a:xfrm>
            <a:off x="382588" y="2279650"/>
            <a:ext cx="3308350" cy="1279525"/>
          </a:xfrm>
          <a:prstGeom prst="rect">
            <a:avLst/>
          </a:prstGeom>
          <a:noFill/>
          <a:ln w="9525">
            <a:noFill/>
            <a:miter lim="800000"/>
            <a:headEnd/>
            <a:tailEnd/>
          </a:ln>
        </p:spPr>
      </p:pic>
      <p:pic>
        <p:nvPicPr>
          <p:cNvPr id="31748" name="Rectangle 34818"/>
          <p:cNvPicPr>
            <a:picLocks noChangeAspect="1" noChangeArrowheads="1"/>
          </p:cNvPicPr>
          <p:nvPr/>
        </p:nvPicPr>
        <p:blipFill>
          <a:blip r:embed="rId4"/>
          <a:srcRect/>
          <a:stretch>
            <a:fillRect/>
          </a:stretch>
        </p:blipFill>
        <p:spPr bwMode="auto">
          <a:xfrm>
            <a:off x="3927475" y="1484313"/>
            <a:ext cx="4521200" cy="19431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96257"/>
          <p:cNvSpPr>
            <a:spLocks noGrp="1" noChangeArrowheads="1"/>
          </p:cNvSpPr>
          <p:nvPr>
            <p:ph type="title"/>
          </p:nvPr>
        </p:nvSpPr>
        <p:spPr/>
        <p:txBody>
          <a:bodyPr/>
          <a:lstStyle/>
          <a:p>
            <a:pPr>
              <a:defRPr/>
            </a:pPr>
            <a:r>
              <a:rPr lang="en-US" smtClean="0"/>
              <a:t>Activity Execution Status</a:t>
            </a:r>
          </a:p>
        </p:txBody>
      </p:sp>
      <p:sp>
        <p:nvSpPr>
          <p:cNvPr id="32771" name="Shape 96258"/>
          <p:cNvSpPr>
            <a:spLocks noGrp="1" noChangeArrowheads="1"/>
          </p:cNvSpPr>
          <p:nvPr>
            <p:ph type="body" idx="1"/>
          </p:nvPr>
        </p:nvSpPr>
        <p:spPr/>
        <p:txBody>
          <a:bodyPr/>
          <a:lstStyle/>
          <a:p>
            <a:r>
              <a:rPr lang="en-US" dirty="0" smtClean="0"/>
              <a:t>Returned by Execute() method</a:t>
            </a:r>
          </a:p>
          <a:p>
            <a:r>
              <a:rPr lang="en-US" dirty="0" smtClean="0"/>
              <a:t>Can be determined by a parent activity or workflow </a:t>
            </a:r>
          </a:p>
          <a:p>
            <a:pPr lvl="1"/>
            <a:r>
              <a:rPr lang="en-US" dirty="0" err="1" smtClean="0"/>
              <a:t>Activity.ExecutionStatus</a:t>
            </a:r>
            <a:endParaRPr lang="en-US" dirty="0" smtClean="0"/>
          </a:p>
          <a:p>
            <a:r>
              <a:rPr lang="en-US" dirty="0" smtClean="0"/>
              <a:t>Tracked by a Tracking Runtime Service</a:t>
            </a:r>
          </a:p>
          <a:p>
            <a:r>
              <a:rPr lang="en-US" dirty="0" err="1" smtClean="0"/>
              <a:t>ActivityExecutionStatus</a:t>
            </a:r>
            <a:r>
              <a:rPr lang="en-US" dirty="0" smtClean="0"/>
              <a:t> Enumeration</a:t>
            </a:r>
          </a:p>
          <a:p>
            <a:pPr lvl="1"/>
            <a:r>
              <a:rPr lang="en-US" noProof="1" smtClean="0"/>
              <a:t>Initialized</a:t>
            </a:r>
          </a:p>
          <a:p>
            <a:pPr lvl="1"/>
            <a:r>
              <a:rPr lang="en-US" noProof="1" smtClean="0"/>
              <a:t>Executing</a:t>
            </a:r>
          </a:p>
          <a:p>
            <a:pPr lvl="1"/>
            <a:r>
              <a:rPr lang="en-US" noProof="1" smtClean="0"/>
              <a:t>Compensating</a:t>
            </a:r>
          </a:p>
          <a:p>
            <a:pPr lvl="1"/>
            <a:r>
              <a:rPr lang="en-US" noProof="1" smtClean="0"/>
              <a:t>Cancelling</a:t>
            </a:r>
          </a:p>
          <a:p>
            <a:pPr lvl="1"/>
            <a:r>
              <a:rPr lang="en-US" noProof="1" smtClean="0"/>
              <a:t>Close</a:t>
            </a:r>
            <a:r>
              <a:rPr lang="en-US" dirty="0" smtClean="0"/>
              <a:t>d</a:t>
            </a:r>
          </a:p>
          <a:p>
            <a:pPr lvl="1"/>
            <a:r>
              <a:rPr lang="en-US" dirty="0" smtClean="0"/>
              <a:t>Faulting</a:t>
            </a:r>
          </a:p>
        </p:txBody>
      </p:sp>
    </p:spTree>
  </p:cSld>
  <p:clrMapOvr>
    <a:masterClrMapping/>
  </p:clrMapOvr>
  <p:transition advTm="47488"/>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Title 215041"/>
          <p:cNvSpPr>
            <a:spLocks noGrp="1" noChangeArrowheads="1"/>
          </p:cNvSpPr>
          <p:nvPr>
            <p:ph type="title"/>
          </p:nvPr>
        </p:nvSpPr>
        <p:spPr/>
        <p:txBody>
          <a:bodyPr/>
          <a:lstStyle/>
          <a:p>
            <a:pPr>
              <a:defRPr/>
            </a:pPr>
            <a:r>
              <a:rPr lang="en-US" smtClean="0"/>
              <a:t>Activity Execution</a:t>
            </a:r>
          </a:p>
        </p:txBody>
      </p:sp>
      <p:sp>
        <p:nvSpPr>
          <p:cNvPr id="215044" name="Text Placeholder 215043"/>
          <p:cNvSpPr>
            <a:spLocks noGrp="1" noChangeArrowheads="1"/>
          </p:cNvSpPr>
          <p:nvPr>
            <p:ph type="body" idx="1"/>
          </p:nvPr>
        </p:nvSpPr>
        <p:spPr>
          <a:xfrm>
            <a:off x="381000" y="3886200"/>
            <a:ext cx="8229600" cy="2362200"/>
          </a:xfrm>
        </p:spPr>
        <p:txBody>
          <a:bodyPr/>
          <a:lstStyle/>
          <a:p>
            <a:r>
              <a:rPr lang="en-US" sz="2000" smtClean="0"/>
              <a:t>Activity Execution Methods</a:t>
            </a:r>
          </a:p>
          <a:p>
            <a:r>
              <a:rPr lang="en-US" sz="2000" smtClean="0"/>
              <a:t>Initialize()</a:t>
            </a:r>
          </a:p>
          <a:p>
            <a:r>
              <a:rPr lang="en-US" sz="2000" smtClean="0"/>
              <a:t>Execute()</a:t>
            </a:r>
          </a:p>
          <a:p>
            <a:r>
              <a:rPr lang="en-US" sz="2000" smtClean="0"/>
              <a:t>Cancel()</a:t>
            </a:r>
          </a:p>
          <a:p>
            <a:r>
              <a:rPr lang="en-US" sz="2000" smtClean="0"/>
              <a:t>Compensate()</a:t>
            </a:r>
          </a:p>
          <a:p>
            <a:r>
              <a:rPr lang="en-US" sz="2000" smtClean="0"/>
              <a:t>HandleFault()</a:t>
            </a:r>
          </a:p>
        </p:txBody>
      </p:sp>
      <p:sp>
        <p:nvSpPr>
          <p:cNvPr id="215043" name="TextBox 215042"/>
          <p:cNvSpPr txBox="1">
            <a:spLocks noChangeArrowheads="1"/>
          </p:cNvSpPr>
          <p:nvPr/>
        </p:nvSpPr>
        <p:spPr bwMode="auto">
          <a:xfrm>
            <a:off x="6499225" y="4419600"/>
            <a:ext cx="2300288" cy="325438"/>
          </a:xfrm>
          <a:prstGeom prst="rect">
            <a:avLst/>
          </a:prstGeom>
          <a:noFill/>
          <a:ln w="9525">
            <a:noFill/>
            <a:miter lim="800000"/>
            <a:headEnd/>
            <a:tailEnd/>
          </a:ln>
        </p:spPr>
        <p:txBody>
          <a:bodyPr>
            <a:spAutoFit/>
          </a:bodyPr>
          <a:lstStyle/>
          <a:p>
            <a:pPr eaLnBrk="0" hangingPunct="0">
              <a:lnSpc>
                <a:spcPct val="85000"/>
              </a:lnSpc>
              <a:spcBef>
                <a:spcPct val="20000"/>
              </a:spcBef>
            </a:pPr>
            <a:r>
              <a:rPr lang="en-US" sz="1800" b="1">
                <a:latin typeface="Arial" pitchFamily="34" charset="0"/>
              </a:rPr>
              <a:t>Transition Types</a:t>
            </a:r>
          </a:p>
        </p:txBody>
      </p:sp>
      <p:cxnSp>
        <p:nvCxnSpPr>
          <p:cNvPr id="215045" name="Shape 215044"/>
          <p:cNvCxnSpPr>
            <a:cxnSpLocks noChangeShapeType="1"/>
          </p:cNvCxnSpPr>
          <p:nvPr/>
        </p:nvCxnSpPr>
        <p:spPr bwMode="auto">
          <a:xfrm rot="5400000">
            <a:off x="8052594" y="2388394"/>
            <a:ext cx="1647825" cy="77787"/>
          </a:xfrm>
          <a:prstGeom prst="curvedConnector2">
            <a:avLst/>
          </a:prstGeom>
          <a:noFill/>
          <a:ln w="12700" algn="ctr">
            <a:solidFill>
              <a:schemeClr val="bg1"/>
            </a:solidFill>
            <a:round/>
            <a:headEnd/>
            <a:tailEnd type="triangle" w="med" len="med"/>
          </a:ln>
        </p:spPr>
      </p:cxnSp>
      <p:cxnSp>
        <p:nvCxnSpPr>
          <p:cNvPr id="215046" name="Straight Arrow Connector 215045"/>
          <p:cNvCxnSpPr>
            <a:cxnSpLocks noChangeShapeType="1"/>
          </p:cNvCxnSpPr>
          <p:nvPr/>
        </p:nvCxnSpPr>
        <p:spPr bwMode="auto">
          <a:xfrm flipV="1">
            <a:off x="1255713" y="2095500"/>
            <a:ext cx="3175" cy="533400"/>
          </a:xfrm>
          <a:prstGeom prst="straightConnector1">
            <a:avLst/>
          </a:prstGeom>
          <a:noFill/>
          <a:ln w="25400" algn="ctr">
            <a:solidFill>
              <a:srgbClr val="FF0000"/>
            </a:solidFill>
            <a:prstDash val="sysDot"/>
            <a:round/>
            <a:headEnd/>
            <a:tailEnd type="triangle" w="med" len="med"/>
          </a:ln>
        </p:spPr>
      </p:cxnSp>
      <p:cxnSp>
        <p:nvCxnSpPr>
          <p:cNvPr id="215047" name="Straight Arrow Connector 215046"/>
          <p:cNvCxnSpPr>
            <a:cxnSpLocks noChangeShapeType="1"/>
          </p:cNvCxnSpPr>
          <p:nvPr/>
        </p:nvCxnSpPr>
        <p:spPr bwMode="auto">
          <a:xfrm flipV="1">
            <a:off x="1219200" y="3733800"/>
            <a:ext cx="1588" cy="304800"/>
          </a:xfrm>
          <a:prstGeom prst="straightConnector1">
            <a:avLst/>
          </a:prstGeom>
          <a:noFill/>
          <a:ln w="25400" algn="ctr">
            <a:solidFill>
              <a:srgbClr val="FF0000"/>
            </a:solidFill>
            <a:prstDash val="sysDot"/>
            <a:round/>
            <a:headEnd/>
            <a:tailEnd type="triangle" w="med" len="med"/>
          </a:ln>
        </p:spPr>
      </p:cxnSp>
      <p:cxnSp>
        <p:nvCxnSpPr>
          <p:cNvPr id="215048" name="Straight Arrow Connector 215047"/>
          <p:cNvCxnSpPr>
            <a:cxnSpLocks noChangeShapeType="1"/>
          </p:cNvCxnSpPr>
          <p:nvPr/>
        </p:nvCxnSpPr>
        <p:spPr bwMode="auto">
          <a:xfrm>
            <a:off x="2438400" y="1543050"/>
            <a:ext cx="838200" cy="0"/>
          </a:xfrm>
          <a:prstGeom prst="straightConnector1">
            <a:avLst/>
          </a:prstGeom>
          <a:noFill/>
          <a:ln w="25400" algn="ctr">
            <a:solidFill>
              <a:srgbClr val="FF0000"/>
            </a:solidFill>
            <a:prstDash val="sysDot"/>
            <a:round/>
            <a:headEnd/>
            <a:tailEnd type="triangle" w="med" len="med"/>
          </a:ln>
        </p:spPr>
      </p:cxnSp>
      <p:cxnSp>
        <p:nvCxnSpPr>
          <p:cNvPr id="215049" name="Straight Arrow Connector 215048"/>
          <p:cNvCxnSpPr>
            <a:cxnSpLocks noChangeShapeType="1"/>
          </p:cNvCxnSpPr>
          <p:nvPr/>
        </p:nvCxnSpPr>
        <p:spPr bwMode="auto">
          <a:xfrm>
            <a:off x="5637213" y="1571625"/>
            <a:ext cx="1150937" cy="1333500"/>
          </a:xfrm>
          <a:prstGeom prst="straightConnector1">
            <a:avLst/>
          </a:prstGeom>
          <a:noFill/>
          <a:ln w="12700" algn="ctr">
            <a:solidFill>
              <a:schemeClr val="bg1"/>
            </a:solidFill>
            <a:round/>
            <a:headEnd/>
            <a:tailEnd type="triangle" w="med" len="med"/>
          </a:ln>
        </p:spPr>
      </p:cxnSp>
      <p:cxnSp>
        <p:nvCxnSpPr>
          <p:cNvPr id="215050" name="Straight Arrow Connector 215049"/>
          <p:cNvCxnSpPr>
            <a:cxnSpLocks noChangeShapeType="1"/>
          </p:cNvCxnSpPr>
          <p:nvPr/>
        </p:nvCxnSpPr>
        <p:spPr bwMode="auto">
          <a:xfrm>
            <a:off x="5407025" y="3219450"/>
            <a:ext cx="1069975" cy="0"/>
          </a:xfrm>
          <a:prstGeom prst="straightConnector1">
            <a:avLst/>
          </a:prstGeom>
          <a:noFill/>
          <a:ln w="12700" algn="ctr">
            <a:solidFill>
              <a:schemeClr val="bg1"/>
            </a:solidFill>
            <a:round/>
            <a:headEnd/>
            <a:tailEnd type="triangle" w="med" len="med"/>
          </a:ln>
        </p:spPr>
      </p:cxnSp>
      <p:cxnSp>
        <p:nvCxnSpPr>
          <p:cNvPr id="215051" name="Straight Arrow Connector 215050"/>
          <p:cNvCxnSpPr>
            <a:cxnSpLocks noChangeShapeType="1"/>
          </p:cNvCxnSpPr>
          <p:nvPr/>
        </p:nvCxnSpPr>
        <p:spPr bwMode="auto">
          <a:xfrm flipV="1">
            <a:off x="7656513" y="2095500"/>
            <a:ext cx="3175" cy="571500"/>
          </a:xfrm>
          <a:prstGeom prst="straightConnector1">
            <a:avLst/>
          </a:prstGeom>
          <a:noFill/>
          <a:ln w="25400" algn="ctr">
            <a:solidFill>
              <a:srgbClr val="FF0000"/>
            </a:solidFill>
            <a:prstDash val="sysDot"/>
            <a:round/>
            <a:headEnd/>
            <a:tailEnd type="triangle" w="med" len="med"/>
          </a:ln>
        </p:spPr>
      </p:cxnSp>
      <p:cxnSp>
        <p:nvCxnSpPr>
          <p:cNvPr id="215052" name="Straight Arrow Connector 215051"/>
          <p:cNvCxnSpPr>
            <a:cxnSpLocks noChangeShapeType="1"/>
          </p:cNvCxnSpPr>
          <p:nvPr/>
        </p:nvCxnSpPr>
        <p:spPr bwMode="auto">
          <a:xfrm>
            <a:off x="6465888" y="5014913"/>
            <a:ext cx="1389062" cy="4762"/>
          </a:xfrm>
          <a:prstGeom prst="straightConnector1">
            <a:avLst/>
          </a:prstGeom>
          <a:noFill/>
          <a:ln w="25400" algn="ctr">
            <a:solidFill>
              <a:srgbClr val="FF0000"/>
            </a:solidFill>
            <a:prstDash val="sysDot"/>
            <a:round/>
            <a:headEnd/>
            <a:tailEnd type="triangle" w="med" len="med"/>
          </a:ln>
        </p:spPr>
      </p:cxnSp>
      <p:cxnSp>
        <p:nvCxnSpPr>
          <p:cNvPr id="215053" name="Straight Arrow Connector 215052"/>
          <p:cNvCxnSpPr>
            <a:cxnSpLocks noChangeShapeType="1"/>
          </p:cNvCxnSpPr>
          <p:nvPr/>
        </p:nvCxnSpPr>
        <p:spPr bwMode="auto">
          <a:xfrm flipV="1">
            <a:off x="6478588" y="5307013"/>
            <a:ext cx="1366837" cy="3175"/>
          </a:xfrm>
          <a:prstGeom prst="straightConnector1">
            <a:avLst/>
          </a:prstGeom>
          <a:noFill/>
          <a:ln w="12700" algn="ctr">
            <a:solidFill>
              <a:schemeClr val="bg1"/>
            </a:solidFill>
            <a:round/>
            <a:headEnd/>
            <a:tailEnd type="triangle" w="med" len="med"/>
          </a:ln>
        </p:spPr>
      </p:cxnSp>
      <p:sp>
        <p:nvSpPr>
          <p:cNvPr id="215054" name="TextBox 215053"/>
          <p:cNvSpPr txBox="1">
            <a:spLocks noChangeArrowheads="1"/>
          </p:cNvSpPr>
          <p:nvPr/>
        </p:nvSpPr>
        <p:spPr bwMode="auto">
          <a:xfrm>
            <a:off x="7883525" y="5140325"/>
            <a:ext cx="908050" cy="325438"/>
          </a:xfrm>
          <a:prstGeom prst="rect">
            <a:avLst/>
          </a:prstGeom>
          <a:noFill/>
          <a:ln w="9525">
            <a:noFill/>
            <a:miter lim="800000"/>
            <a:headEnd/>
            <a:tailEnd/>
          </a:ln>
        </p:spPr>
        <p:txBody>
          <a:bodyPr wrap="none">
            <a:spAutoFit/>
          </a:bodyPr>
          <a:lstStyle/>
          <a:p>
            <a:pPr algn="ctr" eaLnBrk="0" hangingPunct="0">
              <a:lnSpc>
                <a:spcPct val="85000"/>
              </a:lnSpc>
              <a:spcBef>
                <a:spcPct val="20000"/>
              </a:spcBef>
            </a:pPr>
            <a:r>
              <a:rPr lang="en-US" sz="1800">
                <a:latin typeface="Arial" pitchFamily="34" charset="0"/>
              </a:rPr>
              <a:t>Activity</a:t>
            </a:r>
          </a:p>
        </p:txBody>
      </p:sp>
      <p:sp>
        <p:nvSpPr>
          <p:cNvPr id="215055" name="TextBox 215054"/>
          <p:cNvSpPr txBox="1">
            <a:spLocks noChangeArrowheads="1"/>
          </p:cNvSpPr>
          <p:nvPr/>
        </p:nvSpPr>
        <p:spPr bwMode="auto">
          <a:xfrm>
            <a:off x="7880350" y="4822825"/>
            <a:ext cx="1035050" cy="325438"/>
          </a:xfrm>
          <a:prstGeom prst="rect">
            <a:avLst/>
          </a:prstGeom>
          <a:noFill/>
          <a:ln w="9525">
            <a:noFill/>
            <a:miter lim="800000"/>
            <a:headEnd/>
            <a:tailEnd/>
          </a:ln>
        </p:spPr>
        <p:txBody>
          <a:bodyPr wrap="none">
            <a:spAutoFit/>
          </a:bodyPr>
          <a:lstStyle/>
          <a:p>
            <a:pPr algn="ctr" eaLnBrk="0" hangingPunct="0">
              <a:lnSpc>
                <a:spcPct val="85000"/>
              </a:lnSpc>
              <a:spcBef>
                <a:spcPct val="20000"/>
              </a:spcBef>
            </a:pPr>
            <a:r>
              <a:rPr lang="en-US" sz="1800">
                <a:latin typeface="Arial" pitchFamily="34" charset="0"/>
              </a:rPr>
              <a:t>Runtime</a:t>
            </a:r>
          </a:p>
        </p:txBody>
      </p:sp>
      <p:sp>
        <p:nvSpPr>
          <p:cNvPr id="31759" name="TextBox 36878"/>
          <p:cNvSpPr txBox="1">
            <a:spLocks noChangeArrowheads="1"/>
          </p:cNvSpPr>
          <p:nvPr/>
        </p:nvSpPr>
        <p:spPr bwMode="auto">
          <a:xfrm>
            <a:off x="592138" y="1684338"/>
            <a:ext cx="184150" cy="403225"/>
          </a:xfrm>
          <a:prstGeom prst="rect">
            <a:avLst/>
          </a:prstGeom>
          <a:noFill/>
          <a:ln w="9525">
            <a:noFill/>
            <a:miter lim="800000"/>
            <a:headEnd/>
            <a:tailEnd/>
          </a:ln>
        </p:spPr>
        <p:txBody>
          <a:bodyPr wrap="none">
            <a:spAutoFit/>
          </a:bodyPr>
          <a:lstStyle/>
          <a:p>
            <a:pPr algn="ctr" eaLnBrk="0" hangingPunct="0">
              <a:lnSpc>
                <a:spcPct val="85000"/>
              </a:lnSpc>
              <a:spcBef>
                <a:spcPct val="20000"/>
              </a:spcBef>
              <a:defRPr/>
            </a:pPr>
            <a:endParaRPr lang="en-US" sz="2400">
              <a:solidFill>
                <a:schemeClr val="tx1"/>
              </a:solidFill>
              <a:effectLst>
                <a:outerShdw blurRad="38100" dist="38100" dir="2700000" algn="tl">
                  <a:srgbClr val="C0C0C0"/>
                </a:outerShdw>
              </a:effectLst>
              <a:latin typeface="Segoe" pitchFamily="34" charset="0"/>
            </a:endParaRPr>
          </a:p>
        </p:txBody>
      </p:sp>
      <p:grpSp>
        <p:nvGrpSpPr>
          <p:cNvPr id="2" name="Group 17"/>
          <p:cNvGrpSpPr>
            <a:grpSpLocks/>
          </p:cNvGrpSpPr>
          <p:nvPr/>
        </p:nvGrpSpPr>
        <p:grpSpPr bwMode="auto">
          <a:xfrm>
            <a:off x="76200" y="2628900"/>
            <a:ext cx="2359025" cy="1104900"/>
            <a:chOff x="144" y="816"/>
            <a:chExt cx="1486" cy="696"/>
          </a:xfrm>
        </p:grpSpPr>
        <p:pic>
          <p:nvPicPr>
            <p:cNvPr id="33827" name="Rectangle 36897"/>
            <p:cNvPicPr>
              <a:picLocks noChangeAspect="1" noChangeArrowheads="1"/>
            </p:cNvPicPr>
            <p:nvPr/>
          </p:nvPicPr>
          <p:blipFill>
            <a:blip r:embed="rId3"/>
            <a:srcRect/>
            <a:stretch>
              <a:fillRect/>
            </a:stretch>
          </p:blipFill>
          <p:spPr bwMode="auto">
            <a:xfrm>
              <a:off x="144" y="816"/>
              <a:ext cx="1486" cy="696"/>
            </a:xfrm>
            <a:prstGeom prst="rect">
              <a:avLst/>
            </a:prstGeom>
            <a:noFill/>
            <a:ln w="9525">
              <a:noFill/>
              <a:miter lim="800000"/>
              <a:headEnd/>
              <a:tailEnd/>
            </a:ln>
          </p:spPr>
        </p:pic>
        <p:sp>
          <p:nvSpPr>
            <p:cNvPr id="215059" name="TextBox 215058"/>
            <p:cNvSpPr txBox="1">
              <a:spLocks noChangeArrowheads="1"/>
            </p:cNvSpPr>
            <p:nvPr/>
          </p:nvSpPr>
          <p:spPr bwMode="auto">
            <a:xfrm>
              <a:off x="359" y="1015"/>
              <a:ext cx="1052" cy="287"/>
            </a:xfrm>
            <a:prstGeom prst="rect">
              <a:avLst/>
            </a:prstGeom>
            <a:noFill/>
            <a:ln w="12700" cap="flat" cmpd="sng" algn="ctr">
              <a:noFill/>
              <a:prstDash val="solid"/>
              <a:miter lim="800000"/>
              <a:headEnd type="none" w="med" len="med"/>
              <a:tailEnd type="none" w="med" len="med"/>
            </a:ln>
            <a:effectLst/>
          </p:spPr>
          <p:txBody>
            <a:bodyPr wrap="none">
              <a:spAutoFit/>
            </a:bodyPr>
            <a:lstStyle/>
            <a:p>
              <a:pPr algn="ctr" eaLnBrk="0" hangingPunct="0">
                <a:lnSpc>
                  <a:spcPct val="85000"/>
                </a:lnSpc>
                <a:spcBef>
                  <a:spcPct val="20000"/>
                </a:spcBef>
                <a:defRPr/>
              </a:pPr>
              <a:r>
                <a:rPr lang="en-US" sz="2800">
                  <a:effectLst>
                    <a:outerShdw blurRad="38100" dist="38100" dir="2700000" algn="tl">
                      <a:srgbClr val="C0C0C0"/>
                    </a:outerShdw>
                  </a:effectLst>
                  <a:latin typeface="Segoe" pitchFamily="34" charset="0"/>
                </a:rPr>
                <a:t>Initialized</a:t>
              </a:r>
              <a:endParaRPr lang="en-US" sz="1800">
                <a:solidFill>
                  <a:schemeClr val="tx1"/>
                </a:solidFill>
                <a:latin typeface="Arial" pitchFamily="34" charset="0"/>
              </a:endParaRPr>
            </a:p>
          </p:txBody>
        </p:sp>
      </p:grpSp>
      <p:grpSp>
        <p:nvGrpSpPr>
          <p:cNvPr id="3" name="Group 20"/>
          <p:cNvGrpSpPr>
            <a:grpSpLocks/>
          </p:cNvGrpSpPr>
          <p:nvPr/>
        </p:nvGrpSpPr>
        <p:grpSpPr bwMode="auto">
          <a:xfrm>
            <a:off x="79375" y="990600"/>
            <a:ext cx="2359025" cy="1104900"/>
            <a:chOff x="144" y="816"/>
            <a:chExt cx="1486" cy="696"/>
          </a:xfrm>
        </p:grpSpPr>
        <p:pic>
          <p:nvPicPr>
            <p:cNvPr id="33825" name="Rectangle 36895"/>
            <p:cNvPicPr>
              <a:picLocks noChangeAspect="1" noChangeArrowheads="1"/>
            </p:cNvPicPr>
            <p:nvPr/>
          </p:nvPicPr>
          <p:blipFill>
            <a:blip r:embed="rId3"/>
            <a:srcRect/>
            <a:stretch>
              <a:fillRect/>
            </a:stretch>
          </p:blipFill>
          <p:spPr bwMode="auto">
            <a:xfrm>
              <a:off x="144" y="816"/>
              <a:ext cx="1486" cy="696"/>
            </a:xfrm>
            <a:prstGeom prst="rect">
              <a:avLst/>
            </a:prstGeom>
            <a:noFill/>
            <a:ln w="9525">
              <a:noFill/>
              <a:miter lim="800000"/>
              <a:headEnd/>
              <a:tailEnd/>
            </a:ln>
          </p:spPr>
        </p:pic>
        <p:sp>
          <p:nvSpPr>
            <p:cNvPr id="215062" name="TextBox 215061"/>
            <p:cNvSpPr txBox="1">
              <a:spLocks noChangeArrowheads="1"/>
            </p:cNvSpPr>
            <p:nvPr/>
          </p:nvSpPr>
          <p:spPr bwMode="auto">
            <a:xfrm>
              <a:off x="338" y="1015"/>
              <a:ext cx="1101" cy="287"/>
            </a:xfrm>
            <a:prstGeom prst="rect">
              <a:avLst/>
            </a:prstGeom>
            <a:noFill/>
            <a:ln w="12700" cap="flat" cmpd="sng" algn="ctr">
              <a:noFill/>
              <a:prstDash val="solid"/>
              <a:miter lim="800000"/>
              <a:headEnd type="none" w="med" len="med"/>
              <a:tailEnd type="none" w="med" len="med"/>
            </a:ln>
            <a:effectLst/>
          </p:spPr>
          <p:txBody>
            <a:bodyPr wrap="none">
              <a:spAutoFit/>
            </a:bodyPr>
            <a:lstStyle/>
            <a:p>
              <a:pPr algn="ctr" eaLnBrk="0" hangingPunct="0">
                <a:lnSpc>
                  <a:spcPct val="85000"/>
                </a:lnSpc>
                <a:spcBef>
                  <a:spcPct val="20000"/>
                </a:spcBef>
                <a:defRPr/>
              </a:pPr>
              <a:r>
                <a:rPr lang="en-US" sz="2800">
                  <a:effectLst>
                    <a:outerShdw blurRad="38100" dist="38100" dir="2700000" algn="tl">
                      <a:srgbClr val="C0C0C0"/>
                    </a:outerShdw>
                  </a:effectLst>
                  <a:latin typeface="Segoe" pitchFamily="34" charset="0"/>
                </a:rPr>
                <a:t>Executing</a:t>
              </a:r>
              <a:endParaRPr lang="en-US" sz="1800">
                <a:solidFill>
                  <a:schemeClr val="tx1"/>
                </a:solidFill>
                <a:latin typeface="Arial" pitchFamily="34" charset="0"/>
              </a:endParaRPr>
            </a:p>
          </p:txBody>
        </p:sp>
      </p:grpSp>
      <p:grpSp>
        <p:nvGrpSpPr>
          <p:cNvPr id="4" name="Group 23"/>
          <p:cNvGrpSpPr>
            <a:grpSpLocks/>
          </p:cNvGrpSpPr>
          <p:nvPr/>
        </p:nvGrpSpPr>
        <p:grpSpPr bwMode="auto">
          <a:xfrm>
            <a:off x="6477000" y="2667000"/>
            <a:ext cx="2359025" cy="1104900"/>
            <a:chOff x="144" y="816"/>
            <a:chExt cx="1486" cy="696"/>
          </a:xfrm>
        </p:grpSpPr>
        <p:pic>
          <p:nvPicPr>
            <p:cNvPr id="33823" name="Rectangle 36893"/>
            <p:cNvPicPr>
              <a:picLocks noChangeAspect="1" noChangeArrowheads="1"/>
            </p:cNvPicPr>
            <p:nvPr/>
          </p:nvPicPr>
          <p:blipFill>
            <a:blip r:embed="rId3"/>
            <a:srcRect/>
            <a:stretch>
              <a:fillRect/>
            </a:stretch>
          </p:blipFill>
          <p:spPr bwMode="auto">
            <a:xfrm>
              <a:off x="144" y="816"/>
              <a:ext cx="1486" cy="696"/>
            </a:xfrm>
            <a:prstGeom prst="rect">
              <a:avLst/>
            </a:prstGeom>
            <a:noFill/>
            <a:ln w="9525">
              <a:noFill/>
              <a:miter lim="800000"/>
              <a:headEnd/>
              <a:tailEnd/>
            </a:ln>
          </p:spPr>
        </p:pic>
        <p:sp>
          <p:nvSpPr>
            <p:cNvPr id="215065" name="TextBox 215064"/>
            <p:cNvSpPr txBox="1">
              <a:spLocks noChangeArrowheads="1"/>
            </p:cNvSpPr>
            <p:nvPr/>
          </p:nvSpPr>
          <p:spPr bwMode="auto">
            <a:xfrm>
              <a:off x="479" y="1015"/>
              <a:ext cx="815" cy="287"/>
            </a:xfrm>
            <a:prstGeom prst="rect">
              <a:avLst/>
            </a:prstGeom>
            <a:noFill/>
            <a:ln w="12700" cap="flat" cmpd="sng" algn="ctr">
              <a:noFill/>
              <a:prstDash val="solid"/>
              <a:miter lim="800000"/>
              <a:headEnd type="none" w="med" len="med"/>
              <a:tailEnd type="none" w="med" len="med"/>
            </a:ln>
            <a:effectLst/>
          </p:spPr>
          <p:txBody>
            <a:bodyPr wrap="none">
              <a:spAutoFit/>
            </a:bodyPr>
            <a:lstStyle/>
            <a:p>
              <a:pPr algn="ctr" eaLnBrk="0" hangingPunct="0">
                <a:lnSpc>
                  <a:spcPct val="85000"/>
                </a:lnSpc>
                <a:spcBef>
                  <a:spcPct val="20000"/>
                </a:spcBef>
                <a:defRPr/>
              </a:pPr>
              <a:r>
                <a:rPr lang="en-US" sz="2800">
                  <a:effectLst>
                    <a:outerShdw blurRad="38100" dist="38100" dir="2700000" algn="tl">
                      <a:srgbClr val="C0C0C0"/>
                    </a:outerShdw>
                  </a:effectLst>
                  <a:latin typeface="Segoe" pitchFamily="34" charset="0"/>
                </a:rPr>
                <a:t>Closed</a:t>
              </a:r>
              <a:endParaRPr lang="en-US" sz="1800">
                <a:solidFill>
                  <a:schemeClr val="tx1"/>
                </a:solidFill>
                <a:latin typeface="Arial" pitchFamily="34" charset="0"/>
              </a:endParaRPr>
            </a:p>
          </p:txBody>
        </p:sp>
      </p:grpSp>
      <p:grpSp>
        <p:nvGrpSpPr>
          <p:cNvPr id="5" name="Group 26"/>
          <p:cNvGrpSpPr>
            <a:grpSpLocks/>
          </p:cNvGrpSpPr>
          <p:nvPr/>
        </p:nvGrpSpPr>
        <p:grpSpPr bwMode="auto">
          <a:xfrm>
            <a:off x="3276600" y="990600"/>
            <a:ext cx="2359025" cy="1104900"/>
            <a:chOff x="144" y="816"/>
            <a:chExt cx="1486" cy="696"/>
          </a:xfrm>
        </p:grpSpPr>
        <p:pic>
          <p:nvPicPr>
            <p:cNvPr id="33821" name="Rectangle 36891"/>
            <p:cNvPicPr>
              <a:picLocks noChangeAspect="1" noChangeArrowheads="1"/>
            </p:cNvPicPr>
            <p:nvPr/>
          </p:nvPicPr>
          <p:blipFill>
            <a:blip r:embed="rId3"/>
            <a:srcRect/>
            <a:stretch>
              <a:fillRect/>
            </a:stretch>
          </p:blipFill>
          <p:spPr bwMode="auto">
            <a:xfrm>
              <a:off x="144" y="816"/>
              <a:ext cx="1486" cy="696"/>
            </a:xfrm>
            <a:prstGeom prst="rect">
              <a:avLst/>
            </a:prstGeom>
            <a:noFill/>
            <a:ln w="9525">
              <a:noFill/>
              <a:miter lim="800000"/>
              <a:headEnd/>
              <a:tailEnd/>
            </a:ln>
          </p:spPr>
        </p:pic>
        <p:sp>
          <p:nvSpPr>
            <p:cNvPr id="215068" name="TextBox 215067"/>
            <p:cNvSpPr txBox="1">
              <a:spLocks noChangeArrowheads="1"/>
            </p:cNvSpPr>
            <p:nvPr/>
          </p:nvSpPr>
          <p:spPr bwMode="auto">
            <a:xfrm>
              <a:off x="355" y="1015"/>
              <a:ext cx="1065" cy="287"/>
            </a:xfrm>
            <a:prstGeom prst="rect">
              <a:avLst/>
            </a:prstGeom>
            <a:noFill/>
            <a:ln w="12700" cap="flat" cmpd="sng" algn="ctr">
              <a:noFill/>
              <a:prstDash val="solid"/>
              <a:miter lim="800000"/>
              <a:headEnd type="none" w="med" len="med"/>
              <a:tailEnd type="none" w="med" len="med"/>
            </a:ln>
            <a:effectLst/>
          </p:spPr>
          <p:txBody>
            <a:bodyPr wrap="none">
              <a:spAutoFit/>
            </a:bodyPr>
            <a:lstStyle/>
            <a:p>
              <a:pPr algn="ctr" eaLnBrk="0" hangingPunct="0">
                <a:lnSpc>
                  <a:spcPct val="85000"/>
                </a:lnSpc>
                <a:spcBef>
                  <a:spcPct val="20000"/>
                </a:spcBef>
                <a:defRPr/>
              </a:pPr>
              <a:r>
                <a:rPr lang="en-US" sz="2800">
                  <a:effectLst>
                    <a:outerShdw blurRad="38100" dist="38100" dir="2700000" algn="tl">
                      <a:srgbClr val="C0C0C0"/>
                    </a:outerShdw>
                  </a:effectLst>
                  <a:latin typeface="Segoe" pitchFamily="34" charset="0"/>
                </a:rPr>
                <a:t>Canceled</a:t>
              </a:r>
              <a:endParaRPr lang="en-US" sz="1800">
                <a:solidFill>
                  <a:schemeClr val="tx1"/>
                </a:solidFill>
                <a:latin typeface="Arial" pitchFamily="34" charset="0"/>
              </a:endParaRPr>
            </a:p>
          </p:txBody>
        </p:sp>
      </p:grpSp>
      <p:grpSp>
        <p:nvGrpSpPr>
          <p:cNvPr id="6" name="Group 29"/>
          <p:cNvGrpSpPr>
            <a:grpSpLocks/>
          </p:cNvGrpSpPr>
          <p:nvPr/>
        </p:nvGrpSpPr>
        <p:grpSpPr bwMode="auto">
          <a:xfrm>
            <a:off x="6480175" y="990600"/>
            <a:ext cx="2359025" cy="1104900"/>
            <a:chOff x="144" y="816"/>
            <a:chExt cx="1486" cy="696"/>
          </a:xfrm>
        </p:grpSpPr>
        <p:pic>
          <p:nvPicPr>
            <p:cNvPr id="33819" name="Rectangle 36889"/>
            <p:cNvPicPr>
              <a:picLocks noChangeAspect="1" noChangeArrowheads="1"/>
            </p:cNvPicPr>
            <p:nvPr/>
          </p:nvPicPr>
          <p:blipFill>
            <a:blip r:embed="rId3"/>
            <a:srcRect/>
            <a:stretch>
              <a:fillRect/>
            </a:stretch>
          </p:blipFill>
          <p:spPr bwMode="auto">
            <a:xfrm>
              <a:off x="144" y="816"/>
              <a:ext cx="1486" cy="696"/>
            </a:xfrm>
            <a:prstGeom prst="rect">
              <a:avLst/>
            </a:prstGeom>
            <a:noFill/>
            <a:ln w="9525">
              <a:noFill/>
              <a:miter lim="800000"/>
              <a:headEnd/>
              <a:tailEnd/>
            </a:ln>
          </p:spPr>
        </p:pic>
        <p:sp>
          <p:nvSpPr>
            <p:cNvPr id="215071" name="TextBox 215070"/>
            <p:cNvSpPr txBox="1">
              <a:spLocks noChangeArrowheads="1"/>
            </p:cNvSpPr>
            <p:nvPr/>
          </p:nvSpPr>
          <p:spPr bwMode="auto">
            <a:xfrm>
              <a:off x="242" y="1048"/>
              <a:ext cx="1300" cy="246"/>
            </a:xfrm>
            <a:prstGeom prst="rect">
              <a:avLst/>
            </a:prstGeom>
            <a:noFill/>
            <a:ln w="12700" cap="flat" cmpd="sng" algn="ctr">
              <a:noFill/>
              <a:prstDash val="solid"/>
              <a:miter lim="800000"/>
              <a:headEnd type="none" w="med" len="med"/>
              <a:tailEnd type="none" w="med" len="med"/>
            </a:ln>
            <a:effectLst/>
          </p:spPr>
          <p:txBody>
            <a:bodyPr wrap="none">
              <a:spAutoFit/>
            </a:bodyPr>
            <a:lstStyle/>
            <a:p>
              <a:pPr algn="ctr" eaLnBrk="0" hangingPunct="0">
                <a:lnSpc>
                  <a:spcPct val="85000"/>
                </a:lnSpc>
                <a:spcBef>
                  <a:spcPct val="20000"/>
                </a:spcBef>
                <a:defRPr/>
              </a:pPr>
              <a:r>
                <a:rPr lang="en-US" sz="2300">
                  <a:effectLst>
                    <a:outerShdw blurRad="38100" dist="38100" dir="2700000" algn="tl">
                      <a:srgbClr val="C0C0C0"/>
                    </a:outerShdw>
                  </a:effectLst>
                  <a:latin typeface="Segoe" pitchFamily="34" charset="0"/>
                </a:rPr>
                <a:t>Compensating</a:t>
              </a:r>
              <a:endParaRPr lang="en-US" sz="1800">
                <a:solidFill>
                  <a:schemeClr val="tx1"/>
                </a:solidFill>
                <a:latin typeface="Arial" pitchFamily="34" charset="0"/>
              </a:endParaRPr>
            </a:p>
          </p:txBody>
        </p:sp>
      </p:grpSp>
      <p:grpSp>
        <p:nvGrpSpPr>
          <p:cNvPr id="7" name="Group 32"/>
          <p:cNvGrpSpPr>
            <a:grpSpLocks/>
          </p:cNvGrpSpPr>
          <p:nvPr/>
        </p:nvGrpSpPr>
        <p:grpSpPr bwMode="auto">
          <a:xfrm>
            <a:off x="3048000" y="2667000"/>
            <a:ext cx="2359025" cy="1104900"/>
            <a:chOff x="144" y="816"/>
            <a:chExt cx="1486" cy="696"/>
          </a:xfrm>
        </p:grpSpPr>
        <p:pic>
          <p:nvPicPr>
            <p:cNvPr id="33817" name="Rectangle 36887"/>
            <p:cNvPicPr>
              <a:picLocks noChangeAspect="1" noChangeArrowheads="1"/>
            </p:cNvPicPr>
            <p:nvPr/>
          </p:nvPicPr>
          <p:blipFill>
            <a:blip r:embed="rId3"/>
            <a:srcRect/>
            <a:stretch>
              <a:fillRect/>
            </a:stretch>
          </p:blipFill>
          <p:spPr bwMode="auto">
            <a:xfrm>
              <a:off x="144" y="816"/>
              <a:ext cx="1486" cy="696"/>
            </a:xfrm>
            <a:prstGeom prst="rect">
              <a:avLst/>
            </a:prstGeom>
            <a:noFill/>
            <a:ln w="9525">
              <a:noFill/>
              <a:miter lim="800000"/>
              <a:headEnd/>
              <a:tailEnd/>
            </a:ln>
          </p:spPr>
        </p:pic>
        <p:sp>
          <p:nvSpPr>
            <p:cNvPr id="215074" name="TextBox 215073"/>
            <p:cNvSpPr txBox="1">
              <a:spLocks noChangeArrowheads="1"/>
            </p:cNvSpPr>
            <p:nvPr/>
          </p:nvSpPr>
          <p:spPr bwMode="auto">
            <a:xfrm>
              <a:off x="457" y="1015"/>
              <a:ext cx="865" cy="287"/>
            </a:xfrm>
            <a:prstGeom prst="rect">
              <a:avLst/>
            </a:prstGeom>
            <a:noFill/>
            <a:ln w="12700" cap="flat" cmpd="sng" algn="ctr">
              <a:noFill/>
              <a:prstDash val="solid"/>
              <a:miter lim="800000"/>
              <a:headEnd type="none" w="med" len="med"/>
              <a:tailEnd type="none" w="med" len="med"/>
            </a:ln>
            <a:effectLst/>
          </p:spPr>
          <p:txBody>
            <a:bodyPr wrap="none">
              <a:spAutoFit/>
            </a:bodyPr>
            <a:lstStyle/>
            <a:p>
              <a:pPr algn="ctr" eaLnBrk="0" hangingPunct="0">
                <a:lnSpc>
                  <a:spcPct val="85000"/>
                </a:lnSpc>
                <a:spcBef>
                  <a:spcPct val="20000"/>
                </a:spcBef>
                <a:defRPr/>
              </a:pPr>
              <a:r>
                <a:rPr lang="en-US" sz="2800">
                  <a:effectLst>
                    <a:outerShdw blurRad="38100" dist="38100" dir="2700000" algn="tl">
                      <a:srgbClr val="C0C0C0"/>
                    </a:outerShdw>
                  </a:effectLst>
                  <a:latin typeface="Segoe" pitchFamily="34" charset="0"/>
                </a:rPr>
                <a:t>Faulted</a:t>
              </a:r>
              <a:endParaRPr lang="en-US" sz="1800">
                <a:solidFill>
                  <a:schemeClr val="tx1"/>
                </a:solidFill>
                <a:latin typeface="Arial" pitchFamily="34" charset="0"/>
              </a:endParaRPr>
            </a:p>
          </p:txBody>
        </p:sp>
      </p:grpSp>
      <p:cxnSp>
        <p:nvCxnSpPr>
          <p:cNvPr id="215075" name="Straight Arrow Connector 215074"/>
          <p:cNvCxnSpPr>
            <a:cxnSpLocks noChangeShapeType="1"/>
          </p:cNvCxnSpPr>
          <p:nvPr/>
        </p:nvCxnSpPr>
        <p:spPr bwMode="auto">
          <a:xfrm>
            <a:off x="2438400" y="1543050"/>
            <a:ext cx="4038600" cy="1676400"/>
          </a:xfrm>
          <a:prstGeom prst="straightConnector1">
            <a:avLst/>
          </a:prstGeom>
          <a:noFill/>
          <a:ln w="12700" algn="ctr">
            <a:solidFill>
              <a:schemeClr val="bg1"/>
            </a:solidFill>
            <a:round/>
            <a:headEnd/>
            <a:tailEnd type="triangle" w="med" len="med"/>
          </a:ln>
        </p:spPr>
      </p:cxnSp>
      <p:cxnSp>
        <p:nvCxnSpPr>
          <p:cNvPr id="215076" name="Straight Arrow Connector 215075"/>
          <p:cNvCxnSpPr>
            <a:cxnSpLocks noChangeShapeType="1"/>
          </p:cNvCxnSpPr>
          <p:nvPr/>
        </p:nvCxnSpPr>
        <p:spPr bwMode="auto">
          <a:xfrm>
            <a:off x="2438400" y="1543050"/>
            <a:ext cx="609600" cy="1676400"/>
          </a:xfrm>
          <a:prstGeom prst="straightConnector1">
            <a:avLst/>
          </a:prstGeom>
          <a:noFill/>
          <a:ln w="25400" algn="ctr">
            <a:solidFill>
              <a:srgbClr val="FF0000"/>
            </a:solidFill>
            <a:prstDash val="sysDot"/>
            <a:round/>
            <a:headEnd/>
            <a:tailEnd type="triangle" w="med" len="med"/>
          </a:ln>
        </p:spPr>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4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505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505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505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505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504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5044">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504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504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5044">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1507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1504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15044">
                                            <p:txEl>
                                              <p:pRg st="3" end="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1504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15051"/>
                                        </p:tgtEl>
                                        <p:attrNameLst>
                                          <p:attrName>style.visibility</p:attrName>
                                        </p:attrNameLst>
                                      </p:cBhvr>
                                      <p:to>
                                        <p:strVal val="visible"/>
                                      </p:to>
                                    </p:set>
                                  </p:childTnLst>
                                </p:cTn>
                              </p:par>
                            </p:childTnLst>
                          </p:cTn>
                        </p:par>
                        <p:par>
                          <p:cTn id="63" fill="hold">
                            <p:stCondLst>
                              <p:cond delay="0"/>
                            </p:stCondLst>
                            <p:childTnLst>
                              <p:par>
                                <p:cTn id="64" presetID="1" presetClass="entr" presetSubtype="0" fill="hold" nodeType="afterEffect">
                                  <p:stCondLst>
                                    <p:cond delay="0"/>
                                  </p:stCondLst>
                                  <p:childTnLst>
                                    <p:set>
                                      <p:cBhvr>
                                        <p:cTn id="65" dur="1" fill="hold">
                                          <p:stCondLst>
                                            <p:cond delay="0"/>
                                          </p:stCondLst>
                                        </p:cTn>
                                        <p:tgtEl>
                                          <p:spTgt spid="215044">
                                            <p:txEl>
                                              <p:pRg st="4" end="4"/>
                                            </p:txEl>
                                          </p:spTgt>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6"/>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215045"/>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215076"/>
                                        </p:tgtEl>
                                        <p:attrNameLst>
                                          <p:attrName>style.visibility</p:attrName>
                                        </p:attrNameLst>
                                      </p:cBhvr>
                                      <p:to>
                                        <p:strVal val="visible"/>
                                      </p:to>
                                    </p:set>
                                  </p:childTnLst>
                                </p:cTn>
                              </p:par>
                            </p:childTnLst>
                          </p:cTn>
                        </p:par>
                        <p:par>
                          <p:cTn id="78" fill="hold">
                            <p:stCondLst>
                              <p:cond delay="0"/>
                            </p:stCondLst>
                            <p:childTnLst>
                              <p:par>
                                <p:cTn id="79" presetID="1" presetClass="entr" presetSubtype="0" fill="hold" nodeType="afterEffect">
                                  <p:stCondLst>
                                    <p:cond delay="0"/>
                                  </p:stCondLst>
                                  <p:childTnLst>
                                    <p:set>
                                      <p:cBhvr>
                                        <p:cTn id="80" dur="1" fill="hold">
                                          <p:stCondLst>
                                            <p:cond delay="0"/>
                                          </p:stCondLst>
                                        </p:cTn>
                                        <p:tgtEl>
                                          <p:spTgt spid="215044">
                                            <p:txEl>
                                              <p:pRg st="5" end="5"/>
                                            </p:txEl>
                                          </p:spTgt>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7"/>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215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3" grpId="0"/>
      <p:bldP spid="215054" grpId="0"/>
      <p:bldP spid="21505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Title 232449"/>
          <p:cNvSpPr>
            <a:spLocks noGrp="1" noChangeArrowheads="1"/>
          </p:cNvSpPr>
          <p:nvPr>
            <p:ph type="title"/>
          </p:nvPr>
        </p:nvSpPr>
        <p:spPr/>
        <p:txBody>
          <a:bodyPr/>
          <a:lstStyle/>
          <a:p>
            <a:pPr>
              <a:defRPr/>
            </a:pPr>
            <a:r>
              <a:rPr lang="en-US" dirty="0" smtClean="0"/>
              <a:t>Building Long-Running Activities</a:t>
            </a:r>
          </a:p>
        </p:txBody>
      </p:sp>
      <p:pic>
        <p:nvPicPr>
          <p:cNvPr id="31747" name="Rectangle 34817"/>
          <p:cNvPicPr>
            <a:picLocks noChangeAspect="1" noChangeArrowheads="1"/>
          </p:cNvPicPr>
          <p:nvPr/>
        </p:nvPicPr>
        <p:blipFill>
          <a:blip r:embed="rId3"/>
          <a:srcRect/>
          <a:stretch>
            <a:fillRect/>
          </a:stretch>
        </p:blipFill>
        <p:spPr bwMode="invGray">
          <a:xfrm>
            <a:off x="382588" y="2279650"/>
            <a:ext cx="3308350" cy="1279525"/>
          </a:xfrm>
          <a:prstGeom prst="rect">
            <a:avLst/>
          </a:prstGeom>
          <a:noFill/>
          <a:ln w="9525">
            <a:noFill/>
            <a:miter lim="800000"/>
            <a:headEnd/>
            <a:tailEnd/>
          </a:ln>
        </p:spPr>
      </p:pic>
      <p:pic>
        <p:nvPicPr>
          <p:cNvPr id="31748" name="Rectangle 34818"/>
          <p:cNvPicPr>
            <a:picLocks noChangeAspect="1" noChangeArrowheads="1"/>
          </p:cNvPicPr>
          <p:nvPr/>
        </p:nvPicPr>
        <p:blipFill>
          <a:blip r:embed="rId4"/>
          <a:srcRect/>
          <a:stretch>
            <a:fillRect/>
          </a:stretch>
        </p:blipFill>
        <p:spPr bwMode="auto">
          <a:xfrm>
            <a:off x="3927475" y="1484313"/>
            <a:ext cx="4521200" cy="19431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Title 239617"/>
          <p:cNvSpPr>
            <a:spLocks noGrp="1" noChangeArrowheads="1"/>
          </p:cNvSpPr>
          <p:nvPr>
            <p:ph type="title"/>
          </p:nvPr>
        </p:nvSpPr>
        <p:spPr/>
        <p:txBody>
          <a:bodyPr/>
          <a:lstStyle/>
          <a:p>
            <a:pPr>
              <a:defRPr/>
            </a:pPr>
            <a:r>
              <a:rPr lang="en-US" smtClean="0"/>
              <a:t>Activity Summary</a:t>
            </a:r>
          </a:p>
        </p:txBody>
      </p:sp>
      <p:sp>
        <p:nvSpPr>
          <p:cNvPr id="37891" name="Shape 239618"/>
          <p:cNvSpPr>
            <a:spLocks noGrp="1" noChangeArrowheads="1"/>
          </p:cNvSpPr>
          <p:nvPr>
            <p:ph type="body" idx="1"/>
          </p:nvPr>
        </p:nvSpPr>
        <p:spPr>
          <a:xfrm>
            <a:off x="457200" y="1066800"/>
            <a:ext cx="8229600" cy="5410200"/>
          </a:xfrm>
        </p:spPr>
        <p:txBody>
          <a:bodyPr/>
          <a:lstStyle/>
          <a:p>
            <a:r>
              <a:rPr lang="en-US" sz="2400" smtClean="0"/>
              <a:t>An Activity is a key concept of Windows Workflow Foundation</a:t>
            </a:r>
          </a:p>
          <a:p>
            <a:r>
              <a:rPr lang="en-US" sz="2400" smtClean="0"/>
              <a:t>WF allows you to write custom activities to model your application control flow explicitly</a:t>
            </a:r>
          </a:p>
          <a:p>
            <a:r>
              <a:rPr lang="en-US" sz="2400" smtClean="0"/>
              <a:t>Activities are the fundamental unit of:</a:t>
            </a:r>
          </a:p>
          <a:p>
            <a:pPr lvl="1"/>
            <a:r>
              <a:rPr lang="en-US" smtClean="0"/>
              <a:t>Execution, Reuse, &amp; Composition</a:t>
            </a:r>
          </a:p>
          <a:p>
            <a:r>
              <a:rPr lang="en-US" sz="2400" smtClean="0"/>
              <a:t>Two broad types of activities:</a:t>
            </a:r>
          </a:p>
          <a:p>
            <a:pPr lvl="1"/>
            <a:r>
              <a:rPr lang="en-US" smtClean="0"/>
              <a:t>Basic &amp; Composite</a:t>
            </a:r>
          </a:p>
          <a:p>
            <a:r>
              <a:rPr lang="en-US" sz="2400" smtClean="0"/>
              <a:t>Activity Designer simplifies the development of custom activities – especially composites</a:t>
            </a:r>
          </a:p>
          <a:p>
            <a:r>
              <a:rPr lang="en-US" sz="2400" smtClean="0"/>
              <a:t>System.Workflow.ComponentModel provides the framework to build custom activities</a:t>
            </a:r>
          </a:p>
          <a:p>
            <a:r>
              <a:rPr lang="en-US" sz="2400" smtClean="0"/>
              <a:t>Call to action: Write Activities!</a:t>
            </a:r>
          </a:p>
          <a:p>
            <a:endParaRPr lang="en-US"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Title 204801"/>
          <p:cNvSpPr>
            <a:spLocks noGrp="1" noChangeArrowheads="1"/>
          </p:cNvSpPr>
          <p:nvPr>
            <p:ph type="title"/>
          </p:nvPr>
        </p:nvSpPr>
        <p:spPr/>
        <p:txBody>
          <a:bodyPr/>
          <a:lstStyle/>
          <a:p>
            <a:pPr>
              <a:defRPr/>
            </a:pPr>
            <a:r>
              <a:rPr lang="en-US" smtClean="0"/>
              <a:t>Runtime Services</a:t>
            </a:r>
          </a:p>
        </p:txBody>
      </p:sp>
      <p:sp>
        <p:nvSpPr>
          <p:cNvPr id="45059" name="Shape 204802"/>
          <p:cNvSpPr>
            <a:spLocks noGrp="1" noChangeArrowheads="1"/>
          </p:cNvSpPr>
          <p:nvPr>
            <p:ph type="body" idx="1"/>
          </p:nvPr>
        </p:nvSpPr>
        <p:spPr/>
        <p:txBody>
          <a:bodyPr/>
          <a:lstStyle/>
          <a:p>
            <a:r>
              <a:rPr lang="en-US" dirty="0" smtClean="0"/>
              <a:t>The workflow runtime is lightweight</a:t>
            </a:r>
          </a:p>
          <a:p>
            <a:r>
              <a:rPr lang="en-US" dirty="0" smtClean="0"/>
              <a:t>Depends on a set of services</a:t>
            </a:r>
          </a:p>
          <a:p>
            <a:pPr lvl="1"/>
            <a:r>
              <a:rPr lang="en-US" dirty="0" smtClean="0"/>
              <a:t>Often you also want Transactions and Persistence</a:t>
            </a:r>
          </a:p>
          <a:p>
            <a:r>
              <a:rPr lang="en-US" dirty="0" smtClean="0"/>
              <a:t>Add services programmatically or using a </a:t>
            </a:r>
            <a:r>
              <a:rPr lang="en-US" dirty="0" err="1" smtClean="0"/>
              <a:t>config</a:t>
            </a:r>
            <a:r>
              <a:rPr lang="en-US" dirty="0" smtClean="0"/>
              <a:t> file </a:t>
            </a:r>
          </a:p>
          <a:p>
            <a:r>
              <a:rPr lang="en-US" dirty="0" smtClean="0"/>
              <a:t>What ships in </a:t>
            </a:r>
            <a:r>
              <a:rPr lang="en-US" dirty="0" err="1" smtClean="0"/>
              <a:t>System.Workflow.Runtime.Hosting</a:t>
            </a:r>
            <a:r>
              <a:rPr lang="en-US" dirty="0" smtClean="0"/>
              <a:t>?</a:t>
            </a:r>
          </a:p>
          <a:p>
            <a:pPr lvl="1"/>
            <a:r>
              <a:rPr lang="en-US" dirty="0" smtClean="0"/>
              <a:t>Concrete service implementations</a:t>
            </a:r>
          </a:p>
          <a:p>
            <a:pPr lvl="2"/>
            <a:r>
              <a:rPr lang="en-US" dirty="0" err="1" smtClean="0"/>
              <a:t>DefaultWorkflowSchedulerService</a:t>
            </a:r>
            <a:r>
              <a:rPr lang="en-US" dirty="0" smtClean="0"/>
              <a:t> (asynchronous)</a:t>
            </a:r>
          </a:p>
          <a:p>
            <a:pPr lvl="2"/>
            <a:r>
              <a:rPr lang="en-US" dirty="0" err="1" smtClean="0"/>
              <a:t>ManualWorkflowSchedulerService</a:t>
            </a:r>
            <a:r>
              <a:rPr lang="en-US" dirty="0" smtClean="0"/>
              <a:t> (synchronous; for ASP.NET scenarios)</a:t>
            </a:r>
          </a:p>
          <a:p>
            <a:pPr lvl="2"/>
            <a:r>
              <a:rPr lang="en-US" dirty="0" err="1" smtClean="0"/>
              <a:t>DefaultWorkflowTransactionService</a:t>
            </a:r>
            <a:endParaRPr lang="en-US" dirty="0" smtClean="0"/>
          </a:p>
          <a:p>
            <a:pPr lvl="2"/>
            <a:r>
              <a:rPr lang="en-US" dirty="0" err="1" smtClean="0"/>
              <a:t>SqlWorkflowPersistenceService</a:t>
            </a:r>
            <a:endParaRPr lang="en-US" dirty="0" smtClean="0"/>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itle 182273"/>
          <p:cNvSpPr>
            <a:spLocks noGrp="1" noChangeArrowheads="1"/>
          </p:cNvSpPr>
          <p:nvPr>
            <p:ph type="title"/>
          </p:nvPr>
        </p:nvSpPr>
        <p:spPr/>
        <p:txBody>
          <a:bodyPr/>
          <a:lstStyle/>
          <a:p>
            <a:pPr>
              <a:defRPr/>
            </a:pPr>
            <a:r>
              <a:rPr lang="en-US" smtClean="0"/>
              <a:t>Runtime Services</a:t>
            </a:r>
          </a:p>
        </p:txBody>
      </p:sp>
      <p:sp>
        <p:nvSpPr>
          <p:cNvPr id="46083" name="Text Placeholder 25"/>
          <p:cNvSpPr>
            <a:spLocks noGrp="1"/>
          </p:cNvSpPr>
          <p:nvPr>
            <p:ph type="body" idx="1"/>
          </p:nvPr>
        </p:nvSpPr>
        <p:spPr/>
        <p:txBody>
          <a:bodyPr/>
          <a:lstStyle/>
          <a:p>
            <a:endParaRPr lang="en-US" smtClean="0"/>
          </a:p>
        </p:txBody>
      </p:sp>
      <p:sp>
        <p:nvSpPr>
          <p:cNvPr id="182275" name="Flowchart: Alternate Process 182274"/>
          <p:cNvSpPr>
            <a:spLocks noChangeArrowheads="1"/>
          </p:cNvSpPr>
          <p:nvPr/>
        </p:nvSpPr>
        <p:spPr bwMode="auto">
          <a:xfrm>
            <a:off x="2932113" y="914400"/>
            <a:ext cx="2971800" cy="5257800"/>
          </a:xfrm>
          <a:prstGeom prst="flowChartAlternateProcess">
            <a:avLst/>
          </a:prstGeom>
          <a:gradFill rotWithShape="1">
            <a:gsLst>
              <a:gs pos="0">
                <a:srgbClr val="DA4B24">
                  <a:gamma/>
                  <a:shade val="46275"/>
                  <a:invGamma/>
                </a:srgbClr>
              </a:gs>
              <a:gs pos="50000">
                <a:srgbClr val="DA4B24"/>
              </a:gs>
              <a:gs pos="100000">
                <a:srgbClr val="DA4B24">
                  <a:gamma/>
                  <a:shade val="46275"/>
                  <a:invGamma/>
                </a:srgbClr>
              </a:gs>
            </a:gsLst>
            <a:lin ang="0" scaled="1"/>
          </a:gradFill>
          <a:ln w="9525" cap="flat" cmpd="sng" algn="ctr">
            <a:solidFill>
              <a:schemeClr val="tx1"/>
            </a:solidFill>
            <a:prstDash val="solid"/>
            <a:miter lim="800000"/>
            <a:headEnd type="none" w="med" len="med"/>
            <a:tailEnd type="none" w="med" len="med"/>
          </a:ln>
          <a:effectLst/>
        </p:spPr>
        <p:txBody>
          <a:bodyPr wrap="none" anchor="ctr"/>
          <a:lstStyle/>
          <a:p>
            <a:pPr algn="ctr">
              <a:defRPr/>
            </a:pPr>
            <a:r>
              <a:rPr lang="en-US" sz="1800">
                <a:latin typeface="Segoe" pitchFamily="34" charset="0"/>
              </a:rPr>
              <a:t>Host Application</a:t>
            </a:r>
            <a:endParaRPr lang="en-US" sz="1800">
              <a:solidFill>
                <a:schemeClr val="tx1"/>
              </a:solidFill>
              <a:latin typeface="Arial" pitchFamily="34" charset="0"/>
            </a:endParaRPr>
          </a:p>
          <a:p>
            <a:pPr algn="ctr">
              <a:defRPr/>
            </a:pPr>
            <a:endParaRPr lang="en-US" sz="1800">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p:txBody>
      </p:sp>
      <p:sp>
        <p:nvSpPr>
          <p:cNvPr id="182276" name="Flowchart: Alternate Process 182275"/>
          <p:cNvSpPr>
            <a:spLocks noChangeArrowheads="1"/>
          </p:cNvSpPr>
          <p:nvPr/>
        </p:nvSpPr>
        <p:spPr bwMode="auto">
          <a:xfrm>
            <a:off x="3084513" y="1385888"/>
            <a:ext cx="2667000" cy="4710112"/>
          </a:xfrm>
          <a:prstGeom prst="flowChartAlternateProcess">
            <a:avLst/>
          </a:prstGeom>
          <a:gradFill rotWithShape="1">
            <a:gsLst>
              <a:gs pos="0">
                <a:srgbClr val="FF9933">
                  <a:gamma/>
                  <a:shade val="46275"/>
                  <a:invGamma/>
                </a:srgbClr>
              </a:gs>
              <a:gs pos="50000">
                <a:srgbClr val="FF9933"/>
              </a:gs>
              <a:gs pos="100000">
                <a:srgbClr val="FF9933">
                  <a:gamma/>
                  <a:shade val="46275"/>
                  <a:invGamma/>
                </a:srgbClr>
              </a:gs>
            </a:gsLst>
            <a:lin ang="0" scaled="1"/>
          </a:gradFill>
          <a:ln w="9525" cap="flat" cmpd="sng" algn="ctr">
            <a:solidFill>
              <a:schemeClr val="tx1"/>
            </a:solidFill>
            <a:prstDash val="solid"/>
            <a:miter lim="800000"/>
            <a:headEnd type="none" w="med" len="med"/>
            <a:tailEnd type="none" w="med" len="med"/>
          </a:ln>
          <a:effectLst/>
        </p:spPr>
        <p:txBody>
          <a:bodyPr wrap="none" anchor="ctr"/>
          <a:lstStyle/>
          <a:p>
            <a:pPr algn="ctr">
              <a:defRPr/>
            </a:pPr>
            <a:r>
              <a:rPr lang="en-US" sz="1800">
                <a:latin typeface="Segoe" pitchFamily="34" charset="0"/>
              </a:rPr>
              <a:t>App Domain</a:t>
            </a:r>
            <a:endParaRPr lang="en-US" sz="1800">
              <a:solidFill>
                <a:schemeClr val="tx1"/>
              </a:solidFill>
              <a:latin typeface="Arial"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ndParaRPr>
          </a:p>
        </p:txBody>
      </p:sp>
      <p:sp>
        <p:nvSpPr>
          <p:cNvPr id="46086" name="Flowchart: Magnetic Disk 44035"/>
          <p:cNvSpPr>
            <a:spLocks noChangeArrowheads="1"/>
          </p:cNvSpPr>
          <p:nvPr/>
        </p:nvSpPr>
        <p:spPr bwMode="auto">
          <a:xfrm>
            <a:off x="6818313" y="3321050"/>
            <a:ext cx="762000" cy="762000"/>
          </a:xfrm>
          <a:prstGeom prst="flowChartMagneticDisk">
            <a:avLst/>
          </a:prstGeom>
          <a:gradFill rotWithShape="1">
            <a:gsLst>
              <a:gs pos="0">
                <a:srgbClr val="5E4776"/>
              </a:gs>
              <a:gs pos="50000">
                <a:srgbClr val="CC99FF"/>
              </a:gs>
              <a:gs pos="100000">
                <a:srgbClr val="5E4776"/>
              </a:gs>
            </a:gsLst>
            <a:lin ang="0" scaled="1"/>
          </a:gradFill>
          <a:ln w="9525" algn="ctr">
            <a:solidFill>
              <a:schemeClr val="tx1"/>
            </a:solidFill>
            <a:round/>
            <a:headEnd/>
            <a:tailEnd/>
          </a:ln>
        </p:spPr>
        <p:txBody>
          <a:bodyPr wrap="none" anchor="ctr"/>
          <a:lstStyle/>
          <a:p>
            <a:pPr algn="ctr"/>
            <a:r>
              <a:rPr lang="en-US" sz="1800">
                <a:solidFill>
                  <a:schemeClr val="tx1"/>
                </a:solidFill>
                <a:latin typeface="Segoe"/>
              </a:rPr>
              <a:t>SQL</a:t>
            </a:r>
          </a:p>
        </p:txBody>
      </p:sp>
      <p:sp>
        <p:nvSpPr>
          <p:cNvPr id="46087" name="TextBox 44036"/>
          <p:cNvSpPr txBox="1">
            <a:spLocks noChangeArrowheads="1"/>
          </p:cNvSpPr>
          <p:nvPr/>
        </p:nvSpPr>
        <p:spPr bwMode="auto">
          <a:xfrm>
            <a:off x="6208713" y="2305050"/>
            <a:ext cx="2743200" cy="825500"/>
          </a:xfrm>
          <a:prstGeom prst="rect">
            <a:avLst/>
          </a:prstGeom>
          <a:noFill/>
          <a:ln w="9525">
            <a:noFill/>
            <a:miter lim="800000"/>
            <a:headEnd/>
            <a:tailEnd/>
          </a:ln>
        </p:spPr>
        <p:txBody>
          <a:bodyPr>
            <a:spAutoFit/>
          </a:bodyPr>
          <a:lstStyle/>
          <a:p>
            <a:pPr>
              <a:spcBef>
                <a:spcPct val="50000"/>
              </a:spcBef>
            </a:pPr>
            <a:r>
              <a:rPr lang="en-US" sz="1600" b="1">
                <a:latin typeface="Segoe"/>
              </a:rPr>
              <a:t>Out of Box Services are provided that support SQL Server 2000 &amp; 2005</a:t>
            </a:r>
          </a:p>
        </p:txBody>
      </p:sp>
      <p:sp>
        <p:nvSpPr>
          <p:cNvPr id="46088" name="Straight Connector 44037"/>
          <p:cNvSpPr>
            <a:spLocks noChangeShapeType="1"/>
          </p:cNvSpPr>
          <p:nvPr/>
        </p:nvSpPr>
        <p:spPr bwMode="auto">
          <a:xfrm flipH="1">
            <a:off x="6284913" y="3168650"/>
            <a:ext cx="381000" cy="457200"/>
          </a:xfrm>
          <a:prstGeom prst="line">
            <a:avLst/>
          </a:prstGeom>
          <a:noFill/>
          <a:ln w="9525" algn="ctr">
            <a:solidFill>
              <a:schemeClr val="bg1"/>
            </a:solidFill>
            <a:round/>
            <a:headEnd/>
            <a:tailEnd type="triangle" w="med" len="med"/>
          </a:ln>
        </p:spPr>
        <p:txBody>
          <a:bodyPr/>
          <a:lstStyle/>
          <a:p>
            <a:endParaRPr lang="en-US"/>
          </a:p>
        </p:txBody>
      </p:sp>
      <p:sp>
        <p:nvSpPr>
          <p:cNvPr id="46089" name="TextBox 44038"/>
          <p:cNvSpPr txBox="1">
            <a:spLocks noChangeArrowheads="1"/>
          </p:cNvSpPr>
          <p:nvPr/>
        </p:nvSpPr>
        <p:spPr bwMode="auto">
          <a:xfrm>
            <a:off x="417513" y="5257800"/>
            <a:ext cx="2401887" cy="1069975"/>
          </a:xfrm>
          <a:prstGeom prst="rect">
            <a:avLst/>
          </a:prstGeom>
          <a:noFill/>
          <a:ln w="9525">
            <a:noFill/>
            <a:miter lim="800000"/>
            <a:headEnd/>
            <a:tailEnd/>
          </a:ln>
        </p:spPr>
        <p:txBody>
          <a:bodyPr>
            <a:spAutoFit/>
          </a:bodyPr>
          <a:lstStyle/>
          <a:p>
            <a:pPr>
              <a:spcBef>
                <a:spcPct val="50000"/>
              </a:spcBef>
            </a:pPr>
            <a:r>
              <a:rPr lang="en-US" sz="1600" b="1">
                <a:latin typeface="Segoe"/>
              </a:rPr>
              <a:t>Common resource services for managing threading, timers and creating transactions</a:t>
            </a:r>
          </a:p>
        </p:txBody>
      </p:sp>
      <p:sp>
        <p:nvSpPr>
          <p:cNvPr id="46090" name="TextBox 44039"/>
          <p:cNvSpPr txBox="1">
            <a:spLocks noChangeArrowheads="1"/>
          </p:cNvSpPr>
          <p:nvPr/>
        </p:nvSpPr>
        <p:spPr bwMode="auto">
          <a:xfrm>
            <a:off x="417513" y="3200400"/>
            <a:ext cx="2362200" cy="825500"/>
          </a:xfrm>
          <a:prstGeom prst="rect">
            <a:avLst/>
          </a:prstGeom>
          <a:noFill/>
          <a:ln w="9525">
            <a:noFill/>
            <a:miter lim="800000"/>
            <a:headEnd/>
            <a:tailEnd/>
          </a:ln>
        </p:spPr>
        <p:txBody>
          <a:bodyPr>
            <a:spAutoFit/>
          </a:bodyPr>
          <a:lstStyle/>
          <a:p>
            <a:pPr>
              <a:spcBef>
                <a:spcPct val="50000"/>
              </a:spcBef>
            </a:pPr>
            <a:r>
              <a:rPr lang="en-US" sz="1600" b="1">
                <a:latin typeface="Segoe"/>
              </a:rPr>
              <a:t>PersistenceService stores and retrieves instance state.</a:t>
            </a:r>
          </a:p>
        </p:txBody>
      </p:sp>
      <p:sp>
        <p:nvSpPr>
          <p:cNvPr id="46091" name="TextBox 44040"/>
          <p:cNvSpPr txBox="1">
            <a:spLocks noChangeArrowheads="1"/>
          </p:cNvSpPr>
          <p:nvPr/>
        </p:nvSpPr>
        <p:spPr bwMode="auto">
          <a:xfrm>
            <a:off x="457200" y="4038600"/>
            <a:ext cx="2362200" cy="1069975"/>
          </a:xfrm>
          <a:prstGeom prst="rect">
            <a:avLst/>
          </a:prstGeom>
          <a:noFill/>
          <a:ln w="9525">
            <a:noFill/>
            <a:miter lim="800000"/>
            <a:headEnd/>
            <a:tailEnd/>
          </a:ln>
        </p:spPr>
        <p:txBody>
          <a:bodyPr>
            <a:spAutoFit/>
          </a:bodyPr>
          <a:lstStyle/>
          <a:p>
            <a:pPr>
              <a:spcBef>
                <a:spcPct val="50000"/>
              </a:spcBef>
            </a:pPr>
            <a:r>
              <a:rPr lang="en-US" sz="1600" b="1">
                <a:latin typeface="Segoe"/>
              </a:rPr>
              <a:t>TrackingService manages profiles and stores tracked information.</a:t>
            </a:r>
          </a:p>
        </p:txBody>
      </p:sp>
      <p:sp>
        <p:nvSpPr>
          <p:cNvPr id="46092" name="Rounded Rectangle 44041"/>
          <p:cNvSpPr>
            <a:spLocks noChangeArrowheads="1"/>
          </p:cNvSpPr>
          <p:nvPr/>
        </p:nvSpPr>
        <p:spPr bwMode="auto">
          <a:xfrm>
            <a:off x="3313113" y="1773238"/>
            <a:ext cx="2209800" cy="381000"/>
          </a:xfrm>
          <a:prstGeom prst="roundRect">
            <a:avLst>
              <a:gd name="adj" fmla="val 16667"/>
            </a:avLst>
          </a:prstGeom>
          <a:solidFill>
            <a:srgbClr val="BC5E00"/>
          </a:solidFill>
          <a:ln w="9525" algn="ctr">
            <a:solidFill>
              <a:schemeClr val="tx1"/>
            </a:solidFill>
            <a:round/>
            <a:headEnd/>
            <a:tailEnd/>
          </a:ln>
        </p:spPr>
        <p:txBody>
          <a:bodyPr wrap="none" anchor="ctr"/>
          <a:lstStyle/>
          <a:p>
            <a:pPr algn="ctr"/>
            <a:r>
              <a:rPr lang="en-US" sz="1800" dirty="0" smtClean="0">
                <a:latin typeface="Segoe"/>
                <a:ea typeface="MS PGothic" pitchFamily="34" charset="-128"/>
              </a:rPr>
              <a:t>WF Runtime</a:t>
            </a:r>
            <a:endParaRPr lang="en-US" sz="1800" dirty="0">
              <a:latin typeface="Segoe"/>
              <a:ea typeface="MS PGothic" pitchFamily="34" charset="-128"/>
            </a:endParaRPr>
          </a:p>
        </p:txBody>
      </p:sp>
      <p:sp>
        <p:nvSpPr>
          <p:cNvPr id="182285" name="Rounded Rectangle 182284"/>
          <p:cNvSpPr>
            <a:spLocks noChangeArrowheads="1"/>
          </p:cNvSpPr>
          <p:nvPr/>
        </p:nvSpPr>
        <p:spPr bwMode="auto">
          <a:xfrm>
            <a:off x="3236913" y="2286000"/>
            <a:ext cx="2362200" cy="3581400"/>
          </a:xfrm>
          <a:prstGeom prst="roundRect">
            <a:avLst>
              <a:gd name="adj" fmla="val 16667"/>
            </a:avLst>
          </a:prstGeom>
          <a:gradFill rotWithShape="1">
            <a:gsLst>
              <a:gs pos="0">
                <a:schemeClr val="accent2">
                  <a:gamma/>
                  <a:shade val="46275"/>
                  <a:invGamma/>
                </a:schemeClr>
              </a:gs>
              <a:gs pos="50000">
                <a:schemeClr val="accent2"/>
              </a:gs>
              <a:gs pos="100000">
                <a:schemeClr val="accent2">
                  <a:gamma/>
                  <a:shade val="46275"/>
                  <a:invGamma/>
                </a:schemeClr>
              </a:gs>
            </a:gsLst>
            <a:lin ang="0" scaled="1"/>
          </a:gradFill>
          <a:ln w="9525" cap="flat" cmpd="sng" algn="ctr">
            <a:solidFill>
              <a:schemeClr val="tx1"/>
            </a:solidFill>
            <a:prstDash val="solid"/>
            <a:round/>
            <a:headEnd type="none" w="med" len="med"/>
            <a:tailEnd type="none" w="med" len="med"/>
          </a:ln>
          <a:effectLst/>
        </p:spPr>
        <p:txBody>
          <a:bodyPr wrap="none" anchor="ctr"/>
          <a:lstStyle/>
          <a:p>
            <a:pPr algn="ctr">
              <a:defRPr/>
            </a:pPr>
            <a:r>
              <a:rPr lang="en-US" sz="1800">
                <a:latin typeface="Segoe" pitchFamily="34" charset="0"/>
                <a:ea typeface="MS PGothic" pitchFamily="34" charset="-128"/>
              </a:rPr>
              <a:t>Services</a:t>
            </a:r>
            <a:endParaRPr lang="en-US" sz="1800">
              <a:solidFill>
                <a:schemeClr val="tx1"/>
              </a:solidFill>
              <a:latin typeface="Arial" pitchFamily="34" charset="0"/>
            </a:endParaRPr>
          </a:p>
          <a:p>
            <a:pPr algn="ctr">
              <a:defRPr/>
            </a:pPr>
            <a:endParaRPr lang="en-US" sz="1800">
              <a:solidFill>
                <a:schemeClr val="tx1"/>
              </a:solidFill>
              <a:effectLst>
                <a:outerShdw blurRad="38100" dist="38100" dir="2700000" algn="tl">
                  <a:srgbClr val="FFFFFF"/>
                </a:outerShdw>
              </a:effectLst>
              <a:latin typeface="Segoe" pitchFamily="34" charset="0"/>
              <a:ea typeface="MS PGothic" pitchFamily="34" charset="-128"/>
            </a:endParaRPr>
          </a:p>
          <a:p>
            <a:pPr algn="ctr">
              <a:defRPr/>
            </a:pPr>
            <a:endParaRPr lang="en-US" sz="1800">
              <a:solidFill>
                <a:schemeClr val="tx1"/>
              </a:solidFill>
              <a:effectLst>
                <a:outerShdw blurRad="38100" dist="38100" dir="2700000" algn="tl">
                  <a:srgbClr val="FFFFFF"/>
                </a:outerShdw>
              </a:effectLst>
              <a:latin typeface="Segoe" pitchFamily="34" charset="0"/>
              <a:ea typeface="MS PGothic" pitchFamily="34" charset="-128"/>
            </a:endParaRPr>
          </a:p>
          <a:p>
            <a:pPr algn="ctr">
              <a:defRPr/>
            </a:pPr>
            <a:endParaRPr lang="en-US" sz="1800">
              <a:solidFill>
                <a:schemeClr val="tx1"/>
              </a:solidFill>
              <a:effectLst>
                <a:outerShdw blurRad="38100" dist="38100" dir="2700000" algn="tl">
                  <a:srgbClr val="FFFFFF"/>
                </a:outerShdw>
              </a:effectLst>
              <a:latin typeface="Segoe" pitchFamily="34" charset="0"/>
              <a:ea typeface="MS PGothic" pitchFamily="34" charset="-128"/>
            </a:endParaRPr>
          </a:p>
          <a:p>
            <a:pPr algn="ctr">
              <a:defRPr/>
            </a:pPr>
            <a:endParaRPr lang="en-US" sz="1800">
              <a:solidFill>
                <a:schemeClr val="tx1"/>
              </a:solidFill>
              <a:effectLst>
                <a:outerShdw blurRad="38100" dist="38100" dir="2700000" algn="tl">
                  <a:srgbClr val="FFFFFF"/>
                </a:outerShdw>
              </a:effectLst>
              <a:latin typeface="Segoe" pitchFamily="34" charset="0"/>
              <a:ea typeface="MS PGothic" pitchFamily="34" charset="-128"/>
            </a:endParaRPr>
          </a:p>
          <a:p>
            <a:pPr algn="ctr">
              <a:defRPr/>
            </a:pPr>
            <a:endParaRPr lang="en-US" sz="1800">
              <a:solidFill>
                <a:schemeClr val="tx1"/>
              </a:solidFill>
              <a:effectLst>
                <a:outerShdw blurRad="38100" dist="38100" dir="2700000" algn="tl">
                  <a:srgbClr val="FFFFFF"/>
                </a:outerShdw>
              </a:effectLst>
              <a:latin typeface="Segoe" pitchFamily="34" charset="0"/>
              <a:ea typeface="MS PGothic" pitchFamily="34" charset="-128"/>
            </a:endParaRPr>
          </a:p>
          <a:p>
            <a:pPr algn="ctr">
              <a:defRPr/>
            </a:pPr>
            <a:endParaRPr lang="en-US" sz="1800">
              <a:solidFill>
                <a:schemeClr val="tx1"/>
              </a:solidFill>
              <a:effectLst>
                <a:outerShdw blurRad="38100" dist="38100" dir="2700000" algn="tl">
                  <a:srgbClr val="FFFFFF"/>
                </a:outerShdw>
              </a:effectLst>
              <a:latin typeface="Segoe" pitchFamily="34" charset="0"/>
              <a:ea typeface="MS PGothic" pitchFamily="34" charset="-128"/>
            </a:endParaRPr>
          </a:p>
          <a:p>
            <a:pPr algn="ctr">
              <a:defRPr/>
            </a:pPr>
            <a:endParaRPr lang="en-US" sz="1800">
              <a:solidFill>
                <a:schemeClr val="tx1"/>
              </a:solidFill>
              <a:effectLst>
                <a:outerShdw blurRad="38100" dist="38100" dir="2700000" algn="tl">
                  <a:srgbClr val="FFFFFF"/>
                </a:outerShdw>
              </a:effectLst>
              <a:latin typeface="Segoe" pitchFamily="34" charset="0"/>
              <a:ea typeface="MS PGothic" pitchFamily="34" charset="-128"/>
            </a:endParaRPr>
          </a:p>
          <a:p>
            <a:pPr algn="ctr">
              <a:defRPr/>
            </a:pPr>
            <a:endParaRPr lang="en-US" sz="1800">
              <a:solidFill>
                <a:schemeClr val="tx1"/>
              </a:solidFill>
              <a:effectLst>
                <a:outerShdw blurRad="38100" dist="38100" dir="2700000" algn="tl">
                  <a:srgbClr val="FFFFFF"/>
                </a:outerShdw>
              </a:effectLst>
              <a:latin typeface="Segoe" pitchFamily="34" charset="0"/>
              <a:ea typeface="MS PGothic" pitchFamily="34" charset="-128"/>
            </a:endParaRPr>
          </a:p>
          <a:p>
            <a:pPr algn="ctr">
              <a:defRPr/>
            </a:pPr>
            <a:endParaRPr lang="en-US" sz="1800">
              <a:solidFill>
                <a:schemeClr val="tx1"/>
              </a:solidFill>
              <a:effectLst>
                <a:outerShdw blurRad="38100" dist="38100" dir="2700000" algn="tl">
                  <a:srgbClr val="FFFFFF"/>
                </a:outerShdw>
              </a:effectLst>
              <a:latin typeface="Segoe" pitchFamily="34" charset="0"/>
              <a:ea typeface="MS PGothic" pitchFamily="34" charset="-128"/>
            </a:endParaRPr>
          </a:p>
          <a:p>
            <a:pPr algn="ctr">
              <a:defRPr/>
            </a:pPr>
            <a:endParaRPr lang="en-US" sz="1800">
              <a:solidFill>
                <a:schemeClr val="tx1"/>
              </a:solidFill>
              <a:effectLst>
                <a:outerShdw blurRad="38100" dist="38100" dir="2700000" algn="tl">
                  <a:srgbClr val="FFFFFF"/>
                </a:outerShdw>
              </a:effectLst>
              <a:latin typeface="Segoe" pitchFamily="34" charset="0"/>
              <a:ea typeface="MS PGothic" pitchFamily="34" charset="-128"/>
            </a:endParaRPr>
          </a:p>
          <a:p>
            <a:pPr algn="ctr">
              <a:defRPr/>
            </a:pPr>
            <a:endParaRPr lang="en-US" sz="1800">
              <a:solidFill>
                <a:schemeClr val="tx1"/>
              </a:solidFill>
              <a:effectLst>
                <a:outerShdw blurRad="38100" dist="38100" dir="2700000" algn="tl">
                  <a:srgbClr val="FFFFFF"/>
                </a:outerShdw>
              </a:effectLst>
              <a:latin typeface="Segoe" pitchFamily="34" charset="0"/>
              <a:ea typeface="MS PGothic" pitchFamily="34" charset="-128"/>
            </a:endParaRPr>
          </a:p>
          <a:p>
            <a:pPr algn="ctr">
              <a:defRPr/>
            </a:pPr>
            <a:endParaRPr lang="en-US" sz="1800">
              <a:solidFill>
                <a:schemeClr val="tx1"/>
              </a:solidFill>
              <a:effectLst>
                <a:outerShdw blurRad="38100" dist="38100" dir="2700000" algn="tl">
                  <a:srgbClr val="FFFFFF"/>
                </a:outerShdw>
              </a:effectLst>
              <a:latin typeface="Segoe" pitchFamily="34" charset="0"/>
              <a:ea typeface="MS PGothic" pitchFamily="34" charset="-128"/>
            </a:endParaRPr>
          </a:p>
        </p:txBody>
      </p:sp>
      <p:sp>
        <p:nvSpPr>
          <p:cNvPr id="182286" name="Rounded Rectangle 182285"/>
          <p:cNvSpPr>
            <a:spLocks noChangeArrowheads="1"/>
          </p:cNvSpPr>
          <p:nvPr/>
        </p:nvSpPr>
        <p:spPr bwMode="auto">
          <a:xfrm>
            <a:off x="3389313" y="3505200"/>
            <a:ext cx="2057400" cy="381000"/>
          </a:xfrm>
          <a:prstGeom prst="roundRect">
            <a:avLst>
              <a:gd name="adj" fmla="val 16667"/>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cap="flat" cmpd="sng" algn="ctr">
            <a:solidFill>
              <a:schemeClr val="tx1"/>
            </a:solidFill>
            <a:prstDash val="solid"/>
            <a:round/>
            <a:headEnd type="none" w="med" len="med"/>
            <a:tailEnd type="none" w="med" len="med"/>
          </a:ln>
          <a:effectLst/>
        </p:spPr>
        <p:txBody>
          <a:bodyPr wrap="none" anchor="ctr"/>
          <a:lstStyle/>
          <a:p>
            <a:pPr algn="ctr">
              <a:defRPr/>
            </a:pPr>
            <a:r>
              <a:rPr lang="en-US" sz="1400" b="1">
                <a:solidFill>
                  <a:schemeClr val="tx1"/>
                </a:solidFill>
                <a:latin typeface="Segoe" pitchFamily="34" charset="0"/>
              </a:rPr>
              <a:t>PersistenceService</a:t>
            </a:r>
            <a:endParaRPr lang="en-US" sz="1800">
              <a:solidFill>
                <a:schemeClr val="tx1"/>
              </a:solidFill>
              <a:latin typeface="Arial" pitchFamily="34" charset="0"/>
            </a:endParaRPr>
          </a:p>
        </p:txBody>
      </p:sp>
      <p:sp>
        <p:nvSpPr>
          <p:cNvPr id="182287" name="Rounded Rectangle 182286"/>
          <p:cNvSpPr>
            <a:spLocks noChangeArrowheads="1"/>
          </p:cNvSpPr>
          <p:nvPr/>
        </p:nvSpPr>
        <p:spPr bwMode="auto">
          <a:xfrm>
            <a:off x="3389313" y="3962400"/>
            <a:ext cx="2057400" cy="381000"/>
          </a:xfrm>
          <a:prstGeom prst="roundRect">
            <a:avLst>
              <a:gd name="adj" fmla="val 16667"/>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cap="flat" cmpd="sng" algn="ctr">
            <a:solidFill>
              <a:schemeClr val="tx1"/>
            </a:solidFill>
            <a:prstDash val="solid"/>
            <a:round/>
            <a:headEnd type="none" w="med" len="med"/>
            <a:tailEnd type="none" w="med" len="med"/>
          </a:ln>
          <a:effectLst/>
        </p:spPr>
        <p:txBody>
          <a:bodyPr wrap="none" anchor="ctr"/>
          <a:lstStyle/>
          <a:p>
            <a:pPr algn="ctr">
              <a:defRPr/>
            </a:pPr>
            <a:r>
              <a:rPr lang="en-US" sz="1400" b="1">
                <a:solidFill>
                  <a:schemeClr val="tx1"/>
                </a:solidFill>
                <a:latin typeface="Segoe" pitchFamily="34" charset="0"/>
              </a:rPr>
              <a:t>TrackingService</a:t>
            </a:r>
            <a:endParaRPr lang="en-US" sz="1800">
              <a:solidFill>
                <a:schemeClr val="tx1"/>
              </a:solidFill>
              <a:latin typeface="Arial" pitchFamily="34" charset="0"/>
            </a:endParaRPr>
          </a:p>
        </p:txBody>
      </p:sp>
      <p:sp>
        <p:nvSpPr>
          <p:cNvPr id="46096" name="Rounded Rectangle 44045"/>
          <p:cNvSpPr>
            <a:spLocks noChangeArrowheads="1"/>
          </p:cNvSpPr>
          <p:nvPr/>
        </p:nvSpPr>
        <p:spPr bwMode="auto">
          <a:xfrm>
            <a:off x="3389313" y="4419600"/>
            <a:ext cx="2057400" cy="381000"/>
          </a:xfrm>
          <a:prstGeom prst="roundRect">
            <a:avLst>
              <a:gd name="adj" fmla="val 16667"/>
            </a:avLst>
          </a:prstGeom>
          <a:gradFill rotWithShape="1">
            <a:gsLst>
              <a:gs pos="0">
                <a:srgbClr val="E3882D"/>
              </a:gs>
              <a:gs pos="50000">
                <a:srgbClr val="FF9933"/>
              </a:gs>
              <a:gs pos="100000">
                <a:srgbClr val="E3882D"/>
              </a:gs>
            </a:gsLst>
            <a:lin ang="5400000" scaled="1"/>
          </a:gradFill>
          <a:ln w="9525" algn="ctr">
            <a:solidFill>
              <a:schemeClr val="tx1"/>
            </a:solidFill>
            <a:round/>
            <a:headEnd/>
            <a:tailEnd/>
          </a:ln>
        </p:spPr>
        <p:txBody>
          <a:bodyPr wrap="none" anchor="ctr"/>
          <a:lstStyle/>
          <a:p>
            <a:pPr algn="ctr"/>
            <a:r>
              <a:rPr lang="en-US" sz="1400" b="1">
                <a:solidFill>
                  <a:schemeClr val="tx1"/>
                </a:solidFill>
                <a:latin typeface="Segoe"/>
              </a:rPr>
              <a:t>SchedulerService</a:t>
            </a:r>
          </a:p>
        </p:txBody>
      </p:sp>
      <p:sp>
        <p:nvSpPr>
          <p:cNvPr id="46097" name="Rounded Rectangle 44046"/>
          <p:cNvSpPr>
            <a:spLocks noChangeArrowheads="1"/>
          </p:cNvSpPr>
          <p:nvPr/>
        </p:nvSpPr>
        <p:spPr bwMode="auto">
          <a:xfrm>
            <a:off x="3389313" y="4876800"/>
            <a:ext cx="2057400" cy="381000"/>
          </a:xfrm>
          <a:prstGeom prst="roundRect">
            <a:avLst>
              <a:gd name="adj" fmla="val 16667"/>
            </a:avLst>
          </a:prstGeom>
          <a:gradFill rotWithShape="1">
            <a:gsLst>
              <a:gs pos="0">
                <a:srgbClr val="D27E2A"/>
              </a:gs>
              <a:gs pos="50000">
                <a:srgbClr val="FF9933"/>
              </a:gs>
              <a:gs pos="100000">
                <a:srgbClr val="D27E2A"/>
              </a:gs>
            </a:gsLst>
            <a:lin ang="5400000" scaled="1"/>
          </a:gradFill>
          <a:ln w="9525" algn="ctr">
            <a:solidFill>
              <a:schemeClr val="tx1"/>
            </a:solidFill>
            <a:round/>
            <a:headEnd/>
            <a:tailEnd/>
          </a:ln>
        </p:spPr>
        <p:txBody>
          <a:bodyPr wrap="none" anchor="ctr"/>
          <a:lstStyle/>
          <a:p>
            <a:pPr algn="ctr"/>
            <a:r>
              <a:rPr lang="en-US" sz="1400" b="1">
                <a:solidFill>
                  <a:schemeClr val="tx1"/>
                </a:solidFill>
                <a:latin typeface="Segoe"/>
              </a:rPr>
              <a:t>TransactionService</a:t>
            </a:r>
          </a:p>
        </p:txBody>
      </p:sp>
      <p:sp>
        <p:nvSpPr>
          <p:cNvPr id="46098" name="Straight Connector 44047"/>
          <p:cNvSpPr>
            <a:spLocks noChangeShapeType="1"/>
          </p:cNvSpPr>
          <p:nvPr/>
        </p:nvSpPr>
        <p:spPr bwMode="auto">
          <a:xfrm flipV="1">
            <a:off x="2246313" y="4648200"/>
            <a:ext cx="1295400" cy="762000"/>
          </a:xfrm>
          <a:prstGeom prst="line">
            <a:avLst/>
          </a:prstGeom>
          <a:noFill/>
          <a:ln w="9525" algn="ctr">
            <a:solidFill>
              <a:schemeClr val="bg1"/>
            </a:solidFill>
            <a:round/>
            <a:headEnd/>
            <a:tailEnd type="triangle" w="med" len="med"/>
          </a:ln>
        </p:spPr>
        <p:txBody>
          <a:bodyPr/>
          <a:lstStyle/>
          <a:p>
            <a:endParaRPr lang="en-US"/>
          </a:p>
        </p:txBody>
      </p:sp>
      <p:sp>
        <p:nvSpPr>
          <p:cNvPr id="46099" name="Straight Connector 44048"/>
          <p:cNvSpPr>
            <a:spLocks noChangeShapeType="1"/>
          </p:cNvSpPr>
          <p:nvPr/>
        </p:nvSpPr>
        <p:spPr bwMode="auto">
          <a:xfrm flipV="1">
            <a:off x="2246313" y="5105400"/>
            <a:ext cx="1295400" cy="304800"/>
          </a:xfrm>
          <a:prstGeom prst="line">
            <a:avLst/>
          </a:prstGeom>
          <a:noFill/>
          <a:ln w="9525" algn="ctr">
            <a:solidFill>
              <a:schemeClr val="bg1"/>
            </a:solidFill>
            <a:round/>
            <a:headEnd/>
            <a:tailEnd type="triangle" w="med" len="med"/>
          </a:ln>
        </p:spPr>
        <p:txBody>
          <a:bodyPr/>
          <a:lstStyle/>
          <a:p>
            <a:endParaRPr lang="en-US"/>
          </a:p>
        </p:txBody>
      </p:sp>
      <p:sp>
        <p:nvSpPr>
          <p:cNvPr id="46100" name="Straight Connector 44049"/>
          <p:cNvSpPr>
            <a:spLocks noChangeShapeType="1"/>
          </p:cNvSpPr>
          <p:nvPr/>
        </p:nvSpPr>
        <p:spPr bwMode="auto">
          <a:xfrm flipV="1">
            <a:off x="2286000" y="3733800"/>
            <a:ext cx="1255713" cy="19050"/>
          </a:xfrm>
          <a:prstGeom prst="line">
            <a:avLst/>
          </a:prstGeom>
          <a:noFill/>
          <a:ln w="9525" algn="ctr">
            <a:solidFill>
              <a:schemeClr val="bg1"/>
            </a:solidFill>
            <a:round/>
            <a:headEnd/>
            <a:tailEnd type="triangle" w="med" len="med"/>
          </a:ln>
        </p:spPr>
        <p:txBody>
          <a:bodyPr/>
          <a:lstStyle/>
          <a:p>
            <a:endParaRPr lang="en-US"/>
          </a:p>
        </p:txBody>
      </p:sp>
      <p:sp>
        <p:nvSpPr>
          <p:cNvPr id="46101" name="Straight Connector 44050"/>
          <p:cNvSpPr>
            <a:spLocks noChangeShapeType="1"/>
          </p:cNvSpPr>
          <p:nvPr/>
        </p:nvSpPr>
        <p:spPr bwMode="auto">
          <a:xfrm flipV="1">
            <a:off x="2322513" y="4191000"/>
            <a:ext cx="1219200" cy="152400"/>
          </a:xfrm>
          <a:prstGeom prst="line">
            <a:avLst/>
          </a:prstGeom>
          <a:noFill/>
          <a:ln w="9525" algn="ctr">
            <a:solidFill>
              <a:schemeClr val="bg1"/>
            </a:solidFill>
            <a:round/>
            <a:headEnd/>
            <a:tailEnd type="triangle" w="med" len="med"/>
          </a:ln>
        </p:spPr>
        <p:txBody>
          <a:bodyPr/>
          <a:lstStyle/>
          <a:p>
            <a:endParaRPr lang="en-US"/>
          </a:p>
        </p:txBody>
      </p:sp>
      <p:cxnSp>
        <p:nvCxnSpPr>
          <p:cNvPr id="46102" name="Elbow Connector 44051"/>
          <p:cNvCxnSpPr>
            <a:cxnSpLocks noChangeShapeType="1"/>
          </p:cNvCxnSpPr>
          <p:nvPr/>
        </p:nvCxnSpPr>
        <p:spPr bwMode="auto">
          <a:xfrm flipV="1">
            <a:off x="5446713" y="3702050"/>
            <a:ext cx="1371600" cy="450850"/>
          </a:xfrm>
          <a:prstGeom prst="bentConnector3">
            <a:avLst>
              <a:gd name="adj1" fmla="val 50000"/>
            </a:avLst>
          </a:prstGeom>
          <a:noFill/>
          <a:ln w="9525" algn="ctr">
            <a:solidFill>
              <a:schemeClr val="bg1"/>
            </a:solidFill>
            <a:prstDash val="dash"/>
            <a:miter lim="800000"/>
            <a:headEnd type="triangle" w="med" len="med"/>
            <a:tailEnd type="triangle" w="med" len="med"/>
          </a:ln>
        </p:spPr>
      </p:cxnSp>
      <p:cxnSp>
        <p:nvCxnSpPr>
          <p:cNvPr id="46103" name="Elbow Connector 44052"/>
          <p:cNvCxnSpPr>
            <a:cxnSpLocks noChangeShapeType="1"/>
          </p:cNvCxnSpPr>
          <p:nvPr/>
        </p:nvCxnSpPr>
        <p:spPr bwMode="auto">
          <a:xfrm>
            <a:off x="5446713" y="3695700"/>
            <a:ext cx="1371600" cy="6350"/>
          </a:xfrm>
          <a:prstGeom prst="bentConnector3">
            <a:avLst>
              <a:gd name="adj1" fmla="val 50000"/>
            </a:avLst>
          </a:prstGeom>
          <a:noFill/>
          <a:ln w="9525" algn="ctr">
            <a:solidFill>
              <a:schemeClr val="bg1"/>
            </a:solidFill>
            <a:prstDash val="dash"/>
            <a:miter lim="800000"/>
            <a:headEnd type="triangle" w="med" len="med"/>
            <a:tailEnd type="triangle" w="med" len="med"/>
          </a:ln>
        </p:spPr>
      </p:cxn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Title 184321"/>
          <p:cNvSpPr>
            <a:spLocks noGrp="1" noChangeArrowheads="1"/>
          </p:cNvSpPr>
          <p:nvPr>
            <p:ph type="title"/>
          </p:nvPr>
        </p:nvSpPr>
        <p:spPr/>
        <p:txBody>
          <a:bodyPr/>
          <a:lstStyle/>
          <a:p>
            <a:pPr>
              <a:defRPr/>
            </a:pPr>
            <a:r>
              <a:rPr lang="en-US" smtClean="0"/>
              <a:t>Out-of-Box Services</a:t>
            </a:r>
          </a:p>
        </p:txBody>
      </p:sp>
      <p:graphicFrame>
        <p:nvGraphicFramePr>
          <p:cNvPr id="45058" name="Table 45057"/>
          <p:cNvGraphicFramePr>
            <a:graphicFrameLocks noGrp="1"/>
          </p:cNvGraphicFramePr>
          <p:nvPr/>
        </p:nvGraphicFramePr>
        <p:xfrm>
          <a:off x="457200" y="1066800"/>
          <a:ext cx="8229600" cy="4815840"/>
        </p:xfrm>
        <a:graphic>
          <a:graphicData uri="http://schemas.openxmlformats.org/drawingml/2006/table">
            <a:tbl>
              <a:tblPr/>
              <a:tblGrid>
                <a:gridCol w="3352800"/>
                <a:gridCol w="4876800"/>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Tahoma" pitchFamily="34" charset="0"/>
                        </a:rPr>
                        <a:t>ManualWorkflowSchedulerService</a:t>
                      </a:r>
                      <a:endParaRPr kumimoji="0" lang="en-US" sz="2000" b="0" i="0" u="none" strike="noStrike" cap="none" normalizeH="0" baseline="0" dirty="0" smtClean="0">
                        <a:ln>
                          <a:noFill/>
                        </a:ln>
                        <a:solidFill>
                          <a:schemeClr val="bg1"/>
                        </a:solidFill>
                        <a:effectLst/>
                        <a:latin typeface="Tahoma" pitchFamily="34" charset="0"/>
                      </a:endParaRPr>
                    </a:p>
                  </a:txBody>
                  <a:tcPr horzOverflow="overflow">
                    <a:lnL w="28575"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28575"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bg1"/>
                          </a:solidFill>
                          <a:effectLst/>
                          <a:latin typeface="Tahoma" pitchFamily="34" charset="0"/>
                        </a:rPr>
                        <a:t>Synchronous threading service used for in-line execution; used by ASP module for web services</a:t>
                      </a:r>
                    </a:p>
                  </a:txBody>
                  <a:tcPr horzOverflow="overflow">
                    <a:lnL w="12700" cap="flat" cmpd="sng" algn="ctr">
                      <a:solidFill>
                        <a:srgbClr val="000000"/>
                      </a:solidFill>
                      <a:prstDash val="solid"/>
                      <a:round/>
                      <a:headEnd type="none" w="med" len="med"/>
                      <a:tailEnd type="none" w="lg" len="lg"/>
                    </a:lnL>
                    <a:lnR w="28575" cap="flat" cmpd="sng" algn="ctr">
                      <a:solidFill>
                        <a:srgbClr val="000000"/>
                      </a:solidFill>
                      <a:prstDash val="solid"/>
                      <a:round/>
                      <a:headEnd type="none" w="med" len="med"/>
                      <a:tailEnd type="none" w="lg" len="lg"/>
                    </a:lnR>
                    <a:lnT w="28575"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r>
              <a:tr h="398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bg1"/>
                          </a:solidFill>
                          <a:effectLst/>
                          <a:latin typeface="Tahoma" pitchFamily="34" charset="0"/>
                        </a:rPr>
                        <a:t>DefaultWorkflowSchedulerService</a:t>
                      </a:r>
                    </a:p>
                  </a:txBody>
                  <a:tcPr horzOverflow="overflow">
                    <a:lnL w="28575"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bg1"/>
                          </a:solidFill>
                          <a:effectLst/>
                          <a:latin typeface="Tahoma" pitchFamily="34" charset="0"/>
                        </a:rPr>
                        <a:t>Used for asynchronous execution of workflows; uses default .Net thread pool</a:t>
                      </a:r>
                    </a:p>
                  </a:txBody>
                  <a:tcPr horzOverflow="overflow">
                    <a:lnL w="12700" cap="flat" cmpd="sng" algn="ctr">
                      <a:solidFill>
                        <a:srgbClr val="000000"/>
                      </a:solidFill>
                      <a:prstDash val="solid"/>
                      <a:round/>
                      <a:headEnd type="none" w="med" len="med"/>
                      <a:tailEnd type="none" w="lg" len="lg"/>
                    </a:lnL>
                    <a:lnR w="28575"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r>
              <a:tr h="415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bg1"/>
                          </a:solidFill>
                          <a:effectLst/>
                          <a:latin typeface="Tahoma" pitchFamily="34" charset="0"/>
                        </a:rPr>
                        <a:t>DefaultWorkflowTransactionService</a:t>
                      </a:r>
                    </a:p>
                  </a:txBody>
                  <a:tcPr horzOverflow="overflow">
                    <a:lnL w="28575"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bg1"/>
                          </a:solidFill>
                          <a:effectLst/>
                          <a:latin typeface="Tahoma" pitchFamily="34" charset="0"/>
                        </a:rPr>
                        <a:t>Creates .NET transactions</a:t>
                      </a:r>
                    </a:p>
                  </a:txBody>
                  <a:tcPr horzOverflow="overflow">
                    <a:lnL w="12700" cap="flat" cmpd="sng" algn="ctr">
                      <a:solidFill>
                        <a:srgbClr val="000000"/>
                      </a:solidFill>
                      <a:prstDash val="solid"/>
                      <a:round/>
                      <a:headEnd type="none" w="med" len="med"/>
                      <a:tailEnd type="none" w="lg" len="lg"/>
                    </a:lnL>
                    <a:lnR w="28575"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r>
              <a:tr h="3571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bg1"/>
                          </a:solidFill>
                          <a:effectLst/>
                          <a:latin typeface="Tahoma" pitchFamily="34" charset="0"/>
                        </a:rPr>
                        <a:t>SharedConnectionWorkflowTrans-actionService</a:t>
                      </a:r>
                    </a:p>
                  </a:txBody>
                  <a:tcPr horzOverflow="overflow">
                    <a:lnL w="28575"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bg1"/>
                          </a:solidFill>
                          <a:effectLst/>
                          <a:latin typeface="Tahoma" pitchFamily="34" charset="0"/>
                        </a:rPr>
                        <a:t>Sql* services share connection to SqlServer</a:t>
                      </a:r>
                      <a:br>
                        <a:rPr kumimoji="0" lang="en-US" sz="2000" b="0" i="0" u="none" strike="noStrike" cap="none" normalizeH="0" baseline="0" smtClean="0">
                          <a:ln>
                            <a:noFill/>
                          </a:ln>
                          <a:solidFill>
                            <a:schemeClr val="bg1"/>
                          </a:solidFill>
                          <a:effectLst/>
                          <a:latin typeface="Tahoma" pitchFamily="34" charset="0"/>
                        </a:rPr>
                      </a:br>
                      <a:endParaRPr kumimoji="0" lang="en-US" sz="2000" b="0" i="0" u="none" strike="noStrike" cap="none" normalizeH="0" baseline="0" smtClean="0">
                        <a:ln>
                          <a:noFill/>
                        </a:ln>
                        <a:solidFill>
                          <a:schemeClr val="bg1"/>
                        </a:solidFill>
                        <a:effectLst/>
                        <a:latin typeface="Tahoma" pitchFamily="34" charset="0"/>
                      </a:endParaRPr>
                    </a:p>
                  </a:txBody>
                  <a:tcPr horzOverflow="overflow">
                    <a:lnL w="12700" cap="flat" cmpd="sng" algn="ctr">
                      <a:solidFill>
                        <a:srgbClr val="000000"/>
                      </a:solidFill>
                      <a:prstDash val="solid"/>
                      <a:round/>
                      <a:headEnd type="none" w="med" len="med"/>
                      <a:tailEnd type="none" w="lg" len="lg"/>
                    </a:lnL>
                    <a:lnR w="28575"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bg1"/>
                          </a:solidFill>
                          <a:effectLst/>
                          <a:latin typeface="Tahoma" pitchFamily="34" charset="0"/>
                        </a:rPr>
                        <a:t>SqlStatePersistenceService</a:t>
                      </a:r>
                    </a:p>
                  </a:txBody>
                  <a:tcPr horzOverflow="overflow">
                    <a:lnL w="28575"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bg1"/>
                          </a:solidFill>
                          <a:effectLst/>
                          <a:latin typeface="Tahoma" pitchFamily="34" charset="0"/>
                        </a:rPr>
                        <a:t>Stores workflow instance state information in SqlServer/MSDE</a:t>
                      </a:r>
                    </a:p>
                  </a:txBody>
                  <a:tcPr horzOverflow="overflow">
                    <a:lnL w="12700" cap="flat" cmpd="sng" algn="ctr">
                      <a:solidFill>
                        <a:srgbClr val="000000"/>
                      </a:solidFill>
                      <a:prstDash val="solid"/>
                      <a:round/>
                      <a:headEnd type="none" w="med" len="med"/>
                      <a:tailEnd type="none" w="lg" len="lg"/>
                    </a:lnL>
                    <a:lnR w="28575"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r>
              <a:tr h="3032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bg1"/>
                          </a:solidFill>
                          <a:effectLst/>
                          <a:latin typeface="Tahoma" pitchFamily="34" charset="0"/>
                        </a:rPr>
                        <a:t>SqlTrackingService</a:t>
                      </a:r>
                    </a:p>
                  </a:txBody>
                  <a:tcPr horzOverflow="overflow">
                    <a:lnL w="28575"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28575"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bg1"/>
                          </a:solidFill>
                          <a:effectLst/>
                          <a:latin typeface="Tahoma" pitchFamily="34" charset="0"/>
                        </a:rPr>
                        <a:t>Stores tracking information in </a:t>
                      </a:r>
                      <a:r>
                        <a:rPr kumimoji="0" lang="en-US" sz="2000" b="0" i="0" u="none" strike="noStrike" cap="none" normalizeH="0" baseline="0" dirty="0" err="1" smtClean="0">
                          <a:ln>
                            <a:noFill/>
                          </a:ln>
                          <a:solidFill>
                            <a:schemeClr val="bg1"/>
                          </a:solidFill>
                          <a:effectLst/>
                          <a:latin typeface="Tahoma" pitchFamily="34" charset="0"/>
                        </a:rPr>
                        <a:t>SqlServer</a:t>
                      </a:r>
                      <a:r>
                        <a:rPr kumimoji="0" lang="en-US" sz="2000" b="0" i="0" u="none" strike="noStrike" cap="none" normalizeH="0" baseline="0" dirty="0" smtClean="0">
                          <a:ln>
                            <a:noFill/>
                          </a:ln>
                          <a:solidFill>
                            <a:schemeClr val="bg1"/>
                          </a:solidFill>
                          <a:effectLst/>
                          <a:latin typeface="Tahoma" pitchFamily="34" charset="0"/>
                        </a:rPr>
                        <a:t>/MSDE</a:t>
                      </a:r>
                    </a:p>
                  </a:txBody>
                  <a:tcPr horzOverflow="overflow">
                    <a:lnL w="12700" cap="flat" cmpd="sng" algn="ctr">
                      <a:solidFill>
                        <a:srgbClr val="000000"/>
                      </a:solidFill>
                      <a:prstDash val="solid"/>
                      <a:round/>
                      <a:headEnd type="none" w="med" len="med"/>
                      <a:tailEnd type="none" w="lg" len="lg"/>
                    </a:lnL>
                    <a:lnR w="28575"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28575" cap="flat" cmpd="sng" algn="ctr">
                      <a:solidFill>
                        <a:srgbClr val="000000"/>
                      </a:solidFill>
                      <a:prstDash val="solid"/>
                      <a:round/>
                      <a:headEnd type="none" w="med" len="med"/>
                      <a:tailEnd type="none" w="lg" len="lg"/>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452438" y="1676400"/>
            <a:ext cx="8216900" cy="2212975"/>
          </a:xfrm>
          <a:prstGeom prst="rect">
            <a:avLst/>
          </a:prstGeom>
          <a:solidFill>
            <a:schemeClr val="bg1"/>
          </a:solidFill>
          <a:ln w="12700" algn="ctr">
            <a:solidFill>
              <a:schemeClr val="tx1"/>
            </a:solidFill>
            <a:miter lim="800000"/>
            <a:headEnd/>
            <a:tailEnd/>
          </a:ln>
          <a:effectLst/>
        </p:spPr>
        <p:txBody>
          <a:bodyPr wrap="none" anchor="ctr"/>
          <a:lstStyle/>
          <a:p>
            <a:r>
              <a:rPr lang="en-GB" b="1">
                <a:latin typeface="Consolas" pitchFamily="49" charset="0"/>
              </a:rPr>
              <a:t>[</a:t>
            </a:r>
            <a:r>
              <a:rPr lang="en-GB" b="1" noProof="1">
                <a:latin typeface="Consolas" pitchFamily="49" charset="0"/>
              </a:rPr>
              <a:t>ServiceContract]</a:t>
            </a:r>
          </a:p>
          <a:p>
            <a:r>
              <a:rPr lang="en-GB" b="1" noProof="1">
                <a:latin typeface="Consolas" pitchFamily="49" charset="0"/>
              </a:rPr>
              <a:t>public interface </a:t>
            </a:r>
            <a:r>
              <a:rPr lang="en-US" b="1">
                <a:latin typeface="Consolas" pitchFamily="49" charset="0"/>
              </a:rPr>
              <a:t>IIncomingMessage</a:t>
            </a:r>
            <a:endParaRPr lang="en-US" b="1" noProof="1">
              <a:latin typeface="Consolas" pitchFamily="49" charset="0"/>
            </a:endParaRPr>
          </a:p>
          <a:p>
            <a:r>
              <a:rPr lang="en-US" b="1" noProof="1">
                <a:latin typeface="Consolas" pitchFamily="49" charset="0"/>
              </a:rPr>
              <a:t>{</a:t>
            </a:r>
            <a:endParaRPr lang="en-US" b="1">
              <a:latin typeface="Consolas" pitchFamily="49" charset="0"/>
            </a:endParaRPr>
          </a:p>
          <a:p>
            <a:r>
              <a:rPr lang="en-US" b="1">
                <a:solidFill>
                  <a:schemeClr val="tx2"/>
                </a:solidFill>
                <a:latin typeface="Consolas" pitchFamily="49" charset="0"/>
              </a:rPr>
              <a:t>  </a:t>
            </a:r>
            <a:r>
              <a:rPr lang="en-US" b="1" noProof="1">
                <a:solidFill>
                  <a:schemeClr val="tx2"/>
                </a:solidFill>
                <a:latin typeface="Consolas" pitchFamily="49" charset="0"/>
              </a:rPr>
              <a:t>[OperationContract</a:t>
            </a:r>
            <a:r>
              <a:rPr lang="en-GB" b="1">
                <a:solidFill>
                  <a:schemeClr val="tx2"/>
                </a:solidFill>
                <a:latin typeface="Consolas" pitchFamily="49" charset="0"/>
              </a:rPr>
              <a:t>(IsOneWay=true)</a:t>
            </a:r>
            <a:r>
              <a:rPr lang="en-GB" b="1" noProof="1">
                <a:solidFill>
                  <a:schemeClr val="tx2"/>
                </a:solidFill>
                <a:latin typeface="Consolas" pitchFamily="49" charset="0"/>
              </a:rPr>
              <a:t>]</a:t>
            </a:r>
          </a:p>
          <a:p>
            <a:r>
              <a:rPr lang="en-US" b="1">
                <a:latin typeface="Consolas" pitchFamily="49" charset="0"/>
              </a:rPr>
              <a:t>  void SendMessage(string name</a:t>
            </a:r>
            <a:r>
              <a:rPr lang="en-US" b="1" noProof="1">
                <a:latin typeface="Consolas" pitchFamily="49" charset="0"/>
              </a:rPr>
              <a:t>)</a:t>
            </a:r>
            <a:r>
              <a:rPr lang="en-US" b="1">
                <a:latin typeface="Consolas" pitchFamily="49" charset="0"/>
              </a:rPr>
              <a:t>;</a:t>
            </a:r>
          </a:p>
          <a:p>
            <a:r>
              <a:rPr lang="en-US" b="1" noProof="1">
                <a:latin typeface="Consolas" pitchFamily="49" charset="0"/>
              </a:rPr>
              <a:t>}</a:t>
            </a:r>
            <a:endParaRPr lang="en-US" b="1">
              <a:latin typeface="Consolas" pitchFamily="49" charset="0"/>
            </a:endParaRPr>
          </a:p>
        </p:txBody>
      </p:sp>
      <p:sp>
        <p:nvSpPr>
          <p:cNvPr id="57347" name="Rectangle 3"/>
          <p:cNvSpPr>
            <a:spLocks noGrp="1" noChangeArrowheads="1"/>
          </p:cNvSpPr>
          <p:nvPr>
            <p:ph type="title"/>
          </p:nvPr>
        </p:nvSpPr>
        <p:spPr/>
        <p:txBody>
          <a:bodyPr/>
          <a:lstStyle/>
          <a:p>
            <a:r>
              <a:rPr lang="en-US"/>
              <a:t>Service Contract: OneWay</a:t>
            </a: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itle 186369"/>
          <p:cNvSpPr>
            <a:spLocks noGrp="1" noChangeArrowheads="1"/>
          </p:cNvSpPr>
          <p:nvPr>
            <p:ph type="title"/>
          </p:nvPr>
        </p:nvSpPr>
        <p:spPr/>
        <p:txBody>
          <a:bodyPr/>
          <a:lstStyle/>
          <a:p>
            <a:pPr>
              <a:defRPr/>
            </a:pPr>
            <a:r>
              <a:rPr lang="en-US" smtClean="0"/>
              <a:t>Workflow State Management</a:t>
            </a:r>
          </a:p>
        </p:txBody>
      </p:sp>
      <p:sp>
        <p:nvSpPr>
          <p:cNvPr id="48131" name="Shape 186370"/>
          <p:cNvSpPr>
            <a:spLocks noGrp="1" noChangeArrowheads="1"/>
          </p:cNvSpPr>
          <p:nvPr>
            <p:ph type="body" idx="1"/>
          </p:nvPr>
        </p:nvSpPr>
        <p:spPr/>
        <p:txBody>
          <a:bodyPr/>
          <a:lstStyle/>
          <a:p>
            <a:r>
              <a:rPr lang="en-US" smtClean="0"/>
              <a:t>Many workflows are long running</a:t>
            </a:r>
          </a:p>
          <a:p>
            <a:pPr lvl="1"/>
            <a:r>
              <a:rPr lang="en-US" smtClean="0"/>
              <a:t>A workflow instance is idle when it has no runnable work</a:t>
            </a:r>
          </a:p>
          <a:p>
            <a:pPr lvl="1"/>
            <a:r>
              <a:rPr lang="en-US" smtClean="0"/>
              <a:t>Persistence services determine whether to unload the WF when idle</a:t>
            </a:r>
          </a:p>
          <a:p>
            <a:pPr lvl="1"/>
            <a:r>
              <a:rPr lang="en-US" smtClean="0"/>
              <a:t>Loading/unloading is not a concern of the workflow developer or the application developer</a:t>
            </a:r>
          </a:p>
          <a:p>
            <a:r>
              <a:rPr lang="en-US" smtClean="0"/>
              <a:t>Persistence points are checkpoints</a:t>
            </a:r>
          </a:p>
          <a:p>
            <a:pPr lvl="1"/>
            <a:r>
              <a:rPr lang="en-US" smtClean="0"/>
              <a:t>Transactions</a:t>
            </a:r>
          </a:p>
          <a:p>
            <a:pPr lvl="1"/>
            <a:r>
              <a:rPr lang="en-US" smtClean="0"/>
              <a:t>Enable crash recovery</a:t>
            </a:r>
          </a:p>
          <a:p>
            <a:pPr lvl="1"/>
            <a:r>
              <a:rPr lang="en-US" smtClean="0"/>
              <a:t>Persistence occurs at:</a:t>
            </a:r>
          </a:p>
          <a:p>
            <a:pPr lvl="2"/>
            <a:r>
              <a:rPr lang="en-US" smtClean="0"/>
              <a:t>Closure of a transaction</a:t>
            </a:r>
          </a:p>
          <a:p>
            <a:pPr lvl="2"/>
            <a:r>
              <a:rPr lang="en-US" smtClean="0"/>
              <a:t>Closure of any activity marked [PersistOnClose]</a:t>
            </a:r>
          </a:p>
          <a:p>
            <a:pPr lvl="2"/>
            <a:r>
              <a:rPr lang="en-US" smtClean="0"/>
              <a:t>Closure of the workflow</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Title 188417"/>
          <p:cNvSpPr>
            <a:spLocks noGrp="1" noChangeArrowheads="1"/>
          </p:cNvSpPr>
          <p:nvPr>
            <p:ph type="title"/>
          </p:nvPr>
        </p:nvSpPr>
        <p:spPr/>
        <p:txBody>
          <a:bodyPr/>
          <a:lstStyle/>
          <a:p>
            <a:pPr>
              <a:defRPr/>
            </a:pPr>
            <a:r>
              <a:rPr lang="en-US" smtClean="0"/>
              <a:t>Enabling Workflow Persistence</a:t>
            </a:r>
          </a:p>
        </p:txBody>
      </p:sp>
      <p:sp>
        <p:nvSpPr>
          <p:cNvPr id="49155" name="Shape 188418"/>
          <p:cNvSpPr>
            <a:spLocks noGrp="1" noChangeArrowheads="1"/>
          </p:cNvSpPr>
          <p:nvPr>
            <p:ph type="body" idx="1"/>
          </p:nvPr>
        </p:nvSpPr>
        <p:spPr>
          <a:xfrm>
            <a:off x="457200" y="990600"/>
            <a:ext cx="8229600" cy="2743200"/>
          </a:xfrm>
        </p:spPr>
        <p:txBody>
          <a:bodyPr/>
          <a:lstStyle/>
          <a:p>
            <a:r>
              <a:rPr lang="en-US" sz="2000" smtClean="0"/>
              <a:t>Persistence Support for Workflow Instances</a:t>
            </a:r>
          </a:p>
          <a:p>
            <a:pPr lvl="1"/>
            <a:r>
              <a:rPr lang="en-US" sz="1800" smtClean="0"/>
              <a:t>Create the SQL database with the SqlWorkflowStatePersistence schema</a:t>
            </a:r>
          </a:p>
          <a:p>
            <a:pPr lvl="1"/>
            <a:r>
              <a:rPr lang="en-US" sz="1800" smtClean="0"/>
              <a:t>Create a Workflow Runtime</a:t>
            </a:r>
          </a:p>
          <a:p>
            <a:pPr lvl="1"/>
            <a:r>
              <a:rPr lang="en-US" sz="1800" smtClean="0"/>
              <a:t>Define Connection String</a:t>
            </a:r>
          </a:p>
          <a:p>
            <a:pPr lvl="1"/>
            <a:r>
              <a:rPr lang="en-US" sz="1800" smtClean="0"/>
              <a:t>Register StatePersistenceService with Runtime</a:t>
            </a:r>
          </a:p>
          <a:p>
            <a:pPr lvl="1"/>
            <a:r>
              <a:rPr lang="en-US" sz="1800" smtClean="0"/>
              <a:t>Start the Workflow</a:t>
            </a:r>
          </a:p>
          <a:p>
            <a:pPr lvl="1"/>
            <a:r>
              <a:rPr lang="en-US" sz="1800" smtClean="0"/>
              <a:t>Loading and Unloading uses StatePersistenceService</a:t>
            </a:r>
          </a:p>
        </p:txBody>
      </p:sp>
      <p:sp>
        <p:nvSpPr>
          <p:cNvPr id="49156" name="Rectangle 47106"/>
          <p:cNvSpPr>
            <a:spLocks noChangeArrowheads="1"/>
          </p:cNvSpPr>
          <p:nvPr/>
        </p:nvSpPr>
        <p:spPr bwMode="auto">
          <a:xfrm>
            <a:off x="304800" y="3657600"/>
            <a:ext cx="8534400" cy="2667000"/>
          </a:xfrm>
          <a:prstGeom prst="rect">
            <a:avLst/>
          </a:prstGeom>
          <a:solidFill>
            <a:schemeClr val="bg1"/>
          </a:solidFill>
          <a:ln w="12700" algn="ctr">
            <a:solidFill>
              <a:schemeClr val="folHlink"/>
            </a:solidFill>
            <a:miter lim="800000"/>
            <a:headEnd type="none" w="sm" len="sm"/>
            <a:tailEnd type="none" w="sm" len="sm"/>
          </a:ln>
        </p:spPr>
        <p:txBody>
          <a:bodyPr anchor="ctr"/>
          <a:lstStyle/>
          <a:p>
            <a:pPr>
              <a:lnSpc>
                <a:spcPct val="85000"/>
              </a:lnSpc>
              <a:spcBef>
                <a:spcPct val="20000"/>
              </a:spcBef>
            </a:pPr>
            <a:r>
              <a:rPr lang="en-US" sz="1600" b="1">
                <a:solidFill>
                  <a:srgbClr val="0000FF"/>
                </a:solidFill>
                <a:latin typeface="Lucida Console" pitchFamily="49" charset="0"/>
              </a:rPr>
              <a:t>private void</a:t>
            </a:r>
            <a:r>
              <a:rPr lang="en-US" sz="1600" b="1">
                <a:solidFill>
                  <a:schemeClr val="tx1"/>
                </a:solidFill>
                <a:latin typeface="Lucida Console" pitchFamily="49" charset="0"/>
              </a:rPr>
              <a:t> RunWorkflow()</a:t>
            </a:r>
          </a:p>
          <a:p>
            <a:pPr>
              <a:lnSpc>
                <a:spcPct val="85000"/>
              </a:lnSpc>
              <a:spcBef>
                <a:spcPct val="20000"/>
              </a:spcBef>
            </a:pPr>
            <a:r>
              <a:rPr lang="en-US" sz="1600" b="1">
                <a:solidFill>
                  <a:schemeClr val="tx1"/>
                </a:solidFill>
                <a:latin typeface="Lucida Console" pitchFamily="49" charset="0"/>
              </a:rPr>
              <a:t>{</a:t>
            </a:r>
          </a:p>
          <a:p>
            <a:pPr>
              <a:lnSpc>
                <a:spcPct val="85000"/>
              </a:lnSpc>
              <a:spcBef>
                <a:spcPct val="20000"/>
              </a:spcBef>
            </a:pPr>
            <a:r>
              <a:rPr lang="en-US" sz="1600" b="1">
                <a:solidFill>
                  <a:schemeClr val="tx1"/>
                </a:solidFill>
                <a:latin typeface="Lucida Console" pitchFamily="49" charset="0"/>
              </a:rPr>
              <a:t>    </a:t>
            </a:r>
            <a:r>
              <a:rPr lang="en-US" sz="1600" b="1">
                <a:solidFill>
                  <a:schemeClr val="hlink"/>
                </a:solidFill>
                <a:latin typeface="Lucida Console" pitchFamily="49" charset="0"/>
              </a:rPr>
              <a:t>WorkflowRuntime</a:t>
            </a:r>
            <a:r>
              <a:rPr lang="en-US" sz="1600" b="1">
                <a:solidFill>
                  <a:schemeClr val="tx1"/>
                </a:solidFill>
                <a:latin typeface="Lucida Console" pitchFamily="49" charset="0"/>
              </a:rPr>
              <a:t> wr = new </a:t>
            </a:r>
            <a:r>
              <a:rPr lang="en-US" sz="1600" b="1">
                <a:solidFill>
                  <a:schemeClr val="hlink"/>
                </a:solidFill>
                <a:latin typeface="Lucida Console" pitchFamily="49" charset="0"/>
              </a:rPr>
              <a:t>WorkflowRuntime</a:t>
            </a:r>
            <a:r>
              <a:rPr lang="en-US" sz="1600" b="1">
                <a:solidFill>
                  <a:schemeClr val="tx1"/>
                </a:solidFill>
                <a:latin typeface="Lucida Console" pitchFamily="49" charset="0"/>
              </a:rPr>
              <a:t>();</a:t>
            </a:r>
          </a:p>
          <a:p>
            <a:pPr>
              <a:lnSpc>
                <a:spcPct val="85000"/>
              </a:lnSpc>
              <a:spcBef>
                <a:spcPct val="20000"/>
              </a:spcBef>
            </a:pPr>
            <a:r>
              <a:rPr lang="en-US" sz="1600" b="1">
                <a:solidFill>
                  <a:schemeClr val="tx1"/>
                </a:solidFill>
                <a:latin typeface="Lucida Console" pitchFamily="49" charset="0"/>
              </a:rPr>
              <a:t>    </a:t>
            </a:r>
            <a:r>
              <a:rPr lang="en-US" sz="1600" b="1">
                <a:solidFill>
                  <a:srgbClr val="0000FF"/>
                </a:solidFill>
                <a:latin typeface="Lucida Console" pitchFamily="49" charset="0"/>
              </a:rPr>
              <a:t>string</a:t>
            </a:r>
            <a:r>
              <a:rPr lang="en-US" sz="1600" b="1">
                <a:solidFill>
                  <a:schemeClr val="tx1"/>
                </a:solidFill>
                <a:latin typeface="Lucida Console" pitchFamily="49" charset="0"/>
              </a:rPr>
              <a:t> connectionstring = </a:t>
            </a:r>
            <a:r>
              <a:rPr lang="en-US" sz="1600" b="1">
                <a:solidFill>
                  <a:srgbClr val="CC3300"/>
                </a:solidFill>
                <a:latin typeface="Lucida Console" pitchFamily="49" charset="0"/>
              </a:rPr>
              <a:t>"Initial Catalog=Persistence;Data   </a:t>
            </a:r>
          </a:p>
          <a:p>
            <a:pPr>
              <a:lnSpc>
                <a:spcPct val="85000"/>
              </a:lnSpc>
              <a:spcBef>
                <a:spcPct val="20000"/>
              </a:spcBef>
            </a:pPr>
            <a:r>
              <a:rPr lang="en-US" sz="1600" b="1">
                <a:solidFill>
                  <a:srgbClr val="CC3300"/>
                </a:solidFill>
                <a:latin typeface="Lucida Console" pitchFamily="49" charset="0"/>
              </a:rPr>
              <a:t>           Source=localhost;Integrated Security=SSPI;"</a:t>
            </a:r>
            <a:r>
              <a:rPr lang="en-US" sz="1600" b="1">
                <a:solidFill>
                  <a:schemeClr val="tx1"/>
                </a:solidFill>
                <a:latin typeface="Lucida Console" pitchFamily="49" charset="0"/>
              </a:rPr>
              <a:t>;</a:t>
            </a:r>
          </a:p>
          <a:p>
            <a:pPr>
              <a:lnSpc>
                <a:spcPct val="85000"/>
              </a:lnSpc>
              <a:spcBef>
                <a:spcPct val="20000"/>
              </a:spcBef>
            </a:pPr>
            <a:endParaRPr lang="en-US" sz="1600" b="1">
              <a:solidFill>
                <a:schemeClr val="tx1"/>
              </a:solidFill>
              <a:latin typeface="Lucida Console" pitchFamily="49" charset="0"/>
            </a:endParaRPr>
          </a:p>
          <a:p>
            <a:pPr>
              <a:lnSpc>
                <a:spcPct val="85000"/>
              </a:lnSpc>
              <a:spcBef>
                <a:spcPct val="20000"/>
              </a:spcBef>
            </a:pPr>
            <a:r>
              <a:rPr lang="en-US" sz="1600" b="1">
                <a:solidFill>
                  <a:schemeClr val="tx1"/>
                </a:solidFill>
                <a:latin typeface="Lucida Console" pitchFamily="49" charset="0"/>
              </a:rPr>
              <a:t>    wr.AddService(new </a:t>
            </a:r>
          </a:p>
          <a:p>
            <a:pPr>
              <a:lnSpc>
                <a:spcPct val="85000"/>
              </a:lnSpc>
              <a:spcBef>
                <a:spcPct val="20000"/>
              </a:spcBef>
            </a:pPr>
            <a:r>
              <a:rPr lang="en-US" sz="1600" b="1">
                <a:solidFill>
                  <a:schemeClr val="tx1"/>
                </a:solidFill>
                <a:latin typeface="Lucida Console" pitchFamily="49" charset="0"/>
              </a:rPr>
              <a:t>	</a:t>
            </a:r>
            <a:r>
              <a:rPr lang="en-US" sz="1600" b="1">
                <a:solidFill>
                  <a:schemeClr val="hlink"/>
                </a:solidFill>
                <a:latin typeface="Lucida Console" pitchFamily="49" charset="0"/>
              </a:rPr>
              <a:t>SqlWorkflowStatePersistenceService</a:t>
            </a:r>
            <a:r>
              <a:rPr lang="en-US" sz="1600" b="1">
                <a:solidFill>
                  <a:schemeClr val="tx1"/>
                </a:solidFill>
                <a:latin typeface="Lucida Console" pitchFamily="49" charset="0"/>
              </a:rPr>
              <a:t>(connectionstring));</a:t>
            </a:r>
          </a:p>
          <a:p>
            <a:pPr>
              <a:lnSpc>
                <a:spcPct val="85000"/>
              </a:lnSpc>
              <a:spcBef>
                <a:spcPct val="20000"/>
              </a:spcBef>
            </a:pPr>
            <a:r>
              <a:rPr lang="en-US" sz="1600" b="1">
                <a:solidFill>
                  <a:schemeClr val="tx1"/>
                </a:solidFill>
                <a:latin typeface="Lucida Console" pitchFamily="49" charset="0"/>
              </a:rPr>
              <a:t>    wr.CreateWorkflow(</a:t>
            </a:r>
            <a:r>
              <a:rPr lang="en-US" sz="1600" b="1">
                <a:solidFill>
                  <a:srgbClr val="0000FF"/>
                </a:solidFill>
                <a:latin typeface="Lucida Console" pitchFamily="49" charset="0"/>
              </a:rPr>
              <a:t>typeof</a:t>
            </a:r>
            <a:r>
              <a:rPr lang="en-US" sz="1600" b="1">
                <a:solidFill>
                  <a:schemeClr val="tx1"/>
                </a:solidFill>
                <a:latin typeface="Lucida Console" pitchFamily="49" charset="0"/>
              </a:rPr>
              <a:t>(SimpleWorkflow)).Start();</a:t>
            </a:r>
          </a:p>
          <a:p>
            <a:pPr>
              <a:lnSpc>
                <a:spcPct val="85000"/>
              </a:lnSpc>
              <a:spcBef>
                <a:spcPct val="20000"/>
              </a:spcBef>
            </a:pPr>
            <a:r>
              <a:rPr lang="en-US" sz="1600" b="1">
                <a:solidFill>
                  <a:schemeClr val="tx1"/>
                </a:solidFill>
                <a:latin typeface="Lucida Console" pitchFamily="49" charset="0"/>
              </a:rPr>
              <a:t>}</a:t>
            </a: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Title 232449"/>
          <p:cNvSpPr>
            <a:spLocks noGrp="1" noChangeArrowheads="1"/>
          </p:cNvSpPr>
          <p:nvPr>
            <p:ph type="title"/>
          </p:nvPr>
        </p:nvSpPr>
        <p:spPr/>
        <p:txBody>
          <a:bodyPr/>
          <a:lstStyle/>
          <a:p>
            <a:pPr>
              <a:defRPr/>
            </a:pPr>
            <a:r>
              <a:rPr lang="en-US" dirty="0" smtClean="0"/>
              <a:t>Building Custom Services</a:t>
            </a:r>
          </a:p>
        </p:txBody>
      </p:sp>
      <p:pic>
        <p:nvPicPr>
          <p:cNvPr id="31747" name="Rectangle 34817"/>
          <p:cNvPicPr>
            <a:picLocks noChangeAspect="1" noChangeArrowheads="1"/>
          </p:cNvPicPr>
          <p:nvPr/>
        </p:nvPicPr>
        <p:blipFill>
          <a:blip r:embed="rId3"/>
          <a:srcRect/>
          <a:stretch>
            <a:fillRect/>
          </a:stretch>
        </p:blipFill>
        <p:spPr bwMode="invGray">
          <a:xfrm>
            <a:off x="382588" y="2279650"/>
            <a:ext cx="3308350" cy="1279525"/>
          </a:xfrm>
          <a:prstGeom prst="rect">
            <a:avLst/>
          </a:prstGeom>
          <a:noFill/>
          <a:ln w="9525">
            <a:noFill/>
            <a:miter lim="800000"/>
            <a:headEnd/>
            <a:tailEnd/>
          </a:ln>
        </p:spPr>
      </p:pic>
      <p:pic>
        <p:nvPicPr>
          <p:cNvPr id="31748" name="Rectangle 34818"/>
          <p:cNvPicPr>
            <a:picLocks noChangeAspect="1" noChangeArrowheads="1"/>
          </p:cNvPicPr>
          <p:nvPr/>
        </p:nvPicPr>
        <p:blipFill>
          <a:blip r:embed="rId4"/>
          <a:srcRect/>
          <a:stretch>
            <a:fillRect/>
          </a:stretch>
        </p:blipFill>
        <p:spPr bwMode="auto">
          <a:xfrm>
            <a:off x="3927475" y="1484313"/>
            <a:ext cx="4521200" cy="19431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Title 232449"/>
          <p:cNvSpPr>
            <a:spLocks noGrp="1" noChangeArrowheads="1"/>
          </p:cNvSpPr>
          <p:nvPr>
            <p:ph type="title"/>
          </p:nvPr>
        </p:nvSpPr>
        <p:spPr/>
        <p:txBody>
          <a:bodyPr/>
          <a:lstStyle/>
          <a:p>
            <a:pPr>
              <a:defRPr/>
            </a:pPr>
            <a:r>
              <a:rPr lang="en-US" dirty="0" smtClean="0"/>
              <a:t>Hosting the Workflow Designer</a:t>
            </a:r>
          </a:p>
        </p:txBody>
      </p:sp>
      <p:pic>
        <p:nvPicPr>
          <p:cNvPr id="31747" name="Rectangle 34817"/>
          <p:cNvPicPr>
            <a:picLocks noChangeAspect="1" noChangeArrowheads="1"/>
          </p:cNvPicPr>
          <p:nvPr/>
        </p:nvPicPr>
        <p:blipFill>
          <a:blip r:embed="rId3"/>
          <a:srcRect/>
          <a:stretch>
            <a:fillRect/>
          </a:stretch>
        </p:blipFill>
        <p:spPr bwMode="invGray">
          <a:xfrm>
            <a:off x="382588" y="2279650"/>
            <a:ext cx="3308350" cy="1279525"/>
          </a:xfrm>
          <a:prstGeom prst="rect">
            <a:avLst/>
          </a:prstGeom>
          <a:noFill/>
          <a:ln w="9525">
            <a:noFill/>
            <a:miter lim="800000"/>
            <a:headEnd/>
            <a:tailEnd/>
          </a:ln>
        </p:spPr>
      </p:pic>
      <p:pic>
        <p:nvPicPr>
          <p:cNvPr id="31748" name="Rectangle 34818"/>
          <p:cNvPicPr>
            <a:picLocks noChangeAspect="1" noChangeArrowheads="1"/>
          </p:cNvPicPr>
          <p:nvPr/>
        </p:nvPicPr>
        <p:blipFill>
          <a:blip r:embed="rId4"/>
          <a:srcRect/>
          <a:stretch>
            <a:fillRect/>
          </a:stretch>
        </p:blipFill>
        <p:spPr bwMode="auto">
          <a:xfrm>
            <a:off x="3927475" y="1484313"/>
            <a:ext cx="4521200" cy="19431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Title 248833"/>
          <p:cNvSpPr>
            <a:spLocks noGrp="1" noChangeArrowheads="1"/>
          </p:cNvSpPr>
          <p:nvPr>
            <p:ph type="title"/>
          </p:nvPr>
        </p:nvSpPr>
        <p:spPr/>
        <p:txBody>
          <a:bodyPr/>
          <a:lstStyle/>
          <a:p>
            <a:pPr>
              <a:defRPr/>
            </a:pPr>
            <a:r>
              <a:rPr lang="en-US" smtClean="0"/>
              <a:t>Summary</a:t>
            </a:r>
          </a:p>
        </p:txBody>
      </p:sp>
      <p:sp>
        <p:nvSpPr>
          <p:cNvPr id="55299" name="Shape 248834"/>
          <p:cNvSpPr>
            <a:spLocks noGrp="1" noChangeArrowheads="1"/>
          </p:cNvSpPr>
          <p:nvPr>
            <p:ph type="body" idx="1"/>
          </p:nvPr>
        </p:nvSpPr>
        <p:spPr>
          <a:xfrm>
            <a:off x="457200" y="990600"/>
            <a:ext cx="8229600" cy="5562600"/>
          </a:xfrm>
        </p:spPr>
        <p:txBody>
          <a:bodyPr>
            <a:normAutofit fontScale="92500" lnSpcReduction="20000"/>
          </a:bodyPr>
          <a:lstStyle/>
          <a:p>
            <a:pPr>
              <a:defRPr/>
            </a:pPr>
            <a:r>
              <a:rPr lang="en-US" dirty="0" smtClean="0"/>
              <a:t>A single workflow technology for Windows</a:t>
            </a:r>
          </a:p>
          <a:p>
            <a:pPr lvl="1">
              <a:defRPr/>
            </a:pPr>
            <a:r>
              <a:rPr lang="en-US" dirty="0" smtClean="0"/>
              <a:t>Platform level workflow framework for use within Microsoft products &amp; ISV applications</a:t>
            </a:r>
          </a:p>
          <a:p>
            <a:pPr lvl="1">
              <a:defRPr/>
            </a:pPr>
            <a:r>
              <a:rPr lang="en-US" dirty="0" smtClean="0"/>
              <a:t>Will be used by BizTalk Server, Office 2007, MBS &amp; other Microsoft client/server products</a:t>
            </a:r>
          </a:p>
          <a:p>
            <a:pPr lvl="1">
              <a:defRPr/>
            </a:pPr>
            <a:r>
              <a:rPr lang="en-US" dirty="0" smtClean="0"/>
              <a:t>Available to all Windows customers</a:t>
            </a:r>
          </a:p>
          <a:p>
            <a:pPr>
              <a:defRPr/>
            </a:pPr>
            <a:endParaRPr lang="en-US" dirty="0" smtClean="0"/>
          </a:p>
          <a:p>
            <a:pPr>
              <a:defRPr/>
            </a:pPr>
            <a:r>
              <a:rPr lang="en-US" dirty="0" smtClean="0"/>
              <a:t>Microsoft is redefining workflow</a:t>
            </a:r>
          </a:p>
          <a:p>
            <a:pPr lvl="1">
              <a:defRPr/>
            </a:pPr>
            <a:r>
              <a:rPr lang="en-US" dirty="0" smtClean="0"/>
              <a:t>Unified technology for System &amp; Human workflow</a:t>
            </a:r>
          </a:p>
          <a:p>
            <a:pPr lvl="1">
              <a:defRPr/>
            </a:pPr>
            <a:r>
              <a:rPr lang="en-US" dirty="0" smtClean="0"/>
              <a:t>Multiple styles: sequential, rules-based, state machine</a:t>
            </a:r>
          </a:p>
          <a:p>
            <a:pPr lvl="1">
              <a:defRPr/>
            </a:pPr>
            <a:r>
              <a:rPr lang="en-US" dirty="0" smtClean="0"/>
              <a:t>Supports dynamic interaction</a:t>
            </a:r>
          </a:p>
          <a:p>
            <a:pPr lvl="1">
              <a:defRPr/>
            </a:pPr>
            <a:endParaRPr lang="en-US" dirty="0" smtClean="0"/>
          </a:p>
          <a:p>
            <a:pPr>
              <a:defRPr/>
            </a:pPr>
            <a:r>
              <a:rPr lang="en-US" dirty="0" smtClean="0"/>
              <a:t>Microsoft is taking workflow mainstream</a:t>
            </a:r>
          </a:p>
          <a:p>
            <a:pPr lvl="1">
              <a:defRPr/>
            </a:pPr>
            <a:r>
              <a:rPr lang="en-US" dirty="0" smtClean="0"/>
              <a:t>Consistent and familiar programming model for reaching mainstream application developer</a:t>
            </a:r>
          </a:p>
          <a:p>
            <a:pPr lvl="1">
              <a:defRPr/>
            </a:pPr>
            <a:r>
              <a:rPr lang="en-US" dirty="0" smtClean="0"/>
              <a:t>Available to millions of end-users through Office 2007</a:t>
            </a:r>
          </a:p>
          <a:p>
            <a:pPr lvl="1">
              <a:defRPr/>
            </a:pPr>
            <a:r>
              <a:rPr lang="en-US" dirty="0" smtClean="0"/>
              <a:t>Extensible platform for ISVs</a:t>
            </a:r>
          </a:p>
          <a:p>
            <a:pPr>
              <a:defRPr/>
            </a:pPr>
            <a:endParaRPr lang="en-US" dirty="0" smtClean="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Shape 189442"/>
          <p:cNvSpPr>
            <a:spLocks noGrp="1" noChangeArrowheads="1"/>
          </p:cNvSpPr>
          <p:nvPr>
            <p:ph type="body" idx="1"/>
          </p:nvPr>
        </p:nvSpPr>
        <p:spPr>
          <a:xfrm>
            <a:off x="3429000" y="1066800"/>
            <a:ext cx="5486400" cy="5029200"/>
          </a:xfrm>
        </p:spPr>
        <p:txBody>
          <a:bodyPr>
            <a:normAutofit fontScale="92500" lnSpcReduction="10000"/>
          </a:bodyPr>
          <a:lstStyle/>
          <a:p>
            <a:pPr>
              <a:defRPr/>
            </a:pPr>
            <a:r>
              <a:rPr lang="en-US" sz="2400" dirty="0" smtClean="0"/>
              <a:t>Community Site</a:t>
            </a:r>
          </a:p>
          <a:p>
            <a:pPr lvl="1">
              <a:defRPr/>
            </a:pPr>
            <a:r>
              <a:rPr lang="en-US" dirty="0" smtClean="0"/>
              <a:t>Subscribe to the RSS feed for news &amp; updates</a:t>
            </a:r>
          </a:p>
          <a:p>
            <a:pPr lvl="1">
              <a:defRPr/>
            </a:pPr>
            <a:r>
              <a:rPr lang="en-US" dirty="0" smtClean="0"/>
              <a:t>Find, download, &amp; register Activities</a:t>
            </a:r>
          </a:p>
          <a:p>
            <a:pPr lvl="1">
              <a:defRPr/>
            </a:pPr>
            <a:r>
              <a:rPr lang="en-US" dirty="0" smtClean="0"/>
              <a:t>Find blogs, </a:t>
            </a:r>
            <a:r>
              <a:rPr lang="en-US" dirty="0" err="1" smtClean="0"/>
              <a:t>screencasts</a:t>
            </a:r>
            <a:r>
              <a:rPr lang="en-US" dirty="0" smtClean="0"/>
              <a:t>, whitepapers, and other resources</a:t>
            </a:r>
          </a:p>
          <a:p>
            <a:pPr lvl="1">
              <a:defRPr/>
            </a:pPr>
            <a:r>
              <a:rPr lang="en-US" dirty="0" smtClean="0"/>
              <a:t>Download samples, tools, and runtime service components</a:t>
            </a:r>
          </a:p>
          <a:p>
            <a:pPr lvl="1">
              <a:defRPr/>
            </a:pPr>
            <a:r>
              <a:rPr lang="en-US" dirty="0" smtClean="0"/>
              <a:t>http://wf.netfx3.com</a:t>
            </a:r>
          </a:p>
          <a:p>
            <a:pPr>
              <a:defRPr/>
            </a:pPr>
            <a:r>
              <a:rPr lang="en-US" sz="2400" dirty="0" smtClean="0"/>
              <a:t>MSDN® Workflow Page</a:t>
            </a:r>
          </a:p>
          <a:p>
            <a:pPr lvl="1">
              <a:defRPr/>
            </a:pPr>
            <a:r>
              <a:rPr lang="en-US" dirty="0" smtClean="0"/>
              <a:t>Download 12 Hands-on Labs</a:t>
            </a:r>
          </a:p>
          <a:p>
            <a:pPr lvl="1">
              <a:defRPr/>
            </a:pPr>
            <a:r>
              <a:rPr lang="en-US" dirty="0" smtClean="0"/>
              <a:t>http://msdn.microsoft.com/workflow </a:t>
            </a:r>
          </a:p>
          <a:p>
            <a:pPr>
              <a:defRPr/>
            </a:pPr>
            <a:r>
              <a:rPr lang="en-US" sz="2400" dirty="0" smtClean="0"/>
              <a:t>Forums</a:t>
            </a:r>
          </a:p>
          <a:p>
            <a:pPr lvl="1">
              <a:defRPr/>
            </a:pPr>
            <a:r>
              <a:rPr lang="en-US" dirty="0" smtClean="0"/>
              <a:t>Ask questions in the forums</a:t>
            </a:r>
          </a:p>
          <a:p>
            <a:pPr lvl="1">
              <a:defRPr/>
            </a:pPr>
            <a:r>
              <a:rPr lang="en-US" dirty="0" smtClean="0"/>
              <a:t>Go to the community site</a:t>
            </a:r>
          </a:p>
        </p:txBody>
      </p:sp>
      <p:pic>
        <p:nvPicPr>
          <p:cNvPr id="189447" name="Picture 3"/>
          <p:cNvPicPr>
            <a:picLocks noChangeAspect="1" noChangeArrowheads="1"/>
          </p:cNvPicPr>
          <p:nvPr/>
        </p:nvPicPr>
        <p:blipFill>
          <a:blip r:embed="rId3" cstate="print"/>
          <a:srcRect/>
          <a:stretch>
            <a:fillRect/>
          </a:stretch>
        </p:blipFill>
        <p:spPr bwMode="auto">
          <a:xfrm>
            <a:off x="228402" y="1870062"/>
            <a:ext cx="2895355" cy="2006238"/>
          </a:xfrm>
          <a:prstGeom prst="round2SameRect">
            <a:avLst>
              <a:gd name="adj1" fmla="val 16667"/>
              <a:gd name="adj2" fmla="val 0"/>
            </a:avLst>
          </a:prstGeom>
          <a:noFill/>
          <a:ln>
            <a:noFill/>
          </a:ln>
          <a:effectLst>
            <a:reflection blurRad="12700" stA="50000" endPos="75000" dist="50800" dir="5400000" sy="-100000" algn="bl" rotWithShape="0"/>
          </a:effectLst>
          <a:scene3d>
            <a:camera prst="isometricOffAxis1Right"/>
            <a:lightRig rig="threePt" dir="t">
              <a:rot lat="0" lon="0" rev="18900000"/>
            </a:lightRig>
          </a:scene3d>
          <a:sp3d extrusionH="38100">
            <a:bevelT w="152400"/>
          </a:sp3d>
        </p:spPr>
      </p:pic>
      <p:pic>
        <p:nvPicPr>
          <p:cNvPr id="189446" name="Picture 4"/>
          <p:cNvPicPr>
            <a:picLocks noChangeAspect="1" noChangeArrowheads="1"/>
          </p:cNvPicPr>
          <p:nvPr/>
        </p:nvPicPr>
        <p:blipFill>
          <a:blip r:embed="rId4" cstate="print"/>
          <a:srcRect/>
          <a:stretch>
            <a:fillRect/>
          </a:stretch>
        </p:blipFill>
        <p:spPr bwMode="auto">
          <a:xfrm>
            <a:off x="685790" y="2742897"/>
            <a:ext cx="3048410" cy="2112466"/>
          </a:xfrm>
          <a:prstGeom prst="round2SameRect">
            <a:avLst>
              <a:gd name="adj1" fmla="val 16667"/>
              <a:gd name="adj2" fmla="val 0"/>
            </a:avLst>
          </a:prstGeom>
          <a:noFill/>
          <a:ln>
            <a:noFill/>
          </a:ln>
          <a:effectLst>
            <a:reflection blurRad="12700" stA="50000" endPos="75000" dist="50800" dir="5400000" sy="-100000" algn="bl" rotWithShape="0"/>
          </a:effectLst>
          <a:scene3d>
            <a:camera prst="isometricOffAxis1Right"/>
            <a:lightRig rig="threePt" dir="t">
              <a:rot lat="0" lon="0" rev="18900000"/>
            </a:lightRig>
          </a:scene3d>
          <a:sp3d extrusionH="38100">
            <a:bevelT w="152400"/>
          </a:sp3d>
        </p:spPr>
      </p:pic>
      <p:sp>
        <p:nvSpPr>
          <p:cNvPr id="189442" name="Title 189441"/>
          <p:cNvSpPr>
            <a:spLocks noGrp="1" noChangeArrowheads="1"/>
          </p:cNvSpPr>
          <p:nvPr>
            <p:ph type="title"/>
          </p:nvPr>
        </p:nvSpPr>
        <p:spPr/>
        <p:txBody>
          <a:bodyPr/>
          <a:lstStyle/>
          <a:p>
            <a:pPr>
              <a:defRPr/>
            </a:pPr>
            <a:r>
              <a:rPr lang="en-US" dirty="0" smtClean="0"/>
              <a:t>Windows Workflow Foundation Resources</a:t>
            </a: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Rectangle 61440"/>
          <p:cNvPicPr>
            <a:picLocks noChangeAspect="1" noChangeArrowheads="1"/>
          </p:cNvPicPr>
          <p:nvPr/>
        </p:nvPicPr>
        <p:blipFill>
          <a:blip r:embed="rId2"/>
          <a:srcRect/>
          <a:stretch>
            <a:fillRect/>
          </a:stretch>
        </p:blipFill>
        <p:spPr bwMode="auto">
          <a:xfrm>
            <a:off x="1828800" y="2895600"/>
            <a:ext cx="5133975" cy="257175"/>
          </a:xfrm>
          <a:prstGeom prst="rect">
            <a:avLst/>
          </a:prstGeom>
          <a:noFill/>
          <a:ln w="9525">
            <a:noFill/>
            <a:miter lim="800000"/>
            <a:headEnd/>
            <a:tailEnd/>
          </a:ln>
        </p:spPr>
      </p:pic>
      <p:sp>
        <p:nvSpPr>
          <p:cNvPr id="5" name="Title 4"/>
          <p:cNvSpPr>
            <a:spLocks noGrp="1"/>
          </p:cNvSpPr>
          <p:nvPr>
            <p:ph type="title"/>
          </p:nvPr>
        </p:nvSpPr>
        <p:spPr/>
        <p:txBody>
          <a:bodyPr/>
          <a:lstStyle/>
          <a:p>
            <a:pPr>
              <a:defRPr/>
            </a:pPr>
            <a:endParaRPr lang="en-US"/>
          </a:p>
        </p:txBody>
      </p:sp>
      <p:sp>
        <p:nvSpPr>
          <p:cNvPr id="57348" name="Text Placeholder 5"/>
          <p:cNvSpPr>
            <a:spLocks noGrp="1"/>
          </p:cNvSpPr>
          <p:nvPr>
            <p:ph type="body" idx="1"/>
          </p:nvPr>
        </p:nvSpPr>
        <p:spPr/>
        <p:txBody>
          <a:bodyPr/>
          <a:lstStyle/>
          <a:p>
            <a:endParaRPr lang="en-US"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452438" y="1676400"/>
            <a:ext cx="8440737" cy="3697288"/>
          </a:xfrm>
          <a:prstGeom prst="rect">
            <a:avLst/>
          </a:prstGeom>
          <a:solidFill>
            <a:schemeClr val="bg1"/>
          </a:solidFill>
          <a:ln w="12700" algn="ctr">
            <a:solidFill>
              <a:schemeClr val="tx1"/>
            </a:solidFill>
            <a:miter lim="800000"/>
            <a:headEnd/>
            <a:tailEnd/>
          </a:ln>
          <a:effectLst/>
        </p:spPr>
        <p:txBody>
          <a:bodyPr wrap="none" anchor="ctr"/>
          <a:lstStyle/>
          <a:p>
            <a:r>
              <a:rPr lang="en-GB" b="1" noProof="1">
                <a:solidFill>
                  <a:schemeClr val="tx2"/>
                </a:solidFill>
                <a:latin typeface="Consolas" pitchFamily="49" charset="0"/>
              </a:rPr>
              <a:t>[ServiceContract(CallbackContract=typeof(IOutgoingMessage))]</a:t>
            </a:r>
          </a:p>
          <a:p>
            <a:r>
              <a:rPr lang="en-GB" b="1" noProof="1">
                <a:latin typeface="Consolas" pitchFamily="49" charset="0"/>
              </a:rPr>
              <a:t>public interface </a:t>
            </a:r>
            <a:r>
              <a:rPr lang="en-US" b="1">
                <a:latin typeface="Consolas" pitchFamily="49" charset="0"/>
              </a:rPr>
              <a:t>IIncomingMessage</a:t>
            </a:r>
            <a:endParaRPr lang="en-US" b="1" noProof="1">
              <a:latin typeface="Consolas" pitchFamily="49" charset="0"/>
            </a:endParaRPr>
          </a:p>
          <a:p>
            <a:r>
              <a:rPr lang="en-US" b="1" noProof="1">
                <a:latin typeface="Consolas" pitchFamily="49" charset="0"/>
              </a:rPr>
              <a:t>{</a:t>
            </a:r>
            <a:endParaRPr lang="en-US" b="1">
              <a:latin typeface="Consolas" pitchFamily="49" charset="0"/>
            </a:endParaRPr>
          </a:p>
          <a:p>
            <a:r>
              <a:rPr lang="en-US" b="1">
                <a:solidFill>
                  <a:schemeClr val="tx2"/>
                </a:solidFill>
                <a:latin typeface="Consolas" pitchFamily="49" charset="0"/>
              </a:rPr>
              <a:t>  </a:t>
            </a:r>
            <a:r>
              <a:rPr lang="en-US" b="1" noProof="1">
                <a:latin typeface="Consolas" pitchFamily="49" charset="0"/>
              </a:rPr>
              <a:t>[OperationContract</a:t>
            </a:r>
            <a:r>
              <a:rPr lang="en-GB" b="1">
                <a:latin typeface="Consolas" pitchFamily="49" charset="0"/>
              </a:rPr>
              <a:t>(IsOneWay=true)</a:t>
            </a:r>
            <a:r>
              <a:rPr lang="en-GB" b="1" noProof="1">
                <a:latin typeface="Consolas" pitchFamily="49" charset="0"/>
              </a:rPr>
              <a:t>]</a:t>
            </a:r>
          </a:p>
          <a:p>
            <a:r>
              <a:rPr lang="en-US" b="1">
                <a:latin typeface="Consolas" pitchFamily="49" charset="0"/>
              </a:rPr>
              <a:t>  void SendMessage(string name</a:t>
            </a:r>
            <a:r>
              <a:rPr lang="en-US" b="1" noProof="1">
                <a:latin typeface="Consolas" pitchFamily="49" charset="0"/>
              </a:rPr>
              <a:t>)</a:t>
            </a:r>
            <a:r>
              <a:rPr lang="en-US" b="1">
                <a:latin typeface="Consolas" pitchFamily="49" charset="0"/>
              </a:rPr>
              <a:t>;</a:t>
            </a:r>
          </a:p>
          <a:p>
            <a:r>
              <a:rPr lang="en-US" b="1" noProof="1">
                <a:latin typeface="Consolas" pitchFamily="49" charset="0"/>
              </a:rPr>
              <a:t>}</a:t>
            </a:r>
            <a:endParaRPr lang="en-GB" b="1">
              <a:latin typeface="Consolas" pitchFamily="49" charset="0"/>
            </a:endParaRPr>
          </a:p>
          <a:p>
            <a:endParaRPr lang="en-GB" b="1">
              <a:latin typeface="Consolas" pitchFamily="49" charset="0"/>
            </a:endParaRPr>
          </a:p>
          <a:p>
            <a:r>
              <a:rPr lang="en-GB" b="1">
                <a:solidFill>
                  <a:schemeClr val="tx2"/>
                </a:solidFill>
                <a:latin typeface="Consolas" pitchFamily="49" charset="0"/>
              </a:rPr>
              <a:t>public interface IOutgoingMessage</a:t>
            </a:r>
          </a:p>
          <a:p>
            <a:r>
              <a:rPr lang="en-GB" b="1">
                <a:solidFill>
                  <a:schemeClr val="tx2"/>
                </a:solidFill>
                <a:latin typeface="Consolas" pitchFamily="49" charset="0"/>
              </a:rPr>
              <a:t>{</a:t>
            </a:r>
          </a:p>
          <a:p>
            <a:r>
              <a:rPr lang="en-GB" b="1">
                <a:solidFill>
                  <a:schemeClr val="tx2"/>
                </a:solidFill>
                <a:latin typeface="Consolas" pitchFamily="49" charset="0"/>
              </a:rPr>
              <a:t>    [OperationContract(IsOneWay=true)]</a:t>
            </a:r>
          </a:p>
          <a:p>
            <a:r>
              <a:rPr lang="en-GB" b="1">
                <a:solidFill>
                  <a:schemeClr val="tx2"/>
                </a:solidFill>
                <a:latin typeface="Consolas" pitchFamily="49" charset="0"/>
              </a:rPr>
              <a:t>    void ReceiveMessage(string s);</a:t>
            </a:r>
          </a:p>
          <a:p>
            <a:r>
              <a:rPr lang="en-GB" b="1">
                <a:solidFill>
                  <a:schemeClr val="tx2"/>
                </a:solidFill>
                <a:latin typeface="Consolas" pitchFamily="49" charset="0"/>
              </a:rPr>
              <a:t>}</a:t>
            </a:r>
            <a:endParaRPr lang="en-US" b="1">
              <a:solidFill>
                <a:schemeClr val="tx2"/>
              </a:solidFill>
              <a:latin typeface="Consolas" pitchFamily="49" charset="0"/>
            </a:endParaRPr>
          </a:p>
        </p:txBody>
      </p:sp>
      <p:sp>
        <p:nvSpPr>
          <p:cNvPr id="63491" name="Rectangle 3"/>
          <p:cNvSpPr>
            <a:spLocks noGrp="1" noChangeArrowheads="1"/>
          </p:cNvSpPr>
          <p:nvPr>
            <p:ph type="title"/>
          </p:nvPr>
        </p:nvSpPr>
        <p:spPr/>
        <p:txBody>
          <a:bodyPr/>
          <a:lstStyle/>
          <a:p>
            <a:r>
              <a:rPr lang="en-US"/>
              <a:t>Service Contract: Duplex</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452438" y="1052513"/>
            <a:ext cx="8216900" cy="2089150"/>
          </a:xfrm>
          <a:prstGeom prst="rect">
            <a:avLst/>
          </a:prstGeom>
          <a:solidFill>
            <a:schemeClr val="bg1"/>
          </a:solidFill>
          <a:ln w="12700" algn="ctr">
            <a:solidFill>
              <a:schemeClr val="tx1"/>
            </a:solidFill>
            <a:miter lim="800000"/>
            <a:headEnd/>
            <a:tailEnd/>
          </a:ln>
          <a:effectLst/>
        </p:spPr>
        <p:txBody>
          <a:bodyPr wrap="none" anchor="ctr"/>
          <a:lstStyle/>
          <a:p>
            <a:r>
              <a:rPr lang="en-GB" b="1" noProof="1">
                <a:latin typeface="Consolas" pitchFamily="49" charset="0"/>
              </a:rPr>
              <a:t>[ServiceContract]</a:t>
            </a:r>
          </a:p>
          <a:p>
            <a:r>
              <a:rPr lang="en-GB" b="1" noProof="1">
                <a:latin typeface="Consolas" pitchFamily="49" charset="0"/>
              </a:rPr>
              <a:t>public interface </a:t>
            </a:r>
            <a:r>
              <a:rPr lang="en-US" b="1" dirty="0" err="1">
                <a:latin typeface="Consolas" pitchFamily="49" charset="0"/>
              </a:rPr>
              <a:t>IHello</a:t>
            </a:r>
            <a:endParaRPr lang="en-US" b="1" noProof="1">
              <a:latin typeface="Consolas" pitchFamily="49" charset="0"/>
            </a:endParaRPr>
          </a:p>
          <a:p>
            <a:r>
              <a:rPr lang="en-US" b="1" noProof="1">
                <a:latin typeface="Consolas" pitchFamily="49" charset="0"/>
              </a:rPr>
              <a:t>{</a:t>
            </a:r>
            <a:endParaRPr lang="en-US" b="1" dirty="0">
              <a:latin typeface="Consolas" pitchFamily="49" charset="0"/>
            </a:endParaRPr>
          </a:p>
          <a:p>
            <a:r>
              <a:rPr lang="en-US" b="1" dirty="0">
                <a:latin typeface="Consolas" pitchFamily="49" charset="0"/>
              </a:rPr>
              <a:t>  </a:t>
            </a:r>
            <a:r>
              <a:rPr lang="en-US" b="1" noProof="1">
                <a:latin typeface="Consolas" pitchFamily="49" charset="0"/>
              </a:rPr>
              <a:t>[OperationContract]</a:t>
            </a:r>
            <a:endParaRPr lang="en-US" b="1" dirty="0">
              <a:latin typeface="Consolas" pitchFamily="49" charset="0"/>
            </a:endParaRPr>
          </a:p>
          <a:p>
            <a:r>
              <a:rPr lang="en-US" b="1" dirty="0">
                <a:solidFill>
                  <a:schemeClr val="tx2"/>
                </a:solidFill>
                <a:latin typeface="Consolas" pitchFamily="49" charset="0"/>
              </a:rPr>
              <a:t>  </a:t>
            </a:r>
            <a:r>
              <a:rPr lang="en-US" b="1" noProof="1">
                <a:solidFill>
                  <a:schemeClr val="tx2"/>
                </a:solidFill>
                <a:latin typeface="Consolas" pitchFamily="49" charset="0"/>
              </a:rPr>
              <a:t>[</a:t>
            </a:r>
            <a:r>
              <a:rPr lang="en-GB" b="1" dirty="0" smtClean="0">
                <a:solidFill>
                  <a:schemeClr val="tx2"/>
                </a:solidFill>
                <a:latin typeface="Consolas" pitchFamily="49" charset="0"/>
              </a:rPr>
              <a:t>Fault</a:t>
            </a:r>
            <a:r>
              <a:rPr lang="en-GB" b="1" noProof="1" smtClean="0">
                <a:solidFill>
                  <a:schemeClr val="tx2"/>
                </a:solidFill>
                <a:latin typeface="Consolas" pitchFamily="49" charset="0"/>
              </a:rPr>
              <a:t>Contract</a:t>
            </a:r>
            <a:r>
              <a:rPr lang="en-GB" b="1" dirty="0" smtClean="0">
                <a:solidFill>
                  <a:schemeClr val="tx2"/>
                </a:solidFill>
                <a:latin typeface="Consolas" pitchFamily="49" charset="0"/>
              </a:rPr>
              <a:t>(</a:t>
            </a:r>
            <a:r>
              <a:rPr lang="en-GB" b="1" dirty="0" err="1" smtClean="0">
                <a:solidFill>
                  <a:schemeClr val="tx2"/>
                </a:solidFill>
                <a:latin typeface="Consolas" pitchFamily="49" charset="0"/>
              </a:rPr>
              <a:t>typeof</a:t>
            </a:r>
            <a:r>
              <a:rPr lang="en-GB" b="1" dirty="0" smtClean="0">
                <a:solidFill>
                  <a:schemeClr val="tx2"/>
                </a:solidFill>
                <a:latin typeface="Consolas" pitchFamily="49" charset="0"/>
              </a:rPr>
              <a:t>(</a:t>
            </a:r>
            <a:r>
              <a:rPr lang="en-GB" b="1" dirty="0" err="1" smtClean="0">
                <a:solidFill>
                  <a:schemeClr val="tx2"/>
                </a:solidFill>
                <a:latin typeface="Consolas" pitchFamily="49" charset="0"/>
              </a:rPr>
              <a:t>InvalidNameException</a:t>
            </a:r>
            <a:r>
              <a:rPr lang="en-GB" b="1" dirty="0">
                <a:solidFill>
                  <a:schemeClr val="tx2"/>
                </a:solidFill>
                <a:latin typeface="Consolas" pitchFamily="49" charset="0"/>
              </a:rPr>
              <a:t>))</a:t>
            </a:r>
            <a:r>
              <a:rPr lang="en-GB" b="1" noProof="1">
                <a:solidFill>
                  <a:schemeClr val="tx2"/>
                </a:solidFill>
                <a:latin typeface="Consolas" pitchFamily="49" charset="0"/>
              </a:rPr>
              <a:t>]</a:t>
            </a:r>
          </a:p>
          <a:p>
            <a:r>
              <a:rPr lang="en-US" b="1" dirty="0">
                <a:latin typeface="Consolas" pitchFamily="49" charset="0"/>
              </a:rPr>
              <a:t>  string Hello(string name</a:t>
            </a:r>
            <a:r>
              <a:rPr lang="en-US" b="1" noProof="1">
                <a:latin typeface="Consolas" pitchFamily="49" charset="0"/>
              </a:rPr>
              <a:t>)</a:t>
            </a:r>
            <a:r>
              <a:rPr lang="en-US" b="1" dirty="0">
                <a:latin typeface="Consolas" pitchFamily="49" charset="0"/>
              </a:rPr>
              <a:t>;</a:t>
            </a:r>
          </a:p>
          <a:p>
            <a:r>
              <a:rPr lang="en-US" b="1" noProof="1">
                <a:latin typeface="Consolas" pitchFamily="49" charset="0"/>
              </a:rPr>
              <a:t>}</a:t>
            </a:r>
            <a:endParaRPr lang="en-US" b="1" dirty="0">
              <a:latin typeface="Consolas" pitchFamily="49" charset="0"/>
            </a:endParaRPr>
          </a:p>
        </p:txBody>
      </p:sp>
      <p:sp>
        <p:nvSpPr>
          <p:cNvPr id="69635" name="Rectangle 3"/>
          <p:cNvSpPr>
            <a:spLocks noGrp="1" noChangeArrowheads="1"/>
          </p:cNvSpPr>
          <p:nvPr>
            <p:ph type="title"/>
          </p:nvPr>
        </p:nvSpPr>
        <p:spPr/>
        <p:txBody>
          <a:bodyPr/>
          <a:lstStyle/>
          <a:p>
            <a:r>
              <a:rPr lang="en-US"/>
              <a:t>Service Contract: Faults</a:t>
            </a:r>
          </a:p>
        </p:txBody>
      </p:sp>
      <p:sp>
        <p:nvSpPr>
          <p:cNvPr id="69636" name="Rectangle 4"/>
          <p:cNvSpPr>
            <a:spLocks noChangeArrowheads="1"/>
          </p:cNvSpPr>
          <p:nvPr/>
        </p:nvSpPr>
        <p:spPr bwMode="auto">
          <a:xfrm>
            <a:off x="452438" y="3429001"/>
            <a:ext cx="8216900" cy="2286015"/>
          </a:xfrm>
          <a:prstGeom prst="rect">
            <a:avLst/>
          </a:prstGeom>
          <a:solidFill>
            <a:schemeClr val="bg1"/>
          </a:solidFill>
          <a:ln w="12700" algn="ctr">
            <a:solidFill>
              <a:schemeClr val="tx1"/>
            </a:solidFill>
            <a:miter lim="800000"/>
            <a:headEnd/>
            <a:tailEnd/>
          </a:ln>
          <a:effectLst/>
        </p:spPr>
        <p:txBody>
          <a:bodyPr wrap="none" anchor="ctr"/>
          <a:lstStyle/>
          <a:p>
            <a:r>
              <a:rPr lang="en-US" b="1" dirty="0">
                <a:latin typeface="Consolas" pitchFamily="49" charset="0"/>
              </a:rPr>
              <a:t>public string Hello(string name</a:t>
            </a:r>
            <a:r>
              <a:rPr lang="en-US" b="1" noProof="1">
                <a:latin typeface="Consolas" pitchFamily="49" charset="0"/>
              </a:rPr>
              <a:t>)</a:t>
            </a:r>
            <a:endParaRPr lang="en-US" b="1" dirty="0">
              <a:latin typeface="Consolas" pitchFamily="49" charset="0"/>
            </a:endParaRPr>
          </a:p>
          <a:p>
            <a:r>
              <a:rPr lang="en-US" b="1" dirty="0" smtClean="0">
                <a:latin typeface="Consolas" pitchFamily="49" charset="0"/>
              </a:rPr>
              <a:t>{</a:t>
            </a:r>
          </a:p>
          <a:p>
            <a:r>
              <a:rPr lang="en-US" b="1" dirty="0" smtClean="0">
                <a:latin typeface="Consolas" pitchFamily="49" charset="0"/>
              </a:rPr>
              <a:t>    if(name != “Dave”)</a:t>
            </a:r>
          </a:p>
          <a:p>
            <a:r>
              <a:rPr lang="en-US" b="1" dirty="0" smtClean="0">
                <a:latin typeface="Consolas" pitchFamily="49" charset="0"/>
              </a:rPr>
              <a:t>    {</a:t>
            </a:r>
            <a:endParaRPr lang="en-US" b="1" dirty="0">
              <a:latin typeface="Consolas" pitchFamily="49" charset="0"/>
            </a:endParaRPr>
          </a:p>
          <a:p>
            <a:r>
              <a:rPr lang="en-GB" b="1" dirty="0" smtClean="0">
                <a:solidFill>
                  <a:schemeClr val="tx2"/>
                </a:solidFill>
                <a:latin typeface="Consolas" pitchFamily="49" charset="0"/>
              </a:rPr>
              <a:t>        throw new </a:t>
            </a:r>
            <a:r>
              <a:rPr lang="en-GB" b="1" dirty="0" err="1" smtClean="0">
                <a:solidFill>
                  <a:schemeClr val="tx2"/>
                </a:solidFill>
                <a:latin typeface="Consolas" pitchFamily="49" charset="0"/>
              </a:rPr>
              <a:t>FaultException</a:t>
            </a:r>
            <a:r>
              <a:rPr lang="en-GB" b="1" dirty="0" smtClean="0">
                <a:solidFill>
                  <a:schemeClr val="tx2"/>
                </a:solidFill>
                <a:latin typeface="Consolas" pitchFamily="49" charset="0"/>
              </a:rPr>
              <a:t>&lt;</a:t>
            </a:r>
            <a:r>
              <a:rPr lang="en-GB" b="1" dirty="0" err="1" smtClean="0">
                <a:solidFill>
                  <a:schemeClr val="tx2"/>
                </a:solidFill>
                <a:latin typeface="Consolas" pitchFamily="49" charset="0"/>
              </a:rPr>
              <a:t>InvalidNameException</a:t>
            </a:r>
            <a:r>
              <a:rPr lang="en-GB" b="1" dirty="0" smtClean="0">
                <a:solidFill>
                  <a:schemeClr val="tx2"/>
                </a:solidFill>
                <a:latin typeface="Consolas" pitchFamily="49" charset="0"/>
              </a:rPr>
              <a:t>&gt;(</a:t>
            </a:r>
          </a:p>
          <a:p>
            <a:r>
              <a:rPr lang="en-GB" b="1" dirty="0" smtClean="0">
                <a:solidFill>
                  <a:schemeClr val="tx2"/>
                </a:solidFill>
                <a:latin typeface="Consolas" pitchFamily="49" charset="0"/>
              </a:rPr>
              <a:t>            new </a:t>
            </a:r>
            <a:r>
              <a:rPr lang="en-GB" b="1" dirty="0" err="1" smtClean="0">
                <a:solidFill>
                  <a:schemeClr val="tx2"/>
                </a:solidFill>
                <a:latin typeface="Consolas" pitchFamily="49" charset="0"/>
              </a:rPr>
              <a:t>InvalidNameException</a:t>
            </a:r>
            <a:r>
              <a:rPr lang="en-GB" b="1" dirty="0" smtClean="0">
                <a:solidFill>
                  <a:schemeClr val="tx2"/>
                </a:solidFill>
                <a:latin typeface="Consolas" pitchFamily="49" charset="0"/>
              </a:rPr>
              <a:t>(“Wrong name"));</a:t>
            </a:r>
            <a:endParaRPr lang="en-US" b="1" dirty="0">
              <a:solidFill>
                <a:schemeClr val="tx2"/>
              </a:solidFill>
              <a:latin typeface="Consolas" pitchFamily="49" charset="0"/>
            </a:endParaRPr>
          </a:p>
          <a:p>
            <a:r>
              <a:rPr lang="en-US" b="1" dirty="0" smtClean="0">
                <a:latin typeface="Consolas" pitchFamily="49" charset="0"/>
              </a:rPr>
              <a:t>    }</a:t>
            </a:r>
            <a:endParaRPr lang="en-US" b="1" dirty="0">
              <a:latin typeface="Consolas" pitchFamily="49" charset="0"/>
            </a:endParaRPr>
          </a:p>
          <a:p>
            <a:r>
              <a:rPr lang="en-US" b="1" dirty="0">
                <a:latin typeface="Consolas" pitchFamily="49" charset="0"/>
              </a:rPr>
              <a:t>}</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452438" y="1196975"/>
            <a:ext cx="8216900" cy="1943100"/>
          </a:xfrm>
          <a:prstGeom prst="rect">
            <a:avLst/>
          </a:prstGeom>
          <a:solidFill>
            <a:schemeClr val="bg1"/>
          </a:solidFill>
          <a:ln w="12700" algn="ctr">
            <a:solidFill>
              <a:schemeClr val="tx1"/>
            </a:solidFill>
            <a:miter lim="800000"/>
            <a:headEnd/>
            <a:tailEnd/>
          </a:ln>
          <a:effectLst/>
        </p:spPr>
        <p:txBody>
          <a:bodyPr wrap="none" anchor="ctr"/>
          <a:lstStyle/>
          <a:p>
            <a:r>
              <a:rPr lang="en-GB" b="1" noProof="1">
                <a:latin typeface="Consolas" pitchFamily="49" charset="0"/>
              </a:rPr>
              <a:t>[ServiceContract]</a:t>
            </a:r>
          </a:p>
          <a:p>
            <a:r>
              <a:rPr lang="en-GB" b="1" noProof="1">
                <a:latin typeface="Consolas" pitchFamily="49" charset="0"/>
              </a:rPr>
              <a:t>public interface </a:t>
            </a:r>
            <a:r>
              <a:rPr lang="en-US" b="1">
                <a:latin typeface="Consolas" pitchFamily="49" charset="0"/>
              </a:rPr>
              <a:t>IHello</a:t>
            </a:r>
            <a:endParaRPr lang="en-US" b="1" noProof="1">
              <a:latin typeface="Consolas" pitchFamily="49" charset="0"/>
            </a:endParaRPr>
          </a:p>
          <a:p>
            <a:r>
              <a:rPr lang="en-US" b="1" noProof="1">
                <a:latin typeface="Consolas" pitchFamily="49" charset="0"/>
              </a:rPr>
              <a:t>{</a:t>
            </a:r>
            <a:endParaRPr lang="en-US" b="1">
              <a:latin typeface="Consolas" pitchFamily="49" charset="0"/>
            </a:endParaRPr>
          </a:p>
          <a:p>
            <a:r>
              <a:rPr lang="en-US" b="1">
                <a:latin typeface="Consolas" pitchFamily="49" charset="0"/>
              </a:rPr>
              <a:t>  </a:t>
            </a:r>
            <a:r>
              <a:rPr lang="en-US" b="1" noProof="1">
                <a:latin typeface="Consolas" pitchFamily="49" charset="0"/>
              </a:rPr>
              <a:t>[OperationContract]</a:t>
            </a:r>
          </a:p>
          <a:p>
            <a:r>
              <a:rPr lang="en-US" b="1">
                <a:latin typeface="Consolas" pitchFamily="49" charset="0"/>
              </a:rPr>
              <a:t>  string Hello(HelloMessage msg</a:t>
            </a:r>
            <a:r>
              <a:rPr lang="en-US" b="1" noProof="1">
                <a:latin typeface="Consolas" pitchFamily="49" charset="0"/>
              </a:rPr>
              <a:t>)</a:t>
            </a:r>
            <a:r>
              <a:rPr lang="en-US" b="1">
                <a:latin typeface="Consolas" pitchFamily="49" charset="0"/>
              </a:rPr>
              <a:t>;</a:t>
            </a:r>
          </a:p>
          <a:p>
            <a:r>
              <a:rPr lang="en-US" b="1" noProof="1">
                <a:latin typeface="Consolas" pitchFamily="49" charset="0"/>
              </a:rPr>
              <a:t>}</a:t>
            </a:r>
            <a:endParaRPr lang="en-US" b="1">
              <a:latin typeface="Consolas" pitchFamily="49" charset="0"/>
            </a:endParaRPr>
          </a:p>
        </p:txBody>
      </p:sp>
      <p:sp>
        <p:nvSpPr>
          <p:cNvPr id="73731" name="Rectangle 3"/>
          <p:cNvSpPr>
            <a:spLocks noGrp="1" noChangeArrowheads="1"/>
          </p:cNvSpPr>
          <p:nvPr>
            <p:ph type="title"/>
          </p:nvPr>
        </p:nvSpPr>
        <p:spPr/>
        <p:txBody>
          <a:bodyPr/>
          <a:lstStyle/>
          <a:p>
            <a:r>
              <a:rPr lang="en-US"/>
              <a:t>Data Contract</a:t>
            </a:r>
          </a:p>
        </p:txBody>
      </p:sp>
      <p:sp>
        <p:nvSpPr>
          <p:cNvPr id="73732" name="Rectangle 4"/>
          <p:cNvSpPr>
            <a:spLocks noChangeArrowheads="1"/>
          </p:cNvSpPr>
          <p:nvPr/>
        </p:nvSpPr>
        <p:spPr bwMode="auto">
          <a:xfrm>
            <a:off x="452438" y="3500438"/>
            <a:ext cx="8216900" cy="3097212"/>
          </a:xfrm>
          <a:prstGeom prst="rect">
            <a:avLst/>
          </a:prstGeom>
          <a:solidFill>
            <a:schemeClr val="bg1"/>
          </a:solidFill>
          <a:ln w="12700" algn="ctr">
            <a:solidFill>
              <a:schemeClr val="tx1"/>
            </a:solidFill>
            <a:miter lim="800000"/>
            <a:headEnd/>
            <a:tailEnd/>
          </a:ln>
          <a:effectLst/>
        </p:spPr>
        <p:txBody>
          <a:bodyPr wrap="none" anchor="ctr"/>
          <a:lstStyle/>
          <a:p>
            <a:r>
              <a:rPr lang="en-GB" b="1" dirty="0">
                <a:solidFill>
                  <a:schemeClr val="tx2"/>
                </a:solidFill>
                <a:latin typeface="Consolas" pitchFamily="49" charset="0"/>
              </a:rPr>
              <a:t>[</a:t>
            </a:r>
            <a:r>
              <a:rPr lang="en-GB" b="1" dirty="0" err="1">
                <a:solidFill>
                  <a:schemeClr val="tx2"/>
                </a:solidFill>
                <a:latin typeface="Consolas" pitchFamily="49" charset="0"/>
              </a:rPr>
              <a:t>DataContract</a:t>
            </a:r>
            <a:r>
              <a:rPr lang="en-GB" b="1" dirty="0">
                <a:solidFill>
                  <a:schemeClr val="tx2"/>
                </a:solidFill>
                <a:latin typeface="Consolas" pitchFamily="49" charset="0"/>
              </a:rPr>
              <a:t>]</a:t>
            </a:r>
          </a:p>
          <a:p>
            <a:r>
              <a:rPr lang="en-GB" b="1" noProof="1">
                <a:latin typeface="Consolas" pitchFamily="49" charset="0"/>
              </a:rPr>
              <a:t>public </a:t>
            </a:r>
            <a:r>
              <a:rPr lang="en-US" b="1" dirty="0">
                <a:latin typeface="Consolas" pitchFamily="49" charset="0"/>
              </a:rPr>
              <a:t>class</a:t>
            </a:r>
            <a:r>
              <a:rPr lang="en-US" b="1" noProof="1">
                <a:latin typeface="Consolas" pitchFamily="49" charset="0"/>
              </a:rPr>
              <a:t> </a:t>
            </a:r>
            <a:r>
              <a:rPr lang="en-US" b="1" dirty="0" err="1">
                <a:latin typeface="Consolas" pitchFamily="49" charset="0"/>
              </a:rPr>
              <a:t>HelloMessage</a:t>
            </a:r>
            <a:endParaRPr lang="en-US" b="1" noProof="1">
              <a:latin typeface="Consolas" pitchFamily="49" charset="0"/>
            </a:endParaRPr>
          </a:p>
          <a:p>
            <a:r>
              <a:rPr lang="en-US" b="1" noProof="1">
                <a:latin typeface="Consolas" pitchFamily="49" charset="0"/>
              </a:rPr>
              <a:t>{</a:t>
            </a:r>
            <a:endParaRPr lang="en-GB" b="1" dirty="0">
              <a:latin typeface="Consolas" pitchFamily="49" charset="0"/>
            </a:endParaRPr>
          </a:p>
          <a:p>
            <a:r>
              <a:rPr lang="en-GB" b="1" dirty="0">
                <a:solidFill>
                  <a:schemeClr val="tx2"/>
                </a:solidFill>
                <a:latin typeface="Consolas" pitchFamily="49" charset="0"/>
              </a:rPr>
              <a:t>  [</a:t>
            </a:r>
            <a:r>
              <a:rPr lang="en-GB" b="1" dirty="0" err="1" smtClean="0">
                <a:solidFill>
                  <a:schemeClr val="tx2"/>
                </a:solidFill>
                <a:latin typeface="Consolas" pitchFamily="49" charset="0"/>
              </a:rPr>
              <a:t>DataMember</a:t>
            </a:r>
            <a:r>
              <a:rPr lang="en-GB" b="1" dirty="0" smtClean="0">
                <a:solidFill>
                  <a:schemeClr val="tx2"/>
                </a:solidFill>
                <a:latin typeface="Consolas" pitchFamily="49" charset="0"/>
              </a:rPr>
              <a:t>(Name=“From”)]</a:t>
            </a:r>
            <a:endParaRPr lang="en-GB" b="1" dirty="0">
              <a:solidFill>
                <a:schemeClr val="tx2"/>
              </a:solidFill>
              <a:latin typeface="Consolas" pitchFamily="49" charset="0"/>
            </a:endParaRPr>
          </a:p>
          <a:p>
            <a:r>
              <a:rPr lang="en-GB" b="1" dirty="0">
                <a:latin typeface="Consolas" pitchFamily="49" charset="0"/>
              </a:rPr>
              <a:t>  public string from;</a:t>
            </a:r>
          </a:p>
          <a:p>
            <a:r>
              <a:rPr lang="en-GB" b="1" dirty="0">
                <a:solidFill>
                  <a:schemeClr val="tx2"/>
                </a:solidFill>
                <a:latin typeface="Consolas" pitchFamily="49" charset="0"/>
              </a:rPr>
              <a:t>  [</a:t>
            </a:r>
            <a:r>
              <a:rPr lang="en-GB" b="1" dirty="0" err="1" smtClean="0">
                <a:solidFill>
                  <a:schemeClr val="tx2"/>
                </a:solidFill>
                <a:latin typeface="Consolas" pitchFamily="49" charset="0"/>
              </a:rPr>
              <a:t>DataMember</a:t>
            </a:r>
            <a:r>
              <a:rPr lang="en-GB" b="1" dirty="0" smtClean="0">
                <a:solidFill>
                  <a:schemeClr val="tx2"/>
                </a:solidFill>
                <a:latin typeface="Consolas" pitchFamily="49" charset="0"/>
              </a:rPr>
              <a:t>(Name=“From”, </a:t>
            </a:r>
            <a:r>
              <a:rPr lang="en-GB" b="1" dirty="0" err="1" smtClean="0">
                <a:solidFill>
                  <a:schemeClr val="tx2"/>
                </a:solidFill>
                <a:latin typeface="Consolas" pitchFamily="49" charset="0"/>
              </a:rPr>
              <a:t>IsRequired</a:t>
            </a:r>
            <a:r>
              <a:rPr lang="en-GB" b="1" smtClean="0">
                <a:solidFill>
                  <a:schemeClr val="tx2"/>
                </a:solidFill>
                <a:latin typeface="Consolas" pitchFamily="49" charset="0"/>
              </a:rPr>
              <a:t>=true)]</a:t>
            </a:r>
            <a:endParaRPr lang="en-GB" b="1" dirty="0">
              <a:solidFill>
                <a:schemeClr val="tx2"/>
              </a:solidFill>
              <a:latin typeface="Consolas" pitchFamily="49" charset="0"/>
            </a:endParaRPr>
          </a:p>
          <a:p>
            <a:r>
              <a:rPr lang="en-GB" b="1" dirty="0">
                <a:latin typeface="Consolas" pitchFamily="49" charset="0"/>
              </a:rPr>
              <a:t>  public string to;</a:t>
            </a:r>
          </a:p>
          <a:p>
            <a:r>
              <a:rPr lang="en-GB" b="1" dirty="0">
                <a:solidFill>
                  <a:schemeClr val="tx2"/>
                </a:solidFill>
                <a:latin typeface="Consolas" pitchFamily="49" charset="0"/>
              </a:rPr>
              <a:t>  [</a:t>
            </a:r>
            <a:r>
              <a:rPr lang="en-GB" b="1" dirty="0" err="1">
                <a:solidFill>
                  <a:schemeClr val="tx2"/>
                </a:solidFill>
                <a:latin typeface="Consolas" pitchFamily="49" charset="0"/>
              </a:rPr>
              <a:t>DataMember</a:t>
            </a:r>
            <a:r>
              <a:rPr lang="en-GB" b="1" dirty="0">
                <a:solidFill>
                  <a:schemeClr val="tx2"/>
                </a:solidFill>
                <a:latin typeface="Consolas" pitchFamily="49" charset="0"/>
              </a:rPr>
              <a:t>]</a:t>
            </a:r>
          </a:p>
          <a:p>
            <a:r>
              <a:rPr lang="en-GB" b="1" dirty="0">
                <a:latin typeface="Consolas" pitchFamily="49" charset="0"/>
              </a:rPr>
              <a:t>  public string message;</a:t>
            </a:r>
            <a:endParaRPr lang="en-US" b="1" dirty="0">
              <a:latin typeface="Consolas" pitchFamily="49" charset="0"/>
            </a:endParaRPr>
          </a:p>
          <a:p>
            <a:r>
              <a:rPr lang="en-US" b="1" noProof="1">
                <a:latin typeface="Consolas" pitchFamily="49" charset="0"/>
              </a:rPr>
              <a:t>}</a:t>
            </a:r>
            <a:endParaRPr lang="en-US" b="1" dirty="0">
              <a:latin typeface="Consolas" pitchFamily="49" charset="0"/>
            </a:endParaRP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9.3|23.2|35.9"/>
</p:tagLst>
</file>

<file path=ppt/tags/tag2.xml><?xml version="1.0" encoding="utf-8"?>
<p:tagLst xmlns:a="http://schemas.openxmlformats.org/drawingml/2006/main" xmlns:r="http://schemas.openxmlformats.org/officeDocument/2006/relationships" xmlns:p="http://schemas.openxmlformats.org/presentationml/2006/main">
  <p:tag name="TIMING" val="|2.6"/>
</p:tagLst>
</file>

<file path=ppt/tags/tag3.xml><?xml version="1.0" encoding="utf-8"?>
<p:tagLst xmlns:a="http://schemas.openxmlformats.org/drawingml/2006/main" xmlns:r="http://schemas.openxmlformats.org/officeDocument/2006/relationships" xmlns:p="http://schemas.openxmlformats.org/presentationml/2006/main">
  <p:tag name="TIMING" val="|49.2"/>
</p:tagLst>
</file>

<file path=ppt/tags/tag4.xml><?xml version="1.0" encoding="utf-8"?>
<p:tagLst xmlns:a="http://schemas.openxmlformats.org/drawingml/2006/main" xmlns:r="http://schemas.openxmlformats.org/officeDocument/2006/relationships" xmlns:p="http://schemas.openxmlformats.org/presentationml/2006/main">
  <p:tag name="TIMING" val="|52.8|77.7"/>
</p:tagLst>
</file>

<file path=ppt/tags/tag5.xml><?xml version="1.0" encoding="utf-8"?>
<p:tagLst xmlns:a="http://schemas.openxmlformats.org/drawingml/2006/main" xmlns:r="http://schemas.openxmlformats.org/officeDocument/2006/relationships" xmlns:p="http://schemas.openxmlformats.org/presentationml/2006/main">
  <p:tag name="TIMING" val="|21.8|29.7"/>
</p:tagLst>
</file>

<file path=ppt/theme/theme1.xml><?xml version="1.0" encoding="utf-8"?>
<a:theme xmlns:a="http://schemas.openxmlformats.org/drawingml/2006/main" name="Webcast Template - MSDN">
  <a:themeElements>
    <a:clrScheme name="Webcast Template - MSDN 1">
      <a:dk1>
        <a:srgbClr val="000000"/>
      </a:dk1>
      <a:lt1>
        <a:srgbClr val="FFFFFF"/>
      </a:lt1>
      <a:dk2>
        <a:srgbClr val="00478E"/>
      </a:dk2>
      <a:lt2>
        <a:srgbClr val="FFD34F"/>
      </a:lt2>
      <a:accent1>
        <a:srgbClr val="FCEB98"/>
      </a:accent1>
      <a:accent2>
        <a:srgbClr val="EB7C35"/>
      </a:accent2>
      <a:accent3>
        <a:srgbClr val="AAB1C6"/>
      </a:accent3>
      <a:accent4>
        <a:srgbClr val="DADADA"/>
      </a:accent4>
      <a:accent5>
        <a:srgbClr val="FDF3CA"/>
      </a:accent5>
      <a:accent6>
        <a:srgbClr val="D5702F"/>
      </a:accent6>
      <a:hlink>
        <a:srgbClr val="FFCC00"/>
      </a:hlink>
      <a:folHlink>
        <a:srgbClr val="6294CD"/>
      </a:folHlink>
    </a:clrScheme>
    <a:fontScheme name="Webcast Template - MSD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Webcast Template - MSDN 1">
        <a:dk1>
          <a:srgbClr val="000000"/>
        </a:dk1>
        <a:lt1>
          <a:srgbClr val="FFFFFF"/>
        </a:lt1>
        <a:dk2>
          <a:srgbClr val="00478E"/>
        </a:dk2>
        <a:lt2>
          <a:srgbClr val="FFD34F"/>
        </a:lt2>
        <a:accent1>
          <a:srgbClr val="FCEB98"/>
        </a:accent1>
        <a:accent2>
          <a:srgbClr val="EB7C35"/>
        </a:accent2>
        <a:accent3>
          <a:srgbClr val="AAB1C6"/>
        </a:accent3>
        <a:accent4>
          <a:srgbClr val="DADADA"/>
        </a:accent4>
        <a:accent5>
          <a:srgbClr val="FDF3CA"/>
        </a:accent5>
        <a:accent6>
          <a:srgbClr val="D5702F"/>
        </a:accent6>
        <a:hlink>
          <a:srgbClr val="FFCC00"/>
        </a:hlink>
        <a:folHlink>
          <a:srgbClr val="6294C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chEd 2005">
  <a:themeElements>
    <a:clrScheme name="TechEd 2005 1">
      <a:dk1>
        <a:srgbClr val="000000"/>
      </a:dk1>
      <a:lt1>
        <a:srgbClr val="FFFFFF"/>
      </a:lt1>
      <a:dk2>
        <a:srgbClr val="024684"/>
      </a:dk2>
      <a:lt2>
        <a:srgbClr val="FFCC29"/>
      </a:lt2>
      <a:accent1>
        <a:srgbClr val="FCEB98"/>
      </a:accent1>
      <a:accent2>
        <a:srgbClr val="FA7438"/>
      </a:accent2>
      <a:accent3>
        <a:srgbClr val="AAB0C2"/>
      </a:accent3>
      <a:accent4>
        <a:srgbClr val="DADADA"/>
      </a:accent4>
      <a:accent5>
        <a:srgbClr val="FDF3CA"/>
      </a:accent5>
      <a:accent6>
        <a:srgbClr val="E36832"/>
      </a:accent6>
      <a:hlink>
        <a:srgbClr val="66CC66"/>
      </a:hlink>
      <a:folHlink>
        <a:srgbClr val="6699FF"/>
      </a:folHlink>
    </a:clrScheme>
    <a:fontScheme name="TechEd 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chEd 2005 1">
        <a:dk1>
          <a:srgbClr val="000000"/>
        </a:dk1>
        <a:lt1>
          <a:srgbClr val="FFFFFF"/>
        </a:lt1>
        <a:dk2>
          <a:srgbClr val="024684"/>
        </a:dk2>
        <a:lt2>
          <a:srgbClr val="FFCC29"/>
        </a:lt2>
        <a:accent1>
          <a:srgbClr val="FCEB98"/>
        </a:accent1>
        <a:accent2>
          <a:srgbClr val="FA7438"/>
        </a:accent2>
        <a:accent3>
          <a:srgbClr val="AAB0C2"/>
        </a:accent3>
        <a:accent4>
          <a:srgbClr val="DADADA"/>
        </a:accent4>
        <a:accent5>
          <a:srgbClr val="FDF3CA"/>
        </a:accent5>
        <a:accent6>
          <a:srgbClr val="E36832"/>
        </a:accent6>
        <a:hlink>
          <a:srgbClr val="66CC66"/>
        </a:hlink>
        <a:folHlink>
          <a:srgbClr val="6699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Design - DPE PPT Template">
  <a:themeElements>
    <a:clrScheme name="Default Design - DPE PPT Template 2">
      <a:dk1>
        <a:srgbClr val="000000"/>
      </a:dk1>
      <a:lt1>
        <a:srgbClr val="FFFFFF"/>
      </a:lt1>
      <a:dk2>
        <a:srgbClr val="000000"/>
      </a:dk2>
      <a:lt2>
        <a:srgbClr val="33333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 DPE PPT Templat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bg1"/>
            </a:solidFill>
            <a:effectLst/>
            <a:latin typeface="Tahoma" pitchFamily="34" charset="0"/>
          </a:defRPr>
        </a:defPPr>
      </a:lstStyle>
    </a:spDef>
    <a:lnDef>
      <a:spPr bwMode="auto">
        <a:xfrm>
          <a:off x="0" y="0"/>
          <a:ext cx="1" cy="1"/>
        </a:xfrm>
        <a:custGeom>
          <a:avLst/>
          <a:gdLst/>
          <a:ahLst/>
          <a:cxnLst/>
          <a:rect l="0" t="0" r="0" b="0"/>
          <a:pathLst/>
        </a:cu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bg1"/>
            </a:solidFill>
            <a:effectLst/>
            <a:latin typeface="Tahoma" pitchFamily="34" charset="0"/>
          </a:defRPr>
        </a:defPPr>
      </a:lstStyle>
    </a:lnDef>
  </a:objectDefaults>
  <a:extraClrSchemeLst>
    <a:extraClrScheme>
      <a:clrScheme name="Default Design - DPE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 DPE PPT Template 2">
        <a:dk1>
          <a:srgbClr val="000000"/>
        </a:dk1>
        <a:lt1>
          <a:srgbClr val="FFFFFF"/>
        </a:lt1>
        <a:dk2>
          <a:srgbClr val="000000"/>
        </a:dk2>
        <a:lt2>
          <a:srgbClr val="33333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3EE9A3EF2408240AA650C1CE9E1D9C0" ma:contentTypeVersion="0" ma:contentTypeDescription="Create a new document." ma:contentTypeScope="" ma:versionID="ebbca500631829ffb0ecb36fadccdb6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AD5B8D0A-9198-4A4F-85BA-4BEC0B930DA0}">
  <ds:schemaRefs>
    <ds:schemaRef ds:uri="http://schemas.microsoft.com/sharepoint/v3/contenttype/forms"/>
  </ds:schemaRefs>
</ds:datastoreItem>
</file>

<file path=customXml/itemProps2.xml><?xml version="1.0" encoding="utf-8"?>
<ds:datastoreItem xmlns:ds="http://schemas.openxmlformats.org/officeDocument/2006/customXml" ds:itemID="{CB73B174-559E-44B9-B1C0-ED2AF04B1B29}">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5A4244DA-31F3-4102-A4F9-E5262FB6D7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DN-060208-AVora-1032289497</Template>
  <TotalTime>2632</TotalTime>
  <Words>6435</Words>
  <Application>Microsoft Office PowerPoint</Application>
  <PresentationFormat>On-screen Show (4:3)</PresentationFormat>
  <Paragraphs>1171</Paragraphs>
  <Slides>66</Slides>
  <Notes>56</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66</vt:i4>
      </vt:variant>
    </vt:vector>
  </HeadingPairs>
  <TitlesOfParts>
    <vt:vector size="70" baseType="lpstr">
      <vt:lpstr>Webcast Template - MSDN</vt:lpstr>
      <vt:lpstr>TechEd 2005</vt:lpstr>
      <vt:lpstr>Default Design - DPE PPT Template</vt:lpstr>
      <vt:lpstr>Visio</vt:lpstr>
      <vt:lpstr>Windows Server 2008 – Windows Communication Foundation</vt:lpstr>
      <vt:lpstr>Agenda</vt:lpstr>
      <vt:lpstr>Clients and Services</vt:lpstr>
      <vt:lpstr>Contracts</vt:lpstr>
      <vt:lpstr>Service Contract</vt:lpstr>
      <vt:lpstr>Service Contract: OneWay</vt:lpstr>
      <vt:lpstr>Service Contract: Duplex</vt:lpstr>
      <vt:lpstr>Service Contract: Faults</vt:lpstr>
      <vt:lpstr>Data Contract</vt:lpstr>
      <vt:lpstr>Message Contract</vt:lpstr>
      <vt:lpstr>Bindings</vt:lpstr>
      <vt:lpstr>Standard Bindings</vt:lpstr>
      <vt:lpstr>Interop Bindings</vt:lpstr>
      <vt:lpstr>Choosing Bindings</vt:lpstr>
      <vt:lpstr>Addresses</vt:lpstr>
      <vt:lpstr>Service Hosting Options</vt:lpstr>
      <vt:lpstr>Service Hosting</vt:lpstr>
      <vt:lpstr>Service Configuration</vt:lpstr>
      <vt:lpstr>demo</vt:lpstr>
      <vt:lpstr>Behaviours</vt:lpstr>
      <vt:lpstr>Instancing</vt:lpstr>
      <vt:lpstr>Concurrency</vt:lpstr>
      <vt:lpstr>demo</vt:lpstr>
      <vt:lpstr>WAS Activation</vt:lpstr>
      <vt:lpstr>WAS</vt:lpstr>
      <vt:lpstr>Enabling WAS</vt:lpstr>
      <vt:lpstr>Adding net.tcp binding to IIS 7.0</vt:lpstr>
      <vt:lpstr>demo</vt:lpstr>
      <vt:lpstr>Hosting WF from WCF in IIS 7.0</vt:lpstr>
      <vt:lpstr>demo</vt:lpstr>
      <vt:lpstr>.NET Framework 3.5 “Orcas”</vt:lpstr>
      <vt:lpstr>WCF Features Summary</vt:lpstr>
      <vt:lpstr>Resources</vt:lpstr>
      <vt:lpstr>Slide 34</vt:lpstr>
      <vt:lpstr>Windows Server 2008 –  Windows Workflow Foundation </vt:lpstr>
      <vt:lpstr>Agenda</vt:lpstr>
      <vt:lpstr>Windows Workflow Foundation</vt:lpstr>
      <vt:lpstr>What is a workflow?</vt:lpstr>
      <vt:lpstr>Windows Workflow Foundation</vt:lpstr>
      <vt:lpstr>Building a Workflow</vt:lpstr>
      <vt:lpstr>Workflow Authoring Modes</vt:lpstr>
      <vt:lpstr>Flexible Control Flow</vt:lpstr>
      <vt:lpstr>Order Processing Example</vt:lpstr>
      <vt:lpstr>A State Machine Workflow</vt:lpstr>
      <vt:lpstr>What are Activities?</vt:lpstr>
      <vt:lpstr>Base Activity Library</vt:lpstr>
      <vt:lpstr>Activities: An Extensible Approach</vt:lpstr>
      <vt:lpstr>Why build custom activities?</vt:lpstr>
      <vt:lpstr>Example: A SendMail Activity</vt:lpstr>
      <vt:lpstr>Activity Component Model</vt:lpstr>
      <vt:lpstr>Activity Definition Class</vt:lpstr>
      <vt:lpstr>Building Activities</vt:lpstr>
      <vt:lpstr>Activity Execution Status</vt:lpstr>
      <vt:lpstr>Activity Execution</vt:lpstr>
      <vt:lpstr>Building Long-Running Activities</vt:lpstr>
      <vt:lpstr>Activity Summary</vt:lpstr>
      <vt:lpstr>Runtime Services</vt:lpstr>
      <vt:lpstr>Runtime Services</vt:lpstr>
      <vt:lpstr>Out-of-Box Services</vt:lpstr>
      <vt:lpstr>Workflow State Management</vt:lpstr>
      <vt:lpstr>Enabling Workflow Persistence</vt:lpstr>
      <vt:lpstr>Building Custom Services</vt:lpstr>
      <vt:lpstr>Hosting the Workflow Designer</vt:lpstr>
      <vt:lpstr>Summary</vt:lpstr>
      <vt:lpstr>Windows Workflow Foundation Resources</vt:lpstr>
      <vt:lpstr>Slide 66</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Windows Communication Foundation (WCF) Kick-Start</dc:title>
  <dc:creator>David Allen</dc:creator>
  <cp:lastModifiedBy>Dave Allen (UK DPE)</cp:lastModifiedBy>
  <cp:revision>157</cp:revision>
  <dcterms:created xsi:type="dcterms:W3CDTF">2006-05-13T14:33:42Z</dcterms:created>
  <dcterms:modified xsi:type="dcterms:W3CDTF">2007-09-18T17:03:28Z</dcterms:modified>
</cp:coreProperties>
</file>