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customXml/itemProps1.xml" ContentType="application/vnd.openxmlformats-officedocument.customXmlPropertie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customXml/itemProps2.xml" ContentType="application/vnd.openxmlformats-officedocument.customXmlPropertie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10.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tags/tag3.xml" ContentType="application/vnd.openxmlformats-officedocument.presentationml.tags+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0" r:id="rId1"/>
  </p:sldMasterIdLst>
  <p:notesMasterIdLst>
    <p:notesMasterId r:id="rId47"/>
  </p:notesMasterIdLst>
  <p:handoutMasterIdLst>
    <p:handoutMasterId r:id="rId48"/>
  </p:handoutMasterIdLst>
  <p:sldIdLst>
    <p:sldId id="256" r:id="rId2"/>
    <p:sldId id="343" r:id="rId3"/>
    <p:sldId id="364" r:id="rId4"/>
    <p:sldId id="341" r:id="rId5"/>
    <p:sldId id="356" r:id="rId6"/>
    <p:sldId id="348" r:id="rId7"/>
    <p:sldId id="293" r:id="rId8"/>
    <p:sldId id="294" r:id="rId9"/>
    <p:sldId id="357" r:id="rId10"/>
    <p:sldId id="296" r:id="rId11"/>
    <p:sldId id="346" r:id="rId12"/>
    <p:sldId id="349" r:id="rId13"/>
    <p:sldId id="301" r:id="rId14"/>
    <p:sldId id="302" r:id="rId15"/>
    <p:sldId id="350" r:id="rId16"/>
    <p:sldId id="307" r:id="rId17"/>
    <p:sldId id="345" r:id="rId18"/>
    <p:sldId id="308" r:id="rId19"/>
    <p:sldId id="309" r:id="rId20"/>
    <p:sldId id="358" r:id="rId21"/>
    <p:sldId id="359" r:id="rId22"/>
    <p:sldId id="344" r:id="rId23"/>
    <p:sldId id="352" r:id="rId24"/>
    <p:sldId id="351" r:id="rId25"/>
    <p:sldId id="303" r:id="rId26"/>
    <p:sldId id="337" r:id="rId27"/>
    <p:sldId id="305" r:id="rId28"/>
    <p:sldId id="317" r:id="rId29"/>
    <p:sldId id="360" r:id="rId30"/>
    <p:sldId id="314" r:id="rId31"/>
    <p:sldId id="327" r:id="rId32"/>
    <p:sldId id="339" r:id="rId33"/>
    <p:sldId id="322" r:id="rId34"/>
    <p:sldId id="361" r:id="rId35"/>
    <p:sldId id="362" r:id="rId36"/>
    <p:sldId id="363" r:id="rId37"/>
    <p:sldId id="355" r:id="rId38"/>
    <p:sldId id="353" r:id="rId39"/>
    <p:sldId id="354" r:id="rId40"/>
    <p:sldId id="347" r:id="rId41"/>
    <p:sldId id="323" r:id="rId42"/>
    <p:sldId id="365" r:id="rId43"/>
    <p:sldId id="334" r:id="rId44"/>
    <p:sldId id="313" r:id="rId45"/>
    <p:sldId id="336" r:id="rId46"/>
  </p:sldIdLst>
  <p:sldSz cx="10972800" cy="8229600" type="B4JIS"/>
  <p:notesSz cx="6858000" cy="9144000"/>
  <p:defaultTextStyle>
    <a:defPPr>
      <a:defRPr lang="en-US"/>
    </a:defPPr>
    <a:lvl1pPr marL="0" algn="l" defTabSz="1097280" rtl="0" eaLnBrk="1" latinLnBrk="0" hangingPunct="1">
      <a:defRPr sz="2200" kern="1200">
        <a:solidFill>
          <a:schemeClr val="tx1"/>
        </a:solidFill>
        <a:latin typeface="+mn-lt"/>
        <a:ea typeface="+mn-ea"/>
        <a:cs typeface="+mn-cs"/>
      </a:defRPr>
    </a:lvl1pPr>
    <a:lvl2pPr marL="548640" algn="l" defTabSz="1097280" rtl="0" eaLnBrk="1" latinLnBrk="0" hangingPunct="1">
      <a:defRPr sz="2200" kern="1200">
        <a:solidFill>
          <a:schemeClr val="tx1"/>
        </a:solidFill>
        <a:latin typeface="+mn-lt"/>
        <a:ea typeface="+mn-ea"/>
        <a:cs typeface="+mn-cs"/>
      </a:defRPr>
    </a:lvl2pPr>
    <a:lvl3pPr marL="1097280" algn="l" defTabSz="1097280" rtl="0" eaLnBrk="1" latinLnBrk="0" hangingPunct="1">
      <a:defRPr sz="2200" kern="1200">
        <a:solidFill>
          <a:schemeClr val="tx1"/>
        </a:solidFill>
        <a:latin typeface="+mn-lt"/>
        <a:ea typeface="+mn-ea"/>
        <a:cs typeface="+mn-cs"/>
      </a:defRPr>
    </a:lvl3pPr>
    <a:lvl4pPr marL="1645920" algn="l" defTabSz="1097280" rtl="0" eaLnBrk="1" latinLnBrk="0" hangingPunct="1">
      <a:defRPr sz="2200" kern="1200">
        <a:solidFill>
          <a:schemeClr val="tx1"/>
        </a:solidFill>
        <a:latin typeface="+mn-lt"/>
        <a:ea typeface="+mn-ea"/>
        <a:cs typeface="+mn-cs"/>
      </a:defRPr>
    </a:lvl4pPr>
    <a:lvl5pPr marL="2194560" algn="l" defTabSz="1097280" rtl="0" eaLnBrk="1" latinLnBrk="0" hangingPunct="1">
      <a:defRPr sz="2200" kern="1200">
        <a:solidFill>
          <a:schemeClr val="tx1"/>
        </a:solidFill>
        <a:latin typeface="+mn-lt"/>
        <a:ea typeface="+mn-ea"/>
        <a:cs typeface="+mn-cs"/>
      </a:defRPr>
    </a:lvl5pPr>
    <a:lvl6pPr marL="2743200" algn="l" defTabSz="1097280" rtl="0" eaLnBrk="1" latinLnBrk="0" hangingPunct="1">
      <a:defRPr sz="2200" kern="1200">
        <a:solidFill>
          <a:schemeClr val="tx1"/>
        </a:solidFill>
        <a:latin typeface="+mn-lt"/>
        <a:ea typeface="+mn-ea"/>
        <a:cs typeface="+mn-cs"/>
      </a:defRPr>
    </a:lvl6pPr>
    <a:lvl7pPr marL="3291840" algn="l" defTabSz="1097280" rtl="0" eaLnBrk="1" latinLnBrk="0" hangingPunct="1">
      <a:defRPr sz="2200" kern="1200">
        <a:solidFill>
          <a:schemeClr val="tx1"/>
        </a:solidFill>
        <a:latin typeface="+mn-lt"/>
        <a:ea typeface="+mn-ea"/>
        <a:cs typeface="+mn-cs"/>
      </a:defRPr>
    </a:lvl7pPr>
    <a:lvl8pPr marL="3840480" algn="l" defTabSz="1097280" rtl="0" eaLnBrk="1" latinLnBrk="0" hangingPunct="1">
      <a:defRPr sz="2200" kern="1200">
        <a:solidFill>
          <a:schemeClr val="tx1"/>
        </a:solidFill>
        <a:latin typeface="+mn-lt"/>
        <a:ea typeface="+mn-ea"/>
        <a:cs typeface="+mn-cs"/>
      </a:defRPr>
    </a:lvl8pPr>
    <a:lvl9pPr marL="4389120" algn="l" defTabSz="1097280" rtl="0" eaLnBrk="1" latinLnBrk="0" hangingPunct="1">
      <a:defRPr sz="22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c Woersching" initials="EW"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0000B4"/>
    <a:srgbClr val="000099"/>
    <a:srgbClr val="2D2DFF"/>
    <a:srgbClr val="0000CC"/>
    <a:srgbClr val="4378E1"/>
    <a:srgbClr val="4C65E0"/>
    <a:srgbClr val="F1C283"/>
    <a:srgbClr val="CE7E5A"/>
    <a:srgbClr val="CF6A3D"/>
    <a:srgbClr val="9C42E6"/>
  </p:clrMru>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110" autoAdjust="0"/>
    <p:restoredTop sz="69273" autoAdjust="0"/>
  </p:normalViewPr>
  <p:slideViewPr>
    <p:cSldViewPr snapToGrid="0">
      <p:cViewPr varScale="1">
        <p:scale>
          <a:sx n="40" d="100"/>
          <a:sy n="40" d="100"/>
        </p:scale>
        <p:origin x="-1668" y="-114"/>
      </p:cViewPr>
      <p:guideLst>
        <p:guide orient="horz" pos="175"/>
        <p:guide orient="horz" pos="1067"/>
        <p:guide orient="horz" pos="1788"/>
        <p:guide orient="horz"/>
        <p:guide orient="horz" pos="1440"/>
        <p:guide orient="horz" pos="3284"/>
        <p:guide pos="3464"/>
        <p:guide pos="288"/>
        <p:guide pos="546"/>
        <p:guide pos="6624"/>
        <p:guide pos="1035"/>
        <p:guide pos="6359"/>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8" d="100"/>
          <a:sy n="88" d="100"/>
        </p:scale>
        <p:origin x="-3179" y="-8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55"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56" Type="http://schemas.openxmlformats.org/officeDocument/2006/relationships/customXml" Target="../customXml/item3.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pPr/>
              <a:t>9/13/2007</a:t>
            </a:fld>
            <a:endParaRPr lang="en-US"/>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3FBCD4-166E-446F-AF18-7D4A0CF9AEF6}" type="datetimeFigureOut">
              <a:rPr lang="en-US" smtClean="0"/>
              <a:pPr/>
              <a:t>9/13/2007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1097280" rtl="0" eaLnBrk="1" latinLnBrk="0" hangingPunct="1">
      <a:lnSpc>
        <a:spcPct val="90000"/>
      </a:lnSpc>
      <a:spcAft>
        <a:spcPts val="400"/>
      </a:spcAft>
      <a:defRPr sz="1100" kern="1200">
        <a:solidFill>
          <a:schemeClr val="tx1"/>
        </a:solidFill>
        <a:latin typeface="Segoe" pitchFamily="34" charset="0"/>
        <a:ea typeface="+mn-ea"/>
        <a:cs typeface="+mn-cs"/>
      </a:defRPr>
    </a:lvl1pPr>
    <a:lvl2pPr marL="255588" indent="-127000" algn="l" defTabSz="1097280" rtl="0" eaLnBrk="1" latinLnBrk="0" hangingPunct="1">
      <a:lnSpc>
        <a:spcPct val="90000"/>
      </a:lnSpc>
      <a:spcAft>
        <a:spcPts val="400"/>
      </a:spcAft>
      <a:buFont typeface="Arial" pitchFamily="34" charset="0"/>
      <a:buChar char="•"/>
      <a:defRPr sz="1100" kern="1200">
        <a:solidFill>
          <a:schemeClr val="tx1"/>
        </a:solidFill>
        <a:latin typeface="Segoe" pitchFamily="34" charset="0"/>
        <a:ea typeface="+mn-ea"/>
        <a:cs typeface="+mn-cs"/>
      </a:defRPr>
    </a:lvl2pPr>
    <a:lvl3pPr marL="393700" indent="-138113" algn="l" defTabSz="1097280" rtl="0" eaLnBrk="1" latinLnBrk="0" hangingPunct="1">
      <a:lnSpc>
        <a:spcPct val="90000"/>
      </a:lnSpc>
      <a:spcAft>
        <a:spcPts val="400"/>
      </a:spcAft>
      <a:buFont typeface="Arial" pitchFamily="34" charset="0"/>
      <a:buChar char="•"/>
      <a:defRPr sz="1100" kern="1200">
        <a:solidFill>
          <a:schemeClr val="tx1"/>
        </a:solidFill>
        <a:latin typeface="Segoe" pitchFamily="34" charset="0"/>
        <a:ea typeface="+mn-ea"/>
        <a:cs typeface="+mn-cs"/>
      </a:defRPr>
    </a:lvl3pPr>
    <a:lvl4pPr marL="579438" indent="-176213" algn="l" defTabSz="1097280" rtl="0" eaLnBrk="1" latinLnBrk="0" hangingPunct="1">
      <a:lnSpc>
        <a:spcPct val="90000"/>
      </a:lnSpc>
      <a:spcAft>
        <a:spcPts val="400"/>
      </a:spcAft>
      <a:buFont typeface="Arial" pitchFamily="34" charset="0"/>
      <a:buChar char="•"/>
      <a:defRPr sz="1100" kern="1200">
        <a:solidFill>
          <a:schemeClr val="tx1"/>
        </a:solidFill>
        <a:latin typeface="Segoe" pitchFamily="34" charset="0"/>
        <a:ea typeface="+mn-ea"/>
        <a:cs typeface="+mn-cs"/>
      </a:defRPr>
    </a:lvl4pPr>
    <a:lvl5pPr marL="738188" indent="-138113" algn="l" defTabSz="1097280" rtl="0" eaLnBrk="1" latinLnBrk="0" hangingPunct="1">
      <a:lnSpc>
        <a:spcPct val="90000"/>
      </a:lnSpc>
      <a:spcAft>
        <a:spcPts val="400"/>
      </a:spcAft>
      <a:buFont typeface="Arial" pitchFamily="34" charset="0"/>
      <a:buChar char="•"/>
      <a:defRPr sz="1100" kern="1200">
        <a:solidFill>
          <a:schemeClr val="tx1"/>
        </a:solidFill>
        <a:latin typeface="Segoe" pitchFamily="34" charset="0"/>
        <a:ea typeface="+mn-ea"/>
        <a:cs typeface="+mn-cs"/>
      </a:defRPr>
    </a:lvl5pPr>
    <a:lvl6pPr marL="2743200" algn="l" defTabSz="1097280" rtl="0" eaLnBrk="1" latinLnBrk="0" hangingPunct="1">
      <a:defRPr sz="1400" kern="1200">
        <a:solidFill>
          <a:schemeClr val="tx1"/>
        </a:solidFill>
        <a:latin typeface="+mn-lt"/>
        <a:ea typeface="+mn-ea"/>
        <a:cs typeface="+mn-cs"/>
      </a:defRPr>
    </a:lvl6pPr>
    <a:lvl7pPr marL="3291840" algn="l" defTabSz="1097280" rtl="0" eaLnBrk="1" latinLnBrk="0" hangingPunct="1">
      <a:defRPr sz="1400" kern="1200">
        <a:solidFill>
          <a:schemeClr val="tx1"/>
        </a:solidFill>
        <a:latin typeface="+mn-lt"/>
        <a:ea typeface="+mn-ea"/>
        <a:cs typeface="+mn-cs"/>
      </a:defRPr>
    </a:lvl7pPr>
    <a:lvl8pPr marL="3840480" algn="l" defTabSz="1097280" rtl="0" eaLnBrk="1" latinLnBrk="0" hangingPunct="1">
      <a:defRPr sz="1400" kern="1200">
        <a:solidFill>
          <a:schemeClr val="tx1"/>
        </a:solidFill>
        <a:latin typeface="+mn-lt"/>
        <a:ea typeface="+mn-ea"/>
        <a:cs typeface="+mn-cs"/>
      </a:defRPr>
    </a:lvl8pPr>
    <a:lvl9pPr marL="4389120" algn="l" defTabSz="1097280"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en.wikipedia.org/wiki/Microsoft_Foundation_Class_Library"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en.wikipedia.org/wiki/ATL_Server"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www.iis.net/articles/view.aspx/IIS7/Managing-IIS7/Getting-Started/Web-Site-Deployment-Made-Easy" TargetMode="External"/><Relationship Id="rId3" Type="http://schemas.openxmlformats.org/officeDocument/2006/relationships/hyperlink" Target="http://www.microsoft.com/" TargetMode="External"/><Relationship Id="rId7" Type="http://schemas.openxmlformats.org/officeDocument/2006/relationships/hyperlink" Target="http://www.iis.net/articles/view.aspx/IIS7/Use-IIS7-Administration-Tools/Using-XML-Configuration/Metabase-Compatibility-with-IIS7" TargetMode="External"/><Relationship Id="rId12" Type="http://schemas.openxmlformats.org/officeDocument/2006/relationships/hyperlink" Target="http://www.microsoft.com/en/us/default.aspx"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www.iis.net/articles/view.aspx/IIS7/Use-IIS7-Administration-Tools/Using-the-Command-Line/Getting-Started-with-AppCmd-exe" TargetMode="External"/><Relationship Id="rId11" Type="http://schemas.openxmlformats.org/officeDocument/2006/relationships/hyperlink" Target="http://null/:GET%20/c" TargetMode="External"/><Relationship Id="rId5" Type="http://schemas.openxmlformats.org/officeDocument/2006/relationships/hyperlink" Target="http://www.iis.net/articles/view.aspx/IIS7/Hosting-Web-Applications/ASP-NET/ASP-NET-Integration-with-IIS7" TargetMode="External"/><Relationship Id="rId10" Type="http://schemas.openxmlformats.org/officeDocument/2006/relationships/hyperlink" Target="http://www.iis.net/default.aspx?tabid=2&amp;subtabid=23&amp;i=969" TargetMode="External"/><Relationship Id="rId4" Type="http://schemas.openxmlformats.org/officeDocument/2006/relationships/hyperlink" Target="http://www.iis.net/articles/view.aspx/IIS7/Extending-IIS7/Getting-Started/How-to-Take-Advantage-of-the-IIS7-Integrated-Pipel" TargetMode="External"/><Relationship Id="rId9" Type="http://schemas.openxmlformats.org/officeDocument/2006/relationships/hyperlink" Target="http://www.iis.net/articles/view.aspx/IIS7/Managing-IIS7/Delegation-in-IIS7/Delegating-Permission-in-Config/How-to-Use-Configuration-Delegation-in-IIS7"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9/13/2007 9:49 AM</a:t>
            </a:fld>
            <a:endParaRPr lang="en-US"/>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Key</a:t>
            </a:r>
            <a:r>
              <a:rPr lang="en-US" baseline="0" dirty="0" smtClean="0"/>
              <a:t> points are:</a:t>
            </a:r>
          </a:p>
          <a:p>
            <a:r>
              <a:rPr lang="en-US" baseline="0" dirty="0" smtClean="0"/>
              <a:t>FAMILIAR, UPDATED, EXTENSIBLE</a:t>
            </a:r>
          </a:p>
          <a:p>
            <a:endParaRPr lang="en-US" baseline="0" dirty="0" smtClean="0"/>
          </a:p>
          <a:p>
            <a:r>
              <a:rPr lang="en-US" baseline="0" dirty="0" smtClean="0"/>
              <a:t>Discuss the need for an updated IIS Manager for the new server. The UI provides a modern look and feel that allows you to do familiar tasks easily while exposing a great deal more capability. The tree view for sites and directories lets you navigate your configuration in a way that feels very much like IIS 6, but the icons and actions pane provide far more capability in fewer clicks.</a:t>
            </a:r>
          </a:p>
          <a:p>
            <a:endParaRPr lang="en-US" baseline="0" dirty="0" smtClean="0"/>
          </a:p>
          <a:p>
            <a:r>
              <a:rPr lang="en-US" baseline="0" dirty="0" smtClean="0"/>
              <a:t>The new UI is not just a pretty face, but is an extensible platform. Developers can add new capabilities to the UI to allow administrative actions that are not provided out of the box. Companies are already developing custom pages to configure their web applications within the UI. You can already find examples on IIS.net of installation packages that will add new capabilities to the UI and the server. The new FTP server is an example of this.</a:t>
            </a:r>
          </a:p>
          <a:p>
            <a:endParaRPr lang="en-US" baseline="0" dirty="0" smtClean="0"/>
          </a:p>
          <a:p>
            <a:r>
              <a:rPr lang="en-US" baseline="0" dirty="0" smtClean="0"/>
              <a:t>The IIS manager exposes many new IIS 7 features such as the ability to view in real time the currently executing request in UI, configure IIS7 tracing, manage delegation, shared configuration and remote administration. </a:t>
            </a:r>
          </a:p>
          <a:p>
            <a:endParaRPr lang="en-US" baseline="0" dirty="0" smtClean="0"/>
          </a:p>
          <a:p>
            <a:r>
              <a:rPr lang="en-US" baseline="0" dirty="0" smtClean="0"/>
              <a:t>In addition a lot of work has been put into performance. </a:t>
            </a:r>
            <a:r>
              <a:rPr lang="en-US" baseline="0" dirty="0" err="1" smtClean="0"/>
              <a:t>Hosters</a:t>
            </a:r>
            <a:r>
              <a:rPr lang="en-US" baseline="0" dirty="0" smtClean="0"/>
              <a:t> can now manage thousands of sites in the IIS manager without undue delays at startup and shutdown.</a:t>
            </a:r>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 NOT do remote administration</a:t>
            </a:r>
            <a:r>
              <a:rPr lang="en-US" baseline="0" dirty="0" smtClean="0"/>
              <a:t> in the </a:t>
            </a:r>
            <a:r>
              <a:rPr lang="en-US" baseline="0" dirty="0" err="1" smtClean="0"/>
              <a:t>roadshow</a:t>
            </a:r>
            <a:r>
              <a:rPr lang="en-US" baseline="0" dirty="0" smtClean="0"/>
              <a:t> overview.</a:t>
            </a:r>
            <a:endParaRPr lang="en-US" dirty="0" smtClean="0"/>
          </a:p>
          <a:p>
            <a:endParaRPr lang="en-US" dirty="0" smtClean="0"/>
          </a:p>
          <a:p>
            <a:r>
              <a:rPr lang="en-US" dirty="0" smtClean="0"/>
              <a:t>Walkthrough the IIS manager pointing out</a:t>
            </a:r>
          </a:p>
          <a:p>
            <a:pPr lvl="1"/>
            <a:r>
              <a:rPr lang="en-US" dirty="0" smtClean="0"/>
              <a:t>Tree view, icons/features, context sensitive tasks.</a:t>
            </a:r>
          </a:p>
          <a:p>
            <a:pPr lvl="1"/>
            <a:r>
              <a:rPr lang="en-US" dirty="0" smtClean="0"/>
              <a:t>Show</a:t>
            </a:r>
            <a:r>
              <a:rPr lang="en-US" baseline="0" dirty="0" smtClean="0"/>
              <a:t> the modules list.</a:t>
            </a:r>
            <a:endParaRPr lang="en-US" dirty="0" smtClean="0"/>
          </a:p>
          <a:p>
            <a:pPr lvl="1"/>
            <a:r>
              <a:rPr lang="en-US" dirty="0" smtClean="0"/>
              <a:t>Create a website (note: need some content for this)</a:t>
            </a:r>
          </a:p>
          <a:p>
            <a:pPr lvl="1"/>
            <a:r>
              <a:rPr lang="en-US" dirty="0" smtClean="0"/>
              <a:t>Add SSL with a self signed certificate</a:t>
            </a:r>
          </a:p>
          <a:p>
            <a:pPr lvl="1">
              <a:buFontTx/>
              <a:buChar char="-"/>
            </a:pPr>
            <a:r>
              <a:rPr lang="en-US" dirty="0" smtClean="0"/>
              <a:t>On server node, click</a:t>
            </a:r>
            <a:r>
              <a:rPr lang="en-US" baseline="0" dirty="0" smtClean="0"/>
              <a:t> certificates</a:t>
            </a:r>
          </a:p>
          <a:p>
            <a:pPr lvl="1">
              <a:buFontTx/>
              <a:buChar char="-"/>
            </a:pPr>
            <a:r>
              <a:rPr lang="en-US" baseline="0" dirty="0" smtClean="0"/>
              <a:t>Add a cert named for the website name</a:t>
            </a:r>
          </a:p>
          <a:p>
            <a:pPr lvl="1">
              <a:buFontTx/>
              <a:buChar char="-"/>
            </a:pPr>
            <a:r>
              <a:rPr lang="en-US" baseline="0" dirty="0" smtClean="0"/>
              <a:t>Click on website node and then click binding, Add, then pull down type to add https. Then select Test certificate and close</a:t>
            </a:r>
          </a:p>
          <a:p>
            <a:pPr lvl="1"/>
            <a:r>
              <a:rPr lang="en-US" dirty="0" smtClean="0"/>
              <a:t>Some features</a:t>
            </a:r>
            <a:r>
              <a:rPr lang="en-US" baseline="0" dirty="0" smtClean="0"/>
              <a:t> have been renamed or relocated:</a:t>
            </a:r>
          </a:p>
          <a:p>
            <a:pPr lvl="1"/>
            <a:r>
              <a:rPr lang="en-US" baseline="0" dirty="0" smtClean="0"/>
              <a:t>	</a:t>
            </a:r>
            <a:r>
              <a:rPr lang="en-US" dirty="0" smtClean="0"/>
              <a:t>At Server node, point out CGI/ISAPI  = IIS6 Web Service Extensions </a:t>
            </a:r>
          </a:p>
          <a:p>
            <a:pPr lvl="1"/>
            <a:r>
              <a:rPr lang="en-US" dirty="0" smtClean="0"/>
              <a:t>	In handlers, click on ASP and point</a:t>
            </a:r>
            <a:r>
              <a:rPr lang="en-US" baseline="0" dirty="0" smtClean="0"/>
              <a:t> out </a:t>
            </a:r>
            <a:r>
              <a:rPr lang="en-US" dirty="0" smtClean="0"/>
              <a:t>permissions</a:t>
            </a:r>
            <a:endParaRPr lang="en-US" baseline="0" dirty="0" smtClean="0"/>
          </a:p>
          <a:p>
            <a:pPr lvl="1">
              <a:buFontTx/>
              <a:buNone/>
            </a:pPr>
            <a:endParaRPr lang="en-US" baseline="0" dirty="0" smtClean="0"/>
          </a:p>
          <a:p>
            <a:pPr lvl="1">
              <a:buFontTx/>
              <a:buNone/>
            </a:pPr>
            <a:endParaRPr lang="en-US" baseline="0" dirty="0" smtClean="0"/>
          </a:p>
          <a:p>
            <a:pPr lvl="1">
              <a:buFontTx/>
              <a:buChar char="-"/>
            </a:pPr>
            <a:endParaRPr lang="en-US" dirty="0" smtClean="0"/>
          </a:p>
          <a:p>
            <a:pPr lvl="1"/>
            <a:endParaRPr lang="en-US" dirty="0" smtClean="0"/>
          </a:p>
          <a:p>
            <a:pPr lvl="1"/>
            <a:endParaRPr lang="en-US" dirty="0" smtClean="0"/>
          </a:p>
          <a:p>
            <a:pPr lvl="1"/>
            <a:r>
              <a:rPr lang="en-US" dirty="0" smtClean="0"/>
              <a:t>Show application pools: highlight integrated mode </a:t>
            </a:r>
            <a:r>
              <a:rPr lang="en-US" dirty="0" err="1" smtClean="0"/>
              <a:t>vs</a:t>
            </a:r>
            <a:r>
              <a:rPr lang="en-US" dirty="0" smtClean="0"/>
              <a:t> classic</a:t>
            </a:r>
          </a:p>
          <a:p>
            <a:pPr lvl="1"/>
            <a:r>
              <a:rPr lang="en-US" dirty="0" smtClean="0"/>
              <a:t>Show content view</a:t>
            </a:r>
          </a:p>
          <a:p>
            <a:pPr marL="45720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Show</a:t>
            </a:r>
            <a:r>
              <a:rPr lang="en-US" baseline="0" dirty="0" smtClean="0"/>
              <a:t> Modules</a:t>
            </a:r>
          </a:p>
          <a:p>
            <a:pPr marL="457200" marR="0" lvl="1" indent="0" algn="l" defTabSz="914400" rtl="0" eaLnBrk="0" fontAlgn="base" latinLnBrk="0" hangingPunct="0">
              <a:lnSpc>
                <a:spcPct val="100000"/>
              </a:lnSpc>
              <a:spcBef>
                <a:spcPct val="30000"/>
              </a:spcBef>
              <a:spcAft>
                <a:spcPct val="0"/>
              </a:spcAft>
              <a:buClrTx/>
              <a:buSzTx/>
              <a:buFontTx/>
              <a:buNone/>
              <a:tabLst/>
              <a:defRPr/>
            </a:pPr>
            <a:r>
              <a:rPr lang="en-US" baseline="0" dirty="0" smtClean="0"/>
              <a:t>Show Handlers and Permissions</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9/13/2007 9:49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Purpose</a:t>
            </a:r>
            <a:r>
              <a:rPr lang="en-US" baseline="0" dirty="0" smtClean="0"/>
              <a:t> of this slide is to introduce .NET integration.</a:t>
            </a:r>
          </a:p>
          <a:p>
            <a:r>
              <a:rPr lang="en-US" baseline="0" dirty="0" smtClean="0"/>
              <a:t>IT Pros will see the “Integrated” application pool and want to know what that means.</a:t>
            </a:r>
          </a:p>
          <a:p>
            <a:r>
              <a:rPr lang="en-US" baseline="0" dirty="0" smtClean="0"/>
              <a:t>When to use it, what it will break, why should they care?</a:t>
            </a:r>
          </a:p>
          <a:p>
            <a:endParaRPr lang="en-GB" dirty="0" smtClean="0"/>
          </a:p>
          <a:p>
            <a:endParaRPr lang="en-GB" dirty="0" smtClean="0"/>
          </a:p>
          <a:p>
            <a:pPr marL="0" marR="0" indent="0" algn="l" defTabSz="1097280" rtl="0" eaLnBrk="1" fontAlgn="auto" latinLnBrk="0" hangingPunct="1">
              <a:lnSpc>
                <a:spcPct val="90000"/>
              </a:lnSpc>
              <a:spcBef>
                <a:spcPts val="0"/>
              </a:spcBef>
              <a:spcAft>
                <a:spcPts val="400"/>
              </a:spcAft>
              <a:buClrTx/>
              <a:buSzTx/>
              <a:buFontTx/>
              <a:buNone/>
              <a:tabLst/>
              <a:defRPr/>
            </a:pPr>
            <a:r>
              <a:rPr lang="en-GB" dirty="0" smtClean="0"/>
              <a:t>The old world was ISAPI Extensions and Filters</a:t>
            </a:r>
            <a:r>
              <a:rPr lang="en-GB" baseline="0" dirty="0" smtClean="0"/>
              <a:t> -</a:t>
            </a:r>
            <a:r>
              <a:rPr lang="en-GB" dirty="0" smtClean="0"/>
              <a:t> Internet Server Application Programming Interface (ISAPI)</a:t>
            </a:r>
          </a:p>
          <a:p>
            <a:endParaRPr lang="en-GB" dirty="0" smtClean="0"/>
          </a:p>
          <a:p>
            <a:r>
              <a:rPr lang="en-US" sz="1100" b="1" u="none" strike="noStrike" kern="1200" dirty="0" smtClean="0">
                <a:solidFill>
                  <a:schemeClr val="tx1"/>
                </a:solidFill>
                <a:latin typeface="Segoe" pitchFamily="34" charset="0"/>
                <a:ea typeface="+mn-ea"/>
                <a:cs typeface="+mn-cs"/>
              </a:rPr>
              <a:t>ISAPI applications</a:t>
            </a:r>
          </a:p>
          <a:p>
            <a:r>
              <a:rPr lang="en-US" sz="1100" u="none" strike="noStrike" kern="1200" dirty="0" smtClean="0">
                <a:solidFill>
                  <a:schemeClr val="tx1"/>
                </a:solidFill>
                <a:latin typeface="Segoe" pitchFamily="34" charset="0"/>
                <a:ea typeface="+mn-ea"/>
                <a:cs typeface="+mn-cs"/>
              </a:rPr>
              <a:t>ISAPI consists of two components: Extensions and Filters. These are the only two types of application that can be developed using ISAPI. Both Filters and Extensions must be written in C++ and compiled into DLL files which are then registered </a:t>
            </a:r>
            <a:r>
              <a:rPr lang="en-US" sz="1100" b="0" u="none" strike="noStrike" kern="1200" dirty="0" smtClean="0">
                <a:solidFill>
                  <a:schemeClr val="tx1"/>
                </a:solidFill>
                <a:latin typeface="Segoe" pitchFamily="34" charset="0"/>
                <a:ea typeface="+mn-ea"/>
                <a:cs typeface="+mn-cs"/>
              </a:rPr>
              <a:t>with IIS to be run </a:t>
            </a:r>
            <a:r>
              <a:rPr lang="en-US" sz="1100" u="none" strike="noStrike" kern="1200" dirty="0" smtClean="0">
                <a:solidFill>
                  <a:schemeClr val="tx1"/>
                </a:solidFill>
                <a:latin typeface="Segoe" pitchFamily="34" charset="0"/>
                <a:ea typeface="+mn-ea"/>
                <a:cs typeface="+mn-cs"/>
              </a:rPr>
              <a:t>on the web server.</a:t>
            </a:r>
          </a:p>
          <a:p>
            <a:r>
              <a:rPr lang="en-US" sz="1100" u="none" strike="noStrike" kern="1200" dirty="0" smtClean="0">
                <a:solidFill>
                  <a:schemeClr val="tx1"/>
                </a:solidFill>
                <a:latin typeface="Segoe" pitchFamily="34" charset="0"/>
                <a:ea typeface="+mn-ea"/>
                <a:cs typeface="+mn-cs"/>
              </a:rPr>
              <a:t>ISAPI applications can be written using C++ and Delphi Pascal. There are a couple of C++ libraries available which help to ease the development of ISAPI applications, and in Delphi Pascal the </a:t>
            </a:r>
            <a:r>
              <a:rPr lang="en-US" sz="1100" u="none" strike="noStrike" kern="1200" dirty="0" err="1" smtClean="0">
                <a:solidFill>
                  <a:schemeClr val="tx1"/>
                </a:solidFill>
                <a:latin typeface="Segoe" pitchFamily="34" charset="0"/>
                <a:ea typeface="+mn-ea"/>
                <a:cs typeface="+mn-cs"/>
              </a:rPr>
              <a:t>Intraweb</a:t>
            </a:r>
            <a:r>
              <a:rPr lang="en-US" sz="1100" u="none" strike="noStrike" kern="1200" dirty="0" smtClean="0">
                <a:solidFill>
                  <a:schemeClr val="tx1"/>
                </a:solidFill>
                <a:latin typeface="Segoe" pitchFamily="34" charset="0"/>
                <a:ea typeface="+mn-ea"/>
                <a:cs typeface="+mn-cs"/>
              </a:rPr>
              <a:t> components for web-application development</a:t>
            </a:r>
            <a:r>
              <a:rPr lang="en-US" sz="1100" u="none" strike="noStrike" kern="1200" dirty="0" smtClean="0">
                <a:solidFill>
                  <a:srgbClr val="002060"/>
                </a:solidFill>
                <a:latin typeface="Segoe" pitchFamily="34" charset="0"/>
                <a:ea typeface="+mn-ea"/>
                <a:cs typeface="+mn-cs"/>
              </a:rPr>
              <a:t>. </a:t>
            </a:r>
            <a:r>
              <a:rPr lang="en-US" sz="1100" u="none" strike="noStrike" kern="1200" dirty="0" smtClean="0">
                <a:solidFill>
                  <a:srgbClr val="002060"/>
                </a:solidFill>
                <a:latin typeface="Segoe" pitchFamily="34" charset="0"/>
                <a:ea typeface="+mn-ea"/>
                <a:cs typeface="+mn-cs"/>
                <a:hlinkClick r:id="rId3" action="ppaction://hlinkfile" tooltip="Microsoft Foundation Class Library"/>
              </a:rPr>
              <a:t>MFC</a:t>
            </a:r>
            <a:r>
              <a:rPr lang="en-US" sz="1100" u="none" strike="noStrike" kern="1200" dirty="0" smtClean="0">
                <a:solidFill>
                  <a:srgbClr val="002060"/>
                </a:solidFill>
                <a:latin typeface="Segoe" pitchFamily="34" charset="0"/>
                <a:ea typeface="+mn-ea"/>
                <a:cs typeface="+mn-cs"/>
              </a:rPr>
              <a:t> includes </a:t>
            </a:r>
            <a:r>
              <a:rPr lang="en-US" sz="1100" u="none" strike="noStrike" kern="1200" dirty="0" smtClean="0">
                <a:solidFill>
                  <a:schemeClr val="tx1"/>
                </a:solidFill>
                <a:latin typeface="Segoe" pitchFamily="34" charset="0"/>
                <a:ea typeface="+mn-ea"/>
                <a:cs typeface="+mn-cs"/>
              </a:rPr>
              <a:t>classes for developing ISAPI applications. Additionally, there is the </a:t>
            </a:r>
            <a:r>
              <a:rPr lang="en-US" sz="1100" u="none" strike="noStrike" kern="1200" dirty="0" smtClean="0">
                <a:solidFill>
                  <a:schemeClr val="tx1"/>
                </a:solidFill>
                <a:latin typeface="Segoe" pitchFamily="34" charset="0"/>
                <a:ea typeface="+mn-ea"/>
                <a:cs typeface="+mn-cs"/>
                <a:hlinkClick r:id="rId4" action="ppaction://hlinkfile" tooltip="ATL Server"/>
              </a:rPr>
              <a:t>ATL Server</a:t>
            </a:r>
            <a:r>
              <a:rPr lang="en-US" sz="1100" u="none" strike="noStrike" kern="1200" dirty="0" smtClean="0">
                <a:solidFill>
                  <a:schemeClr val="tx1"/>
                </a:solidFill>
                <a:latin typeface="Segoe" pitchFamily="34" charset="0"/>
                <a:ea typeface="+mn-ea"/>
                <a:cs typeface="+mn-cs"/>
              </a:rPr>
              <a:t> technology which includes a C++ library dedicated to developing ISAPI applications.</a:t>
            </a:r>
          </a:p>
          <a:p>
            <a:endParaRPr lang="en-US" sz="1100" b="1" u="none" strike="noStrike" kern="1200" dirty="0" smtClean="0">
              <a:solidFill>
                <a:schemeClr val="tx1"/>
              </a:solidFill>
              <a:latin typeface="Segoe" pitchFamily="34" charset="0"/>
              <a:ea typeface="+mn-ea"/>
              <a:cs typeface="+mn-cs"/>
            </a:endParaRPr>
          </a:p>
          <a:p>
            <a:r>
              <a:rPr lang="en-US" sz="1100" b="1" u="none" strike="noStrike" kern="1200" dirty="0" smtClean="0">
                <a:solidFill>
                  <a:schemeClr val="tx1"/>
                </a:solidFill>
                <a:latin typeface="Segoe" pitchFamily="34" charset="0"/>
                <a:ea typeface="+mn-ea"/>
                <a:cs typeface="+mn-cs"/>
              </a:rPr>
              <a:t>Extensions</a:t>
            </a:r>
          </a:p>
          <a:p>
            <a:r>
              <a:rPr lang="en-US" sz="1100" u="none" strike="noStrike" kern="1200" dirty="0" smtClean="0">
                <a:solidFill>
                  <a:schemeClr val="tx1"/>
                </a:solidFill>
                <a:latin typeface="Segoe" pitchFamily="34" charset="0"/>
                <a:ea typeface="+mn-ea"/>
                <a:cs typeface="+mn-cs"/>
              </a:rPr>
              <a:t>ISAPI Extensions are true applications that run on IIS. They have access to all of the functionality provided by IIS. ISAPI extensions are implemented as DLLs that are loaded into a process that is controlled by IIS. Clients can access ISAPI extensions in the same way they access a static HTML page.</a:t>
            </a:r>
          </a:p>
          <a:p>
            <a:endParaRPr lang="en-US" sz="1100" b="1" u="none" strike="noStrike" kern="1200" dirty="0" smtClean="0">
              <a:solidFill>
                <a:schemeClr val="tx1"/>
              </a:solidFill>
              <a:latin typeface="Segoe" pitchFamily="34" charset="0"/>
              <a:ea typeface="+mn-ea"/>
              <a:cs typeface="+mn-cs"/>
            </a:endParaRPr>
          </a:p>
          <a:p>
            <a:r>
              <a:rPr lang="en-US" sz="1100" b="1" u="none" strike="noStrike" kern="1200" dirty="0" smtClean="0">
                <a:solidFill>
                  <a:schemeClr val="tx1"/>
                </a:solidFill>
                <a:latin typeface="Segoe" pitchFamily="34" charset="0"/>
                <a:ea typeface="+mn-ea"/>
                <a:cs typeface="+mn-cs"/>
              </a:rPr>
              <a:t>Filters</a:t>
            </a:r>
          </a:p>
          <a:p>
            <a:r>
              <a:rPr lang="en-US" sz="1100" u="none" strike="noStrike" kern="1200" dirty="0" smtClean="0">
                <a:solidFill>
                  <a:schemeClr val="tx1"/>
                </a:solidFill>
                <a:latin typeface="Segoe" pitchFamily="34" charset="0"/>
                <a:ea typeface="+mn-ea"/>
                <a:cs typeface="+mn-cs"/>
              </a:rPr>
              <a:t>ISAPI filters are used to modify or enhance the functionality provided by IIS. They always run on an IIS server and filter every request until they find one they need to process. Filters can be programmed to examine and modify both incoming and outgoing streams of data.</a:t>
            </a:r>
          </a:p>
          <a:p>
            <a:r>
              <a:rPr lang="en-US" sz="1100" u="none" strike="noStrike" kern="1200" dirty="0" smtClean="0">
                <a:solidFill>
                  <a:schemeClr val="tx1"/>
                </a:solidFill>
                <a:latin typeface="Segoe" pitchFamily="34" charset="0"/>
                <a:ea typeface="+mn-ea"/>
                <a:cs typeface="+mn-cs"/>
              </a:rPr>
              <a:t>Filters are implemented as DLL files and can be registered on an IIS server on a site level or a global level (i.e., they apply to all sites on an IIS server). Filters are </a:t>
            </a:r>
            <a:r>
              <a:rPr lang="en-US" sz="1100" u="none" strike="noStrike" kern="1200" dirty="0" err="1" smtClean="0">
                <a:solidFill>
                  <a:schemeClr val="tx1"/>
                </a:solidFill>
                <a:latin typeface="Segoe" pitchFamily="34" charset="0"/>
                <a:ea typeface="+mn-ea"/>
                <a:cs typeface="+mn-cs"/>
              </a:rPr>
              <a:t>initialised</a:t>
            </a:r>
            <a:r>
              <a:rPr lang="en-US" sz="1100" u="none" strike="noStrike" kern="1200" dirty="0" smtClean="0">
                <a:solidFill>
                  <a:schemeClr val="tx1"/>
                </a:solidFill>
                <a:latin typeface="Segoe" pitchFamily="34" charset="0"/>
                <a:ea typeface="+mn-ea"/>
                <a:cs typeface="+mn-cs"/>
              </a:rPr>
              <a:t> when the worker process is started and listens to all requests to the site on which it is installed.</a:t>
            </a:r>
          </a:p>
          <a:p>
            <a:r>
              <a:rPr lang="en-US" sz="1100" u="none" strike="noStrike" kern="1200" dirty="0" smtClean="0">
                <a:solidFill>
                  <a:schemeClr val="tx1"/>
                </a:solidFill>
                <a:latin typeface="Segoe" pitchFamily="34" charset="0"/>
                <a:ea typeface="+mn-ea"/>
                <a:cs typeface="+mn-cs"/>
              </a:rPr>
              <a:t>Common tasks performed by ISAPI filters include:</a:t>
            </a:r>
          </a:p>
          <a:p>
            <a:r>
              <a:rPr lang="en-US" sz="1100" u="none" strike="noStrike" kern="1200" dirty="0" smtClean="0">
                <a:solidFill>
                  <a:schemeClr val="tx1"/>
                </a:solidFill>
                <a:latin typeface="Segoe" pitchFamily="34" charset="0"/>
                <a:ea typeface="+mn-ea"/>
                <a:cs typeface="+mn-cs"/>
              </a:rPr>
              <a:t>Changing request data (URLs or headers) sent by the client </a:t>
            </a:r>
          </a:p>
          <a:p>
            <a:r>
              <a:rPr lang="en-US" sz="1100" u="none" strike="noStrike" kern="1200" dirty="0" smtClean="0">
                <a:solidFill>
                  <a:schemeClr val="tx1"/>
                </a:solidFill>
                <a:latin typeface="Segoe" pitchFamily="34" charset="0"/>
                <a:ea typeface="+mn-ea"/>
                <a:cs typeface="+mn-cs"/>
              </a:rPr>
              <a:t>Controlling which physical file gets mapped to the URL </a:t>
            </a:r>
          </a:p>
          <a:p>
            <a:r>
              <a:rPr lang="en-US" sz="1100" u="none" strike="noStrike" kern="1200" dirty="0" smtClean="0">
                <a:solidFill>
                  <a:schemeClr val="tx1"/>
                </a:solidFill>
                <a:latin typeface="Segoe" pitchFamily="34" charset="0"/>
                <a:ea typeface="+mn-ea"/>
                <a:cs typeface="+mn-cs"/>
              </a:rPr>
              <a:t>Controlling the user name and password used with anonymous or basic authentication </a:t>
            </a:r>
          </a:p>
          <a:p>
            <a:r>
              <a:rPr lang="en-US" sz="1100" u="none" strike="noStrike" kern="1200" dirty="0" smtClean="0">
                <a:solidFill>
                  <a:schemeClr val="tx1"/>
                </a:solidFill>
                <a:latin typeface="Segoe" pitchFamily="34" charset="0"/>
                <a:ea typeface="+mn-ea"/>
                <a:cs typeface="+mn-cs"/>
              </a:rPr>
              <a:t>Modifying or </a:t>
            </a:r>
            <a:r>
              <a:rPr lang="en-US" sz="1100" u="none" strike="noStrike" kern="1200" dirty="0" err="1" smtClean="0">
                <a:solidFill>
                  <a:schemeClr val="tx1"/>
                </a:solidFill>
                <a:latin typeface="Segoe" pitchFamily="34" charset="0"/>
                <a:ea typeface="+mn-ea"/>
                <a:cs typeface="+mn-cs"/>
              </a:rPr>
              <a:t>analysing</a:t>
            </a:r>
            <a:r>
              <a:rPr lang="en-US" sz="1100" u="none" strike="noStrike" kern="1200" dirty="0" smtClean="0">
                <a:solidFill>
                  <a:schemeClr val="tx1"/>
                </a:solidFill>
                <a:latin typeface="Segoe" pitchFamily="34" charset="0"/>
                <a:ea typeface="+mn-ea"/>
                <a:cs typeface="+mn-cs"/>
              </a:rPr>
              <a:t> a request after authentication is complete </a:t>
            </a:r>
          </a:p>
          <a:p>
            <a:r>
              <a:rPr lang="en-US" sz="1100" u="none" strike="noStrike" kern="1200" dirty="0" smtClean="0">
                <a:solidFill>
                  <a:schemeClr val="tx1"/>
                </a:solidFill>
                <a:latin typeface="Segoe" pitchFamily="34" charset="0"/>
                <a:ea typeface="+mn-ea"/>
                <a:cs typeface="+mn-cs"/>
              </a:rPr>
              <a:t>Modifying a response going back to the client </a:t>
            </a:r>
          </a:p>
          <a:p>
            <a:r>
              <a:rPr lang="en-US" sz="1100" u="none" strike="noStrike" kern="1200" dirty="0" smtClean="0">
                <a:solidFill>
                  <a:schemeClr val="tx1"/>
                </a:solidFill>
                <a:latin typeface="Segoe" pitchFamily="34" charset="0"/>
                <a:ea typeface="+mn-ea"/>
                <a:cs typeface="+mn-cs"/>
              </a:rPr>
              <a:t>Running custom processing on "access denied" responses </a:t>
            </a:r>
          </a:p>
          <a:p>
            <a:r>
              <a:rPr lang="en-US" sz="1100" u="none" strike="noStrike" kern="1200" dirty="0" smtClean="0">
                <a:solidFill>
                  <a:schemeClr val="tx1"/>
                </a:solidFill>
                <a:latin typeface="Segoe" pitchFamily="34" charset="0"/>
                <a:ea typeface="+mn-ea"/>
                <a:cs typeface="+mn-cs"/>
              </a:rPr>
              <a:t>Running processing when a request is complete </a:t>
            </a:r>
          </a:p>
          <a:p>
            <a:r>
              <a:rPr lang="en-US" sz="1100" u="none" strike="noStrike" kern="1200" dirty="0" smtClean="0">
                <a:solidFill>
                  <a:schemeClr val="tx1"/>
                </a:solidFill>
                <a:latin typeface="Segoe" pitchFamily="34" charset="0"/>
                <a:ea typeface="+mn-ea"/>
                <a:cs typeface="+mn-cs"/>
              </a:rPr>
              <a:t>Run processing when a connection with the client is closed </a:t>
            </a:r>
          </a:p>
          <a:p>
            <a:r>
              <a:rPr lang="en-US" sz="1100" u="none" strike="noStrike" kern="1200" dirty="0" smtClean="0">
                <a:solidFill>
                  <a:schemeClr val="tx1"/>
                </a:solidFill>
                <a:latin typeface="Segoe" pitchFamily="34" charset="0"/>
                <a:ea typeface="+mn-ea"/>
                <a:cs typeface="+mn-cs"/>
              </a:rPr>
              <a:t>Performing special logging or traffic analysis. </a:t>
            </a:r>
          </a:p>
          <a:p>
            <a:r>
              <a:rPr lang="en-US" sz="1100" u="none" strike="noStrike" kern="1200" dirty="0" smtClean="0">
                <a:solidFill>
                  <a:schemeClr val="tx1"/>
                </a:solidFill>
                <a:latin typeface="Segoe" pitchFamily="34" charset="0"/>
                <a:ea typeface="+mn-ea"/>
                <a:cs typeface="+mn-cs"/>
              </a:rPr>
              <a:t>Performing custom authentication. </a:t>
            </a:r>
          </a:p>
          <a:p>
            <a:r>
              <a:rPr lang="en-US" sz="1100" u="none" strike="noStrike" kern="1200" dirty="0" smtClean="0">
                <a:solidFill>
                  <a:schemeClr val="tx1"/>
                </a:solidFill>
                <a:latin typeface="Segoe" pitchFamily="34" charset="0"/>
                <a:ea typeface="+mn-ea"/>
                <a:cs typeface="+mn-cs"/>
              </a:rPr>
              <a:t>Handling encryption and compression. </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3" name="Notes Placeholder 2"/>
          <p:cNvSpPr>
            <a:spLocks noGrp="1"/>
          </p:cNvSpPr>
          <p:nvPr>
            <p:ph type="body" idx="1"/>
          </p:nvPr>
        </p:nvSpPr>
        <p:spPr/>
        <p:txBody>
          <a:bodyPr>
            <a:normAutofit/>
          </a:bodyPr>
          <a:lstStyle/>
          <a:p>
            <a:r>
              <a:rPr lang="en-US" dirty="0" smtClean="0"/>
              <a:t>Explain that ASP.net</a:t>
            </a:r>
            <a:r>
              <a:rPr lang="en-US" baseline="0" dirty="0" smtClean="0"/>
              <a:t>, since it is an ISAPI application, is invoked as an ISAPI handler late in the request processing pipeline. However, ASP.net has the ability to implement http modules and handlers. In effect, there were two processing pipelines – IIS 6 and the ASP.net pipeline.</a:t>
            </a:r>
          </a:p>
          <a:p>
            <a:endParaRPr lang="en-US" baseline="0" dirty="0" smtClean="0"/>
          </a:p>
          <a:p>
            <a:r>
              <a:rPr lang="en-US" baseline="0" dirty="0" smtClean="0"/>
              <a:t>Some .NET features are also features provided by IIS such as authentication, errors reporting, logging, and tracing. These are controlled using different configuration methods and the features themselves often behaved differently.  For example, using Form Authentication with ASP.net when impersonation is turned off results in applications mapped to ASP.net being accessed as the worker process’s identity, but static content being accessed as the authenticated (or anonymous user). </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3" name="Notes Placeholder 2"/>
          <p:cNvSpPr>
            <a:spLocks noGrp="1"/>
          </p:cNvSpPr>
          <p:nvPr>
            <p:ph type="body" idx="1"/>
          </p:nvPr>
        </p:nvSpPr>
        <p:spPr/>
        <p:txBody>
          <a:bodyPr>
            <a:normAutofit/>
          </a:bodyPr>
          <a:lstStyle/>
          <a:p>
            <a:r>
              <a:rPr lang="en-US" dirty="0" smtClean="0"/>
              <a:t>Due</a:t>
            </a:r>
            <a:r>
              <a:rPr lang="en-US" baseline="0" dirty="0" smtClean="0"/>
              <a:t> to the integrated pipeline, ASP.net modules can be incorporated directly into the main IIS 7 pipeline. This is a MAJOR benefit: you can use managed code to provide service for ANY content – static, PHP, Cold Fusion, Classic ASP , etc. IIS 7 makes it possible to use Forms authentication on any content. This integration makes it possible for developers to quickly provide new features for IIS 7 based using managed code rather than ISAPI. </a:t>
            </a:r>
          </a:p>
          <a:p>
            <a:endParaRPr lang="en-US" baseline="0" dirty="0" smtClean="0"/>
          </a:p>
          <a:p>
            <a:r>
              <a:rPr lang="en-US" baseline="0" dirty="0" smtClean="0"/>
              <a:t>For example, you could write a module that manipulates office 2007 documents every time one was delivered, or integrates with SQL server, Exchange, or any other device on the network. Event tracking, custom logging, security features – anything you want to implement can now be done much easier than ever before.</a:t>
            </a:r>
          </a:p>
          <a:p>
            <a:endParaRPr lang="en-US" baseline="0" dirty="0" smtClean="0"/>
          </a:p>
          <a:p>
            <a:r>
              <a:rPr lang="en-US" baseline="0" dirty="0" smtClean="0"/>
              <a:t>Key Point: We are expecting a community of contributors to appear around this extensibility.  IIS.net downloads would be the place to find extensions.</a:t>
            </a:r>
          </a:p>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4"/>
          <p:cNvSpPr>
            <a:spLocks noGrp="1" noChangeArrowheads="1"/>
          </p:cNvSpPr>
          <p:nvPr>
            <p:ph type="body" idx="1"/>
          </p:nvPr>
        </p:nvSpPr>
        <p:spPr>
          <a:noFill/>
          <a:ln/>
        </p:spPr>
        <p:txBody>
          <a:bodyPr/>
          <a:lstStyle/>
          <a:p>
            <a:r>
              <a:rPr lang="en-US" dirty="0" smtClean="0"/>
              <a:t>Example of the </a:t>
            </a:r>
            <a:r>
              <a:rPr lang="en-US" dirty="0" err="1" smtClean="0"/>
              <a:t>managedHandler</a:t>
            </a:r>
            <a:r>
              <a:rPr lang="en-US" dirty="0" smtClean="0"/>
              <a:t> </a:t>
            </a:r>
            <a:r>
              <a:rPr lang="en-US" dirty="0" err="1" smtClean="0"/>
              <a:t>preCondition</a:t>
            </a:r>
            <a:r>
              <a:rPr lang="en-US" dirty="0" smtClean="0"/>
              <a:t>:</a:t>
            </a:r>
          </a:p>
          <a:p>
            <a:endParaRPr lang="en-US" dirty="0" smtClean="0"/>
          </a:p>
          <a:p>
            <a:r>
              <a:rPr lang="en-US" dirty="0" smtClean="0"/>
              <a:t>&lt;modules&gt;</a:t>
            </a:r>
          </a:p>
          <a:p>
            <a:r>
              <a:rPr lang="en-US" dirty="0" smtClean="0"/>
              <a:t>     &lt;add name="</a:t>
            </a:r>
            <a:r>
              <a:rPr lang="en-US" dirty="0" err="1" smtClean="0"/>
              <a:t>MyModule</a:t>
            </a:r>
            <a:r>
              <a:rPr lang="en-US" dirty="0" smtClean="0"/>
              <a:t>"</a:t>
            </a:r>
          </a:p>
          <a:p>
            <a:r>
              <a:rPr lang="en-US" dirty="0" smtClean="0"/>
              <a:t>	type="</a:t>
            </a:r>
            <a:r>
              <a:rPr lang="en-US" dirty="0" err="1" smtClean="0"/>
              <a:t>MyNamspace.MyClass</a:t>
            </a:r>
            <a:r>
              <a:rPr lang="en-US" dirty="0" smtClean="0"/>
              <a:t>"</a:t>
            </a:r>
          </a:p>
          <a:p>
            <a:r>
              <a:rPr lang="en-US" dirty="0" smtClean="0"/>
              <a:t>	</a:t>
            </a:r>
            <a:r>
              <a:rPr lang="en-US" dirty="0" err="1" smtClean="0"/>
              <a:t>preCondition</a:t>
            </a:r>
            <a:r>
              <a:rPr lang="en-US" dirty="0" smtClean="0"/>
              <a:t>="</a:t>
            </a:r>
            <a:r>
              <a:rPr lang="en-US" dirty="0" err="1" smtClean="0"/>
              <a:t>managedHandler</a:t>
            </a:r>
            <a:r>
              <a:rPr lang="en-US" dirty="0" smtClean="0"/>
              <a:t>" /&gt;</a:t>
            </a:r>
          </a:p>
          <a:p>
            <a:r>
              <a:rPr lang="en-US" dirty="0" smtClean="0"/>
              <a:t>&lt;/modules&gt;</a:t>
            </a:r>
          </a:p>
          <a:p>
            <a:endParaRPr lang="en-US" dirty="0" smtClean="0"/>
          </a:p>
          <a:p>
            <a:r>
              <a:rPr lang="en-US" dirty="0" smtClean="0"/>
              <a:t>See http://www.iis.net/928/SinglePageArticle.ashx</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IIS manager allows you to control other IIS 7 servers from any supported Microsoft operating system. Remote administration is built into IIS 7 and does not require an administrative website or terminal services. The IIS manager contacts an IIS 7 server over https using a new built in service and provided certificate. Since https is used, DCOM is not required between client and server allowing management over the internet if desired. Custom IIS Manager modules installed on the host are automatically downloaded to the client to synchronize capabilities. In addition, the client IIS manager’s capabilities can be controlled by the server administrator to allow client control of, or completely hide from view, specific features.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24</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IIS</a:t>
            </a:r>
            <a:r>
              <a:rPr lang="en-US" baseline="0" dirty="0" smtClean="0"/>
              <a:t> 6 has been proven as a scalable, reliable platform. Microsoft.com runs 100% on RTM IIS 6 and has already started adopting IIS 7 in significant numbers. From our own use, we know the limitations and capabilities of  of the platform. </a:t>
            </a:r>
          </a:p>
          <a:p>
            <a:endParaRPr lang="en-US" baseline="0" dirty="0" smtClean="0"/>
          </a:p>
          <a:p>
            <a:r>
              <a:rPr lang="en-US" baseline="0" dirty="0" smtClean="0"/>
              <a:t>(If you have time, you may want to go to </a:t>
            </a:r>
            <a:r>
              <a:rPr lang="en-US" baseline="0" dirty="0" err="1" smtClean="0"/>
              <a:t>Netcraft</a:t>
            </a:r>
            <a:r>
              <a:rPr lang="en-US" baseline="0" dirty="0" smtClean="0"/>
              <a:t> and lookup Allstate.com, Ebay.com, and MySpace.com to see what platform they running).</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OVERVIEW</a:t>
            </a:r>
          </a:p>
          <a:p>
            <a:endParaRPr lang="en-US" dirty="0" smtClean="0"/>
          </a:p>
          <a:p>
            <a:r>
              <a:rPr lang="en-US" dirty="0" smtClean="0"/>
              <a:t>The </a:t>
            </a:r>
            <a:r>
              <a:rPr lang="en-US" dirty="0" err="1" smtClean="0"/>
              <a:t>metabase</a:t>
            </a:r>
            <a:r>
              <a:rPr lang="en-US" dirty="0" smtClean="0"/>
              <a:t> is not longer the primary</a:t>
            </a:r>
            <a:r>
              <a:rPr lang="en-US" baseline="0" dirty="0" smtClean="0"/>
              <a:t> configuration store.  In IIS 4-6, the </a:t>
            </a:r>
            <a:r>
              <a:rPr lang="en-US" baseline="0" dirty="0" err="1" smtClean="0"/>
              <a:t>metabase</a:t>
            </a:r>
            <a:r>
              <a:rPr lang="en-US" baseline="0" dirty="0" smtClean="0"/>
              <a:t> was keyed to an individual server complicating replication and restoration tasks.  In IIS 7, </a:t>
            </a:r>
            <a:r>
              <a:rPr lang="en-US" baseline="0" dirty="0" err="1" smtClean="0"/>
              <a:t>applicationhost.config</a:t>
            </a:r>
            <a:r>
              <a:rPr lang="en-US" baseline="0" dirty="0" smtClean="0"/>
              <a:t> has not secrets in it by default. The IUSR account is a built in account now so there is no need to store a local password in the configuration.  This means that by default </a:t>
            </a:r>
            <a:r>
              <a:rPr lang="en-US" baseline="0" dirty="0" err="1" smtClean="0"/>
              <a:t>applicationhost.config</a:t>
            </a:r>
            <a:r>
              <a:rPr lang="en-US" baseline="0" dirty="0" smtClean="0"/>
              <a:t> can be copied to other servers.</a:t>
            </a:r>
          </a:p>
          <a:p>
            <a:endParaRPr lang="en-US" baseline="0" dirty="0" smtClean="0"/>
          </a:p>
          <a:p>
            <a:r>
              <a:rPr lang="en-US" baseline="0" dirty="0" smtClean="0"/>
              <a:t>Re: Choices: You know need to choose what kind of configuration system you are going.</a:t>
            </a:r>
          </a:p>
          <a:p>
            <a:r>
              <a:rPr lang="en-US" baseline="0" dirty="0" smtClean="0"/>
              <a:t>Centralized = all control in the </a:t>
            </a:r>
            <a:r>
              <a:rPr lang="en-US" baseline="0" dirty="0" err="1" smtClean="0"/>
              <a:t>applicationhost.config</a:t>
            </a:r>
            <a:r>
              <a:rPr lang="en-US" baseline="0" dirty="0" smtClean="0"/>
              <a:t> file</a:t>
            </a:r>
          </a:p>
          <a:p>
            <a:r>
              <a:rPr lang="en-US" baseline="0" dirty="0" smtClean="0"/>
              <a:t>Delegated = control of specific features are delegated to those who can write to </a:t>
            </a:r>
            <a:r>
              <a:rPr lang="en-US" baseline="0" dirty="0" err="1" smtClean="0"/>
              <a:t>web.config</a:t>
            </a:r>
            <a:endParaRPr lang="en-US" baseline="0" dirty="0" smtClean="0"/>
          </a:p>
          <a:p>
            <a:r>
              <a:rPr lang="en-US" baseline="0" dirty="0" smtClean="0"/>
              <a:t>Shared = all sites share the same configuration using a master </a:t>
            </a:r>
            <a:r>
              <a:rPr lang="en-US" baseline="0" dirty="0" err="1" smtClean="0"/>
              <a:t>applicationhost.config</a:t>
            </a:r>
            <a:r>
              <a:rPr lang="en-US" baseline="0" dirty="0" smtClean="0"/>
              <a:t> file. </a:t>
            </a:r>
            <a:endParaRPr lang="en-US" dirty="0"/>
          </a:p>
        </p:txBody>
      </p:sp>
      <p:sp>
        <p:nvSpPr>
          <p:cNvPr id="4" name="Slide Number Placeholder 3"/>
          <p:cNvSpPr>
            <a:spLocks noGrp="1"/>
          </p:cNvSpPr>
          <p:nvPr>
            <p:ph type="sldNum" sz="quarter" idx="10"/>
          </p:nvPr>
        </p:nvSpPr>
        <p:spPr/>
        <p:txBody>
          <a:bodyPr/>
          <a:lstStyle/>
          <a:p>
            <a:pPr>
              <a:defRPr/>
            </a:pPr>
            <a:fld id="{D1F24995-EDAA-4FC5-9B0D-CECA25665A53}" type="slidenum">
              <a:rPr lang="en-US" smtClean="0"/>
              <a:pPr>
                <a:defRPr/>
              </a:pPr>
              <a:t>25</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IIS 6, in order to change the configuration of the server or site, it is necessary to be an administrator on the box. In IIS 7, you can specify which features you want to control and which features you allow others to control. </a:t>
            </a:r>
          </a:p>
          <a:p>
            <a:endParaRPr lang="en-US" baseline="0" dirty="0" smtClean="0"/>
          </a:p>
          <a:p>
            <a:r>
              <a:rPr lang="en-US" baseline="0" dirty="0" smtClean="0"/>
              <a:t>Delegated features settings are written to the site or applications </a:t>
            </a:r>
            <a:r>
              <a:rPr lang="en-US" baseline="0" dirty="0" err="1" smtClean="0"/>
              <a:t>web.config</a:t>
            </a:r>
            <a:r>
              <a:rPr lang="en-US" baseline="0" dirty="0" smtClean="0"/>
              <a:t> file. Delegated settings are read combined with the global settings to produce the final configuration for a site or application. In this way, when the web content is copied to another site or server, the </a:t>
            </a:r>
            <a:r>
              <a:rPr lang="en-US" baseline="0" dirty="0" err="1" smtClean="0"/>
              <a:t>web.config</a:t>
            </a:r>
            <a:r>
              <a:rPr lang="en-US" baseline="0" dirty="0" smtClean="0"/>
              <a:t> file which alters the configuration of the site or application is copied as well. The result is the new site works exactly the same way as the old site without having to do specialized configuration on the server (aside from allowing delegation for the same configuration settings to occur, if necessary).</a:t>
            </a:r>
          </a:p>
          <a:p>
            <a:endParaRPr lang="en-US" baseline="0" dirty="0" smtClean="0"/>
          </a:p>
          <a:p>
            <a:r>
              <a:rPr lang="en-US" baseline="0" dirty="0" smtClean="0"/>
              <a:t>In addition,  the configuration system support ASP.net style syntax for more granular control of locking semantics. This allows to more precisely control delegated settings. For example, you can delegate Authentication to a non-administrator. This unlocks the entire authentication section which has several configuration settings. Rather than an all or none approach, you can use granular locking to allow delegation of authentication, but require Windows Authentication to always be enabled.</a:t>
            </a:r>
          </a:p>
          <a:p>
            <a:endParaRPr lang="en-US" baseline="0" dirty="0" smtClean="0"/>
          </a:p>
          <a:p>
            <a:r>
              <a:rPr lang="en-US" baseline="0" dirty="0" smtClean="0"/>
              <a:t>ASP.net settings and a few other settings such as the default document and directory browsing settings are delegated by default. </a:t>
            </a:r>
          </a:p>
          <a:p>
            <a:endParaRPr lang="en-US" dirty="0"/>
          </a:p>
        </p:txBody>
      </p:sp>
      <p:sp>
        <p:nvSpPr>
          <p:cNvPr id="4" name="Slide Number Placeholder 3"/>
          <p:cNvSpPr>
            <a:spLocks noGrp="1"/>
          </p:cNvSpPr>
          <p:nvPr>
            <p:ph type="sldNum" sz="quarter" idx="10"/>
          </p:nvPr>
        </p:nvSpPr>
        <p:spPr/>
        <p:txBody>
          <a:bodyPr/>
          <a:lstStyle/>
          <a:p>
            <a:pPr>
              <a:defRPr/>
            </a:pPr>
            <a:fld id="{D1F24995-EDAA-4FC5-9B0D-CECA25665A53}" type="slidenum">
              <a:rPr lang="en-US" smtClean="0"/>
              <a:pPr>
                <a:defRPr/>
              </a:pPr>
              <a:t>27</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1097280" rtl="0" eaLnBrk="1" fontAlgn="auto" latinLnBrk="0" hangingPunct="1">
              <a:lnSpc>
                <a:spcPct val="90000"/>
              </a:lnSpc>
              <a:spcBef>
                <a:spcPts val="0"/>
              </a:spcBef>
              <a:spcAft>
                <a:spcPts val="400"/>
              </a:spcAft>
              <a:buClrTx/>
              <a:buSzTx/>
              <a:buFontTx/>
              <a:buNone/>
              <a:tabLst/>
              <a:defRPr/>
            </a:pPr>
            <a:r>
              <a:rPr lang="en-US" dirty="0" smtClean="0"/>
              <a:t>Do</a:t>
            </a:r>
            <a:r>
              <a:rPr lang="en-US" baseline="0" dirty="0" smtClean="0"/>
              <a:t> not demo in this talk at </a:t>
            </a:r>
            <a:r>
              <a:rPr lang="en-US" baseline="0" dirty="0" err="1" smtClean="0"/>
              <a:t>roadshow</a:t>
            </a:r>
            <a:r>
              <a:rPr lang="en-US" baseline="0" dirty="0" smtClean="0"/>
              <a:t>.</a:t>
            </a:r>
          </a:p>
          <a:p>
            <a:pPr marL="0" marR="0" indent="0" algn="l" defTabSz="1097280" rtl="0" eaLnBrk="1" fontAlgn="auto" latinLnBrk="0" hangingPunct="1">
              <a:lnSpc>
                <a:spcPct val="90000"/>
              </a:lnSpc>
              <a:spcBef>
                <a:spcPts val="0"/>
              </a:spcBef>
              <a:spcAft>
                <a:spcPts val="400"/>
              </a:spcAft>
              <a:buClrTx/>
              <a:buSzTx/>
              <a:buFontTx/>
              <a:buNone/>
              <a:tabLst/>
              <a:defRPr/>
            </a:pPr>
            <a:endParaRPr lang="en-US" baseline="0" dirty="0" smtClean="0"/>
          </a:p>
          <a:p>
            <a:pPr marL="0" marR="0" indent="0" algn="l" defTabSz="1097280" rtl="0" eaLnBrk="1" fontAlgn="auto" latinLnBrk="0" hangingPunct="1">
              <a:lnSpc>
                <a:spcPct val="90000"/>
              </a:lnSpc>
              <a:spcBef>
                <a:spcPts val="0"/>
              </a:spcBef>
              <a:spcAft>
                <a:spcPts val="400"/>
              </a:spcAft>
              <a:buClrTx/>
              <a:buSzTx/>
              <a:buFontTx/>
              <a:buNone/>
              <a:tabLst/>
              <a:defRPr/>
            </a:pPr>
            <a:r>
              <a:rPr lang="en-US" baseline="0" dirty="0" smtClean="0"/>
              <a:t>Shared configuration as major new feature designed to make IIS 7 much easier to use in a web farm scenario. All IIS 7 web servers can be set to read a single </a:t>
            </a:r>
            <a:r>
              <a:rPr lang="en-US" baseline="0" dirty="0" err="1" smtClean="0"/>
              <a:t>applicationhost.config</a:t>
            </a:r>
            <a:r>
              <a:rPr lang="en-US" baseline="0" dirty="0" smtClean="0"/>
              <a:t> file on a UNC share. By changing the configuration on a single server, the configuration is changed for all servers at the same time. No replication or synchronization is required. Content replication and server management such as those built into Application Center are not part of this feature, however expect to see a replication tool from the IIS team that ships out of band. </a:t>
            </a:r>
            <a:endParaRPr lang="en-US" dirty="0"/>
          </a:p>
        </p:txBody>
      </p:sp>
      <p:sp>
        <p:nvSpPr>
          <p:cNvPr id="4" name="Slide Number Placeholder 3"/>
          <p:cNvSpPr>
            <a:spLocks noGrp="1"/>
          </p:cNvSpPr>
          <p:nvPr>
            <p:ph type="sldNum" sz="quarter" idx="10"/>
          </p:nvPr>
        </p:nvSpPr>
        <p:spPr/>
        <p:txBody>
          <a:bodyPr/>
          <a:lstStyle/>
          <a:p>
            <a:pPr>
              <a:defRPr/>
            </a:pPr>
            <a:fld id="{D1F24995-EDAA-4FC5-9B0D-CECA25665A53}" type="slidenum">
              <a:rPr lang="en-US" smtClean="0"/>
              <a:pPr>
                <a:defRPr/>
              </a:pPr>
              <a:t>28</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1096972" rtl="0" eaLnBrk="1" fontAlgn="auto" latinLnBrk="0" hangingPunct="1">
              <a:lnSpc>
                <a:spcPct val="90000"/>
              </a:lnSpc>
              <a:spcBef>
                <a:spcPts val="0"/>
              </a:spcBef>
              <a:spcAft>
                <a:spcPts val="400"/>
              </a:spcAft>
              <a:buClrTx/>
              <a:buSzTx/>
              <a:buFontTx/>
              <a:buNone/>
              <a:tabLst/>
              <a:defRPr/>
            </a:pPr>
            <a:r>
              <a:rPr lang="en-US" sz="1100" baseline="0" dirty="0" smtClean="0"/>
              <a:t>With shared configuration, you can easily stage a deployment by creating multiple versions of configuration. It’s then very easy to see what version you’re running and to move between versions. The rollback allows you to go back to a previously working configuration. To do this, you start by moving one server out of the farm and point it to the new configuration file. I use Network Load Balancing, and I simply open the </a:t>
            </a:r>
            <a:r>
              <a:rPr lang="en-US" sz="1100" baseline="0" dirty="0" err="1" smtClean="0"/>
              <a:t>the</a:t>
            </a:r>
            <a:r>
              <a:rPr lang="en-US" sz="1100" baseline="0" dirty="0" smtClean="0"/>
              <a:t> NLB Manager and stop the node. Then I test the new configuration. I can then re-enable the node and repeat this process for each server. </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29</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 not show Granular configuration</a:t>
            </a:r>
            <a:r>
              <a:rPr lang="en-US" baseline="0" dirty="0" smtClean="0"/>
              <a:t> in the </a:t>
            </a:r>
            <a:r>
              <a:rPr lang="en-US" baseline="0" dirty="0" err="1" smtClean="0"/>
              <a:t>roadshow</a:t>
            </a:r>
            <a:r>
              <a:rPr lang="en-US" baseline="0" dirty="0" smtClean="0"/>
              <a:t>, otherwise do.</a:t>
            </a:r>
            <a:r>
              <a:rPr lang="en-US" dirty="0" smtClean="0"/>
              <a:t>.</a:t>
            </a:r>
            <a:r>
              <a:rPr lang="en-US" baseline="0" dirty="0" smtClean="0"/>
              <a:t> That is done in another presentation</a:t>
            </a:r>
            <a:endParaRPr lang="en-US" dirty="0" smtClean="0"/>
          </a:p>
          <a:p>
            <a:endParaRPr lang="en-US" dirty="0" smtClean="0"/>
          </a:p>
          <a:p>
            <a:r>
              <a:rPr lang="en-US" dirty="0" smtClean="0"/>
              <a:t>Basic</a:t>
            </a:r>
            <a:r>
              <a:rPr lang="en-US" baseline="0" dirty="0" smtClean="0"/>
              <a:t> demo of delegation.</a:t>
            </a:r>
          </a:p>
          <a:p>
            <a:r>
              <a:rPr lang="en-US" baseline="0" dirty="0" smtClean="0"/>
              <a:t>Show delegated </a:t>
            </a:r>
            <a:r>
              <a:rPr lang="en-US" baseline="0" dirty="0" err="1" smtClean="0"/>
              <a:t>web.config</a:t>
            </a:r>
            <a:r>
              <a:rPr lang="en-US" baseline="0" dirty="0" smtClean="0"/>
              <a:t> settings for default page.</a:t>
            </a:r>
          </a:p>
          <a:p>
            <a:r>
              <a:rPr lang="en-US" baseline="0" dirty="0" smtClean="0"/>
              <a:t>Remove all modules from a site and show the resulting </a:t>
            </a:r>
            <a:r>
              <a:rPr lang="en-US" baseline="0" dirty="0" err="1" smtClean="0"/>
              <a:t>web.config</a:t>
            </a:r>
            <a:r>
              <a:rPr lang="en-US" baseline="0" dirty="0" smtClean="0"/>
              <a:t>.</a:t>
            </a:r>
          </a:p>
          <a:p>
            <a:r>
              <a:rPr lang="en-US" baseline="0" dirty="0" smtClean="0"/>
              <a:t> </a:t>
            </a:r>
          </a:p>
          <a:p>
            <a:endParaRPr lang="en-US" dirty="0" smtClean="0"/>
          </a:p>
          <a:p>
            <a:pPr marL="457200" marR="0" lvl="1"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9/13/2007 9:49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IIS</a:t>
            </a:r>
            <a:r>
              <a:rPr lang="en-US" baseline="0" dirty="0" smtClean="0"/>
              <a:t> 7 offers a rich set of administration interfaces that allow you to automate administration tasks. </a:t>
            </a:r>
          </a:p>
          <a:p>
            <a:endParaRPr lang="en-US" baseline="0" dirty="0" smtClean="0"/>
          </a:p>
          <a:p>
            <a:r>
              <a:rPr lang="en-US" baseline="0" dirty="0" smtClean="0"/>
              <a:t>APPCMD is a all purpose new command line utility that is ideal for configuring and controlling a local server</a:t>
            </a:r>
          </a:p>
          <a:p>
            <a:endParaRPr lang="en-US" baseline="0" dirty="0" smtClean="0"/>
          </a:p>
          <a:p>
            <a:r>
              <a:rPr lang="en-US" baseline="0" dirty="0" err="1" smtClean="0"/>
              <a:t>Microsoft.web.administration</a:t>
            </a:r>
            <a:r>
              <a:rPr lang="en-US" baseline="0" dirty="0" smtClean="0"/>
              <a:t> is the new managed code API that allows developers to write managed code to configure and manage all aspects of IIS 7. </a:t>
            </a:r>
          </a:p>
          <a:p>
            <a:endParaRPr lang="en-US" baseline="0" dirty="0" smtClean="0"/>
          </a:p>
          <a:p>
            <a:r>
              <a:rPr lang="en-US" baseline="0" dirty="0" smtClean="0"/>
              <a:t>WMI is often used in enterprise environments where remote management scripts need to control server configuration as well as IIS 7 configuration. WMI has been updated to enhance it’s integration with IIS 7 as well as improved syntax. </a:t>
            </a:r>
          </a:p>
          <a:p>
            <a:endParaRPr lang="en-US" baseline="0" dirty="0" smtClean="0"/>
          </a:p>
          <a:p>
            <a:r>
              <a:rPr lang="en-US" baseline="0" dirty="0" smtClean="0"/>
              <a:t>ADSI is supported so your IIS6 administration scripts will continue to work on IIS 7. Of course, features that do not exist on IIS6 cannot be configured with ADSI. For ADSI to function on IIS7, you must install the IIS Management Compatibility feature which is not installed by default.</a:t>
            </a:r>
          </a:p>
          <a:p>
            <a:endParaRPr lang="en-US" baseline="0" dirty="0" smtClean="0"/>
          </a:p>
          <a:p>
            <a:r>
              <a:rPr lang="en-US" baseline="0" dirty="0" err="1" smtClean="0"/>
              <a:t>Powershell</a:t>
            </a:r>
            <a:r>
              <a:rPr lang="en-US" baseline="0" dirty="0" smtClean="0"/>
              <a:t> can be used with </a:t>
            </a:r>
            <a:r>
              <a:rPr lang="en-US" baseline="0" dirty="0" err="1" smtClean="0"/>
              <a:t>Microsoft.web.administration</a:t>
            </a:r>
            <a:r>
              <a:rPr lang="en-US" baseline="0" dirty="0" smtClean="0"/>
              <a:t> and WMI. </a:t>
            </a:r>
          </a:p>
          <a:p>
            <a:endParaRPr lang="en-US" baseline="0"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31</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There are plenty of reasons why you might choose another web server besides IIS such as in house expertise, investments in existing an existing platform and others – but based on IIS 6 history, security is not one of those reasons. </a:t>
            </a:r>
          </a:p>
          <a:p>
            <a:r>
              <a:rPr lang="en-US" baseline="0" dirty="0" smtClean="0"/>
              <a:t>“</a:t>
            </a:r>
            <a:r>
              <a:rPr lang="en-US" dirty="0" smtClean="0"/>
              <a:t>This and other security</a:t>
            </a:r>
            <a:r>
              <a:rPr lang="en-US" baseline="0" dirty="0" smtClean="0"/>
              <a:t> </a:t>
            </a:r>
            <a:r>
              <a:rPr lang="en-US" dirty="0" smtClean="0"/>
              <a:t>improvements have paid off, as IIS is nowhere near the major security problem it once was. “http://www.eweek.com/article2/0,1895,1988880,00.asp</a:t>
            </a:r>
          </a:p>
          <a:p>
            <a:endParaRPr lang="en-US" baseline="0" dirty="0" smtClean="0"/>
          </a:p>
          <a:p>
            <a:r>
              <a:rPr lang="en-US" baseline="0" dirty="0" smtClean="0"/>
              <a:t>People are often surprised to hear this.</a:t>
            </a:r>
          </a:p>
          <a:p>
            <a:endParaRPr lang="en-US" dirty="0" smtClean="0"/>
          </a:p>
          <a:p>
            <a:r>
              <a:rPr lang="en-US" baseline="0" dirty="0" smtClean="0"/>
              <a:t>The facts are that if you compare security on </a:t>
            </a:r>
            <a:r>
              <a:rPr lang="en-US" baseline="0" dirty="0" err="1" smtClean="0"/>
              <a:t>IIS+ASP.net+version</a:t>
            </a:r>
            <a:r>
              <a:rPr lang="en-US" baseline="0" dirty="0" smtClean="0"/>
              <a:t> of OS to any other web </a:t>
            </a:r>
            <a:r>
              <a:rPr lang="en-US" baseline="0" dirty="0" err="1" smtClean="0"/>
              <a:t>server+language+version</a:t>
            </a:r>
            <a:r>
              <a:rPr lang="en-US" baseline="0" dirty="0" smtClean="0"/>
              <a:t> of OS, the windows platform compares very well and often better.</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a:t>
            </a:r>
            <a:r>
              <a:rPr lang="en-US" baseline="0" dirty="0" smtClean="0"/>
              <a:t> of the biggest troubleshooting problems for customers and Microsoft is that when a request is received by the server, it can be very difficult to tell what happens in between being received and the reply being delivered. A lot of events occur within the request processing pipeline and the design of IIS 6 is such that the process model is not very transparent. Debugging can require specialized tools, an matched set of “symbols”, and expertise that may goes beyond what many customers have in house. Tools have been released in the last couple of years to help make the debugging process easier and ETW tracing was added to IIS 6 SP1. </a:t>
            </a:r>
          </a:p>
          <a:p>
            <a:endParaRPr lang="en-US" baseline="0" dirty="0" smtClean="0"/>
          </a:p>
          <a:p>
            <a:r>
              <a:rPr lang="en-US" baseline="0" dirty="0" smtClean="0"/>
              <a:t>IIS 7 has the ability to report on events occurring within a worker process. You can view currently executing requests in real time from within the IIS Manager, from a command line, or using the new management API. In addition, you can ask IIS 7 to create a log for any request that meets specific conditions such as any 500 error, or any request that takes more than 5 seconds to complete. The log will clearly show the amount of time spent in event in the pipeline and status information such as if the result of authentication or a if a request was cached or not. This system has already proven invaluable to the IIS team and is often one of the first line of inquiry when the IIS team is diagnosing a problem.</a:t>
            </a:r>
          </a:p>
          <a:p>
            <a:endParaRPr lang="en-US" baseline="0" dirty="0" smtClean="0"/>
          </a:p>
          <a:p>
            <a:r>
              <a:rPr lang="en-US" baseline="0" dirty="0" smtClean="0"/>
              <a:t>Additionally, the failed request reporting system is extensible. Developers can create their own events that report into the logs.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38</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default page of the tracing site has a sleep statement in it.</a:t>
            </a:r>
          </a:p>
          <a:p>
            <a:r>
              <a:rPr lang="en-US" baseline="0" dirty="0" smtClean="0"/>
              <a:t>Run the page once to load the page. Then again to do the demo. </a:t>
            </a:r>
          </a:p>
          <a:p>
            <a:r>
              <a:rPr lang="en-US" baseline="0" dirty="0" smtClean="0"/>
              <a:t>Show how slow the page loads.</a:t>
            </a:r>
          </a:p>
          <a:p>
            <a:endParaRPr lang="en-US" baseline="0" dirty="0" smtClean="0"/>
          </a:p>
          <a:p>
            <a:r>
              <a:rPr lang="en-US" baseline="0" dirty="0" smtClean="0"/>
              <a:t>With the Tracing site selected, select Failed Request Tracing from the Action pane and enable tracing.</a:t>
            </a:r>
          </a:p>
          <a:p>
            <a:r>
              <a:rPr lang="en-US" baseline="0" dirty="0" smtClean="0"/>
              <a:t>Select Failed Request Rules from the Features Pane and setup a rule to trace requests that take more than 3 seconds</a:t>
            </a:r>
          </a:p>
          <a:p>
            <a:r>
              <a:rPr lang="en-US" baseline="0" dirty="0" smtClean="0"/>
              <a:t>Review the resulting error and show that the at the time the trace log was created, the request was executing in the managed handler.</a:t>
            </a:r>
          </a:p>
          <a:p>
            <a:r>
              <a:rPr lang="en-US" baseline="0" dirty="0" smtClean="0"/>
              <a:t>The failed to complete errors occur because the request did not complete before the log was written.</a:t>
            </a:r>
          </a:p>
          <a:p>
            <a:endParaRPr lang="en-US" baseline="0" dirty="0" smtClean="0"/>
          </a:p>
          <a:p>
            <a:r>
              <a:rPr lang="en-US" baseline="0" dirty="0" smtClean="0"/>
              <a:t> </a:t>
            </a:r>
            <a:endParaRPr lang="en-US" dirty="0" smtClean="0"/>
          </a:p>
          <a:p>
            <a:pPr marL="457200" marR="0" lvl="1"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9/13/2007 9:49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39</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40</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9/13/2007 9:49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44</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Incomplete</a:t>
            </a:r>
            <a:r>
              <a:rPr lang="en-US" baseline="0" smtClean="0"/>
              <a:t> list.</a:t>
            </a:r>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4"/>
          <p:cNvSpPr txBox="1">
            <a:spLocks noGrp="1" noChangeArrowheads="1"/>
          </p:cNvSpPr>
          <p:nvPr/>
        </p:nvSpPr>
        <p:spPr bwMode="auto">
          <a:xfrm>
            <a:off x="3884316" y="8685856"/>
            <a:ext cx="2972115" cy="456570"/>
          </a:xfrm>
          <a:prstGeom prst="rect">
            <a:avLst/>
          </a:prstGeom>
          <a:noFill/>
          <a:ln w="9525" algn="ctr">
            <a:noFill/>
            <a:miter lim="800000"/>
            <a:headEnd/>
            <a:tailEnd/>
          </a:ln>
        </p:spPr>
        <p:txBody>
          <a:bodyPr lIns="91432" tIns="45716" rIns="91432" bIns="45716" anchor="b"/>
          <a:lstStyle/>
          <a:p>
            <a:pPr algn="r" defTabSz="913576"/>
            <a:fld id="{C60DDF27-7709-45C7-9C65-5A9C46740465}" type="slidenum">
              <a:rPr lang="en-US" sz="1200"/>
              <a:pPr algn="r" defTabSz="913576"/>
              <a:t>4</a:t>
            </a:fld>
            <a:endParaRPr lang="en-US" sz="1200" dirty="0"/>
          </a:p>
        </p:txBody>
      </p:sp>
      <p:sp>
        <p:nvSpPr>
          <p:cNvPr id="32771" name="Rectangle 46081"/>
          <p:cNvSpPr>
            <a:spLocks noGrp="1" noRot="1" noChangeAspect="1" noChangeArrowheads="1" noTextEdit="1"/>
          </p:cNvSpPr>
          <p:nvPr>
            <p:ph type="sldImg"/>
          </p:nvPr>
        </p:nvSpPr>
        <p:spPr>
          <a:ln cap="flat">
            <a:headEnd type="none" w="med" len="med"/>
            <a:tailEnd type="none" w="med" len="med"/>
          </a:ln>
        </p:spPr>
      </p:sp>
      <p:sp>
        <p:nvSpPr>
          <p:cNvPr id="32772" name="Rectangle 375811"/>
          <p:cNvSpPr>
            <a:spLocks noGrp="1" noChangeArrowheads="1"/>
          </p:cNvSpPr>
          <p:nvPr>
            <p:ph type="body" idx="1"/>
          </p:nvPr>
        </p:nvSpPr>
        <p:spPr>
          <a:noFill/>
          <a:ln/>
        </p:spPr>
        <p:txBody>
          <a:bodyPr>
            <a:normAutofit fontScale="47500" lnSpcReduction="20000"/>
          </a:bodyPr>
          <a:lstStyle/>
          <a:p>
            <a:r>
              <a:rPr lang="en-US" b="1" smtClean="0">
                <a:latin typeface="Segoe"/>
              </a:rPr>
              <a:t>Key Message: More than a Web server, Internet Information Services 7.0 provides a secure, easy to manage platform for developing and reliably hosting Web applications and services.</a:t>
            </a:r>
            <a:endParaRPr lang="en-US" b="1" smtClean="0">
              <a:solidFill>
                <a:schemeClr val="bg2"/>
              </a:solidFill>
              <a:latin typeface="Segoe"/>
            </a:endParaRPr>
          </a:p>
          <a:p>
            <a:endParaRPr lang="en-US" b="1" smtClean="0">
              <a:latin typeface="Segoe"/>
            </a:endParaRPr>
          </a:p>
          <a:p>
            <a:r>
              <a:rPr lang="en-US" b="1" smtClean="0">
                <a:latin typeface="Segoe"/>
              </a:rPr>
              <a:t>+ the innovation we deliver in IIS 7 will create real business value for our customers.</a:t>
            </a:r>
          </a:p>
          <a:p>
            <a:endParaRPr lang="en-US" b="1" smtClean="0">
              <a:latin typeface="Segoe"/>
            </a:endParaRPr>
          </a:p>
          <a:p>
            <a:r>
              <a:rPr lang="en-US" smtClean="0">
                <a:latin typeface="Segoe"/>
              </a:rPr>
              <a:t>One of the key requests we get time and again from our service providers and partners is for more transparency in our product development process. As a result we have decided to try and share more details about our plans very early on in the process in order to let people know where we’re headed, and more importantly, to get feedback early in the cycle.  Over the last 18 months, we have been brining in customers from all over the world to get an early preview of IIS7 in a lab environment with hands on demos. </a:t>
            </a:r>
          </a:p>
          <a:p>
            <a:endParaRPr lang="en-US" smtClean="0">
              <a:latin typeface="Segoe"/>
            </a:endParaRPr>
          </a:p>
          <a:p>
            <a:r>
              <a:rPr lang="en-US" smtClean="0">
                <a:latin typeface="Segoe"/>
              </a:rPr>
              <a:t>The consistent feedback was that our customers want a Web server they can customize for compelling solutions but also streamline to reduce the cost of securing and managing Web infrastructure.</a:t>
            </a:r>
          </a:p>
          <a:p>
            <a:endParaRPr lang="en-US" smtClean="0">
              <a:latin typeface="Segoe"/>
            </a:endParaRPr>
          </a:p>
          <a:p>
            <a:r>
              <a:rPr lang="en-US" smtClean="0">
                <a:latin typeface="Segoe"/>
              </a:rPr>
              <a:t>We’ve taken this feedback and incorporated it into the product.</a:t>
            </a:r>
          </a:p>
          <a:p>
            <a:endParaRPr lang="en-US" smtClean="0">
              <a:latin typeface="Segoe"/>
            </a:endParaRPr>
          </a:p>
          <a:p>
            <a:pPr algn="ctr"/>
            <a:r>
              <a:rPr lang="en-US" i="1" smtClean="0">
                <a:latin typeface="Segoe"/>
              </a:rPr>
              <a:t>Modular Architecture</a:t>
            </a:r>
          </a:p>
          <a:p>
            <a:r>
              <a:rPr lang="en-US" smtClean="0">
                <a:latin typeface="Segoe"/>
              </a:rPr>
              <a:t>- The new architecture of the Web server takes a componentized approach to functionality, focusing on flexibility and extensibility.   This means all the features of IIS 7 are implemented as modules that can </a:t>
            </a:r>
            <a:r>
              <a:rPr lang="en-US" i="1" smtClean="0">
                <a:latin typeface="Segoe"/>
              </a:rPr>
              <a:t>not only</a:t>
            </a:r>
            <a:r>
              <a:rPr lang="en-US" smtClean="0">
                <a:latin typeface="Segoe"/>
              </a:rPr>
              <a:t> be added or removed depending on your specific needs, but also completely replaced by your own custom modules.  Our customers can now minimize the security, patching and memory footprint and at the same time have all the functionality their Web solutions need.</a:t>
            </a:r>
          </a:p>
          <a:p>
            <a:pPr algn="ctr"/>
            <a:r>
              <a:rPr lang="en-US" i="1" smtClean="0">
                <a:latin typeface="Segoe"/>
              </a:rPr>
              <a:t>Comprehensive Extensibility APIs</a:t>
            </a:r>
          </a:p>
          <a:p>
            <a:r>
              <a:rPr lang="en-US" smtClean="0">
                <a:latin typeface="Segoe"/>
              </a:rPr>
              <a:t>- Unlike other modular Web servers (*ahem* Apache), these custom modules can be developed rapidly and easily in managed code with our own great development tools because the IIS 7 modules were built with a comprehensive set of APIs that provide both native </a:t>
            </a:r>
            <a:r>
              <a:rPr lang="en-US" i="1" smtClean="0">
                <a:latin typeface="Segoe"/>
              </a:rPr>
              <a:t>and</a:t>
            </a:r>
            <a:r>
              <a:rPr lang="en-US" smtClean="0">
                <a:latin typeface="Segoe"/>
              </a:rPr>
              <a:t> managed extensibility.  </a:t>
            </a:r>
          </a:p>
          <a:p>
            <a:endParaRPr lang="en-US" smtClean="0">
              <a:latin typeface="Segoe"/>
            </a:endParaRPr>
          </a:p>
          <a:p>
            <a:r>
              <a:rPr lang="en-US" smtClean="0">
                <a:latin typeface="Segoe"/>
              </a:rPr>
              <a:t>These new Web server capabilities are great but customers always want to know how our technology can lower their costs.  We’ve really taken this feedback to heart as well, and strived to make the task of configuring, deploying, managing and troubleshooting sites and applications much simpler and efficient with IIS 7.  Here are some of the highlights.</a:t>
            </a:r>
          </a:p>
          <a:p>
            <a:endParaRPr lang="en-US" smtClean="0">
              <a:latin typeface="Segoe"/>
            </a:endParaRPr>
          </a:p>
          <a:p>
            <a:pPr algn="ctr"/>
            <a:r>
              <a:rPr lang="en-US" i="1" smtClean="0">
                <a:latin typeface="Segoe"/>
              </a:rPr>
              <a:t>Unified, Distributable Configuration Model</a:t>
            </a:r>
          </a:p>
          <a:p>
            <a:r>
              <a:rPr lang="en-US" smtClean="0">
                <a:latin typeface="Segoe"/>
              </a:rPr>
              <a:t>- IIS 7 delivers a distributed model for Web configurations where an application’s settings are not tied down to the physical machine but can be stored in a separate config file.  All of a site’s IIS, ASP.NET and Indigo configurations can be unified into one file stored alongside it’s code and content in a single site folder.  This folder can then be copied to any number of remote machines for an incredibly simple Web farm deployment &amp; configuration experience.</a:t>
            </a:r>
          </a:p>
          <a:p>
            <a:endParaRPr lang="en-US" smtClean="0">
              <a:latin typeface="Segoe"/>
            </a:endParaRPr>
          </a:p>
          <a:p>
            <a:pPr algn="ctr"/>
            <a:r>
              <a:rPr lang="en-US" i="1" smtClean="0">
                <a:latin typeface="Segoe"/>
              </a:rPr>
              <a:t>Efficient, Integrated Administration Tools</a:t>
            </a:r>
          </a:p>
          <a:p>
            <a:r>
              <a:rPr lang="en-US" smtClean="0">
                <a:latin typeface="Segoe"/>
              </a:rPr>
              <a:t>- A distributed configuration model also enables administrators to permit Web developers to configure their sites remotely.  This delegated management experience is fully support in the rewritten IIS Manager tool.  This tool provides admins the granular control needed to securely delegate management to sites owners.  In turn, site owners can manage these delegated settings remotely over HTTP with the </a:t>
            </a:r>
            <a:r>
              <a:rPr lang="en-US" u="sng" smtClean="0">
                <a:latin typeface="Segoe"/>
              </a:rPr>
              <a:t>same</a:t>
            </a:r>
            <a:r>
              <a:rPr lang="en-US" smtClean="0">
                <a:latin typeface="Segoe"/>
              </a:rPr>
              <a:t> powerful IIS Manager the Admins are using.  Furthermore, the tool provides a single location for managing all Web application and server settings in a productive user friendly manner.</a:t>
            </a:r>
          </a:p>
          <a:p>
            <a:endParaRPr lang="en-US" smtClean="0">
              <a:latin typeface="Segoe"/>
            </a:endParaRPr>
          </a:p>
          <a:p>
            <a:pPr algn="ctr"/>
            <a:r>
              <a:rPr lang="en-US" i="1" smtClean="0">
                <a:latin typeface="Segoe"/>
              </a:rPr>
              <a:t>Powerful Diagnostic Capabilities</a:t>
            </a:r>
          </a:p>
          <a:p>
            <a:r>
              <a:rPr lang="en-US" smtClean="0">
                <a:latin typeface="Segoe"/>
              </a:rPr>
              <a:t>- Since troubleshooting errant applications can have a serious impact on availability and administrator productivity, there is a new diagnostic subsystem in IIS 7 that your server admins can leverage to quickly identify and resolve problems.  IIS 7’s diagnostics provide administrators detailed, real-time information for each request, as it enters the Web server and flows through the application. </a:t>
            </a:r>
          </a:p>
          <a:p>
            <a:endParaRPr lang="en-US" smtClean="0">
              <a:latin typeface="Segoe"/>
            </a:endParaRPr>
          </a:p>
          <a:p>
            <a:r>
              <a:rPr lang="en-US" smtClean="0">
                <a:latin typeface="Segoe"/>
              </a:rPr>
              <a:t>All of this new innovation will lead to a product that lowers TCO and adds end user value in a very significant way.</a:t>
            </a:r>
          </a:p>
          <a:p>
            <a:endParaRPr lang="en-US" smtClean="0">
              <a:latin typeface="Segoe"/>
            </a:endParaRPr>
          </a:p>
          <a:p>
            <a:endParaRPr lang="en-US" smtClean="0">
              <a:latin typeface="Segoe"/>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r>
              <a:rPr lang="en-US" b="1" dirty="0" smtClean="0"/>
              <a:t>The Tasty Morsels Found In </a:t>
            </a:r>
            <a:r>
              <a:rPr lang="en-US" b="1" dirty="0" err="1" smtClean="0"/>
              <a:t>Dogfood</a:t>
            </a:r>
            <a:r>
              <a:rPr lang="en-US" b="1" dirty="0" smtClean="0"/>
              <a:t>… MSCOM OPS Top 10 Changes In IIS7.0 </a:t>
            </a:r>
          </a:p>
          <a:p>
            <a:r>
              <a:rPr lang="en-US" sz="1100" kern="1200" dirty="0" err="1" smtClean="0">
                <a:solidFill>
                  <a:schemeClr val="tx1"/>
                </a:solidFill>
                <a:latin typeface="Segoe" pitchFamily="34" charset="0"/>
                <a:ea typeface="+mn-ea"/>
                <a:cs typeface="+mn-cs"/>
              </a:rPr>
              <a:t>Dogfood</a:t>
            </a:r>
            <a:r>
              <a:rPr lang="en-US" sz="1100" kern="1200" dirty="0" smtClean="0">
                <a:solidFill>
                  <a:schemeClr val="tx1"/>
                </a:solidFill>
                <a:latin typeface="Segoe" pitchFamily="34" charset="0"/>
                <a:ea typeface="+mn-ea"/>
                <a:cs typeface="+mn-cs"/>
              </a:rPr>
              <a:t>….</a:t>
            </a:r>
            <a:r>
              <a:rPr lang="en-US" sz="1100" kern="1200" dirty="0" err="1" smtClean="0">
                <a:solidFill>
                  <a:schemeClr val="tx1"/>
                </a:solidFill>
                <a:latin typeface="Segoe" pitchFamily="34" charset="0"/>
                <a:ea typeface="+mn-ea"/>
                <a:cs typeface="+mn-cs"/>
              </a:rPr>
              <a:t>yummmm</a:t>
            </a:r>
            <a:r>
              <a:rPr lang="en-US" sz="1100" kern="1200" dirty="0" smtClean="0">
                <a:solidFill>
                  <a:schemeClr val="tx1"/>
                </a:solidFill>
                <a:latin typeface="Segoe" pitchFamily="34" charset="0"/>
                <a:ea typeface="+mn-ea"/>
                <a:cs typeface="+mn-cs"/>
              </a:rPr>
              <a:t>! Yes it is true, Microsoft.com has been running Beta 3 of Windows Server 2008 in production since June 12, 2007. What does that mean? 78 of 80 servers that host the </a:t>
            </a:r>
            <a:r>
              <a:rPr lang="en-US" sz="1100" kern="1200" dirty="0" smtClean="0">
                <a:solidFill>
                  <a:schemeClr val="tx1"/>
                </a:solidFill>
                <a:latin typeface="Segoe" pitchFamily="34" charset="0"/>
                <a:ea typeface="+mn-ea"/>
                <a:cs typeface="+mn-cs"/>
                <a:hlinkClick r:id="rId3"/>
              </a:rPr>
              <a:t>www.microsoft.com</a:t>
            </a:r>
            <a:r>
              <a:rPr lang="en-US" sz="1100" kern="1200" dirty="0" smtClean="0">
                <a:solidFill>
                  <a:schemeClr val="tx1"/>
                </a:solidFill>
                <a:latin typeface="Segoe" pitchFamily="34" charset="0"/>
                <a:ea typeface="+mn-ea"/>
                <a:cs typeface="+mn-cs"/>
              </a:rPr>
              <a:t> website are running W2K8 Beta 3 and IIS7.0. Why only 78? We keep a couple of servers running our previous build of W2k3 and IIS6.0 as a reference. The move from W2K3 to W2K8 while very slick, is a topic for another blog. This is about the top 10 changes that we encountered in IIS7.0</a:t>
            </a:r>
          </a:p>
          <a:p>
            <a:r>
              <a:rPr lang="en-US" sz="1100" kern="1200" dirty="0" smtClean="0">
                <a:solidFill>
                  <a:schemeClr val="tx1"/>
                </a:solidFill>
                <a:latin typeface="Segoe" pitchFamily="34" charset="0"/>
                <a:ea typeface="+mn-ea"/>
                <a:cs typeface="+mn-cs"/>
              </a:rPr>
              <a:t> </a:t>
            </a:r>
          </a:p>
          <a:p>
            <a:r>
              <a:rPr lang="en-US" sz="1100" kern="1200" dirty="0" smtClean="0">
                <a:solidFill>
                  <a:schemeClr val="tx1"/>
                </a:solidFill>
                <a:latin typeface="Segoe" pitchFamily="34" charset="0"/>
                <a:ea typeface="+mn-ea"/>
                <a:cs typeface="+mn-cs"/>
              </a:rPr>
              <a:t>1.</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Simple, Configurable Command Line Setup</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Install only the IIS components needed to run your site</a:t>
            </a:r>
            <a:br>
              <a:rPr lang="en-US" sz="1100" b="1" kern="1200" dirty="0" smtClean="0">
                <a:solidFill>
                  <a:schemeClr val="tx1"/>
                </a:solidFill>
                <a:latin typeface="Segoe" pitchFamily="34" charset="0"/>
                <a:ea typeface="+mn-ea"/>
                <a:cs typeface="+mn-cs"/>
              </a:rPr>
            </a:br>
            <a:r>
              <a:rPr lang="en-US" sz="1100" b="1" kern="1200" dirty="0" smtClean="0">
                <a:solidFill>
                  <a:schemeClr val="tx1"/>
                </a:solidFill>
                <a:latin typeface="Segoe" pitchFamily="34" charset="0"/>
                <a:ea typeface="+mn-ea"/>
                <a:cs typeface="+mn-cs"/>
              </a:rPr>
              <a:t>Example:</a:t>
            </a:r>
            <a:br>
              <a:rPr lang="en-US" sz="1100" b="1" kern="1200" dirty="0" smtClean="0">
                <a:solidFill>
                  <a:schemeClr val="tx1"/>
                </a:solidFill>
                <a:latin typeface="Segoe" pitchFamily="34" charset="0"/>
                <a:ea typeface="+mn-ea"/>
                <a:cs typeface="+mn-cs"/>
              </a:rPr>
            </a:br>
            <a:r>
              <a:rPr lang="en-US" sz="1100" kern="1200" dirty="0" smtClean="0">
                <a:solidFill>
                  <a:schemeClr val="tx1"/>
                </a:solidFill>
                <a:latin typeface="Segoe" pitchFamily="34" charset="0"/>
                <a:ea typeface="+mn-ea"/>
                <a:cs typeface="+mn-cs"/>
              </a:rPr>
              <a:t>start /w </a:t>
            </a:r>
            <a:r>
              <a:rPr lang="en-US" sz="1100" kern="1200" dirty="0" err="1" smtClean="0">
                <a:solidFill>
                  <a:schemeClr val="tx1"/>
                </a:solidFill>
                <a:latin typeface="Segoe" pitchFamily="34" charset="0"/>
                <a:ea typeface="+mn-ea"/>
                <a:cs typeface="+mn-cs"/>
              </a:rPr>
              <a:t>pkgmgr</a:t>
            </a:r>
            <a:r>
              <a:rPr lang="en-US" sz="1100" kern="1200" dirty="0" smtClean="0">
                <a:solidFill>
                  <a:schemeClr val="tx1"/>
                </a:solidFill>
                <a:latin typeface="Segoe" pitchFamily="34" charset="0"/>
                <a:ea typeface="+mn-ea"/>
                <a:cs typeface="+mn-cs"/>
              </a:rPr>
              <a:t> /l:log.etw /iu:IIS-WebServerRole;IIS-WebServer;IIS-CommonHttpFeatures;IIS-StaticContent;IIS-DefaultDocument;IIS-DirectoryBrowsing;IIS-HttpErrors;IIS-HttpRedirect;IIS-ApplicationDevelopment;IIS-ASPNET;IIS-NetFxExtensibility;IIS-ASP;IIS-ISAPIExtensions;IIS-ISAPIFilter;IIS-ServerSideIncludes;IIS-HealthAndDiagnostics;IIS-HttpLogging;IIS-LoggingLibraries;IIS-RequestMonitor;IIS-HttpTracing;IIS-Security;IIS-ClientCertificateMappingAuthentication;IIS-IISCertificateMappingAuthentication;IIS-RequestFiltering;IIS-IPSecurity;IIS-Performance;IIS-HttpCompressionStatic;IIS-HttpCompressionDynamic;IIS-WebServerManagementTools;IIS-ManagementConsole;IIS-ManagementScriptingTools;IIS-ManagementService;IIS-IIS6ManagementCompatibility;IIS-Metabase;IIS-WMICompatibility;IIS-LegacyScripts;IIS-LegacySnapIn;WAS-WindowsActivationService;WAS-ProcessModel;WAS-NetFxEnvironment;WAS-ConfigurationAPI</a:t>
            </a:r>
            <a:r>
              <a:rPr lang="en-US" sz="1100" b="1" kern="1200" dirty="0" smtClean="0">
                <a:solidFill>
                  <a:schemeClr val="tx1"/>
                </a:solidFill>
                <a:latin typeface="Segoe" pitchFamily="34" charset="0"/>
                <a:ea typeface="+mn-ea"/>
                <a:cs typeface="+mn-cs"/>
              </a:rPr>
              <a:t> </a:t>
            </a:r>
            <a:endParaRPr lang="en-US" sz="1100" kern="1200" dirty="0" smtClean="0">
              <a:solidFill>
                <a:schemeClr val="tx1"/>
              </a:solidFill>
              <a:latin typeface="Segoe" pitchFamily="34" charset="0"/>
              <a:ea typeface="+mn-ea"/>
              <a:cs typeface="+mn-cs"/>
            </a:endParaRPr>
          </a:p>
          <a:p>
            <a:r>
              <a:rPr lang="en-US" sz="1100" kern="1200" dirty="0" smtClean="0">
                <a:solidFill>
                  <a:schemeClr val="tx1"/>
                </a:solidFill>
                <a:latin typeface="Segoe" pitchFamily="34" charset="0"/>
                <a:ea typeface="+mn-ea"/>
                <a:cs typeface="+mn-cs"/>
              </a:rPr>
              <a:t>2.</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Great Compatibility Story</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Most (99%+) ASP and ASP.NET applications just worked.</a:t>
            </a:r>
            <a:endParaRPr lang="en-US" sz="1100" kern="1200" dirty="0" smtClean="0">
              <a:solidFill>
                <a:schemeClr val="tx1"/>
              </a:solidFill>
              <a:latin typeface="Segoe" pitchFamily="34" charset="0"/>
              <a:ea typeface="+mn-ea"/>
              <a:cs typeface="+mn-cs"/>
            </a:endParaRPr>
          </a:p>
          <a:p>
            <a:pPr lvl="2"/>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One application encountered breaking change</a:t>
            </a:r>
          </a:p>
          <a:p>
            <a:pPr lvl="2"/>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Handful of applications required </a:t>
            </a:r>
            <a:r>
              <a:rPr lang="en-US" sz="1100" kern="1200" dirty="0" err="1" smtClean="0">
                <a:solidFill>
                  <a:schemeClr val="tx1"/>
                </a:solidFill>
                <a:latin typeface="Segoe" pitchFamily="34" charset="0"/>
                <a:ea typeface="+mn-ea"/>
                <a:cs typeface="+mn-cs"/>
              </a:rPr>
              <a:t>config</a:t>
            </a:r>
            <a:r>
              <a:rPr lang="en-US" sz="1100" kern="1200" dirty="0" smtClean="0">
                <a:solidFill>
                  <a:schemeClr val="tx1"/>
                </a:solidFill>
                <a:latin typeface="Segoe" pitchFamily="34" charset="0"/>
                <a:ea typeface="+mn-ea"/>
                <a:cs typeface="+mn-cs"/>
              </a:rPr>
              <a:t> migration to run in Integrated</a:t>
            </a:r>
            <a:br>
              <a:rPr lang="en-US" sz="1100" kern="1200" dirty="0" smtClean="0">
                <a:solidFill>
                  <a:schemeClr val="tx1"/>
                </a:solidFill>
                <a:latin typeface="Segoe" pitchFamily="34" charset="0"/>
                <a:ea typeface="+mn-ea"/>
                <a:cs typeface="+mn-cs"/>
              </a:rPr>
            </a:br>
            <a:r>
              <a:rPr lang="en-US" sz="1100" kern="1200" dirty="0" smtClean="0">
                <a:solidFill>
                  <a:schemeClr val="tx1"/>
                </a:solidFill>
                <a:latin typeface="Segoe" pitchFamily="34" charset="0"/>
                <a:ea typeface="+mn-ea"/>
                <a:cs typeface="+mn-cs"/>
              </a:rPr>
              <a:t>(We have about 260 applications running on </a:t>
            </a:r>
            <a:r>
              <a:rPr lang="en-US" sz="1100" kern="1200" dirty="0" smtClean="0">
                <a:solidFill>
                  <a:schemeClr val="tx1"/>
                </a:solidFill>
                <a:latin typeface="Segoe" pitchFamily="34" charset="0"/>
                <a:ea typeface="+mn-ea"/>
                <a:cs typeface="+mn-cs"/>
                <a:hlinkClick r:id="rId3"/>
              </a:rPr>
              <a:t>www.microsoft.com</a:t>
            </a:r>
            <a:r>
              <a:rPr lang="en-US" sz="1100" kern="1200" dirty="0" smtClean="0">
                <a:solidFill>
                  <a:schemeClr val="tx1"/>
                </a:solidFill>
                <a:latin typeface="Segoe" pitchFamily="34" charset="0"/>
                <a:ea typeface="+mn-ea"/>
                <a:cs typeface="+mn-cs"/>
              </a:rPr>
              <a:t> as defined by IIS, there are thousands of pages of code that could have broken but didn’t.)</a:t>
            </a: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hlinkClick r:id="rId4"/>
              </a:rPr>
              <a:t>Integrated Pipeline</a:t>
            </a:r>
            <a:r>
              <a:rPr lang="en-US" sz="1100" b="1" kern="1200" dirty="0" smtClean="0">
                <a:solidFill>
                  <a:schemeClr val="tx1"/>
                </a:solidFill>
                <a:latin typeface="Segoe" pitchFamily="34" charset="0"/>
                <a:ea typeface="+mn-ea"/>
                <a:cs typeface="+mn-cs"/>
              </a:rPr>
              <a:t> is the new unified request processing pipeline. Benefits include:</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Allowing services provided by both native and managed modules to apply to all requests, regardless of handler. For example, managed Forms Authentication can be used for all content, including ASP pages, CGIs, and static files. </a:t>
            </a:r>
          </a:p>
          <a:p>
            <a:pPr lvl="1"/>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Empowering ASP.NET components to provide functionality that was previously unavailable to them due to their placement in the server pipeline. For example, a managed module providing request rewriting functionality can rewrite the request prior to any server processing, including authentication, takes place. </a:t>
            </a:r>
          </a:p>
          <a:p>
            <a:pPr lvl="1"/>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A single place to implement, configure, monitor and support server features. For example, single module and handler mapping configuration, single custom errors configuration, single </a:t>
            </a:r>
            <a:r>
              <a:rPr lang="en-US" sz="1100" kern="1200" dirty="0" err="1" smtClean="0">
                <a:solidFill>
                  <a:schemeClr val="tx1"/>
                </a:solidFill>
                <a:latin typeface="Segoe" pitchFamily="34" charset="0"/>
                <a:ea typeface="+mn-ea"/>
                <a:cs typeface="+mn-cs"/>
              </a:rPr>
              <a:t>url</a:t>
            </a:r>
            <a:r>
              <a:rPr lang="en-US" sz="1100" kern="1200" dirty="0" smtClean="0">
                <a:solidFill>
                  <a:schemeClr val="tx1"/>
                </a:solidFill>
                <a:latin typeface="Segoe" pitchFamily="34" charset="0"/>
                <a:ea typeface="+mn-ea"/>
                <a:cs typeface="+mn-cs"/>
              </a:rPr>
              <a:t> authorization configuration. </a:t>
            </a: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Classic ASP mode allows for easy app migration</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ASP.NET Setup provides a “Classic .NET </a:t>
            </a:r>
            <a:r>
              <a:rPr lang="en-US" sz="1100" kern="1200" dirty="0" err="1" smtClean="0">
                <a:solidFill>
                  <a:schemeClr val="tx1"/>
                </a:solidFill>
                <a:latin typeface="Segoe" pitchFamily="34" charset="0"/>
                <a:ea typeface="+mn-ea"/>
                <a:cs typeface="+mn-cs"/>
              </a:rPr>
              <a:t>AppPool</a:t>
            </a:r>
            <a:r>
              <a:rPr lang="en-US" sz="1100" kern="1200" dirty="0" smtClean="0">
                <a:solidFill>
                  <a:schemeClr val="tx1"/>
                </a:solidFill>
                <a:latin typeface="Segoe" pitchFamily="34" charset="0"/>
                <a:ea typeface="+mn-ea"/>
                <a:cs typeface="+mn-cs"/>
              </a:rPr>
              <a:t>”</a:t>
            </a:r>
          </a:p>
          <a:p>
            <a:pPr lvl="1"/>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For more information on check out the article </a:t>
            </a:r>
            <a:r>
              <a:rPr lang="en-US" sz="1100" kern="1200" dirty="0" err="1" smtClean="0">
                <a:solidFill>
                  <a:schemeClr val="tx1"/>
                </a:solidFill>
                <a:latin typeface="Segoe" pitchFamily="34" charset="0"/>
                <a:ea typeface="+mn-ea"/>
                <a:cs typeface="+mn-cs"/>
                <a:hlinkClick r:id="rId5"/>
              </a:rPr>
              <a:t>ASP.Net</a:t>
            </a:r>
            <a:r>
              <a:rPr lang="en-US" sz="1100" kern="1200" dirty="0" smtClean="0">
                <a:solidFill>
                  <a:schemeClr val="tx1"/>
                </a:solidFill>
                <a:latin typeface="Segoe" pitchFamily="34" charset="0"/>
                <a:ea typeface="+mn-ea"/>
                <a:cs typeface="+mn-cs"/>
                <a:hlinkClick r:id="rId5"/>
              </a:rPr>
              <a:t> Integration With IIS7</a:t>
            </a:r>
            <a:r>
              <a:rPr lang="en-US" sz="1100" kern="1200" dirty="0" smtClean="0">
                <a:solidFill>
                  <a:schemeClr val="tx1"/>
                </a:solidFill>
                <a:latin typeface="Segoe" pitchFamily="34" charset="0"/>
                <a:ea typeface="+mn-ea"/>
                <a:cs typeface="+mn-cs"/>
              </a:rPr>
              <a:t> </a:t>
            </a: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Use </a:t>
            </a:r>
            <a:r>
              <a:rPr lang="en-US" sz="1100" b="1" kern="1200" dirty="0" err="1" smtClean="0">
                <a:solidFill>
                  <a:schemeClr val="tx1"/>
                </a:solidFill>
                <a:latin typeface="Segoe" pitchFamily="34" charset="0"/>
                <a:ea typeface="+mn-ea"/>
                <a:cs typeface="+mn-cs"/>
                <a:hlinkClick r:id="rId6"/>
              </a:rPr>
              <a:t>AppCmd</a:t>
            </a:r>
            <a:r>
              <a:rPr lang="en-US" sz="1100" b="1" kern="1200" dirty="0" smtClean="0">
                <a:solidFill>
                  <a:schemeClr val="tx1"/>
                </a:solidFill>
                <a:latin typeface="Segoe" pitchFamily="34" charset="0"/>
                <a:ea typeface="+mn-ea"/>
                <a:cs typeface="+mn-cs"/>
              </a:rPr>
              <a:t> to migrate apps to Integrated mode</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a:t>
            </a:r>
            <a:r>
              <a:rPr lang="en-US" sz="1100" kern="1200" dirty="0" err="1" smtClean="0">
                <a:solidFill>
                  <a:schemeClr val="tx1"/>
                </a:solidFill>
                <a:latin typeface="Segoe" pitchFamily="34" charset="0"/>
                <a:ea typeface="+mn-ea"/>
                <a:cs typeface="+mn-cs"/>
              </a:rPr>
              <a:t>windir</a:t>
            </a:r>
            <a:r>
              <a:rPr lang="en-US" sz="1100" kern="1200" dirty="0" smtClean="0">
                <a:solidFill>
                  <a:schemeClr val="tx1"/>
                </a:solidFill>
                <a:latin typeface="Segoe" pitchFamily="34" charset="0"/>
                <a:ea typeface="+mn-ea"/>
                <a:cs typeface="+mn-cs"/>
              </a:rPr>
              <a:t>%\system32\</a:t>
            </a:r>
            <a:r>
              <a:rPr lang="en-US" sz="1100" kern="1200" dirty="0" err="1" smtClean="0">
                <a:solidFill>
                  <a:schemeClr val="tx1"/>
                </a:solidFill>
                <a:latin typeface="Segoe" pitchFamily="34" charset="0"/>
                <a:ea typeface="+mn-ea"/>
                <a:cs typeface="+mn-cs"/>
              </a:rPr>
              <a:t>inetsrv</a:t>
            </a:r>
            <a:r>
              <a:rPr lang="en-US" sz="1100" kern="1200" dirty="0" smtClean="0">
                <a:solidFill>
                  <a:schemeClr val="tx1"/>
                </a:solidFill>
                <a:latin typeface="Segoe" pitchFamily="34" charset="0"/>
                <a:ea typeface="+mn-ea"/>
                <a:cs typeface="+mn-cs"/>
              </a:rPr>
              <a:t>\APPCMD.EXE migrate </a:t>
            </a:r>
            <a:r>
              <a:rPr lang="en-US" sz="1100" kern="1200" dirty="0" err="1" smtClean="0">
                <a:solidFill>
                  <a:schemeClr val="tx1"/>
                </a:solidFill>
                <a:latin typeface="Segoe" pitchFamily="34" charset="0"/>
                <a:ea typeface="+mn-ea"/>
                <a:cs typeface="+mn-cs"/>
              </a:rPr>
              <a:t>config</a:t>
            </a:r>
            <a:r>
              <a:rPr lang="en-US" sz="1100" kern="1200" dirty="0" smtClean="0">
                <a:solidFill>
                  <a:schemeClr val="tx1"/>
                </a:solidFill>
                <a:latin typeface="Segoe" pitchFamily="34" charset="0"/>
                <a:ea typeface="+mn-ea"/>
                <a:cs typeface="+mn-cs"/>
              </a:rPr>
              <a:t> &lt;Application Path&gt;</a:t>
            </a:r>
          </a:p>
          <a:p>
            <a:pPr lvl="1"/>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For more information about AppCmd.exe see </a:t>
            </a:r>
            <a:r>
              <a:rPr lang="en-US" sz="1100" kern="1200" dirty="0" smtClean="0">
                <a:solidFill>
                  <a:schemeClr val="tx1"/>
                </a:solidFill>
                <a:latin typeface="Segoe" pitchFamily="34" charset="0"/>
                <a:ea typeface="+mn-ea"/>
                <a:cs typeface="+mn-cs"/>
                <a:hlinkClick r:id="rId6"/>
              </a:rPr>
              <a:t>Getting Started With AppCmd.exe</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hlinkClick r:id="rId7"/>
              </a:rPr>
              <a:t>IIS 6.0 </a:t>
            </a:r>
            <a:r>
              <a:rPr lang="en-US" sz="1100" b="1" kern="1200" dirty="0" err="1" smtClean="0">
                <a:solidFill>
                  <a:schemeClr val="tx1"/>
                </a:solidFill>
                <a:latin typeface="Segoe" pitchFamily="34" charset="0"/>
                <a:ea typeface="+mn-ea"/>
                <a:cs typeface="+mn-cs"/>
                <a:hlinkClick r:id="rId7"/>
              </a:rPr>
              <a:t>Metabase</a:t>
            </a:r>
            <a:r>
              <a:rPr lang="en-US" sz="1100" b="1" kern="1200" dirty="0" smtClean="0">
                <a:solidFill>
                  <a:schemeClr val="tx1"/>
                </a:solidFill>
                <a:latin typeface="Segoe" pitchFamily="34" charset="0"/>
                <a:ea typeface="+mn-ea"/>
                <a:cs typeface="+mn-cs"/>
                <a:hlinkClick r:id="rId7"/>
              </a:rPr>
              <a:t> compatibility</a:t>
            </a:r>
            <a:r>
              <a:rPr lang="en-US" sz="1100" b="1" kern="1200" dirty="0" smtClean="0">
                <a:solidFill>
                  <a:schemeClr val="tx1"/>
                </a:solidFill>
                <a:latin typeface="Segoe" pitchFamily="34" charset="0"/>
                <a:ea typeface="+mn-ea"/>
                <a:cs typeface="+mn-cs"/>
              </a:rPr>
              <a:t> layer</a:t>
            </a:r>
            <a:endParaRPr lang="en-US" sz="1100" kern="1200" dirty="0" smtClean="0">
              <a:solidFill>
                <a:schemeClr val="tx1"/>
              </a:solidFill>
              <a:latin typeface="Segoe" pitchFamily="34" charset="0"/>
              <a:ea typeface="+mn-ea"/>
              <a:cs typeface="+mn-cs"/>
            </a:endParaRPr>
          </a:p>
          <a:p>
            <a:pPr lvl="2"/>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Allows you the run old ADSI scripts</a:t>
            </a:r>
          </a:p>
          <a:p>
            <a:pPr lvl="1"/>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IIS6.0 </a:t>
            </a:r>
            <a:r>
              <a:rPr lang="en-US" sz="1100" kern="1200" dirty="0" err="1" smtClean="0">
                <a:solidFill>
                  <a:schemeClr val="tx1"/>
                </a:solidFill>
                <a:latin typeface="Segoe" pitchFamily="34" charset="0"/>
                <a:ea typeface="+mn-ea"/>
                <a:cs typeface="+mn-cs"/>
              </a:rPr>
              <a:t>Metabase</a:t>
            </a:r>
            <a:r>
              <a:rPr lang="en-US" sz="1100" kern="1200" dirty="0" smtClean="0">
                <a:solidFill>
                  <a:schemeClr val="tx1"/>
                </a:solidFill>
                <a:latin typeface="Segoe" pitchFamily="34" charset="0"/>
                <a:ea typeface="+mn-ea"/>
                <a:cs typeface="+mn-cs"/>
              </a:rPr>
              <a:t> Compatibility module must be installed</a:t>
            </a:r>
          </a:p>
          <a:p>
            <a:r>
              <a:rPr lang="en-US" sz="1100" kern="1200" dirty="0" smtClean="0">
                <a:solidFill>
                  <a:schemeClr val="tx1"/>
                </a:solidFill>
                <a:latin typeface="Segoe" pitchFamily="34" charset="0"/>
                <a:ea typeface="+mn-ea"/>
                <a:cs typeface="+mn-cs"/>
              </a:rPr>
              <a:t>3.</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No More </a:t>
            </a:r>
            <a:r>
              <a:rPr lang="en-US" sz="1100" b="1" kern="1200" dirty="0" err="1" smtClean="0">
                <a:solidFill>
                  <a:schemeClr val="tx1"/>
                </a:solidFill>
                <a:latin typeface="Segoe" pitchFamily="34" charset="0"/>
                <a:ea typeface="+mn-ea"/>
                <a:cs typeface="+mn-cs"/>
              </a:rPr>
              <a:t>Metabase</a:t>
            </a:r>
            <a:r>
              <a:rPr lang="en-US" sz="1100" b="1" kern="1200" dirty="0" smtClean="0">
                <a:solidFill>
                  <a:schemeClr val="tx1"/>
                </a:solidFill>
                <a:latin typeface="Segoe" pitchFamily="34" charset="0"/>
                <a:ea typeface="+mn-ea"/>
                <a:cs typeface="+mn-cs"/>
              </a:rPr>
              <a:t>!  </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Clean clear-text schema</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IIS settings stored in XML configuration file (</a:t>
            </a:r>
            <a:r>
              <a:rPr lang="en-US" sz="1100" b="1" kern="1200" dirty="0" err="1" smtClean="0">
                <a:solidFill>
                  <a:schemeClr val="tx1"/>
                </a:solidFill>
                <a:latin typeface="Segoe" pitchFamily="34" charset="0"/>
                <a:ea typeface="+mn-ea"/>
                <a:cs typeface="+mn-cs"/>
              </a:rPr>
              <a:t>applicationHost.config</a:t>
            </a:r>
            <a:r>
              <a:rPr lang="en-US" sz="1100" b="1" kern="1200" dirty="0" smtClean="0">
                <a:solidFill>
                  <a:schemeClr val="tx1"/>
                </a:solidFill>
                <a:latin typeface="Segoe" pitchFamily="34" charset="0"/>
                <a:ea typeface="+mn-ea"/>
                <a:cs typeface="+mn-cs"/>
              </a:rPr>
              <a:t>)</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err="1" smtClean="0">
                <a:solidFill>
                  <a:schemeClr val="tx1"/>
                </a:solidFill>
                <a:latin typeface="Segoe" pitchFamily="34" charset="0"/>
                <a:ea typeface="+mn-ea"/>
                <a:cs typeface="+mn-cs"/>
              </a:rPr>
              <a:t>Metabase</a:t>
            </a:r>
            <a:r>
              <a:rPr lang="en-US" sz="1100" kern="1200" dirty="0" smtClean="0">
                <a:solidFill>
                  <a:schemeClr val="tx1"/>
                </a:solidFill>
                <a:latin typeface="Segoe" pitchFamily="34" charset="0"/>
                <a:ea typeface="+mn-ea"/>
                <a:cs typeface="+mn-cs"/>
              </a:rPr>
              <a:t> exists for SMTP/NNTP/FTP only</a:t>
            </a: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hlinkClick r:id="rId8"/>
              </a:rPr>
              <a:t>Site-wide changes made easily</a:t>
            </a:r>
            <a:endParaRPr lang="en-US" sz="1100" kern="1200" dirty="0" smtClean="0">
              <a:solidFill>
                <a:schemeClr val="tx1"/>
              </a:solidFill>
              <a:latin typeface="Segoe" pitchFamily="34" charset="0"/>
              <a:ea typeface="+mn-ea"/>
              <a:cs typeface="+mn-cs"/>
            </a:endParaRPr>
          </a:p>
          <a:p>
            <a:pPr lvl="2"/>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Update central </a:t>
            </a:r>
            <a:r>
              <a:rPr lang="en-US" sz="1100" kern="1200" dirty="0" err="1" smtClean="0">
                <a:solidFill>
                  <a:schemeClr val="tx1"/>
                </a:solidFill>
                <a:latin typeface="Segoe" pitchFamily="34" charset="0"/>
                <a:ea typeface="+mn-ea"/>
                <a:cs typeface="+mn-cs"/>
              </a:rPr>
              <a:t>applicationHost.config</a:t>
            </a:r>
            <a:r>
              <a:rPr lang="en-US" sz="1100" kern="1200" dirty="0" smtClean="0">
                <a:solidFill>
                  <a:schemeClr val="tx1"/>
                </a:solidFill>
                <a:latin typeface="Segoe" pitchFamily="34" charset="0"/>
                <a:ea typeface="+mn-ea"/>
                <a:cs typeface="+mn-cs"/>
              </a:rPr>
              <a:t> and copy to all web servers </a:t>
            </a:r>
          </a:p>
          <a:p>
            <a:pPr lvl="1"/>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Replaces our bulky ADSI based script solution for </a:t>
            </a:r>
            <a:r>
              <a:rPr lang="en-US" sz="1100" kern="1200" dirty="0" err="1" smtClean="0">
                <a:solidFill>
                  <a:schemeClr val="tx1"/>
                </a:solidFill>
                <a:latin typeface="Segoe" pitchFamily="34" charset="0"/>
                <a:ea typeface="+mn-ea"/>
                <a:cs typeface="+mn-cs"/>
              </a:rPr>
              <a:t>metabase</a:t>
            </a:r>
            <a:r>
              <a:rPr lang="en-US" sz="1100" kern="1200" dirty="0" smtClean="0">
                <a:solidFill>
                  <a:schemeClr val="tx1"/>
                </a:solidFill>
                <a:latin typeface="Segoe" pitchFamily="34" charset="0"/>
                <a:ea typeface="+mn-ea"/>
                <a:cs typeface="+mn-cs"/>
              </a:rPr>
              <a:t> changes</a:t>
            </a: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Microsoft.com considerations</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Careful copying to production servers under load:</a:t>
            </a:r>
            <a:br>
              <a:rPr lang="en-US" sz="1100" kern="1200" dirty="0" smtClean="0">
                <a:solidFill>
                  <a:schemeClr val="tx1"/>
                </a:solidFill>
                <a:latin typeface="Segoe" pitchFamily="34" charset="0"/>
                <a:ea typeface="+mn-ea"/>
                <a:cs typeface="+mn-cs"/>
              </a:rPr>
            </a:br>
            <a:r>
              <a:rPr lang="en-US" sz="1100" i="1" kern="1200" dirty="0" smtClean="0">
                <a:solidFill>
                  <a:schemeClr val="tx1"/>
                </a:solidFill>
                <a:latin typeface="Segoe" pitchFamily="34" charset="0"/>
                <a:ea typeface="+mn-ea"/>
                <a:cs typeface="+mn-cs"/>
              </a:rPr>
              <a:t>(Know Thy Environment!</a:t>
            </a:r>
            <a:r>
              <a:rPr lang="en-US" sz="1100" kern="1200" dirty="0" smtClean="0">
                <a:solidFill>
                  <a:schemeClr val="tx1"/>
                </a:solidFill>
                <a:latin typeface="Segoe" pitchFamily="34" charset="0"/>
                <a:ea typeface="+mn-ea"/>
                <a:cs typeface="+mn-cs"/>
              </a:rPr>
              <a:t> When you push out a new </a:t>
            </a:r>
            <a:r>
              <a:rPr lang="en-US" sz="1100" kern="1200" dirty="0" err="1" smtClean="0">
                <a:solidFill>
                  <a:schemeClr val="tx1"/>
                </a:solidFill>
                <a:latin typeface="Segoe" pitchFamily="34" charset="0"/>
                <a:ea typeface="+mn-ea"/>
                <a:cs typeface="+mn-cs"/>
              </a:rPr>
              <a:t>applicationHost.config</a:t>
            </a:r>
            <a:r>
              <a:rPr lang="en-US" sz="1100" kern="1200" dirty="0" smtClean="0">
                <a:solidFill>
                  <a:schemeClr val="tx1"/>
                </a:solidFill>
                <a:latin typeface="Segoe" pitchFamily="34" charset="0"/>
                <a:ea typeface="+mn-ea"/>
                <a:cs typeface="+mn-cs"/>
              </a:rPr>
              <a:t> your app pools and applications will be recycled. If you are heavily dependent on caching then you could cause some grief in your environment as the CLR reloads.)</a:t>
            </a:r>
          </a:p>
          <a:p>
            <a:r>
              <a:rPr lang="en-US" sz="1100" kern="1200" dirty="0" smtClean="0">
                <a:solidFill>
                  <a:schemeClr val="tx1"/>
                </a:solidFill>
                <a:latin typeface="Segoe" pitchFamily="34" charset="0"/>
                <a:ea typeface="+mn-ea"/>
                <a:cs typeface="+mn-cs"/>
              </a:rPr>
              <a:t>4.</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Centralized Configuration</a:t>
            </a:r>
            <a:endParaRPr lang="en-US" sz="1100" kern="1200" dirty="0" smtClean="0">
              <a:solidFill>
                <a:schemeClr val="tx1"/>
              </a:solidFill>
              <a:latin typeface="Segoe" pitchFamily="34" charset="0"/>
              <a:ea typeface="+mn-ea"/>
              <a:cs typeface="+mn-cs"/>
            </a:endParaRPr>
          </a:p>
          <a:p>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err="1" smtClean="0">
                <a:solidFill>
                  <a:schemeClr val="tx1"/>
                </a:solidFill>
                <a:latin typeface="Segoe" pitchFamily="34" charset="0"/>
                <a:ea typeface="+mn-ea"/>
                <a:cs typeface="+mn-cs"/>
              </a:rPr>
              <a:t>applicationHost.config</a:t>
            </a:r>
            <a:r>
              <a:rPr lang="en-US" sz="1100" b="1" kern="1200" dirty="0" smtClean="0">
                <a:solidFill>
                  <a:schemeClr val="tx1"/>
                </a:solidFill>
                <a:latin typeface="Segoe" pitchFamily="34" charset="0"/>
                <a:ea typeface="+mn-ea"/>
                <a:cs typeface="+mn-cs"/>
              </a:rPr>
              <a:t> stored on UNC share</a:t>
            </a:r>
            <a:endParaRPr lang="en-US" sz="1100" kern="1200" dirty="0" smtClean="0">
              <a:solidFill>
                <a:schemeClr val="tx1"/>
              </a:solidFill>
              <a:latin typeface="Segoe" pitchFamily="34" charset="0"/>
              <a:ea typeface="+mn-ea"/>
              <a:cs typeface="+mn-cs"/>
            </a:endParaRPr>
          </a:p>
          <a:p>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Allows us to copy to two (maybe four) servers rather than 80</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Potential gotcha - managing password changes for account used to connect to </a:t>
            </a:r>
            <a:r>
              <a:rPr lang="en-US" sz="1100" kern="1200" dirty="0" err="1" smtClean="0">
                <a:solidFill>
                  <a:schemeClr val="tx1"/>
                </a:solidFill>
                <a:latin typeface="Segoe" pitchFamily="34" charset="0"/>
                <a:ea typeface="+mn-ea"/>
                <a:cs typeface="+mn-cs"/>
              </a:rPr>
              <a:t>config</a:t>
            </a:r>
            <a:r>
              <a:rPr lang="en-US" sz="1100" kern="1200" dirty="0" smtClean="0">
                <a:solidFill>
                  <a:schemeClr val="tx1"/>
                </a:solidFill>
                <a:latin typeface="Segoe" pitchFamily="34" charset="0"/>
                <a:ea typeface="+mn-ea"/>
                <a:cs typeface="+mn-cs"/>
              </a:rPr>
              <a:t> store</a:t>
            </a:r>
            <a:br>
              <a:rPr lang="en-US" sz="1100" kern="1200" dirty="0" smtClean="0">
                <a:solidFill>
                  <a:schemeClr val="tx1"/>
                </a:solidFill>
                <a:latin typeface="Segoe" pitchFamily="34" charset="0"/>
                <a:ea typeface="+mn-ea"/>
                <a:cs typeface="+mn-cs"/>
              </a:rPr>
            </a:br>
            <a:r>
              <a:rPr lang="en-US" sz="1100" kern="1200" dirty="0" smtClean="0">
                <a:solidFill>
                  <a:schemeClr val="tx1"/>
                </a:solidFill>
                <a:latin typeface="Segoe" pitchFamily="34" charset="0"/>
                <a:ea typeface="+mn-ea"/>
                <a:cs typeface="+mn-cs"/>
              </a:rPr>
              <a:t>(This is because that currently you cannot use the UNC share that is running under the Network service, which we use heavily. It currently requires a domain account, which our security policy mandates a periodic password change.)</a:t>
            </a:r>
          </a:p>
          <a:p>
            <a:r>
              <a:rPr lang="en-US" sz="1100" kern="1200" dirty="0" smtClean="0">
                <a:solidFill>
                  <a:schemeClr val="tx1"/>
                </a:solidFill>
                <a:latin typeface="Segoe" pitchFamily="34" charset="0"/>
                <a:ea typeface="+mn-ea"/>
                <a:cs typeface="+mn-cs"/>
              </a:rPr>
              <a:t>5.</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hlinkClick r:id="rId9"/>
              </a:rPr>
              <a:t>Delegated Configuration</a:t>
            </a:r>
            <a:r>
              <a:rPr lang="en-US" sz="1100" b="1" kern="1200" dirty="0" smtClean="0">
                <a:solidFill>
                  <a:schemeClr val="tx1"/>
                </a:solidFill>
                <a:latin typeface="Segoe" pitchFamily="34" charset="0"/>
                <a:ea typeface="+mn-ea"/>
                <a:cs typeface="+mn-cs"/>
              </a:rPr>
              <a:t> </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Admin can now delegate IIS settings to application owner</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Settings defined in </a:t>
            </a:r>
            <a:r>
              <a:rPr lang="en-US" sz="1100" b="1" kern="1200" dirty="0" err="1" smtClean="0">
                <a:solidFill>
                  <a:schemeClr val="tx1"/>
                </a:solidFill>
                <a:latin typeface="Segoe" pitchFamily="34" charset="0"/>
                <a:ea typeface="+mn-ea"/>
                <a:cs typeface="+mn-cs"/>
              </a:rPr>
              <a:t>web.config</a:t>
            </a:r>
            <a:r>
              <a:rPr lang="en-US" sz="1100" b="1" kern="1200" dirty="0" smtClean="0">
                <a:solidFill>
                  <a:schemeClr val="tx1"/>
                </a:solidFill>
                <a:latin typeface="Segoe" pitchFamily="34" charset="0"/>
                <a:ea typeface="+mn-ea"/>
                <a:cs typeface="+mn-cs"/>
              </a:rPr>
              <a:t> file in application directory</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Example of setting to delegate include:</a:t>
            </a:r>
            <a:endParaRPr lang="en-US" sz="1100" kern="1200" dirty="0" smtClean="0">
              <a:solidFill>
                <a:schemeClr val="tx1"/>
              </a:solidFill>
              <a:latin typeface="Segoe" pitchFamily="34" charset="0"/>
              <a:ea typeface="+mn-ea"/>
              <a:cs typeface="+mn-cs"/>
            </a:endParaRPr>
          </a:p>
          <a:p>
            <a:pPr lvl="2"/>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   </a:t>
            </a:r>
            <a:r>
              <a:rPr lang="en-US" sz="1100" kern="1200" dirty="0" err="1" smtClean="0">
                <a:solidFill>
                  <a:schemeClr val="tx1"/>
                </a:solidFill>
                <a:latin typeface="Segoe" pitchFamily="34" charset="0"/>
                <a:ea typeface="+mn-ea"/>
                <a:cs typeface="+mn-cs"/>
              </a:rPr>
              <a:t>System.webServer</a:t>
            </a:r>
            <a:r>
              <a:rPr lang="en-US" sz="1100" kern="1200" dirty="0" smtClean="0">
                <a:solidFill>
                  <a:schemeClr val="tx1"/>
                </a:solidFill>
                <a:latin typeface="Segoe" pitchFamily="34" charset="0"/>
                <a:ea typeface="+mn-ea"/>
                <a:cs typeface="+mn-cs"/>
              </a:rPr>
              <a:t> section of </a:t>
            </a:r>
            <a:r>
              <a:rPr lang="en-US" sz="1100" kern="1200" dirty="0" err="1" smtClean="0">
                <a:solidFill>
                  <a:schemeClr val="tx1"/>
                </a:solidFill>
                <a:latin typeface="Segoe" pitchFamily="34" charset="0"/>
                <a:ea typeface="+mn-ea"/>
                <a:cs typeface="+mn-cs"/>
              </a:rPr>
              <a:t>applicationHost.config</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   Caching,  </a:t>
            </a:r>
            <a:r>
              <a:rPr lang="en-US" sz="1100" kern="1200" dirty="0" err="1" smtClean="0">
                <a:solidFill>
                  <a:schemeClr val="tx1"/>
                </a:solidFill>
                <a:latin typeface="Segoe" pitchFamily="34" charset="0"/>
                <a:ea typeface="+mn-ea"/>
                <a:cs typeface="+mn-cs"/>
              </a:rPr>
              <a:t>defaultDocument</a:t>
            </a:r>
            <a:r>
              <a:rPr lang="en-US" sz="1100" kern="1200" dirty="0" smtClean="0">
                <a:solidFill>
                  <a:schemeClr val="tx1"/>
                </a:solidFill>
                <a:latin typeface="Segoe" pitchFamily="34" charset="0"/>
                <a:ea typeface="+mn-ea"/>
                <a:cs typeface="+mn-cs"/>
              </a:rPr>
              <a:t>, </a:t>
            </a:r>
            <a:r>
              <a:rPr lang="en-US" sz="1100" kern="1200" dirty="0" err="1" smtClean="0">
                <a:solidFill>
                  <a:schemeClr val="tx1"/>
                </a:solidFill>
                <a:latin typeface="Segoe" pitchFamily="34" charset="0"/>
                <a:ea typeface="+mn-ea"/>
                <a:cs typeface="+mn-cs"/>
              </a:rPr>
              <a:t>httpErrors</a:t>
            </a:r>
            <a:r>
              <a:rPr lang="en-US" sz="1100" kern="1200" dirty="0" smtClean="0">
                <a:solidFill>
                  <a:schemeClr val="tx1"/>
                </a:solidFill>
                <a:latin typeface="Segoe" pitchFamily="34" charset="0"/>
                <a:ea typeface="+mn-ea"/>
                <a:cs typeface="+mn-cs"/>
              </a:rPr>
              <a:t>, security</a:t>
            </a:r>
          </a:p>
          <a:p>
            <a:r>
              <a:rPr lang="en-US" sz="1100" kern="1200" dirty="0" smtClean="0">
                <a:solidFill>
                  <a:schemeClr val="tx1"/>
                </a:solidFill>
                <a:latin typeface="Segoe" pitchFamily="34" charset="0"/>
                <a:ea typeface="+mn-ea"/>
                <a:cs typeface="+mn-cs"/>
              </a:rPr>
              <a:t>6.</a:t>
            </a:r>
            <a:r>
              <a:rPr lang="en-US" sz="800" kern="1200" dirty="0" smtClean="0">
                <a:solidFill>
                  <a:schemeClr val="tx1"/>
                </a:solidFill>
                <a:latin typeface="Segoe" pitchFamily="34" charset="0"/>
                <a:ea typeface="+mn-ea"/>
                <a:cs typeface="+mn-cs"/>
              </a:rPr>
              <a:t>     </a:t>
            </a:r>
            <a:r>
              <a:rPr lang="en-US" sz="1100" b="1" kern="1200" dirty="0" err="1" smtClean="0">
                <a:solidFill>
                  <a:schemeClr val="tx1"/>
                </a:solidFill>
                <a:latin typeface="Segoe" pitchFamily="34" charset="0"/>
                <a:ea typeface="+mn-ea"/>
                <a:cs typeface="+mn-cs"/>
              </a:rPr>
              <a:t>AppCmd</a:t>
            </a:r>
            <a:r>
              <a:rPr lang="en-US" sz="1100" b="1" kern="1200" dirty="0" smtClean="0">
                <a:solidFill>
                  <a:schemeClr val="tx1"/>
                </a:solidFill>
                <a:latin typeface="Segoe" pitchFamily="34" charset="0"/>
                <a:ea typeface="+mn-ea"/>
                <a:cs typeface="+mn-cs"/>
              </a:rPr>
              <a:t> and Other New Management Options</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Managing via the UI</a:t>
            </a:r>
            <a:endParaRPr lang="en-US" sz="1100" kern="1200" dirty="0" smtClean="0">
              <a:solidFill>
                <a:schemeClr val="tx1"/>
              </a:solidFill>
              <a:latin typeface="Segoe" pitchFamily="34" charset="0"/>
              <a:ea typeface="+mn-ea"/>
              <a:cs typeface="+mn-cs"/>
            </a:endParaRPr>
          </a:p>
          <a:p>
            <a:pPr lvl="2"/>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New modular, task-based look and feel</a:t>
            </a:r>
          </a:p>
          <a:p>
            <a:pPr lvl="2"/>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Moving away from the right-click/properties paradigm</a:t>
            </a: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Managing via the Command Line</a:t>
            </a:r>
            <a:endParaRPr lang="en-US" sz="1100" kern="1200" dirty="0" smtClean="0">
              <a:solidFill>
                <a:schemeClr val="tx1"/>
              </a:solidFill>
              <a:latin typeface="Segoe" pitchFamily="34" charset="0"/>
              <a:ea typeface="+mn-ea"/>
              <a:cs typeface="+mn-cs"/>
            </a:endParaRPr>
          </a:p>
          <a:p>
            <a:pPr lvl="2"/>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err="1" smtClean="0">
                <a:solidFill>
                  <a:schemeClr val="tx1"/>
                </a:solidFill>
                <a:latin typeface="Segoe" pitchFamily="34" charset="0"/>
                <a:ea typeface="+mn-ea"/>
                <a:cs typeface="+mn-cs"/>
              </a:rPr>
              <a:t>AppCmd</a:t>
            </a:r>
            <a:r>
              <a:rPr lang="en-US" sz="1100" kern="1200" dirty="0" smtClean="0">
                <a:solidFill>
                  <a:schemeClr val="tx1"/>
                </a:solidFill>
                <a:latin typeface="Segoe" pitchFamily="34" charset="0"/>
                <a:ea typeface="+mn-ea"/>
                <a:cs typeface="+mn-cs"/>
              </a:rPr>
              <a:t> </a:t>
            </a:r>
          </a:p>
          <a:p>
            <a:pPr lvl="2"/>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Command line utility which replaces adsutil.vbs, iisapp.vbs, and others</a:t>
            </a:r>
          </a:p>
          <a:p>
            <a:pPr lvl="2"/>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Allows command line management of sites, applications, </a:t>
            </a:r>
            <a:r>
              <a:rPr lang="en-US" sz="1100" kern="1200" dirty="0" err="1" smtClean="0">
                <a:solidFill>
                  <a:schemeClr val="tx1"/>
                </a:solidFill>
                <a:latin typeface="Segoe" pitchFamily="34" charset="0"/>
                <a:ea typeface="+mn-ea"/>
                <a:cs typeface="+mn-cs"/>
              </a:rPr>
              <a:t>vdirs</a:t>
            </a:r>
            <a:r>
              <a:rPr lang="en-US" sz="1100" kern="1200" dirty="0" smtClean="0">
                <a:solidFill>
                  <a:schemeClr val="tx1"/>
                </a:solidFill>
                <a:latin typeface="Segoe" pitchFamily="34" charset="0"/>
                <a:ea typeface="+mn-ea"/>
                <a:cs typeface="+mn-cs"/>
              </a:rPr>
              <a:t>, </a:t>
            </a:r>
            <a:r>
              <a:rPr lang="en-US" sz="1100" kern="1200" dirty="0" err="1" smtClean="0">
                <a:solidFill>
                  <a:schemeClr val="tx1"/>
                </a:solidFill>
                <a:latin typeface="Segoe" pitchFamily="34" charset="0"/>
                <a:ea typeface="+mn-ea"/>
                <a:cs typeface="+mn-cs"/>
              </a:rPr>
              <a:t>apppools</a:t>
            </a:r>
            <a:r>
              <a:rPr lang="en-US" sz="1100" kern="1200" dirty="0" smtClean="0">
                <a:solidFill>
                  <a:schemeClr val="tx1"/>
                </a:solidFill>
                <a:latin typeface="Segoe" pitchFamily="34" charset="0"/>
                <a:ea typeface="+mn-ea"/>
                <a:cs typeface="+mn-cs"/>
              </a:rPr>
              <a:t>, modules, tracing, and more</a:t>
            </a:r>
          </a:p>
          <a:p>
            <a:pPr lvl="2"/>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err="1" smtClean="0">
                <a:solidFill>
                  <a:schemeClr val="tx1"/>
                </a:solidFill>
                <a:latin typeface="Segoe" pitchFamily="34" charset="0"/>
                <a:ea typeface="+mn-ea"/>
                <a:cs typeface="+mn-cs"/>
              </a:rPr>
              <a:t>Powershell</a:t>
            </a:r>
            <a:endParaRPr lang="en-US" sz="1100" kern="1200" dirty="0" smtClean="0">
              <a:solidFill>
                <a:schemeClr val="tx1"/>
              </a:solidFill>
              <a:latin typeface="Segoe" pitchFamily="34" charset="0"/>
              <a:ea typeface="+mn-ea"/>
              <a:cs typeface="+mn-cs"/>
            </a:endParaRPr>
          </a:p>
          <a:p>
            <a:pPr lvl="2"/>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IIS community creating IIS-specific </a:t>
            </a:r>
            <a:r>
              <a:rPr lang="en-US" sz="1100" kern="1200" dirty="0" err="1" smtClean="0">
                <a:solidFill>
                  <a:schemeClr val="tx1"/>
                </a:solidFill>
                <a:latin typeface="Segoe" pitchFamily="34" charset="0"/>
                <a:ea typeface="+mn-ea"/>
                <a:cs typeface="+mn-cs"/>
              </a:rPr>
              <a:t>Powershell</a:t>
            </a:r>
            <a:r>
              <a:rPr lang="en-US" sz="1100" kern="1200" dirty="0" smtClean="0">
                <a:solidFill>
                  <a:schemeClr val="tx1"/>
                </a:solidFill>
                <a:latin typeface="Segoe" pitchFamily="34" charset="0"/>
                <a:ea typeface="+mn-ea"/>
                <a:cs typeface="+mn-cs"/>
              </a:rPr>
              <a:t> </a:t>
            </a:r>
            <a:r>
              <a:rPr lang="en-US" sz="1100" kern="1200" dirty="0" err="1" smtClean="0">
                <a:solidFill>
                  <a:schemeClr val="tx1"/>
                </a:solidFill>
                <a:latin typeface="Segoe" pitchFamily="34" charset="0"/>
                <a:ea typeface="+mn-ea"/>
                <a:cs typeface="+mn-cs"/>
              </a:rPr>
              <a:t>cmdlets</a:t>
            </a:r>
            <a:r>
              <a:rPr lang="en-US" sz="1100" kern="1200" dirty="0" smtClean="0">
                <a:solidFill>
                  <a:schemeClr val="tx1"/>
                </a:solidFill>
                <a:latin typeface="Segoe" pitchFamily="34" charset="0"/>
                <a:ea typeface="+mn-ea"/>
                <a:cs typeface="+mn-cs"/>
              </a:rPr>
              <a:t> </a:t>
            </a: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MSCOM Considerations</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err="1" smtClean="0">
                <a:solidFill>
                  <a:schemeClr val="tx1"/>
                </a:solidFill>
                <a:latin typeface="Segoe" pitchFamily="34" charset="0"/>
                <a:ea typeface="+mn-ea"/>
                <a:cs typeface="+mn-cs"/>
              </a:rPr>
              <a:t>AppCmd</a:t>
            </a:r>
            <a:r>
              <a:rPr lang="en-US" sz="1100" kern="1200" dirty="0" smtClean="0">
                <a:solidFill>
                  <a:schemeClr val="tx1"/>
                </a:solidFill>
                <a:latin typeface="Segoe" pitchFamily="34" charset="0"/>
                <a:ea typeface="+mn-ea"/>
                <a:cs typeface="+mn-cs"/>
              </a:rPr>
              <a:t> limitations – no remote</a:t>
            </a:r>
          </a:p>
          <a:p>
            <a:pPr lvl="1"/>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No IIS provider for </a:t>
            </a:r>
            <a:r>
              <a:rPr lang="en-US" sz="1100" kern="1200" dirty="0" err="1" smtClean="0">
                <a:solidFill>
                  <a:schemeClr val="tx1"/>
                </a:solidFill>
                <a:latin typeface="Segoe" pitchFamily="34" charset="0"/>
                <a:ea typeface="+mn-ea"/>
                <a:cs typeface="+mn-cs"/>
              </a:rPr>
              <a:t>Powershell</a:t>
            </a:r>
            <a:endParaRPr lang="en-US" sz="1100" kern="1200" dirty="0" smtClean="0">
              <a:solidFill>
                <a:schemeClr val="tx1"/>
              </a:solidFill>
              <a:latin typeface="Segoe" pitchFamily="34" charset="0"/>
              <a:ea typeface="+mn-ea"/>
              <a:cs typeface="+mn-cs"/>
            </a:endParaRPr>
          </a:p>
          <a:p>
            <a:r>
              <a:rPr lang="en-US" sz="1100" kern="1200" dirty="0" smtClean="0">
                <a:solidFill>
                  <a:schemeClr val="tx1"/>
                </a:solidFill>
                <a:latin typeface="Segoe" pitchFamily="34" charset="0"/>
                <a:ea typeface="+mn-ea"/>
                <a:cs typeface="+mn-cs"/>
              </a:rPr>
              <a:t> </a:t>
            </a:r>
          </a:p>
          <a:p>
            <a:r>
              <a:rPr lang="en-US" sz="1100" kern="1200" dirty="0" smtClean="0">
                <a:solidFill>
                  <a:schemeClr val="tx1"/>
                </a:solidFill>
                <a:latin typeface="Segoe" pitchFamily="34" charset="0"/>
                <a:ea typeface="+mn-ea"/>
                <a:cs typeface="+mn-cs"/>
              </a:rPr>
              <a:t>7.</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hlinkClick r:id="rId10"/>
              </a:rPr>
              <a:t>Failed Request Tracing</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Buffers the trace events for requests and flushes them to disk if they meet your failure criteria</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Captures trace data while you’re sleeping</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Very little </a:t>
            </a:r>
            <a:r>
              <a:rPr lang="en-US" sz="1100" b="1" kern="1200" dirty="0" err="1" smtClean="0">
                <a:solidFill>
                  <a:schemeClr val="tx1"/>
                </a:solidFill>
                <a:latin typeface="Segoe" pitchFamily="34" charset="0"/>
                <a:ea typeface="+mn-ea"/>
                <a:cs typeface="+mn-cs"/>
              </a:rPr>
              <a:t>perf</a:t>
            </a:r>
            <a:r>
              <a:rPr lang="en-US" sz="1100" b="1" kern="1200" dirty="0" smtClean="0">
                <a:solidFill>
                  <a:schemeClr val="tx1"/>
                </a:solidFill>
                <a:latin typeface="Segoe" pitchFamily="34" charset="0"/>
                <a:ea typeface="+mn-ea"/>
                <a:cs typeface="+mn-cs"/>
              </a:rPr>
              <a:t> impact when targeting failing requests</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Quick test: Enabling tracing for all file extensions and errors results in approx 5% fewer requests/sec at full stress load (please don’t do this in production)</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View Currently Executing Requests via </a:t>
            </a:r>
            <a:r>
              <a:rPr lang="en-US" sz="1100" b="1" kern="1200" dirty="0" err="1" smtClean="0">
                <a:solidFill>
                  <a:schemeClr val="tx1"/>
                </a:solidFill>
                <a:latin typeface="Segoe" pitchFamily="34" charset="0"/>
                <a:ea typeface="+mn-ea"/>
                <a:cs typeface="+mn-cs"/>
              </a:rPr>
              <a:t>AppCmd</a:t>
            </a:r>
            <a:r>
              <a:rPr lang="en-US" sz="1100" b="1" kern="1200" dirty="0" smtClean="0">
                <a:solidFill>
                  <a:schemeClr val="tx1"/>
                </a:solidFill>
                <a:latin typeface="Segoe" pitchFamily="34" charset="0"/>
                <a:ea typeface="+mn-ea"/>
                <a:cs typeface="+mn-cs"/>
              </a:rPr>
              <a:t> </a:t>
            </a:r>
            <a:endParaRPr lang="en-US" sz="1100" kern="1200" dirty="0" smtClean="0">
              <a:solidFill>
                <a:schemeClr val="tx1"/>
              </a:solidFill>
              <a:latin typeface="Segoe" pitchFamily="34" charset="0"/>
              <a:ea typeface="+mn-ea"/>
              <a:cs typeface="+mn-cs"/>
            </a:endParaRPr>
          </a:p>
          <a:p>
            <a:pPr lvl="2"/>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err="1" smtClean="0">
                <a:solidFill>
                  <a:schemeClr val="tx1"/>
                </a:solidFill>
                <a:latin typeface="Segoe" pitchFamily="34" charset="0"/>
                <a:ea typeface="+mn-ea"/>
                <a:cs typeface="+mn-cs"/>
              </a:rPr>
              <a:t>appcmd</a:t>
            </a:r>
            <a:r>
              <a:rPr lang="en-US" sz="1100" kern="1200" dirty="0" smtClean="0">
                <a:solidFill>
                  <a:schemeClr val="tx1"/>
                </a:solidFill>
                <a:latin typeface="Segoe" pitchFamily="34" charset="0"/>
                <a:ea typeface="+mn-ea"/>
                <a:cs typeface="+mn-cs"/>
              </a:rPr>
              <a:t> list requests (for all request)</a:t>
            </a:r>
          </a:p>
          <a:p>
            <a:pPr lvl="2"/>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err="1" smtClean="0">
                <a:solidFill>
                  <a:schemeClr val="tx1"/>
                </a:solidFill>
                <a:latin typeface="Segoe" pitchFamily="34" charset="0"/>
                <a:ea typeface="+mn-ea"/>
                <a:cs typeface="+mn-cs"/>
              </a:rPr>
              <a:t>appcmd</a:t>
            </a:r>
            <a:r>
              <a:rPr lang="en-US" sz="1100" kern="1200" dirty="0" smtClean="0">
                <a:solidFill>
                  <a:schemeClr val="tx1"/>
                </a:solidFill>
                <a:latin typeface="Segoe" pitchFamily="34" charset="0"/>
                <a:ea typeface="+mn-ea"/>
                <a:cs typeface="+mn-cs"/>
              </a:rPr>
              <a:t> list requests /</a:t>
            </a:r>
            <a:r>
              <a:rPr lang="en-US" sz="1100" kern="1200" dirty="0" err="1" smtClean="0">
                <a:solidFill>
                  <a:schemeClr val="tx1"/>
                </a:solidFill>
                <a:latin typeface="Segoe" pitchFamily="34" charset="0"/>
                <a:ea typeface="+mn-ea"/>
                <a:cs typeface="+mn-cs"/>
              </a:rPr>
              <a:t>apppool.name:DefaultAppPool</a:t>
            </a:r>
            <a:r>
              <a:rPr lang="en-US" sz="1100" kern="1200" dirty="0" smtClean="0">
                <a:solidFill>
                  <a:schemeClr val="tx1"/>
                </a:solidFill>
                <a:latin typeface="Segoe" pitchFamily="34" charset="0"/>
                <a:ea typeface="+mn-ea"/>
                <a:cs typeface="+mn-cs"/>
              </a:rPr>
              <a:t> </a:t>
            </a:r>
          </a:p>
          <a:p>
            <a:r>
              <a:rPr lang="en-US" sz="1100" kern="1200" dirty="0" smtClean="0">
                <a:solidFill>
                  <a:schemeClr val="tx1"/>
                </a:solidFill>
                <a:latin typeface="Segoe" pitchFamily="34" charset="0"/>
                <a:ea typeface="+mn-ea"/>
                <a:cs typeface="+mn-cs"/>
              </a:rPr>
              <a:t>REQUEST "3e00000080012675" (url</a:t>
            </a:r>
            <a:r>
              <a:rPr lang="en-US" sz="1100" kern="1200" dirty="0" smtClean="0">
                <a:solidFill>
                  <a:schemeClr val="tx1"/>
                </a:solidFill>
                <a:latin typeface="Segoe" pitchFamily="34" charset="0"/>
                <a:ea typeface="+mn-ea"/>
                <a:cs typeface="+mn-cs"/>
                <a:hlinkClick r:id="rId11"/>
              </a:rPr>
              <a:t>:GET /</a:t>
            </a:r>
            <a:r>
              <a:rPr lang="en-US" sz="1100" kern="1200" dirty="0" err="1" smtClean="0">
                <a:solidFill>
                  <a:schemeClr val="tx1"/>
                </a:solidFill>
                <a:latin typeface="Segoe" pitchFamily="34" charset="0"/>
                <a:ea typeface="+mn-ea"/>
                <a:cs typeface="+mn-cs"/>
                <a:hlinkClick r:id="rId11"/>
              </a:rPr>
              <a:t>c</a:t>
            </a:r>
            <a:r>
              <a:rPr lang="en-US" sz="1100" kern="1200" dirty="0" err="1" smtClean="0">
                <a:solidFill>
                  <a:schemeClr val="tx1"/>
                </a:solidFill>
                <a:latin typeface="Segoe" pitchFamily="34" charset="0"/>
                <a:ea typeface="+mn-ea"/>
                <a:cs typeface="+mn-cs"/>
              </a:rPr>
              <a:t>asestudies</a:t>
            </a:r>
            <a:r>
              <a:rPr lang="en-US" sz="1100" kern="1200" dirty="0" smtClean="0">
                <a:solidFill>
                  <a:schemeClr val="tx1"/>
                </a:solidFill>
                <a:latin typeface="Segoe" pitchFamily="34" charset="0"/>
                <a:ea typeface="+mn-ea"/>
                <a:cs typeface="+mn-cs"/>
              </a:rPr>
              <a:t>/</a:t>
            </a:r>
            <a:r>
              <a:rPr lang="en-US" sz="1100" kern="1200" dirty="0" err="1" smtClean="0">
                <a:solidFill>
                  <a:schemeClr val="tx1"/>
                </a:solidFill>
                <a:latin typeface="Segoe" pitchFamily="34" charset="0"/>
                <a:ea typeface="+mn-ea"/>
                <a:cs typeface="+mn-cs"/>
              </a:rPr>
              <a:t>casestudy.aspx?casestudyid</a:t>
            </a:r>
            <a:r>
              <a:rPr lang="en-US" sz="1100" kern="1200" dirty="0" smtClean="0">
                <a:solidFill>
                  <a:schemeClr val="tx1"/>
                </a:solidFill>
                <a:latin typeface="Segoe" pitchFamily="34" charset="0"/>
                <a:ea typeface="+mn-ea"/>
                <a:cs typeface="+mn-cs"/>
              </a:rPr>
              <a:t>=201269, time:2954 </a:t>
            </a:r>
            <a:r>
              <a:rPr lang="en-US" sz="1100" kern="1200" dirty="0" err="1" smtClean="0">
                <a:solidFill>
                  <a:schemeClr val="tx1"/>
                </a:solidFill>
                <a:latin typeface="Segoe" pitchFamily="34" charset="0"/>
                <a:ea typeface="+mn-ea"/>
                <a:cs typeface="+mn-cs"/>
              </a:rPr>
              <a:t>msec</a:t>
            </a:r>
            <a:r>
              <a:rPr lang="en-US" sz="1100" kern="1200" dirty="0" smtClean="0">
                <a:solidFill>
                  <a:schemeClr val="tx1"/>
                </a:solidFill>
                <a:latin typeface="Segoe" pitchFamily="34" charset="0"/>
                <a:ea typeface="+mn-ea"/>
                <a:cs typeface="+mn-cs"/>
              </a:rPr>
              <a:t>, client:127.0.0.1)</a:t>
            </a:r>
          </a:p>
          <a:p>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New Task Scheduler</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Trigger tasks on events</a:t>
            </a:r>
          </a:p>
          <a:p>
            <a:r>
              <a:rPr lang="en-US" sz="1100" kern="1200" dirty="0" smtClean="0">
                <a:solidFill>
                  <a:schemeClr val="tx1"/>
                </a:solidFill>
                <a:latin typeface="Segoe" pitchFamily="34" charset="0"/>
                <a:ea typeface="+mn-ea"/>
                <a:cs typeface="+mn-cs"/>
              </a:rPr>
              <a:t>8.</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Request Filtering</a:t>
            </a:r>
            <a:r>
              <a:rPr lang="en-US" sz="1100" kern="1200" dirty="0" smtClean="0">
                <a:solidFill>
                  <a:schemeClr val="tx1"/>
                </a:solidFill>
                <a:latin typeface="Segoe" pitchFamily="34" charset="0"/>
                <a:ea typeface="+mn-ea"/>
                <a:cs typeface="+mn-cs"/>
              </a:rPr>
              <a:t> </a:t>
            </a: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No more </a:t>
            </a:r>
            <a:r>
              <a:rPr lang="en-US" sz="1100" b="1" kern="1200" dirty="0" err="1" smtClean="0">
                <a:solidFill>
                  <a:schemeClr val="tx1"/>
                </a:solidFill>
                <a:latin typeface="Segoe" pitchFamily="34" charset="0"/>
                <a:ea typeface="+mn-ea"/>
                <a:cs typeface="+mn-cs"/>
              </a:rPr>
              <a:t>URLScan</a:t>
            </a:r>
            <a:r>
              <a:rPr lang="en-US" sz="1100" b="1" kern="1200" dirty="0" smtClean="0">
                <a:solidFill>
                  <a:schemeClr val="tx1"/>
                </a:solidFill>
                <a:latin typeface="Segoe" pitchFamily="34" charset="0"/>
                <a:ea typeface="+mn-ea"/>
                <a:cs typeface="+mn-cs"/>
              </a:rPr>
              <a:t> </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&lt;/</a:t>
            </a:r>
            <a:r>
              <a:rPr lang="en-US" sz="1100" b="1" kern="1200" dirty="0" err="1" smtClean="0">
                <a:solidFill>
                  <a:schemeClr val="tx1"/>
                </a:solidFill>
                <a:latin typeface="Segoe" pitchFamily="34" charset="0"/>
                <a:ea typeface="+mn-ea"/>
                <a:cs typeface="+mn-cs"/>
              </a:rPr>
              <a:t>requestFiltering</a:t>
            </a:r>
            <a:r>
              <a:rPr lang="en-US" sz="1100" b="1" kern="1200" dirty="0" smtClean="0">
                <a:solidFill>
                  <a:schemeClr val="tx1"/>
                </a:solidFill>
                <a:latin typeface="Segoe" pitchFamily="34" charset="0"/>
                <a:ea typeface="+mn-ea"/>
                <a:cs typeface="+mn-cs"/>
              </a:rPr>
              <a:t>&gt; settings in </a:t>
            </a:r>
            <a:r>
              <a:rPr lang="en-US" sz="1100" b="1" kern="1200" dirty="0" err="1" smtClean="0">
                <a:solidFill>
                  <a:schemeClr val="tx1"/>
                </a:solidFill>
                <a:latin typeface="Segoe" pitchFamily="34" charset="0"/>
                <a:ea typeface="+mn-ea"/>
                <a:cs typeface="+mn-cs"/>
              </a:rPr>
              <a:t>applicationHost.config</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Gotcha for Microsoft.com: If filename includes “+” then </a:t>
            </a:r>
            <a:r>
              <a:rPr lang="en-US" sz="1100" b="1" kern="1200" dirty="0" err="1" smtClean="0">
                <a:solidFill>
                  <a:schemeClr val="tx1"/>
                </a:solidFill>
                <a:latin typeface="Segoe" pitchFamily="34" charset="0"/>
                <a:ea typeface="+mn-ea"/>
                <a:cs typeface="+mn-cs"/>
              </a:rPr>
              <a:t>allowDoubleEscaping</a:t>
            </a:r>
            <a:r>
              <a:rPr lang="en-US" sz="1100" b="1" kern="1200" dirty="0" smtClean="0">
                <a:solidFill>
                  <a:schemeClr val="tx1"/>
                </a:solidFill>
                <a:latin typeface="Segoe" pitchFamily="34" charset="0"/>
                <a:ea typeface="+mn-ea"/>
                <a:cs typeface="+mn-cs"/>
              </a:rPr>
              <a:t> must be set to “true</a:t>
            </a:r>
            <a:r>
              <a:rPr lang="en-US" sz="1100" kern="1200" dirty="0" smtClean="0">
                <a:solidFill>
                  <a:schemeClr val="tx1"/>
                </a:solidFill>
                <a:latin typeface="Segoe" pitchFamily="34" charset="0"/>
                <a:ea typeface="+mn-ea"/>
                <a:cs typeface="+mn-cs"/>
              </a:rPr>
              <a:t>”</a:t>
            </a:r>
          </a:p>
          <a:p>
            <a:pPr lvl="2"/>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&lt;</a:t>
            </a:r>
            <a:r>
              <a:rPr lang="en-US" sz="1100" kern="1200" dirty="0" err="1" smtClean="0">
                <a:solidFill>
                  <a:schemeClr val="tx1"/>
                </a:solidFill>
                <a:latin typeface="Segoe" pitchFamily="34" charset="0"/>
                <a:ea typeface="+mn-ea"/>
                <a:cs typeface="+mn-cs"/>
              </a:rPr>
              <a:t>requestFiltering</a:t>
            </a:r>
            <a:r>
              <a:rPr lang="en-US" sz="1100" kern="1200" dirty="0" smtClean="0">
                <a:solidFill>
                  <a:schemeClr val="tx1"/>
                </a:solidFill>
                <a:latin typeface="Segoe" pitchFamily="34" charset="0"/>
                <a:ea typeface="+mn-ea"/>
                <a:cs typeface="+mn-cs"/>
              </a:rPr>
              <a:t> </a:t>
            </a:r>
            <a:r>
              <a:rPr lang="en-US" sz="1100" kern="1200" dirty="0" err="1" smtClean="0">
                <a:solidFill>
                  <a:schemeClr val="tx1"/>
                </a:solidFill>
                <a:latin typeface="Segoe" pitchFamily="34" charset="0"/>
                <a:ea typeface="+mn-ea"/>
                <a:cs typeface="+mn-cs"/>
              </a:rPr>
              <a:t>allowDoubleEscaping</a:t>
            </a:r>
            <a:r>
              <a:rPr lang="en-US" sz="1100" kern="1200" dirty="0" smtClean="0">
                <a:solidFill>
                  <a:schemeClr val="tx1"/>
                </a:solidFill>
                <a:latin typeface="Segoe" pitchFamily="34" charset="0"/>
                <a:ea typeface="+mn-ea"/>
                <a:cs typeface="+mn-cs"/>
              </a:rPr>
              <a:t>="true"&gt;</a:t>
            </a: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Allow or disallow specific file extensions and verbs</a:t>
            </a:r>
            <a:endParaRPr lang="en-US" sz="1100" kern="1200" dirty="0" smtClean="0">
              <a:solidFill>
                <a:schemeClr val="tx1"/>
              </a:solidFill>
              <a:latin typeface="Segoe" pitchFamily="34" charset="0"/>
              <a:ea typeface="+mn-ea"/>
              <a:cs typeface="+mn-cs"/>
            </a:endParaRPr>
          </a:p>
          <a:p>
            <a:pPr lvl="2"/>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&lt;add </a:t>
            </a:r>
            <a:r>
              <a:rPr lang="en-US" sz="1100" kern="1200" dirty="0" err="1" smtClean="0">
                <a:solidFill>
                  <a:schemeClr val="tx1"/>
                </a:solidFill>
                <a:latin typeface="Segoe" pitchFamily="34" charset="0"/>
                <a:ea typeface="+mn-ea"/>
                <a:cs typeface="+mn-cs"/>
              </a:rPr>
              <a:t>fileExtension</a:t>
            </a:r>
            <a:r>
              <a:rPr lang="en-US" sz="1100" kern="1200" dirty="0" smtClean="0">
                <a:solidFill>
                  <a:schemeClr val="tx1"/>
                </a:solidFill>
                <a:latin typeface="Segoe" pitchFamily="34" charset="0"/>
                <a:ea typeface="+mn-ea"/>
                <a:cs typeface="+mn-cs"/>
              </a:rPr>
              <a:t>=".exe" allowed="false" /&gt;</a:t>
            </a: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err="1" smtClean="0">
                <a:solidFill>
                  <a:schemeClr val="tx1"/>
                </a:solidFill>
                <a:latin typeface="Segoe" pitchFamily="34" charset="0"/>
                <a:ea typeface="+mn-ea"/>
                <a:cs typeface="+mn-cs"/>
              </a:rPr>
              <a:t>DenyURLSequences</a:t>
            </a:r>
            <a:r>
              <a:rPr lang="en-US" sz="1100" b="1" kern="1200" dirty="0" smtClean="0">
                <a:solidFill>
                  <a:schemeClr val="tx1"/>
                </a:solidFill>
                <a:latin typeface="Segoe" pitchFamily="34" charset="0"/>
                <a:ea typeface="+mn-ea"/>
                <a:cs typeface="+mn-cs"/>
              </a:rPr>
              <a:t> </a:t>
            </a:r>
            <a:endParaRPr lang="en-US" sz="1100" kern="1200" dirty="0" smtClean="0">
              <a:solidFill>
                <a:schemeClr val="tx1"/>
              </a:solidFill>
              <a:latin typeface="Segoe" pitchFamily="34" charset="0"/>
              <a:ea typeface="+mn-ea"/>
              <a:cs typeface="+mn-cs"/>
            </a:endParaRPr>
          </a:p>
          <a:p>
            <a:pPr lvl="2"/>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&lt;add sequence="./" /&gt; </a:t>
            </a:r>
          </a:p>
          <a:p>
            <a:pPr lvl="2"/>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&lt;add sequence="/." /&gt; </a:t>
            </a: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err="1" smtClean="0">
                <a:solidFill>
                  <a:schemeClr val="tx1"/>
                </a:solidFill>
                <a:latin typeface="Segoe" pitchFamily="34" charset="0"/>
                <a:ea typeface="+mn-ea"/>
                <a:cs typeface="+mn-cs"/>
              </a:rPr>
              <a:t>RequestLimits</a:t>
            </a:r>
            <a:r>
              <a:rPr lang="en-US" sz="1100" b="1" kern="1200" dirty="0" smtClean="0">
                <a:solidFill>
                  <a:schemeClr val="tx1"/>
                </a:solidFill>
                <a:latin typeface="Segoe" pitchFamily="34" charset="0"/>
                <a:ea typeface="+mn-ea"/>
                <a:cs typeface="+mn-cs"/>
              </a:rPr>
              <a:t> </a:t>
            </a:r>
            <a:endParaRPr lang="en-US" sz="1100" kern="1200" dirty="0" smtClean="0">
              <a:solidFill>
                <a:schemeClr val="tx1"/>
              </a:solidFill>
              <a:latin typeface="Segoe" pitchFamily="34" charset="0"/>
              <a:ea typeface="+mn-ea"/>
              <a:cs typeface="+mn-cs"/>
            </a:endParaRPr>
          </a:p>
          <a:p>
            <a:pPr lvl="2"/>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err="1" smtClean="0">
                <a:solidFill>
                  <a:schemeClr val="tx1"/>
                </a:solidFill>
                <a:latin typeface="Segoe" pitchFamily="34" charset="0"/>
                <a:ea typeface="+mn-ea"/>
                <a:cs typeface="+mn-cs"/>
              </a:rPr>
              <a:t>maxAllowedContentLength</a:t>
            </a:r>
            <a:r>
              <a:rPr lang="en-US" sz="1100" kern="1200" dirty="0" smtClean="0">
                <a:solidFill>
                  <a:schemeClr val="tx1"/>
                </a:solidFill>
                <a:latin typeface="Segoe" pitchFamily="34" charset="0"/>
                <a:ea typeface="+mn-ea"/>
                <a:cs typeface="+mn-cs"/>
              </a:rPr>
              <a:t>="1000000“</a:t>
            </a:r>
          </a:p>
          <a:p>
            <a:pPr lvl="2"/>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err="1" smtClean="0">
                <a:solidFill>
                  <a:schemeClr val="tx1"/>
                </a:solidFill>
                <a:latin typeface="Segoe" pitchFamily="34" charset="0"/>
                <a:ea typeface="+mn-ea"/>
                <a:cs typeface="+mn-cs"/>
              </a:rPr>
              <a:t>maxUrl</a:t>
            </a:r>
            <a:r>
              <a:rPr lang="en-US" sz="1100" kern="1200" dirty="0" smtClean="0">
                <a:solidFill>
                  <a:schemeClr val="tx1"/>
                </a:solidFill>
                <a:latin typeface="Segoe" pitchFamily="34" charset="0"/>
                <a:ea typeface="+mn-ea"/>
                <a:cs typeface="+mn-cs"/>
              </a:rPr>
              <a:t>="260“</a:t>
            </a:r>
          </a:p>
          <a:p>
            <a:pPr lvl="1"/>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err="1" smtClean="0">
                <a:solidFill>
                  <a:schemeClr val="tx1"/>
                </a:solidFill>
                <a:latin typeface="Segoe" pitchFamily="34" charset="0"/>
                <a:ea typeface="+mn-ea"/>
                <a:cs typeface="+mn-cs"/>
              </a:rPr>
              <a:t>maxQueryString</a:t>
            </a:r>
            <a:r>
              <a:rPr lang="en-US" sz="1100" kern="1200" dirty="0" smtClean="0">
                <a:solidFill>
                  <a:schemeClr val="tx1"/>
                </a:solidFill>
                <a:latin typeface="Segoe" pitchFamily="34" charset="0"/>
                <a:ea typeface="+mn-ea"/>
                <a:cs typeface="+mn-cs"/>
              </a:rPr>
              <a:t>="2048"</a:t>
            </a:r>
          </a:p>
          <a:p>
            <a:r>
              <a:rPr lang="en-US" sz="1100" kern="1200" dirty="0" smtClean="0">
                <a:solidFill>
                  <a:schemeClr val="tx1"/>
                </a:solidFill>
                <a:latin typeface="Segoe" pitchFamily="34" charset="0"/>
                <a:ea typeface="+mn-ea"/>
                <a:cs typeface="+mn-cs"/>
              </a:rPr>
              <a:t>9.</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UNC Content</a:t>
            </a:r>
            <a:endParaRPr lang="en-US" sz="1100" kern="1200" dirty="0" smtClean="0">
              <a:solidFill>
                <a:schemeClr val="tx1"/>
              </a:solidFill>
              <a:latin typeface="Segoe" pitchFamily="34" charset="0"/>
              <a:ea typeface="+mn-ea"/>
              <a:cs typeface="+mn-cs"/>
            </a:endParaRPr>
          </a:p>
          <a:p>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Simplified content synchronization</a:t>
            </a:r>
            <a:endParaRPr lang="en-US" sz="1100" kern="1200" dirty="0" smtClean="0">
              <a:solidFill>
                <a:schemeClr val="tx1"/>
              </a:solidFill>
              <a:latin typeface="Segoe" pitchFamily="34" charset="0"/>
              <a:ea typeface="+mn-ea"/>
              <a:cs typeface="+mn-cs"/>
            </a:endParaRPr>
          </a:p>
          <a:p>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Reduced H/W footprint (potentially less cost)</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ü</a:t>
            </a:r>
            <a:r>
              <a:rPr lang="en-US" sz="8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rPr>
              <a:t>Common industry pain point</a:t>
            </a:r>
          </a:p>
          <a:p>
            <a:r>
              <a:rPr lang="en-US" sz="1100" kern="1200" dirty="0" smtClean="0">
                <a:solidFill>
                  <a:schemeClr val="tx1"/>
                </a:solidFill>
                <a:latin typeface="Segoe" pitchFamily="34" charset="0"/>
                <a:ea typeface="+mn-ea"/>
                <a:cs typeface="+mn-cs"/>
              </a:rPr>
              <a:t>10.</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Output Caching of Dynamic Content </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Fewer off-box calls to backend dependencies</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Significant performance gains</a:t>
            </a:r>
            <a:endParaRPr lang="en-US" sz="1100" kern="1200" dirty="0" smtClean="0">
              <a:solidFill>
                <a:schemeClr val="tx1"/>
              </a:solidFill>
              <a:latin typeface="Segoe" pitchFamily="34" charset="0"/>
              <a:ea typeface="+mn-ea"/>
              <a:cs typeface="+mn-cs"/>
            </a:endParaRPr>
          </a:p>
          <a:p>
            <a:pPr lvl="1"/>
            <a:r>
              <a:rPr lang="en-US" sz="1100" kern="1200" dirty="0" smtClean="0">
                <a:solidFill>
                  <a:schemeClr val="tx1"/>
                </a:solidFill>
                <a:latin typeface="Segoe" pitchFamily="34" charset="0"/>
                <a:ea typeface="+mn-ea"/>
                <a:cs typeface="+mn-cs"/>
              </a:rPr>
              <a:t>·</a:t>
            </a:r>
            <a:r>
              <a:rPr lang="en-US" sz="800" kern="1200" dirty="0" smtClean="0">
                <a:solidFill>
                  <a:schemeClr val="tx1"/>
                </a:solidFill>
                <a:latin typeface="Segoe" pitchFamily="34" charset="0"/>
                <a:ea typeface="+mn-ea"/>
                <a:cs typeface="+mn-cs"/>
              </a:rPr>
              <a:t>         </a:t>
            </a:r>
            <a:r>
              <a:rPr lang="en-US" sz="1100" b="1" kern="1200" dirty="0" smtClean="0">
                <a:solidFill>
                  <a:schemeClr val="tx1"/>
                </a:solidFill>
                <a:latin typeface="Segoe" pitchFamily="34" charset="0"/>
                <a:ea typeface="+mn-ea"/>
                <a:cs typeface="+mn-cs"/>
              </a:rPr>
              <a:t>Simple WCAT (Web Capacity Analysis Tool) Stress Test against</a:t>
            </a:r>
            <a:r>
              <a:rPr lang="en-US" sz="1100" kern="1200" dirty="0" smtClean="0">
                <a:solidFill>
                  <a:schemeClr val="tx1"/>
                </a:solidFill>
                <a:latin typeface="Segoe" pitchFamily="34" charset="0"/>
                <a:ea typeface="+mn-ea"/>
                <a:cs typeface="+mn-cs"/>
              </a:rPr>
              <a:t> </a:t>
            </a:r>
            <a:r>
              <a:rPr lang="en-US" sz="1100" kern="1200" dirty="0" smtClean="0">
                <a:solidFill>
                  <a:schemeClr val="tx1"/>
                </a:solidFill>
                <a:latin typeface="Segoe" pitchFamily="34" charset="0"/>
                <a:ea typeface="+mn-ea"/>
                <a:cs typeface="+mn-cs"/>
                <a:hlinkClick r:id="rId12"/>
              </a:rPr>
              <a:t>www.microsoft.com/en/us/default.aspx</a:t>
            </a:r>
            <a:r>
              <a:rPr lang="en-US" sz="1100" kern="1200" dirty="0" smtClean="0">
                <a:solidFill>
                  <a:schemeClr val="tx1"/>
                </a:solidFill>
                <a:latin typeface="Segoe" pitchFamily="34" charset="0"/>
                <a:ea typeface="+mn-ea"/>
                <a:cs typeface="+mn-cs"/>
              </a:rPr>
              <a:t> </a:t>
            </a:r>
            <a:br>
              <a:rPr lang="en-US" sz="1100" kern="1200" dirty="0" smtClean="0">
                <a:solidFill>
                  <a:schemeClr val="tx1"/>
                </a:solidFill>
                <a:latin typeface="Segoe" pitchFamily="34" charset="0"/>
                <a:ea typeface="+mn-ea"/>
                <a:cs typeface="+mn-cs"/>
              </a:rPr>
            </a:br>
            <a:r>
              <a:rPr lang="en-US" sz="1100" kern="1200" dirty="0" smtClean="0">
                <a:solidFill>
                  <a:schemeClr val="tx1"/>
                </a:solidFill>
                <a:latin typeface="Segoe" pitchFamily="34" charset="0"/>
                <a:ea typeface="+mn-ea"/>
                <a:cs typeface="+mn-cs"/>
              </a:rPr>
              <a:t>Not appropriate for all applications (e.g. not effective for those with very personalized output)</a:t>
            </a:r>
          </a:p>
          <a:p>
            <a:pPr lvl="1"/>
            <a:r>
              <a:rPr lang="en-US" sz="1100" kern="1200" dirty="0" smtClean="0">
                <a:solidFill>
                  <a:schemeClr val="tx1"/>
                </a:solidFill>
                <a:latin typeface="Segoe" pitchFamily="34" charset="0"/>
                <a:ea typeface="+mn-ea"/>
                <a:cs typeface="+mn-cs"/>
              </a:rPr>
              <a:t> </a:t>
            </a:r>
          </a:p>
          <a:p>
            <a:r>
              <a:rPr lang="en-US" sz="1100" kern="1200" dirty="0" smtClean="0">
                <a:solidFill>
                  <a:schemeClr val="tx1"/>
                </a:solidFill>
                <a:latin typeface="Segoe" pitchFamily="34" charset="0"/>
                <a:ea typeface="+mn-ea"/>
                <a:cs typeface="+mn-cs"/>
              </a:rPr>
              <a:t>Well that is our Top 10. We are making new discoveries every week and are looking forward to the next builds that we can update to. We are filing bugs when we find them and will continue to push information to the product teams and we will try and keep this blog updated as new, juicy morsels are discovered in the </a:t>
            </a:r>
            <a:r>
              <a:rPr lang="en-US" sz="1100" kern="1200" dirty="0" err="1" smtClean="0">
                <a:solidFill>
                  <a:schemeClr val="tx1"/>
                </a:solidFill>
                <a:latin typeface="Segoe" pitchFamily="34" charset="0"/>
                <a:ea typeface="+mn-ea"/>
                <a:cs typeface="+mn-cs"/>
              </a:rPr>
              <a:t>Dogfood</a:t>
            </a:r>
            <a:r>
              <a:rPr lang="en-US" sz="1100" kern="1200" dirty="0" smtClean="0">
                <a:solidFill>
                  <a:schemeClr val="tx1"/>
                </a:solidFill>
                <a:latin typeface="Segoe" pitchFamily="34" charset="0"/>
                <a:ea typeface="+mn-ea"/>
                <a:cs typeface="+mn-cs"/>
              </a:rPr>
              <a:t>.</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3" name="Notes Placeholder 2"/>
          <p:cNvSpPr>
            <a:spLocks noGrp="1"/>
          </p:cNvSpPr>
          <p:nvPr>
            <p:ph type="body" idx="1"/>
          </p:nvPr>
        </p:nvSpPr>
        <p:spPr/>
        <p:txBody>
          <a:bodyPr>
            <a:normAutofit/>
          </a:bodyPr>
          <a:lstStyle/>
          <a:p>
            <a:endParaRPr lang="en-US" baseline="0" dirty="0" smtClean="0"/>
          </a:p>
          <a:p>
            <a:r>
              <a:rPr lang="en-US" baseline="0" dirty="0" smtClean="0"/>
              <a:t>When a request comes into the server, the request is sent through a series of events. Code can be wired up to fire when these events occur. As a whole, this is called the “request processing pipeline”.</a:t>
            </a:r>
          </a:p>
          <a:p>
            <a:endParaRPr lang="en-US" baseline="0" dirty="0" smtClean="0"/>
          </a:p>
          <a:p>
            <a:r>
              <a:rPr lang="en-US" baseline="0" dirty="0" smtClean="0"/>
              <a:t>In IIS6, the request process pipeline was monolithic. That is, neither the IT Pro or Developer had a lot of control over what happened in the pipeline. You can turn features on or off such as Digest authentication or compression, but the code for those features is still loaded into each worker process.</a:t>
            </a:r>
          </a:p>
          <a:p>
            <a:endParaRPr lang="en-US" baseline="0" dirty="0" smtClean="0"/>
          </a:p>
          <a:p>
            <a:r>
              <a:rPr lang="en-US" baseline="0" dirty="0" smtClean="0"/>
              <a:t>You can add </a:t>
            </a:r>
            <a:r>
              <a:rPr lang="en-US" baseline="0" dirty="0" err="1" smtClean="0"/>
              <a:t>featuers</a:t>
            </a:r>
            <a:r>
              <a:rPr lang="en-US" baseline="0" dirty="0" smtClean="0"/>
              <a:t> to IIS using ISPAI as filters or extensions. ASP.net, PHP, classic ASP and others operate as ISAPI applications that are called fairly late in the pipeline. This mean that the ISAPI applications do not have access to all the request processing </a:t>
            </a:r>
            <a:r>
              <a:rPr lang="en-US" baseline="0" dirty="0" err="1" smtClean="0"/>
              <a:t>intrinsicis</a:t>
            </a:r>
            <a:r>
              <a:rPr lang="en-US" baseline="0" dirty="0" smtClean="0"/>
              <a:t>, making the applications somewhat less useful than they could be. In addition, the constrains have to develop extensions in ISAPI is a dated, and limiting technology.</a:t>
            </a:r>
          </a:p>
          <a:p>
            <a:r>
              <a:rPr lang="en-US" baseline="0" dirty="0" smtClean="0"/>
              <a: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3" name="Notes Placeholder 2"/>
          <p:cNvSpPr>
            <a:spLocks noGrp="1"/>
          </p:cNvSpPr>
          <p:nvPr>
            <p:ph type="body" idx="1"/>
          </p:nvPr>
        </p:nvSpPr>
        <p:spPr/>
        <p:txBody>
          <a:bodyPr>
            <a:normAutofit/>
          </a:bodyPr>
          <a:lstStyle/>
          <a:p>
            <a:r>
              <a:rPr lang="en-US" dirty="0" smtClean="0"/>
              <a:t>In IIS7,</a:t>
            </a:r>
            <a:r>
              <a:rPr lang="en-US" baseline="0" dirty="0" smtClean="0"/>
              <a:t> rather than have a fixed set of functions in the pipeline, the </a:t>
            </a:r>
            <a:r>
              <a:rPr lang="en-US" baseline="0" dirty="0" err="1" smtClean="0"/>
              <a:t>feautres</a:t>
            </a:r>
            <a:r>
              <a:rPr lang="en-US" baseline="0" dirty="0" smtClean="0"/>
              <a:t> were modularized. Each feature is contained in a module that  exists as an </a:t>
            </a:r>
            <a:r>
              <a:rPr lang="en-US" baseline="0" dirty="0" err="1" smtClean="0"/>
              <a:t>execcutable</a:t>
            </a:r>
            <a:r>
              <a:rPr lang="en-US" baseline="0" dirty="0" smtClean="0"/>
              <a:t> that is “wired up” to service requests in the pipeline when certain events occur. As a result, we can not actually remove the code for features we don’t require and add entirely new modules written with .NET (managed), or native code (C++).  Developers are far more productive in these languages. As a result. IIS 7 can be made to do precisely what your business requires. IF you want to add specialized redirection, reverse proxy, authentication, or auditing systems, for example – this is much easier to do.</a:t>
            </a:r>
          </a:p>
          <a:p>
            <a:endParaRPr lang="en-US" baseline="0" dirty="0" smtClean="0"/>
          </a:p>
          <a:p>
            <a:r>
              <a:rPr lang="en-US" baseline="0" dirty="0" smtClean="0"/>
              <a:t>What does this mean for an IT Pro? It means that IIS 7 will be doing things that you haven’t seen a web server do before. It will be useful in more places, and in more ways than you initially imagine. </a:t>
            </a:r>
          </a:p>
          <a:p>
            <a:endParaRPr lang="en-US" baseline="0" dirty="0" smtClean="0"/>
          </a:p>
          <a:p>
            <a:r>
              <a:rPr lang="en-US" baseline="0" dirty="0" smtClean="0"/>
              <a:t>In addition, IIS 7 modularity has many other benefits and is built into more than just the pipeline.</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9152"/>
          <p:cNvSpPr>
            <a:spLocks noGrp="1" noRot="1" noChangeAspect="1" noChangeArrowheads="1" noTextEdit="1"/>
          </p:cNvSpPr>
          <p:nvPr>
            <p:ph type="sldImg"/>
          </p:nvPr>
        </p:nvSpPr>
        <p:spPr>
          <a:ln cap="flat">
            <a:headEnd type="none" w="med" len="med"/>
            <a:tailEnd type="none" w="med" len="med"/>
          </a:ln>
        </p:spPr>
      </p:sp>
      <p:sp>
        <p:nvSpPr>
          <p:cNvPr id="33795" name="Rectangle 49153"/>
          <p:cNvSpPr>
            <a:spLocks noGrp="1" noChangeArrowheads="1"/>
          </p:cNvSpPr>
          <p:nvPr>
            <p:ph type="body" idx="1"/>
          </p:nvPr>
        </p:nvSpPr>
        <p:spPr>
          <a:noFill/>
          <a:ln/>
        </p:spPr>
        <p:txBody>
          <a:bodyPr/>
          <a:lstStyle/>
          <a:p>
            <a:endParaRPr lang="en-US" sz="800" dirty="0" smtClean="0">
              <a:latin typeface="Segoe"/>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66776" y="2286000"/>
            <a:ext cx="9228138" cy="1828193"/>
          </a:xfrm>
        </p:spPr>
        <p:txBody>
          <a:bodyPr/>
          <a:lstStyle>
            <a:lvl1pPr>
              <a:lnSpc>
                <a:spcPct val="90000"/>
              </a:lnSpc>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866774" y="5213350"/>
            <a:ext cx="9228139" cy="553998"/>
          </a:xfrm>
        </p:spPr>
        <p:txBody>
          <a:bodyPr/>
          <a:lstStyle>
            <a:lvl1pPr marL="0" indent="0" algn="l">
              <a:lnSpc>
                <a:spcPct val="90000"/>
              </a:lnSpc>
              <a:spcBef>
                <a:spcPts val="0"/>
              </a:spcBef>
              <a:buNone/>
              <a:defRPr>
                <a:solidFill>
                  <a:schemeClr val="tx1">
                    <a:tint val="75000"/>
                  </a:schemeClr>
                </a:solidFill>
              </a:defRPr>
            </a:lvl1pPr>
            <a:lvl2pPr marL="548640" indent="0" algn="ctr">
              <a:buNone/>
              <a:defRPr>
                <a:solidFill>
                  <a:schemeClr val="tx1">
                    <a:tint val="75000"/>
                  </a:schemeClr>
                </a:solidFill>
              </a:defRPr>
            </a:lvl2pPr>
            <a:lvl3pPr marL="1097280" indent="0" algn="ctr">
              <a:buNone/>
              <a:defRPr>
                <a:solidFill>
                  <a:schemeClr val="tx1">
                    <a:tint val="75000"/>
                  </a:schemeClr>
                </a:solidFill>
              </a:defRPr>
            </a:lvl3pPr>
            <a:lvl4pPr marL="1645920" indent="0" algn="ctr">
              <a:buNone/>
              <a:defRPr>
                <a:solidFill>
                  <a:schemeClr val="tx1">
                    <a:tint val="75000"/>
                  </a:schemeClr>
                </a:solidFill>
              </a:defRPr>
            </a:lvl4pPr>
            <a:lvl5pPr marL="2194560" indent="0" algn="ctr">
              <a:buNone/>
              <a:defRPr>
                <a:solidFill>
                  <a:schemeClr val="tx1">
                    <a:tint val="75000"/>
                  </a:schemeClr>
                </a:solidFill>
              </a:defRPr>
            </a:lvl5pPr>
            <a:lvl6pPr marL="2743200" indent="0" algn="ctr">
              <a:buNone/>
              <a:defRPr>
                <a:solidFill>
                  <a:schemeClr val="tx1">
                    <a:tint val="75000"/>
                  </a:schemeClr>
                </a:solidFill>
              </a:defRPr>
            </a:lvl6pPr>
            <a:lvl7pPr marL="3291840" indent="0" algn="ctr">
              <a:buNone/>
              <a:defRPr>
                <a:solidFill>
                  <a:schemeClr val="tx1">
                    <a:tint val="75000"/>
                  </a:schemeClr>
                </a:solidFill>
              </a:defRPr>
            </a:lvl7pPr>
            <a:lvl8pPr marL="3840480" indent="0" algn="ctr">
              <a:buNone/>
              <a:defRPr>
                <a:solidFill>
                  <a:schemeClr val="tx1">
                    <a:tint val="75000"/>
                  </a:schemeClr>
                </a:solidFill>
              </a:defRPr>
            </a:lvl8pPr>
            <a:lvl9pPr marL="438912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457200" y="1693863"/>
            <a:ext cx="10058400" cy="2905411"/>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457200" y="1693863"/>
            <a:ext cx="10058400" cy="2905411"/>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7486650"/>
            <a:ext cx="10972801" cy="742950"/>
          </a:xfrm>
          <a:solidFill>
            <a:srgbClr val="FFFF99"/>
          </a:solidFill>
        </p:spPr>
        <p:txBody>
          <a:bodyPr wrap="square" lIns="182880" tIns="91440" rIns="182880" bIns="91440" anchor="b" anchorCtr="0">
            <a:noAutofit/>
          </a:bodyPr>
          <a:lstStyle>
            <a:lvl1pPr algn="r">
              <a:buFont typeface="Arial" pitchFamily="34" charset="0"/>
              <a:buNone/>
              <a:defRPr>
                <a:solidFill>
                  <a:srgbClr val="000000"/>
                </a:solidFill>
                <a:effectLst/>
                <a:latin typeface="Segoe Semibold"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548640" y="264796"/>
            <a:ext cx="9875520" cy="83099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48640" y="1950720"/>
            <a:ext cx="4846320" cy="32070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577840" y="1950720"/>
            <a:ext cx="4846320" cy="32070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lstStyle/>
          <a:p>
            <a:r>
              <a:rPr lang="en-US"/>
              <a:t>Click to edit Master title style</a:t>
            </a:r>
          </a:p>
        </p:txBody>
      </p:sp>
      <p:sp>
        <p:nvSpPr>
          <p:cNvPr id="3" name="Text Placeholder 2"/>
          <p:cNvSpPr>
            <a:spLocks noGrp="1"/>
          </p:cNvSpPr>
          <p:nvPr>
            <p:ph type="body" idx="1"/>
          </p:nvPr>
        </p:nvSpPr>
        <p:spPr/>
        <p:txBody>
          <a:bodyPr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66776" y="2838450"/>
            <a:ext cx="9228138" cy="1828193"/>
          </a:xfrm>
        </p:spPr>
        <p:txBody>
          <a:bodyPr/>
          <a:lstStyle>
            <a:lvl1pPr>
              <a:lnSpc>
                <a:spcPct val="90000"/>
              </a:lnSpc>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1643063" y="5213350"/>
            <a:ext cx="8451850" cy="553998"/>
          </a:xfrm>
        </p:spPr>
        <p:txBody>
          <a:bodyPr/>
          <a:lstStyle>
            <a:lvl1pPr marL="0" indent="0" algn="l">
              <a:lnSpc>
                <a:spcPct val="90000"/>
              </a:lnSpc>
              <a:spcBef>
                <a:spcPts val="0"/>
              </a:spcBef>
              <a:buNone/>
              <a:defRPr>
                <a:solidFill>
                  <a:schemeClr val="tx1">
                    <a:tint val="75000"/>
                  </a:schemeClr>
                </a:solidFill>
              </a:defRPr>
            </a:lvl1pPr>
            <a:lvl2pPr marL="548640" indent="0" algn="ctr">
              <a:buNone/>
              <a:defRPr>
                <a:solidFill>
                  <a:schemeClr val="tx1">
                    <a:tint val="75000"/>
                  </a:schemeClr>
                </a:solidFill>
              </a:defRPr>
            </a:lvl2pPr>
            <a:lvl3pPr marL="1097280" indent="0" algn="ctr">
              <a:buNone/>
              <a:defRPr>
                <a:solidFill>
                  <a:schemeClr val="tx1">
                    <a:tint val="75000"/>
                  </a:schemeClr>
                </a:solidFill>
              </a:defRPr>
            </a:lvl3pPr>
            <a:lvl4pPr marL="1645920" indent="0" algn="ctr">
              <a:buNone/>
              <a:defRPr>
                <a:solidFill>
                  <a:schemeClr val="tx1">
                    <a:tint val="75000"/>
                  </a:schemeClr>
                </a:solidFill>
              </a:defRPr>
            </a:lvl4pPr>
            <a:lvl5pPr marL="2194560" indent="0" algn="ctr">
              <a:buNone/>
              <a:defRPr>
                <a:solidFill>
                  <a:schemeClr val="tx1">
                    <a:tint val="75000"/>
                  </a:schemeClr>
                </a:solidFill>
              </a:defRPr>
            </a:lvl5pPr>
            <a:lvl6pPr marL="2743200" indent="0" algn="ctr">
              <a:buNone/>
              <a:defRPr>
                <a:solidFill>
                  <a:schemeClr val="tx1">
                    <a:tint val="75000"/>
                  </a:schemeClr>
                </a:solidFill>
              </a:defRPr>
            </a:lvl6pPr>
            <a:lvl7pPr marL="3291840" indent="0" algn="ctr">
              <a:buNone/>
              <a:defRPr>
                <a:solidFill>
                  <a:schemeClr val="tx1">
                    <a:tint val="75000"/>
                  </a:schemeClr>
                </a:solidFill>
              </a:defRPr>
            </a:lvl7pPr>
            <a:lvl8pPr marL="3840480" indent="0" algn="ctr">
              <a:buNone/>
              <a:defRPr>
                <a:solidFill>
                  <a:schemeClr val="tx1">
                    <a:tint val="75000"/>
                  </a:schemeClr>
                </a:solidFill>
              </a:defRPr>
            </a:lvl8pPr>
            <a:lvl9pPr marL="4389120"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643063" y="862866"/>
            <a:ext cx="8451850" cy="1661993"/>
          </a:xfrm>
        </p:spPr>
        <p:txBody>
          <a:bodyPr anchor="b">
            <a:scene3d>
              <a:camera prst="orthographicFront"/>
              <a:lightRig rig="flat" dir="t"/>
            </a:scene3d>
            <a:sp3d extrusionH="88900" contourW="2540">
              <a:bevelT w="38100" h="31750"/>
              <a:contourClr>
                <a:srgbClr val="F4A234"/>
              </a:contourClr>
            </a:sp3d>
          </a:bodyPr>
          <a:lstStyle>
            <a:lvl1pPr marL="0" indent="0" algn="r">
              <a:buFont typeface="Arial" pitchFamily="34" charset="0"/>
              <a:buNone/>
              <a:defRPr kumimoji="0" lang="en-US" sz="12000" b="1" i="1" u="none" strike="noStrike" kern="1200" cap="none" spc="-770"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Segoe" pitchFamily="34" charset="0"/>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457200" y="1693863"/>
            <a:ext cx="10058400" cy="2784352"/>
          </a:xfrm>
        </p:spPr>
        <p:txBody>
          <a:bodyPr/>
          <a:lstStyle>
            <a:lvl1pPr>
              <a:lnSpc>
                <a:spcPct val="90000"/>
              </a:lnSpc>
              <a:spcBef>
                <a:spcPts val="1000"/>
              </a:spcBef>
              <a:spcAft>
                <a:spcPts val="0"/>
              </a:spcAft>
              <a:buSzPct val="90000"/>
              <a:buFontTx/>
              <a:buBlip>
                <a:blip r:embed="rId2"/>
              </a:buBlip>
              <a:defRPr/>
            </a:lvl1pPr>
            <a:lvl2pPr>
              <a:lnSpc>
                <a:spcPct val="90000"/>
              </a:lnSpc>
              <a:spcBef>
                <a:spcPts val="1000"/>
              </a:spcBef>
              <a:spcAft>
                <a:spcPts val="0"/>
              </a:spcAft>
              <a:buSzPct val="90000"/>
              <a:buFontTx/>
              <a:buBlip>
                <a:blip r:embed="rId2"/>
              </a:buBlip>
              <a:defRPr/>
            </a:lvl2pPr>
            <a:lvl3pPr>
              <a:lnSpc>
                <a:spcPct val="90000"/>
              </a:lnSpc>
              <a:spcBef>
                <a:spcPts val="1000"/>
              </a:spcBef>
              <a:spcAft>
                <a:spcPts val="0"/>
              </a:spcAft>
              <a:buSzPct val="90000"/>
              <a:buFontTx/>
              <a:buBlip>
                <a:blip r:embed="rId2"/>
              </a:buBlip>
              <a:defRPr/>
            </a:lvl3pPr>
            <a:lvl4pPr>
              <a:lnSpc>
                <a:spcPct val="90000"/>
              </a:lnSpc>
              <a:spcBef>
                <a:spcPts val="1000"/>
              </a:spcBef>
              <a:spcAft>
                <a:spcPts val="0"/>
              </a:spcAft>
              <a:buSzPct val="90000"/>
              <a:buFontTx/>
              <a:buBlip>
                <a:blip r:embed="rId2"/>
              </a:buBlip>
              <a:defRPr/>
            </a:lvl4pPr>
            <a:lvl5pPr>
              <a:lnSpc>
                <a:spcPct val="90000"/>
              </a:lnSpc>
              <a:spcBef>
                <a:spcPts val="1000"/>
              </a:spcBef>
              <a:spcAft>
                <a:spcPts val="0"/>
              </a:spcAft>
              <a:buSzPct val="90000"/>
              <a:buFontTx/>
              <a:buBlip>
                <a:blip r:embed="rId2"/>
              </a:buBlip>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95450"/>
            <a:ext cx="10058400" cy="2784352"/>
          </a:xfrm>
        </p:spPr>
        <p:txBody>
          <a:bodyPr/>
          <a:lstStyle>
            <a:lvl1pPr>
              <a:lnSpc>
                <a:spcPct val="90000"/>
              </a:lnSpc>
              <a:spcBef>
                <a:spcPts val="960"/>
              </a:spcBef>
              <a:buSzPct val="90000"/>
              <a:defRPr/>
            </a:lvl1pPr>
            <a:lvl2pPr>
              <a:lnSpc>
                <a:spcPct val="90000"/>
              </a:lnSpc>
              <a:spcBef>
                <a:spcPts val="960"/>
              </a:spcBef>
              <a:buSzPct val="90000"/>
              <a:defRPr/>
            </a:lvl2pPr>
            <a:lvl3pPr>
              <a:lnSpc>
                <a:spcPct val="90000"/>
              </a:lnSpc>
              <a:spcBef>
                <a:spcPts val="960"/>
              </a:spcBef>
              <a:buSzPct val="90000"/>
              <a:defRPr/>
            </a:lvl3pPr>
            <a:lvl4pPr>
              <a:lnSpc>
                <a:spcPct val="90000"/>
              </a:lnSpc>
              <a:spcBef>
                <a:spcPts val="960"/>
              </a:spcBef>
              <a:buSzPct val="90000"/>
              <a:defRPr/>
            </a:lvl4pPr>
            <a:lvl5pPr>
              <a:lnSpc>
                <a:spcPct val="90000"/>
              </a:lnSpc>
              <a:spcBef>
                <a:spcPts val="960"/>
              </a:spcBef>
              <a:buSzPct val="9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93863"/>
            <a:ext cx="4937760" cy="2583784"/>
          </a:xfrm>
        </p:spPr>
        <p:txBody>
          <a:bodyPr/>
          <a:lstStyle>
            <a:lvl1pPr marL="407988" indent="-407988">
              <a:lnSpc>
                <a:spcPct val="90000"/>
              </a:lnSpc>
              <a:buSzPct val="90000"/>
              <a:defRPr sz="3400"/>
            </a:lvl1pPr>
            <a:lvl2pPr marL="808038" indent="-390525">
              <a:lnSpc>
                <a:spcPct val="90000"/>
              </a:lnSpc>
              <a:buSzPct val="90000"/>
              <a:defRPr sz="2900"/>
            </a:lvl2pPr>
            <a:lvl3pPr marL="1144588" indent="-346075">
              <a:lnSpc>
                <a:spcPct val="90000"/>
              </a:lnSpc>
              <a:buSzPct val="90000"/>
              <a:defRPr sz="2400"/>
            </a:lvl3pPr>
            <a:lvl4pPr marL="1473200" indent="-328613">
              <a:lnSpc>
                <a:spcPct val="90000"/>
              </a:lnSpc>
              <a:buSzPct val="90000"/>
              <a:defRPr sz="2200"/>
            </a:lvl4pPr>
            <a:lvl5pPr marL="1819275" indent="-336550">
              <a:lnSpc>
                <a:spcPct val="90000"/>
              </a:lnSpc>
              <a:buSzPct val="90000"/>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77840" y="1693863"/>
            <a:ext cx="4937760" cy="2583784"/>
          </a:xfrm>
        </p:spPr>
        <p:txBody>
          <a:bodyPr/>
          <a:lstStyle>
            <a:lvl1pPr marL="417513" indent="-417513">
              <a:lnSpc>
                <a:spcPct val="90000"/>
              </a:lnSpc>
              <a:buSzPct val="90000"/>
              <a:defRPr sz="3400"/>
            </a:lvl1pPr>
            <a:lvl2pPr marL="808038" indent="-407988">
              <a:lnSpc>
                <a:spcPct val="90000"/>
              </a:lnSpc>
              <a:buSzPct val="90000"/>
              <a:defRPr sz="2900"/>
            </a:lvl2pPr>
            <a:lvl3pPr marL="1154113" indent="-363538">
              <a:lnSpc>
                <a:spcPct val="90000"/>
              </a:lnSpc>
              <a:buSzPct val="90000"/>
              <a:defRPr sz="2400"/>
            </a:lvl3pPr>
            <a:lvl4pPr marL="1473200" indent="-319088">
              <a:lnSpc>
                <a:spcPct val="90000"/>
              </a:lnSpc>
              <a:buSzPct val="90000"/>
              <a:defRPr sz="2200"/>
            </a:lvl4pPr>
            <a:lvl5pPr marL="1819275" indent="-328613">
              <a:lnSpc>
                <a:spcPct val="90000"/>
              </a:lnSpc>
              <a:buSzPct val="90000"/>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93863"/>
            <a:ext cx="4937760" cy="830997"/>
          </a:xfrm>
        </p:spPr>
        <p:txBody>
          <a:bodyPr anchor="b"/>
          <a:lstStyle>
            <a:lvl1pPr marL="0" indent="0">
              <a:lnSpc>
                <a:spcPct val="90000"/>
              </a:lnSpc>
              <a:spcBef>
                <a:spcPts val="0"/>
              </a:spcBef>
              <a:buNone/>
              <a:defRPr sz="3000" b="1"/>
            </a:lvl1pPr>
            <a:lvl2pPr marL="548640" indent="0">
              <a:buNone/>
              <a:defRPr sz="2400" b="1"/>
            </a:lvl2pPr>
            <a:lvl3pPr marL="1097280" indent="0">
              <a:buNone/>
              <a:defRPr sz="2200" b="1"/>
            </a:lvl3pPr>
            <a:lvl4pPr marL="1645920" indent="0">
              <a:buNone/>
              <a:defRPr sz="1900" b="1"/>
            </a:lvl4pPr>
            <a:lvl5pPr marL="2194560" indent="0">
              <a:buNone/>
              <a:defRPr sz="1900" b="1"/>
            </a:lvl5pPr>
            <a:lvl6pPr marL="2743200" indent="0">
              <a:buNone/>
              <a:defRPr sz="1900" b="1"/>
            </a:lvl6pPr>
            <a:lvl7pPr marL="3291840" indent="0">
              <a:buNone/>
              <a:defRPr sz="1900" b="1"/>
            </a:lvl7pPr>
            <a:lvl8pPr marL="3840480" indent="0">
              <a:buNone/>
              <a:defRPr sz="1900" b="1"/>
            </a:lvl8pPr>
            <a:lvl9pPr marL="4389120" indent="0">
              <a:buNone/>
              <a:defRPr sz="1900" b="1"/>
            </a:lvl9pPr>
          </a:lstStyle>
          <a:p>
            <a:pPr lvl="0"/>
            <a:r>
              <a:rPr lang="en-US" smtClean="0"/>
              <a:t>Click to edit Master text styles</a:t>
            </a:r>
          </a:p>
        </p:txBody>
      </p:sp>
      <p:sp>
        <p:nvSpPr>
          <p:cNvPr id="4" name="Content Placeholder 3"/>
          <p:cNvSpPr>
            <a:spLocks noGrp="1"/>
          </p:cNvSpPr>
          <p:nvPr>
            <p:ph sz="half" idx="2"/>
          </p:nvPr>
        </p:nvSpPr>
        <p:spPr>
          <a:xfrm>
            <a:off x="457199" y="2609850"/>
            <a:ext cx="4937760" cy="2443746"/>
          </a:xfrm>
        </p:spPr>
        <p:txBody>
          <a:bodyPr/>
          <a:lstStyle>
            <a:lvl1pPr marL="338138" indent="-338138">
              <a:defRPr sz="2800"/>
            </a:lvl1pPr>
            <a:lvl2pPr marL="674688" indent="-319088">
              <a:defRPr sz="2400"/>
            </a:lvl2pPr>
            <a:lvl3pPr marL="976313" indent="-292100">
              <a:defRPr sz="2200"/>
            </a:lvl3pPr>
            <a:lvl4pPr marL="1260475" indent="-274638">
              <a:defRPr sz="2000"/>
            </a:lvl4pPr>
            <a:lvl5pPr marL="1535113" indent="-247650">
              <a:defRPr sz="20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575176" y="1693863"/>
            <a:ext cx="4940423" cy="830997"/>
          </a:xfrm>
        </p:spPr>
        <p:txBody>
          <a:bodyPr anchor="b"/>
          <a:lstStyle>
            <a:lvl1pPr marL="0" indent="0">
              <a:lnSpc>
                <a:spcPct val="90000"/>
              </a:lnSpc>
              <a:spcBef>
                <a:spcPts val="0"/>
              </a:spcBef>
              <a:buNone/>
              <a:defRPr sz="3000" b="1"/>
            </a:lvl1pPr>
            <a:lvl2pPr marL="548640" indent="0">
              <a:buNone/>
              <a:defRPr sz="2400" b="1"/>
            </a:lvl2pPr>
            <a:lvl3pPr marL="1097280" indent="0">
              <a:buNone/>
              <a:defRPr sz="2200" b="1"/>
            </a:lvl3pPr>
            <a:lvl4pPr marL="1645920" indent="0">
              <a:buNone/>
              <a:defRPr sz="1900" b="1"/>
            </a:lvl4pPr>
            <a:lvl5pPr marL="2194560" indent="0">
              <a:buNone/>
              <a:defRPr sz="1900" b="1"/>
            </a:lvl5pPr>
            <a:lvl6pPr marL="2743200" indent="0">
              <a:buNone/>
              <a:defRPr sz="1900" b="1"/>
            </a:lvl6pPr>
            <a:lvl7pPr marL="3291840" indent="0">
              <a:buNone/>
              <a:defRPr sz="1900" b="1"/>
            </a:lvl7pPr>
            <a:lvl8pPr marL="3840480" indent="0">
              <a:buNone/>
              <a:defRPr sz="1900" b="1"/>
            </a:lvl8pPr>
            <a:lvl9pPr marL="4389120" indent="0">
              <a:buNone/>
              <a:defRPr sz="1900" b="1"/>
            </a:lvl9pPr>
          </a:lstStyle>
          <a:p>
            <a:pPr lvl="0"/>
            <a:r>
              <a:rPr lang="en-US" smtClean="0"/>
              <a:t>Click to edit Master text styles</a:t>
            </a:r>
          </a:p>
        </p:txBody>
      </p:sp>
      <p:sp>
        <p:nvSpPr>
          <p:cNvPr id="6" name="Content Placeholder 5"/>
          <p:cNvSpPr>
            <a:spLocks noGrp="1"/>
          </p:cNvSpPr>
          <p:nvPr>
            <p:ph sz="quarter" idx="4"/>
          </p:nvPr>
        </p:nvSpPr>
        <p:spPr>
          <a:xfrm>
            <a:off x="5574030" y="2609850"/>
            <a:ext cx="4941569" cy="2443746"/>
          </a:xfrm>
        </p:spPr>
        <p:txBody>
          <a:bodyPr/>
          <a:lstStyle>
            <a:lvl1pPr marL="355600" indent="-355600">
              <a:defRPr sz="2800"/>
            </a:lvl1pPr>
            <a:lvl2pPr marL="684213" indent="-328613">
              <a:defRPr sz="2400"/>
            </a:lvl2pPr>
            <a:lvl3pPr marL="985838" indent="-293688">
              <a:defRPr sz="2200"/>
            </a:lvl3pPr>
            <a:lvl4pPr marL="1260475" indent="-284163">
              <a:defRPr sz="2000"/>
            </a:lvl4pPr>
            <a:lvl5pPr marL="1535113" indent="-265113">
              <a:defRPr sz="20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gray">
      <p:bgPr>
        <a:blipFill dpi="0"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6225"/>
            <a:ext cx="10058400" cy="8309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95450"/>
            <a:ext cx="10058400" cy="3139321"/>
          </a:xfrm>
          <a:prstGeom prst="rect">
            <a:avLst/>
          </a:prstGeom>
        </p:spPr>
        <p:txBody>
          <a:bodyPr vert="horz"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81" r:id="rId1"/>
    <p:sldLayoutId id="214748369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3" r:id="rId12"/>
    <p:sldLayoutId id="2147483694" r:id="rId13"/>
  </p:sldLayoutIdLst>
  <p:transition>
    <p:fade/>
  </p:transition>
  <p:txStyles>
    <p:titleStyle>
      <a:lvl1pPr algn="l" defTabSz="1097280" rtl="0" eaLnBrk="1" latinLnBrk="0" hangingPunct="1">
        <a:lnSpc>
          <a:spcPct val="90000"/>
        </a:lnSpc>
        <a:spcBef>
          <a:spcPct val="0"/>
        </a:spcBef>
        <a:buNone/>
        <a:defRPr lang="en-US" sz="6000" b="0" kern="1200" cap="none" spc="-150" dirty="0" smtClean="0">
          <a:ln w="3175">
            <a:noFill/>
          </a:ln>
          <a:gradFill flip="none" rotWithShape="1">
            <a:gsLst>
              <a:gs pos="0">
                <a:srgbClr val="FFFFB9"/>
              </a:gs>
              <a:gs pos="36000">
                <a:srgbClr val="FFFF99"/>
              </a:gs>
              <a:gs pos="86000">
                <a:srgbClr val="F9C661"/>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p:titleStyle>
    <p:bodyStyle>
      <a:lvl1pPr marL="461963" indent="-461963" algn="l" defTabSz="1097280" rtl="0" eaLnBrk="1" latinLnBrk="0" hangingPunct="1">
        <a:lnSpc>
          <a:spcPct val="100000"/>
        </a:lnSpc>
        <a:spcBef>
          <a:spcPts val="1200"/>
        </a:spcBef>
        <a:buSzPct val="90000"/>
        <a:buFontTx/>
        <a:buBlip>
          <a:blip r:embed="rId16"/>
        </a:buBlip>
        <a:defRPr sz="4000" kern="1200">
          <a:solidFill>
            <a:schemeClr val="tx1"/>
          </a:solidFill>
          <a:latin typeface="+mn-lt"/>
          <a:ea typeface="+mn-ea"/>
          <a:cs typeface="+mn-cs"/>
        </a:defRPr>
      </a:lvl1pPr>
      <a:lvl2pPr marL="887413" indent="-434975" algn="l" defTabSz="1097280" rtl="0" eaLnBrk="1" latinLnBrk="0" hangingPunct="1">
        <a:lnSpc>
          <a:spcPct val="100000"/>
        </a:lnSpc>
        <a:spcBef>
          <a:spcPts val="1200"/>
        </a:spcBef>
        <a:buSzPct val="90000"/>
        <a:buFontTx/>
        <a:buBlip>
          <a:blip r:embed="rId16"/>
        </a:buBlip>
        <a:defRPr sz="3600" kern="1200">
          <a:solidFill>
            <a:schemeClr val="tx1"/>
          </a:solidFill>
          <a:latin typeface="+mn-lt"/>
          <a:ea typeface="+mn-ea"/>
          <a:cs typeface="+mn-cs"/>
        </a:defRPr>
      </a:lvl2pPr>
      <a:lvl3pPr marL="1322388" indent="-417513" algn="l" defTabSz="1097280" rtl="0" eaLnBrk="1" latinLnBrk="0" hangingPunct="1">
        <a:lnSpc>
          <a:spcPct val="100000"/>
        </a:lnSpc>
        <a:spcBef>
          <a:spcPts val="1200"/>
        </a:spcBef>
        <a:buSzPct val="90000"/>
        <a:buFontTx/>
        <a:buBlip>
          <a:blip r:embed="rId16"/>
        </a:buBlip>
        <a:defRPr sz="3200" kern="1200">
          <a:solidFill>
            <a:schemeClr val="tx1"/>
          </a:solidFill>
          <a:latin typeface="+mn-lt"/>
          <a:ea typeface="+mn-ea"/>
          <a:cs typeface="+mn-cs"/>
        </a:defRPr>
      </a:lvl3pPr>
      <a:lvl4pPr marL="1704975" indent="-382588" algn="l" defTabSz="1097280" rtl="0" eaLnBrk="1" latinLnBrk="0" hangingPunct="1">
        <a:lnSpc>
          <a:spcPct val="100000"/>
        </a:lnSpc>
        <a:spcBef>
          <a:spcPts val="1200"/>
        </a:spcBef>
        <a:buSzPct val="90000"/>
        <a:buFontTx/>
        <a:buBlip>
          <a:blip r:embed="rId16"/>
        </a:buBlip>
        <a:defRPr sz="2800" kern="1200">
          <a:solidFill>
            <a:schemeClr val="tx1"/>
          </a:solidFill>
          <a:latin typeface="+mn-lt"/>
          <a:ea typeface="+mn-ea"/>
          <a:cs typeface="+mn-cs"/>
        </a:defRPr>
      </a:lvl4pPr>
      <a:lvl5pPr marL="2112963" indent="-382588" algn="l" defTabSz="1097280" rtl="0" eaLnBrk="1" latinLnBrk="0" hangingPunct="1">
        <a:lnSpc>
          <a:spcPct val="100000"/>
        </a:lnSpc>
        <a:spcBef>
          <a:spcPts val="1200"/>
        </a:spcBef>
        <a:buSzPct val="90000"/>
        <a:buFontTx/>
        <a:buBlip>
          <a:blip r:embed="rId16"/>
        </a:buBlip>
        <a:defRPr sz="2800" kern="1200">
          <a:solidFill>
            <a:schemeClr val="tx1"/>
          </a:solidFill>
          <a:latin typeface="+mn-lt"/>
          <a:ea typeface="+mn-ea"/>
          <a:cs typeface="+mn-cs"/>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en-US"/>
      </a:defPPr>
      <a:lvl1pPr marL="0" algn="l" defTabSz="1097280" rtl="0" eaLnBrk="1" latinLnBrk="0" hangingPunct="1">
        <a:defRPr sz="2200" kern="1200">
          <a:solidFill>
            <a:schemeClr val="tx1"/>
          </a:solidFill>
          <a:latin typeface="+mn-lt"/>
          <a:ea typeface="+mn-ea"/>
          <a:cs typeface="+mn-cs"/>
        </a:defRPr>
      </a:lvl1pPr>
      <a:lvl2pPr marL="548640" algn="l" defTabSz="1097280" rtl="0" eaLnBrk="1" latinLnBrk="0" hangingPunct="1">
        <a:defRPr sz="2200" kern="1200">
          <a:solidFill>
            <a:schemeClr val="tx1"/>
          </a:solidFill>
          <a:latin typeface="+mn-lt"/>
          <a:ea typeface="+mn-ea"/>
          <a:cs typeface="+mn-cs"/>
        </a:defRPr>
      </a:lvl2pPr>
      <a:lvl3pPr marL="1097280" algn="l" defTabSz="1097280" rtl="0" eaLnBrk="1" latinLnBrk="0" hangingPunct="1">
        <a:defRPr sz="2200" kern="1200">
          <a:solidFill>
            <a:schemeClr val="tx1"/>
          </a:solidFill>
          <a:latin typeface="+mn-lt"/>
          <a:ea typeface="+mn-ea"/>
          <a:cs typeface="+mn-cs"/>
        </a:defRPr>
      </a:lvl3pPr>
      <a:lvl4pPr marL="1645920" algn="l" defTabSz="1097280" rtl="0" eaLnBrk="1" latinLnBrk="0" hangingPunct="1">
        <a:defRPr sz="2200" kern="1200">
          <a:solidFill>
            <a:schemeClr val="tx1"/>
          </a:solidFill>
          <a:latin typeface="+mn-lt"/>
          <a:ea typeface="+mn-ea"/>
          <a:cs typeface="+mn-cs"/>
        </a:defRPr>
      </a:lvl4pPr>
      <a:lvl5pPr marL="2194560" algn="l" defTabSz="1097280" rtl="0" eaLnBrk="1" latinLnBrk="0" hangingPunct="1">
        <a:defRPr sz="2200" kern="1200">
          <a:solidFill>
            <a:schemeClr val="tx1"/>
          </a:solidFill>
          <a:latin typeface="+mn-lt"/>
          <a:ea typeface="+mn-ea"/>
          <a:cs typeface="+mn-cs"/>
        </a:defRPr>
      </a:lvl5pPr>
      <a:lvl6pPr marL="2743200" algn="l" defTabSz="1097280" rtl="0" eaLnBrk="1" latinLnBrk="0" hangingPunct="1">
        <a:defRPr sz="2200" kern="1200">
          <a:solidFill>
            <a:schemeClr val="tx1"/>
          </a:solidFill>
          <a:latin typeface="+mn-lt"/>
          <a:ea typeface="+mn-ea"/>
          <a:cs typeface="+mn-cs"/>
        </a:defRPr>
      </a:lvl6pPr>
      <a:lvl7pPr marL="3291840" algn="l" defTabSz="1097280" rtl="0" eaLnBrk="1" latinLnBrk="0" hangingPunct="1">
        <a:defRPr sz="2200" kern="1200">
          <a:solidFill>
            <a:schemeClr val="tx1"/>
          </a:solidFill>
          <a:latin typeface="+mn-lt"/>
          <a:ea typeface="+mn-ea"/>
          <a:cs typeface="+mn-cs"/>
        </a:defRPr>
      </a:lvl7pPr>
      <a:lvl8pPr marL="3840480" algn="l" defTabSz="1097280" rtl="0" eaLnBrk="1" latinLnBrk="0" hangingPunct="1">
        <a:defRPr sz="2200" kern="1200">
          <a:solidFill>
            <a:schemeClr val="tx1"/>
          </a:solidFill>
          <a:latin typeface="+mn-lt"/>
          <a:ea typeface="+mn-ea"/>
          <a:cs typeface="+mn-cs"/>
        </a:defRPr>
      </a:lvl8pPr>
      <a:lvl9pPr marL="4389120" algn="l" defTabSz="1097280"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2.xml"/><Relationship Id="rId1" Type="http://schemas.openxmlformats.org/officeDocument/2006/relationships/tags" Target="../tags/tag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tags" Target="../tags/tag10.xml"/><Relationship Id="rId4" Type="http://schemas.openxmlformats.org/officeDocument/2006/relationships/image" Target="../media/image23.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hyperlink" Target="http://www.iis.net/downloads/"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hyperlink" Target="http://www.iis.net/articles/view.aspx/IIS7/Extending-IIS7/Extending-IIS-Manager/How-to-Create-a-Simple-IIS-Manager-Module"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www.microsoft.com/emea/itsshowtime/result_search.aspx?event=69" TargetMode="Externa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blogs.technet.com/mscom/archive/2007/09/07/the-tasty-morsels-found-in-dogfood-mscom-ops-top-10-changes-in-iis7-0.aspx"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66776" y="2286000"/>
            <a:ext cx="9228138" cy="3545586"/>
          </a:xfrm>
        </p:spPr>
        <p:txBody>
          <a:bodyPr/>
          <a:lstStyle/>
          <a:p>
            <a:pPr>
              <a:lnSpc>
                <a:spcPct val="80000"/>
              </a:lnSpc>
            </a:pPr>
            <a:r>
              <a:rPr sz="7200" smtClean="0">
                <a:ln w="18415" cmpd="sng">
                  <a:noFill/>
                  <a:prstDash val="solid"/>
                </a:ln>
                <a:solidFill>
                  <a:srgbClr val="000099"/>
                </a:solidFill>
                <a:effectLst>
                  <a:glow rad="63500">
                    <a:schemeClr val="accent2">
                      <a:lumMod val="20000"/>
                      <a:lumOff val="80000"/>
                      <a:alpha val="40000"/>
                    </a:schemeClr>
                  </a:glow>
                  <a:outerShdw blurRad="317500" sx="105000" sy="105000" algn="ctr" rotWithShape="0">
                    <a:schemeClr val="accent2">
                      <a:lumMod val="20000"/>
                      <a:lumOff val="80000"/>
                    </a:schemeClr>
                  </a:outerShdw>
                </a:effectLst>
              </a:rPr>
              <a:t>Introducing IIS7:</a:t>
            </a:r>
            <a:br>
              <a:rPr sz="7200" smtClean="0">
                <a:ln w="18415" cmpd="sng">
                  <a:noFill/>
                  <a:prstDash val="solid"/>
                </a:ln>
                <a:solidFill>
                  <a:srgbClr val="000099"/>
                </a:solidFill>
                <a:effectLst>
                  <a:glow rad="63500">
                    <a:schemeClr val="accent2">
                      <a:lumMod val="20000"/>
                      <a:lumOff val="80000"/>
                      <a:alpha val="40000"/>
                    </a:schemeClr>
                  </a:glow>
                  <a:outerShdw blurRad="317500" sx="105000" sy="105000" algn="ctr" rotWithShape="0">
                    <a:schemeClr val="accent2">
                      <a:lumMod val="20000"/>
                      <a:lumOff val="80000"/>
                    </a:schemeClr>
                  </a:outerShdw>
                </a:effectLst>
              </a:rPr>
            </a:br>
            <a:r>
              <a:rPr sz="5400" smtClean="0">
                <a:ln w="18415" cmpd="sng">
                  <a:noFill/>
                  <a:prstDash val="solid"/>
                </a:ln>
                <a:solidFill>
                  <a:srgbClr val="000099"/>
                </a:solidFill>
                <a:effectLst>
                  <a:glow rad="63500">
                    <a:schemeClr val="accent2">
                      <a:lumMod val="20000"/>
                      <a:lumOff val="80000"/>
                      <a:alpha val="40000"/>
                    </a:schemeClr>
                  </a:glow>
                  <a:outerShdw blurRad="317500" sx="105000" sy="105000" algn="ctr" rotWithShape="0">
                    <a:schemeClr val="accent2">
                      <a:lumMod val="20000"/>
                      <a:lumOff val="80000"/>
                    </a:schemeClr>
                  </a:outerShdw>
                </a:effectLst>
              </a:rPr>
              <a:t>Microsoft’s </a:t>
            </a:r>
            <a:br>
              <a:rPr sz="5400" smtClean="0">
                <a:ln w="18415" cmpd="sng">
                  <a:noFill/>
                  <a:prstDash val="solid"/>
                </a:ln>
                <a:solidFill>
                  <a:srgbClr val="000099"/>
                </a:solidFill>
                <a:effectLst>
                  <a:glow rad="63500">
                    <a:schemeClr val="accent2">
                      <a:lumMod val="20000"/>
                      <a:lumOff val="80000"/>
                      <a:alpha val="40000"/>
                    </a:schemeClr>
                  </a:glow>
                  <a:outerShdw blurRad="317500" sx="105000" sy="105000" algn="ctr" rotWithShape="0">
                    <a:schemeClr val="accent2">
                      <a:lumMod val="20000"/>
                      <a:lumOff val="80000"/>
                    </a:schemeClr>
                  </a:outerShdw>
                </a:effectLst>
              </a:rPr>
            </a:br>
            <a:r>
              <a:rPr sz="5400" smtClean="0">
                <a:ln w="18415" cmpd="sng">
                  <a:noFill/>
                  <a:prstDash val="solid"/>
                </a:ln>
                <a:solidFill>
                  <a:srgbClr val="000099"/>
                </a:solidFill>
                <a:effectLst>
                  <a:glow rad="63500">
                    <a:schemeClr val="accent2">
                      <a:lumMod val="20000"/>
                      <a:lumOff val="80000"/>
                      <a:alpha val="40000"/>
                    </a:schemeClr>
                  </a:glow>
                  <a:outerShdw blurRad="317500" sx="105000" sy="105000" algn="ctr" rotWithShape="0">
                    <a:schemeClr val="accent2">
                      <a:lumMod val="20000"/>
                      <a:lumOff val="80000"/>
                    </a:schemeClr>
                  </a:outerShdw>
                </a:effectLst>
              </a:rPr>
              <a:t>Next Generation </a:t>
            </a:r>
            <a:br>
              <a:rPr sz="5400" smtClean="0">
                <a:ln w="18415" cmpd="sng">
                  <a:noFill/>
                  <a:prstDash val="solid"/>
                </a:ln>
                <a:solidFill>
                  <a:srgbClr val="000099"/>
                </a:solidFill>
                <a:effectLst>
                  <a:glow rad="63500">
                    <a:schemeClr val="accent2">
                      <a:lumMod val="20000"/>
                      <a:lumOff val="80000"/>
                      <a:alpha val="40000"/>
                    </a:schemeClr>
                  </a:glow>
                  <a:outerShdw blurRad="317500" sx="105000" sy="105000" algn="ctr" rotWithShape="0">
                    <a:schemeClr val="accent2">
                      <a:lumMod val="20000"/>
                      <a:lumOff val="80000"/>
                    </a:schemeClr>
                  </a:outerShdw>
                </a:effectLst>
              </a:rPr>
            </a:br>
            <a:r>
              <a:rPr sz="5400" smtClean="0">
                <a:ln w="18415" cmpd="sng">
                  <a:noFill/>
                  <a:prstDash val="solid"/>
                </a:ln>
                <a:solidFill>
                  <a:srgbClr val="000099"/>
                </a:solidFill>
                <a:effectLst>
                  <a:glow rad="63500">
                    <a:schemeClr val="accent2">
                      <a:lumMod val="20000"/>
                      <a:lumOff val="80000"/>
                      <a:alpha val="40000"/>
                    </a:schemeClr>
                  </a:glow>
                  <a:outerShdw blurRad="317500" sx="105000" sy="105000" algn="ctr" rotWithShape="0">
                    <a:schemeClr val="accent2">
                      <a:lumMod val="20000"/>
                      <a:lumOff val="80000"/>
                    </a:schemeClr>
                  </a:outerShdw>
                </a:effectLst>
              </a:rPr>
              <a:t>Web Server</a:t>
            </a:r>
            <a:br>
              <a:rPr sz="5400" smtClean="0">
                <a:ln w="18415" cmpd="sng">
                  <a:noFill/>
                  <a:prstDash val="solid"/>
                </a:ln>
                <a:solidFill>
                  <a:srgbClr val="000099"/>
                </a:solidFill>
                <a:effectLst>
                  <a:glow rad="63500">
                    <a:schemeClr val="accent2">
                      <a:lumMod val="20000"/>
                      <a:lumOff val="80000"/>
                      <a:alpha val="40000"/>
                    </a:schemeClr>
                  </a:glow>
                  <a:outerShdw blurRad="317500" sx="105000" sy="105000" algn="ctr" rotWithShape="0">
                    <a:schemeClr val="accent2">
                      <a:lumMod val="20000"/>
                      <a:lumOff val="80000"/>
                    </a:schemeClr>
                  </a:outerShdw>
                </a:effectLst>
              </a:rPr>
            </a:br>
            <a:endParaRPr lang="en-US" sz="54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Title 376833"/>
          <p:cNvSpPr>
            <a:spLocks noGrp="1" noChangeArrowheads="1"/>
          </p:cNvSpPr>
          <p:nvPr>
            <p:ph type="title"/>
          </p:nvPr>
        </p:nvSpPr>
        <p:spPr>
          <a:xfrm>
            <a:off x="468631" y="274320"/>
            <a:ext cx="10046970" cy="769620"/>
          </a:xfrm>
        </p:spPr>
        <p:txBody>
          <a:bodyPr anchor="t">
            <a:normAutofit fontScale="90000"/>
          </a:bodyPr>
          <a:lstStyle/>
          <a:p>
            <a:pPr>
              <a:defRPr/>
            </a:pPr>
            <a:r>
              <a:rPr lang="en-US" sz="4800" dirty="0" smtClean="0"/>
              <a:t>The Many Benefits of IIS7’s Modular Design</a:t>
            </a:r>
          </a:p>
        </p:txBody>
      </p:sp>
      <p:graphicFrame>
        <p:nvGraphicFramePr>
          <p:cNvPr id="4" name="Table 3"/>
          <p:cNvGraphicFramePr>
            <a:graphicFrameLocks noGrp="1"/>
          </p:cNvGraphicFramePr>
          <p:nvPr/>
        </p:nvGraphicFramePr>
        <p:xfrm>
          <a:off x="487244" y="1143750"/>
          <a:ext cx="9705864" cy="6611052"/>
        </p:xfrm>
        <a:graphic>
          <a:graphicData uri="http://schemas.openxmlformats.org/drawingml/2006/table">
            <a:tbl>
              <a:tblPr firstRow="1" bandRow="1">
                <a:tableStyleId>{21E4AEA4-8DFA-4A89-87EB-49C32662AFE0}</a:tableStyleId>
              </a:tblPr>
              <a:tblGrid>
                <a:gridCol w="2426466"/>
                <a:gridCol w="2426466"/>
                <a:gridCol w="2426466"/>
                <a:gridCol w="2426466"/>
              </a:tblGrid>
              <a:tr h="622778">
                <a:tc>
                  <a:txBody>
                    <a:bodyPr/>
                    <a:lstStyle/>
                    <a:p>
                      <a:endParaRPr lang="en-US" sz="2600" dirty="0"/>
                    </a:p>
                  </a:txBody>
                  <a:tcPr marL="109728" marR="109728" marT="54864" marB="54864"/>
                </a:tc>
                <a:tc>
                  <a:txBody>
                    <a:bodyPr/>
                    <a:lstStyle/>
                    <a:p>
                      <a:r>
                        <a:rPr lang="en-US" sz="2600" dirty="0" smtClean="0"/>
                        <a:t>IIS 6</a:t>
                      </a:r>
                      <a:endParaRPr lang="en-US" sz="2600" dirty="0"/>
                    </a:p>
                  </a:txBody>
                  <a:tcPr marL="109728" marR="109728" marT="54864" marB="54864"/>
                </a:tc>
                <a:tc>
                  <a:txBody>
                    <a:bodyPr/>
                    <a:lstStyle/>
                    <a:p>
                      <a:r>
                        <a:rPr lang="en-US" sz="2600" dirty="0" smtClean="0"/>
                        <a:t>IIS 7</a:t>
                      </a:r>
                      <a:endParaRPr lang="en-US" sz="2600" dirty="0"/>
                    </a:p>
                  </a:txBody>
                  <a:tcPr marL="109728" marR="109728" marT="54864" marB="54864"/>
                </a:tc>
                <a:tc>
                  <a:txBody>
                    <a:bodyPr/>
                    <a:lstStyle/>
                    <a:p>
                      <a:r>
                        <a:rPr lang="en-US" sz="2600" dirty="0" smtClean="0"/>
                        <a:t>Benefits</a:t>
                      </a:r>
                      <a:endParaRPr lang="en-US" sz="2600" dirty="0"/>
                    </a:p>
                  </a:txBody>
                  <a:tcPr marL="109728" marR="109728" marT="54864" marB="54864"/>
                </a:tc>
              </a:tr>
              <a:tr h="732297">
                <a:tc>
                  <a:txBody>
                    <a:bodyPr/>
                    <a:lstStyle/>
                    <a:p>
                      <a:r>
                        <a:rPr lang="en-US" sz="2400" dirty="0" smtClean="0"/>
                        <a:t>Architecture</a:t>
                      </a:r>
                      <a:endParaRPr lang="en-US" sz="2400" dirty="0"/>
                    </a:p>
                  </a:txBody>
                  <a:tcPr marL="109728" marR="109728" marT="54864" marB="54864"/>
                </a:tc>
                <a:tc>
                  <a:txBody>
                    <a:bodyPr/>
                    <a:lstStyle/>
                    <a:p>
                      <a:r>
                        <a:rPr lang="en-US" sz="2400" dirty="0" smtClean="0"/>
                        <a:t>Monolithic</a:t>
                      </a:r>
                      <a:endParaRPr lang="en-US" sz="2400" dirty="0"/>
                    </a:p>
                  </a:txBody>
                  <a:tcPr marL="109728" marR="109728" marT="54864" marB="54864"/>
                </a:tc>
                <a:tc>
                  <a:txBody>
                    <a:bodyPr/>
                    <a:lstStyle/>
                    <a:p>
                      <a:r>
                        <a:rPr lang="en-US" sz="2400" dirty="0" smtClean="0"/>
                        <a:t>Modular</a:t>
                      </a:r>
                      <a:endParaRPr lang="en-US" sz="2400" dirty="0"/>
                    </a:p>
                  </a:txBody>
                  <a:tcPr marL="109728" marR="109728" marT="54864" marB="54864"/>
                </a:tc>
                <a:tc>
                  <a:txBody>
                    <a:bodyPr/>
                    <a:lstStyle/>
                    <a:p>
                      <a:r>
                        <a:rPr lang="en-US" sz="2400" dirty="0" smtClean="0"/>
                        <a:t>Customize</a:t>
                      </a:r>
                      <a:r>
                        <a:rPr lang="en-US" sz="2400" baseline="0" dirty="0" smtClean="0"/>
                        <a:t>, </a:t>
                      </a:r>
                      <a:br>
                        <a:rPr lang="en-US" sz="2400" baseline="0" dirty="0" smtClean="0"/>
                      </a:br>
                      <a:r>
                        <a:rPr lang="en-US" sz="2400" baseline="0" dirty="0" smtClean="0"/>
                        <a:t>Extend,</a:t>
                      </a:r>
                      <a:br>
                        <a:rPr lang="en-US" sz="2400" baseline="0" dirty="0" smtClean="0"/>
                      </a:br>
                      <a:r>
                        <a:rPr lang="en-US" sz="2400" baseline="0" dirty="0" smtClean="0"/>
                        <a:t>Streamline</a:t>
                      </a:r>
                      <a:endParaRPr lang="en-US" sz="2400" dirty="0"/>
                    </a:p>
                  </a:txBody>
                  <a:tcPr marL="109728" marR="109728" marT="54864" marB="54864"/>
                </a:tc>
              </a:tr>
              <a:tr h="1156771">
                <a:tc>
                  <a:txBody>
                    <a:bodyPr/>
                    <a:lstStyle/>
                    <a:p>
                      <a:r>
                        <a:rPr lang="en-US" sz="2400" dirty="0" smtClean="0"/>
                        <a:t>Setup</a:t>
                      </a:r>
                      <a:endParaRPr lang="en-US" sz="2400" dirty="0"/>
                    </a:p>
                  </a:txBody>
                  <a:tcPr marL="109728" marR="109728" marT="54864" marB="54864"/>
                </a:tc>
                <a:tc>
                  <a:txBody>
                    <a:bodyPr/>
                    <a:lstStyle/>
                    <a:p>
                      <a:r>
                        <a:rPr lang="en-US" sz="2400" dirty="0" smtClean="0"/>
                        <a:t>Most</a:t>
                      </a:r>
                      <a:r>
                        <a:rPr lang="en-US" sz="2400" baseline="0" dirty="0" smtClean="0"/>
                        <a:t> Features</a:t>
                      </a:r>
                      <a:r>
                        <a:rPr lang="en-US" sz="2400" dirty="0" smtClean="0"/>
                        <a:t> installed </a:t>
                      </a:r>
                      <a:br>
                        <a:rPr lang="en-US" sz="2400" dirty="0" smtClean="0"/>
                      </a:br>
                      <a:r>
                        <a:rPr lang="en-US" sz="2400" dirty="0" smtClean="0"/>
                        <a:t>(many</a:t>
                      </a:r>
                      <a:r>
                        <a:rPr lang="en-US" sz="2400" baseline="0" dirty="0" smtClean="0"/>
                        <a:t> disabled)</a:t>
                      </a:r>
                      <a:endParaRPr lang="en-US" sz="2400" dirty="0"/>
                    </a:p>
                  </a:txBody>
                  <a:tcPr marL="109728" marR="109728" marT="54864" marB="54864"/>
                </a:tc>
                <a:tc>
                  <a:txBody>
                    <a:bodyPr/>
                    <a:lstStyle/>
                    <a:p>
                      <a:r>
                        <a:rPr lang="en-US" sz="2400" dirty="0" smtClean="0"/>
                        <a:t>Minimal</a:t>
                      </a:r>
                      <a:r>
                        <a:rPr lang="en-US" sz="2400" baseline="0" dirty="0" smtClean="0"/>
                        <a:t> installation for designated role</a:t>
                      </a:r>
                      <a:endParaRPr lang="en-US" sz="2400" dirty="0"/>
                    </a:p>
                  </a:txBody>
                  <a:tcPr marL="109728" marR="109728" marT="54864" marB="54864"/>
                </a:tc>
                <a:tc>
                  <a:txBody>
                    <a:bodyPr/>
                    <a:lstStyle/>
                    <a:p>
                      <a:r>
                        <a:rPr lang="en-US" sz="2400" dirty="0" smtClean="0"/>
                        <a:t>Increased Security</a:t>
                      </a:r>
                      <a:endParaRPr lang="en-US" sz="2400" dirty="0"/>
                    </a:p>
                  </a:txBody>
                  <a:tcPr marL="109728" marR="109728" marT="54864" marB="54864"/>
                </a:tc>
              </a:tr>
              <a:tr h="1465243">
                <a:tc>
                  <a:txBody>
                    <a:bodyPr/>
                    <a:lstStyle/>
                    <a:p>
                      <a:r>
                        <a:rPr lang="en-US" sz="2400" dirty="0" smtClean="0"/>
                        <a:t>Extend</a:t>
                      </a:r>
                      <a:r>
                        <a:rPr lang="en-US" sz="2400" baseline="0" dirty="0" smtClean="0"/>
                        <a:t> Features</a:t>
                      </a:r>
                      <a:endParaRPr lang="en-US" sz="2400" dirty="0"/>
                    </a:p>
                  </a:txBody>
                  <a:tcPr marL="109728" marR="109728" marT="54864" marB="54864"/>
                </a:tc>
                <a:tc>
                  <a:txBody>
                    <a:bodyPr/>
                    <a:lstStyle/>
                    <a:p>
                      <a:r>
                        <a:rPr lang="en-US" sz="2400" dirty="0" smtClean="0"/>
                        <a:t>ISAPI filters and ISAPI extensions</a:t>
                      </a:r>
                      <a:endParaRPr lang="en-US" sz="2400" dirty="0"/>
                    </a:p>
                  </a:txBody>
                  <a:tcPr marL="109728" marR="109728" marT="54864" marB="54864"/>
                </a:tc>
                <a:tc>
                  <a:txBody>
                    <a:bodyPr/>
                    <a:lstStyle/>
                    <a:p>
                      <a:r>
                        <a:rPr lang="en-US" sz="2400" dirty="0" smtClean="0"/>
                        <a:t>Add</a:t>
                      </a:r>
                      <a:r>
                        <a:rPr lang="en-US" sz="2400" baseline="0" dirty="0" smtClean="0"/>
                        <a:t> modules and handlers in native or managed code</a:t>
                      </a:r>
                      <a:endParaRPr lang="en-US" sz="2400" dirty="0"/>
                    </a:p>
                  </a:txBody>
                  <a:tcPr marL="109728" marR="109728" marT="54864" marB="54864"/>
                </a:tc>
                <a:tc>
                  <a:txBody>
                    <a:bodyPr/>
                    <a:lstStyle/>
                    <a:p>
                      <a:r>
                        <a:rPr lang="en-US" sz="2400" dirty="0" smtClean="0"/>
                        <a:t>Easier</a:t>
                      </a:r>
                      <a:r>
                        <a:rPr lang="en-US" sz="2400" baseline="0" dirty="0" smtClean="0"/>
                        <a:t> to develop application and administration features</a:t>
                      </a:r>
                      <a:endParaRPr lang="en-US" sz="2400" dirty="0"/>
                    </a:p>
                  </a:txBody>
                  <a:tcPr marL="109728" marR="109728" marT="54864" marB="54864"/>
                </a:tc>
              </a:tr>
              <a:tr h="1635730">
                <a:tc>
                  <a:txBody>
                    <a:bodyPr/>
                    <a:lstStyle/>
                    <a:p>
                      <a:r>
                        <a:rPr lang="en-US" sz="2400" dirty="0" smtClean="0"/>
                        <a:t>Customize UI</a:t>
                      </a:r>
                      <a:endParaRPr lang="en-US" sz="2400" dirty="0"/>
                    </a:p>
                  </a:txBody>
                  <a:tcPr marL="109728" marR="109728" marT="54864" marB="54864"/>
                </a:tc>
                <a:tc>
                  <a:txBody>
                    <a:bodyPr/>
                    <a:lstStyle/>
                    <a:p>
                      <a:r>
                        <a:rPr lang="en-US" sz="2400" dirty="0" smtClean="0"/>
                        <a:t>Possible,</a:t>
                      </a:r>
                      <a:r>
                        <a:rPr lang="en-US" sz="2400" baseline="0" dirty="0" smtClean="0"/>
                        <a:t> but not common.</a:t>
                      </a:r>
                      <a:endParaRPr lang="en-US" sz="2400" dirty="0"/>
                    </a:p>
                  </a:txBody>
                  <a:tcPr marL="109728" marR="109728" marT="54864" marB="54864"/>
                </a:tc>
                <a:tc>
                  <a:txBody>
                    <a:bodyPr/>
                    <a:lstStyle/>
                    <a:p>
                      <a:r>
                        <a:rPr lang="en-US" sz="2400" dirty="0" smtClean="0"/>
                        <a:t>Extensible,</a:t>
                      </a:r>
                      <a:r>
                        <a:rPr lang="en-US" sz="2400" baseline="0" dirty="0" smtClean="0"/>
                        <a:t> modular, based on .NET</a:t>
                      </a:r>
                      <a:endParaRPr lang="en-US" sz="2400" dirty="0"/>
                    </a:p>
                  </a:txBody>
                  <a:tcPr marL="109728" marR="109728" marT="54864" marB="54864"/>
                </a:tc>
                <a:tc>
                  <a:txBody>
                    <a:bodyPr/>
                    <a:lstStyle/>
                    <a:p>
                      <a:r>
                        <a:rPr lang="en-US" sz="2400" dirty="0" smtClean="0"/>
                        <a:t>Much easier for</a:t>
                      </a:r>
                      <a:r>
                        <a:rPr lang="en-US" sz="2400" baseline="0" dirty="0" smtClean="0"/>
                        <a:t> developers to provide new admin features</a:t>
                      </a:r>
                      <a:endParaRPr lang="en-US" sz="2400" dirty="0"/>
                    </a:p>
                  </a:txBody>
                  <a:tcPr marL="109728" marR="109728" marT="54864" marB="54864"/>
                </a:tc>
              </a:tr>
            </a:tbl>
          </a:graphicData>
        </a:graphic>
      </p:graphicFrame>
    </p:spTree>
    <p:custDataLst>
      <p:tags r:id="rId1"/>
    </p:custDataLst>
  </p:cSld>
  <p:clrMapOvr>
    <a:masterClrMapping/>
  </p:clrMapOvr>
  <p:transition advTm="1732">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Title 388097"/>
          <p:cNvSpPr>
            <a:spLocks noGrp="1" noChangeArrowheads="1"/>
          </p:cNvSpPr>
          <p:nvPr>
            <p:ph type="title"/>
          </p:nvPr>
        </p:nvSpPr>
        <p:spPr/>
        <p:txBody>
          <a:bodyPr/>
          <a:lstStyle/>
          <a:p>
            <a:r>
              <a:rPr lang="en-US" smtClean="0"/>
              <a:t>Extensibility</a:t>
            </a:r>
          </a:p>
        </p:txBody>
      </p:sp>
      <p:sp>
        <p:nvSpPr>
          <p:cNvPr id="388099" name="Text Placeholder 388098"/>
          <p:cNvSpPr>
            <a:spLocks noGrp="1" noChangeArrowheads="1"/>
          </p:cNvSpPr>
          <p:nvPr>
            <p:ph type="body" sz="quarter" idx="10"/>
          </p:nvPr>
        </p:nvSpPr>
        <p:spPr>
          <a:xfrm>
            <a:off x="457200" y="1693863"/>
            <a:ext cx="10058400" cy="5658985"/>
          </a:xfrm>
        </p:spPr>
        <p:txBody>
          <a:bodyPr/>
          <a:lstStyle/>
          <a:p>
            <a:r>
              <a:rPr lang="en-US" sz="3200" dirty="0" smtClean="0"/>
              <a:t>IIS 6 </a:t>
            </a:r>
          </a:p>
          <a:p>
            <a:pPr lvl="1"/>
            <a:r>
              <a:rPr lang="en-US" sz="2800" dirty="0" smtClean="0"/>
              <a:t>IIS 6 extensibility limited to ISAPI filter and extensions</a:t>
            </a:r>
          </a:p>
          <a:p>
            <a:pPr lvl="1"/>
            <a:r>
              <a:rPr lang="en-US" sz="2800" dirty="0" smtClean="0"/>
              <a:t>UI modifications in MMC  are challenging</a:t>
            </a:r>
          </a:p>
          <a:p>
            <a:pPr lvl="1"/>
            <a:r>
              <a:rPr lang="en-US" sz="2800" dirty="0" smtClean="0"/>
              <a:t>Difficult to extend IIS 6 Schema</a:t>
            </a:r>
          </a:p>
          <a:p>
            <a:pPr lvl="1"/>
            <a:r>
              <a:rPr lang="en-US" sz="2800" dirty="0" smtClean="0"/>
              <a:t>Web service activation using http only</a:t>
            </a:r>
          </a:p>
          <a:p>
            <a:r>
              <a:rPr lang="en-US" sz="3200" dirty="0" smtClean="0"/>
              <a:t>IIS 7</a:t>
            </a:r>
          </a:p>
          <a:p>
            <a:pPr lvl="1"/>
            <a:r>
              <a:rPr lang="en-US" sz="2800" dirty="0" smtClean="0"/>
              <a:t>Native or manage code modules and handlers</a:t>
            </a:r>
          </a:p>
          <a:p>
            <a:pPr lvl="1"/>
            <a:r>
              <a:rPr lang="en-US" sz="2800" dirty="0" smtClean="0"/>
              <a:t>Easy to add your apps to UI</a:t>
            </a:r>
          </a:p>
          <a:p>
            <a:pPr lvl="1"/>
            <a:r>
              <a:rPr lang="en-US" sz="2800" dirty="0" smtClean="0"/>
              <a:t>Simple to extend IIS 7 schema</a:t>
            </a:r>
          </a:p>
          <a:p>
            <a:pPr lvl="1"/>
            <a:r>
              <a:rPr lang="en-US" sz="2800" dirty="0" smtClean="0"/>
              <a:t>Instrument apps to integrate with IIS 7 tracing</a:t>
            </a:r>
          </a:p>
          <a:p>
            <a:pPr lvl="1"/>
            <a:r>
              <a:rPr lang="en-US" sz="2800" dirty="0" smtClean="0"/>
              <a:t>Host web services using non-http protocols</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66776" y="2286000"/>
            <a:ext cx="9228138" cy="1828193"/>
          </a:xfrm>
        </p:spPr>
        <p:txBody>
          <a:bodyPr/>
          <a:lstStyle/>
          <a:p>
            <a:r>
              <a:rPr lang="en-GB" dirty="0" smtClean="0"/>
              <a:t>Instantly you can tell it is new...</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New IIS 7 Manager</a:t>
            </a:r>
            <a:endParaRPr lang="en-US" dirty="0"/>
          </a:p>
        </p:txBody>
      </p:sp>
      <p:sp>
        <p:nvSpPr>
          <p:cNvPr id="3" name="Content Placeholder 2"/>
          <p:cNvSpPr>
            <a:spLocks noGrp="1"/>
          </p:cNvSpPr>
          <p:nvPr>
            <p:ph idx="1"/>
          </p:nvPr>
        </p:nvSpPr>
        <p:spPr>
          <a:xfrm>
            <a:off x="422031" y="1273418"/>
            <a:ext cx="10058400" cy="6733443"/>
          </a:xfrm>
        </p:spPr>
        <p:txBody>
          <a:bodyPr>
            <a:normAutofit fontScale="92500" lnSpcReduction="10000"/>
          </a:bodyPr>
          <a:lstStyle/>
          <a:p>
            <a:r>
              <a:rPr lang="en-US" dirty="0" smtClean="0"/>
              <a:t>Completely redesigned IIS Manager</a:t>
            </a:r>
          </a:p>
          <a:p>
            <a:pPr lvl="1"/>
            <a:r>
              <a:rPr lang="en-US" dirty="0" smtClean="0"/>
              <a:t>Task-oriented </a:t>
            </a:r>
          </a:p>
          <a:p>
            <a:pPr lvl="2"/>
            <a:r>
              <a:rPr lang="en-US" dirty="0" smtClean="0"/>
              <a:t>Context sensitive ‘Actions’ pane</a:t>
            </a:r>
          </a:p>
          <a:p>
            <a:pPr lvl="2"/>
            <a:r>
              <a:rPr lang="en-US" dirty="0" smtClean="0"/>
              <a:t>Tabs are replaced with Icons  </a:t>
            </a:r>
          </a:p>
          <a:p>
            <a:pPr lvl="1"/>
            <a:r>
              <a:rPr lang="en-US" dirty="0" smtClean="0"/>
              <a:t>Allows IIS &amp; and ASP.NET configuration</a:t>
            </a:r>
          </a:p>
          <a:p>
            <a:r>
              <a:rPr lang="en-US" dirty="0" smtClean="0"/>
              <a:t>Icons instead of tabs</a:t>
            </a:r>
          </a:p>
          <a:p>
            <a:r>
              <a:rPr lang="en-US" dirty="0" smtClean="0"/>
              <a:t>Provides managed extensibility</a:t>
            </a:r>
          </a:p>
          <a:p>
            <a:pPr lvl="1"/>
            <a:r>
              <a:rPr lang="en-US" dirty="0" smtClean="0"/>
              <a:t>Add new management and IIS features</a:t>
            </a:r>
          </a:p>
          <a:p>
            <a:pPr lvl="1"/>
            <a:r>
              <a:rPr lang="en-US" dirty="0" smtClean="0"/>
              <a:t>Application configuration can integrate into UI</a:t>
            </a:r>
          </a:p>
          <a:p>
            <a:r>
              <a:rPr lang="en-US" dirty="0" smtClean="0"/>
              <a:t>View health and diagnostics within the UI</a:t>
            </a:r>
          </a:p>
          <a:p>
            <a:r>
              <a:rPr lang="en-US" dirty="0" smtClean="0"/>
              <a:t>Built in remote administration over https</a:t>
            </a:r>
          </a:p>
          <a:p>
            <a:r>
              <a:rPr lang="en-US" dirty="0" smtClean="0"/>
              <a:t>Manage 1 or 1000’s of sites</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fade">
                                      <p:cBhvr>
                                        <p:cTn id="40" dur="500"/>
                                        <p:tgtEl>
                                          <p:spTgt spid="3">
                                            <p:txEl>
                                              <p:pRg st="9" end="9"/>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fade">
                                      <p:cBhvr>
                                        <p:cTn id="45" dur="500"/>
                                        <p:tgtEl>
                                          <p:spTgt spid="3">
                                            <p:txEl>
                                              <p:pRg st="10" end="1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3">
                                            <p:txEl>
                                              <p:pRg st="11" end="11"/>
                                            </p:txEl>
                                          </p:spTgt>
                                        </p:tgtEl>
                                        <p:attrNameLst>
                                          <p:attrName>style.visibility</p:attrName>
                                        </p:attrNameLst>
                                      </p:cBhvr>
                                      <p:to>
                                        <p:strVal val="visible"/>
                                      </p:to>
                                    </p:set>
                                    <p:animEffect transition="in" filter="fade">
                                      <p:cBhvr>
                                        <p:cTn id="50"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6776" y="2838450"/>
            <a:ext cx="9228138" cy="1828193"/>
          </a:xfrm>
        </p:spPr>
        <p:txBody>
          <a:bodyPr/>
          <a:lstStyle/>
          <a:p>
            <a:r>
              <a:rPr lang="en-US" dirty="0" smtClean="0"/>
              <a:t>Introducing the IIS Manager</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6" name="Subtitle 5"/>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866776" y="2286000"/>
            <a:ext cx="9228138" cy="914096"/>
          </a:xfrm>
        </p:spPr>
        <p:txBody>
          <a:bodyPr/>
          <a:lstStyle/>
          <a:p>
            <a:r>
              <a:rPr lang="en-GB" dirty="0" smtClean="0"/>
              <a:t>.NET Integration</a:t>
            </a:r>
            <a:endParaRPr lang="en-US" dirty="0"/>
          </a:p>
        </p:txBody>
      </p:sp>
      <p:sp>
        <p:nvSpPr>
          <p:cNvPr id="6" name="Subtitle 5"/>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Integrated Application Pool</a:t>
            </a:r>
            <a:endParaRPr lang="en-US" dirty="0"/>
          </a:p>
        </p:txBody>
      </p:sp>
      <p:sp>
        <p:nvSpPr>
          <p:cNvPr id="3" name="Content Placeholder 2"/>
          <p:cNvSpPr>
            <a:spLocks noGrp="1"/>
          </p:cNvSpPr>
          <p:nvPr>
            <p:ph idx="1"/>
          </p:nvPr>
        </p:nvSpPr>
        <p:spPr>
          <a:xfrm>
            <a:off x="468924" y="1296865"/>
            <a:ext cx="10058400" cy="6264519"/>
          </a:xfrm>
        </p:spPr>
        <p:txBody>
          <a:bodyPr>
            <a:normAutofit fontScale="92500"/>
          </a:bodyPr>
          <a:lstStyle/>
          <a:p>
            <a:r>
              <a:rPr lang="en-US" dirty="0" smtClean="0"/>
              <a:t> Application Pool architecture based on IIS 6</a:t>
            </a:r>
          </a:p>
          <a:p>
            <a:pPr lvl="1"/>
            <a:r>
              <a:rPr lang="en-US" dirty="0" smtClean="0"/>
              <a:t>Familiar settings for recycling, health monitoring, and process identity are unchanged</a:t>
            </a:r>
          </a:p>
          <a:p>
            <a:r>
              <a:rPr lang="en-US" dirty="0" smtClean="0"/>
              <a:t>Two pool types in IIS 7</a:t>
            </a:r>
          </a:p>
          <a:p>
            <a:pPr lvl="1"/>
            <a:r>
              <a:rPr lang="en-US" dirty="0" smtClean="0"/>
              <a:t>Integrated  (default)</a:t>
            </a:r>
          </a:p>
          <a:p>
            <a:pPr lvl="2"/>
            <a:r>
              <a:rPr lang="en-US" dirty="0" smtClean="0"/>
              <a:t>Allows use of managed code to provide pipeline services for all requests</a:t>
            </a:r>
          </a:p>
          <a:p>
            <a:pPr lvl="3"/>
            <a:r>
              <a:rPr lang="en-US" dirty="0" smtClean="0"/>
              <a:t>Example: .NET Forms authentication for Perl</a:t>
            </a:r>
          </a:p>
          <a:p>
            <a:pPr lvl="3"/>
            <a:r>
              <a:rPr lang="en-US" dirty="0" smtClean="0"/>
              <a:t>Integrated is the default for new pools</a:t>
            </a:r>
          </a:p>
          <a:p>
            <a:pPr lvl="1"/>
            <a:r>
              <a:rPr lang="en-US" dirty="0" smtClean="0"/>
              <a:t>Classic </a:t>
            </a:r>
          </a:p>
          <a:p>
            <a:pPr lvl="3"/>
            <a:r>
              <a:rPr lang="en-US" dirty="0" smtClean="0"/>
              <a:t>Works same as IIS 6</a:t>
            </a:r>
          </a:p>
          <a:p>
            <a:pPr lvl="3"/>
            <a:r>
              <a:rPr lang="en-US" dirty="0" smtClean="0"/>
              <a:t>Ensures .NET compatibility</a:t>
            </a:r>
          </a:p>
          <a:p>
            <a:pPr lvl="2"/>
            <a:endParaRPr lang="en-US" dirty="0" smtClean="0"/>
          </a:p>
          <a:p>
            <a:pPr lvl="1"/>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Title 423937"/>
          <p:cNvSpPr>
            <a:spLocks noGrp="1" noChangeArrowheads="1"/>
          </p:cNvSpPr>
          <p:nvPr>
            <p:ph type="title"/>
          </p:nvPr>
        </p:nvSpPr>
        <p:spPr/>
        <p:txBody>
          <a:bodyPr anchor="t"/>
          <a:lstStyle/>
          <a:p>
            <a:pPr>
              <a:defRPr/>
            </a:pPr>
            <a:r>
              <a:rPr lang="en-US" smtClean="0"/>
              <a:t>.NET Integration</a:t>
            </a:r>
          </a:p>
        </p:txBody>
      </p:sp>
      <p:sp>
        <p:nvSpPr>
          <p:cNvPr id="423939" name="Text Placeholder 423938"/>
          <p:cNvSpPr>
            <a:spLocks noGrp="1" noChangeArrowheads="1"/>
          </p:cNvSpPr>
          <p:nvPr>
            <p:ph type="body" idx="1"/>
          </p:nvPr>
        </p:nvSpPr>
        <p:spPr>
          <a:xfrm>
            <a:off x="457201" y="1219200"/>
            <a:ext cx="10092690" cy="7078861"/>
          </a:xfrm>
        </p:spPr>
        <p:txBody>
          <a:bodyPr/>
          <a:lstStyle/>
          <a:p>
            <a:pPr>
              <a:buFont typeface="Wingdings 2" pitchFamily="18" charset="2"/>
              <a:buBlip>
                <a:blip r:embed="rId3"/>
              </a:buBlip>
              <a:defRPr/>
            </a:pPr>
            <a:r>
              <a:rPr lang="en-US" dirty="0" smtClean="0"/>
              <a:t>Simplifies security and administration</a:t>
            </a:r>
          </a:p>
          <a:p>
            <a:pPr>
              <a:buFont typeface="Wingdings 2" pitchFamily="18" charset="2"/>
              <a:buBlip>
                <a:blip r:embed="rId3"/>
              </a:buBlip>
              <a:defRPr/>
            </a:pPr>
            <a:r>
              <a:rPr lang="en-US" dirty="0" smtClean="0"/>
              <a:t>Leverage the power of .NET for all content with managed global modules</a:t>
            </a:r>
          </a:p>
          <a:p>
            <a:pPr lvl="1">
              <a:buFont typeface="Wingdings 2" pitchFamily="18" charset="2"/>
              <a:buBlip>
                <a:blip r:embed="rId3"/>
              </a:buBlip>
              <a:defRPr/>
            </a:pPr>
            <a:r>
              <a:rPr lang="en-US" dirty="0" smtClean="0"/>
              <a:t>Forms Authentication</a:t>
            </a:r>
          </a:p>
          <a:p>
            <a:pPr lvl="1">
              <a:buFont typeface="Wingdings 2" pitchFamily="18" charset="2"/>
              <a:buBlip>
                <a:blip r:embed="rId3"/>
              </a:buBlip>
              <a:defRPr/>
            </a:pPr>
            <a:r>
              <a:rPr lang="en-US" dirty="0" smtClean="0"/>
              <a:t>URL Authorization</a:t>
            </a:r>
          </a:p>
          <a:p>
            <a:pPr lvl="1">
              <a:buFont typeface="Wingdings 2" pitchFamily="18" charset="2"/>
              <a:buBlip>
                <a:blip r:embed="rId3"/>
              </a:buBlip>
              <a:defRPr/>
            </a:pPr>
            <a:r>
              <a:rPr lang="en-US" dirty="0" smtClean="0"/>
              <a:t>.NET Caching</a:t>
            </a:r>
          </a:p>
          <a:p>
            <a:pPr lvl="1">
              <a:buFont typeface="Wingdings 2" pitchFamily="18" charset="2"/>
              <a:buBlip>
                <a:blip r:embed="rId3"/>
              </a:buBlip>
              <a:defRPr/>
            </a:pPr>
            <a:r>
              <a:rPr lang="en-US" dirty="0" smtClean="0"/>
              <a:t>.NET Role and Membership Providers</a:t>
            </a:r>
          </a:p>
          <a:p>
            <a:pPr>
              <a:buFont typeface="Wingdings 2" pitchFamily="18" charset="2"/>
              <a:buBlip>
                <a:blip r:embed="rId3"/>
              </a:buBlip>
              <a:defRPr/>
            </a:pPr>
            <a:r>
              <a:rPr lang="en-US" dirty="0" smtClean="0"/>
              <a:t>New APIs manage both IIS 7 and .NET</a:t>
            </a:r>
          </a:p>
          <a:p>
            <a:pPr>
              <a:buFont typeface="Wingdings 2" pitchFamily="18" charset="2"/>
              <a:buBlip>
                <a:blip r:embed="rId3"/>
              </a:buBlip>
              <a:defRPr/>
            </a:pPr>
            <a:r>
              <a:rPr lang="en-US" dirty="0" smtClean="0"/>
              <a:t>Enables </a:t>
            </a:r>
            <a:r>
              <a:rPr lang="en-US" dirty="0" err="1" smtClean="0"/>
              <a:t>Xcopy</a:t>
            </a:r>
            <a:r>
              <a:rPr lang="en-US" dirty="0" smtClean="0"/>
              <a:t> deployment scenarios</a:t>
            </a:r>
          </a:p>
          <a:p>
            <a:pPr lvl="1">
              <a:buFont typeface="Wingdings 2" pitchFamily="18" charset="2"/>
              <a:buNone/>
              <a:defRPr/>
            </a:pPr>
            <a:endParaRPr lang="en-US" dirty="0" smtClean="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4"/>
          <p:cNvSpPr>
            <a:spLocks noChangeArrowheads="1"/>
          </p:cNvSpPr>
          <p:nvPr/>
        </p:nvSpPr>
        <p:spPr bwMode="invGray">
          <a:xfrm>
            <a:off x="822960" y="2148841"/>
            <a:ext cx="3451860" cy="462391"/>
          </a:xfrm>
          <a:prstGeom prst="roundRect">
            <a:avLst>
              <a:gd name="adj" fmla="val 5597"/>
            </a:avLst>
          </a:prstGeom>
          <a:solidFill>
            <a:schemeClr val="tx1">
              <a:alpha val="30196"/>
            </a:schemeClr>
          </a:solidFill>
          <a:ln w="12700" algn="ctr">
            <a:noFill/>
            <a:round/>
            <a:headEnd/>
            <a:tailEnd/>
          </a:ln>
        </p:spPr>
        <p:txBody>
          <a:bodyPr lIns="109728" tIns="54864" rIns="109728" bIns="54864" anchor="ctr">
            <a:spAutoFit/>
          </a:bodyPr>
          <a:lstStyle/>
          <a:p>
            <a:endParaRPr lang="en-US"/>
          </a:p>
        </p:txBody>
      </p:sp>
      <p:sp>
        <p:nvSpPr>
          <p:cNvPr id="14339" name="Rectangle 5"/>
          <p:cNvSpPr>
            <a:spLocks noGrp="1" noChangeArrowheads="1"/>
          </p:cNvSpPr>
          <p:nvPr>
            <p:ph type="title"/>
          </p:nvPr>
        </p:nvSpPr>
        <p:spPr/>
        <p:txBody>
          <a:bodyPr/>
          <a:lstStyle/>
          <a:p>
            <a:r>
              <a:rPr lang="en-US" smtClean="0"/>
              <a:t>IIS6 ASP.NET Integration</a:t>
            </a:r>
          </a:p>
        </p:txBody>
      </p:sp>
      <p:sp>
        <p:nvSpPr>
          <p:cNvPr id="236550" name="Rectangle 6"/>
          <p:cNvSpPr>
            <a:spLocks noGrp="1" noChangeArrowheads="1"/>
          </p:cNvSpPr>
          <p:nvPr>
            <p:ph type="body" sz="half" idx="2"/>
          </p:nvPr>
        </p:nvSpPr>
        <p:spPr>
          <a:xfrm>
            <a:off x="5594986" y="1415416"/>
            <a:ext cx="4954904" cy="1144929"/>
          </a:xfrm>
        </p:spPr>
        <p:txBody>
          <a:bodyPr/>
          <a:lstStyle/>
          <a:p>
            <a:r>
              <a:rPr lang="en-US" sz="2400" dirty="0" smtClean="0"/>
              <a:t>ISAPI-based Implementation</a:t>
            </a:r>
          </a:p>
          <a:p>
            <a:r>
              <a:rPr lang="en-US" sz="2400" dirty="0" smtClean="0"/>
              <a:t>Only sees ASP.NET requests</a:t>
            </a:r>
          </a:p>
          <a:p>
            <a:r>
              <a:rPr lang="en-US" sz="2400" dirty="0" smtClean="0"/>
              <a:t>Feature duplication</a:t>
            </a:r>
          </a:p>
        </p:txBody>
      </p:sp>
      <p:sp>
        <p:nvSpPr>
          <p:cNvPr id="14341" name="AutoShape 11"/>
          <p:cNvSpPr>
            <a:spLocks noChangeArrowheads="1"/>
          </p:cNvSpPr>
          <p:nvPr/>
        </p:nvSpPr>
        <p:spPr bwMode="invGray">
          <a:xfrm>
            <a:off x="906780" y="5617846"/>
            <a:ext cx="3276600" cy="469916"/>
          </a:xfrm>
          <a:prstGeom prst="roundRect">
            <a:avLst>
              <a:gd name="adj" fmla="val 16667"/>
            </a:avLst>
          </a:prstGeom>
          <a:solidFill>
            <a:srgbClr val="1D154B">
              <a:alpha val="30196"/>
            </a:srgbClr>
          </a:solidFill>
          <a:ln w="12700" algn="ctr">
            <a:noFill/>
            <a:round/>
            <a:headEnd/>
            <a:tailEnd/>
          </a:ln>
        </p:spPr>
        <p:txBody>
          <a:bodyPr lIns="109728" tIns="54864" rIns="109728" bIns="54864" anchor="ctr">
            <a:spAutoFit/>
          </a:bodyPr>
          <a:lstStyle/>
          <a:p>
            <a:pPr algn="ctr">
              <a:lnSpc>
                <a:spcPct val="85000"/>
              </a:lnSpc>
              <a:spcBef>
                <a:spcPct val="20000"/>
              </a:spcBef>
            </a:pPr>
            <a:r>
              <a:rPr lang="en-US" sz="2400" b="1" dirty="0">
                <a:solidFill>
                  <a:schemeClr val="bg2"/>
                </a:solidFill>
              </a:rPr>
              <a:t>Send Response</a:t>
            </a:r>
          </a:p>
        </p:txBody>
      </p:sp>
      <p:sp>
        <p:nvSpPr>
          <p:cNvPr id="14342" name="AutoShape 12"/>
          <p:cNvSpPr>
            <a:spLocks noChangeArrowheads="1"/>
          </p:cNvSpPr>
          <p:nvPr/>
        </p:nvSpPr>
        <p:spPr bwMode="invGray">
          <a:xfrm>
            <a:off x="971551" y="6033136"/>
            <a:ext cx="1024890" cy="401954"/>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Log</a:t>
            </a:r>
          </a:p>
        </p:txBody>
      </p:sp>
      <p:sp>
        <p:nvSpPr>
          <p:cNvPr id="14343" name="AutoShape 13"/>
          <p:cNvSpPr>
            <a:spLocks noChangeArrowheads="1"/>
          </p:cNvSpPr>
          <p:nvPr/>
        </p:nvSpPr>
        <p:spPr bwMode="invGray">
          <a:xfrm>
            <a:off x="2628901" y="6033136"/>
            <a:ext cx="1504950" cy="401954"/>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Compress</a:t>
            </a:r>
          </a:p>
        </p:txBody>
      </p:sp>
      <p:sp>
        <p:nvSpPr>
          <p:cNvPr id="14344" name="AutoShape 14"/>
          <p:cNvSpPr>
            <a:spLocks noChangeArrowheads="1"/>
          </p:cNvSpPr>
          <p:nvPr/>
        </p:nvSpPr>
        <p:spPr bwMode="invGray">
          <a:xfrm>
            <a:off x="982981" y="2718436"/>
            <a:ext cx="1024890" cy="401954"/>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NTLM</a:t>
            </a:r>
          </a:p>
        </p:txBody>
      </p:sp>
      <p:sp>
        <p:nvSpPr>
          <p:cNvPr id="14345" name="AutoShape 15"/>
          <p:cNvSpPr>
            <a:spLocks noChangeArrowheads="1"/>
          </p:cNvSpPr>
          <p:nvPr/>
        </p:nvSpPr>
        <p:spPr bwMode="invGray">
          <a:xfrm>
            <a:off x="2045971" y="2718436"/>
            <a:ext cx="1024890" cy="401954"/>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Basic</a:t>
            </a:r>
          </a:p>
        </p:txBody>
      </p:sp>
      <p:sp>
        <p:nvSpPr>
          <p:cNvPr id="14346" name="AutoShape 16"/>
          <p:cNvSpPr>
            <a:spLocks noChangeArrowheads="1"/>
          </p:cNvSpPr>
          <p:nvPr/>
        </p:nvSpPr>
        <p:spPr bwMode="invGray">
          <a:xfrm>
            <a:off x="889636" y="3518536"/>
            <a:ext cx="1815464" cy="1757077"/>
          </a:xfrm>
          <a:prstGeom prst="roundRect">
            <a:avLst>
              <a:gd name="adj" fmla="val 16667"/>
            </a:avLst>
          </a:prstGeom>
          <a:solidFill>
            <a:srgbClr val="1D154B">
              <a:alpha val="30196"/>
            </a:srgbClr>
          </a:solidFill>
          <a:ln w="12700" algn="ctr">
            <a:noFill/>
            <a:round/>
            <a:headEnd/>
            <a:tailEnd/>
          </a:ln>
        </p:spPr>
        <p:txBody>
          <a:bodyPr lIns="54864" tIns="54864" rIns="54864" bIns="54864" anchor="ctr">
            <a:spAutoFit/>
          </a:bodyPr>
          <a:lstStyle/>
          <a:p>
            <a:pPr algn="ctr">
              <a:lnSpc>
                <a:spcPct val="85000"/>
              </a:lnSpc>
              <a:spcBef>
                <a:spcPct val="20000"/>
              </a:spcBef>
            </a:pPr>
            <a:endParaRPr lang="en-US" sz="2400" b="1" dirty="0">
              <a:solidFill>
                <a:schemeClr val="bg2"/>
              </a:solidFill>
            </a:endParaRPr>
          </a:p>
          <a:p>
            <a:pPr algn="ctr">
              <a:lnSpc>
                <a:spcPct val="85000"/>
              </a:lnSpc>
              <a:spcBef>
                <a:spcPct val="20000"/>
              </a:spcBef>
            </a:pPr>
            <a:r>
              <a:rPr lang="en-US" sz="2400" b="1" dirty="0">
                <a:solidFill>
                  <a:schemeClr val="bg2"/>
                </a:solidFill>
              </a:rPr>
              <a:t>Determine </a:t>
            </a:r>
          </a:p>
          <a:p>
            <a:pPr algn="ctr">
              <a:lnSpc>
                <a:spcPct val="85000"/>
              </a:lnSpc>
              <a:spcBef>
                <a:spcPct val="20000"/>
              </a:spcBef>
            </a:pPr>
            <a:r>
              <a:rPr lang="en-US" sz="2400" b="1" dirty="0">
                <a:solidFill>
                  <a:schemeClr val="bg2"/>
                </a:solidFill>
              </a:rPr>
              <a:t>Handler</a:t>
            </a:r>
          </a:p>
          <a:p>
            <a:pPr algn="ctr">
              <a:lnSpc>
                <a:spcPct val="85000"/>
              </a:lnSpc>
              <a:spcBef>
                <a:spcPct val="20000"/>
              </a:spcBef>
            </a:pPr>
            <a:endParaRPr lang="en-US" sz="2400" b="1" dirty="0">
              <a:solidFill>
                <a:schemeClr val="bg2"/>
              </a:solidFill>
            </a:endParaRPr>
          </a:p>
        </p:txBody>
      </p:sp>
      <p:sp>
        <p:nvSpPr>
          <p:cNvPr id="14347" name="AutoShape 17"/>
          <p:cNvSpPr>
            <a:spLocks noChangeArrowheads="1"/>
          </p:cNvSpPr>
          <p:nvPr/>
        </p:nvSpPr>
        <p:spPr bwMode="invGray">
          <a:xfrm>
            <a:off x="3164206" y="3573780"/>
            <a:ext cx="1024890" cy="401956"/>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CGI</a:t>
            </a:r>
          </a:p>
        </p:txBody>
      </p:sp>
      <p:sp>
        <p:nvSpPr>
          <p:cNvPr id="14348" name="AutoShape 18"/>
          <p:cNvSpPr>
            <a:spLocks noChangeArrowheads="1"/>
          </p:cNvSpPr>
          <p:nvPr/>
        </p:nvSpPr>
        <p:spPr bwMode="invGray">
          <a:xfrm>
            <a:off x="3164206" y="4042410"/>
            <a:ext cx="1049654" cy="678180"/>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Static File</a:t>
            </a:r>
          </a:p>
        </p:txBody>
      </p:sp>
      <p:sp>
        <p:nvSpPr>
          <p:cNvPr id="14349" name="AutoShape 19"/>
          <p:cNvSpPr>
            <a:spLocks noChangeArrowheads="1"/>
          </p:cNvSpPr>
          <p:nvPr/>
        </p:nvSpPr>
        <p:spPr bwMode="invGray">
          <a:xfrm>
            <a:off x="3175636" y="4796790"/>
            <a:ext cx="1024890" cy="401956"/>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ISAPI</a:t>
            </a:r>
          </a:p>
        </p:txBody>
      </p:sp>
      <p:sp>
        <p:nvSpPr>
          <p:cNvPr id="14350" name="AutoShape 20"/>
          <p:cNvSpPr>
            <a:spLocks noChangeArrowheads="1"/>
          </p:cNvSpPr>
          <p:nvPr/>
        </p:nvSpPr>
        <p:spPr bwMode="invGray">
          <a:xfrm>
            <a:off x="906780" y="2289810"/>
            <a:ext cx="3276600" cy="469916"/>
          </a:xfrm>
          <a:prstGeom prst="roundRect">
            <a:avLst>
              <a:gd name="adj" fmla="val 16667"/>
            </a:avLst>
          </a:prstGeom>
          <a:solidFill>
            <a:srgbClr val="1D154B">
              <a:alpha val="30196"/>
            </a:srgbClr>
          </a:solidFill>
          <a:ln w="9525" algn="ctr">
            <a:noFill/>
            <a:round/>
            <a:headEnd/>
            <a:tailEnd/>
          </a:ln>
        </p:spPr>
        <p:txBody>
          <a:bodyPr lIns="109728" tIns="54864" rIns="109728" bIns="54864" anchor="ctr">
            <a:spAutoFit/>
          </a:bodyPr>
          <a:lstStyle/>
          <a:p>
            <a:pPr algn="ctr">
              <a:lnSpc>
                <a:spcPct val="85000"/>
              </a:lnSpc>
              <a:spcBef>
                <a:spcPct val="20000"/>
              </a:spcBef>
            </a:pPr>
            <a:r>
              <a:rPr lang="en-US" sz="2400" b="1" dirty="0">
                <a:solidFill>
                  <a:schemeClr val="bg2"/>
                </a:solidFill>
              </a:rPr>
              <a:t>Authentication</a:t>
            </a:r>
          </a:p>
        </p:txBody>
      </p:sp>
      <p:sp>
        <p:nvSpPr>
          <p:cNvPr id="14351" name="AutoShape 21"/>
          <p:cNvSpPr>
            <a:spLocks noChangeArrowheads="1"/>
          </p:cNvSpPr>
          <p:nvPr/>
        </p:nvSpPr>
        <p:spPr bwMode="invGray">
          <a:xfrm>
            <a:off x="3114676" y="2722246"/>
            <a:ext cx="1021080" cy="401954"/>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Anon</a:t>
            </a:r>
          </a:p>
        </p:txBody>
      </p:sp>
      <p:sp>
        <p:nvSpPr>
          <p:cNvPr id="14352" name="Line 29"/>
          <p:cNvSpPr>
            <a:spLocks noChangeShapeType="1"/>
          </p:cNvSpPr>
          <p:nvPr/>
        </p:nvSpPr>
        <p:spPr bwMode="invGray">
          <a:xfrm flipV="1">
            <a:off x="2646046" y="3954780"/>
            <a:ext cx="537210" cy="428626"/>
          </a:xfrm>
          <a:prstGeom prst="line">
            <a:avLst/>
          </a:prstGeom>
          <a:noFill/>
          <a:ln w="28575" cap="rnd">
            <a:solidFill>
              <a:srgbClr val="333333"/>
            </a:solidFill>
            <a:prstDash val="sysDot"/>
            <a:round/>
            <a:headEnd/>
            <a:tailEnd type="triangle" w="med" len="med"/>
          </a:ln>
        </p:spPr>
        <p:txBody>
          <a:bodyPr lIns="109728" tIns="54864" rIns="109728" bIns="54864">
            <a:spAutoFit/>
          </a:bodyPr>
          <a:lstStyle/>
          <a:p>
            <a:endParaRPr lang="en-US"/>
          </a:p>
        </p:txBody>
      </p:sp>
      <p:sp>
        <p:nvSpPr>
          <p:cNvPr id="14353" name="Line 30"/>
          <p:cNvSpPr>
            <a:spLocks noChangeShapeType="1"/>
          </p:cNvSpPr>
          <p:nvPr/>
        </p:nvSpPr>
        <p:spPr bwMode="invGray">
          <a:xfrm>
            <a:off x="2651760" y="4377691"/>
            <a:ext cx="525780" cy="445770"/>
          </a:xfrm>
          <a:prstGeom prst="line">
            <a:avLst/>
          </a:prstGeom>
          <a:noFill/>
          <a:ln w="28575" cap="rnd">
            <a:solidFill>
              <a:srgbClr val="333333"/>
            </a:solidFill>
            <a:prstDash val="sysDot"/>
            <a:round/>
            <a:headEnd/>
            <a:tailEnd type="triangle" w="med" len="med"/>
          </a:ln>
        </p:spPr>
        <p:txBody>
          <a:bodyPr lIns="109728" tIns="54864" rIns="109728" bIns="54864">
            <a:spAutoFit/>
          </a:bodyPr>
          <a:lstStyle/>
          <a:p>
            <a:endParaRPr lang="en-US"/>
          </a:p>
        </p:txBody>
      </p:sp>
      <p:sp>
        <p:nvSpPr>
          <p:cNvPr id="14354" name="Line 31"/>
          <p:cNvSpPr>
            <a:spLocks noChangeShapeType="1"/>
          </p:cNvSpPr>
          <p:nvPr/>
        </p:nvSpPr>
        <p:spPr bwMode="invGray">
          <a:xfrm>
            <a:off x="2697480" y="4371976"/>
            <a:ext cx="451486" cy="0"/>
          </a:xfrm>
          <a:prstGeom prst="line">
            <a:avLst/>
          </a:prstGeom>
          <a:noFill/>
          <a:ln w="28575" cap="rnd">
            <a:solidFill>
              <a:srgbClr val="333333"/>
            </a:solidFill>
            <a:prstDash val="sysDot"/>
            <a:round/>
            <a:headEnd/>
            <a:tailEnd type="triangle" w="med" len="med"/>
          </a:ln>
        </p:spPr>
        <p:txBody>
          <a:bodyPr lIns="109728" tIns="54864" rIns="109728" bIns="54864">
            <a:spAutoFit/>
          </a:bodyPr>
          <a:lstStyle/>
          <a:p>
            <a:endParaRPr lang="en-US"/>
          </a:p>
        </p:txBody>
      </p:sp>
      <p:sp>
        <p:nvSpPr>
          <p:cNvPr id="14355" name="AutoShape 35"/>
          <p:cNvSpPr>
            <a:spLocks noChangeArrowheads="1"/>
          </p:cNvSpPr>
          <p:nvPr/>
        </p:nvSpPr>
        <p:spPr bwMode="invGray">
          <a:xfrm>
            <a:off x="918210" y="3049906"/>
            <a:ext cx="3276600" cy="421004"/>
          </a:xfrm>
          <a:prstGeom prst="roundRect">
            <a:avLst>
              <a:gd name="adj" fmla="val 0"/>
            </a:avLst>
          </a:prstGeom>
          <a:noFill/>
          <a:ln w="9525" algn="ctr">
            <a:noFill/>
            <a:round/>
            <a:headEnd/>
            <a:tailEnd/>
          </a:ln>
        </p:spPr>
        <p:txBody>
          <a:bodyPr lIns="109728" tIns="54864" rIns="109728" bIns="54864" anchor="ctr">
            <a:spAutoFit/>
          </a:bodyPr>
          <a:lstStyle/>
          <a:p>
            <a:pPr algn="ctr">
              <a:lnSpc>
                <a:spcPct val="85000"/>
              </a:lnSpc>
              <a:spcBef>
                <a:spcPct val="20000"/>
              </a:spcBef>
            </a:pPr>
            <a:r>
              <a:rPr lang="en-US" sz="2400" b="1" dirty="0">
                <a:solidFill>
                  <a:schemeClr val="bg1"/>
                </a:solidFill>
              </a:rPr>
              <a:t>…</a:t>
            </a:r>
          </a:p>
        </p:txBody>
      </p:sp>
      <p:sp>
        <p:nvSpPr>
          <p:cNvPr id="14356" name="AutoShape 36"/>
          <p:cNvSpPr>
            <a:spLocks noChangeArrowheads="1"/>
          </p:cNvSpPr>
          <p:nvPr/>
        </p:nvSpPr>
        <p:spPr bwMode="invGray">
          <a:xfrm>
            <a:off x="906780" y="5181600"/>
            <a:ext cx="3276600" cy="421006"/>
          </a:xfrm>
          <a:prstGeom prst="roundRect">
            <a:avLst>
              <a:gd name="adj" fmla="val 0"/>
            </a:avLst>
          </a:prstGeom>
          <a:noFill/>
          <a:ln w="9525" algn="ctr">
            <a:noFill/>
            <a:round/>
            <a:headEnd/>
            <a:tailEnd/>
          </a:ln>
        </p:spPr>
        <p:txBody>
          <a:bodyPr lIns="109728" tIns="54864" rIns="109728" bIns="54864" anchor="ctr">
            <a:spAutoFit/>
          </a:bodyPr>
          <a:lstStyle/>
          <a:p>
            <a:pPr algn="ctr">
              <a:lnSpc>
                <a:spcPct val="85000"/>
              </a:lnSpc>
              <a:spcBef>
                <a:spcPct val="20000"/>
              </a:spcBef>
            </a:pPr>
            <a:r>
              <a:rPr lang="en-US" sz="2400" b="1" dirty="0">
                <a:solidFill>
                  <a:schemeClr val="bg1"/>
                </a:solidFill>
              </a:rPr>
              <a:t>…</a:t>
            </a:r>
          </a:p>
        </p:txBody>
      </p:sp>
      <p:grpSp>
        <p:nvGrpSpPr>
          <p:cNvPr id="2" name="Group 52"/>
          <p:cNvGrpSpPr>
            <a:grpSpLocks/>
          </p:cNvGrpSpPr>
          <p:nvPr/>
        </p:nvGrpSpPr>
        <p:grpSpPr bwMode="auto">
          <a:xfrm>
            <a:off x="4149091" y="3577591"/>
            <a:ext cx="3188970" cy="3303270"/>
            <a:chOff x="2178" y="1878"/>
            <a:chExt cx="1674" cy="1734"/>
          </a:xfrm>
        </p:grpSpPr>
        <p:sp>
          <p:nvSpPr>
            <p:cNvPr id="14362" name="AutoShape 2"/>
            <p:cNvSpPr>
              <a:spLocks noChangeArrowheads="1"/>
            </p:cNvSpPr>
            <p:nvPr/>
          </p:nvSpPr>
          <p:spPr bwMode="invGray">
            <a:xfrm>
              <a:off x="2526" y="2058"/>
              <a:ext cx="1326" cy="233"/>
            </a:xfrm>
            <a:prstGeom prst="roundRect">
              <a:avLst>
                <a:gd name="adj" fmla="val 5597"/>
              </a:avLst>
            </a:prstGeom>
            <a:solidFill>
              <a:schemeClr val="accent1">
                <a:alpha val="30196"/>
              </a:schemeClr>
            </a:solidFill>
            <a:ln w="12700" algn="ctr">
              <a:noFill/>
              <a:round/>
              <a:headEnd/>
              <a:tailEnd/>
            </a:ln>
          </p:spPr>
          <p:txBody>
            <a:bodyPr anchor="ctr">
              <a:spAutoFit/>
            </a:bodyPr>
            <a:lstStyle/>
            <a:p>
              <a:endParaRPr lang="en-US"/>
            </a:p>
          </p:txBody>
        </p:sp>
        <p:sp>
          <p:nvSpPr>
            <p:cNvPr id="14363" name="Line 3"/>
            <p:cNvSpPr>
              <a:spLocks noChangeShapeType="1"/>
            </p:cNvSpPr>
            <p:nvPr/>
          </p:nvSpPr>
          <p:spPr bwMode="invGray">
            <a:xfrm flipV="1">
              <a:off x="2637" y="1935"/>
              <a:ext cx="3" cy="1677"/>
            </a:xfrm>
            <a:prstGeom prst="line">
              <a:avLst/>
            </a:prstGeom>
            <a:noFill/>
            <a:ln w="19050">
              <a:solidFill>
                <a:schemeClr val="tx2"/>
              </a:solidFill>
              <a:prstDash val="sysDot"/>
              <a:round/>
              <a:headEnd/>
              <a:tailEnd/>
            </a:ln>
          </p:spPr>
          <p:txBody>
            <a:bodyPr>
              <a:spAutoFit/>
            </a:bodyPr>
            <a:lstStyle/>
            <a:p>
              <a:endParaRPr lang="en-US"/>
            </a:p>
          </p:txBody>
        </p:sp>
        <p:sp>
          <p:nvSpPr>
            <p:cNvPr id="14364" name="AutoShape 22"/>
            <p:cNvSpPr>
              <a:spLocks noChangeArrowheads="1"/>
            </p:cNvSpPr>
            <p:nvPr/>
          </p:nvSpPr>
          <p:spPr bwMode="invGray">
            <a:xfrm>
              <a:off x="2566" y="2102"/>
              <a:ext cx="1242" cy="203"/>
            </a:xfrm>
            <a:prstGeom prst="roundRect">
              <a:avLst>
                <a:gd name="adj" fmla="val 16667"/>
              </a:avLst>
            </a:prstGeom>
            <a:solidFill>
              <a:srgbClr val="FFB601">
                <a:alpha val="59999"/>
              </a:srgbClr>
            </a:solidFill>
            <a:ln w="9525" algn="ctr">
              <a:noFill/>
              <a:round/>
              <a:headEnd/>
              <a:tailEnd/>
            </a:ln>
          </p:spPr>
          <p:txBody>
            <a:bodyPr anchor="ctr">
              <a:spAutoFit/>
            </a:bodyPr>
            <a:lstStyle/>
            <a:p>
              <a:pPr algn="ctr">
                <a:lnSpc>
                  <a:spcPct val="85000"/>
                </a:lnSpc>
                <a:spcBef>
                  <a:spcPct val="20000"/>
                </a:spcBef>
              </a:pPr>
              <a:r>
                <a:rPr lang="en-US" sz="1900" b="1" dirty="0">
                  <a:solidFill>
                    <a:schemeClr val="bg2"/>
                  </a:solidFill>
                </a:rPr>
                <a:t>Authentication</a:t>
              </a:r>
            </a:p>
          </p:txBody>
        </p:sp>
        <p:sp>
          <p:nvSpPr>
            <p:cNvPr id="14365" name="AutoShape 23"/>
            <p:cNvSpPr>
              <a:spLocks noChangeArrowheads="1"/>
            </p:cNvSpPr>
            <p:nvPr/>
          </p:nvSpPr>
          <p:spPr bwMode="invGray">
            <a:xfrm>
              <a:off x="2608" y="2284"/>
              <a:ext cx="504" cy="183"/>
            </a:xfrm>
            <a:prstGeom prst="roundRect">
              <a:avLst>
                <a:gd name="adj" fmla="val 16667"/>
              </a:avLst>
            </a:prstGeom>
            <a:solidFill>
              <a:srgbClr val="990000">
                <a:alpha val="94901"/>
              </a:srgbClr>
            </a:solidFill>
            <a:ln w="12700" algn="ctr">
              <a:solidFill>
                <a:srgbClr val="CC3300"/>
              </a:solidFill>
              <a:round/>
              <a:headEnd/>
              <a:tailEnd/>
            </a:ln>
          </p:spPr>
          <p:txBody>
            <a:bodyPr anchor="ctr">
              <a:spAutoFit/>
            </a:bodyPr>
            <a:lstStyle/>
            <a:p>
              <a:pPr algn="ctr">
                <a:lnSpc>
                  <a:spcPct val="85000"/>
                </a:lnSpc>
                <a:spcBef>
                  <a:spcPct val="20000"/>
                </a:spcBef>
              </a:pPr>
              <a:r>
                <a:rPr lang="en-US" sz="1700" b="1" dirty="0"/>
                <a:t>Forms</a:t>
              </a:r>
            </a:p>
          </p:txBody>
        </p:sp>
        <p:sp>
          <p:nvSpPr>
            <p:cNvPr id="14366" name="AutoShape 24"/>
            <p:cNvSpPr>
              <a:spLocks noChangeArrowheads="1"/>
            </p:cNvSpPr>
            <p:nvPr/>
          </p:nvSpPr>
          <p:spPr bwMode="invGray">
            <a:xfrm>
              <a:off x="3136" y="2285"/>
              <a:ext cx="636" cy="183"/>
            </a:xfrm>
            <a:prstGeom prst="roundRect">
              <a:avLst>
                <a:gd name="adj" fmla="val 16667"/>
              </a:avLst>
            </a:prstGeom>
            <a:solidFill>
              <a:srgbClr val="990000">
                <a:alpha val="94901"/>
              </a:srgbClr>
            </a:solidFill>
            <a:ln w="12700" algn="ctr">
              <a:solidFill>
                <a:srgbClr val="CC3300"/>
              </a:solidFill>
              <a:round/>
              <a:headEnd/>
              <a:tailEnd/>
            </a:ln>
          </p:spPr>
          <p:txBody>
            <a:bodyPr anchor="ctr">
              <a:spAutoFit/>
            </a:bodyPr>
            <a:lstStyle/>
            <a:p>
              <a:pPr algn="ctr">
                <a:lnSpc>
                  <a:spcPct val="85000"/>
                </a:lnSpc>
                <a:spcBef>
                  <a:spcPct val="20000"/>
                </a:spcBef>
              </a:pPr>
              <a:r>
                <a:rPr lang="en-US" sz="1700" b="1" dirty="0"/>
                <a:t>Windows</a:t>
              </a:r>
            </a:p>
          </p:txBody>
        </p:sp>
        <p:sp>
          <p:nvSpPr>
            <p:cNvPr id="14367" name="AutoShape 25"/>
            <p:cNvSpPr>
              <a:spLocks noChangeArrowheads="1"/>
            </p:cNvSpPr>
            <p:nvPr/>
          </p:nvSpPr>
          <p:spPr bwMode="invGray">
            <a:xfrm>
              <a:off x="2567" y="2779"/>
              <a:ext cx="628" cy="348"/>
            </a:xfrm>
            <a:prstGeom prst="roundRect">
              <a:avLst>
                <a:gd name="adj" fmla="val 16667"/>
              </a:avLst>
            </a:prstGeom>
            <a:solidFill>
              <a:srgbClr val="FFB601">
                <a:alpha val="59999"/>
              </a:srgbClr>
            </a:solidFill>
            <a:ln w="9525" algn="ctr">
              <a:noFill/>
              <a:round/>
              <a:headEnd/>
              <a:tailEnd/>
            </a:ln>
          </p:spPr>
          <p:txBody>
            <a:bodyPr anchor="ctr">
              <a:spAutoFit/>
            </a:bodyPr>
            <a:lstStyle/>
            <a:p>
              <a:pPr algn="ctr">
                <a:lnSpc>
                  <a:spcPct val="85000"/>
                </a:lnSpc>
                <a:spcBef>
                  <a:spcPct val="20000"/>
                </a:spcBef>
              </a:pPr>
              <a:r>
                <a:rPr lang="en-US" sz="1900" b="1" dirty="0">
                  <a:solidFill>
                    <a:schemeClr val="bg2"/>
                  </a:solidFill>
                </a:rPr>
                <a:t>Map Handler</a:t>
              </a:r>
            </a:p>
          </p:txBody>
        </p:sp>
        <p:sp>
          <p:nvSpPr>
            <p:cNvPr id="14368" name="AutoShape 26"/>
            <p:cNvSpPr>
              <a:spLocks noChangeArrowheads="1"/>
            </p:cNvSpPr>
            <p:nvPr/>
          </p:nvSpPr>
          <p:spPr bwMode="invGray">
            <a:xfrm>
              <a:off x="3301" y="2674"/>
              <a:ext cx="504" cy="183"/>
            </a:xfrm>
            <a:prstGeom prst="roundRect">
              <a:avLst>
                <a:gd name="adj" fmla="val 16667"/>
              </a:avLst>
            </a:prstGeom>
            <a:solidFill>
              <a:srgbClr val="990000">
                <a:alpha val="94901"/>
              </a:srgbClr>
            </a:solidFill>
            <a:ln w="12700" algn="ctr">
              <a:solidFill>
                <a:srgbClr val="CC3300"/>
              </a:solidFill>
              <a:round/>
              <a:headEnd/>
              <a:tailEnd/>
            </a:ln>
          </p:spPr>
          <p:txBody>
            <a:bodyPr anchor="ctr">
              <a:spAutoFit/>
            </a:bodyPr>
            <a:lstStyle/>
            <a:p>
              <a:pPr algn="ctr">
                <a:lnSpc>
                  <a:spcPct val="85000"/>
                </a:lnSpc>
                <a:spcBef>
                  <a:spcPct val="20000"/>
                </a:spcBef>
              </a:pPr>
              <a:r>
                <a:rPr lang="en-US" sz="1700" b="1" dirty="0"/>
                <a:t>ASPX</a:t>
              </a:r>
            </a:p>
          </p:txBody>
        </p:sp>
        <p:sp>
          <p:nvSpPr>
            <p:cNvPr id="14369" name="AutoShape 27"/>
            <p:cNvSpPr>
              <a:spLocks noChangeArrowheads="1"/>
            </p:cNvSpPr>
            <p:nvPr/>
          </p:nvSpPr>
          <p:spPr bwMode="invGray">
            <a:xfrm>
              <a:off x="3301" y="2896"/>
              <a:ext cx="504" cy="183"/>
            </a:xfrm>
            <a:prstGeom prst="roundRect">
              <a:avLst>
                <a:gd name="adj" fmla="val 16667"/>
              </a:avLst>
            </a:prstGeom>
            <a:solidFill>
              <a:srgbClr val="990000">
                <a:alpha val="94901"/>
              </a:srgbClr>
            </a:solidFill>
            <a:ln w="12700" algn="ctr">
              <a:solidFill>
                <a:srgbClr val="CC3300"/>
              </a:solidFill>
              <a:round/>
              <a:headEnd/>
              <a:tailEnd/>
            </a:ln>
          </p:spPr>
          <p:txBody>
            <a:bodyPr anchor="ctr">
              <a:spAutoFit/>
            </a:bodyPr>
            <a:lstStyle/>
            <a:p>
              <a:pPr algn="ctr">
                <a:lnSpc>
                  <a:spcPct val="85000"/>
                </a:lnSpc>
                <a:spcBef>
                  <a:spcPct val="20000"/>
                </a:spcBef>
              </a:pPr>
              <a:r>
                <a:rPr lang="en-US" sz="1700" b="1" dirty="0"/>
                <a:t>Trace</a:t>
              </a:r>
            </a:p>
          </p:txBody>
        </p:sp>
        <p:sp>
          <p:nvSpPr>
            <p:cNvPr id="14370" name="AutoShape 28"/>
            <p:cNvSpPr>
              <a:spLocks noChangeArrowheads="1"/>
            </p:cNvSpPr>
            <p:nvPr/>
          </p:nvSpPr>
          <p:spPr bwMode="invGray">
            <a:xfrm>
              <a:off x="3301" y="3118"/>
              <a:ext cx="504" cy="183"/>
            </a:xfrm>
            <a:prstGeom prst="roundRect">
              <a:avLst>
                <a:gd name="adj" fmla="val 16667"/>
              </a:avLst>
            </a:prstGeom>
            <a:solidFill>
              <a:srgbClr val="990000">
                <a:alpha val="94901"/>
              </a:srgbClr>
            </a:solidFill>
            <a:ln w="12700" algn="ctr">
              <a:solidFill>
                <a:srgbClr val="CC3300"/>
              </a:solidFill>
              <a:round/>
              <a:headEnd/>
              <a:tailEnd/>
            </a:ln>
          </p:spPr>
          <p:txBody>
            <a:bodyPr anchor="ctr">
              <a:spAutoFit/>
            </a:bodyPr>
            <a:lstStyle/>
            <a:p>
              <a:pPr algn="ctr">
                <a:lnSpc>
                  <a:spcPct val="85000"/>
                </a:lnSpc>
                <a:spcBef>
                  <a:spcPct val="20000"/>
                </a:spcBef>
              </a:pPr>
              <a:r>
                <a:rPr lang="en-US" sz="1700" b="1" dirty="0"/>
                <a:t>…</a:t>
              </a:r>
            </a:p>
          </p:txBody>
        </p:sp>
        <p:sp>
          <p:nvSpPr>
            <p:cNvPr id="14371" name="Line 32"/>
            <p:cNvSpPr>
              <a:spLocks noChangeShapeType="1"/>
            </p:cNvSpPr>
            <p:nvPr/>
          </p:nvSpPr>
          <p:spPr bwMode="invGray">
            <a:xfrm flipV="1">
              <a:off x="3162" y="2805"/>
              <a:ext cx="159" cy="171"/>
            </a:xfrm>
            <a:prstGeom prst="line">
              <a:avLst/>
            </a:prstGeom>
            <a:noFill/>
            <a:ln w="28575" cap="rnd">
              <a:solidFill>
                <a:srgbClr val="1C1C1C"/>
              </a:solidFill>
              <a:prstDash val="sysDot"/>
              <a:round/>
              <a:headEnd/>
              <a:tailEnd type="triangle" w="med" len="med"/>
            </a:ln>
          </p:spPr>
          <p:txBody>
            <a:bodyPr>
              <a:spAutoFit/>
            </a:bodyPr>
            <a:lstStyle/>
            <a:p>
              <a:endParaRPr lang="en-US"/>
            </a:p>
          </p:txBody>
        </p:sp>
        <p:sp>
          <p:nvSpPr>
            <p:cNvPr id="14372" name="Line 33"/>
            <p:cNvSpPr>
              <a:spLocks noChangeShapeType="1"/>
            </p:cNvSpPr>
            <p:nvPr/>
          </p:nvSpPr>
          <p:spPr bwMode="invGray">
            <a:xfrm>
              <a:off x="3165" y="2976"/>
              <a:ext cx="165" cy="201"/>
            </a:xfrm>
            <a:prstGeom prst="line">
              <a:avLst/>
            </a:prstGeom>
            <a:noFill/>
            <a:ln w="28575" cap="rnd">
              <a:solidFill>
                <a:srgbClr val="1C1C1C"/>
              </a:solidFill>
              <a:prstDash val="sysDot"/>
              <a:round/>
              <a:headEnd/>
              <a:tailEnd type="triangle" w="med" len="med"/>
            </a:ln>
          </p:spPr>
          <p:txBody>
            <a:bodyPr>
              <a:spAutoFit/>
            </a:bodyPr>
            <a:lstStyle/>
            <a:p>
              <a:endParaRPr lang="en-US"/>
            </a:p>
          </p:txBody>
        </p:sp>
        <p:sp>
          <p:nvSpPr>
            <p:cNvPr id="14373" name="Line 34"/>
            <p:cNvSpPr>
              <a:spLocks noChangeShapeType="1"/>
            </p:cNvSpPr>
            <p:nvPr/>
          </p:nvSpPr>
          <p:spPr bwMode="invGray">
            <a:xfrm>
              <a:off x="3189" y="2973"/>
              <a:ext cx="138" cy="0"/>
            </a:xfrm>
            <a:prstGeom prst="line">
              <a:avLst/>
            </a:prstGeom>
            <a:noFill/>
            <a:ln w="28575" cap="rnd">
              <a:solidFill>
                <a:srgbClr val="1C1C1C"/>
              </a:solidFill>
              <a:prstDash val="sysDot"/>
              <a:round/>
              <a:headEnd/>
              <a:tailEnd type="triangle" w="med" len="med"/>
            </a:ln>
          </p:spPr>
          <p:txBody>
            <a:bodyPr>
              <a:spAutoFit/>
            </a:bodyPr>
            <a:lstStyle/>
            <a:p>
              <a:endParaRPr lang="en-US"/>
            </a:p>
          </p:txBody>
        </p:sp>
        <p:sp>
          <p:nvSpPr>
            <p:cNvPr id="14374" name="AutoShape 37"/>
            <p:cNvSpPr>
              <a:spLocks noChangeArrowheads="1"/>
            </p:cNvSpPr>
            <p:nvPr/>
          </p:nvSpPr>
          <p:spPr bwMode="invGray">
            <a:xfrm>
              <a:off x="2642" y="3256"/>
              <a:ext cx="1084" cy="205"/>
            </a:xfrm>
            <a:prstGeom prst="roundRect">
              <a:avLst>
                <a:gd name="adj" fmla="val 0"/>
              </a:avLst>
            </a:prstGeom>
            <a:noFill/>
            <a:ln w="9525" algn="ctr">
              <a:noFill/>
              <a:round/>
              <a:headEnd/>
              <a:tailEnd/>
            </a:ln>
          </p:spPr>
          <p:txBody>
            <a:bodyPr anchor="ctr">
              <a:spAutoFit/>
            </a:bodyPr>
            <a:lstStyle/>
            <a:p>
              <a:pPr algn="ctr">
                <a:lnSpc>
                  <a:spcPct val="85000"/>
                </a:lnSpc>
                <a:spcBef>
                  <a:spcPct val="20000"/>
                </a:spcBef>
              </a:pPr>
              <a:r>
                <a:rPr lang="en-US" b="1" i="0">
                  <a:solidFill>
                    <a:srgbClr val="1C1C1C"/>
                  </a:solidFill>
                </a:rPr>
                <a:t>…</a:t>
              </a:r>
            </a:p>
          </p:txBody>
        </p:sp>
        <p:sp>
          <p:nvSpPr>
            <p:cNvPr id="14375" name="AutoShape 38"/>
            <p:cNvSpPr>
              <a:spLocks noChangeArrowheads="1"/>
            </p:cNvSpPr>
            <p:nvPr/>
          </p:nvSpPr>
          <p:spPr bwMode="invGray">
            <a:xfrm>
              <a:off x="2642" y="2452"/>
              <a:ext cx="1084" cy="205"/>
            </a:xfrm>
            <a:prstGeom prst="roundRect">
              <a:avLst>
                <a:gd name="adj" fmla="val 0"/>
              </a:avLst>
            </a:prstGeom>
            <a:noFill/>
            <a:ln w="9525" algn="ctr">
              <a:noFill/>
              <a:round/>
              <a:headEnd/>
              <a:tailEnd/>
            </a:ln>
          </p:spPr>
          <p:txBody>
            <a:bodyPr anchor="ctr">
              <a:spAutoFit/>
            </a:bodyPr>
            <a:lstStyle/>
            <a:p>
              <a:pPr algn="ctr">
                <a:lnSpc>
                  <a:spcPct val="85000"/>
                </a:lnSpc>
                <a:spcBef>
                  <a:spcPct val="20000"/>
                </a:spcBef>
              </a:pPr>
              <a:r>
                <a:rPr lang="en-US" b="1" i="0">
                  <a:solidFill>
                    <a:srgbClr val="1C1C1C"/>
                  </a:solidFill>
                </a:rPr>
                <a:t>…</a:t>
              </a:r>
            </a:p>
          </p:txBody>
        </p:sp>
        <p:sp>
          <p:nvSpPr>
            <p:cNvPr id="14376" name="Oval 39"/>
            <p:cNvSpPr>
              <a:spLocks noChangeArrowheads="1"/>
            </p:cNvSpPr>
            <p:nvPr/>
          </p:nvSpPr>
          <p:spPr bwMode="invGray">
            <a:xfrm>
              <a:off x="2178" y="2547"/>
              <a:ext cx="136" cy="318"/>
            </a:xfrm>
            <a:prstGeom prst="ellipse">
              <a:avLst/>
            </a:prstGeom>
            <a:solidFill>
              <a:srgbClr val="FFB601">
                <a:alpha val="30196"/>
              </a:srgbClr>
            </a:solidFill>
            <a:ln w="19050" algn="ctr">
              <a:solidFill>
                <a:schemeClr val="tx2"/>
              </a:solidFill>
              <a:round/>
              <a:headEnd/>
              <a:tailEnd/>
            </a:ln>
          </p:spPr>
          <p:txBody>
            <a:bodyPr wrap="none" anchor="ctr">
              <a:spAutoFit/>
            </a:bodyPr>
            <a:lstStyle/>
            <a:p>
              <a:endParaRPr lang="en-US"/>
            </a:p>
          </p:txBody>
        </p:sp>
        <p:sp>
          <p:nvSpPr>
            <p:cNvPr id="14377" name="Line 40"/>
            <p:cNvSpPr>
              <a:spLocks noChangeShapeType="1"/>
            </p:cNvSpPr>
            <p:nvPr/>
          </p:nvSpPr>
          <p:spPr bwMode="invGray">
            <a:xfrm>
              <a:off x="2232" y="2571"/>
              <a:ext cx="174" cy="0"/>
            </a:xfrm>
            <a:prstGeom prst="line">
              <a:avLst/>
            </a:prstGeom>
            <a:noFill/>
            <a:ln w="19050" cap="rnd">
              <a:solidFill>
                <a:schemeClr val="tx2"/>
              </a:solidFill>
              <a:prstDash val="sysDot"/>
              <a:round/>
              <a:headEnd/>
              <a:tailEnd/>
            </a:ln>
          </p:spPr>
          <p:txBody>
            <a:bodyPr>
              <a:spAutoFit/>
            </a:bodyPr>
            <a:lstStyle/>
            <a:p>
              <a:endParaRPr lang="en-US"/>
            </a:p>
          </p:txBody>
        </p:sp>
        <p:sp>
          <p:nvSpPr>
            <p:cNvPr id="14378" name="Line 41"/>
            <p:cNvSpPr>
              <a:spLocks noChangeShapeType="1"/>
            </p:cNvSpPr>
            <p:nvPr/>
          </p:nvSpPr>
          <p:spPr bwMode="invGray">
            <a:xfrm flipV="1">
              <a:off x="2412" y="1944"/>
              <a:ext cx="0" cy="627"/>
            </a:xfrm>
            <a:prstGeom prst="line">
              <a:avLst/>
            </a:prstGeom>
            <a:noFill/>
            <a:ln w="19050">
              <a:solidFill>
                <a:schemeClr val="tx2"/>
              </a:solidFill>
              <a:prstDash val="sysDot"/>
              <a:round/>
              <a:headEnd/>
              <a:tailEnd/>
            </a:ln>
          </p:spPr>
          <p:txBody>
            <a:bodyPr wrap="none">
              <a:spAutoFit/>
            </a:bodyPr>
            <a:lstStyle/>
            <a:p>
              <a:endParaRPr lang="en-US"/>
            </a:p>
          </p:txBody>
        </p:sp>
        <p:sp>
          <p:nvSpPr>
            <p:cNvPr id="14379" name="Line 42"/>
            <p:cNvSpPr>
              <a:spLocks noChangeShapeType="1"/>
            </p:cNvSpPr>
            <p:nvPr/>
          </p:nvSpPr>
          <p:spPr bwMode="invGray">
            <a:xfrm>
              <a:off x="2409" y="1944"/>
              <a:ext cx="234" cy="0"/>
            </a:xfrm>
            <a:prstGeom prst="line">
              <a:avLst/>
            </a:prstGeom>
            <a:noFill/>
            <a:ln w="19050">
              <a:solidFill>
                <a:schemeClr val="tx2"/>
              </a:solidFill>
              <a:prstDash val="sysDot"/>
              <a:round/>
              <a:headEnd/>
              <a:tailEnd/>
            </a:ln>
          </p:spPr>
          <p:txBody>
            <a:bodyPr wrap="none">
              <a:spAutoFit/>
            </a:bodyPr>
            <a:lstStyle/>
            <a:p>
              <a:endParaRPr lang="en-US"/>
            </a:p>
          </p:txBody>
        </p:sp>
        <p:sp>
          <p:nvSpPr>
            <p:cNvPr id="14380" name="Line 43"/>
            <p:cNvSpPr>
              <a:spLocks noChangeShapeType="1"/>
            </p:cNvSpPr>
            <p:nvPr/>
          </p:nvSpPr>
          <p:spPr bwMode="invGray">
            <a:xfrm flipH="1">
              <a:off x="2406" y="2670"/>
              <a:ext cx="3" cy="936"/>
            </a:xfrm>
            <a:prstGeom prst="line">
              <a:avLst/>
            </a:prstGeom>
            <a:noFill/>
            <a:ln w="19050" cap="rnd">
              <a:solidFill>
                <a:schemeClr val="tx2"/>
              </a:solidFill>
              <a:prstDash val="sysDot"/>
              <a:round/>
              <a:headEnd/>
              <a:tailEnd/>
            </a:ln>
          </p:spPr>
          <p:txBody>
            <a:bodyPr>
              <a:spAutoFit/>
            </a:bodyPr>
            <a:lstStyle/>
            <a:p>
              <a:endParaRPr lang="en-US"/>
            </a:p>
          </p:txBody>
        </p:sp>
        <p:sp>
          <p:nvSpPr>
            <p:cNvPr id="14381" name="Line 44"/>
            <p:cNvSpPr>
              <a:spLocks noChangeShapeType="1"/>
            </p:cNvSpPr>
            <p:nvPr/>
          </p:nvSpPr>
          <p:spPr bwMode="invGray">
            <a:xfrm flipV="1">
              <a:off x="2403" y="3609"/>
              <a:ext cx="234" cy="0"/>
            </a:xfrm>
            <a:prstGeom prst="line">
              <a:avLst/>
            </a:prstGeom>
            <a:noFill/>
            <a:ln w="19050">
              <a:solidFill>
                <a:schemeClr val="tx2"/>
              </a:solidFill>
              <a:prstDash val="sysDot"/>
              <a:round/>
              <a:headEnd/>
              <a:tailEnd/>
            </a:ln>
          </p:spPr>
          <p:txBody>
            <a:bodyPr wrap="none">
              <a:spAutoFit/>
            </a:bodyPr>
            <a:lstStyle/>
            <a:p>
              <a:endParaRPr lang="en-US"/>
            </a:p>
          </p:txBody>
        </p:sp>
        <p:sp>
          <p:nvSpPr>
            <p:cNvPr id="14382" name="Line 45"/>
            <p:cNvSpPr>
              <a:spLocks noChangeShapeType="1"/>
            </p:cNvSpPr>
            <p:nvPr/>
          </p:nvSpPr>
          <p:spPr bwMode="invGray">
            <a:xfrm flipH="1">
              <a:off x="2181" y="2670"/>
              <a:ext cx="222" cy="0"/>
            </a:xfrm>
            <a:prstGeom prst="line">
              <a:avLst/>
            </a:prstGeom>
            <a:noFill/>
            <a:ln w="19050" cap="rnd">
              <a:solidFill>
                <a:schemeClr val="tx2"/>
              </a:solidFill>
              <a:prstDash val="sysDot"/>
              <a:round/>
              <a:headEnd/>
              <a:tailEnd type="triangle" w="med" len="med"/>
            </a:ln>
          </p:spPr>
          <p:txBody>
            <a:bodyPr>
              <a:spAutoFit/>
            </a:bodyPr>
            <a:lstStyle/>
            <a:p>
              <a:endParaRPr lang="en-US"/>
            </a:p>
          </p:txBody>
        </p:sp>
        <p:sp>
          <p:nvSpPr>
            <p:cNvPr id="14383" name="Line 46"/>
            <p:cNvSpPr>
              <a:spLocks noChangeShapeType="1"/>
            </p:cNvSpPr>
            <p:nvPr/>
          </p:nvSpPr>
          <p:spPr bwMode="invGray">
            <a:xfrm flipH="1">
              <a:off x="2640" y="2616"/>
              <a:ext cx="0" cy="102"/>
            </a:xfrm>
            <a:prstGeom prst="line">
              <a:avLst/>
            </a:prstGeom>
            <a:noFill/>
            <a:ln w="19050" cap="rnd">
              <a:solidFill>
                <a:schemeClr val="tx2"/>
              </a:solidFill>
              <a:prstDash val="sysDot"/>
              <a:round/>
              <a:headEnd/>
              <a:tailEnd type="triangle" w="med" len="med"/>
            </a:ln>
          </p:spPr>
          <p:txBody>
            <a:bodyPr>
              <a:spAutoFit/>
            </a:bodyPr>
            <a:lstStyle/>
            <a:p>
              <a:endParaRPr lang="en-US"/>
            </a:p>
          </p:txBody>
        </p:sp>
        <p:sp>
          <p:nvSpPr>
            <p:cNvPr id="14384" name="Line 47"/>
            <p:cNvSpPr>
              <a:spLocks noChangeShapeType="1"/>
            </p:cNvSpPr>
            <p:nvPr/>
          </p:nvSpPr>
          <p:spPr bwMode="invGray">
            <a:xfrm rot="5400000">
              <a:off x="2502" y="3558"/>
              <a:ext cx="0" cy="102"/>
            </a:xfrm>
            <a:prstGeom prst="line">
              <a:avLst/>
            </a:prstGeom>
            <a:noFill/>
            <a:ln w="19050" cap="rnd">
              <a:solidFill>
                <a:schemeClr val="tx2"/>
              </a:solidFill>
              <a:prstDash val="sysDot"/>
              <a:round/>
              <a:headEnd/>
              <a:tailEnd type="triangle" w="med" len="med"/>
            </a:ln>
          </p:spPr>
          <p:txBody>
            <a:bodyPr>
              <a:spAutoFit/>
            </a:bodyPr>
            <a:lstStyle/>
            <a:p>
              <a:endParaRPr lang="en-US"/>
            </a:p>
          </p:txBody>
        </p:sp>
        <p:sp>
          <p:nvSpPr>
            <p:cNvPr id="14385" name="Line 48"/>
            <p:cNvSpPr>
              <a:spLocks noChangeShapeType="1"/>
            </p:cNvSpPr>
            <p:nvPr/>
          </p:nvSpPr>
          <p:spPr bwMode="invGray">
            <a:xfrm rot="16200000" flipV="1">
              <a:off x="2374" y="2048"/>
              <a:ext cx="75" cy="0"/>
            </a:xfrm>
            <a:prstGeom prst="line">
              <a:avLst/>
            </a:prstGeom>
            <a:noFill/>
            <a:ln w="19050" cap="rnd">
              <a:solidFill>
                <a:schemeClr val="tx2"/>
              </a:solidFill>
              <a:prstDash val="sysDot"/>
              <a:round/>
              <a:headEnd/>
              <a:tailEnd type="triangle" w="med" len="med"/>
            </a:ln>
          </p:spPr>
          <p:txBody>
            <a:bodyPr>
              <a:spAutoFit/>
            </a:bodyPr>
            <a:lstStyle/>
            <a:p>
              <a:endParaRPr lang="en-US"/>
            </a:p>
          </p:txBody>
        </p:sp>
        <p:sp>
          <p:nvSpPr>
            <p:cNvPr id="236593" name="Text Box 49"/>
            <p:cNvSpPr txBox="1">
              <a:spLocks noChangeArrowheads="1"/>
            </p:cNvSpPr>
            <p:nvPr/>
          </p:nvSpPr>
          <p:spPr bwMode="invGray">
            <a:xfrm>
              <a:off x="2670" y="1878"/>
              <a:ext cx="1056" cy="179"/>
            </a:xfrm>
            <a:prstGeom prst="rect">
              <a:avLst/>
            </a:prstGeom>
            <a:noFill/>
            <a:ln w="12700" algn="ctr">
              <a:noFill/>
              <a:miter lim="800000"/>
              <a:headEnd/>
              <a:tailEnd/>
            </a:ln>
            <a:effectLst/>
          </p:spPr>
          <p:txBody>
            <a:bodyPr>
              <a:spAutoFit/>
            </a:bodyPr>
            <a:lstStyle/>
            <a:p>
              <a:pPr algn="ctr">
                <a:lnSpc>
                  <a:spcPct val="85000"/>
                </a:lnSpc>
                <a:spcBef>
                  <a:spcPct val="50000"/>
                </a:spcBef>
                <a:defRPr/>
              </a:pPr>
              <a:r>
                <a:rPr lang="en-US" sz="1900" dirty="0">
                  <a:solidFill>
                    <a:schemeClr val="tx2"/>
                  </a:solidFill>
                  <a:effectLst>
                    <a:outerShdw blurRad="38100" dist="38100" dir="2700000" algn="tl">
                      <a:srgbClr val="000000"/>
                    </a:outerShdw>
                  </a:effectLst>
                </a:rPr>
                <a:t>aspnet_isapi.dll</a:t>
              </a:r>
            </a:p>
          </p:txBody>
        </p:sp>
      </p:grpSp>
    </p:spTree>
    <p:custDataLst>
      <p:tags r:id="rId1"/>
    </p:custDataLst>
  </p:cSld>
  <p:clrMapOvr>
    <a:masterClrMapping/>
  </p:clrMapOvr>
  <p:transition advTm="40984">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655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655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655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ChangeArrowheads="1"/>
          </p:cNvSpPr>
          <p:nvPr/>
        </p:nvSpPr>
        <p:spPr bwMode="invGray">
          <a:xfrm>
            <a:off x="822960" y="2148841"/>
            <a:ext cx="3451860" cy="462391"/>
          </a:xfrm>
          <a:prstGeom prst="roundRect">
            <a:avLst>
              <a:gd name="adj" fmla="val 5597"/>
            </a:avLst>
          </a:prstGeom>
          <a:solidFill>
            <a:schemeClr val="tx1">
              <a:alpha val="30196"/>
            </a:schemeClr>
          </a:solidFill>
          <a:ln w="12700" algn="ctr">
            <a:noFill/>
            <a:round/>
            <a:headEnd/>
            <a:tailEnd/>
          </a:ln>
        </p:spPr>
        <p:txBody>
          <a:bodyPr lIns="109728" tIns="54864" rIns="109728" bIns="54864" anchor="ctr">
            <a:spAutoFit/>
          </a:bodyPr>
          <a:lstStyle/>
          <a:p>
            <a:endParaRPr lang="en-US"/>
          </a:p>
        </p:txBody>
      </p:sp>
      <p:sp>
        <p:nvSpPr>
          <p:cNvPr id="15363" name="Rectangle 3"/>
          <p:cNvSpPr>
            <a:spLocks noGrp="1" noChangeArrowheads="1"/>
          </p:cNvSpPr>
          <p:nvPr>
            <p:ph type="title"/>
          </p:nvPr>
        </p:nvSpPr>
        <p:spPr/>
        <p:txBody>
          <a:bodyPr/>
          <a:lstStyle/>
          <a:p>
            <a:r>
              <a:rPr lang="en-US" smtClean="0"/>
              <a:t>IIS7 ASP.NET Integration</a:t>
            </a:r>
          </a:p>
        </p:txBody>
      </p:sp>
      <p:sp>
        <p:nvSpPr>
          <p:cNvPr id="239620" name="Rectangle 4"/>
          <p:cNvSpPr>
            <a:spLocks noGrp="1" noChangeArrowheads="1"/>
          </p:cNvSpPr>
          <p:nvPr>
            <p:ph type="body" sz="half" idx="2"/>
          </p:nvPr>
        </p:nvSpPr>
        <p:spPr>
          <a:xfrm>
            <a:off x="6246496" y="1701166"/>
            <a:ext cx="4543424" cy="3006977"/>
          </a:xfrm>
        </p:spPr>
        <p:txBody>
          <a:bodyPr/>
          <a:lstStyle/>
          <a:p>
            <a:r>
              <a:rPr lang="en-US" sz="2400" b="1" dirty="0" smtClean="0"/>
              <a:t>Two App Pool Modes</a:t>
            </a:r>
          </a:p>
          <a:p>
            <a:pPr lvl="1"/>
            <a:r>
              <a:rPr lang="en-US" dirty="0" smtClean="0">
                <a:solidFill>
                  <a:schemeClr val="tx2"/>
                </a:solidFill>
              </a:rPr>
              <a:t>Classic (IIS 6)</a:t>
            </a:r>
          </a:p>
          <a:p>
            <a:pPr lvl="1"/>
            <a:r>
              <a:rPr lang="en-US" dirty="0" smtClean="0">
                <a:solidFill>
                  <a:schemeClr val="tx2"/>
                </a:solidFill>
              </a:rPr>
              <a:t>Integrated Mode</a:t>
            </a:r>
          </a:p>
          <a:p>
            <a:pPr lvl="2"/>
            <a:r>
              <a:rPr lang="en-US" sz="2400" dirty="0" smtClean="0"/>
              <a:t>.</a:t>
            </a:r>
            <a:r>
              <a:rPr lang="en-US" sz="2200" dirty="0" smtClean="0"/>
              <a:t>NET modules / handlers plug directly into pipeline</a:t>
            </a:r>
          </a:p>
          <a:p>
            <a:pPr lvl="2"/>
            <a:r>
              <a:rPr lang="en-US" sz="2200" dirty="0" smtClean="0"/>
              <a:t>Process all requests</a:t>
            </a:r>
          </a:p>
          <a:p>
            <a:pPr lvl="2"/>
            <a:r>
              <a:rPr lang="en-US" sz="2200" dirty="0" smtClean="0"/>
              <a:t>Full runtime fidelity</a:t>
            </a:r>
          </a:p>
        </p:txBody>
      </p:sp>
      <p:sp>
        <p:nvSpPr>
          <p:cNvPr id="15365" name="AutoShape 9"/>
          <p:cNvSpPr>
            <a:spLocks noChangeArrowheads="1"/>
          </p:cNvSpPr>
          <p:nvPr/>
        </p:nvSpPr>
        <p:spPr bwMode="invGray">
          <a:xfrm>
            <a:off x="4743451" y="6598920"/>
            <a:ext cx="1024890" cy="401956"/>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Log</a:t>
            </a:r>
          </a:p>
        </p:txBody>
      </p:sp>
      <p:sp>
        <p:nvSpPr>
          <p:cNvPr id="15366" name="AutoShape 10"/>
          <p:cNvSpPr>
            <a:spLocks noChangeArrowheads="1"/>
          </p:cNvSpPr>
          <p:nvPr/>
        </p:nvSpPr>
        <p:spPr bwMode="invGray">
          <a:xfrm>
            <a:off x="4509136" y="6084570"/>
            <a:ext cx="1504950" cy="401956"/>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Compress</a:t>
            </a:r>
          </a:p>
        </p:txBody>
      </p:sp>
      <p:sp>
        <p:nvSpPr>
          <p:cNvPr id="15367" name="AutoShape 11"/>
          <p:cNvSpPr>
            <a:spLocks noChangeArrowheads="1"/>
          </p:cNvSpPr>
          <p:nvPr/>
        </p:nvSpPr>
        <p:spPr bwMode="invGray">
          <a:xfrm>
            <a:off x="4749166" y="1524000"/>
            <a:ext cx="1024890" cy="401956"/>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Basic</a:t>
            </a:r>
          </a:p>
        </p:txBody>
      </p:sp>
      <p:sp>
        <p:nvSpPr>
          <p:cNvPr id="15368" name="AutoShape 12"/>
          <p:cNvSpPr>
            <a:spLocks noChangeArrowheads="1"/>
          </p:cNvSpPr>
          <p:nvPr/>
        </p:nvSpPr>
        <p:spPr bwMode="invGray">
          <a:xfrm>
            <a:off x="4735830" y="4002406"/>
            <a:ext cx="1049656" cy="678180"/>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Static File</a:t>
            </a:r>
          </a:p>
        </p:txBody>
      </p:sp>
      <p:sp>
        <p:nvSpPr>
          <p:cNvPr id="239629" name="AutoShape 13"/>
          <p:cNvSpPr>
            <a:spLocks noChangeArrowheads="1"/>
          </p:cNvSpPr>
          <p:nvPr/>
        </p:nvSpPr>
        <p:spPr bwMode="invGray">
          <a:xfrm>
            <a:off x="4747261" y="4962526"/>
            <a:ext cx="1024890" cy="401954"/>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ISAPI</a:t>
            </a:r>
          </a:p>
        </p:txBody>
      </p:sp>
      <p:sp>
        <p:nvSpPr>
          <p:cNvPr id="239630" name="AutoShape 14"/>
          <p:cNvSpPr>
            <a:spLocks noChangeArrowheads="1"/>
          </p:cNvSpPr>
          <p:nvPr/>
        </p:nvSpPr>
        <p:spPr bwMode="invGray">
          <a:xfrm>
            <a:off x="4749166" y="2030730"/>
            <a:ext cx="1021080" cy="401956"/>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Anon</a:t>
            </a:r>
          </a:p>
        </p:txBody>
      </p:sp>
      <p:sp>
        <p:nvSpPr>
          <p:cNvPr id="15371" name="AutoShape 24"/>
          <p:cNvSpPr>
            <a:spLocks noChangeArrowheads="1"/>
          </p:cNvSpPr>
          <p:nvPr/>
        </p:nvSpPr>
        <p:spPr bwMode="invGray">
          <a:xfrm>
            <a:off x="906780" y="5998846"/>
            <a:ext cx="3276600" cy="424814"/>
          </a:xfrm>
          <a:prstGeom prst="roundRect">
            <a:avLst>
              <a:gd name="adj" fmla="val 0"/>
            </a:avLst>
          </a:prstGeom>
          <a:solidFill>
            <a:schemeClr val="tx1">
              <a:alpha val="30196"/>
            </a:schemeClr>
          </a:solidFill>
          <a:ln w="3175" algn="ctr">
            <a:solidFill>
              <a:schemeClr val="tx1"/>
            </a:solidFill>
            <a:round/>
            <a:headEnd/>
            <a:tailEnd/>
          </a:ln>
        </p:spPr>
        <p:txBody>
          <a:bodyPr lIns="109728" tIns="54864" rIns="109728" bIns="54864" anchor="ctr">
            <a:spAutoFit/>
          </a:bodyPr>
          <a:lstStyle/>
          <a:p>
            <a:pPr algn="ctr">
              <a:lnSpc>
                <a:spcPct val="85000"/>
              </a:lnSpc>
              <a:spcBef>
                <a:spcPct val="20000"/>
              </a:spcBef>
            </a:pPr>
            <a:r>
              <a:rPr lang="en-US" sz="2400" b="1" dirty="0" err="1">
                <a:solidFill>
                  <a:srgbClr val="1D154B"/>
                </a:solidFill>
              </a:rPr>
              <a:t>SendResponse</a:t>
            </a:r>
            <a:endParaRPr lang="en-US" sz="2400" b="1" dirty="0">
              <a:solidFill>
                <a:srgbClr val="1D154B"/>
              </a:solidFill>
            </a:endParaRPr>
          </a:p>
        </p:txBody>
      </p:sp>
      <p:sp>
        <p:nvSpPr>
          <p:cNvPr id="15372" name="AutoShape 25"/>
          <p:cNvSpPr>
            <a:spLocks noChangeArrowheads="1"/>
          </p:cNvSpPr>
          <p:nvPr/>
        </p:nvSpPr>
        <p:spPr bwMode="invGray">
          <a:xfrm>
            <a:off x="906780" y="2305050"/>
            <a:ext cx="3276600" cy="424816"/>
          </a:xfrm>
          <a:prstGeom prst="roundRect">
            <a:avLst>
              <a:gd name="adj" fmla="val 0"/>
            </a:avLst>
          </a:prstGeom>
          <a:solidFill>
            <a:schemeClr val="tx1">
              <a:alpha val="30196"/>
            </a:schemeClr>
          </a:solidFill>
          <a:ln w="3175" algn="ctr">
            <a:solidFill>
              <a:schemeClr val="tx1"/>
            </a:solidFill>
            <a:round/>
            <a:headEnd/>
            <a:tailEnd/>
          </a:ln>
        </p:spPr>
        <p:txBody>
          <a:bodyPr lIns="109728" tIns="54864" rIns="109728" bIns="54864" anchor="ctr">
            <a:spAutoFit/>
          </a:bodyPr>
          <a:lstStyle/>
          <a:p>
            <a:pPr algn="ctr">
              <a:lnSpc>
                <a:spcPct val="85000"/>
              </a:lnSpc>
              <a:spcBef>
                <a:spcPct val="20000"/>
              </a:spcBef>
            </a:pPr>
            <a:r>
              <a:rPr lang="en-US" sz="2400" b="1" dirty="0">
                <a:solidFill>
                  <a:srgbClr val="1D154B"/>
                </a:solidFill>
              </a:rPr>
              <a:t>Authentication</a:t>
            </a:r>
          </a:p>
        </p:txBody>
      </p:sp>
      <p:sp>
        <p:nvSpPr>
          <p:cNvPr id="15373" name="AutoShape 26"/>
          <p:cNvSpPr>
            <a:spLocks noChangeArrowheads="1"/>
          </p:cNvSpPr>
          <p:nvPr/>
        </p:nvSpPr>
        <p:spPr bwMode="invGray">
          <a:xfrm>
            <a:off x="918210" y="2867026"/>
            <a:ext cx="3276600" cy="421004"/>
          </a:xfrm>
          <a:prstGeom prst="roundRect">
            <a:avLst>
              <a:gd name="adj" fmla="val 0"/>
            </a:avLst>
          </a:prstGeom>
          <a:solidFill>
            <a:schemeClr val="tx1">
              <a:alpha val="30196"/>
            </a:schemeClr>
          </a:solidFill>
          <a:ln w="9525" algn="ctr">
            <a:noFill/>
            <a:round/>
            <a:headEnd/>
            <a:tailEnd/>
          </a:ln>
        </p:spPr>
        <p:txBody>
          <a:bodyPr lIns="109728" tIns="54864" rIns="109728" bIns="54864" anchor="ctr">
            <a:spAutoFit/>
          </a:bodyPr>
          <a:lstStyle/>
          <a:p>
            <a:pPr algn="ctr">
              <a:lnSpc>
                <a:spcPct val="85000"/>
              </a:lnSpc>
              <a:spcBef>
                <a:spcPct val="20000"/>
              </a:spcBef>
            </a:pPr>
            <a:r>
              <a:rPr lang="en-US" sz="2400" dirty="0">
                <a:solidFill>
                  <a:schemeClr val="bg1"/>
                </a:solidFill>
              </a:rPr>
              <a:t>Authorization</a:t>
            </a:r>
          </a:p>
        </p:txBody>
      </p:sp>
      <p:sp>
        <p:nvSpPr>
          <p:cNvPr id="15374" name="AutoShape 28"/>
          <p:cNvSpPr>
            <a:spLocks noChangeArrowheads="1"/>
          </p:cNvSpPr>
          <p:nvPr/>
        </p:nvSpPr>
        <p:spPr bwMode="invGray">
          <a:xfrm>
            <a:off x="918210" y="3438526"/>
            <a:ext cx="3276600" cy="421004"/>
          </a:xfrm>
          <a:prstGeom prst="roundRect">
            <a:avLst>
              <a:gd name="adj" fmla="val 0"/>
            </a:avLst>
          </a:prstGeom>
          <a:solidFill>
            <a:schemeClr val="tx1">
              <a:alpha val="30196"/>
            </a:schemeClr>
          </a:solidFill>
          <a:ln w="9525" algn="ctr">
            <a:noFill/>
            <a:round/>
            <a:headEnd/>
            <a:tailEnd/>
          </a:ln>
        </p:spPr>
        <p:txBody>
          <a:bodyPr lIns="109728" tIns="54864" rIns="109728" bIns="54864" anchor="ctr">
            <a:spAutoFit/>
          </a:bodyPr>
          <a:lstStyle/>
          <a:p>
            <a:pPr algn="ctr">
              <a:lnSpc>
                <a:spcPct val="85000"/>
              </a:lnSpc>
              <a:spcBef>
                <a:spcPct val="20000"/>
              </a:spcBef>
            </a:pPr>
            <a:r>
              <a:rPr lang="en-US" sz="2400" dirty="0" err="1">
                <a:solidFill>
                  <a:schemeClr val="bg1"/>
                </a:solidFill>
              </a:rPr>
              <a:t>ResolveCache</a:t>
            </a:r>
            <a:endParaRPr lang="en-US" sz="2400" dirty="0">
              <a:solidFill>
                <a:schemeClr val="bg1"/>
              </a:solidFill>
            </a:endParaRPr>
          </a:p>
        </p:txBody>
      </p:sp>
      <p:sp>
        <p:nvSpPr>
          <p:cNvPr id="15375" name="AutoShape 29"/>
          <p:cNvSpPr>
            <a:spLocks noChangeArrowheads="1"/>
          </p:cNvSpPr>
          <p:nvPr/>
        </p:nvSpPr>
        <p:spPr bwMode="invGray">
          <a:xfrm>
            <a:off x="908686" y="4331970"/>
            <a:ext cx="3291840" cy="572464"/>
          </a:xfrm>
          <a:prstGeom prst="roundRect">
            <a:avLst>
              <a:gd name="adj" fmla="val 0"/>
            </a:avLst>
          </a:prstGeom>
          <a:solidFill>
            <a:schemeClr val="tx1">
              <a:alpha val="30196"/>
            </a:schemeClr>
          </a:solidFill>
          <a:ln w="3175" algn="ctr">
            <a:solidFill>
              <a:schemeClr val="tx1"/>
            </a:solidFill>
            <a:round/>
            <a:headEnd/>
            <a:tailEnd/>
          </a:ln>
        </p:spPr>
        <p:txBody>
          <a:bodyPr lIns="109728" tIns="0" rIns="109728" bIns="54864" anchorCtr="1">
            <a:spAutoFit/>
          </a:bodyPr>
          <a:lstStyle/>
          <a:p>
            <a:pPr algn="ctr">
              <a:lnSpc>
                <a:spcPct val="140000"/>
              </a:lnSpc>
              <a:spcBef>
                <a:spcPct val="10000"/>
              </a:spcBef>
              <a:spcAft>
                <a:spcPct val="55000"/>
              </a:spcAft>
            </a:pPr>
            <a:r>
              <a:rPr lang="en-US" sz="2400" b="1" dirty="0" err="1">
                <a:solidFill>
                  <a:srgbClr val="1D154B"/>
                </a:solidFill>
              </a:rPr>
              <a:t>ExecuteHandler</a:t>
            </a:r>
            <a:endParaRPr lang="en-US" sz="2400" b="1" dirty="0">
              <a:solidFill>
                <a:srgbClr val="1D154B"/>
              </a:solidFill>
            </a:endParaRPr>
          </a:p>
        </p:txBody>
      </p:sp>
      <p:sp>
        <p:nvSpPr>
          <p:cNvPr id="15376" name="AutoShape 30"/>
          <p:cNvSpPr>
            <a:spLocks noChangeArrowheads="1"/>
          </p:cNvSpPr>
          <p:nvPr/>
        </p:nvSpPr>
        <p:spPr bwMode="invGray">
          <a:xfrm>
            <a:off x="906780" y="5484496"/>
            <a:ext cx="3276600" cy="421004"/>
          </a:xfrm>
          <a:prstGeom prst="roundRect">
            <a:avLst>
              <a:gd name="adj" fmla="val 0"/>
            </a:avLst>
          </a:prstGeom>
          <a:solidFill>
            <a:schemeClr val="tx1">
              <a:alpha val="30196"/>
            </a:schemeClr>
          </a:solidFill>
          <a:ln w="9525" algn="ctr">
            <a:noFill/>
            <a:round/>
            <a:headEnd/>
            <a:tailEnd/>
          </a:ln>
        </p:spPr>
        <p:txBody>
          <a:bodyPr lIns="109728" tIns="54864" rIns="109728" bIns="54864" anchor="ctr">
            <a:spAutoFit/>
          </a:bodyPr>
          <a:lstStyle/>
          <a:p>
            <a:pPr algn="ctr">
              <a:lnSpc>
                <a:spcPct val="85000"/>
              </a:lnSpc>
              <a:spcBef>
                <a:spcPct val="20000"/>
              </a:spcBef>
            </a:pPr>
            <a:r>
              <a:rPr lang="en-US" sz="2400" dirty="0" err="1">
                <a:solidFill>
                  <a:schemeClr val="bg1"/>
                </a:solidFill>
              </a:rPr>
              <a:t>UpdateCache</a:t>
            </a:r>
            <a:endParaRPr lang="en-US" sz="2400" dirty="0">
              <a:solidFill>
                <a:schemeClr val="bg1"/>
              </a:solidFill>
            </a:endParaRPr>
          </a:p>
        </p:txBody>
      </p:sp>
      <p:sp>
        <p:nvSpPr>
          <p:cNvPr id="15377" name="AutoShape 31"/>
          <p:cNvSpPr>
            <a:spLocks noChangeArrowheads="1"/>
          </p:cNvSpPr>
          <p:nvPr/>
        </p:nvSpPr>
        <p:spPr bwMode="invGray">
          <a:xfrm>
            <a:off x="906780" y="4947286"/>
            <a:ext cx="3276600" cy="421004"/>
          </a:xfrm>
          <a:prstGeom prst="roundRect">
            <a:avLst>
              <a:gd name="adj" fmla="val 0"/>
            </a:avLst>
          </a:prstGeom>
          <a:noFill/>
          <a:ln w="9525" algn="ctr">
            <a:noFill/>
            <a:round/>
            <a:headEnd/>
            <a:tailEnd/>
          </a:ln>
        </p:spPr>
        <p:txBody>
          <a:bodyPr lIns="109728" tIns="54864" rIns="109728" bIns="54864" anchor="ctr">
            <a:spAutoFit/>
          </a:bodyPr>
          <a:lstStyle/>
          <a:p>
            <a:pPr algn="ctr">
              <a:lnSpc>
                <a:spcPct val="85000"/>
              </a:lnSpc>
              <a:spcBef>
                <a:spcPct val="20000"/>
              </a:spcBef>
            </a:pPr>
            <a:r>
              <a:rPr lang="en-US" sz="2400" b="1" dirty="0">
                <a:solidFill>
                  <a:schemeClr val="bg1"/>
                </a:solidFill>
              </a:rPr>
              <a:t>…</a:t>
            </a:r>
          </a:p>
        </p:txBody>
      </p:sp>
      <p:sp>
        <p:nvSpPr>
          <p:cNvPr id="15378" name="AutoShape 32"/>
          <p:cNvSpPr>
            <a:spLocks noChangeArrowheads="1"/>
          </p:cNvSpPr>
          <p:nvPr/>
        </p:nvSpPr>
        <p:spPr bwMode="invGray">
          <a:xfrm>
            <a:off x="906780" y="3815716"/>
            <a:ext cx="3276600" cy="421004"/>
          </a:xfrm>
          <a:prstGeom prst="roundRect">
            <a:avLst>
              <a:gd name="adj" fmla="val 0"/>
            </a:avLst>
          </a:prstGeom>
          <a:noFill/>
          <a:ln w="9525" algn="ctr">
            <a:noFill/>
            <a:round/>
            <a:headEnd/>
            <a:tailEnd/>
          </a:ln>
        </p:spPr>
        <p:txBody>
          <a:bodyPr lIns="109728" tIns="54864" rIns="109728" bIns="54864" anchor="ctr">
            <a:spAutoFit/>
          </a:bodyPr>
          <a:lstStyle/>
          <a:p>
            <a:pPr algn="ctr">
              <a:lnSpc>
                <a:spcPct val="85000"/>
              </a:lnSpc>
              <a:spcBef>
                <a:spcPct val="20000"/>
              </a:spcBef>
            </a:pPr>
            <a:r>
              <a:rPr lang="en-US" sz="2400" b="1" dirty="0">
                <a:solidFill>
                  <a:schemeClr val="bg1"/>
                </a:solidFill>
              </a:rPr>
              <a:t>…</a:t>
            </a:r>
          </a:p>
        </p:txBody>
      </p:sp>
      <p:sp>
        <p:nvSpPr>
          <p:cNvPr id="239649" name="Line 33"/>
          <p:cNvSpPr>
            <a:spLocks noChangeShapeType="1"/>
          </p:cNvSpPr>
          <p:nvPr/>
        </p:nvSpPr>
        <p:spPr bwMode="invGray">
          <a:xfrm flipV="1">
            <a:off x="4103370" y="1885951"/>
            <a:ext cx="680086" cy="628650"/>
          </a:xfrm>
          <a:prstGeom prst="line">
            <a:avLst/>
          </a:prstGeom>
          <a:noFill/>
          <a:ln w="38100">
            <a:solidFill>
              <a:schemeClr val="tx1"/>
            </a:solidFill>
            <a:round/>
            <a:headEnd/>
            <a:tailEnd type="triangle" w="med" len="med"/>
          </a:ln>
        </p:spPr>
        <p:txBody>
          <a:bodyPr lIns="109728" tIns="54864" rIns="109728" bIns="54864">
            <a:spAutoFit/>
          </a:bodyPr>
          <a:lstStyle/>
          <a:p>
            <a:endParaRPr lang="en-US"/>
          </a:p>
        </p:txBody>
      </p:sp>
      <p:sp>
        <p:nvSpPr>
          <p:cNvPr id="239650" name="Line 34"/>
          <p:cNvSpPr>
            <a:spLocks noChangeShapeType="1"/>
          </p:cNvSpPr>
          <p:nvPr/>
        </p:nvSpPr>
        <p:spPr bwMode="invGray">
          <a:xfrm flipV="1">
            <a:off x="4097656" y="2291716"/>
            <a:ext cx="685800" cy="234314"/>
          </a:xfrm>
          <a:prstGeom prst="line">
            <a:avLst/>
          </a:prstGeom>
          <a:noFill/>
          <a:ln w="38100">
            <a:solidFill>
              <a:schemeClr val="tx1"/>
            </a:solidFill>
            <a:round/>
            <a:headEnd/>
            <a:tailEnd type="triangle" w="med" len="med"/>
          </a:ln>
        </p:spPr>
        <p:txBody>
          <a:bodyPr lIns="109728" tIns="54864" rIns="109728" bIns="54864">
            <a:spAutoFit/>
          </a:bodyPr>
          <a:lstStyle/>
          <a:p>
            <a:endParaRPr lang="en-US"/>
          </a:p>
        </p:txBody>
      </p:sp>
      <p:sp>
        <p:nvSpPr>
          <p:cNvPr id="239652" name="Line 36"/>
          <p:cNvSpPr>
            <a:spLocks noChangeShapeType="1"/>
          </p:cNvSpPr>
          <p:nvPr/>
        </p:nvSpPr>
        <p:spPr bwMode="invGray">
          <a:xfrm flipV="1">
            <a:off x="4154806" y="4371976"/>
            <a:ext cx="617220" cy="262890"/>
          </a:xfrm>
          <a:prstGeom prst="line">
            <a:avLst/>
          </a:prstGeom>
          <a:noFill/>
          <a:ln w="38100" cap="rnd">
            <a:solidFill>
              <a:schemeClr val="tx1"/>
            </a:solidFill>
            <a:prstDash val="sysDot"/>
            <a:round/>
            <a:headEnd/>
            <a:tailEnd type="triangle" w="med" len="med"/>
          </a:ln>
        </p:spPr>
        <p:txBody>
          <a:bodyPr lIns="109728" tIns="54864" rIns="109728" bIns="54864">
            <a:spAutoFit/>
          </a:bodyPr>
          <a:lstStyle/>
          <a:p>
            <a:endParaRPr lang="en-US"/>
          </a:p>
        </p:txBody>
      </p:sp>
      <p:sp>
        <p:nvSpPr>
          <p:cNvPr id="239653" name="Line 37"/>
          <p:cNvSpPr>
            <a:spLocks noChangeShapeType="1"/>
          </p:cNvSpPr>
          <p:nvPr/>
        </p:nvSpPr>
        <p:spPr bwMode="invGray">
          <a:xfrm>
            <a:off x="4154806" y="4629150"/>
            <a:ext cx="605790" cy="462916"/>
          </a:xfrm>
          <a:prstGeom prst="line">
            <a:avLst/>
          </a:prstGeom>
          <a:noFill/>
          <a:ln w="38100" cap="rnd">
            <a:solidFill>
              <a:schemeClr val="tx1"/>
            </a:solidFill>
            <a:prstDash val="sysDot"/>
            <a:round/>
            <a:headEnd/>
            <a:tailEnd type="triangle" w="med" len="med"/>
          </a:ln>
        </p:spPr>
        <p:txBody>
          <a:bodyPr lIns="109728" tIns="54864" rIns="109728" bIns="54864">
            <a:spAutoFit/>
          </a:bodyPr>
          <a:lstStyle/>
          <a:p>
            <a:endParaRPr lang="en-US"/>
          </a:p>
        </p:txBody>
      </p:sp>
      <p:sp>
        <p:nvSpPr>
          <p:cNvPr id="239654" name="Line 38"/>
          <p:cNvSpPr>
            <a:spLocks noChangeShapeType="1"/>
          </p:cNvSpPr>
          <p:nvPr/>
        </p:nvSpPr>
        <p:spPr bwMode="invGray">
          <a:xfrm flipV="1">
            <a:off x="4154806" y="6189346"/>
            <a:ext cx="360044" cy="114300"/>
          </a:xfrm>
          <a:prstGeom prst="line">
            <a:avLst/>
          </a:prstGeom>
          <a:noFill/>
          <a:ln w="38100">
            <a:solidFill>
              <a:schemeClr val="tx1"/>
            </a:solidFill>
            <a:round/>
            <a:headEnd/>
            <a:tailEnd type="triangle" w="med" len="med"/>
          </a:ln>
        </p:spPr>
        <p:txBody>
          <a:bodyPr lIns="109728" tIns="54864" rIns="109728" bIns="54864">
            <a:spAutoFit/>
          </a:bodyPr>
          <a:lstStyle/>
          <a:p>
            <a:endParaRPr lang="en-US"/>
          </a:p>
        </p:txBody>
      </p:sp>
      <p:sp>
        <p:nvSpPr>
          <p:cNvPr id="239655" name="Line 39"/>
          <p:cNvSpPr>
            <a:spLocks noChangeShapeType="1"/>
          </p:cNvSpPr>
          <p:nvPr/>
        </p:nvSpPr>
        <p:spPr bwMode="invGray">
          <a:xfrm>
            <a:off x="4149091" y="6303646"/>
            <a:ext cx="582930" cy="457200"/>
          </a:xfrm>
          <a:prstGeom prst="line">
            <a:avLst/>
          </a:prstGeom>
          <a:noFill/>
          <a:ln w="38100">
            <a:solidFill>
              <a:schemeClr val="tx1"/>
            </a:solidFill>
            <a:round/>
            <a:headEnd/>
            <a:tailEnd type="triangle" w="med" len="med"/>
          </a:ln>
        </p:spPr>
        <p:txBody>
          <a:bodyPr lIns="109728" tIns="54864" rIns="109728" bIns="54864">
            <a:spAutoFit/>
          </a:bodyPr>
          <a:lstStyle/>
          <a:p>
            <a:endParaRPr lang="en-US"/>
          </a:p>
        </p:txBody>
      </p:sp>
      <p:sp>
        <p:nvSpPr>
          <p:cNvPr id="239658" name="AutoShape 42"/>
          <p:cNvSpPr>
            <a:spLocks noChangeArrowheads="1"/>
          </p:cNvSpPr>
          <p:nvPr/>
        </p:nvSpPr>
        <p:spPr bwMode="invGray">
          <a:xfrm>
            <a:off x="6377941" y="4103370"/>
            <a:ext cx="2526030" cy="462391"/>
          </a:xfrm>
          <a:prstGeom prst="roundRect">
            <a:avLst>
              <a:gd name="adj" fmla="val 5597"/>
            </a:avLst>
          </a:prstGeom>
          <a:solidFill>
            <a:schemeClr val="accent1">
              <a:alpha val="30196"/>
            </a:schemeClr>
          </a:solidFill>
          <a:ln w="12700" algn="ctr">
            <a:noFill/>
            <a:round/>
            <a:headEnd/>
            <a:tailEnd/>
          </a:ln>
        </p:spPr>
        <p:txBody>
          <a:bodyPr lIns="109728" tIns="54864" rIns="109728" bIns="54864" anchor="ctr">
            <a:spAutoFit/>
          </a:bodyPr>
          <a:lstStyle/>
          <a:p>
            <a:endParaRPr lang="en-US"/>
          </a:p>
        </p:txBody>
      </p:sp>
      <p:sp>
        <p:nvSpPr>
          <p:cNvPr id="239659" name="Line 43"/>
          <p:cNvSpPr>
            <a:spLocks noChangeShapeType="1"/>
          </p:cNvSpPr>
          <p:nvPr/>
        </p:nvSpPr>
        <p:spPr bwMode="invGray">
          <a:xfrm flipV="1">
            <a:off x="6589396" y="3869056"/>
            <a:ext cx="5714" cy="3194684"/>
          </a:xfrm>
          <a:prstGeom prst="line">
            <a:avLst/>
          </a:prstGeom>
          <a:noFill/>
          <a:ln w="19050">
            <a:solidFill>
              <a:schemeClr val="tx2"/>
            </a:solidFill>
            <a:prstDash val="sysDot"/>
            <a:round/>
            <a:headEnd/>
            <a:tailEnd/>
          </a:ln>
        </p:spPr>
        <p:txBody>
          <a:bodyPr lIns="109728" tIns="54864" rIns="109728" bIns="54864">
            <a:spAutoFit/>
          </a:bodyPr>
          <a:lstStyle/>
          <a:p>
            <a:endParaRPr lang="en-US"/>
          </a:p>
        </p:txBody>
      </p:sp>
      <p:sp>
        <p:nvSpPr>
          <p:cNvPr id="239660" name="AutoShape 44"/>
          <p:cNvSpPr>
            <a:spLocks noChangeArrowheads="1"/>
          </p:cNvSpPr>
          <p:nvPr/>
        </p:nvSpPr>
        <p:spPr bwMode="invGray">
          <a:xfrm>
            <a:off x="6454141" y="4187190"/>
            <a:ext cx="2366010" cy="397556"/>
          </a:xfrm>
          <a:prstGeom prst="roundRect">
            <a:avLst>
              <a:gd name="adj" fmla="val 16667"/>
            </a:avLst>
          </a:prstGeom>
          <a:solidFill>
            <a:srgbClr val="FFB601">
              <a:alpha val="59999"/>
            </a:srgbClr>
          </a:solidFill>
          <a:ln w="9525" algn="ctr">
            <a:noFill/>
            <a:round/>
            <a:headEnd/>
            <a:tailEnd/>
          </a:ln>
        </p:spPr>
        <p:txBody>
          <a:bodyPr lIns="109728" tIns="54864" rIns="109728" bIns="54864" anchor="ctr">
            <a:spAutoFit/>
          </a:bodyPr>
          <a:lstStyle/>
          <a:p>
            <a:pPr algn="ctr">
              <a:lnSpc>
                <a:spcPct val="85000"/>
              </a:lnSpc>
              <a:spcBef>
                <a:spcPct val="20000"/>
              </a:spcBef>
            </a:pPr>
            <a:r>
              <a:rPr lang="en-US" sz="1900" b="1" dirty="0">
                <a:solidFill>
                  <a:schemeClr val="bg2"/>
                </a:solidFill>
              </a:rPr>
              <a:t>Authentication</a:t>
            </a:r>
          </a:p>
        </p:txBody>
      </p:sp>
      <p:sp>
        <p:nvSpPr>
          <p:cNvPr id="239661" name="AutoShape 45"/>
          <p:cNvSpPr>
            <a:spLocks noChangeArrowheads="1"/>
          </p:cNvSpPr>
          <p:nvPr/>
        </p:nvSpPr>
        <p:spPr bwMode="invGray">
          <a:xfrm>
            <a:off x="6534150" y="4533900"/>
            <a:ext cx="960120" cy="365760"/>
          </a:xfrm>
          <a:prstGeom prst="roundRect">
            <a:avLst>
              <a:gd name="adj" fmla="val 16667"/>
            </a:avLst>
          </a:prstGeom>
          <a:solidFill>
            <a:srgbClr val="990000">
              <a:alpha val="94901"/>
            </a:srgbClr>
          </a:solidFill>
          <a:ln w="12700" algn="ctr">
            <a:solidFill>
              <a:srgbClr val="CC3300"/>
            </a:solidFill>
            <a:round/>
            <a:headEnd/>
            <a:tailEnd/>
          </a:ln>
        </p:spPr>
        <p:txBody>
          <a:bodyPr lIns="109728" tIns="54864" rIns="109728" bIns="54864" anchor="ctr">
            <a:spAutoFit/>
          </a:bodyPr>
          <a:lstStyle/>
          <a:p>
            <a:pPr algn="ctr">
              <a:lnSpc>
                <a:spcPct val="85000"/>
              </a:lnSpc>
              <a:spcBef>
                <a:spcPct val="20000"/>
              </a:spcBef>
            </a:pPr>
            <a:r>
              <a:rPr lang="en-US" sz="1700" b="1" dirty="0"/>
              <a:t>Forms</a:t>
            </a:r>
          </a:p>
        </p:txBody>
      </p:sp>
      <p:sp>
        <p:nvSpPr>
          <p:cNvPr id="239662" name="AutoShape 46"/>
          <p:cNvSpPr>
            <a:spLocks noChangeArrowheads="1"/>
          </p:cNvSpPr>
          <p:nvPr/>
        </p:nvSpPr>
        <p:spPr bwMode="invGray">
          <a:xfrm>
            <a:off x="7539990" y="4535806"/>
            <a:ext cx="1211580" cy="365760"/>
          </a:xfrm>
          <a:prstGeom prst="roundRect">
            <a:avLst>
              <a:gd name="adj" fmla="val 16667"/>
            </a:avLst>
          </a:prstGeom>
          <a:solidFill>
            <a:srgbClr val="990000">
              <a:alpha val="94901"/>
            </a:srgbClr>
          </a:solidFill>
          <a:ln w="12700" algn="ctr">
            <a:solidFill>
              <a:srgbClr val="CC3300"/>
            </a:solidFill>
            <a:round/>
            <a:headEnd/>
            <a:tailEnd/>
          </a:ln>
        </p:spPr>
        <p:txBody>
          <a:bodyPr lIns="109728" tIns="54864" rIns="109728" bIns="54864" anchor="ctr">
            <a:spAutoFit/>
          </a:bodyPr>
          <a:lstStyle/>
          <a:p>
            <a:pPr algn="ctr">
              <a:lnSpc>
                <a:spcPct val="85000"/>
              </a:lnSpc>
              <a:spcBef>
                <a:spcPct val="20000"/>
              </a:spcBef>
            </a:pPr>
            <a:r>
              <a:rPr lang="en-US" sz="1700" b="1" dirty="0"/>
              <a:t>Windows</a:t>
            </a:r>
          </a:p>
        </p:txBody>
      </p:sp>
      <p:sp>
        <p:nvSpPr>
          <p:cNvPr id="239663" name="AutoShape 47"/>
          <p:cNvSpPr>
            <a:spLocks noChangeArrowheads="1"/>
          </p:cNvSpPr>
          <p:nvPr/>
        </p:nvSpPr>
        <p:spPr bwMode="invGray">
          <a:xfrm>
            <a:off x="6456046" y="5476876"/>
            <a:ext cx="1196340" cy="672525"/>
          </a:xfrm>
          <a:prstGeom prst="roundRect">
            <a:avLst>
              <a:gd name="adj" fmla="val 16667"/>
            </a:avLst>
          </a:prstGeom>
          <a:solidFill>
            <a:srgbClr val="FFB601">
              <a:alpha val="59999"/>
            </a:srgbClr>
          </a:solidFill>
          <a:ln w="9525" algn="ctr">
            <a:noFill/>
            <a:round/>
            <a:headEnd/>
            <a:tailEnd/>
          </a:ln>
        </p:spPr>
        <p:txBody>
          <a:bodyPr lIns="109728" tIns="54864" rIns="109728" bIns="54864" anchor="ctr">
            <a:spAutoFit/>
          </a:bodyPr>
          <a:lstStyle/>
          <a:p>
            <a:pPr algn="ctr">
              <a:lnSpc>
                <a:spcPct val="85000"/>
              </a:lnSpc>
              <a:spcBef>
                <a:spcPct val="20000"/>
              </a:spcBef>
            </a:pPr>
            <a:r>
              <a:rPr lang="en-US" sz="1900" b="1" dirty="0">
                <a:solidFill>
                  <a:schemeClr val="bg2"/>
                </a:solidFill>
              </a:rPr>
              <a:t>Map Handler</a:t>
            </a:r>
          </a:p>
        </p:txBody>
      </p:sp>
      <p:sp>
        <p:nvSpPr>
          <p:cNvPr id="239664" name="AutoShape 48"/>
          <p:cNvSpPr>
            <a:spLocks noChangeArrowheads="1"/>
          </p:cNvSpPr>
          <p:nvPr/>
        </p:nvSpPr>
        <p:spPr bwMode="invGray">
          <a:xfrm>
            <a:off x="7854316" y="5276850"/>
            <a:ext cx="960120" cy="365760"/>
          </a:xfrm>
          <a:prstGeom prst="roundRect">
            <a:avLst>
              <a:gd name="adj" fmla="val 16667"/>
            </a:avLst>
          </a:prstGeom>
          <a:solidFill>
            <a:srgbClr val="990000">
              <a:alpha val="94901"/>
            </a:srgbClr>
          </a:solidFill>
          <a:ln w="12700" algn="ctr">
            <a:solidFill>
              <a:srgbClr val="CC3300"/>
            </a:solidFill>
            <a:round/>
            <a:headEnd/>
            <a:tailEnd/>
          </a:ln>
        </p:spPr>
        <p:txBody>
          <a:bodyPr lIns="109728" tIns="54864" rIns="109728" bIns="54864" anchor="ctr">
            <a:spAutoFit/>
          </a:bodyPr>
          <a:lstStyle/>
          <a:p>
            <a:pPr algn="ctr">
              <a:lnSpc>
                <a:spcPct val="85000"/>
              </a:lnSpc>
              <a:spcBef>
                <a:spcPct val="20000"/>
              </a:spcBef>
            </a:pPr>
            <a:r>
              <a:rPr lang="en-US" sz="1700" b="1" dirty="0"/>
              <a:t>ASPX</a:t>
            </a:r>
          </a:p>
        </p:txBody>
      </p:sp>
      <p:sp>
        <p:nvSpPr>
          <p:cNvPr id="239665" name="AutoShape 49"/>
          <p:cNvSpPr>
            <a:spLocks noChangeArrowheads="1"/>
          </p:cNvSpPr>
          <p:nvPr/>
        </p:nvSpPr>
        <p:spPr bwMode="invGray">
          <a:xfrm>
            <a:off x="7854316" y="5699760"/>
            <a:ext cx="960120" cy="365760"/>
          </a:xfrm>
          <a:prstGeom prst="roundRect">
            <a:avLst>
              <a:gd name="adj" fmla="val 16667"/>
            </a:avLst>
          </a:prstGeom>
          <a:solidFill>
            <a:srgbClr val="990000">
              <a:alpha val="94901"/>
            </a:srgbClr>
          </a:solidFill>
          <a:ln w="12700" algn="ctr">
            <a:solidFill>
              <a:srgbClr val="CC3300"/>
            </a:solidFill>
            <a:round/>
            <a:headEnd/>
            <a:tailEnd/>
          </a:ln>
        </p:spPr>
        <p:txBody>
          <a:bodyPr lIns="109728" tIns="54864" rIns="109728" bIns="54864" anchor="ctr">
            <a:spAutoFit/>
          </a:bodyPr>
          <a:lstStyle/>
          <a:p>
            <a:pPr algn="ctr">
              <a:lnSpc>
                <a:spcPct val="85000"/>
              </a:lnSpc>
              <a:spcBef>
                <a:spcPct val="20000"/>
              </a:spcBef>
            </a:pPr>
            <a:r>
              <a:rPr lang="en-US" sz="1700" b="1" dirty="0"/>
              <a:t>Trace</a:t>
            </a:r>
          </a:p>
        </p:txBody>
      </p:sp>
      <p:sp>
        <p:nvSpPr>
          <p:cNvPr id="239666" name="AutoShape 50"/>
          <p:cNvSpPr>
            <a:spLocks noChangeArrowheads="1"/>
          </p:cNvSpPr>
          <p:nvPr/>
        </p:nvSpPr>
        <p:spPr bwMode="invGray">
          <a:xfrm>
            <a:off x="7854316" y="6122670"/>
            <a:ext cx="960120" cy="365760"/>
          </a:xfrm>
          <a:prstGeom prst="roundRect">
            <a:avLst>
              <a:gd name="adj" fmla="val 16667"/>
            </a:avLst>
          </a:prstGeom>
          <a:solidFill>
            <a:srgbClr val="990000">
              <a:alpha val="94901"/>
            </a:srgbClr>
          </a:solidFill>
          <a:ln w="12700" algn="ctr">
            <a:solidFill>
              <a:srgbClr val="CC3300"/>
            </a:solidFill>
            <a:round/>
            <a:headEnd/>
            <a:tailEnd/>
          </a:ln>
        </p:spPr>
        <p:txBody>
          <a:bodyPr lIns="109728" tIns="54864" rIns="109728" bIns="54864" anchor="ctr">
            <a:spAutoFit/>
          </a:bodyPr>
          <a:lstStyle/>
          <a:p>
            <a:pPr algn="ctr">
              <a:lnSpc>
                <a:spcPct val="85000"/>
              </a:lnSpc>
              <a:spcBef>
                <a:spcPct val="20000"/>
              </a:spcBef>
            </a:pPr>
            <a:r>
              <a:rPr lang="en-US" sz="1700" b="1" dirty="0"/>
              <a:t>…</a:t>
            </a:r>
          </a:p>
        </p:txBody>
      </p:sp>
      <p:sp>
        <p:nvSpPr>
          <p:cNvPr id="239667" name="Line 51"/>
          <p:cNvSpPr>
            <a:spLocks noChangeShapeType="1"/>
          </p:cNvSpPr>
          <p:nvPr/>
        </p:nvSpPr>
        <p:spPr bwMode="invGray">
          <a:xfrm flipV="1">
            <a:off x="7589520" y="5526406"/>
            <a:ext cx="302896" cy="325754"/>
          </a:xfrm>
          <a:prstGeom prst="line">
            <a:avLst/>
          </a:prstGeom>
          <a:noFill/>
          <a:ln w="28575" cap="rnd">
            <a:solidFill>
              <a:srgbClr val="1C1C1C"/>
            </a:solidFill>
            <a:prstDash val="sysDot"/>
            <a:round/>
            <a:headEnd/>
            <a:tailEnd type="triangle" w="med" len="med"/>
          </a:ln>
        </p:spPr>
        <p:txBody>
          <a:bodyPr lIns="109728" tIns="54864" rIns="109728" bIns="54864">
            <a:spAutoFit/>
          </a:bodyPr>
          <a:lstStyle/>
          <a:p>
            <a:endParaRPr lang="en-US"/>
          </a:p>
        </p:txBody>
      </p:sp>
      <p:sp>
        <p:nvSpPr>
          <p:cNvPr id="239668" name="Line 52"/>
          <p:cNvSpPr>
            <a:spLocks noChangeShapeType="1"/>
          </p:cNvSpPr>
          <p:nvPr/>
        </p:nvSpPr>
        <p:spPr bwMode="invGray">
          <a:xfrm>
            <a:off x="7595236" y="5852160"/>
            <a:ext cx="314324" cy="382906"/>
          </a:xfrm>
          <a:prstGeom prst="line">
            <a:avLst/>
          </a:prstGeom>
          <a:noFill/>
          <a:ln w="28575" cap="rnd">
            <a:solidFill>
              <a:srgbClr val="1C1C1C"/>
            </a:solidFill>
            <a:prstDash val="sysDot"/>
            <a:round/>
            <a:headEnd/>
            <a:tailEnd type="triangle" w="med" len="med"/>
          </a:ln>
        </p:spPr>
        <p:txBody>
          <a:bodyPr lIns="109728" tIns="54864" rIns="109728" bIns="54864">
            <a:spAutoFit/>
          </a:bodyPr>
          <a:lstStyle/>
          <a:p>
            <a:endParaRPr lang="en-US"/>
          </a:p>
        </p:txBody>
      </p:sp>
      <p:sp>
        <p:nvSpPr>
          <p:cNvPr id="239669" name="Line 53"/>
          <p:cNvSpPr>
            <a:spLocks noChangeShapeType="1"/>
          </p:cNvSpPr>
          <p:nvPr/>
        </p:nvSpPr>
        <p:spPr bwMode="invGray">
          <a:xfrm>
            <a:off x="7640956" y="5846446"/>
            <a:ext cx="262890" cy="0"/>
          </a:xfrm>
          <a:prstGeom prst="line">
            <a:avLst/>
          </a:prstGeom>
          <a:noFill/>
          <a:ln w="28575" cap="rnd">
            <a:solidFill>
              <a:srgbClr val="1C1C1C"/>
            </a:solidFill>
            <a:prstDash val="sysDot"/>
            <a:round/>
            <a:headEnd/>
            <a:tailEnd type="triangle" w="med" len="med"/>
          </a:ln>
        </p:spPr>
        <p:txBody>
          <a:bodyPr lIns="109728" tIns="54864" rIns="109728" bIns="54864">
            <a:spAutoFit/>
          </a:bodyPr>
          <a:lstStyle/>
          <a:p>
            <a:endParaRPr lang="en-US"/>
          </a:p>
        </p:txBody>
      </p:sp>
      <p:sp>
        <p:nvSpPr>
          <p:cNvPr id="239670" name="AutoShape 54"/>
          <p:cNvSpPr>
            <a:spLocks noChangeArrowheads="1"/>
          </p:cNvSpPr>
          <p:nvPr/>
        </p:nvSpPr>
        <p:spPr bwMode="invGray">
          <a:xfrm>
            <a:off x="6598920" y="6385560"/>
            <a:ext cx="2065020" cy="398571"/>
          </a:xfrm>
          <a:prstGeom prst="roundRect">
            <a:avLst>
              <a:gd name="adj" fmla="val 0"/>
            </a:avLst>
          </a:prstGeom>
          <a:noFill/>
          <a:ln w="9525" algn="ctr">
            <a:noFill/>
            <a:round/>
            <a:headEnd/>
            <a:tailEnd/>
          </a:ln>
        </p:spPr>
        <p:txBody>
          <a:bodyPr lIns="109728" tIns="54864" rIns="109728" bIns="54864" anchor="ctr">
            <a:spAutoFit/>
          </a:bodyPr>
          <a:lstStyle/>
          <a:p>
            <a:pPr algn="ctr">
              <a:lnSpc>
                <a:spcPct val="85000"/>
              </a:lnSpc>
              <a:spcBef>
                <a:spcPct val="20000"/>
              </a:spcBef>
            </a:pPr>
            <a:r>
              <a:rPr lang="en-US" b="1" i="0">
                <a:solidFill>
                  <a:srgbClr val="1C1C1C"/>
                </a:solidFill>
              </a:rPr>
              <a:t>…</a:t>
            </a:r>
          </a:p>
        </p:txBody>
      </p:sp>
      <p:sp>
        <p:nvSpPr>
          <p:cNvPr id="239671" name="AutoShape 55"/>
          <p:cNvSpPr>
            <a:spLocks noChangeArrowheads="1"/>
          </p:cNvSpPr>
          <p:nvPr/>
        </p:nvSpPr>
        <p:spPr bwMode="invGray">
          <a:xfrm>
            <a:off x="6598920" y="4853940"/>
            <a:ext cx="2065020" cy="398571"/>
          </a:xfrm>
          <a:prstGeom prst="roundRect">
            <a:avLst>
              <a:gd name="adj" fmla="val 0"/>
            </a:avLst>
          </a:prstGeom>
          <a:noFill/>
          <a:ln w="9525" algn="ctr">
            <a:noFill/>
            <a:round/>
            <a:headEnd/>
            <a:tailEnd/>
          </a:ln>
        </p:spPr>
        <p:txBody>
          <a:bodyPr lIns="109728" tIns="54864" rIns="109728" bIns="54864" anchor="ctr">
            <a:spAutoFit/>
          </a:bodyPr>
          <a:lstStyle/>
          <a:p>
            <a:pPr algn="ctr">
              <a:lnSpc>
                <a:spcPct val="85000"/>
              </a:lnSpc>
              <a:spcBef>
                <a:spcPct val="20000"/>
              </a:spcBef>
            </a:pPr>
            <a:r>
              <a:rPr lang="en-US" b="1" i="0">
                <a:solidFill>
                  <a:srgbClr val="1C1C1C"/>
                </a:solidFill>
              </a:rPr>
              <a:t>…</a:t>
            </a:r>
          </a:p>
        </p:txBody>
      </p:sp>
      <p:sp>
        <p:nvSpPr>
          <p:cNvPr id="239672" name="Oval 56"/>
          <p:cNvSpPr>
            <a:spLocks noChangeArrowheads="1"/>
          </p:cNvSpPr>
          <p:nvPr/>
        </p:nvSpPr>
        <p:spPr bwMode="invGray">
          <a:xfrm>
            <a:off x="5715000" y="5034916"/>
            <a:ext cx="311701" cy="631877"/>
          </a:xfrm>
          <a:prstGeom prst="ellipse">
            <a:avLst/>
          </a:prstGeom>
          <a:solidFill>
            <a:srgbClr val="FFB601">
              <a:alpha val="30196"/>
            </a:srgbClr>
          </a:solidFill>
          <a:ln w="19050" algn="ctr">
            <a:solidFill>
              <a:schemeClr val="tx2"/>
            </a:solidFill>
            <a:round/>
            <a:headEnd/>
            <a:tailEnd/>
          </a:ln>
        </p:spPr>
        <p:txBody>
          <a:bodyPr wrap="none" lIns="109728" tIns="54864" rIns="109728" bIns="54864" anchor="ctr">
            <a:spAutoFit/>
          </a:bodyPr>
          <a:lstStyle/>
          <a:p>
            <a:endParaRPr lang="en-US"/>
          </a:p>
        </p:txBody>
      </p:sp>
      <p:sp>
        <p:nvSpPr>
          <p:cNvPr id="239673" name="Line 57"/>
          <p:cNvSpPr>
            <a:spLocks noChangeShapeType="1"/>
          </p:cNvSpPr>
          <p:nvPr/>
        </p:nvSpPr>
        <p:spPr bwMode="invGray">
          <a:xfrm>
            <a:off x="5817871" y="5080636"/>
            <a:ext cx="331470" cy="0"/>
          </a:xfrm>
          <a:prstGeom prst="line">
            <a:avLst/>
          </a:prstGeom>
          <a:noFill/>
          <a:ln w="19050" cap="rnd">
            <a:solidFill>
              <a:schemeClr val="tx2"/>
            </a:solidFill>
            <a:prstDash val="sysDot"/>
            <a:round/>
            <a:headEnd/>
            <a:tailEnd/>
          </a:ln>
        </p:spPr>
        <p:txBody>
          <a:bodyPr lIns="109728" tIns="54864" rIns="109728" bIns="54864">
            <a:spAutoFit/>
          </a:bodyPr>
          <a:lstStyle/>
          <a:p>
            <a:endParaRPr lang="en-US"/>
          </a:p>
        </p:txBody>
      </p:sp>
      <p:sp>
        <p:nvSpPr>
          <p:cNvPr id="239674" name="Line 58"/>
          <p:cNvSpPr>
            <a:spLocks noChangeShapeType="1"/>
          </p:cNvSpPr>
          <p:nvPr/>
        </p:nvSpPr>
        <p:spPr bwMode="invGray">
          <a:xfrm flipV="1">
            <a:off x="6160770" y="3886200"/>
            <a:ext cx="0" cy="1194436"/>
          </a:xfrm>
          <a:prstGeom prst="line">
            <a:avLst/>
          </a:prstGeom>
          <a:noFill/>
          <a:ln w="19050">
            <a:solidFill>
              <a:schemeClr val="tx2"/>
            </a:solidFill>
            <a:prstDash val="sysDot"/>
            <a:round/>
            <a:headEnd/>
            <a:tailEnd/>
          </a:ln>
        </p:spPr>
        <p:txBody>
          <a:bodyPr wrap="none" lIns="109728" tIns="54864" rIns="109728" bIns="54864">
            <a:spAutoFit/>
          </a:bodyPr>
          <a:lstStyle/>
          <a:p>
            <a:endParaRPr lang="en-US"/>
          </a:p>
        </p:txBody>
      </p:sp>
      <p:sp>
        <p:nvSpPr>
          <p:cNvPr id="239675" name="Line 59"/>
          <p:cNvSpPr>
            <a:spLocks noChangeShapeType="1"/>
          </p:cNvSpPr>
          <p:nvPr/>
        </p:nvSpPr>
        <p:spPr bwMode="invGray">
          <a:xfrm>
            <a:off x="6155056" y="3886200"/>
            <a:ext cx="445770" cy="0"/>
          </a:xfrm>
          <a:prstGeom prst="line">
            <a:avLst/>
          </a:prstGeom>
          <a:noFill/>
          <a:ln w="19050">
            <a:solidFill>
              <a:schemeClr val="tx2"/>
            </a:solidFill>
            <a:prstDash val="sysDot"/>
            <a:round/>
            <a:headEnd/>
            <a:tailEnd/>
          </a:ln>
        </p:spPr>
        <p:txBody>
          <a:bodyPr wrap="none" lIns="109728" tIns="54864" rIns="109728" bIns="54864">
            <a:spAutoFit/>
          </a:bodyPr>
          <a:lstStyle/>
          <a:p>
            <a:endParaRPr lang="en-US"/>
          </a:p>
        </p:txBody>
      </p:sp>
      <p:sp>
        <p:nvSpPr>
          <p:cNvPr id="239676" name="Line 60"/>
          <p:cNvSpPr>
            <a:spLocks noChangeShapeType="1"/>
          </p:cNvSpPr>
          <p:nvPr/>
        </p:nvSpPr>
        <p:spPr bwMode="invGray">
          <a:xfrm flipH="1">
            <a:off x="6149340" y="5269230"/>
            <a:ext cx="5716" cy="1783080"/>
          </a:xfrm>
          <a:prstGeom prst="line">
            <a:avLst/>
          </a:prstGeom>
          <a:noFill/>
          <a:ln w="19050" cap="rnd">
            <a:solidFill>
              <a:schemeClr val="tx2"/>
            </a:solidFill>
            <a:prstDash val="sysDot"/>
            <a:round/>
            <a:headEnd/>
            <a:tailEnd/>
          </a:ln>
        </p:spPr>
        <p:txBody>
          <a:bodyPr lIns="109728" tIns="54864" rIns="109728" bIns="54864">
            <a:spAutoFit/>
          </a:bodyPr>
          <a:lstStyle/>
          <a:p>
            <a:endParaRPr lang="en-US"/>
          </a:p>
        </p:txBody>
      </p:sp>
      <p:sp>
        <p:nvSpPr>
          <p:cNvPr id="239677" name="Line 61"/>
          <p:cNvSpPr>
            <a:spLocks noChangeShapeType="1"/>
          </p:cNvSpPr>
          <p:nvPr/>
        </p:nvSpPr>
        <p:spPr bwMode="invGray">
          <a:xfrm flipV="1">
            <a:off x="6143626" y="7058026"/>
            <a:ext cx="445770" cy="0"/>
          </a:xfrm>
          <a:prstGeom prst="line">
            <a:avLst/>
          </a:prstGeom>
          <a:noFill/>
          <a:ln w="19050">
            <a:solidFill>
              <a:schemeClr val="tx2"/>
            </a:solidFill>
            <a:prstDash val="sysDot"/>
            <a:round/>
            <a:headEnd/>
            <a:tailEnd/>
          </a:ln>
        </p:spPr>
        <p:txBody>
          <a:bodyPr wrap="none" lIns="109728" tIns="54864" rIns="109728" bIns="54864">
            <a:spAutoFit/>
          </a:bodyPr>
          <a:lstStyle/>
          <a:p>
            <a:endParaRPr lang="en-US"/>
          </a:p>
        </p:txBody>
      </p:sp>
      <p:sp>
        <p:nvSpPr>
          <p:cNvPr id="239678" name="Line 62"/>
          <p:cNvSpPr>
            <a:spLocks noChangeShapeType="1"/>
          </p:cNvSpPr>
          <p:nvPr/>
        </p:nvSpPr>
        <p:spPr bwMode="invGray">
          <a:xfrm flipH="1">
            <a:off x="5720716" y="5269230"/>
            <a:ext cx="422910" cy="0"/>
          </a:xfrm>
          <a:prstGeom prst="line">
            <a:avLst/>
          </a:prstGeom>
          <a:noFill/>
          <a:ln w="19050" cap="rnd">
            <a:solidFill>
              <a:schemeClr val="tx2"/>
            </a:solidFill>
            <a:prstDash val="sysDot"/>
            <a:round/>
            <a:headEnd/>
            <a:tailEnd type="triangle" w="med" len="med"/>
          </a:ln>
        </p:spPr>
        <p:txBody>
          <a:bodyPr lIns="109728" tIns="54864" rIns="109728" bIns="54864">
            <a:spAutoFit/>
          </a:bodyPr>
          <a:lstStyle/>
          <a:p>
            <a:endParaRPr lang="en-US"/>
          </a:p>
        </p:txBody>
      </p:sp>
      <p:sp>
        <p:nvSpPr>
          <p:cNvPr id="239679" name="Line 63"/>
          <p:cNvSpPr>
            <a:spLocks noChangeShapeType="1"/>
          </p:cNvSpPr>
          <p:nvPr/>
        </p:nvSpPr>
        <p:spPr bwMode="invGray">
          <a:xfrm flipH="1">
            <a:off x="6595110" y="5166361"/>
            <a:ext cx="0" cy="194310"/>
          </a:xfrm>
          <a:prstGeom prst="line">
            <a:avLst/>
          </a:prstGeom>
          <a:noFill/>
          <a:ln w="19050" cap="rnd">
            <a:solidFill>
              <a:schemeClr val="tx2"/>
            </a:solidFill>
            <a:prstDash val="sysDot"/>
            <a:round/>
            <a:headEnd/>
            <a:tailEnd type="triangle" w="med" len="med"/>
          </a:ln>
        </p:spPr>
        <p:txBody>
          <a:bodyPr lIns="109728" tIns="54864" rIns="109728" bIns="54864">
            <a:spAutoFit/>
          </a:bodyPr>
          <a:lstStyle/>
          <a:p>
            <a:endParaRPr lang="en-US"/>
          </a:p>
        </p:txBody>
      </p:sp>
      <p:sp>
        <p:nvSpPr>
          <p:cNvPr id="239680" name="Line 64"/>
          <p:cNvSpPr>
            <a:spLocks noChangeShapeType="1"/>
          </p:cNvSpPr>
          <p:nvPr/>
        </p:nvSpPr>
        <p:spPr bwMode="invGray">
          <a:xfrm rot="5400000">
            <a:off x="6332221" y="6960871"/>
            <a:ext cx="0" cy="194310"/>
          </a:xfrm>
          <a:prstGeom prst="line">
            <a:avLst/>
          </a:prstGeom>
          <a:noFill/>
          <a:ln w="19050" cap="rnd">
            <a:solidFill>
              <a:schemeClr val="tx2"/>
            </a:solidFill>
            <a:prstDash val="sysDot"/>
            <a:round/>
            <a:headEnd/>
            <a:tailEnd type="triangle" w="med" len="med"/>
          </a:ln>
        </p:spPr>
        <p:txBody>
          <a:bodyPr lIns="109728" tIns="54864" rIns="109728" bIns="54864">
            <a:spAutoFit/>
          </a:bodyPr>
          <a:lstStyle/>
          <a:p>
            <a:endParaRPr lang="en-US"/>
          </a:p>
        </p:txBody>
      </p:sp>
      <p:sp>
        <p:nvSpPr>
          <p:cNvPr id="239681" name="Line 65"/>
          <p:cNvSpPr>
            <a:spLocks noChangeShapeType="1"/>
          </p:cNvSpPr>
          <p:nvPr/>
        </p:nvSpPr>
        <p:spPr bwMode="invGray">
          <a:xfrm rot="16200000" flipV="1">
            <a:off x="6089332" y="4083368"/>
            <a:ext cx="142876" cy="0"/>
          </a:xfrm>
          <a:prstGeom prst="line">
            <a:avLst/>
          </a:prstGeom>
          <a:noFill/>
          <a:ln w="19050" cap="rnd">
            <a:solidFill>
              <a:schemeClr val="tx2"/>
            </a:solidFill>
            <a:prstDash val="sysDot"/>
            <a:round/>
            <a:headEnd/>
            <a:tailEnd type="triangle" w="med" len="med"/>
          </a:ln>
        </p:spPr>
        <p:txBody>
          <a:bodyPr lIns="109728" tIns="54864" rIns="109728" bIns="54864">
            <a:spAutoFit/>
          </a:bodyPr>
          <a:lstStyle/>
          <a:p>
            <a:endParaRPr lang="en-US"/>
          </a:p>
        </p:txBody>
      </p:sp>
      <p:sp>
        <p:nvSpPr>
          <p:cNvPr id="239682" name="Text Box 66"/>
          <p:cNvSpPr txBox="1">
            <a:spLocks noChangeArrowheads="1"/>
          </p:cNvSpPr>
          <p:nvPr/>
        </p:nvSpPr>
        <p:spPr bwMode="invGray">
          <a:xfrm>
            <a:off x="6652260" y="3760470"/>
            <a:ext cx="2011680" cy="360046"/>
          </a:xfrm>
          <a:prstGeom prst="rect">
            <a:avLst/>
          </a:prstGeom>
          <a:noFill/>
          <a:ln w="12700" algn="ctr">
            <a:noFill/>
            <a:miter lim="800000"/>
            <a:headEnd/>
            <a:tailEnd/>
          </a:ln>
          <a:effectLst/>
        </p:spPr>
        <p:txBody>
          <a:bodyPr lIns="109728" tIns="54864" rIns="109728" bIns="54864">
            <a:spAutoFit/>
          </a:bodyPr>
          <a:lstStyle/>
          <a:p>
            <a:pPr algn="ctr">
              <a:lnSpc>
                <a:spcPct val="85000"/>
              </a:lnSpc>
              <a:spcBef>
                <a:spcPct val="50000"/>
              </a:spcBef>
              <a:defRPr/>
            </a:pPr>
            <a:r>
              <a:rPr lang="en-US" sz="1900" dirty="0">
                <a:solidFill>
                  <a:schemeClr val="tx2"/>
                </a:solidFill>
                <a:effectLst>
                  <a:outerShdw blurRad="38100" dist="38100" dir="2700000" algn="tl">
                    <a:srgbClr val="000000"/>
                  </a:outerShdw>
                </a:effectLst>
              </a:rPr>
              <a:t>aspnet_isapi.dll</a:t>
            </a:r>
          </a:p>
        </p:txBody>
      </p:sp>
      <p:sp>
        <p:nvSpPr>
          <p:cNvPr id="239684" name="Line 68"/>
          <p:cNvSpPr>
            <a:spLocks noChangeShapeType="1"/>
          </p:cNvSpPr>
          <p:nvPr/>
        </p:nvSpPr>
        <p:spPr bwMode="invGray">
          <a:xfrm flipV="1">
            <a:off x="4154806" y="4371976"/>
            <a:ext cx="617220" cy="262890"/>
          </a:xfrm>
          <a:prstGeom prst="line">
            <a:avLst/>
          </a:prstGeom>
          <a:noFill/>
          <a:ln w="38100" cap="rnd">
            <a:solidFill>
              <a:schemeClr val="tx1"/>
            </a:solidFill>
            <a:prstDash val="sysDot"/>
            <a:round/>
            <a:headEnd/>
            <a:tailEnd type="triangle" w="med" len="med"/>
          </a:ln>
        </p:spPr>
        <p:txBody>
          <a:bodyPr lIns="109728" tIns="54864" rIns="109728" bIns="54864">
            <a:spAutoFit/>
          </a:bodyPr>
          <a:lstStyle/>
          <a:p>
            <a:endParaRPr lang="en-US"/>
          </a:p>
        </p:txBody>
      </p:sp>
      <p:sp>
        <p:nvSpPr>
          <p:cNvPr id="239685" name="Line 69"/>
          <p:cNvSpPr>
            <a:spLocks noChangeShapeType="1"/>
          </p:cNvSpPr>
          <p:nvPr/>
        </p:nvSpPr>
        <p:spPr bwMode="invGray">
          <a:xfrm>
            <a:off x="4149090" y="4629150"/>
            <a:ext cx="588646" cy="348616"/>
          </a:xfrm>
          <a:prstGeom prst="line">
            <a:avLst/>
          </a:prstGeom>
          <a:noFill/>
          <a:ln w="38100" cap="rnd">
            <a:solidFill>
              <a:schemeClr val="tx1"/>
            </a:solidFill>
            <a:prstDash val="sysDot"/>
            <a:round/>
            <a:headEnd/>
            <a:tailEnd type="triangle" w="med" len="med"/>
          </a:ln>
        </p:spPr>
        <p:txBody>
          <a:bodyPr lIns="109728" tIns="54864" rIns="109728" bIns="54864">
            <a:spAutoFit/>
          </a:bodyPr>
          <a:lstStyle/>
          <a:p>
            <a:endParaRPr lang="en-US"/>
          </a:p>
        </p:txBody>
      </p:sp>
      <p:sp>
        <p:nvSpPr>
          <p:cNvPr id="239686" name="Line 70"/>
          <p:cNvSpPr>
            <a:spLocks noChangeShapeType="1"/>
          </p:cNvSpPr>
          <p:nvPr/>
        </p:nvSpPr>
        <p:spPr bwMode="invGray">
          <a:xfrm>
            <a:off x="4166236" y="4634866"/>
            <a:ext cx="577214" cy="845820"/>
          </a:xfrm>
          <a:prstGeom prst="line">
            <a:avLst/>
          </a:prstGeom>
          <a:noFill/>
          <a:ln w="38100" cap="rnd">
            <a:solidFill>
              <a:schemeClr val="tx1"/>
            </a:solidFill>
            <a:prstDash val="sysDot"/>
            <a:round/>
            <a:headEnd/>
            <a:tailEnd type="triangle" w="med" len="med"/>
          </a:ln>
        </p:spPr>
        <p:txBody>
          <a:bodyPr lIns="109728" tIns="54864" rIns="109728" bIns="54864">
            <a:spAutoFit/>
          </a:bodyPr>
          <a:lstStyle/>
          <a:p>
            <a:endParaRPr lang="en-US"/>
          </a:p>
        </p:txBody>
      </p:sp>
      <p:sp>
        <p:nvSpPr>
          <p:cNvPr id="239687" name="Line 71"/>
          <p:cNvSpPr>
            <a:spLocks noChangeShapeType="1"/>
          </p:cNvSpPr>
          <p:nvPr/>
        </p:nvSpPr>
        <p:spPr bwMode="invGray">
          <a:xfrm flipV="1">
            <a:off x="4149090" y="3686176"/>
            <a:ext cx="600076" cy="937260"/>
          </a:xfrm>
          <a:prstGeom prst="line">
            <a:avLst/>
          </a:prstGeom>
          <a:noFill/>
          <a:ln w="38100" cap="rnd">
            <a:solidFill>
              <a:schemeClr val="tx1"/>
            </a:solidFill>
            <a:prstDash val="sysDot"/>
            <a:round/>
            <a:headEnd/>
            <a:tailEnd type="triangle" w="med" len="med"/>
          </a:ln>
        </p:spPr>
        <p:txBody>
          <a:bodyPr lIns="109728" tIns="54864" rIns="109728" bIns="54864">
            <a:spAutoFit/>
          </a:bodyPr>
          <a:lstStyle/>
          <a:p>
            <a:endParaRPr lang="en-US"/>
          </a:p>
        </p:txBody>
      </p:sp>
      <p:sp>
        <p:nvSpPr>
          <p:cNvPr id="239688" name="Line 72"/>
          <p:cNvSpPr>
            <a:spLocks noChangeShapeType="1"/>
          </p:cNvSpPr>
          <p:nvPr/>
        </p:nvSpPr>
        <p:spPr bwMode="invGray">
          <a:xfrm flipV="1">
            <a:off x="4109086" y="1880236"/>
            <a:ext cx="680084" cy="628650"/>
          </a:xfrm>
          <a:prstGeom prst="line">
            <a:avLst/>
          </a:prstGeom>
          <a:noFill/>
          <a:ln w="38100">
            <a:solidFill>
              <a:schemeClr val="tx1"/>
            </a:solidFill>
            <a:round/>
            <a:headEnd/>
            <a:tailEnd type="triangle" w="med" len="med"/>
          </a:ln>
        </p:spPr>
        <p:txBody>
          <a:bodyPr lIns="109728" tIns="54864" rIns="109728" bIns="54864">
            <a:spAutoFit/>
          </a:bodyPr>
          <a:lstStyle/>
          <a:p>
            <a:endParaRPr lang="en-US"/>
          </a:p>
        </p:txBody>
      </p:sp>
      <p:sp>
        <p:nvSpPr>
          <p:cNvPr id="239689" name="Line 73"/>
          <p:cNvSpPr>
            <a:spLocks noChangeShapeType="1"/>
          </p:cNvSpPr>
          <p:nvPr/>
        </p:nvSpPr>
        <p:spPr bwMode="invGray">
          <a:xfrm flipV="1">
            <a:off x="4103370" y="2217420"/>
            <a:ext cx="657226" cy="291466"/>
          </a:xfrm>
          <a:prstGeom prst="line">
            <a:avLst/>
          </a:prstGeom>
          <a:noFill/>
          <a:ln w="38100">
            <a:solidFill>
              <a:schemeClr val="tx1"/>
            </a:solidFill>
            <a:round/>
            <a:headEnd/>
            <a:tailEnd type="triangle" w="med" len="med"/>
          </a:ln>
        </p:spPr>
        <p:txBody>
          <a:bodyPr lIns="109728" tIns="54864" rIns="109728" bIns="54864">
            <a:spAutoFit/>
          </a:bodyPr>
          <a:lstStyle/>
          <a:p>
            <a:endParaRPr lang="en-US"/>
          </a:p>
        </p:txBody>
      </p:sp>
      <p:sp>
        <p:nvSpPr>
          <p:cNvPr id="239690" name="Line 74"/>
          <p:cNvSpPr>
            <a:spLocks noChangeShapeType="1"/>
          </p:cNvSpPr>
          <p:nvPr/>
        </p:nvSpPr>
        <p:spPr bwMode="invGray">
          <a:xfrm>
            <a:off x="4109086" y="2503170"/>
            <a:ext cx="640080" cy="182880"/>
          </a:xfrm>
          <a:prstGeom prst="line">
            <a:avLst/>
          </a:prstGeom>
          <a:noFill/>
          <a:ln w="38100">
            <a:solidFill>
              <a:schemeClr val="tx1"/>
            </a:solidFill>
            <a:round/>
            <a:headEnd/>
            <a:tailEnd type="triangle" w="med" len="med"/>
          </a:ln>
        </p:spPr>
        <p:txBody>
          <a:bodyPr lIns="109728" tIns="54864" rIns="109728" bIns="54864">
            <a:spAutoFit/>
          </a:bodyPr>
          <a:lstStyle/>
          <a:p>
            <a:endParaRPr lang="en-US"/>
          </a:p>
        </p:txBody>
      </p:sp>
      <p:sp>
        <p:nvSpPr>
          <p:cNvPr id="239691" name="Line 75"/>
          <p:cNvSpPr>
            <a:spLocks noChangeShapeType="1"/>
          </p:cNvSpPr>
          <p:nvPr/>
        </p:nvSpPr>
        <p:spPr bwMode="invGray">
          <a:xfrm>
            <a:off x="4120516" y="2520316"/>
            <a:ext cx="531494" cy="525780"/>
          </a:xfrm>
          <a:prstGeom prst="line">
            <a:avLst/>
          </a:prstGeom>
          <a:noFill/>
          <a:ln w="38100">
            <a:solidFill>
              <a:schemeClr val="tx1"/>
            </a:solidFill>
            <a:round/>
            <a:headEnd/>
            <a:tailEnd type="triangle" w="med" len="med"/>
          </a:ln>
        </p:spPr>
        <p:txBody>
          <a:bodyPr lIns="109728" tIns="54864" rIns="109728" bIns="54864">
            <a:spAutoFit/>
          </a:bodyPr>
          <a:lstStyle/>
          <a:p>
            <a:endParaRPr lang="en-US"/>
          </a:p>
        </p:txBody>
      </p:sp>
      <p:sp>
        <p:nvSpPr>
          <p:cNvPr id="239692" name="Line 76"/>
          <p:cNvSpPr>
            <a:spLocks noChangeShapeType="1"/>
          </p:cNvSpPr>
          <p:nvPr/>
        </p:nvSpPr>
        <p:spPr bwMode="invGray">
          <a:xfrm flipV="1">
            <a:off x="4154806" y="6189346"/>
            <a:ext cx="348614" cy="114300"/>
          </a:xfrm>
          <a:prstGeom prst="line">
            <a:avLst/>
          </a:prstGeom>
          <a:noFill/>
          <a:ln w="38100">
            <a:solidFill>
              <a:schemeClr val="tx1"/>
            </a:solidFill>
            <a:round/>
            <a:headEnd/>
            <a:tailEnd type="triangle" w="med" len="med"/>
          </a:ln>
        </p:spPr>
        <p:txBody>
          <a:bodyPr lIns="109728" tIns="54864" rIns="109728" bIns="54864">
            <a:spAutoFit/>
          </a:bodyPr>
          <a:lstStyle/>
          <a:p>
            <a:endParaRPr lang="en-US"/>
          </a:p>
        </p:txBody>
      </p:sp>
      <p:sp>
        <p:nvSpPr>
          <p:cNvPr id="239693" name="Line 77"/>
          <p:cNvSpPr>
            <a:spLocks noChangeShapeType="1"/>
          </p:cNvSpPr>
          <p:nvPr/>
        </p:nvSpPr>
        <p:spPr bwMode="invGray">
          <a:xfrm>
            <a:off x="4166236" y="6309360"/>
            <a:ext cx="571500" cy="451486"/>
          </a:xfrm>
          <a:prstGeom prst="line">
            <a:avLst/>
          </a:prstGeom>
          <a:noFill/>
          <a:ln w="38100">
            <a:solidFill>
              <a:schemeClr val="tx1"/>
            </a:solidFill>
            <a:round/>
            <a:headEnd/>
            <a:tailEnd type="triangle" w="med" len="med"/>
          </a:ln>
        </p:spPr>
        <p:txBody>
          <a:bodyPr lIns="109728" tIns="54864" rIns="109728" bIns="54864">
            <a:spAutoFit/>
          </a:bodyPr>
          <a:lstStyle/>
          <a:p>
            <a:endParaRPr lang="en-US"/>
          </a:p>
        </p:txBody>
      </p:sp>
    </p:spTree>
    <p:custDataLst>
      <p:tags r:id="rId1"/>
    </p:custDataLst>
  </p:cSld>
  <p:clrMapOvr>
    <a:masterClrMapping/>
  </p:clrMapOvr>
  <p:transition advTm="78578">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962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962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965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9659"/>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239660"/>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239661"/>
                                        </p:tgtEl>
                                        <p:attrNameLst>
                                          <p:attrName>style.visibility</p:attrName>
                                        </p:attrNameLst>
                                      </p:cBhvr>
                                      <p:to>
                                        <p:strVal val="visible"/>
                                      </p:to>
                                    </p:set>
                                  </p:childTnLst>
                                </p:cTn>
                              </p:par>
                              <p:par>
                                <p:cTn id="21" presetID="1" presetClass="entr" presetSubtype="0" fill="hold" grpId="1" nodeType="withEffect">
                                  <p:stCondLst>
                                    <p:cond delay="0"/>
                                  </p:stCondLst>
                                  <p:childTnLst>
                                    <p:set>
                                      <p:cBhvr>
                                        <p:cTn id="22" dur="1" fill="hold">
                                          <p:stCondLst>
                                            <p:cond delay="0"/>
                                          </p:stCondLst>
                                        </p:cTn>
                                        <p:tgtEl>
                                          <p:spTgt spid="239662"/>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239663"/>
                                        </p:tgtEl>
                                        <p:attrNameLst>
                                          <p:attrName>style.visibility</p:attrName>
                                        </p:attrNameLst>
                                      </p:cBhvr>
                                      <p:to>
                                        <p:strVal val="visible"/>
                                      </p:to>
                                    </p:set>
                                  </p:childTnLst>
                                </p:cTn>
                              </p:par>
                              <p:par>
                                <p:cTn id="25" presetID="1" presetClass="entr" presetSubtype="0" fill="hold" grpId="1" nodeType="withEffect">
                                  <p:stCondLst>
                                    <p:cond delay="0"/>
                                  </p:stCondLst>
                                  <p:childTnLst>
                                    <p:set>
                                      <p:cBhvr>
                                        <p:cTn id="26" dur="1" fill="hold">
                                          <p:stCondLst>
                                            <p:cond delay="0"/>
                                          </p:stCondLst>
                                        </p:cTn>
                                        <p:tgtEl>
                                          <p:spTgt spid="239664"/>
                                        </p:tgtEl>
                                        <p:attrNameLst>
                                          <p:attrName>style.visibility</p:attrName>
                                        </p:attrNameLst>
                                      </p:cBhvr>
                                      <p:to>
                                        <p:strVal val="visible"/>
                                      </p:to>
                                    </p:set>
                                  </p:childTnLst>
                                </p:cTn>
                              </p:par>
                              <p:par>
                                <p:cTn id="27" presetID="1" presetClass="entr" presetSubtype="0" fill="hold" grpId="1" nodeType="withEffect">
                                  <p:stCondLst>
                                    <p:cond delay="0"/>
                                  </p:stCondLst>
                                  <p:childTnLst>
                                    <p:set>
                                      <p:cBhvr>
                                        <p:cTn id="28" dur="1" fill="hold">
                                          <p:stCondLst>
                                            <p:cond delay="0"/>
                                          </p:stCondLst>
                                        </p:cTn>
                                        <p:tgtEl>
                                          <p:spTgt spid="239665"/>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23966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966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3966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39669"/>
                                        </p:tgtEl>
                                        <p:attrNameLst>
                                          <p:attrName>style.visibility</p:attrName>
                                        </p:attrNameLst>
                                      </p:cBhvr>
                                      <p:to>
                                        <p:strVal val="visible"/>
                                      </p:to>
                                    </p:set>
                                  </p:childTnLst>
                                </p:cTn>
                              </p:par>
                              <p:par>
                                <p:cTn id="37" presetID="1" presetClass="entr" presetSubtype="0" fill="hold" grpId="1" nodeType="withEffect">
                                  <p:stCondLst>
                                    <p:cond delay="0"/>
                                  </p:stCondLst>
                                  <p:childTnLst>
                                    <p:set>
                                      <p:cBhvr>
                                        <p:cTn id="38" dur="1" fill="hold">
                                          <p:stCondLst>
                                            <p:cond delay="0"/>
                                          </p:stCondLst>
                                        </p:cTn>
                                        <p:tgtEl>
                                          <p:spTgt spid="239670"/>
                                        </p:tgtEl>
                                        <p:attrNameLst>
                                          <p:attrName>style.visibility</p:attrName>
                                        </p:attrNameLst>
                                      </p:cBhvr>
                                      <p:to>
                                        <p:strVal val="visible"/>
                                      </p:to>
                                    </p:set>
                                  </p:childTnLst>
                                </p:cTn>
                              </p:par>
                              <p:par>
                                <p:cTn id="39" presetID="1" presetClass="entr" presetSubtype="0" fill="hold" grpId="1" nodeType="withEffect">
                                  <p:stCondLst>
                                    <p:cond delay="0"/>
                                  </p:stCondLst>
                                  <p:childTnLst>
                                    <p:set>
                                      <p:cBhvr>
                                        <p:cTn id="40" dur="1" fill="hold">
                                          <p:stCondLst>
                                            <p:cond delay="0"/>
                                          </p:stCondLst>
                                        </p:cTn>
                                        <p:tgtEl>
                                          <p:spTgt spid="23967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3967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3967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3967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3967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3967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3967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3967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39679"/>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39680"/>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39681"/>
                                        </p:tgtEl>
                                        <p:attrNameLst>
                                          <p:attrName>style.visibility</p:attrName>
                                        </p:attrNameLst>
                                      </p:cBhvr>
                                      <p:to>
                                        <p:strVal val="visible"/>
                                      </p:to>
                                    </p:set>
                                  </p:childTnLst>
                                </p:cTn>
                              </p:par>
                              <p:par>
                                <p:cTn id="61" presetID="1" presetClass="entr" presetSubtype="0" fill="hold" grpId="1" nodeType="withEffect">
                                  <p:stCondLst>
                                    <p:cond delay="0"/>
                                  </p:stCondLst>
                                  <p:childTnLst>
                                    <p:set>
                                      <p:cBhvr>
                                        <p:cTn id="62" dur="1" fill="hold">
                                          <p:stCondLst>
                                            <p:cond delay="0"/>
                                          </p:stCondLst>
                                        </p:cTn>
                                        <p:tgtEl>
                                          <p:spTgt spid="23968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53" presetClass="exit" presetSubtype="0" fill="hold" grpId="1" nodeType="clickEffect">
                                  <p:stCondLst>
                                    <p:cond delay="0"/>
                                  </p:stCondLst>
                                  <p:childTnLst>
                                    <p:anim calcmode="lin" valueType="num">
                                      <p:cBhvr>
                                        <p:cTn id="66" dur="500"/>
                                        <p:tgtEl>
                                          <p:spTgt spid="239659"/>
                                        </p:tgtEl>
                                        <p:attrNameLst>
                                          <p:attrName>ppt_w</p:attrName>
                                        </p:attrNameLst>
                                      </p:cBhvr>
                                      <p:tavLst>
                                        <p:tav tm="0">
                                          <p:val>
                                            <p:strVal val="ppt_w"/>
                                          </p:val>
                                        </p:tav>
                                        <p:tav tm="100000">
                                          <p:val>
                                            <p:fltVal val="0"/>
                                          </p:val>
                                        </p:tav>
                                      </p:tavLst>
                                    </p:anim>
                                    <p:anim calcmode="lin" valueType="num">
                                      <p:cBhvr>
                                        <p:cTn id="67" dur="500"/>
                                        <p:tgtEl>
                                          <p:spTgt spid="239659"/>
                                        </p:tgtEl>
                                        <p:attrNameLst>
                                          <p:attrName>ppt_h</p:attrName>
                                        </p:attrNameLst>
                                      </p:cBhvr>
                                      <p:tavLst>
                                        <p:tav tm="0">
                                          <p:val>
                                            <p:strVal val="ppt_h"/>
                                          </p:val>
                                        </p:tav>
                                        <p:tav tm="100000">
                                          <p:val>
                                            <p:fltVal val="0"/>
                                          </p:val>
                                        </p:tav>
                                      </p:tavLst>
                                    </p:anim>
                                    <p:animEffect transition="out" filter="fade">
                                      <p:cBhvr>
                                        <p:cTn id="68" dur="500"/>
                                        <p:tgtEl>
                                          <p:spTgt spid="239659"/>
                                        </p:tgtEl>
                                      </p:cBhvr>
                                    </p:animEffect>
                                    <p:set>
                                      <p:cBhvr>
                                        <p:cTn id="69" dur="1" fill="hold">
                                          <p:stCondLst>
                                            <p:cond delay="499"/>
                                          </p:stCondLst>
                                        </p:cTn>
                                        <p:tgtEl>
                                          <p:spTgt spid="239659"/>
                                        </p:tgtEl>
                                        <p:attrNameLst>
                                          <p:attrName>style.visibility</p:attrName>
                                        </p:attrNameLst>
                                      </p:cBhvr>
                                      <p:to>
                                        <p:strVal val="hidden"/>
                                      </p:to>
                                    </p:set>
                                  </p:childTnLst>
                                </p:cTn>
                              </p:par>
                              <p:par>
                                <p:cTn id="70" presetID="53" presetClass="exit" presetSubtype="0" fill="hold" grpId="1" nodeType="withEffect">
                                  <p:stCondLst>
                                    <p:cond delay="0"/>
                                  </p:stCondLst>
                                  <p:childTnLst>
                                    <p:anim calcmode="lin" valueType="num">
                                      <p:cBhvr>
                                        <p:cTn id="71" dur="500"/>
                                        <p:tgtEl>
                                          <p:spTgt spid="239672"/>
                                        </p:tgtEl>
                                        <p:attrNameLst>
                                          <p:attrName>ppt_w</p:attrName>
                                        </p:attrNameLst>
                                      </p:cBhvr>
                                      <p:tavLst>
                                        <p:tav tm="0">
                                          <p:val>
                                            <p:strVal val="ppt_w"/>
                                          </p:val>
                                        </p:tav>
                                        <p:tav tm="100000">
                                          <p:val>
                                            <p:fltVal val="0"/>
                                          </p:val>
                                        </p:tav>
                                      </p:tavLst>
                                    </p:anim>
                                    <p:anim calcmode="lin" valueType="num">
                                      <p:cBhvr>
                                        <p:cTn id="72" dur="500"/>
                                        <p:tgtEl>
                                          <p:spTgt spid="239672"/>
                                        </p:tgtEl>
                                        <p:attrNameLst>
                                          <p:attrName>ppt_h</p:attrName>
                                        </p:attrNameLst>
                                      </p:cBhvr>
                                      <p:tavLst>
                                        <p:tav tm="0">
                                          <p:val>
                                            <p:strVal val="ppt_h"/>
                                          </p:val>
                                        </p:tav>
                                        <p:tav tm="100000">
                                          <p:val>
                                            <p:fltVal val="0"/>
                                          </p:val>
                                        </p:tav>
                                      </p:tavLst>
                                    </p:anim>
                                    <p:animEffect transition="out" filter="fade">
                                      <p:cBhvr>
                                        <p:cTn id="73" dur="500"/>
                                        <p:tgtEl>
                                          <p:spTgt spid="239672"/>
                                        </p:tgtEl>
                                      </p:cBhvr>
                                    </p:animEffect>
                                    <p:set>
                                      <p:cBhvr>
                                        <p:cTn id="74" dur="1" fill="hold">
                                          <p:stCondLst>
                                            <p:cond delay="499"/>
                                          </p:stCondLst>
                                        </p:cTn>
                                        <p:tgtEl>
                                          <p:spTgt spid="239672"/>
                                        </p:tgtEl>
                                        <p:attrNameLst>
                                          <p:attrName>style.visibility</p:attrName>
                                        </p:attrNameLst>
                                      </p:cBhvr>
                                      <p:to>
                                        <p:strVal val="hidden"/>
                                      </p:to>
                                    </p:set>
                                  </p:childTnLst>
                                </p:cTn>
                              </p:par>
                              <p:par>
                                <p:cTn id="75" presetID="53" presetClass="exit" presetSubtype="0" fill="hold" grpId="1" nodeType="withEffect">
                                  <p:stCondLst>
                                    <p:cond delay="0"/>
                                  </p:stCondLst>
                                  <p:childTnLst>
                                    <p:anim calcmode="lin" valueType="num">
                                      <p:cBhvr>
                                        <p:cTn id="76" dur="500"/>
                                        <p:tgtEl>
                                          <p:spTgt spid="239673"/>
                                        </p:tgtEl>
                                        <p:attrNameLst>
                                          <p:attrName>ppt_w</p:attrName>
                                        </p:attrNameLst>
                                      </p:cBhvr>
                                      <p:tavLst>
                                        <p:tav tm="0">
                                          <p:val>
                                            <p:strVal val="ppt_w"/>
                                          </p:val>
                                        </p:tav>
                                        <p:tav tm="100000">
                                          <p:val>
                                            <p:fltVal val="0"/>
                                          </p:val>
                                        </p:tav>
                                      </p:tavLst>
                                    </p:anim>
                                    <p:anim calcmode="lin" valueType="num">
                                      <p:cBhvr>
                                        <p:cTn id="77" dur="500"/>
                                        <p:tgtEl>
                                          <p:spTgt spid="239673"/>
                                        </p:tgtEl>
                                        <p:attrNameLst>
                                          <p:attrName>ppt_h</p:attrName>
                                        </p:attrNameLst>
                                      </p:cBhvr>
                                      <p:tavLst>
                                        <p:tav tm="0">
                                          <p:val>
                                            <p:strVal val="ppt_h"/>
                                          </p:val>
                                        </p:tav>
                                        <p:tav tm="100000">
                                          <p:val>
                                            <p:fltVal val="0"/>
                                          </p:val>
                                        </p:tav>
                                      </p:tavLst>
                                    </p:anim>
                                    <p:animEffect transition="out" filter="fade">
                                      <p:cBhvr>
                                        <p:cTn id="78" dur="500"/>
                                        <p:tgtEl>
                                          <p:spTgt spid="239673"/>
                                        </p:tgtEl>
                                      </p:cBhvr>
                                    </p:animEffect>
                                    <p:set>
                                      <p:cBhvr>
                                        <p:cTn id="79" dur="1" fill="hold">
                                          <p:stCondLst>
                                            <p:cond delay="499"/>
                                          </p:stCondLst>
                                        </p:cTn>
                                        <p:tgtEl>
                                          <p:spTgt spid="239673"/>
                                        </p:tgtEl>
                                        <p:attrNameLst>
                                          <p:attrName>style.visibility</p:attrName>
                                        </p:attrNameLst>
                                      </p:cBhvr>
                                      <p:to>
                                        <p:strVal val="hidden"/>
                                      </p:to>
                                    </p:set>
                                  </p:childTnLst>
                                </p:cTn>
                              </p:par>
                              <p:par>
                                <p:cTn id="80" presetID="53" presetClass="exit" presetSubtype="0" fill="hold" grpId="1" nodeType="withEffect">
                                  <p:stCondLst>
                                    <p:cond delay="0"/>
                                  </p:stCondLst>
                                  <p:childTnLst>
                                    <p:anim calcmode="lin" valueType="num">
                                      <p:cBhvr>
                                        <p:cTn id="81" dur="500"/>
                                        <p:tgtEl>
                                          <p:spTgt spid="239674"/>
                                        </p:tgtEl>
                                        <p:attrNameLst>
                                          <p:attrName>ppt_w</p:attrName>
                                        </p:attrNameLst>
                                      </p:cBhvr>
                                      <p:tavLst>
                                        <p:tav tm="0">
                                          <p:val>
                                            <p:strVal val="ppt_w"/>
                                          </p:val>
                                        </p:tav>
                                        <p:tav tm="100000">
                                          <p:val>
                                            <p:fltVal val="0"/>
                                          </p:val>
                                        </p:tav>
                                      </p:tavLst>
                                    </p:anim>
                                    <p:anim calcmode="lin" valueType="num">
                                      <p:cBhvr>
                                        <p:cTn id="82" dur="500"/>
                                        <p:tgtEl>
                                          <p:spTgt spid="239674"/>
                                        </p:tgtEl>
                                        <p:attrNameLst>
                                          <p:attrName>ppt_h</p:attrName>
                                        </p:attrNameLst>
                                      </p:cBhvr>
                                      <p:tavLst>
                                        <p:tav tm="0">
                                          <p:val>
                                            <p:strVal val="ppt_h"/>
                                          </p:val>
                                        </p:tav>
                                        <p:tav tm="100000">
                                          <p:val>
                                            <p:fltVal val="0"/>
                                          </p:val>
                                        </p:tav>
                                      </p:tavLst>
                                    </p:anim>
                                    <p:animEffect transition="out" filter="fade">
                                      <p:cBhvr>
                                        <p:cTn id="83" dur="500"/>
                                        <p:tgtEl>
                                          <p:spTgt spid="239674"/>
                                        </p:tgtEl>
                                      </p:cBhvr>
                                    </p:animEffect>
                                    <p:set>
                                      <p:cBhvr>
                                        <p:cTn id="84" dur="1" fill="hold">
                                          <p:stCondLst>
                                            <p:cond delay="499"/>
                                          </p:stCondLst>
                                        </p:cTn>
                                        <p:tgtEl>
                                          <p:spTgt spid="239674"/>
                                        </p:tgtEl>
                                        <p:attrNameLst>
                                          <p:attrName>style.visibility</p:attrName>
                                        </p:attrNameLst>
                                      </p:cBhvr>
                                      <p:to>
                                        <p:strVal val="hidden"/>
                                      </p:to>
                                    </p:set>
                                  </p:childTnLst>
                                </p:cTn>
                              </p:par>
                              <p:par>
                                <p:cTn id="85" presetID="53" presetClass="exit" presetSubtype="0" fill="hold" grpId="1" nodeType="withEffect">
                                  <p:stCondLst>
                                    <p:cond delay="0"/>
                                  </p:stCondLst>
                                  <p:childTnLst>
                                    <p:anim calcmode="lin" valueType="num">
                                      <p:cBhvr>
                                        <p:cTn id="86" dur="500"/>
                                        <p:tgtEl>
                                          <p:spTgt spid="239675"/>
                                        </p:tgtEl>
                                        <p:attrNameLst>
                                          <p:attrName>ppt_w</p:attrName>
                                        </p:attrNameLst>
                                      </p:cBhvr>
                                      <p:tavLst>
                                        <p:tav tm="0">
                                          <p:val>
                                            <p:strVal val="ppt_w"/>
                                          </p:val>
                                        </p:tav>
                                        <p:tav tm="100000">
                                          <p:val>
                                            <p:fltVal val="0"/>
                                          </p:val>
                                        </p:tav>
                                      </p:tavLst>
                                    </p:anim>
                                    <p:anim calcmode="lin" valueType="num">
                                      <p:cBhvr>
                                        <p:cTn id="87" dur="500"/>
                                        <p:tgtEl>
                                          <p:spTgt spid="239675"/>
                                        </p:tgtEl>
                                        <p:attrNameLst>
                                          <p:attrName>ppt_h</p:attrName>
                                        </p:attrNameLst>
                                      </p:cBhvr>
                                      <p:tavLst>
                                        <p:tav tm="0">
                                          <p:val>
                                            <p:strVal val="ppt_h"/>
                                          </p:val>
                                        </p:tav>
                                        <p:tav tm="100000">
                                          <p:val>
                                            <p:fltVal val="0"/>
                                          </p:val>
                                        </p:tav>
                                      </p:tavLst>
                                    </p:anim>
                                    <p:animEffect transition="out" filter="fade">
                                      <p:cBhvr>
                                        <p:cTn id="88" dur="500"/>
                                        <p:tgtEl>
                                          <p:spTgt spid="239675"/>
                                        </p:tgtEl>
                                      </p:cBhvr>
                                    </p:animEffect>
                                    <p:set>
                                      <p:cBhvr>
                                        <p:cTn id="89" dur="1" fill="hold">
                                          <p:stCondLst>
                                            <p:cond delay="499"/>
                                          </p:stCondLst>
                                        </p:cTn>
                                        <p:tgtEl>
                                          <p:spTgt spid="239675"/>
                                        </p:tgtEl>
                                        <p:attrNameLst>
                                          <p:attrName>style.visibility</p:attrName>
                                        </p:attrNameLst>
                                      </p:cBhvr>
                                      <p:to>
                                        <p:strVal val="hidden"/>
                                      </p:to>
                                    </p:set>
                                  </p:childTnLst>
                                </p:cTn>
                              </p:par>
                              <p:par>
                                <p:cTn id="90" presetID="53" presetClass="exit" presetSubtype="0" fill="hold" grpId="1" nodeType="withEffect">
                                  <p:stCondLst>
                                    <p:cond delay="0"/>
                                  </p:stCondLst>
                                  <p:childTnLst>
                                    <p:anim calcmode="lin" valueType="num">
                                      <p:cBhvr>
                                        <p:cTn id="91" dur="500"/>
                                        <p:tgtEl>
                                          <p:spTgt spid="239676"/>
                                        </p:tgtEl>
                                        <p:attrNameLst>
                                          <p:attrName>ppt_w</p:attrName>
                                        </p:attrNameLst>
                                      </p:cBhvr>
                                      <p:tavLst>
                                        <p:tav tm="0">
                                          <p:val>
                                            <p:strVal val="ppt_w"/>
                                          </p:val>
                                        </p:tav>
                                        <p:tav tm="100000">
                                          <p:val>
                                            <p:fltVal val="0"/>
                                          </p:val>
                                        </p:tav>
                                      </p:tavLst>
                                    </p:anim>
                                    <p:anim calcmode="lin" valueType="num">
                                      <p:cBhvr>
                                        <p:cTn id="92" dur="500"/>
                                        <p:tgtEl>
                                          <p:spTgt spid="239676"/>
                                        </p:tgtEl>
                                        <p:attrNameLst>
                                          <p:attrName>ppt_h</p:attrName>
                                        </p:attrNameLst>
                                      </p:cBhvr>
                                      <p:tavLst>
                                        <p:tav tm="0">
                                          <p:val>
                                            <p:strVal val="ppt_h"/>
                                          </p:val>
                                        </p:tav>
                                        <p:tav tm="100000">
                                          <p:val>
                                            <p:fltVal val="0"/>
                                          </p:val>
                                        </p:tav>
                                      </p:tavLst>
                                    </p:anim>
                                    <p:animEffect transition="out" filter="fade">
                                      <p:cBhvr>
                                        <p:cTn id="93" dur="500"/>
                                        <p:tgtEl>
                                          <p:spTgt spid="239676"/>
                                        </p:tgtEl>
                                      </p:cBhvr>
                                    </p:animEffect>
                                    <p:set>
                                      <p:cBhvr>
                                        <p:cTn id="94" dur="1" fill="hold">
                                          <p:stCondLst>
                                            <p:cond delay="499"/>
                                          </p:stCondLst>
                                        </p:cTn>
                                        <p:tgtEl>
                                          <p:spTgt spid="239676"/>
                                        </p:tgtEl>
                                        <p:attrNameLst>
                                          <p:attrName>style.visibility</p:attrName>
                                        </p:attrNameLst>
                                      </p:cBhvr>
                                      <p:to>
                                        <p:strVal val="hidden"/>
                                      </p:to>
                                    </p:set>
                                  </p:childTnLst>
                                </p:cTn>
                              </p:par>
                              <p:par>
                                <p:cTn id="95" presetID="53" presetClass="exit" presetSubtype="0" fill="hold" grpId="1" nodeType="withEffect">
                                  <p:stCondLst>
                                    <p:cond delay="0"/>
                                  </p:stCondLst>
                                  <p:childTnLst>
                                    <p:anim calcmode="lin" valueType="num">
                                      <p:cBhvr>
                                        <p:cTn id="96" dur="500"/>
                                        <p:tgtEl>
                                          <p:spTgt spid="239677"/>
                                        </p:tgtEl>
                                        <p:attrNameLst>
                                          <p:attrName>ppt_w</p:attrName>
                                        </p:attrNameLst>
                                      </p:cBhvr>
                                      <p:tavLst>
                                        <p:tav tm="0">
                                          <p:val>
                                            <p:strVal val="ppt_w"/>
                                          </p:val>
                                        </p:tav>
                                        <p:tav tm="100000">
                                          <p:val>
                                            <p:fltVal val="0"/>
                                          </p:val>
                                        </p:tav>
                                      </p:tavLst>
                                    </p:anim>
                                    <p:anim calcmode="lin" valueType="num">
                                      <p:cBhvr>
                                        <p:cTn id="97" dur="500"/>
                                        <p:tgtEl>
                                          <p:spTgt spid="239677"/>
                                        </p:tgtEl>
                                        <p:attrNameLst>
                                          <p:attrName>ppt_h</p:attrName>
                                        </p:attrNameLst>
                                      </p:cBhvr>
                                      <p:tavLst>
                                        <p:tav tm="0">
                                          <p:val>
                                            <p:strVal val="ppt_h"/>
                                          </p:val>
                                        </p:tav>
                                        <p:tav tm="100000">
                                          <p:val>
                                            <p:fltVal val="0"/>
                                          </p:val>
                                        </p:tav>
                                      </p:tavLst>
                                    </p:anim>
                                    <p:animEffect transition="out" filter="fade">
                                      <p:cBhvr>
                                        <p:cTn id="98" dur="500"/>
                                        <p:tgtEl>
                                          <p:spTgt spid="239677"/>
                                        </p:tgtEl>
                                      </p:cBhvr>
                                    </p:animEffect>
                                    <p:set>
                                      <p:cBhvr>
                                        <p:cTn id="99" dur="1" fill="hold">
                                          <p:stCondLst>
                                            <p:cond delay="499"/>
                                          </p:stCondLst>
                                        </p:cTn>
                                        <p:tgtEl>
                                          <p:spTgt spid="239677"/>
                                        </p:tgtEl>
                                        <p:attrNameLst>
                                          <p:attrName>style.visibility</p:attrName>
                                        </p:attrNameLst>
                                      </p:cBhvr>
                                      <p:to>
                                        <p:strVal val="hidden"/>
                                      </p:to>
                                    </p:set>
                                  </p:childTnLst>
                                </p:cTn>
                              </p:par>
                              <p:par>
                                <p:cTn id="100" presetID="53" presetClass="exit" presetSubtype="0" fill="hold" grpId="1" nodeType="withEffect">
                                  <p:stCondLst>
                                    <p:cond delay="0"/>
                                  </p:stCondLst>
                                  <p:childTnLst>
                                    <p:anim calcmode="lin" valueType="num">
                                      <p:cBhvr>
                                        <p:cTn id="101" dur="500"/>
                                        <p:tgtEl>
                                          <p:spTgt spid="239678"/>
                                        </p:tgtEl>
                                        <p:attrNameLst>
                                          <p:attrName>ppt_w</p:attrName>
                                        </p:attrNameLst>
                                      </p:cBhvr>
                                      <p:tavLst>
                                        <p:tav tm="0">
                                          <p:val>
                                            <p:strVal val="ppt_w"/>
                                          </p:val>
                                        </p:tav>
                                        <p:tav tm="100000">
                                          <p:val>
                                            <p:fltVal val="0"/>
                                          </p:val>
                                        </p:tav>
                                      </p:tavLst>
                                    </p:anim>
                                    <p:anim calcmode="lin" valueType="num">
                                      <p:cBhvr>
                                        <p:cTn id="102" dur="500"/>
                                        <p:tgtEl>
                                          <p:spTgt spid="239678"/>
                                        </p:tgtEl>
                                        <p:attrNameLst>
                                          <p:attrName>ppt_h</p:attrName>
                                        </p:attrNameLst>
                                      </p:cBhvr>
                                      <p:tavLst>
                                        <p:tav tm="0">
                                          <p:val>
                                            <p:strVal val="ppt_h"/>
                                          </p:val>
                                        </p:tav>
                                        <p:tav tm="100000">
                                          <p:val>
                                            <p:fltVal val="0"/>
                                          </p:val>
                                        </p:tav>
                                      </p:tavLst>
                                    </p:anim>
                                    <p:animEffect transition="out" filter="fade">
                                      <p:cBhvr>
                                        <p:cTn id="103" dur="500"/>
                                        <p:tgtEl>
                                          <p:spTgt spid="239678"/>
                                        </p:tgtEl>
                                      </p:cBhvr>
                                    </p:animEffect>
                                    <p:set>
                                      <p:cBhvr>
                                        <p:cTn id="104" dur="1" fill="hold">
                                          <p:stCondLst>
                                            <p:cond delay="499"/>
                                          </p:stCondLst>
                                        </p:cTn>
                                        <p:tgtEl>
                                          <p:spTgt spid="239678"/>
                                        </p:tgtEl>
                                        <p:attrNameLst>
                                          <p:attrName>style.visibility</p:attrName>
                                        </p:attrNameLst>
                                      </p:cBhvr>
                                      <p:to>
                                        <p:strVal val="hidden"/>
                                      </p:to>
                                    </p:set>
                                  </p:childTnLst>
                                </p:cTn>
                              </p:par>
                              <p:par>
                                <p:cTn id="105" presetID="53" presetClass="exit" presetSubtype="0" fill="hold" grpId="1" nodeType="withEffect">
                                  <p:stCondLst>
                                    <p:cond delay="0"/>
                                  </p:stCondLst>
                                  <p:childTnLst>
                                    <p:anim calcmode="lin" valueType="num">
                                      <p:cBhvr>
                                        <p:cTn id="106" dur="500"/>
                                        <p:tgtEl>
                                          <p:spTgt spid="239679"/>
                                        </p:tgtEl>
                                        <p:attrNameLst>
                                          <p:attrName>ppt_w</p:attrName>
                                        </p:attrNameLst>
                                      </p:cBhvr>
                                      <p:tavLst>
                                        <p:tav tm="0">
                                          <p:val>
                                            <p:strVal val="ppt_w"/>
                                          </p:val>
                                        </p:tav>
                                        <p:tav tm="100000">
                                          <p:val>
                                            <p:fltVal val="0"/>
                                          </p:val>
                                        </p:tav>
                                      </p:tavLst>
                                    </p:anim>
                                    <p:anim calcmode="lin" valueType="num">
                                      <p:cBhvr>
                                        <p:cTn id="107" dur="500"/>
                                        <p:tgtEl>
                                          <p:spTgt spid="239679"/>
                                        </p:tgtEl>
                                        <p:attrNameLst>
                                          <p:attrName>ppt_h</p:attrName>
                                        </p:attrNameLst>
                                      </p:cBhvr>
                                      <p:tavLst>
                                        <p:tav tm="0">
                                          <p:val>
                                            <p:strVal val="ppt_h"/>
                                          </p:val>
                                        </p:tav>
                                        <p:tav tm="100000">
                                          <p:val>
                                            <p:fltVal val="0"/>
                                          </p:val>
                                        </p:tav>
                                      </p:tavLst>
                                    </p:anim>
                                    <p:animEffect transition="out" filter="fade">
                                      <p:cBhvr>
                                        <p:cTn id="108" dur="500"/>
                                        <p:tgtEl>
                                          <p:spTgt spid="239679"/>
                                        </p:tgtEl>
                                      </p:cBhvr>
                                    </p:animEffect>
                                    <p:set>
                                      <p:cBhvr>
                                        <p:cTn id="109" dur="1" fill="hold">
                                          <p:stCondLst>
                                            <p:cond delay="499"/>
                                          </p:stCondLst>
                                        </p:cTn>
                                        <p:tgtEl>
                                          <p:spTgt spid="239679"/>
                                        </p:tgtEl>
                                        <p:attrNameLst>
                                          <p:attrName>style.visibility</p:attrName>
                                        </p:attrNameLst>
                                      </p:cBhvr>
                                      <p:to>
                                        <p:strVal val="hidden"/>
                                      </p:to>
                                    </p:set>
                                  </p:childTnLst>
                                </p:cTn>
                              </p:par>
                              <p:par>
                                <p:cTn id="110" presetID="53" presetClass="exit" presetSubtype="0" fill="hold" grpId="1" nodeType="withEffect">
                                  <p:stCondLst>
                                    <p:cond delay="0"/>
                                  </p:stCondLst>
                                  <p:childTnLst>
                                    <p:anim calcmode="lin" valueType="num">
                                      <p:cBhvr>
                                        <p:cTn id="111" dur="500"/>
                                        <p:tgtEl>
                                          <p:spTgt spid="239680"/>
                                        </p:tgtEl>
                                        <p:attrNameLst>
                                          <p:attrName>ppt_w</p:attrName>
                                        </p:attrNameLst>
                                      </p:cBhvr>
                                      <p:tavLst>
                                        <p:tav tm="0">
                                          <p:val>
                                            <p:strVal val="ppt_w"/>
                                          </p:val>
                                        </p:tav>
                                        <p:tav tm="100000">
                                          <p:val>
                                            <p:fltVal val="0"/>
                                          </p:val>
                                        </p:tav>
                                      </p:tavLst>
                                    </p:anim>
                                    <p:anim calcmode="lin" valueType="num">
                                      <p:cBhvr>
                                        <p:cTn id="112" dur="500"/>
                                        <p:tgtEl>
                                          <p:spTgt spid="239680"/>
                                        </p:tgtEl>
                                        <p:attrNameLst>
                                          <p:attrName>ppt_h</p:attrName>
                                        </p:attrNameLst>
                                      </p:cBhvr>
                                      <p:tavLst>
                                        <p:tav tm="0">
                                          <p:val>
                                            <p:strVal val="ppt_h"/>
                                          </p:val>
                                        </p:tav>
                                        <p:tav tm="100000">
                                          <p:val>
                                            <p:fltVal val="0"/>
                                          </p:val>
                                        </p:tav>
                                      </p:tavLst>
                                    </p:anim>
                                    <p:animEffect transition="out" filter="fade">
                                      <p:cBhvr>
                                        <p:cTn id="113" dur="500"/>
                                        <p:tgtEl>
                                          <p:spTgt spid="239680"/>
                                        </p:tgtEl>
                                      </p:cBhvr>
                                    </p:animEffect>
                                    <p:set>
                                      <p:cBhvr>
                                        <p:cTn id="114" dur="1" fill="hold">
                                          <p:stCondLst>
                                            <p:cond delay="499"/>
                                          </p:stCondLst>
                                        </p:cTn>
                                        <p:tgtEl>
                                          <p:spTgt spid="239680"/>
                                        </p:tgtEl>
                                        <p:attrNameLst>
                                          <p:attrName>style.visibility</p:attrName>
                                        </p:attrNameLst>
                                      </p:cBhvr>
                                      <p:to>
                                        <p:strVal val="hidden"/>
                                      </p:to>
                                    </p:set>
                                  </p:childTnLst>
                                </p:cTn>
                              </p:par>
                              <p:par>
                                <p:cTn id="115" presetID="53" presetClass="exit" presetSubtype="0" fill="hold" grpId="1" nodeType="withEffect">
                                  <p:stCondLst>
                                    <p:cond delay="0"/>
                                  </p:stCondLst>
                                  <p:childTnLst>
                                    <p:anim calcmode="lin" valueType="num">
                                      <p:cBhvr>
                                        <p:cTn id="116" dur="500"/>
                                        <p:tgtEl>
                                          <p:spTgt spid="239681"/>
                                        </p:tgtEl>
                                        <p:attrNameLst>
                                          <p:attrName>ppt_w</p:attrName>
                                        </p:attrNameLst>
                                      </p:cBhvr>
                                      <p:tavLst>
                                        <p:tav tm="0">
                                          <p:val>
                                            <p:strVal val="ppt_w"/>
                                          </p:val>
                                        </p:tav>
                                        <p:tav tm="100000">
                                          <p:val>
                                            <p:fltVal val="0"/>
                                          </p:val>
                                        </p:tav>
                                      </p:tavLst>
                                    </p:anim>
                                    <p:anim calcmode="lin" valueType="num">
                                      <p:cBhvr>
                                        <p:cTn id="117" dur="500"/>
                                        <p:tgtEl>
                                          <p:spTgt spid="239681"/>
                                        </p:tgtEl>
                                        <p:attrNameLst>
                                          <p:attrName>ppt_h</p:attrName>
                                        </p:attrNameLst>
                                      </p:cBhvr>
                                      <p:tavLst>
                                        <p:tav tm="0">
                                          <p:val>
                                            <p:strVal val="ppt_h"/>
                                          </p:val>
                                        </p:tav>
                                        <p:tav tm="100000">
                                          <p:val>
                                            <p:fltVal val="0"/>
                                          </p:val>
                                        </p:tav>
                                      </p:tavLst>
                                    </p:anim>
                                    <p:animEffect transition="out" filter="fade">
                                      <p:cBhvr>
                                        <p:cTn id="118" dur="500"/>
                                        <p:tgtEl>
                                          <p:spTgt spid="239681"/>
                                        </p:tgtEl>
                                      </p:cBhvr>
                                    </p:animEffect>
                                    <p:set>
                                      <p:cBhvr>
                                        <p:cTn id="119" dur="1" fill="hold">
                                          <p:stCondLst>
                                            <p:cond delay="499"/>
                                          </p:stCondLst>
                                        </p:cTn>
                                        <p:tgtEl>
                                          <p:spTgt spid="239681"/>
                                        </p:tgtEl>
                                        <p:attrNameLst>
                                          <p:attrName>style.visibility</p:attrName>
                                        </p:attrNameLst>
                                      </p:cBhvr>
                                      <p:to>
                                        <p:strVal val="hidden"/>
                                      </p:to>
                                    </p:set>
                                  </p:childTnLst>
                                </p:cTn>
                              </p:par>
                              <p:par>
                                <p:cTn id="120" presetID="53" presetClass="exit" presetSubtype="0" fill="hold" grpId="1" nodeType="withEffect">
                                  <p:stCondLst>
                                    <p:cond delay="0"/>
                                  </p:stCondLst>
                                  <p:childTnLst>
                                    <p:anim calcmode="lin" valueType="num">
                                      <p:cBhvr>
                                        <p:cTn id="121" dur="500"/>
                                        <p:tgtEl>
                                          <p:spTgt spid="239658"/>
                                        </p:tgtEl>
                                        <p:attrNameLst>
                                          <p:attrName>ppt_w</p:attrName>
                                        </p:attrNameLst>
                                      </p:cBhvr>
                                      <p:tavLst>
                                        <p:tav tm="0">
                                          <p:val>
                                            <p:strVal val="ppt_w"/>
                                          </p:val>
                                        </p:tav>
                                        <p:tav tm="100000">
                                          <p:val>
                                            <p:fltVal val="0"/>
                                          </p:val>
                                        </p:tav>
                                      </p:tavLst>
                                    </p:anim>
                                    <p:anim calcmode="lin" valueType="num">
                                      <p:cBhvr>
                                        <p:cTn id="122" dur="500"/>
                                        <p:tgtEl>
                                          <p:spTgt spid="239658"/>
                                        </p:tgtEl>
                                        <p:attrNameLst>
                                          <p:attrName>ppt_h</p:attrName>
                                        </p:attrNameLst>
                                      </p:cBhvr>
                                      <p:tavLst>
                                        <p:tav tm="0">
                                          <p:val>
                                            <p:strVal val="ppt_h"/>
                                          </p:val>
                                        </p:tav>
                                        <p:tav tm="100000">
                                          <p:val>
                                            <p:fltVal val="0"/>
                                          </p:val>
                                        </p:tav>
                                      </p:tavLst>
                                    </p:anim>
                                    <p:animEffect transition="out" filter="fade">
                                      <p:cBhvr>
                                        <p:cTn id="123" dur="500"/>
                                        <p:tgtEl>
                                          <p:spTgt spid="239658"/>
                                        </p:tgtEl>
                                      </p:cBhvr>
                                    </p:animEffect>
                                    <p:set>
                                      <p:cBhvr>
                                        <p:cTn id="124" dur="1" fill="hold">
                                          <p:stCondLst>
                                            <p:cond delay="499"/>
                                          </p:stCondLst>
                                        </p:cTn>
                                        <p:tgtEl>
                                          <p:spTgt spid="239658"/>
                                        </p:tgtEl>
                                        <p:attrNameLst>
                                          <p:attrName>style.visibility</p:attrName>
                                        </p:attrNameLst>
                                      </p:cBhvr>
                                      <p:to>
                                        <p:strVal val="hidden"/>
                                      </p:to>
                                    </p:set>
                                  </p:childTnLst>
                                </p:cTn>
                              </p:par>
                              <p:par>
                                <p:cTn id="125" presetID="53" presetClass="exit" presetSubtype="0" fill="hold" grpId="2" nodeType="withEffect">
                                  <p:stCondLst>
                                    <p:cond delay="0"/>
                                  </p:stCondLst>
                                  <p:childTnLst>
                                    <p:anim calcmode="lin" valueType="num">
                                      <p:cBhvr>
                                        <p:cTn id="126" dur="500"/>
                                        <p:tgtEl>
                                          <p:spTgt spid="239659"/>
                                        </p:tgtEl>
                                        <p:attrNameLst>
                                          <p:attrName>ppt_w</p:attrName>
                                        </p:attrNameLst>
                                      </p:cBhvr>
                                      <p:tavLst>
                                        <p:tav tm="0">
                                          <p:val>
                                            <p:strVal val="ppt_w"/>
                                          </p:val>
                                        </p:tav>
                                        <p:tav tm="100000">
                                          <p:val>
                                            <p:fltVal val="0"/>
                                          </p:val>
                                        </p:tav>
                                      </p:tavLst>
                                    </p:anim>
                                    <p:anim calcmode="lin" valueType="num">
                                      <p:cBhvr>
                                        <p:cTn id="127" dur="500"/>
                                        <p:tgtEl>
                                          <p:spTgt spid="239659"/>
                                        </p:tgtEl>
                                        <p:attrNameLst>
                                          <p:attrName>ppt_h</p:attrName>
                                        </p:attrNameLst>
                                      </p:cBhvr>
                                      <p:tavLst>
                                        <p:tav tm="0">
                                          <p:val>
                                            <p:strVal val="ppt_h"/>
                                          </p:val>
                                        </p:tav>
                                        <p:tav tm="100000">
                                          <p:val>
                                            <p:fltVal val="0"/>
                                          </p:val>
                                        </p:tav>
                                      </p:tavLst>
                                    </p:anim>
                                    <p:animEffect transition="out" filter="fade">
                                      <p:cBhvr>
                                        <p:cTn id="128" dur="500"/>
                                        <p:tgtEl>
                                          <p:spTgt spid="239659"/>
                                        </p:tgtEl>
                                      </p:cBhvr>
                                    </p:animEffect>
                                    <p:set>
                                      <p:cBhvr>
                                        <p:cTn id="129" dur="1" fill="hold">
                                          <p:stCondLst>
                                            <p:cond delay="499"/>
                                          </p:stCondLst>
                                        </p:cTn>
                                        <p:tgtEl>
                                          <p:spTgt spid="239659"/>
                                        </p:tgtEl>
                                        <p:attrNameLst>
                                          <p:attrName>style.visibility</p:attrName>
                                        </p:attrNameLst>
                                      </p:cBhvr>
                                      <p:to>
                                        <p:strVal val="hidden"/>
                                      </p:to>
                                    </p:set>
                                  </p:childTnLst>
                                </p:cTn>
                              </p:par>
                              <p:par>
                                <p:cTn id="130" presetID="53" presetClass="exit" presetSubtype="0" fill="hold" grpId="0" nodeType="withEffect">
                                  <p:stCondLst>
                                    <p:cond delay="0"/>
                                  </p:stCondLst>
                                  <p:childTnLst>
                                    <p:anim calcmode="lin" valueType="num">
                                      <p:cBhvr>
                                        <p:cTn id="131" dur="500"/>
                                        <p:tgtEl>
                                          <p:spTgt spid="239660"/>
                                        </p:tgtEl>
                                        <p:attrNameLst>
                                          <p:attrName>ppt_w</p:attrName>
                                        </p:attrNameLst>
                                      </p:cBhvr>
                                      <p:tavLst>
                                        <p:tav tm="0">
                                          <p:val>
                                            <p:strVal val="ppt_w"/>
                                          </p:val>
                                        </p:tav>
                                        <p:tav tm="100000">
                                          <p:val>
                                            <p:fltVal val="0"/>
                                          </p:val>
                                        </p:tav>
                                      </p:tavLst>
                                    </p:anim>
                                    <p:anim calcmode="lin" valueType="num">
                                      <p:cBhvr>
                                        <p:cTn id="132" dur="500"/>
                                        <p:tgtEl>
                                          <p:spTgt spid="239660"/>
                                        </p:tgtEl>
                                        <p:attrNameLst>
                                          <p:attrName>ppt_h</p:attrName>
                                        </p:attrNameLst>
                                      </p:cBhvr>
                                      <p:tavLst>
                                        <p:tav tm="0">
                                          <p:val>
                                            <p:strVal val="ppt_h"/>
                                          </p:val>
                                        </p:tav>
                                        <p:tav tm="100000">
                                          <p:val>
                                            <p:fltVal val="0"/>
                                          </p:val>
                                        </p:tav>
                                      </p:tavLst>
                                    </p:anim>
                                    <p:animEffect transition="out" filter="fade">
                                      <p:cBhvr>
                                        <p:cTn id="133" dur="500"/>
                                        <p:tgtEl>
                                          <p:spTgt spid="239660"/>
                                        </p:tgtEl>
                                      </p:cBhvr>
                                    </p:animEffect>
                                    <p:set>
                                      <p:cBhvr>
                                        <p:cTn id="134" dur="1" fill="hold">
                                          <p:stCondLst>
                                            <p:cond delay="499"/>
                                          </p:stCondLst>
                                        </p:cTn>
                                        <p:tgtEl>
                                          <p:spTgt spid="239660"/>
                                        </p:tgtEl>
                                        <p:attrNameLst>
                                          <p:attrName>style.visibility</p:attrName>
                                        </p:attrNameLst>
                                      </p:cBhvr>
                                      <p:to>
                                        <p:strVal val="hidden"/>
                                      </p:to>
                                    </p:set>
                                  </p:childTnLst>
                                </p:cTn>
                              </p:par>
                              <p:par>
                                <p:cTn id="135" presetID="53" presetClass="exit" presetSubtype="0" fill="hold" grpId="0" nodeType="withEffect">
                                  <p:stCondLst>
                                    <p:cond delay="0"/>
                                  </p:stCondLst>
                                  <p:childTnLst>
                                    <p:anim calcmode="lin" valueType="num">
                                      <p:cBhvr>
                                        <p:cTn id="136" dur="500"/>
                                        <p:tgtEl>
                                          <p:spTgt spid="239663"/>
                                        </p:tgtEl>
                                        <p:attrNameLst>
                                          <p:attrName>ppt_w</p:attrName>
                                        </p:attrNameLst>
                                      </p:cBhvr>
                                      <p:tavLst>
                                        <p:tav tm="0">
                                          <p:val>
                                            <p:strVal val="ppt_w"/>
                                          </p:val>
                                        </p:tav>
                                        <p:tav tm="100000">
                                          <p:val>
                                            <p:fltVal val="0"/>
                                          </p:val>
                                        </p:tav>
                                      </p:tavLst>
                                    </p:anim>
                                    <p:anim calcmode="lin" valueType="num">
                                      <p:cBhvr>
                                        <p:cTn id="137" dur="500"/>
                                        <p:tgtEl>
                                          <p:spTgt spid="239663"/>
                                        </p:tgtEl>
                                        <p:attrNameLst>
                                          <p:attrName>ppt_h</p:attrName>
                                        </p:attrNameLst>
                                      </p:cBhvr>
                                      <p:tavLst>
                                        <p:tav tm="0">
                                          <p:val>
                                            <p:strVal val="ppt_h"/>
                                          </p:val>
                                        </p:tav>
                                        <p:tav tm="100000">
                                          <p:val>
                                            <p:fltVal val="0"/>
                                          </p:val>
                                        </p:tav>
                                      </p:tavLst>
                                    </p:anim>
                                    <p:animEffect transition="out" filter="fade">
                                      <p:cBhvr>
                                        <p:cTn id="138" dur="500"/>
                                        <p:tgtEl>
                                          <p:spTgt spid="239663"/>
                                        </p:tgtEl>
                                      </p:cBhvr>
                                    </p:animEffect>
                                    <p:set>
                                      <p:cBhvr>
                                        <p:cTn id="139" dur="1" fill="hold">
                                          <p:stCondLst>
                                            <p:cond delay="499"/>
                                          </p:stCondLst>
                                        </p:cTn>
                                        <p:tgtEl>
                                          <p:spTgt spid="239663"/>
                                        </p:tgtEl>
                                        <p:attrNameLst>
                                          <p:attrName>style.visibility</p:attrName>
                                        </p:attrNameLst>
                                      </p:cBhvr>
                                      <p:to>
                                        <p:strVal val="hidden"/>
                                      </p:to>
                                    </p:set>
                                  </p:childTnLst>
                                </p:cTn>
                              </p:par>
                              <p:par>
                                <p:cTn id="140" presetID="53" presetClass="exit" presetSubtype="0" fill="hold" grpId="1" nodeType="withEffect">
                                  <p:stCondLst>
                                    <p:cond delay="0"/>
                                  </p:stCondLst>
                                  <p:childTnLst>
                                    <p:anim calcmode="lin" valueType="num">
                                      <p:cBhvr>
                                        <p:cTn id="141" dur="500"/>
                                        <p:tgtEl>
                                          <p:spTgt spid="239667"/>
                                        </p:tgtEl>
                                        <p:attrNameLst>
                                          <p:attrName>ppt_w</p:attrName>
                                        </p:attrNameLst>
                                      </p:cBhvr>
                                      <p:tavLst>
                                        <p:tav tm="0">
                                          <p:val>
                                            <p:strVal val="ppt_w"/>
                                          </p:val>
                                        </p:tav>
                                        <p:tav tm="100000">
                                          <p:val>
                                            <p:fltVal val="0"/>
                                          </p:val>
                                        </p:tav>
                                      </p:tavLst>
                                    </p:anim>
                                    <p:anim calcmode="lin" valueType="num">
                                      <p:cBhvr>
                                        <p:cTn id="142" dur="500"/>
                                        <p:tgtEl>
                                          <p:spTgt spid="239667"/>
                                        </p:tgtEl>
                                        <p:attrNameLst>
                                          <p:attrName>ppt_h</p:attrName>
                                        </p:attrNameLst>
                                      </p:cBhvr>
                                      <p:tavLst>
                                        <p:tav tm="0">
                                          <p:val>
                                            <p:strVal val="ppt_h"/>
                                          </p:val>
                                        </p:tav>
                                        <p:tav tm="100000">
                                          <p:val>
                                            <p:fltVal val="0"/>
                                          </p:val>
                                        </p:tav>
                                      </p:tavLst>
                                    </p:anim>
                                    <p:animEffect transition="out" filter="fade">
                                      <p:cBhvr>
                                        <p:cTn id="143" dur="500"/>
                                        <p:tgtEl>
                                          <p:spTgt spid="239667"/>
                                        </p:tgtEl>
                                      </p:cBhvr>
                                    </p:animEffect>
                                    <p:set>
                                      <p:cBhvr>
                                        <p:cTn id="144" dur="1" fill="hold">
                                          <p:stCondLst>
                                            <p:cond delay="499"/>
                                          </p:stCondLst>
                                        </p:cTn>
                                        <p:tgtEl>
                                          <p:spTgt spid="239667"/>
                                        </p:tgtEl>
                                        <p:attrNameLst>
                                          <p:attrName>style.visibility</p:attrName>
                                        </p:attrNameLst>
                                      </p:cBhvr>
                                      <p:to>
                                        <p:strVal val="hidden"/>
                                      </p:to>
                                    </p:set>
                                  </p:childTnLst>
                                </p:cTn>
                              </p:par>
                              <p:par>
                                <p:cTn id="145" presetID="53" presetClass="exit" presetSubtype="0" fill="hold" grpId="1" nodeType="withEffect">
                                  <p:stCondLst>
                                    <p:cond delay="0"/>
                                  </p:stCondLst>
                                  <p:childTnLst>
                                    <p:anim calcmode="lin" valueType="num">
                                      <p:cBhvr>
                                        <p:cTn id="146" dur="500"/>
                                        <p:tgtEl>
                                          <p:spTgt spid="239668"/>
                                        </p:tgtEl>
                                        <p:attrNameLst>
                                          <p:attrName>ppt_w</p:attrName>
                                        </p:attrNameLst>
                                      </p:cBhvr>
                                      <p:tavLst>
                                        <p:tav tm="0">
                                          <p:val>
                                            <p:strVal val="ppt_w"/>
                                          </p:val>
                                        </p:tav>
                                        <p:tav tm="100000">
                                          <p:val>
                                            <p:fltVal val="0"/>
                                          </p:val>
                                        </p:tav>
                                      </p:tavLst>
                                    </p:anim>
                                    <p:anim calcmode="lin" valueType="num">
                                      <p:cBhvr>
                                        <p:cTn id="147" dur="500"/>
                                        <p:tgtEl>
                                          <p:spTgt spid="239668"/>
                                        </p:tgtEl>
                                        <p:attrNameLst>
                                          <p:attrName>ppt_h</p:attrName>
                                        </p:attrNameLst>
                                      </p:cBhvr>
                                      <p:tavLst>
                                        <p:tav tm="0">
                                          <p:val>
                                            <p:strVal val="ppt_h"/>
                                          </p:val>
                                        </p:tav>
                                        <p:tav tm="100000">
                                          <p:val>
                                            <p:fltVal val="0"/>
                                          </p:val>
                                        </p:tav>
                                      </p:tavLst>
                                    </p:anim>
                                    <p:animEffect transition="out" filter="fade">
                                      <p:cBhvr>
                                        <p:cTn id="148" dur="500"/>
                                        <p:tgtEl>
                                          <p:spTgt spid="239668"/>
                                        </p:tgtEl>
                                      </p:cBhvr>
                                    </p:animEffect>
                                    <p:set>
                                      <p:cBhvr>
                                        <p:cTn id="149" dur="1" fill="hold">
                                          <p:stCondLst>
                                            <p:cond delay="499"/>
                                          </p:stCondLst>
                                        </p:cTn>
                                        <p:tgtEl>
                                          <p:spTgt spid="239668"/>
                                        </p:tgtEl>
                                        <p:attrNameLst>
                                          <p:attrName>style.visibility</p:attrName>
                                        </p:attrNameLst>
                                      </p:cBhvr>
                                      <p:to>
                                        <p:strVal val="hidden"/>
                                      </p:to>
                                    </p:set>
                                  </p:childTnLst>
                                </p:cTn>
                              </p:par>
                              <p:par>
                                <p:cTn id="150" presetID="53" presetClass="exit" presetSubtype="0" fill="hold" grpId="1" nodeType="withEffect">
                                  <p:stCondLst>
                                    <p:cond delay="0"/>
                                  </p:stCondLst>
                                  <p:childTnLst>
                                    <p:anim calcmode="lin" valueType="num">
                                      <p:cBhvr>
                                        <p:cTn id="151" dur="500"/>
                                        <p:tgtEl>
                                          <p:spTgt spid="239669"/>
                                        </p:tgtEl>
                                        <p:attrNameLst>
                                          <p:attrName>ppt_w</p:attrName>
                                        </p:attrNameLst>
                                      </p:cBhvr>
                                      <p:tavLst>
                                        <p:tav tm="0">
                                          <p:val>
                                            <p:strVal val="ppt_w"/>
                                          </p:val>
                                        </p:tav>
                                        <p:tav tm="100000">
                                          <p:val>
                                            <p:fltVal val="0"/>
                                          </p:val>
                                        </p:tav>
                                      </p:tavLst>
                                    </p:anim>
                                    <p:anim calcmode="lin" valueType="num">
                                      <p:cBhvr>
                                        <p:cTn id="152" dur="500"/>
                                        <p:tgtEl>
                                          <p:spTgt spid="239669"/>
                                        </p:tgtEl>
                                        <p:attrNameLst>
                                          <p:attrName>ppt_h</p:attrName>
                                        </p:attrNameLst>
                                      </p:cBhvr>
                                      <p:tavLst>
                                        <p:tav tm="0">
                                          <p:val>
                                            <p:strVal val="ppt_h"/>
                                          </p:val>
                                        </p:tav>
                                        <p:tav tm="100000">
                                          <p:val>
                                            <p:fltVal val="0"/>
                                          </p:val>
                                        </p:tav>
                                      </p:tavLst>
                                    </p:anim>
                                    <p:animEffect transition="out" filter="fade">
                                      <p:cBhvr>
                                        <p:cTn id="153" dur="500"/>
                                        <p:tgtEl>
                                          <p:spTgt spid="239669"/>
                                        </p:tgtEl>
                                      </p:cBhvr>
                                    </p:animEffect>
                                    <p:set>
                                      <p:cBhvr>
                                        <p:cTn id="154" dur="1" fill="hold">
                                          <p:stCondLst>
                                            <p:cond delay="499"/>
                                          </p:stCondLst>
                                        </p:cTn>
                                        <p:tgtEl>
                                          <p:spTgt spid="239669"/>
                                        </p:tgtEl>
                                        <p:attrNameLst>
                                          <p:attrName>style.visibility</p:attrName>
                                        </p:attrNameLst>
                                      </p:cBhvr>
                                      <p:to>
                                        <p:strVal val="hidden"/>
                                      </p:to>
                                    </p:set>
                                  </p:childTnLst>
                                </p:cTn>
                              </p:par>
                              <p:par>
                                <p:cTn id="155" presetID="53" presetClass="exit" presetSubtype="0" fill="hold" grpId="0" nodeType="withEffect">
                                  <p:stCondLst>
                                    <p:cond delay="0"/>
                                  </p:stCondLst>
                                  <p:childTnLst>
                                    <p:anim calcmode="lin" valueType="num">
                                      <p:cBhvr>
                                        <p:cTn id="156" dur="500"/>
                                        <p:tgtEl>
                                          <p:spTgt spid="239670"/>
                                        </p:tgtEl>
                                        <p:attrNameLst>
                                          <p:attrName>ppt_w</p:attrName>
                                        </p:attrNameLst>
                                      </p:cBhvr>
                                      <p:tavLst>
                                        <p:tav tm="0">
                                          <p:val>
                                            <p:strVal val="ppt_w"/>
                                          </p:val>
                                        </p:tav>
                                        <p:tav tm="100000">
                                          <p:val>
                                            <p:fltVal val="0"/>
                                          </p:val>
                                        </p:tav>
                                      </p:tavLst>
                                    </p:anim>
                                    <p:anim calcmode="lin" valueType="num">
                                      <p:cBhvr>
                                        <p:cTn id="157" dur="500"/>
                                        <p:tgtEl>
                                          <p:spTgt spid="239670"/>
                                        </p:tgtEl>
                                        <p:attrNameLst>
                                          <p:attrName>ppt_h</p:attrName>
                                        </p:attrNameLst>
                                      </p:cBhvr>
                                      <p:tavLst>
                                        <p:tav tm="0">
                                          <p:val>
                                            <p:strVal val="ppt_h"/>
                                          </p:val>
                                        </p:tav>
                                        <p:tav tm="100000">
                                          <p:val>
                                            <p:fltVal val="0"/>
                                          </p:val>
                                        </p:tav>
                                      </p:tavLst>
                                    </p:anim>
                                    <p:animEffect transition="out" filter="fade">
                                      <p:cBhvr>
                                        <p:cTn id="158" dur="500"/>
                                        <p:tgtEl>
                                          <p:spTgt spid="239670"/>
                                        </p:tgtEl>
                                      </p:cBhvr>
                                    </p:animEffect>
                                    <p:set>
                                      <p:cBhvr>
                                        <p:cTn id="159" dur="1" fill="hold">
                                          <p:stCondLst>
                                            <p:cond delay="499"/>
                                          </p:stCondLst>
                                        </p:cTn>
                                        <p:tgtEl>
                                          <p:spTgt spid="239670"/>
                                        </p:tgtEl>
                                        <p:attrNameLst>
                                          <p:attrName>style.visibility</p:attrName>
                                        </p:attrNameLst>
                                      </p:cBhvr>
                                      <p:to>
                                        <p:strVal val="hidden"/>
                                      </p:to>
                                    </p:set>
                                  </p:childTnLst>
                                </p:cTn>
                              </p:par>
                              <p:par>
                                <p:cTn id="160" presetID="53" presetClass="exit" presetSubtype="0" fill="hold" grpId="0" nodeType="withEffect">
                                  <p:stCondLst>
                                    <p:cond delay="0"/>
                                  </p:stCondLst>
                                  <p:childTnLst>
                                    <p:anim calcmode="lin" valueType="num">
                                      <p:cBhvr>
                                        <p:cTn id="161" dur="500"/>
                                        <p:tgtEl>
                                          <p:spTgt spid="239671"/>
                                        </p:tgtEl>
                                        <p:attrNameLst>
                                          <p:attrName>ppt_w</p:attrName>
                                        </p:attrNameLst>
                                      </p:cBhvr>
                                      <p:tavLst>
                                        <p:tav tm="0">
                                          <p:val>
                                            <p:strVal val="ppt_w"/>
                                          </p:val>
                                        </p:tav>
                                        <p:tav tm="100000">
                                          <p:val>
                                            <p:fltVal val="0"/>
                                          </p:val>
                                        </p:tav>
                                      </p:tavLst>
                                    </p:anim>
                                    <p:anim calcmode="lin" valueType="num">
                                      <p:cBhvr>
                                        <p:cTn id="162" dur="500"/>
                                        <p:tgtEl>
                                          <p:spTgt spid="239671"/>
                                        </p:tgtEl>
                                        <p:attrNameLst>
                                          <p:attrName>ppt_h</p:attrName>
                                        </p:attrNameLst>
                                      </p:cBhvr>
                                      <p:tavLst>
                                        <p:tav tm="0">
                                          <p:val>
                                            <p:strVal val="ppt_h"/>
                                          </p:val>
                                        </p:tav>
                                        <p:tav tm="100000">
                                          <p:val>
                                            <p:fltVal val="0"/>
                                          </p:val>
                                        </p:tav>
                                      </p:tavLst>
                                    </p:anim>
                                    <p:animEffect transition="out" filter="fade">
                                      <p:cBhvr>
                                        <p:cTn id="163" dur="500"/>
                                        <p:tgtEl>
                                          <p:spTgt spid="239671"/>
                                        </p:tgtEl>
                                      </p:cBhvr>
                                    </p:animEffect>
                                    <p:set>
                                      <p:cBhvr>
                                        <p:cTn id="164" dur="1" fill="hold">
                                          <p:stCondLst>
                                            <p:cond delay="499"/>
                                          </p:stCondLst>
                                        </p:cTn>
                                        <p:tgtEl>
                                          <p:spTgt spid="239671"/>
                                        </p:tgtEl>
                                        <p:attrNameLst>
                                          <p:attrName>style.visibility</p:attrName>
                                        </p:attrNameLst>
                                      </p:cBhvr>
                                      <p:to>
                                        <p:strVal val="hidden"/>
                                      </p:to>
                                    </p:set>
                                  </p:childTnLst>
                                </p:cTn>
                              </p:par>
                              <p:par>
                                <p:cTn id="165" presetID="53" presetClass="exit" presetSubtype="0" fill="hold" grpId="2" nodeType="withEffect">
                                  <p:stCondLst>
                                    <p:cond delay="0"/>
                                  </p:stCondLst>
                                  <p:childTnLst>
                                    <p:anim calcmode="lin" valueType="num">
                                      <p:cBhvr>
                                        <p:cTn id="166" dur="500"/>
                                        <p:tgtEl>
                                          <p:spTgt spid="239679"/>
                                        </p:tgtEl>
                                        <p:attrNameLst>
                                          <p:attrName>ppt_w</p:attrName>
                                        </p:attrNameLst>
                                      </p:cBhvr>
                                      <p:tavLst>
                                        <p:tav tm="0">
                                          <p:val>
                                            <p:strVal val="ppt_w"/>
                                          </p:val>
                                        </p:tav>
                                        <p:tav tm="100000">
                                          <p:val>
                                            <p:fltVal val="0"/>
                                          </p:val>
                                        </p:tav>
                                      </p:tavLst>
                                    </p:anim>
                                    <p:anim calcmode="lin" valueType="num">
                                      <p:cBhvr>
                                        <p:cTn id="167" dur="500"/>
                                        <p:tgtEl>
                                          <p:spTgt spid="239679"/>
                                        </p:tgtEl>
                                        <p:attrNameLst>
                                          <p:attrName>ppt_h</p:attrName>
                                        </p:attrNameLst>
                                      </p:cBhvr>
                                      <p:tavLst>
                                        <p:tav tm="0">
                                          <p:val>
                                            <p:strVal val="ppt_h"/>
                                          </p:val>
                                        </p:tav>
                                        <p:tav tm="100000">
                                          <p:val>
                                            <p:fltVal val="0"/>
                                          </p:val>
                                        </p:tav>
                                      </p:tavLst>
                                    </p:anim>
                                    <p:animEffect transition="out" filter="fade">
                                      <p:cBhvr>
                                        <p:cTn id="168" dur="500"/>
                                        <p:tgtEl>
                                          <p:spTgt spid="239679"/>
                                        </p:tgtEl>
                                      </p:cBhvr>
                                    </p:animEffect>
                                    <p:set>
                                      <p:cBhvr>
                                        <p:cTn id="169" dur="1" fill="hold">
                                          <p:stCondLst>
                                            <p:cond delay="499"/>
                                          </p:stCondLst>
                                        </p:cTn>
                                        <p:tgtEl>
                                          <p:spTgt spid="239679"/>
                                        </p:tgtEl>
                                        <p:attrNameLst>
                                          <p:attrName>style.visibility</p:attrName>
                                        </p:attrNameLst>
                                      </p:cBhvr>
                                      <p:to>
                                        <p:strVal val="hidden"/>
                                      </p:to>
                                    </p:set>
                                  </p:childTnLst>
                                </p:cTn>
                              </p:par>
                              <p:par>
                                <p:cTn id="170" presetID="53" presetClass="exit" presetSubtype="0" fill="hold" grpId="0" nodeType="withEffect">
                                  <p:stCondLst>
                                    <p:cond delay="0"/>
                                  </p:stCondLst>
                                  <p:childTnLst>
                                    <p:anim calcmode="lin" valueType="num">
                                      <p:cBhvr>
                                        <p:cTn id="171" dur="500"/>
                                        <p:tgtEl>
                                          <p:spTgt spid="239682"/>
                                        </p:tgtEl>
                                        <p:attrNameLst>
                                          <p:attrName>ppt_w</p:attrName>
                                        </p:attrNameLst>
                                      </p:cBhvr>
                                      <p:tavLst>
                                        <p:tav tm="0">
                                          <p:val>
                                            <p:strVal val="ppt_w"/>
                                          </p:val>
                                        </p:tav>
                                        <p:tav tm="100000">
                                          <p:val>
                                            <p:fltVal val="0"/>
                                          </p:val>
                                        </p:tav>
                                      </p:tavLst>
                                    </p:anim>
                                    <p:anim calcmode="lin" valueType="num">
                                      <p:cBhvr>
                                        <p:cTn id="172" dur="500"/>
                                        <p:tgtEl>
                                          <p:spTgt spid="239682"/>
                                        </p:tgtEl>
                                        <p:attrNameLst>
                                          <p:attrName>ppt_h</p:attrName>
                                        </p:attrNameLst>
                                      </p:cBhvr>
                                      <p:tavLst>
                                        <p:tav tm="0">
                                          <p:val>
                                            <p:strVal val="ppt_h"/>
                                          </p:val>
                                        </p:tav>
                                        <p:tav tm="100000">
                                          <p:val>
                                            <p:fltVal val="0"/>
                                          </p:val>
                                        </p:tav>
                                      </p:tavLst>
                                    </p:anim>
                                    <p:animEffect transition="out" filter="fade">
                                      <p:cBhvr>
                                        <p:cTn id="173" dur="500"/>
                                        <p:tgtEl>
                                          <p:spTgt spid="239682"/>
                                        </p:tgtEl>
                                      </p:cBhvr>
                                    </p:animEffect>
                                    <p:set>
                                      <p:cBhvr>
                                        <p:cTn id="174" dur="1" fill="hold">
                                          <p:stCondLst>
                                            <p:cond delay="499"/>
                                          </p:stCondLst>
                                        </p:cTn>
                                        <p:tgtEl>
                                          <p:spTgt spid="239682"/>
                                        </p:tgtEl>
                                        <p:attrNameLst>
                                          <p:attrName>style.visibility</p:attrName>
                                        </p:attrNameLst>
                                      </p:cBhvr>
                                      <p:to>
                                        <p:strVal val="hidden"/>
                                      </p:to>
                                    </p:set>
                                  </p:childTnLst>
                                </p:cTn>
                              </p:par>
                              <p:par>
                                <p:cTn id="175" presetID="53" presetClass="exit" presetSubtype="0" fill="hold" grpId="0" nodeType="withEffect">
                                  <p:stCondLst>
                                    <p:cond delay="0"/>
                                  </p:stCondLst>
                                  <p:childTnLst>
                                    <p:anim calcmode="lin" valueType="num">
                                      <p:cBhvr>
                                        <p:cTn id="176" dur="500"/>
                                        <p:tgtEl>
                                          <p:spTgt spid="239629"/>
                                        </p:tgtEl>
                                        <p:attrNameLst>
                                          <p:attrName>ppt_w</p:attrName>
                                        </p:attrNameLst>
                                      </p:cBhvr>
                                      <p:tavLst>
                                        <p:tav tm="0">
                                          <p:val>
                                            <p:strVal val="ppt_w"/>
                                          </p:val>
                                        </p:tav>
                                        <p:tav tm="100000">
                                          <p:val>
                                            <p:fltVal val="0"/>
                                          </p:val>
                                        </p:tav>
                                      </p:tavLst>
                                    </p:anim>
                                    <p:anim calcmode="lin" valueType="num">
                                      <p:cBhvr>
                                        <p:cTn id="177" dur="500"/>
                                        <p:tgtEl>
                                          <p:spTgt spid="239629"/>
                                        </p:tgtEl>
                                        <p:attrNameLst>
                                          <p:attrName>ppt_h</p:attrName>
                                        </p:attrNameLst>
                                      </p:cBhvr>
                                      <p:tavLst>
                                        <p:tav tm="0">
                                          <p:val>
                                            <p:strVal val="ppt_h"/>
                                          </p:val>
                                        </p:tav>
                                        <p:tav tm="100000">
                                          <p:val>
                                            <p:fltVal val="0"/>
                                          </p:val>
                                        </p:tav>
                                      </p:tavLst>
                                    </p:anim>
                                    <p:animEffect transition="out" filter="fade">
                                      <p:cBhvr>
                                        <p:cTn id="178" dur="500"/>
                                        <p:tgtEl>
                                          <p:spTgt spid="239629"/>
                                        </p:tgtEl>
                                      </p:cBhvr>
                                    </p:animEffect>
                                    <p:set>
                                      <p:cBhvr>
                                        <p:cTn id="179" dur="1" fill="hold">
                                          <p:stCondLst>
                                            <p:cond delay="499"/>
                                          </p:stCondLst>
                                        </p:cTn>
                                        <p:tgtEl>
                                          <p:spTgt spid="239629"/>
                                        </p:tgtEl>
                                        <p:attrNameLst>
                                          <p:attrName>style.visibility</p:attrName>
                                        </p:attrNameLst>
                                      </p:cBhvr>
                                      <p:to>
                                        <p:strVal val="hidden"/>
                                      </p:to>
                                    </p:set>
                                  </p:childTnLst>
                                </p:cTn>
                              </p:par>
                              <p:par>
                                <p:cTn id="180" presetID="53" presetClass="exit" presetSubtype="0" fill="hold" grpId="0" nodeType="withEffect">
                                  <p:stCondLst>
                                    <p:cond delay="0"/>
                                  </p:stCondLst>
                                  <p:childTnLst>
                                    <p:anim calcmode="lin" valueType="num">
                                      <p:cBhvr>
                                        <p:cTn id="181" dur="500"/>
                                        <p:tgtEl>
                                          <p:spTgt spid="239653"/>
                                        </p:tgtEl>
                                        <p:attrNameLst>
                                          <p:attrName>ppt_w</p:attrName>
                                        </p:attrNameLst>
                                      </p:cBhvr>
                                      <p:tavLst>
                                        <p:tav tm="0">
                                          <p:val>
                                            <p:strVal val="ppt_w"/>
                                          </p:val>
                                        </p:tav>
                                        <p:tav tm="100000">
                                          <p:val>
                                            <p:fltVal val="0"/>
                                          </p:val>
                                        </p:tav>
                                      </p:tavLst>
                                    </p:anim>
                                    <p:anim calcmode="lin" valueType="num">
                                      <p:cBhvr>
                                        <p:cTn id="182" dur="500"/>
                                        <p:tgtEl>
                                          <p:spTgt spid="239653"/>
                                        </p:tgtEl>
                                        <p:attrNameLst>
                                          <p:attrName>ppt_h</p:attrName>
                                        </p:attrNameLst>
                                      </p:cBhvr>
                                      <p:tavLst>
                                        <p:tav tm="0">
                                          <p:val>
                                            <p:strVal val="ppt_h"/>
                                          </p:val>
                                        </p:tav>
                                        <p:tav tm="100000">
                                          <p:val>
                                            <p:fltVal val="0"/>
                                          </p:val>
                                        </p:tav>
                                      </p:tavLst>
                                    </p:anim>
                                    <p:animEffect transition="out" filter="fade">
                                      <p:cBhvr>
                                        <p:cTn id="183" dur="500"/>
                                        <p:tgtEl>
                                          <p:spTgt spid="239653"/>
                                        </p:tgtEl>
                                      </p:cBhvr>
                                    </p:animEffect>
                                    <p:set>
                                      <p:cBhvr>
                                        <p:cTn id="184" dur="1" fill="hold">
                                          <p:stCondLst>
                                            <p:cond delay="499"/>
                                          </p:stCondLst>
                                        </p:cTn>
                                        <p:tgtEl>
                                          <p:spTgt spid="239653"/>
                                        </p:tgtEl>
                                        <p:attrNameLst>
                                          <p:attrName>style.visibility</p:attrName>
                                        </p:attrNameLst>
                                      </p:cBhvr>
                                      <p:to>
                                        <p:strVal val="hidden"/>
                                      </p:to>
                                    </p:set>
                                  </p:childTnLst>
                                </p:cTn>
                              </p:par>
                            </p:childTnLst>
                          </p:cTn>
                        </p:par>
                      </p:childTnLst>
                    </p:cTn>
                  </p:par>
                  <p:par>
                    <p:cTn id="185" fill="hold">
                      <p:stCondLst>
                        <p:cond delay="indefinite"/>
                      </p:stCondLst>
                      <p:childTnLst>
                        <p:par>
                          <p:cTn id="186" fill="hold">
                            <p:stCondLst>
                              <p:cond delay="0"/>
                            </p:stCondLst>
                            <p:childTnLst>
                              <p:par>
                                <p:cTn id="187" presetID="53" presetClass="exit" presetSubtype="0" fill="hold" grpId="0" nodeType="clickEffect">
                                  <p:stCondLst>
                                    <p:cond delay="0"/>
                                  </p:stCondLst>
                                  <p:childTnLst>
                                    <p:anim calcmode="lin" valueType="num">
                                      <p:cBhvr>
                                        <p:cTn id="188" dur="500"/>
                                        <p:tgtEl>
                                          <p:spTgt spid="239649"/>
                                        </p:tgtEl>
                                        <p:attrNameLst>
                                          <p:attrName>ppt_w</p:attrName>
                                        </p:attrNameLst>
                                      </p:cBhvr>
                                      <p:tavLst>
                                        <p:tav tm="0">
                                          <p:val>
                                            <p:strVal val="ppt_w"/>
                                          </p:val>
                                        </p:tav>
                                        <p:tav tm="100000">
                                          <p:val>
                                            <p:fltVal val="0"/>
                                          </p:val>
                                        </p:tav>
                                      </p:tavLst>
                                    </p:anim>
                                    <p:anim calcmode="lin" valueType="num">
                                      <p:cBhvr>
                                        <p:cTn id="189" dur="500"/>
                                        <p:tgtEl>
                                          <p:spTgt spid="239649"/>
                                        </p:tgtEl>
                                        <p:attrNameLst>
                                          <p:attrName>ppt_h</p:attrName>
                                        </p:attrNameLst>
                                      </p:cBhvr>
                                      <p:tavLst>
                                        <p:tav tm="0">
                                          <p:val>
                                            <p:strVal val="ppt_h"/>
                                          </p:val>
                                        </p:tav>
                                        <p:tav tm="100000">
                                          <p:val>
                                            <p:fltVal val="0"/>
                                          </p:val>
                                        </p:tav>
                                      </p:tavLst>
                                    </p:anim>
                                    <p:animEffect transition="out" filter="fade">
                                      <p:cBhvr>
                                        <p:cTn id="190" dur="500"/>
                                        <p:tgtEl>
                                          <p:spTgt spid="239649"/>
                                        </p:tgtEl>
                                      </p:cBhvr>
                                    </p:animEffect>
                                    <p:set>
                                      <p:cBhvr>
                                        <p:cTn id="191" dur="1" fill="hold">
                                          <p:stCondLst>
                                            <p:cond delay="499"/>
                                          </p:stCondLst>
                                        </p:cTn>
                                        <p:tgtEl>
                                          <p:spTgt spid="239649"/>
                                        </p:tgtEl>
                                        <p:attrNameLst>
                                          <p:attrName>style.visibility</p:attrName>
                                        </p:attrNameLst>
                                      </p:cBhvr>
                                      <p:to>
                                        <p:strVal val="hidden"/>
                                      </p:to>
                                    </p:set>
                                  </p:childTnLst>
                                </p:cTn>
                              </p:par>
                              <p:par>
                                <p:cTn id="192" presetID="53" presetClass="exit" presetSubtype="0" fill="hold" grpId="0" nodeType="withEffect">
                                  <p:stCondLst>
                                    <p:cond delay="0"/>
                                  </p:stCondLst>
                                  <p:childTnLst>
                                    <p:anim calcmode="lin" valueType="num">
                                      <p:cBhvr>
                                        <p:cTn id="193" dur="500"/>
                                        <p:tgtEl>
                                          <p:spTgt spid="239650"/>
                                        </p:tgtEl>
                                        <p:attrNameLst>
                                          <p:attrName>ppt_w</p:attrName>
                                        </p:attrNameLst>
                                      </p:cBhvr>
                                      <p:tavLst>
                                        <p:tav tm="0">
                                          <p:val>
                                            <p:strVal val="ppt_w"/>
                                          </p:val>
                                        </p:tav>
                                        <p:tav tm="100000">
                                          <p:val>
                                            <p:fltVal val="0"/>
                                          </p:val>
                                        </p:tav>
                                      </p:tavLst>
                                    </p:anim>
                                    <p:anim calcmode="lin" valueType="num">
                                      <p:cBhvr>
                                        <p:cTn id="194" dur="500"/>
                                        <p:tgtEl>
                                          <p:spTgt spid="239650"/>
                                        </p:tgtEl>
                                        <p:attrNameLst>
                                          <p:attrName>ppt_h</p:attrName>
                                        </p:attrNameLst>
                                      </p:cBhvr>
                                      <p:tavLst>
                                        <p:tav tm="0">
                                          <p:val>
                                            <p:strVal val="ppt_h"/>
                                          </p:val>
                                        </p:tav>
                                        <p:tav tm="100000">
                                          <p:val>
                                            <p:fltVal val="0"/>
                                          </p:val>
                                        </p:tav>
                                      </p:tavLst>
                                    </p:anim>
                                    <p:animEffect transition="out" filter="fade">
                                      <p:cBhvr>
                                        <p:cTn id="195" dur="500"/>
                                        <p:tgtEl>
                                          <p:spTgt spid="239650"/>
                                        </p:tgtEl>
                                      </p:cBhvr>
                                    </p:animEffect>
                                    <p:set>
                                      <p:cBhvr>
                                        <p:cTn id="196" dur="1" fill="hold">
                                          <p:stCondLst>
                                            <p:cond delay="499"/>
                                          </p:stCondLst>
                                        </p:cTn>
                                        <p:tgtEl>
                                          <p:spTgt spid="239650"/>
                                        </p:tgtEl>
                                        <p:attrNameLst>
                                          <p:attrName>style.visibility</p:attrName>
                                        </p:attrNameLst>
                                      </p:cBhvr>
                                      <p:to>
                                        <p:strVal val="hidden"/>
                                      </p:to>
                                    </p:set>
                                  </p:childTnLst>
                                </p:cTn>
                              </p:par>
                              <p:par>
                                <p:cTn id="197" presetID="53" presetClass="exit" presetSubtype="0" fill="hold" grpId="0" nodeType="withEffect">
                                  <p:stCondLst>
                                    <p:cond delay="0"/>
                                  </p:stCondLst>
                                  <p:childTnLst>
                                    <p:anim calcmode="lin" valueType="num">
                                      <p:cBhvr>
                                        <p:cTn id="198" dur="500"/>
                                        <p:tgtEl>
                                          <p:spTgt spid="239652"/>
                                        </p:tgtEl>
                                        <p:attrNameLst>
                                          <p:attrName>ppt_w</p:attrName>
                                        </p:attrNameLst>
                                      </p:cBhvr>
                                      <p:tavLst>
                                        <p:tav tm="0">
                                          <p:val>
                                            <p:strVal val="ppt_w"/>
                                          </p:val>
                                        </p:tav>
                                        <p:tav tm="100000">
                                          <p:val>
                                            <p:fltVal val="0"/>
                                          </p:val>
                                        </p:tav>
                                      </p:tavLst>
                                    </p:anim>
                                    <p:anim calcmode="lin" valueType="num">
                                      <p:cBhvr>
                                        <p:cTn id="199" dur="500"/>
                                        <p:tgtEl>
                                          <p:spTgt spid="239652"/>
                                        </p:tgtEl>
                                        <p:attrNameLst>
                                          <p:attrName>ppt_h</p:attrName>
                                        </p:attrNameLst>
                                      </p:cBhvr>
                                      <p:tavLst>
                                        <p:tav tm="0">
                                          <p:val>
                                            <p:strVal val="ppt_h"/>
                                          </p:val>
                                        </p:tav>
                                        <p:tav tm="100000">
                                          <p:val>
                                            <p:fltVal val="0"/>
                                          </p:val>
                                        </p:tav>
                                      </p:tavLst>
                                    </p:anim>
                                    <p:animEffect transition="out" filter="fade">
                                      <p:cBhvr>
                                        <p:cTn id="200" dur="500"/>
                                        <p:tgtEl>
                                          <p:spTgt spid="239652"/>
                                        </p:tgtEl>
                                      </p:cBhvr>
                                    </p:animEffect>
                                    <p:set>
                                      <p:cBhvr>
                                        <p:cTn id="201" dur="1" fill="hold">
                                          <p:stCondLst>
                                            <p:cond delay="499"/>
                                          </p:stCondLst>
                                        </p:cTn>
                                        <p:tgtEl>
                                          <p:spTgt spid="239652"/>
                                        </p:tgtEl>
                                        <p:attrNameLst>
                                          <p:attrName>style.visibility</p:attrName>
                                        </p:attrNameLst>
                                      </p:cBhvr>
                                      <p:to>
                                        <p:strVal val="hidden"/>
                                      </p:to>
                                    </p:set>
                                  </p:childTnLst>
                                </p:cTn>
                              </p:par>
                              <p:par>
                                <p:cTn id="202" presetID="53" presetClass="exit" presetSubtype="0" fill="hold" grpId="1" nodeType="withEffect">
                                  <p:stCondLst>
                                    <p:cond delay="0"/>
                                  </p:stCondLst>
                                  <p:childTnLst>
                                    <p:anim calcmode="lin" valueType="num">
                                      <p:cBhvr>
                                        <p:cTn id="203" dur="500"/>
                                        <p:tgtEl>
                                          <p:spTgt spid="239653"/>
                                        </p:tgtEl>
                                        <p:attrNameLst>
                                          <p:attrName>ppt_w</p:attrName>
                                        </p:attrNameLst>
                                      </p:cBhvr>
                                      <p:tavLst>
                                        <p:tav tm="0">
                                          <p:val>
                                            <p:strVal val="ppt_w"/>
                                          </p:val>
                                        </p:tav>
                                        <p:tav tm="100000">
                                          <p:val>
                                            <p:fltVal val="0"/>
                                          </p:val>
                                        </p:tav>
                                      </p:tavLst>
                                    </p:anim>
                                    <p:anim calcmode="lin" valueType="num">
                                      <p:cBhvr>
                                        <p:cTn id="204" dur="500"/>
                                        <p:tgtEl>
                                          <p:spTgt spid="239653"/>
                                        </p:tgtEl>
                                        <p:attrNameLst>
                                          <p:attrName>ppt_h</p:attrName>
                                        </p:attrNameLst>
                                      </p:cBhvr>
                                      <p:tavLst>
                                        <p:tav tm="0">
                                          <p:val>
                                            <p:strVal val="ppt_h"/>
                                          </p:val>
                                        </p:tav>
                                        <p:tav tm="100000">
                                          <p:val>
                                            <p:fltVal val="0"/>
                                          </p:val>
                                        </p:tav>
                                      </p:tavLst>
                                    </p:anim>
                                    <p:animEffect transition="out" filter="fade">
                                      <p:cBhvr>
                                        <p:cTn id="205" dur="500"/>
                                        <p:tgtEl>
                                          <p:spTgt spid="239653"/>
                                        </p:tgtEl>
                                      </p:cBhvr>
                                    </p:animEffect>
                                    <p:set>
                                      <p:cBhvr>
                                        <p:cTn id="206" dur="1" fill="hold">
                                          <p:stCondLst>
                                            <p:cond delay="499"/>
                                          </p:stCondLst>
                                        </p:cTn>
                                        <p:tgtEl>
                                          <p:spTgt spid="239653"/>
                                        </p:tgtEl>
                                        <p:attrNameLst>
                                          <p:attrName>style.visibility</p:attrName>
                                        </p:attrNameLst>
                                      </p:cBhvr>
                                      <p:to>
                                        <p:strVal val="hidden"/>
                                      </p:to>
                                    </p:set>
                                  </p:childTnLst>
                                </p:cTn>
                              </p:par>
                              <p:par>
                                <p:cTn id="207" presetID="53" presetClass="exit" presetSubtype="0" fill="hold" grpId="0" nodeType="withEffect">
                                  <p:stCondLst>
                                    <p:cond delay="0"/>
                                  </p:stCondLst>
                                  <p:childTnLst>
                                    <p:anim calcmode="lin" valueType="num">
                                      <p:cBhvr>
                                        <p:cTn id="208" dur="500"/>
                                        <p:tgtEl>
                                          <p:spTgt spid="239654"/>
                                        </p:tgtEl>
                                        <p:attrNameLst>
                                          <p:attrName>ppt_w</p:attrName>
                                        </p:attrNameLst>
                                      </p:cBhvr>
                                      <p:tavLst>
                                        <p:tav tm="0">
                                          <p:val>
                                            <p:strVal val="ppt_w"/>
                                          </p:val>
                                        </p:tav>
                                        <p:tav tm="100000">
                                          <p:val>
                                            <p:fltVal val="0"/>
                                          </p:val>
                                        </p:tav>
                                      </p:tavLst>
                                    </p:anim>
                                    <p:anim calcmode="lin" valueType="num">
                                      <p:cBhvr>
                                        <p:cTn id="209" dur="500"/>
                                        <p:tgtEl>
                                          <p:spTgt spid="239654"/>
                                        </p:tgtEl>
                                        <p:attrNameLst>
                                          <p:attrName>ppt_h</p:attrName>
                                        </p:attrNameLst>
                                      </p:cBhvr>
                                      <p:tavLst>
                                        <p:tav tm="0">
                                          <p:val>
                                            <p:strVal val="ppt_h"/>
                                          </p:val>
                                        </p:tav>
                                        <p:tav tm="100000">
                                          <p:val>
                                            <p:fltVal val="0"/>
                                          </p:val>
                                        </p:tav>
                                      </p:tavLst>
                                    </p:anim>
                                    <p:animEffect transition="out" filter="fade">
                                      <p:cBhvr>
                                        <p:cTn id="210" dur="500"/>
                                        <p:tgtEl>
                                          <p:spTgt spid="239654"/>
                                        </p:tgtEl>
                                      </p:cBhvr>
                                    </p:animEffect>
                                    <p:set>
                                      <p:cBhvr>
                                        <p:cTn id="211" dur="1" fill="hold">
                                          <p:stCondLst>
                                            <p:cond delay="499"/>
                                          </p:stCondLst>
                                        </p:cTn>
                                        <p:tgtEl>
                                          <p:spTgt spid="239654"/>
                                        </p:tgtEl>
                                        <p:attrNameLst>
                                          <p:attrName>style.visibility</p:attrName>
                                        </p:attrNameLst>
                                      </p:cBhvr>
                                      <p:to>
                                        <p:strVal val="hidden"/>
                                      </p:to>
                                    </p:set>
                                  </p:childTnLst>
                                </p:cTn>
                              </p:par>
                              <p:par>
                                <p:cTn id="212" presetID="53" presetClass="exit" presetSubtype="0" fill="hold" grpId="0" nodeType="withEffect">
                                  <p:stCondLst>
                                    <p:cond delay="0"/>
                                  </p:stCondLst>
                                  <p:childTnLst>
                                    <p:anim calcmode="lin" valueType="num">
                                      <p:cBhvr>
                                        <p:cTn id="213" dur="500"/>
                                        <p:tgtEl>
                                          <p:spTgt spid="239655"/>
                                        </p:tgtEl>
                                        <p:attrNameLst>
                                          <p:attrName>ppt_w</p:attrName>
                                        </p:attrNameLst>
                                      </p:cBhvr>
                                      <p:tavLst>
                                        <p:tav tm="0">
                                          <p:val>
                                            <p:strVal val="ppt_w"/>
                                          </p:val>
                                        </p:tav>
                                        <p:tav tm="100000">
                                          <p:val>
                                            <p:fltVal val="0"/>
                                          </p:val>
                                        </p:tav>
                                      </p:tavLst>
                                    </p:anim>
                                    <p:anim calcmode="lin" valueType="num">
                                      <p:cBhvr>
                                        <p:cTn id="214" dur="500"/>
                                        <p:tgtEl>
                                          <p:spTgt spid="239655"/>
                                        </p:tgtEl>
                                        <p:attrNameLst>
                                          <p:attrName>ppt_h</p:attrName>
                                        </p:attrNameLst>
                                      </p:cBhvr>
                                      <p:tavLst>
                                        <p:tav tm="0">
                                          <p:val>
                                            <p:strVal val="ppt_h"/>
                                          </p:val>
                                        </p:tav>
                                        <p:tav tm="100000">
                                          <p:val>
                                            <p:fltVal val="0"/>
                                          </p:val>
                                        </p:tav>
                                      </p:tavLst>
                                    </p:anim>
                                    <p:animEffect transition="out" filter="fade">
                                      <p:cBhvr>
                                        <p:cTn id="215" dur="500"/>
                                        <p:tgtEl>
                                          <p:spTgt spid="239655"/>
                                        </p:tgtEl>
                                      </p:cBhvr>
                                    </p:animEffect>
                                    <p:set>
                                      <p:cBhvr>
                                        <p:cTn id="216" dur="1" fill="hold">
                                          <p:stCondLst>
                                            <p:cond delay="499"/>
                                          </p:stCondLst>
                                        </p:cTn>
                                        <p:tgtEl>
                                          <p:spTgt spid="239655"/>
                                        </p:tgtEl>
                                        <p:attrNameLst>
                                          <p:attrName>style.visibility</p:attrName>
                                        </p:attrNameLst>
                                      </p:cBhvr>
                                      <p:to>
                                        <p:strVal val="hidden"/>
                                      </p:to>
                                    </p:set>
                                  </p:childTnLst>
                                </p:cTn>
                              </p:par>
                              <p:par>
                                <p:cTn id="217" presetID="0" presetClass="path" presetSubtype="0" accel="50000" decel="50000" fill="hold" grpId="0" nodeType="withEffect">
                                  <p:stCondLst>
                                    <p:cond delay="0"/>
                                  </p:stCondLst>
                                  <p:childTnLst>
                                    <p:animMotion origin="layout" path="M -0.00052 0.00069 L -0.1599 -0.30209 " pathEditMode="relative" rAng="0" ptsTypes="AA">
                                      <p:cBhvr>
                                        <p:cTn id="218" dur="1000" fill="hold"/>
                                        <p:tgtEl>
                                          <p:spTgt spid="239661"/>
                                        </p:tgtEl>
                                        <p:attrNameLst>
                                          <p:attrName>ppt_x</p:attrName>
                                          <p:attrName>ppt_y</p:attrName>
                                        </p:attrNameLst>
                                      </p:cBhvr>
                                      <p:rCtr x="-80" y="-151"/>
                                    </p:animMotion>
                                  </p:childTnLst>
                                </p:cTn>
                              </p:par>
                              <p:par>
                                <p:cTn id="219" presetID="0" presetClass="path" presetSubtype="0" accel="50000" decel="50000" fill="hold" grpId="0" nodeType="withEffect">
                                  <p:stCondLst>
                                    <p:cond delay="0"/>
                                  </p:stCondLst>
                                  <p:childTnLst>
                                    <p:animMotion origin="layout" path="M -2.77778E-7 -4.81481E-6 L -2.77778E-7 0.05417 " pathEditMode="relative" rAng="0" ptsTypes="AA">
                                      <p:cBhvr>
                                        <p:cTn id="220" dur="1000" fill="hold"/>
                                        <p:tgtEl>
                                          <p:spTgt spid="239630"/>
                                        </p:tgtEl>
                                        <p:attrNameLst>
                                          <p:attrName>ppt_x</p:attrName>
                                          <p:attrName>ppt_y</p:attrName>
                                        </p:attrNameLst>
                                      </p:cBhvr>
                                      <p:rCtr x="0" y="27"/>
                                    </p:animMotion>
                                  </p:childTnLst>
                                </p:cTn>
                              </p:par>
                              <p:par>
                                <p:cTn id="221" presetID="0" presetClass="path" presetSubtype="0" accel="50000" decel="50000" fill="hold" grpId="0" nodeType="withEffect">
                                  <p:stCondLst>
                                    <p:cond delay="0"/>
                                  </p:stCondLst>
                                  <p:childTnLst>
                                    <p:animMotion origin="layout" path="M -1.11111E-6 3.7037E-7 L -0.26406 -0.19236 " pathEditMode="relative" rAng="0" ptsTypes="AA">
                                      <p:cBhvr>
                                        <p:cTn id="222" dur="1000" fill="hold"/>
                                        <p:tgtEl>
                                          <p:spTgt spid="239662"/>
                                        </p:tgtEl>
                                        <p:attrNameLst>
                                          <p:attrName>ppt_x</p:attrName>
                                          <p:attrName>ppt_y</p:attrName>
                                        </p:attrNameLst>
                                      </p:cBhvr>
                                      <p:rCtr x="-132" y="-96"/>
                                    </p:animMotion>
                                  </p:childTnLst>
                                </p:cTn>
                              </p:par>
                              <p:par>
                                <p:cTn id="223" presetID="0" presetClass="path" presetSubtype="0" accel="50000" decel="50000" fill="hold" grpId="0" nodeType="withEffect">
                                  <p:stCondLst>
                                    <p:cond delay="0"/>
                                  </p:stCondLst>
                                  <p:childTnLst>
                                    <p:animMotion origin="layout" path="M 1.38889E-6 4.07407E-6 L -0.28073 -0.2132 " pathEditMode="relative" rAng="0" ptsTypes="AA">
                                      <p:cBhvr>
                                        <p:cTn id="224" dur="1000" fill="hold"/>
                                        <p:tgtEl>
                                          <p:spTgt spid="239664"/>
                                        </p:tgtEl>
                                        <p:attrNameLst>
                                          <p:attrName>ppt_x</p:attrName>
                                          <p:attrName>ppt_y</p:attrName>
                                        </p:attrNameLst>
                                      </p:cBhvr>
                                      <p:rCtr x="-140" y="-107"/>
                                    </p:animMotion>
                                  </p:childTnLst>
                                </p:cTn>
                              </p:par>
                              <p:par>
                                <p:cTn id="225" presetID="0" presetClass="path" presetSubtype="0" accel="50000" decel="50000" fill="hold" grpId="0" nodeType="withEffect">
                                  <p:stCondLst>
                                    <p:cond delay="0"/>
                                  </p:stCondLst>
                                  <p:childTnLst>
                                    <p:animMotion origin="layout" path="M -0.0007 -0.00092 L -0.28142 -0.10509 " pathEditMode="relative" rAng="0" ptsTypes="AA">
                                      <p:cBhvr>
                                        <p:cTn id="226" dur="1000" fill="hold"/>
                                        <p:tgtEl>
                                          <p:spTgt spid="239665"/>
                                        </p:tgtEl>
                                        <p:attrNameLst>
                                          <p:attrName>ppt_x</p:attrName>
                                          <p:attrName>ppt_y</p:attrName>
                                        </p:attrNameLst>
                                      </p:cBhvr>
                                      <p:rCtr x="-140" y="-52"/>
                                    </p:animMotion>
                                  </p:childTnLst>
                                </p:cTn>
                              </p:par>
                              <p:par>
                                <p:cTn id="227" presetID="0" presetClass="path" presetSubtype="0" accel="50000" decel="50000" fill="hold" grpId="0" nodeType="withEffect">
                                  <p:stCondLst>
                                    <p:cond delay="0"/>
                                  </p:stCondLst>
                                  <p:childTnLst>
                                    <p:animMotion origin="layout" path="M -0.00017 -0.00023 L -0.28038 -0.09953 " pathEditMode="relative" rAng="0" ptsTypes="AA">
                                      <p:cBhvr>
                                        <p:cTn id="228" dur="1000" fill="hold"/>
                                        <p:tgtEl>
                                          <p:spTgt spid="239666"/>
                                        </p:tgtEl>
                                        <p:attrNameLst>
                                          <p:attrName>ppt_x</p:attrName>
                                          <p:attrName>ppt_y</p:attrName>
                                        </p:attrNameLst>
                                      </p:cBhvr>
                                      <p:rCtr x="-140" y="-50"/>
                                    </p:animMotion>
                                  </p:childTnLst>
                                </p:cTn>
                              </p:par>
                              <p:par>
                                <p:cTn id="229" presetID="53" presetClass="entr" presetSubtype="0" fill="hold" grpId="0" nodeType="withEffect">
                                  <p:stCondLst>
                                    <p:cond delay="0"/>
                                  </p:stCondLst>
                                  <p:childTnLst>
                                    <p:set>
                                      <p:cBhvr>
                                        <p:cTn id="230" dur="1" fill="hold">
                                          <p:stCondLst>
                                            <p:cond delay="0"/>
                                          </p:stCondLst>
                                        </p:cTn>
                                        <p:tgtEl>
                                          <p:spTgt spid="239684"/>
                                        </p:tgtEl>
                                        <p:attrNameLst>
                                          <p:attrName>style.visibility</p:attrName>
                                        </p:attrNameLst>
                                      </p:cBhvr>
                                      <p:to>
                                        <p:strVal val="visible"/>
                                      </p:to>
                                    </p:set>
                                    <p:anim calcmode="lin" valueType="num">
                                      <p:cBhvr>
                                        <p:cTn id="231" dur="500" fill="hold"/>
                                        <p:tgtEl>
                                          <p:spTgt spid="239684"/>
                                        </p:tgtEl>
                                        <p:attrNameLst>
                                          <p:attrName>ppt_w</p:attrName>
                                        </p:attrNameLst>
                                      </p:cBhvr>
                                      <p:tavLst>
                                        <p:tav tm="0">
                                          <p:val>
                                            <p:fltVal val="0"/>
                                          </p:val>
                                        </p:tav>
                                        <p:tav tm="100000">
                                          <p:val>
                                            <p:strVal val="#ppt_w"/>
                                          </p:val>
                                        </p:tav>
                                      </p:tavLst>
                                    </p:anim>
                                    <p:anim calcmode="lin" valueType="num">
                                      <p:cBhvr>
                                        <p:cTn id="232" dur="500" fill="hold"/>
                                        <p:tgtEl>
                                          <p:spTgt spid="239684"/>
                                        </p:tgtEl>
                                        <p:attrNameLst>
                                          <p:attrName>ppt_h</p:attrName>
                                        </p:attrNameLst>
                                      </p:cBhvr>
                                      <p:tavLst>
                                        <p:tav tm="0">
                                          <p:val>
                                            <p:fltVal val="0"/>
                                          </p:val>
                                        </p:tav>
                                        <p:tav tm="100000">
                                          <p:val>
                                            <p:strVal val="#ppt_h"/>
                                          </p:val>
                                        </p:tav>
                                      </p:tavLst>
                                    </p:anim>
                                    <p:animEffect transition="in" filter="fade">
                                      <p:cBhvr>
                                        <p:cTn id="233" dur="500"/>
                                        <p:tgtEl>
                                          <p:spTgt spid="239684"/>
                                        </p:tgtEl>
                                      </p:cBhvr>
                                    </p:animEffect>
                                  </p:childTnLst>
                                </p:cTn>
                              </p:par>
                              <p:par>
                                <p:cTn id="234" presetID="53" presetClass="entr" presetSubtype="0" fill="hold" grpId="0" nodeType="withEffect">
                                  <p:stCondLst>
                                    <p:cond delay="300"/>
                                  </p:stCondLst>
                                  <p:childTnLst>
                                    <p:set>
                                      <p:cBhvr>
                                        <p:cTn id="235" dur="1" fill="hold">
                                          <p:stCondLst>
                                            <p:cond delay="0"/>
                                          </p:stCondLst>
                                        </p:cTn>
                                        <p:tgtEl>
                                          <p:spTgt spid="239685"/>
                                        </p:tgtEl>
                                        <p:attrNameLst>
                                          <p:attrName>style.visibility</p:attrName>
                                        </p:attrNameLst>
                                      </p:cBhvr>
                                      <p:to>
                                        <p:strVal val="visible"/>
                                      </p:to>
                                    </p:set>
                                    <p:anim calcmode="lin" valueType="num">
                                      <p:cBhvr>
                                        <p:cTn id="236" dur="500" fill="hold"/>
                                        <p:tgtEl>
                                          <p:spTgt spid="239685"/>
                                        </p:tgtEl>
                                        <p:attrNameLst>
                                          <p:attrName>ppt_w</p:attrName>
                                        </p:attrNameLst>
                                      </p:cBhvr>
                                      <p:tavLst>
                                        <p:tav tm="0">
                                          <p:val>
                                            <p:fltVal val="0"/>
                                          </p:val>
                                        </p:tav>
                                        <p:tav tm="100000">
                                          <p:val>
                                            <p:strVal val="#ppt_w"/>
                                          </p:val>
                                        </p:tav>
                                      </p:tavLst>
                                    </p:anim>
                                    <p:anim calcmode="lin" valueType="num">
                                      <p:cBhvr>
                                        <p:cTn id="237" dur="500" fill="hold"/>
                                        <p:tgtEl>
                                          <p:spTgt spid="239685"/>
                                        </p:tgtEl>
                                        <p:attrNameLst>
                                          <p:attrName>ppt_h</p:attrName>
                                        </p:attrNameLst>
                                      </p:cBhvr>
                                      <p:tavLst>
                                        <p:tav tm="0">
                                          <p:val>
                                            <p:fltVal val="0"/>
                                          </p:val>
                                        </p:tav>
                                        <p:tav tm="100000">
                                          <p:val>
                                            <p:strVal val="#ppt_h"/>
                                          </p:val>
                                        </p:tav>
                                      </p:tavLst>
                                    </p:anim>
                                    <p:animEffect transition="in" filter="fade">
                                      <p:cBhvr>
                                        <p:cTn id="238" dur="500"/>
                                        <p:tgtEl>
                                          <p:spTgt spid="239685"/>
                                        </p:tgtEl>
                                      </p:cBhvr>
                                    </p:animEffect>
                                  </p:childTnLst>
                                </p:cTn>
                              </p:par>
                              <p:par>
                                <p:cTn id="239" presetID="53" presetClass="entr" presetSubtype="0" fill="hold" grpId="0" nodeType="withEffect">
                                  <p:stCondLst>
                                    <p:cond delay="300"/>
                                  </p:stCondLst>
                                  <p:childTnLst>
                                    <p:set>
                                      <p:cBhvr>
                                        <p:cTn id="240" dur="1" fill="hold">
                                          <p:stCondLst>
                                            <p:cond delay="0"/>
                                          </p:stCondLst>
                                        </p:cTn>
                                        <p:tgtEl>
                                          <p:spTgt spid="239686"/>
                                        </p:tgtEl>
                                        <p:attrNameLst>
                                          <p:attrName>style.visibility</p:attrName>
                                        </p:attrNameLst>
                                      </p:cBhvr>
                                      <p:to>
                                        <p:strVal val="visible"/>
                                      </p:to>
                                    </p:set>
                                    <p:anim calcmode="lin" valueType="num">
                                      <p:cBhvr>
                                        <p:cTn id="241" dur="500" fill="hold"/>
                                        <p:tgtEl>
                                          <p:spTgt spid="239686"/>
                                        </p:tgtEl>
                                        <p:attrNameLst>
                                          <p:attrName>ppt_w</p:attrName>
                                        </p:attrNameLst>
                                      </p:cBhvr>
                                      <p:tavLst>
                                        <p:tav tm="0">
                                          <p:val>
                                            <p:fltVal val="0"/>
                                          </p:val>
                                        </p:tav>
                                        <p:tav tm="100000">
                                          <p:val>
                                            <p:strVal val="#ppt_w"/>
                                          </p:val>
                                        </p:tav>
                                      </p:tavLst>
                                    </p:anim>
                                    <p:anim calcmode="lin" valueType="num">
                                      <p:cBhvr>
                                        <p:cTn id="242" dur="500" fill="hold"/>
                                        <p:tgtEl>
                                          <p:spTgt spid="239686"/>
                                        </p:tgtEl>
                                        <p:attrNameLst>
                                          <p:attrName>ppt_h</p:attrName>
                                        </p:attrNameLst>
                                      </p:cBhvr>
                                      <p:tavLst>
                                        <p:tav tm="0">
                                          <p:val>
                                            <p:fltVal val="0"/>
                                          </p:val>
                                        </p:tav>
                                        <p:tav tm="100000">
                                          <p:val>
                                            <p:strVal val="#ppt_h"/>
                                          </p:val>
                                        </p:tav>
                                      </p:tavLst>
                                    </p:anim>
                                    <p:animEffect transition="in" filter="fade">
                                      <p:cBhvr>
                                        <p:cTn id="243" dur="500"/>
                                        <p:tgtEl>
                                          <p:spTgt spid="239686"/>
                                        </p:tgtEl>
                                      </p:cBhvr>
                                    </p:animEffect>
                                  </p:childTnLst>
                                </p:cTn>
                              </p:par>
                              <p:par>
                                <p:cTn id="244" presetID="53" presetClass="entr" presetSubtype="0" fill="hold" grpId="0" nodeType="withEffect">
                                  <p:stCondLst>
                                    <p:cond delay="300"/>
                                  </p:stCondLst>
                                  <p:childTnLst>
                                    <p:set>
                                      <p:cBhvr>
                                        <p:cTn id="245" dur="1" fill="hold">
                                          <p:stCondLst>
                                            <p:cond delay="0"/>
                                          </p:stCondLst>
                                        </p:cTn>
                                        <p:tgtEl>
                                          <p:spTgt spid="239687"/>
                                        </p:tgtEl>
                                        <p:attrNameLst>
                                          <p:attrName>style.visibility</p:attrName>
                                        </p:attrNameLst>
                                      </p:cBhvr>
                                      <p:to>
                                        <p:strVal val="visible"/>
                                      </p:to>
                                    </p:set>
                                    <p:anim calcmode="lin" valueType="num">
                                      <p:cBhvr>
                                        <p:cTn id="246" dur="500" fill="hold"/>
                                        <p:tgtEl>
                                          <p:spTgt spid="239687"/>
                                        </p:tgtEl>
                                        <p:attrNameLst>
                                          <p:attrName>ppt_w</p:attrName>
                                        </p:attrNameLst>
                                      </p:cBhvr>
                                      <p:tavLst>
                                        <p:tav tm="0">
                                          <p:val>
                                            <p:fltVal val="0"/>
                                          </p:val>
                                        </p:tav>
                                        <p:tav tm="100000">
                                          <p:val>
                                            <p:strVal val="#ppt_w"/>
                                          </p:val>
                                        </p:tav>
                                      </p:tavLst>
                                    </p:anim>
                                    <p:anim calcmode="lin" valueType="num">
                                      <p:cBhvr>
                                        <p:cTn id="247" dur="500" fill="hold"/>
                                        <p:tgtEl>
                                          <p:spTgt spid="239687"/>
                                        </p:tgtEl>
                                        <p:attrNameLst>
                                          <p:attrName>ppt_h</p:attrName>
                                        </p:attrNameLst>
                                      </p:cBhvr>
                                      <p:tavLst>
                                        <p:tav tm="0">
                                          <p:val>
                                            <p:fltVal val="0"/>
                                          </p:val>
                                        </p:tav>
                                        <p:tav tm="100000">
                                          <p:val>
                                            <p:strVal val="#ppt_h"/>
                                          </p:val>
                                        </p:tav>
                                      </p:tavLst>
                                    </p:anim>
                                    <p:animEffect transition="in" filter="fade">
                                      <p:cBhvr>
                                        <p:cTn id="248" dur="500"/>
                                        <p:tgtEl>
                                          <p:spTgt spid="239687"/>
                                        </p:tgtEl>
                                      </p:cBhvr>
                                    </p:animEffect>
                                  </p:childTnLst>
                                </p:cTn>
                              </p:par>
                              <p:par>
                                <p:cTn id="249" presetID="53" presetClass="entr" presetSubtype="0" fill="hold" grpId="0" nodeType="withEffect">
                                  <p:stCondLst>
                                    <p:cond delay="300"/>
                                  </p:stCondLst>
                                  <p:childTnLst>
                                    <p:set>
                                      <p:cBhvr>
                                        <p:cTn id="250" dur="1" fill="hold">
                                          <p:stCondLst>
                                            <p:cond delay="0"/>
                                          </p:stCondLst>
                                        </p:cTn>
                                        <p:tgtEl>
                                          <p:spTgt spid="239688"/>
                                        </p:tgtEl>
                                        <p:attrNameLst>
                                          <p:attrName>style.visibility</p:attrName>
                                        </p:attrNameLst>
                                      </p:cBhvr>
                                      <p:to>
                                        <p:strVal val="visible"/>
                                      </p:to>
                                    </p:set>
                                    <p:anim calcmode="lin" valueType="num">
                                      <p:cBhvr>
                                        <p:cTn id="251" dur="500" fill="hold"/>
                                        <p:tgtEl>
                                          <p:spTgt spid="239688"/>
                                        </p:tgtEl>
                                        <p:attrNameLst>
                                          <p:attrName>ppt_w</p:attrName>
                                        </p:attrNameLst>
                                      </p:cBhvr>
                                      <p:tavLst>
                                        <p:tav tm="0">
                                          <p:val>
                                            <p:fltVal val="0"/>
                                          </p:val>
                                        </p:tav>
                                        <p:tav tm="100000">
                                          <p:val>
                                            <p:strVal val="#ppt_w"/>
                                          </p:val>
                                        </p:tav>
                                      </p:tavLst>
                                    </p:anim>
                                    <p:anim calcmode="lin" valueType="num">
                                      <p:cBhvr>
                                        <p:cTn id="252" dur="500" fill="hold"/>
                                        <p:tgtEl>
                                          <p:spTgt spid="239688"/>
                                        </p:tgtEl>
                                        <p:attrNameLst>
                                          <p:attrName>ppt_h</p:attrName>
                                        </p:attrNameLst>
                                      </p:cBhvr>
                                      <p:tavLst>
                                        <p:tav tm="0">
                                          <p:val>
                                            <p:fltVal val="0"/>
                                          </p:val>
                                        </p:tav>
                                        <p:tav tm="100000">
                                          <p:val>
                                            <p:strVal val="#ppt_h"/>
                                          </p:val>
                                        </p:tav>
                                      </p:tavLst>
                                    </p:anim>
                                    <p:animEffect transition="in" filter="fade">
                                      <p:cBhvr>
                                        <p:cTn id="253" dur="500"/>
                                        <p:tgtEl>
                                          <p:spTgt spid="239688"/>
                                        </p:tgtEl>
                                      </p:cBhvr>
                                    </p:animEffect>
                                  </p:childTnLst>
                                </p:cTn>
                              </p:par>
                              <p:par>
                                <p:cTn id="254" presetID="53" presetClass="entr" presetSubtype="0" fill="hold" grpId="0" nodeType="withEffect">
                                  <p:stCondLst>
                                    <p:cond delay="300"/>
                                  </p:stCondLst>
                                  <p:childTnLst>
                                    <p:set>
                                      <p:cBhvr>
                                        <p:cTn id="255" dur="1" fill="hold">
                                          <p:stCondLst>
                                            <p:cond delay="0"/>
                                          </p:stCondLst>
                                        </p:cTn>
                                        <p:tgtEl>
                                          <p:spTgt spid="239689"/>
                                        </p:tgtEl>
                                        <p:attrNameLst>
                                          <p:attrName>style.visibility</p:attrName>
                                        </p:attrNameLst>
                                      </p:cBhvr>
                                      <p:to>
                                        <p:strVal val="visible"/>
                                      </p:to>
                                    </p:set>
                                    <p:anim calcmode="lin" valueType="num">
                                      <p:cBhvr>
                                        <p:cTn id="256" dur="500" fill="hold"/>
                                        <p:tgtEl>
                                          <p:spTgt spid="239689"/>
                                        </p:tgtEl>
                                        <p:attrNameLst>
                                          <p:attrName>ppt_w</p:attrName>
                                        </p:attrNameLst>
                                      </p:cBhvr>
                                      <p:tavLst>
                                        <p:tav tm="0">
                                          <p:val>
                                            <p:fltVal val="0"/>
                                          </p:val>
                                        </p:tav>
                                        <p:tav tm="100000">
                                          <p:val>
                                            <p:strVal val="#ppt_w"/>
                                          </p:val>
                                        </p:tav>
                                      </p:tavLst>
                                    </p:anim>
                                    <p:anim calcmode="lin" valueType="num">
                                      <p:cBhvr>
                                        <p:cTn id="257" dur="500" fill="hold"/>
                                        <p:tgtEl>
                                          <p:spTgt spid="239689"/>
                                        </p:tgtEl>
                                        <p:attrNameLst>
                                          <p:attrName>ppt_h</p:attrName>
                                        </p:attrNameLst>
                                      </p:cBhvr>
                                      <p:tavLst>
                                        <p:tav tm="0">
                                          <p:val>
                                            <p:fltVal val="0"/>
                                          </p:val>
                                        </p:tav>
                                        <p:tav tm="100000">
                                          <p:val>
                                            <p:strVal val="#ppt_h"/>
                                          </p:val>
                                        </p:tav>
                                      </p:tavLst>
                                    </p:anim>
                                    <p:animEffect transition="in" filter="fade">
                                      <p:cBhvr>
                                        <p:cTn id="258" dur="500"/>
                                        <p:tgtEl>
                                          <p:spTgt spid="239689"/>
                                        </p:tgtEl>
                                      </p:cBhvr>
                                    </p:animEffect>
                                  </p:childTnLst>
                                </p:cTn>
                              </p:par>
                              <p:par>
                                <p:cTn id="259" presetID="53" presetClass="entr" presetSubtype="0" fill="hold" grpId="0" nodeType="withEffect">
                                  <p:stCondLst>
                                    <p:cond delay="300"/>
                                  </p:stCondLst>
                                  <p:childTnLst>
                                    <p:set>
                                      <p:cBhvr>
                                        <p:cTn id="260" dur="1" fill="hold">
                                          <p:stCondLst>
                                            <p:cond delay="0"/>
                                          </p:stCondLst>
                                        </p:cTn>
                                        <p:tgtEl>
                                          <p:spTgt spid="239690"/>
                                        </p:tgtEl>
                                        <p:attrNameLst>
                                          <p:attrName>style.visibility</p:attrName>
                                        </p:attrNameLst>
                                      </p:cBhvr>
                                      <p:to>
                                        <p:strVal val="visible"/>
                                      </p:to>
                                    </p:set>
                                    <p:anim calcmode="lin" valueType="num">
                                      <p:cBhvr>
                                        <p:cTn id="261" dur="500" fill="hold"/>
                                        <p:tgtEl>
                                          <p:spTgt spid="239690"/>
                                        </p:tgtEl>
                                        <p:attrNameLst>
                                          <p:attrName>ppt_w</p:attrName>
                                        </p:attrNameLst>
                                      </p:cBhvr>
                                      <p:tavLst>
                                        <p:tav tm="0">
                                          <p:val>
                                            <p:fltVal val="0"/>
                                          </p:val>
                                        </p:tav>
                                        <p:tav tm="100000">
                                          <p:val>
                                            <p:strVal val="#ppt_w"/>
                                          </p:val>
                                        </p:tav>
                                      </p:tavLst>
                                    </p:anim>
                                    <p:anim calcmode="lin" valueType="num">
                                      <p:cBhvr>
                                        <p:cTn id="262" dur="500" fill="hold"/>
                                        <p:tgtEl>
                                          <p:spTgt spid="239690"/>
                                        </p:tgtEl>
                                        <p:attrNameLst>
                                          <p:attrName>ppt_h</p:attrName>
                                        </p:attrNameLst>
                                      </p:cBhvr>
                                      <p:tavLst>
                                        <p:tav tm="0">
                                          <p:val>
                                            <p:fltVal val="0"/>
                                          </p:val>
                                        </p:tav>
                                        <p:tav tm="100000">
                                          <p:val>
                                            <p:strVal val="#ppt_h"/>
                                          </p:val>
                                        </p:tav>
                                      </p:tavLst>
                                    </p:anim>
                                    <p:animEffect transition="in" filter="fade">
                                      <p:cBhvr>
                                        <p:cTn id="263" dur="500"/>
                                        <p:tgtEl>
                                          <p:spTgt spid="239690"/>
                                        </p:tgtEl>
                                      </p:cBhvr>
                                    </p:animEffect>
                                  </p:childTnLst>
                                </p:cTn>
                              </p:par>
                              <p:par>
                                <p:cTn id="264" presetID="53" presetClass="entr" presetSubtype="0" fill="hold" grpId="0" nodeType="withEffect">
                                  <p:stCondLst>
                                    <p:cond delay="300"/>
                                  </p:stCondLst>
                                  <p:childTnLst>
                                    <p:set>
                                      <p:cBhvr>
                                        <p:cTn id="265" dur="1" fill="hold">
                                          <p:stCondLst>
                                            <p:cond delay="0"/>
                                          </p:stCondLst>
                                        </p:cTn>
                                        <p:tgtEl>
                                          <p:spTgt spid="239691"/>
                                        </p:tgtEl>
                                        <p:attrNameLst>
                                          <p:attrName>style.visibility</p:attrName>
                                        </p:attrNameLst>
                                      </p:cBhvr>
                                      <p:to>
                                        <p:strVal val="visible"/>
                                      </p:to>
                                    </p:set>
                                    <p:anim calcmode="lin" valueType="num">
                                      <p:cBhvr>
                                        <p:cTn id="266" dur="500" fill="hold"/>
                                        <p:tgtEl>
                                          <p:spTgt spid="239691"/>
                                        </p:tgtEl>
                                        <p:attrNameLst>
                                          <p:attrName>ppt_w</p:attrName>
                                        </p:attrNameLst>
                                      </p:cBhvr>
                                      <p:tavLst>
                                        <p:tav tm="0">
                                          <p:val>
                                            <p:fltVal val="0"/>
                                          </p:val>
                                        </p:tav>
                                        <p:tav tm="100000">
                                          <p:val>
                                            <p:strVal val="#ppt_w"/>
                                          </p:val>
                                        </p:tav>
                                      </p:tavLst>
                                    </p:anim>
                                    <p:anim calcmode="lin" valueType="num">
                                      <p:cBhvr>
                                        <p:cTn id="267" dur="500" fill="hold"/>
                                        <p:tgtEl>
                                          <p:spTgt spid="239691"/>
                                        </p:tgtEl>
                                        <p:attrNameLst>
                                          <p:attrName>ppt_h</p:attrName>
                                        </p:attrNameLst>
                                      </p:cBhvr>
                                      <p:tavLst>
                                        <p:tav tm="0">
                                          <p:val>
                                            <p:fltVal val="0"/>
                                          </p:val>
                                        </p:tav>
                                        <p:tav tm="100000">
                                          <p:val>
                                            <p:strVal val="#ppt_h"/>
                                          </p:val>
                                        </p:tav>
                                      </p:tavLst>
                                    </p:anim>
                                    <p:animEffect transition="in" filter="fade">
                                      <p:cBhvr>
                                        <p:cTn id="268" dur="500"/>
                                        <p:tgtEl>
                                          <p:spTgt spid="239691"/>
                                        </p:tgtEl>
                                      </p:cBhvr>
                                    </p:animEffect>
                                  </p:childTnLst>
                                </p:cTn>
                              </p:par>
                              <p:par>
                                <p:cTn id="269" presetID="53" presetClass="entr" presetSubtype="0" fill="hold" grpId="0" nodeType="withEffect">
                                  <p:stCondLst>
                                    <p:cond delay="300"/>
                                  </p:stCondLst>
                                  <p:childTnLst>
                                    <p:set>
                                      <p:cBhvr>
                                        <p:cTn id="270" dur="1" fill="hold">
                                          <p:stCondLst>
                                            <p:cond delay="0"/>
                                          </p:stCondLst>
                                        </p:cTn>
                                        <p:tgtEl>
                                          <p:spTgt spid="239692"/>
                                        </p:tgtEl>
                                        <p:attrNameLst>
                                          <p:attrName>style.visibility</p:attrName>
                                        </p:attrNameLst>
                                      </p:cBhvr>
                                      <p:to>
                                        <p:strVal val="visible"/>
                                      </p:to>
                                    </p:set>
                                    <p:anim calcmode="lin" valueType="num">
                                      <p:cBhvr>
                                        <p:cTn id="271" dur="500" fill="hold"/>
                                        <p:tgtEl>
                                          <p:spTgt spid="239692"/>
                                        </p:tgtEl>
                                        <p:attrNameLst>
                                          <p:attrName>ppt_w</p:attrName>
                                        </p:attrNameLst>
                                      </p:cBhvr>
                                      <p:tavLst>
                                        <p:tav tm="0">
                                          <p:val>
                                            <p:fltVal val="0"/>
                                          </p:val>
                                        </p:tav>
                                        <p:tav tm="100000">
                                          <p:val>
                                            <p:strVal val="#ppt_w"/>
                                          </p:val>
                                        </p:tav>
                                      </p:tavLst>
                                    </p:anim>
                                    <p:anim calcmode="lin" valueType="num">
                                      <p:cBhvr>
                                        <p:cTn id="272" dur="500" fill="hold"/>
                                        <p:tgtEl>
                                          <p:spTgt spid="239692"/>
                                        </p:tgtEl>
                                        <p:attrNameLst>
                                          <p:attrName>ppt_h</p:attrName>
                                        </p:attrNameLst>
                                      </p:cBhvr>
                                      <p:tavLst>
                                        <p:tav tm="0">
                                          <p:val>
                                            <p:fltVal val="0"/>
                                          </p:val>
                                        </p:tav>
                                        <p:tav tm="100000">
                                          <p:val>
                                            <p:strVal val="#ppt_h"/>
                                          </p:val>
                                        </p:tav>
                                      </p:tavLst>
                                    </p:anim>
                                    <p:animEffect transition="in" filter="fade">
                                      <p:cBhvr>
                                        <p:cTn id="273" dur="500"/>
                                        <p:tgtEl>
                                          <p:spTgt spid="239692"/>
                                        </p:tgtEl>
                                      </p:cBhvr>
                                    </p:animEffect>
                                  </p:childTnLst>
                                </p:cTn>
                              </p:par>
                              <p:par>
                                <p:cTn id="274" presetID="53" presetClass="entr" presetSubtype="0" fill="hold" grpId="0" nodeType="withEffect">
                                  <p:stCondLst>
                                    <p:cond delay="300"/>
                                  </p:stCondLst>
                                  <p:childTnLst>
                                    <p:set>
                                      <p:cBhvr>
                                        <p:cTn id="275" dur="1" fill="hold">
                                          <p:stCondLst>
                                            <p:cond delay="0"/>
                                          </p:stCondLst>
                                        </p:cTn>
                                        <p:tgtEl>
                                          <p:spTgt spid="239693"/>
                                        </p:tgtEl>
                                        <p:attrNameLst>
                                          <p:attrName>style.visibility</p:attrName>
                                        </p:attrNameLst>
                                      </p:cBhvr>
                                      <p:to>
                                        <p:strVal val="visible"/>
                                      </p:to>
                                    </p:set>
                                    <p:anim calcmode="lin" valueType="num">
                                      <p:cBhvr>
                                        <p:cTn id="276" dur="500" fill="hold"/>
                                        <p:tgtEl>
                                          <p:spTgt spid="239693"/>
                                        </p:tgtEl>
                                        <p:attrNameLst>
                                          <p:attrName>ppt_w</p:attrName>
                                        </p:attrNameLst>
                                      </p:cBhvr>
                                      <p:tavLst>
                                        <p:tav tm="0">
                                          <p:val>
                                            <p:fltVal val="0"/>
                                          </p:val>
                                        </p:tav>
                                        <p:tav tm="100000">
                                          <p:val>
                                            <p:strVal val="#ppt_w"/>
                                          </p:val>
                                        </p:tav>
                                      </p:tavLst>
                                    </p:anim>
                                    <p:anim calcmode="lin" valueType="num">
                                      <p:cBhvr>
                                        <p:cTn id="277" dur="500" fill="hold"/>
                                        <p:tgtEl>
                                          <p:spTgt spid="239693"/>
                                        </p:tgtEl>
                                        <p:attrNameLst>
                                          <p:attrName>ppt_h</p:attrName>
                                        </p:attrNameLst>
                                      </p:cBhvr>
                                      <p:tavLst>
                                        <p:tav tm="0">
                                          <p:val>
                                            <p:fltVal val="0"/>
                                          </p:val>
                                        </p:tav>
                                        <p:tav tm="100000">
                                          <p:val>
                                            <p:strVal val="#ppt_h"/>
                                          </p:val>
                                        </p:tav>
                                      </p:tavLst>
                                    </p:anim>
                                    <p:animEffect transition="in" filter="fade">
                                      <p:cBhvr>
                                        <p:cTn id="278" dur="500"/>
                                        <p:tgtEl>
                                          <p:spTgt spid="239693"/>
                                        </p:tgtEl>
                                      </p:cBhvr>
                                    </p:animEffect>
                                  </p:childTnLst>
                                </p:cTn>
                              </p:par>
                            </p:childTnLst>
                          </p:cTn>
                        </p:par>
                      </p:childTnLst>
                    </p:cTn>
                  </p:par>
                  <p:par>
                    <p:cTn id="279" fill="hold">
                      <p:stCondLst>
                        <p:cond delay="indefinite"/>
                      </p:stCondLst>
                      <p:childTnLst>
                        <p:par>
                          <p:cTn id="280" fill="hold">
                            <p:stCondLst>
                              <p:cond delay="0"/>
                            </p:stCondLst>
                            <p:childTnLst>
                              <p:par>
                                <p:cTn id="281" presetID="1" presetClass="entr" presetSubtype="0" fill="hold" nodeType="clickEffect">
                                  <p:stCondLst>
                                    <p:cond delay="0"/>
                                  </p:stCondLst>
                                  <p:childTnLst>
                                    <p:set>
                                      <p:cBhvr>
                                        <p:cTn id="282" dur="1" fill="hold">
                                          <p:stCondLst>
                                            <p:cond delay="0"/>
                                          </p:stCondLst>
                                        </p:cTn>
                                        <p:tgtEl>
                                          <p:spTgt spid="239620">
                                            <p:txEl>
                                              <p:pRg st="2" end="2"/>
                                            </p:txEl>
                                          </p:spTgt>
                                        </p:tgtEl>
                                        <p:attrNameLst>
                                          <p:attrName>style.visibility</p:attrName>
                                        </p:attrNameLst>
                                      </p:cBhvr>
                                      <p:to>
                                        <p:strVal val="visible"/>
                                      </p:to>
                                    </p:set>
                                  </p:childTnLst>
                                </p:cTn>
                              </p:par>
                              <p:par>
                                <p:cTn id="283" presetID="1" presetClass="entr" presetSubtype="0" fill="hold" nodeType="withEffect">
                                  <p:stCondLst>
                                    <p:cond delay="0"/>
                                  </p:stCondLst>
                                  <p:childTnLst>
                                    <p:set>
                                      <p:cBhvr>
                                        <p:cTn id="284" dur="1" fill="hold">
                                          <p:stCondLst>
                                            <p:cond delay="0"/>
                                          </p:stCondLst>
                                        </p:cTn>
                                        <p:tgtEl>
                                          <p:spTgt spid="239620">
                                            <p:txEl>
                                              <p:pRg st="3" end="3"/>
                                            </p:txEl>
                                          </p:spTgt>
                                        </p:tgtEl>
                                        <p:attrNameLst>
                                          <p:attrName>style.visibility</p:attrName>
                                        </p:attrNameLst>
                                      </p:cBhvr>
                                      <p:to>
                                        <p:strVal val="visible"/>
                                      </p:to>
                                    </p:set>
                                  </p:childTnLst>
                                </p:cTn>
                              </p:par>
                              <p:par>
                                <p:cTn id="285" presetID="1" presetClass="entr" presetSubtype="0" fill="hold" nodeType="withEffect">
                                  <p:stCondLst>
                                    <p:cond delay="0"/>
                                  </p:stCondLst>
                                  <p:childTnLst>
                                    <p:set>
                                      <p:cBhvr>
                                        <p:cTn id="286" dur="1" fill="hold">
                                          <p:stCondLst>
                                            <p:cond delay="0"/>
                                          </p:stCondLst>
                                        </p:cTn>
                                        <p:tgtEl>
                                          <p:spTgt spid="239620">
                                            <p:txEl>
                                              <p:pRg st="4" end="4"/>
                                            </p:txEl>
                                          </p:spTgt>
                                        </p:tgtEl>
                                        <p:attrNameLst>
                                          <p:attrName>style.visibility</p:attrName>
                                        </p:attrNameLst>
                                      </p:cBhvr>
                                      <p:to>
                                        <p:strVal val="visible"/>
                                      </p:to>
                                    </p:set>
                                  </p:childTnLst>
                                </p:cTn>
                              </p:par>
                              <p:par>
                                <p:cTn id="287" presetID="1" presetClass="entr" presetSubtype="0" fill="hold" nodeType="withEffect">
                                  <p:stCondLst>
                                    <p:cond delay="0"/>
                                  </p:stCondLst>
                                  <p:childTnLst>
                                    <p:set>
                                      <p:cBhvr>
                                        <p:cTn id="288" dur="1" fill="hold">
                                          <p:stCondLst>
                                            <p:cond delay="0"/>
                                          </p:stCondLst>
                                        </p:cTn>
                                        <p:tgtEl>
                                          <p:spTgt spid="23962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29" grpId="0" animBg="1"/>
      <p:bldP spid="239630" grpId="0" animBg="1"/>
      <p:bldP spid="239649" grpId="0" animBg="1"/>
      <p:bldP spid="239650" grpId="0" animBg="1"/>
      <p:bldP spid="239652" grpId="0" animBg="1"/>
      <p:bldP spid="239653" grpId="0" animBg="1"/>
      <p:bldP spid="239653" grpId="1" animBg="1"/>
      <p:bldP spid="239654" grpId="0" animBg="1"/>
      <p:bldP spid="239655" grpId="0" animBg="1"/>
      <p:bldP spid="239658" grpId="0" animBg="1"/>
      <p:bldP spid="239658" grpId="1" animBg="1"/>
      <p:bldP spid="239659" grpId="0" animBg="1"/>
      <p:bldP spid="239659" grpId="1" animBg="1"/>
      <p:bldP spid="239659" grpId="2" animBg="1"/>
      <p:bldP spid="239660" grpId="0" animBg="1"/>
      <p:bldP spid="239660" grpId="1" animBg="1"/>
      <p:bldP spid="239661" grpId="0" animBg="1"/>
      <p:bldP spid="239661" grpId="1" animBg="1"/>
      <p:bldP spid="239662" grpId="0" animBg="1"/>
      <p:bldP spid="239662" grpId="1" animBg="1"/>
      <p:bldP spid="239663" grpId="0" animBg="1"/>
      <p:bldP spid="239663" grpId="1" animBg="1"/>
      <p:bldP spid="239664" grpId="0" animBg="1"/>
      <p:bldP spid="239664" grpId="1" animBg="1"/>
      <p:bldP spid="239665" grpId="0" animBg="1"/>
      <p:bldP spid="239665" grpId="1" animBg="1"/>
      <p:bldP spid="239666" grpId="0" animBg="1"/>
      <p:bldP spid="239666" grpId="1" animBg="1"/>
      <p:bldP spid="239667" grpId="0" animBg="1"/>
      <p:bldP spid="239667" grpId="1" animBg="1"/>
      <p:bldP spid="239668" grpId="0" animBg="1"/>
      <p:bldP spid="239668" grpId="1" animBg="1"/>
      <p:bldP spid="239669" grpId="0" animBg="1"/>
      <p:bldP spid="239669" grpId="1" animBg="1"/>
      <p:bldP spid="239670" grpId="0"/>
      <p:bldP spid="239670" grpId="1"/>
      <p:bldP spid="239671" grpId="0"/>
      <p:bldP spid="239671" grpId="1"/>
      <p:bldP spid="239672" grpId="0" animBg="1"/>
      <p:bldP spid="239672" grpId="1" animBg="1"/>
      <p:bldP spid="239673" grpId="0" animBg="1"/>
      <p:bldP spid="239673" grpId="1" animBg="1"/>
      <p:bldP spid="239674" grpId="0" animBg="1"/>
      <p:bldP spid="239674" grpId="1" animBg="1"/>
      <p:bldP spid="239675" grpId="0" animBg="1"/>
      <p:bldP spid="239675" grpId="1" animBg="1"/>
      <p:bldP spid="239676" grpId="0" animBg="1"/>
      <p:bldP spid="239676" grpId="1" animBg="1"/>
      <p:bldP spid="239677" grpId="0" animBg="1"/>
      <p:bldP spid="239677" grpId="1" animBg="1"/>
      <p:bldP spid="239678" grpId="0" animBg="1"/>
      <p:bldP spid="239678" grpId="1" animBg="1"/>
      <p:bldP spid="239679" grpId="0" animBg="1"/>
      <p:bldP spid="239679" grpId="1" animBg="1"/>
      <p:bldP spid="239679" grpId="2" animBg="1"/>
      <p:bldP spid="239680" grpId="0" animBg="1"/>
      <p:bldP spid="239680" grpId="1" animBg="1"/>
      <p:bldP spid="239681" grpId="0" animBg="1"/>
      <p:bldP spid="239681" grpId="1" animBg="1"/>
      <p:bldP spid="239682" grpId="0"/>
      <p:bldP spid="239682" grpId="1"/>
      <p:bldP spid="239684" grpId="0" animBg="1"/>
      <p:bldP spid="239685" grpId="0" animBg="1"/>
      <p:bldP spid="239686" grpId="0" animBg="1"/>
      <p:bldP spid="239687" grpId="0" animBg="1"/>
      <p:bldP spid="239688" grpId="0" animBg="1"/>
      <p:bldP spid="239689" grpId="0" animBg="1"/>
      <p:bldP spid="239690" grpId="0" animBg="1"/>
      <p:bldP spid="239691" grpId="0" animBg="1"/>
      <p:bldP spid="239692" grpId="0" animBg="1"/>
      <p:bldP spid="23969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595" y="324460"/>
            <a:ext cx="10332720" cy="723900"/>
          </a:xfrm>
        </p:spPr>
        <p:txBody>
          <a:bodyPr>
            <a:normAutofit fontScale="90000"/>
          </a:bodyPr>
          <a:lstStyle/>
          <a:p>
            <a:pPr>
              <a:defRPr/>
            </a:pPr>
            <a:r>
              <a:rPr lang="en-US" b="1" dirty="0" smtClean="0"/>
              <a:t>IIS 6 Today : A Proven Platform</a:t>
            </a:r>
            <a:r>
              <a:rPr lang="en-US" dirty="0" smtClean="0"/>
              <a:t/>
            </a:r>
            <a:br>
              <a:rPr lang="en-US" dirty="0" smtClean="0"/>
            </a:br>
            <a:endParaRPr sz="3700" b="1" i="1"/>
          </a:p>
        </p:txBody>
      </p:sp>
      <p:sp>
        <p:nvSpPr>
          <p:cNvPr id="3" name="Content Placeholder 2"/>
          <p:cNvSpPr>
            <a:spLocks noGrp="1"/>
          </p:cNvSpPr>
          <p:nvPr>
            <p:ph sz="quarter" idx="1"/>
          </p:nvPr>
        </p:nvSpPr>
        <p:spPr>
          <a:xfrm>
            <a:off x="914400" y="1356853"/>
            <a:ext cx="9601200" cy="6622026"/>
          </a:xfrm>
        </p:spPr>
        <p:txBody>
          <a:bodyPr>
            <a:normAutofit fontScale="92500" lnSpcReduction="20000"/>
          </a:bodyPr>
          <a:lstStyle/>
          <a:p>
            <a:r>
              <a:rPr lang="en-US" sz="4200" dirty="0" smtClean="0"/>
              <a:t>Proven Scale</a:t>
            </a:r>
          </a:p>
          <a:p>
            <a:pPr lvl="1"/>
            <a:r>
              <a:rPr lang="en-US" dirty="0" smtClean="0"/>
              <a:t>MySpace - 23 Billion Page* Views/Month</a:t>
            </a:r>
          </a:p>
          <a:p>
            <a:pPr lvl="1"/>
            <a:r>
              <a:rPr lang="en-US" dirty="0" smtClean="0"/>
              <a:t>Microsoft.com - 10k </a:t>
            </a:r>
            <a:r>
              <a:rPr lang="en-US" dirty="0" err="1" smtClean="0"/>
              <a:t>Req</a:t>
            </a:r>
            <a:r>
              <a:rPr lang="en-US" dirty="0" smtClean="0"/>
              <a:t>/sec &amp; 300K Connections</a:t>
            </a:r>
          </a:p>
          <a:p>
            <a:pPr lvl="1"/>
            <a:r>
              <a:rPr lang="en-US" dirty="0" smtClean="0"/>
              <a:t>Match.com 30 million page view daily</a:t>
            </a:r>
          </a:p>
          <a:p>
            <a:r>
              <a:rPr lang="en-US" sz="4200" dirty="0" smtClean="0"/>
              <a:t>Proven Security</a:t>
            </a:r>
          </a:p>
          <a:p>
            <a:pPr lvl="1"/>
            <a:r>
              <a:rPr lang="en-US" dirty="0" smtClean="0"/>
              <a:t>No critical IIS 6 </a:t>
            </a:r>
            <a:r>
              <a:rPr lang="en-US" dirty="0" err="1" smtClean="0"/>
              <a:t>hotfixes</a:t>
            </a:r>
            <a:r>
              <a:rPr lang="en-US" dirty="0" smtClean="0"/>
              <a:t> since RTM</a:t>
            </a:r>
          </a:p>
          <a:p>
            <a:pPr lvl="2"/>
            <a:r>
              <a:rPr lang="en-US" sz="2300" dirty="0" smtClean="0"/>
              <a:t>as of 5/20/07</a:t>
            </a:r>
            <a:endParaRPr lang="en-US" sz="3100" dirty="0" smtClean="0"/>
          </a:p>
          <a:p>
            <a:r>
              <a:rPr lang="en-US" sz="4200" dirty="0" smtClean="0"/>
              <a:t>Proven Trust</a:t>
            </a:r>
          </a:p>
          <a:p>
            <a:pPr lvl="1"/>
            <a:r>
              <a:rPr lang="en-US" dirty="0" smtClean="0"/>
              <a:t>54% of Fortune 1000 use IIS (port80software.com)</a:t>
            </a:r>
          </a:p>
          <a:p>
            <a:pPr>
              <a:buNone/>
            </a:pPr>
            <a:endParaRPr lang="en-US" sz="4200" dirty="0" smtClean="0"/>
          </a:p>
          <a:p>
            <a:pPr>
              <a:buNone/>
            </a:pPr>
            <a:r>
              <a:rPr lang="en-US" sz="4200" dirty="0" smtClean="0"/>
              <a:t>A solid foundation to build on. </a:t>
            </a:r>
            <a:endParaRPr lang="en-US" sz="7000" dirty="0" smtClean="0"/>
          </a:p>
          <a:p>
            <a:pPr marL="769240" lvl="1" indent="-329184">
              <a:buFont typeface="Wingdings 2"/>
              <a:buChar char=""/>
              <a:defRPr/>
            </a:pPr>
            <a:endParaRPr lang="en-US" sz="5600" dirty="0" smtClean="0"/>
          </a:p>
          <a:p>
            <a:pPr marL="328040" indent="-329184">
              <a:buFont typeface="Wingdings 2"/>
              <a:buChar char=""/>
              <a:defRPr/>
            </a:pPr>
            <a:endParaRPr lang="en-US" sz="500" dirty="0" smtClean="0"/>
          </a:p>
          <a:p>
            <a:pPr marL="329184" indent="-329184">
              <a:buFont typeface="Wingdings 2"/>
              <a:buChar char=""/>
              <a:defRPr/>
            </a:pPr>
            <a:endParaRPr lang="en-US" sz="500" dirty="0" smtClean="0"/>
          </a:p>
          <a:p>
            <a:pPr marL="329184" indent="-329184">
              <a:buFont typeface="Wingdings 2"/>
              <a:buChar char=""/>
              <a:defRPr/>
            </a:pPr>
            <a:endParaRPr lang="en-US" sz="500" dirty="0" smtClean="0"/>
          </a:p>
          <a:p>
            <a:pPr marL="328040" indent="-329184">
              <a:buFont typeface="Wingdings 2"/>
              <a:buChar char=""/>
              <a:defRPr/>
            </a:pPr>
            <a:endParaRPr lang="en-US" sz="5500" dirty="0" smtClean="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10" end="10"/>
                                            </p:txEl>
                                          </p:spTgt>
                                        </p:tgtEl>
                                        <p:attrNameLst>
                                          <p:attrName>style.visibility</p:attrName>
                                        </p:attrNameLst>
                                      </p:cBhvr>
                                      <p:to>
                                        <p:strVal val="visible"/>
                                      </p:to>
                                    </p:set>
                                    <p:animEffect transition="in" filter="fade">
                                      <p:cBhvr>
                                        <p:cTn id="40"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pmaher.EUROPE\Pictures\DirectoryExploreOld.JPG"/>
          <p:cNvPicPr>
            <a:picLocks noChangeAspect="1" noChangeArrowheads="1"/>
          </p:cNvPicPr>
          <p:nvPr/>
        </p:nvPicPr>
        <p:blipFill>
          <a:blip r:embed="rId3"/>
          <a:srcRect/>
          <a:stretch>
            <a:fillRect/>
          </a:stretch>
        </p:blipFill>
        <p:spPr bwMode="auto">
          <a:xfrm>
            <a:off x="-5716" y="0"/>
            <a:ext cx="10984231" cy="8229600"/>
          </a:xfrm>
          <a:prstGeom prst="rect">
            <a:avLst/>
          </a:prstGeom>
          <a:noFill/>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pmaher.EUROPE\Pictures\IISDirectoryExploreNew.JPG"/>
          <p:cNvPicPr>
            <a:picLocks noChangeAspect="1" noChangeArrowheads="1"/>
          </p:cNvPicPr>
          <p:nvPr/>
        </p:nvPicPr>
        <p:blipFill>
          <a:blip r:embed="rId2"/>
          <a:srcRect/>
          <a:stretch>
            <a:fillRect/>
          </a:stretch>
        </p:blipFill>
        <p:spPr bwMode="auto">
          <a:xfrm>
            <a:off x="11430" y="34290"/>
            <a:ext cx="10949940" cy="8161020"/>
          </a:xfrm>
          <a:prstGeom prst="rect">
            <a:avLst/>
          </a:prstGeom>
          <a:noFill/>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276225"/>
            <a:ext cx="10058400" cy="1661993"/>
          </a:xfrm>
        </p:spPr>
        <p:txBody>
          <a:bodyPr/>
          <a:lstStyle/>
          <a:p>
            <a:r>
              <a:rPr lang="en-US" dirty="0" smtClean="0"/>
              <a:t>Migrating to Integrated ASP.NET</a:t>
            </a:r>
          </a:p>
        </p:txBody>
      </p:sp>
      <p:sp>
        <p:nvSpPr>
          <p:cNvPr id="147459" name="Rectangle 3"/>
          <p:cNvSpPr>
            <a:spLocks noGrp="1" noChangeArrowheads="1"/>
          </p:cNvSpPr>
          <p:nvPr>
            <p:ph idx="1"/>
          </p:nvPr>
        </p:nvSpPr>
        <p:spPr>
          <a:xfrm>
            <a:off x="230506" y="2209801"/>
            <a:ext cx="10955654" cy="4754879"/>
          </a:xfrm>
        </p:spPr>
        <p:txBody>
          <a:bodyPr>
            <a:normAutofit lnSpcReduction="10000"/>
          </a:bodyPr>
          <a:lstStyle/>
          <a:p>
            <a:r>
              <a:rPr lang="en-US" dirty="0" smtClean="0"/>
              <a:t>Handler and module configuration settings have moved:</a:t>
            </a:r>
          </a:p>
          <a:p>
            <a:pPr lvl="1"/>
            <a:r>
              <a:rPr lang="en-US" dirty="0" smtClean="0"/>
              <a:t>system.web/</a:t>
            </a:r>
            <a:r>
              <a:rPr lang="en-US" dirty="0" err="1" smtClean="0"/>
              <a:t>httpHandlers</a:t>
            </a:r>
            <a:r>
              <a:rPr lang="en-US" dirty="0" smtClean="0"/>
              <a:t> </a:t>
            </a:r>
            <a:r>
              <a:rPr lang="en-US" dirty="0" smtClean="0">
                <a:cs typeface="Arial" charset="0"/>
              </a:rPr>
              <a:t>→</a:t>
            </a:r>
            <a:r>
              <a:rPr lang="en-US" dirty="0" smtClean="0"/>
              <a:t> </a:t>
            </a:r>
            <a:r>
              <a:rPr lang="en-US" dirty="0" err="1" smtClean="0"/>
              <a:t>system.webServer</a:t>
            </a:r>
            <a:r>
              <a:rPr lang="en-US" dirty="0" smtClean="0"/>
              <a:t>\handlers</a:t>
            </a:r>
          </a:p>
          <a:p>
            <a:pPr lvl="1"/>
            <a:r>
              <a:rPr lang="en-US" dirty="0" smtClean="0"/>
              <a:t>system.web/</a:t>
            </a:r>
            <a:r>
              <a:rPr lang="en-US" dirty="0" err="1" smtClean="0"/>
              <a:t>httpModules</a:t>
            </a:r>
            <a:r>
              <a:rPr lang="en-US" dirty="0" smtClean="0"/>
              <a:t> </a:t>
            </a:r>
            <a:r>
              <a:rPr lang="en-US" dirty="0" smtClean="0">
                <a:cs typeface="Arial" charset="0"/>
              </a:rPr>
              <a:t>→</a:t>
            </a:r>
            <a:r>
              <a:rPr lang="en-US" dirty="0" smtClean="0"/>
              <a:t> </a:t>
            </a:r>
            <a:r>
              <a:rPr lang="en-US" dirty="0" err="1" smtClean="0"/>
              <a:t>system.webServer</a:t>
            </a:r>
            <a:r>
              <a:rPr lang="en-US" dirty="0" smtClean="0"/>
              <a:t>\modules</a:t>
            </a:r>
          </a:p>
          <a:p>
            <a:r>
              <a:rPr lang="en-US" dirty="0" smtClean="0"/>
              <a:t>Setting the “</a:t>
            </a:r>
            <a:r>
              <a:rPr lang="en-US" dirty="0" err="1" smtClean="0"/>
              <a:t>managedHandler</a:t>
            </a:r>
            <a:r>
              <a:rPr lang="en-US" dirty="0" smtClean="0"/>
              <a:t>” precondition for a module means “execute only for ASP.NET requests”</a:t>
            </a:r>
          </a:p>
        </p:txBody>
      </p:sp>
    </p:spTree>
    <p:custDataLst>
      <p:tags r:id="rId1"/>
    </p:custDataLst>
  </p:cSld>
  <p:clrMapOvr>
    <a:masterClrMapping/>
  </p:clrMapOvr>
  <p:transition advTm="464234">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66776" y="2286000"/>
            <a:ext cx="9228138" cy="914096"/>
          </a:xfrm>
        </p:spPr>
        <p:txBody>
          <a:bodyPr/>
          <a:lstStyle/>
          <a:p>
            <a:r>
              <a:rPr lang="en-GB" dirty="0" smtClean="0"/>
              <a:t>Better Management</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Built in Remote Administration</a:t>
            </a:r>
            <a:br>
              <a:rPr lang="en-US" smtClean="0"/>
            </a:br>
            <a:r>
              <a:rPr lang="en-US" smtClean="0"/>
              <a:t>	</a:t>
            </a:r>
            <a:endParaRPr lang="en-US"/>
          </a:p>
        </p:txBody>
      </p:sp>
      <p:sp>
        <p:nvSpPr>
          <p:cNvPr id="3" name="Content Placeholder 2"/>
          <p:cNvSpPr>
            <a:spLocks noGrp="1"/>
          </p:cNvSpPr>
          <p:nvPr>
            <p:ph sz="quarter" idx="1"/>
          </p:nvPr>
        </p:nvSpPr>
        <p:spPr>
          <a:xfrm>
            <a:off x="445477" y="1437542"/>
            <a:ext cx="10058400" cy="6264520"/>
          </a:xfrm>
        </p:spPr>
        <p:txBody>
          <a:bodyPr>
            <a:normAutofit/>
          </a:bodyPr>
          <a:lstStyle/>
          <a:p>
            <a:r>
              <a:rPr lang="en-US" sz="3600" dirty="0" smtClean="0"/>
              <a:t>Use IIS Manager from</a:t>
            </a:r>
          </a:p>
          <a:p>
            <a:pPr lvl="1"/>
            <a:r>
              <a:rPr lang="en-US" sz="3200" dirty="0" smtClean="0"/>
              <a:t>XP, Vista, Windows Server 2003/2008</a:t>
            </a:r>
          </a:p>
          <a:p>
            <a:r>
              <a:rPr lang="en-US" sz="3600" dirty="0" smtClean="0"/>
              <a:t>No administration website required!</a:t>
            </a:r>
          </a:p>
          <a:p>
            <a:r>
              <a:rPr lang="en-US" sz="3600" dirty="0" smtClean="0"/>
              <a:t>Secure, firewall-friendly connection over HTTP/SSL</a:t>
            </a:r>
          </a:p>
          <a:p>
            <a:r>
              <a:rPr lang="en-US" sz="3600" dirty="0" smtClean="0"/>
              <a:t>Fully customizable</a:t>
            </a:r>
          </a:p>
          <a:p>
            <a:pPr lvl="1"/>
            <a:r>
              <a:rPr lang="en-US" sz="3200" dirty="0" smtClean="0"/>
              <a:t>Supports auto-deployment of new Administration features from server-&gt;client</a:t>
            </a:r>
          </a:p>
          <a:p>
            <a:pPr lvl="1"/>
            <a:r>
              <a:rPr lang="en-US" sz="3200" dirty="0" smtClean="0"/>
              <a:t>Can hide features remote</a:t>
            </a:r>
            <a:br>
              <a:rPr lang="en-US" sz="3200" dirty="0" smtClean="0"/>
            </a:br>
            <a:r>
              <a:rPr lang="en-US" sz="3200" dirty="0" smtClean="0"/>
              <a:t> user cannot edit</a:t>
            </a:r>
          </a:p>
          <a:p>
            <a:endParaRPr lang="en-US" sz="3600" dirty="0" smtClean="0"/>
          </a:p>
        </p:txBody>
      </p:sp>
      <p:pic>
        <p:nvPicPr>
          <p:cNvPr id="4" name="Picture 3"/>
          <p:cNvPicPr>
            <a:picLocks noChangeAspect="1" noChangeArrowheads="1"/>
          </p:cNvPicPr>
          <p:nvPr/>
        </p:nvPicPr>
        <p:blipFill>
          <a:blip r:embed="rId3"/>
          <a:srcRect/>
          <a:stretch>
            <a:fillRect/>
          </a:stretch>
        </p:blipFill>
        <p:spPr bwMode="auto">
          <a:xfrm>
            <a:off x="6660588" y="5541863"/>
            <a:ext cx="4001993" cy="2448588"/>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IIS 7 Configuration System</a:t>
            </a:r>
            <a:br>
              <a:rPr lang="en-US" dirty="0" smtClean="0"/>
            </a:br>
            <a:r>
              <a:rPr lang="en-US" dirty="0" smtClean="0"/>
              <a:t>	</a:t>
            </a:r>
            <a:endParaRPr lang="en-US" dirty="0"/>
          </a:p>
        </p:txBody>
      </p:sp>
      <p:sp>
        <p:nvSpPr>
          <p:cNvPr id="3" name="Content Placeholder 2"/>
          <p:cNvSpPr>
            <a:spLocks noGrp="1"/>
          </p:cNvSpPr>
          <p:nvPr>
            <p:ph sz="quarter" idx="1"/>
          </p:nvPr>
        </p:nvSpPr>
        <p:spPr>
          <a:xfrm>
            <a:off x="457200" y="1261695"/>
            <a:ext cx="10058400" cy="6604489"/>
          </a:xfrm>
        </p:spPr>
        <p:txBody>
          <a:bodyPr>
            <a:normAutofit fontScale="92500" lnSpcReduction="20000"/>
          </a:bodyPr>
          <a:lstStyle/>
          <a:p>
            <a:r>
              <a:rPr lang="en-US" dirty="0" smtClean="0"/>
              <a:t>Moved from Metabase.xml (and .bin) to </a:t>
            </a:r>
            <a:r>
              <a:rPr lang="en-US" dirty="0" err="1" smtClean="0"/>
              <a:t>Applicationhost.config</a:t>
            </a:r>
            <a:endParaRPr lang="en-US" dirty="0" smtClean="0"/>
          </a:p>
          <a:p>
            <a:r>
              <a:rPr lang="en-US" dirty="0" smtClean="0"/>
              <a:t>File based configuration improves manageability</a:t>
            </a:r>
          </a:p>
          <a:p>
            <a:pPr lvl="1"/>
            <a:r>
              <a:rPr lang="en-US" dirty="0" smtClean="0"/>
              <a:t>XML – integrate with XML readers and APIs</a:t>
            </a:r>
          </a:p>
          <a:p>
            <a:pPr lvl="1"/>
            <a:r>
              <a:rPr lang="en-US" dirty="0" err="1" smtClean="0"/>
              <a:t>Config</a:t>
            </a:r>
            <a:r>
              <a:rPr lang="en-US" dirty="0" smtClean="0"/>
              <a:t> can be copied to other servers</a:t>
            </a:r>
          </a:p>
          <a:p>
            <a:pPr lvl="1"/>
            <a:r>
              <a:rPr lang="en-US" dirty="0" smtClean="0"/>
              <a:t>Easier to read </a:t>
            </a:r>
          </a:p>
          <a:p>
            <a:pPr lvl="1"/>
            <a:r>
              <a:rPr lang="en-US" dirty="0" smtClean="0"/>
              <a:t>Facilitates backup, restore and editing</a:t>
            </a:r>
          </a:p>
          <a:p>
            <a:r>
              <a:rPr lang="en-US" dirty="0" smtClean="0"/>
              <a:t>You now have choices about how to manage IIS configuration</a:t>
            </a:r>
          </a:p>
          <a:p>
            <a:pPr lvl="1"/>
            <a:r>
              <a:rPr lang="en-US" dirty="0" smtClean="0"/>
              <a:t>Centralized Configuration</a:t>
            </a:r>
          </a:p>
          <a:p>
            <a:pPr lvl="1"/>
            <a:r>
              <a:rPr lang="en-US" dirty="0" smtClean="0"/>
              <a:t>Delegated Administration </a:t>
            </a:r>
          </a:p>
          <a:p>
            <a:pPr lvl="1"/>
            <a:r>
              <a:rPr lang="en-US" dirty="0" smtClean="0"/>
              <a:t>Shared Configuration</a:t>
            </a:r>
          </a:p>
        </p:txBody>
      </p:sp>
    </p:spTree>
  </p:cSld>
  <p:clrMapOvr>
    <a:masterClrMapping/>
  </p:clrMapOvr>
  <p:transition>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a:xfrm>
            <a:off x="731789" y="5191419"/>
            <a:ext cx="9098034" cy="2625960"/>
          </a:xfrm>
          <a:prstGeom prst="rect">
            <a:avLst/>
          </a:prstGeom>
        </p:spPr>
        <p:style>
          <a:lnRef idx="1">
            <a:schemeClr val="accent1"/>
          </a:lnRef>
          <a:fillRef idx="2">
            <a:schemeClr val="accent1"/>
          </a:fillRef>
          <a:effectRef idx="1">
            <a:schemeClr val="accent1"/>
          </a:effectRef>
          <a:fontRef idx="minor">
            <a:schemeClr val="dk1"/>
          </a:fontRef>
        </p:style>
        <p:txBody>
          <a:bodyPr wrap="square">
            <a:noAutofit/>
          </a:bodyPr>
          <a:lstStyle/>
          <a:p>
            <a:pPr>
              <a:spcBef>
                <a:spcPct val="50000"/>
              </a:spcBef>
            </a:pPr>
            <a:endParaRPr lang="en-US" sz="2000" dirty="0">
              <a:solidFill>
                <a:schemeClr val="bg1"/>
              </a:solidFill>
              <a:cs typeface="Arial" pitchFamily="34" charset="0"/>
            </a:endParaRPr>
          </a:p>
        </p:txBody>
      </p:sp>
      <p:sp>
        <p:nvSpPr>
          <p:cNvPr id="30" name="Rectangle 29"/>
          <p:cNvSpPr/>
          <p:nvPr/>
        </p:nvSpPr>
        <p:spPr>
          <a:xfrm>
            <a:off x="733926" y="2149523"/>
            <a:ext cx="9111816" cy="2935883"/>
          </a:xfrm>
          <a:prstGeom prst="rect">
            <a:avLst/>
          </a:prstGeom>
        </p:spPr>
        <p:style>
          <a:lnRef idx="1">
            <a:schemeClr val="accent1"/>
          </a:lnRef>
          <a:fillRef idx="2">
            <a:schemeClr val="accent1"/>
          </a:fillRef>
          <a:effectRef idx="1">
            <a:schemeClr val="accent1"/>
          </a:effectRef>
          <a:fontRef idx="minor">
            <a:schemeClr val="dk1"/>
          </a:fontRef>
        </p:style>
        <p:txBody>
          <a:bodyPr wrap="square">
            <a:noAutofit/>
          </a:bodyPr>
          <a:lstStyle/>
          <a:p>
            <a:pPr>
              <a:spcBef>
                <a:spcPct val="50000"/>
              </a:spcBef>
            </a:pPr>
            <a:r>
              <a:rPr lang="en-US" sz="2000" dirty="0" smtClean="0">
                <a:solidFill>
                  <a:schemeClr val="bg1"/>
                </a:solidFill>
                <a:cs typeface="Arial" pitchFamily="34" charset="0"/>
              </a:rPr>
              <a:t>     </a:t>
            </a:r>
            <a:endParaRPr lang="en-US" sz="2000" dirty="0">
              <a:solidFill>
                <a:schemeClr val="bg1"/>
              </a:solidFill>
              <a:cs typeface="Arial" pitchFamily="34" charset="0"/>
            </a:endParaRPr>
          </a:p>
        </p:txBody>
      </p:sp>
      <p:sp>
        <p:nvSpPr>
          <p:cNvPr id="28" name="Rounded Rectangle 27"/>
          <p:cNvSpPr/>
          <p:nvPr/>
        </p:nvSpPr>
        <p:spPr bwMode="auto">
          <a:xfrm>
            <a:off x="3823900" y="2894219"/>
            <a:ext cx="2059566" cy="1739235"/>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109728" tIns="54864" rIns="109728" bIns="54864" numCol="1" rtlCol="0" anchor="t"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ysClr val="windowText" lastClr="000000"/>
              </a:solidFill>
              <a:effectLst>
                <a:outerShdw blurRad="38100" dist="38100" dir="2700000" algn="tl">
                  <a:srgbClr val="000000">
                    <a:alpha val="43137"/>
                  </a:srgbClr>
                </a:outerShdw>
              </a:effectLst>
              <a:latin typeface="Segoe" pitchFamily="34" charset="0"/>
            </a:endParaRPr>
          </a:p>
        </p:txBody>
      </p:sp>
      <p:sp>
        <p:nvSpPr>
          <p:cNvPr id="26" name="Rounded Rectangle 25"/>
          <p:cNvSpPr/>
          <p:nvPr/>
        </p:nvSpPr>
        <p:spPr bwMode="auto">
          <a:xfrm>
            <a:off x="982795" y="2879129"/>
            <a:ext cx="2348753" cy="1739235"/>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109728" tIns="54864" rIns="109728" bIns="54864" numCol="1" rtlCol="0" anchor="t"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ysClr val="windowText" lastClr="000000"/>
              </a:soli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a:xfrm>
            <a:off x="457200" y="276225"/>
            <a:ext cx="10058400" cy="1495794"/>
          </a:xfrm>
        </p:spPr>
        <p:txBody>
          <a:bodyPr/>
          <a:lstStyle/>
          <a:p>
            <a:r>
              <a:rPr lang="en-US" dirty="0" smtClean="0"/>
              <a:t>Configuration System</a:t>
            </a:r>
            <a:br>
              <a:rPr lang="en-US" dirty="0" smtClean="0"/>
            </a:br>
            <a:r>
              <a:rPr sz="4800" smtClean="0"/>
              <a:t>.NET + IIS7 </a:t>
            </a:r>
            <a:endParaRPr lang="en-US" dirty="0"/>
          </a:p>
        </p:txBody>
      </p:sp>
      <p:pic>
        <p:nvPicPr>
          <p:cNvPr id="92162" name="Picture 2" descr="\\eventsql\dvd27\Clip_Installer\DVD_ART\Artwork_Imagery\Shapes and Graphics\documents folders Pages\xml sheet.png"/>
          <p:cNvPicPr>
            <a:picLocks noChangeAspect="1" noChangeArrowheads="1"/>
          </p:cNvPicPr>
          <p:nvPr/>
        </p:nvPicPr>
        <p:blipFill>
          <a:blip r:embed="rId3"/>
          <a:srcRect/>
          <a:stretch>
            <a:fillRect/>
          </a:stretch>
        </p:blipFill>
        <p:spPr bwMode="auto">
          <a:xfrm>
            <a:off x="1683693" y="3153534"/>
            <a:ext cx="771525" cy="876300"/>
          </a:xfrm>
          <a:prstGeom prst="rect">
            <a:avLst/>
          </a:prstGeom>
          <a:noFill/>
        </p:spPr>
      </p:pic>
      <p:cxnSp>
        <p:nvCxnSpPr>
          <p:cNvPr id="22" name="Straight Connector 21"/>
          <p:cNvCxnSpPr/>
          <p:nvPr/>
        </p:nvCxnSpPr>
        <p:spPr>
          <a:xfrm flipV="1">
            <a:off x="4550754" y="7740557"/>
            <a:ext cx="3065929" cy="17929"/>
          </a:xfrm>
          <a:prstGeom prst="line">
            <a:avLst/>
          </a:prstGeom>
        </p:spPr>
        <p:style>
          <a:lnRef idx="1">
            <a:schemeClr val="accent1"/>
          </a:lnRef>
          <a:fillRef idx="0">
            <a:schemeClr val="accent1"/>
          </a:fillRef>
          <a:effectRef idx="0">
            <a:schemeClr val="accent1"/>
          </a:effectRef>
          <a:fontRef idx="minor">
            <a:schemeClr val="tx1"/>
          </a:fontRef>
        </p:style>
      </p:cxnSp>
      <p:pic>
        <p:nvPicPr>
          <p:cNvPr id="23" name="Picture 2" descr="\\eventsql\dvd27\Clip_Installer\DVD_ART\Artwork_Imagery\Shapes and Graphics\documents folders Pages\xml sheet.png"/>
          <p:cNvPicPr>
            <a:picLocks noChangeAspect="1" noChangeArrowheads="1"/>
          </p:cNvPicPr>
          <p:nvPr/>
        </p:nvPicPr>
        <p:blipFill>
          <a:blip r:embed="rId3"/>
          <a:srcRect/>
          <a:stretch>
            <a:fillRect/>
          </a:stretch>
        </p:blipFill>
        <p:spPr bwMode="auto">
          <a:xfrm>
            <a:off x="4417047" y="3058975"/>
            <a:ext cx="771525" cy="876300"/>
          </a:xfrm>
          <a:prstGeom prst="rect">
            <a:avLst/>
          </a:prstGeom>
          <a:noFill/>
        </p:spPr>
      </p:pic>
      <p:sp>
        <p:nvSpPr>
          <p:cNvPr id="27" name="Rectangle 26"/>
          <p:cNvSpPr/>
          <p:nvPr/>
        </p:nvSpPr>
        <p:spPr>
          <a:xfrm>
            <a:off x="969112" y="4108249"/>
            <a:ext cx="2435848" cy="400110"/>
          </a:xfrm>
          <a:prstGeom prst="rect">
            <a:avLst/>
          </a:prstGeom>
        </p:spPr>
        <p:txBody>
          <a:bodyPr wrap="square">
            <a:spAutoFit/>
          </a:bodyPr>
          <a:lstStyle/>
          <a:p>
            <a:pPr>
              <a:spcBef>
                <a:spcPct val="50000"/>
              </a:spcBef>
            </a:pPr>
            <a:r>
              <a:rPr lang="en-US" sz="2000" dirty="0" smtClean="0">
                <a:solidFill>
                  <a:schemeClr val="bg1"/>
                </a:solidFill>
                <a:cs typeface="Arial" pitchFamily="34" charset="0"/>
              </a:rPr>
              <a:t>NET global settings</a:t>
            </a:r>
            <a:endParaRPr lang="en-US" sz="2000" dirty="0">
              <a:solidFill>
                <a:schemeClr val="bg1"/>
              </a:solidFill>
              <a:cs typeface="Arial" pitchFamily="34" charset="0"/>
            </a:endParaRPr>
          </a:p>
        </p:txBody>
      </p:sp>
      <p:sp>
        <p:nvSpPr>
          <p:cNvPr id="29" name="Rectangle 28"/>
          <p:cNvSpPr/>
          <p:nvPr/>
        </p:nvSpPr>
        <p:spPr>
          <a:xfrm>
            <a:off x="3925343" y="3790468"/>
            <a:ext cx="2042343" cy="707886"/>
          </a:xfrm>
          <a:prstGeom prst="rect">
            <a:avLst/>
          </a:prstGeom>
        </p:spPr>
        <p:txBody>
          <a:bodyPr wrap="square">
            <a:spAutoFit/>
          </a:bodyPr>
          <a:lstStyle/>
          <a:p>
            <a:pPr>
              <a:spcBef>
                <a:spcPct val="50000"/>
              </a:spcBef>
            </a:pPr>
            <a:r>
              <a:rPr lang="en-US" sz="2000" dirty="0" smtClean="0">
                <a:solidFill>
                  <a:schemeClr val="bg1"/>
                </a:solidFill>
                <a:cs typeface="Arial" pitchFamily="34" charset="0"/>
              </a:rPr>
              <a:t>ASP.net </a:t>
            </a:r>
            <a:br>
              <a:rPr lang="en-US" sz="2000" dirty="0" smtClean="0">
                <a:solidFill>
                  <a:schemeClr val="bg1"/>
                </a:solidFill>
                <a:cs typeface="Arial" pitchFamily="34" charset="0"/>
              </a:rPr>
            </a:br>
            <a:r>
              <a:rPr lang="en-US" sz="2000" dirty="0" smtClean="0">
                <a:solidFill>
                  <a:schemeClr val="bg1"/>
                </a:solidFill>
                <a:cs typeface="Arial" pitchFamily="34" charset="0"/>
              </a:rPr>
              <a:t>global settings</a:t>
            </a:r>
            <a:endParaRPr lang="en-US" sz="2000" dirty="0">
              <a:solidFill>
                <a:schemeClr val="bg1"/>
              </a:solidFill>
              <a:cs typeface="Arial" pitchFamily="34" charset="0"/>
            </a:endParaRPr>
          </a:p>
        </p:txBody>
      </p:sp>
      <p:sp>
        <p:nvSpPr>
          <p:cNvPr id="32" name="Rounded Rectangle 31"/>
          <p:cNvSpPr/>
          <p:nvPr/>
        </p:nvSpPr>
        <p:spPr bwMode="auto">
          <a:xfrm>
            <a:off x="1110370" y="5946942"/>
            <a:ext cx="2622527" cy="1553027"/>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109728" tIns="54864" rIns="109728" bIns="54864" numCol="1" rtlCol="0" anchor="t"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ysClr val="windowText" lastClr="000000"/>
              </a:solidFill>
              <a:effectLst>
                <a:outerShdw blurRad="38100" dist="38100" dir="2700000" algn="tl">
                  <a:srgbClr val="000000">
                    <a:alpha val="43137"/>
                  </a:srgbClr>
                </a:outerShdw>
              </a:effectLst>
              <a:latin typeface="Segoe" pitchFamily="34" charset="0"/>
            </a:endParaRPr>
          </a:p>
        </p:txBody>
      </p:sp>
      <p:pic>
        <p:nvPicPr>
          <p:cNvPr id="33" name="Picture 2" descr="\\eventsql\dvd27\Clip_Installer\DVD_ART\Artwork_Imagery\Shapes and Graphics\documents folders Pages\xml sheet.png"/>
          <p:cNvPicPr>
            <a:picLocks noChangeAspect="1" noChangeArrowheads="1"/>
          </p:cNvPicPr>
          <p:nvPr/>
        </p:nvPicPr>
        <p:blipFill>
          <a:blip r:embed="rId3"/>
          <a:srcRect/>
          <a:stretch>
            <a:fillRect/>
          </a:stretch>
        </p:blipFill>
        <p:spPr bwMode="auto">
          <a:xfrm>
            <a:off x="1935848" y="5874250"/>
            <a:ext cx="771525" cy="876300"/>
          </a:xfrm>
          <a:prstGeom prst="rect">
            <a:avLst/>
          </a:prstGeom>
          <a:noFill/>
        </p:spPr>
      </p:pic>
      <p:sp>
        <p:nvSpPr>
          <p:cNvPr id="35" name="Rectangle 34"/>
          <p:cNvSpPr/>
          <p:nvPr/>
        </p:nvSpPr>
        <p:spPr>
          <a:xfrm>
            <a:off x="1189672" y="6655039"/>
            <a:ext cx="2425993" cy="707886"/>
          </a:xfrm>
          <a:prstGeom prst="rect">
            <a:avLst/>
          </a:prstGeom>
        </p:spPr>
        <p:txBody>
          <a:bodyPr wrap="square">
            <a:spAutoFit/>
          </a:bodyPr>
          <a:lstStyle/>
          <a:p>
            <a:pPr>
              <a:spcBef>
                <a:spcPct val="50000"/>
              </a:spcBef>
            </a:pPr>
            <a:r>
              <a:rPr lang="en-US" sz="2000" dirty="0" smtClean="0">
                <a:solidFill>
                  <a:schemeClr val="bg1"/>
                </a:solidFill>
                <a:cs typeface="Arial" pitchFamily="34" charset="0"/>
              </a:rPr>
              <a:t>Global settings and location tags</a:t>
            </a:r>
            <a:endParaRPr lang="en-US" sz="2000" dirty="0">
              <a:solidFill>
                <a:schemeClr val="bg1"/>
              </a:solidFill>
              <a:cs typeface="Arial" pitchFamily="34" charset="0"/>
            </a:endParaRPr>
          </a:p>
        </p:txBody>
      </p:sp>
      <p:sp>
        <p:nvSpPr>
          <p:cNvPr id="37" name="AutoShape 22"/>
          <p:cNvSpPr>
            <a:spLocks noChangeArrowheads="1"/>
          </p:cNvSpPr>
          <p:nvPr/>
        </p:nvSpPr>
        <p:spPr bwMode="auto">
          <a:xfrm>
            <a:off x="3363922" y="3685954"/>
            <a:ext cx="450111" cy="307720"/>
          </a:xfrm>
          <a:prstGeom prst="rightArrow">
            <a:avLst>
              <a:gd name="adj1" fmla="val 32176"/>
              <a:gd name="adj2" fmla="val 54791"/>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2700000" scaled="1"/>
            <a:tileRect/>
          </a:gradFill>
          <a:ln w="12700" algn="ctr">
            <a:solidFill>
              <a:srgbClr val="664C34"/>
            </a:solidFill>
            <a:miter lim="800000"/>
            <a:headEnd/>
            <a:tailEnd/>
          </a:ln>
        </p:spPr>
        <p:txBody>
          <a:bodyPr wrap="none" lIns="109728" tIns="54864" rIns="109728" bIns="54864" anchor="ctr"/>
          <a:lstStyle/>
          <a:p>
            <a:pPr algn="l">
              <a:lnSpc>
                <a:spcPct val="100000"/>
              </a:lnSpc>
              <a:spcBef>
                <a:spcPct val="0"/>
              </a:spcBef>
            </a:pPr>
            <a:endParaRPr lang="en-GB" dirty="0">
              <a:latin typeface="Calibri" pitchFamily="34" charset="0"/>
              <a:cs typeface="Arial" pitchFamily="34" charset="0"/>
            </a:endParaRPr>
          </a:p>
        </p:txBody>
      </p:sp>
      <p:sp>
        <p:nvSpPr>
          <p:cNvPr id="38" name="Rounded Rectangle 37"/>
          <p:cNvSpPr/>
          <p:nvPr/>
        </p:nvSpPr>
        <p:spPr bwMode="auto">
          <a:xfrm rot="10800000">
            <a:off x="6460952" y="2911641"/>
            <a:ext cx="2791325" cy="4403558"/>
          </a:xfrm>
          <a:prstGeom prst="roundRect">
            <a:avLst/>
          </a:prstGeom>
          <a:gradFill>
            <a:gsLst>
              <a:gs pos="0">
                <a:schemeClr val="accent4">
                  <a:lumMod val="60000"/>
                  <a:lumOff val="40000"/>
                </a:schemeClr>
              </a:gs>
              <a:gs pos="65000">
                <a:schemeClr val="accent2">
                  <a:tint val="32000"/>
                  <a:satMod val="250000"/>
                </a:schemeClr>
              </a:gs>
              <a:gs pos="100000">
                <a:schemeClr val="accent2">
                  <a:tint val="23000"/>
                  <a:satMod val="300000"/>
                </a:schemeClr>
              </a:gs>
            </a:gsLst>
          </a:gra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109728" tIns="54864" rIns="109728" bIns="54864" numCol="1" rtlCol="0" anchor="t"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solidFill>
                <a:sysClr val="windowText" lastClr="000000"/>
              </a:solidFill>
              <a:effectLst>
                <a:outerShdw blurRad="38100" dist="38100" dir="2700000" algn="tl">
                  <a:srgbClr val="000000">
                    <a:alpha val="43137"/>
                  </a:srgbClr>
                </a:outerShdw>
              </a:effectLst>
              <a:latin typeface="Segoe" pitchFamily="34" charset="0"/>
            </a:endParaRPr>
          </a:p>
        </p:txBody>
      </p:sp>
      <p:pic>
        <p:nvPicPr>
          <p:cNvPr id="39" name="Picture 2" descr="\\eventsql\dvd27\Clip_Installer\DVD_ART\Artwork_Imagery\Shapes and Graphics\documents folders Pages\xml sheet.png"/>
          <p:cNvPicPr>
            <a:picLocks noChangeAspect="1" noChangeArrowheads="1"/>
          </p:cNvPicPr>
          <p:nvPr/>
        </p:nvPicPr>
        <p:blipFill>
          <a:blip r:embed="rId3"/>
          <a:srcRect/>
          <a:stretch>
            <a:fillRect/>
          </a:stretch>
        </p:blipFill>
        <p:spPr bwMode="auto">
          <a:xfrm>
            <a:off x="8432224" y="1217959"/>
            <a:ext cx="771525" cy="876300"/>
          </a:xfrm>
          <a:prstGeom prst="rect">
            <a:avLst/>
          </a:prstGeom>
          <a:noFill/>
        </p:spPr>
      </p:pic>
      <p:pic>
        <p:nvPicPr>
          <p:cNvPr id="42" name="Picture 2" descr="\\eventsql\dvd27\Clip_Installer\DVD_ART\Artwork_Imagery\Shapes and Graphics\documents folders Pages\xml sheet.png"/>
          <p:cNvPicPr>
            <a:picLocks noChangeAspect="1" noChangeArrowheads="1"/>
          </p:cNvPicPr>
          <p:nvPr/>
        </p:nvPicPr>
        <p:blipFill>
          <a:blip r:embed="rId3"/>
          <a:srcRect/>
          <a:stretch>
            <a:fillRect/>
          </a:stretch>
        </p:blipFill>
        <p:spPr bwMode="auto">
          <a:xfrm>
            <a:off x="7680567" y="375968"/>
            <a:ext cx="771525" cy="876300"/>
          </a:xfrm>
          <a:prstGeom prst="rect">
            <a:avLst/>
          </a:prstGeom>
          <a:noFill/>
        </p:spPr>
      </p:pic>
      <p:sp>
        <p:nvSpPr>
          <p:cNvPr id="47" name="AutoShape 22"/>
          <p:cNvSpPr>
            <a:spLocks noChangeArrowheads="1"/>
          </p:cNvSpPr>
          <p:nvPr/>
        </p:nvSpPr>
        <p:spPr bwMode="auto">
          <a:xfrm>
            <a:off x="3826681" y="6089671"/>
            <a:ext cx="2562110" cy="406333"/>
          </a:xfrm>
          <a:prstGeom prst="rightArrow">
            <a:avLst>
              <a:gd name="adj1" fmla="val 32176"/>
              <a:gd name="adj2" fmla="val 54791"/>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2700000" scaled="1"/>
            <a:tileRect/>
          </a:gradFill>
          <a:ln w="12700" algn="ctr">
            <a:solidFill>
              <a:srgbClr val="664C34"/>
            </a:solidFill>
            <a:miter lim="800000"/>
            <a:headEnd/>
            <a:tailEnd/>
          </a:ln>
        </p:spPr>
        <p:txBody>
          <a:bodyPr wrap="none" lIns="109728" tIns="54864" rIns="109728" bIns="54864" anchor="ctr"/>
          <a:lstStyle/>
          <a:p>
            <a:pPr algn="l">
              <a:lnSpc>
                <a:spcPct val="100000"/>
              </a:lnSpc>
              <a:spcBef>
                <a:spcPct val="0"/>
              </a:spcBef>
            </a:pPr>
            <a:endParaRPr lang="en-GB" dirty="0">
              <a:latin typeface="Calibri" pitchFamily="34" charset="0"/>
              <a:cs typeface="Arial" pitchFamily="34" charset="0"/>
            </a:endParaRPr>
          </a:p>
        </p:txBody>
      </p:sp>
      <p:sp>
        <p:nvSpPr>
          <p:cNvPr id="49" name="AutoShape 22"/>
          <p:cNvSpPr>
            <a:spLocks noChangeArrowheads="1"/>
          </p:cNvSpPr>
          <p:nvPr/>
        </p:nvSpPr>
        <p:spPr bwMode="auto">
          <a:xfrm>
            <a:off x="5940331" y="3658587"/>
            <a:ext cx="531896" cy="349623"/>
          </a:xfrm>
          <a:prstGeom prst="rightArrow">
            <a:avLst>
              <a:gd name="adj1" fmla="val 32176"/>
              <a:gd name="adj2" fmla="val 54791"/>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2700000" scaled="1"/>
            <a:tileRect/>
          </a:gradFill>
          <a:ln w="12700" algn="ctr">
            <a:solidFill>
              <a:srgbClr val="664C34"/>
            </a:solidFill>
            <a:miter lim="800000"/>
            <a:headEnd/>
            <a:tailEnd/>
          </a:ln>
        </p:spPr>
        <p:txBody>
          <a:bodyPr wrap="none" lIns="109728" tIns="54864" rIns="109728" bIns="54864" anchor="ctr"/>
          <a:lstStyle/>
          <a:p>
            <a:pPr algn="l">
              <a:lnSpc>
                <a:spcPct val="100000"/>
              </a:lnSpc>
              <a:spcBef>
                <a:spcPct val="0"/>
              </a:spcBef>
            </a:pPr>
            <a:endParaRPr lang="en-GB" dirty="0">
              <a:latin typeface="Calibri" pitchFamily="34" charset="0"/>
              <a:cs typeface="Arial" pitchFamily="34" charset="0"/>
            </a:endParaRPr>
          </a:p>
        </p:txBody>
      </p:sp>
      <p:cxnSp>
        <p:nvCxnSpPr>
          <p:cNvPr id="52" name="Shape 51"/>
          <p:cNvCxnSpPr>
            <a:stCxn id="42" idx="2"/>
            <a:endCxn id="39" idx="1"/>
          </p:cNvCxnSpPr>
          <p:nvPr/>
        </p:nvCxnSpPr>
        <p:spPr>
          <a:xfrm rot="16200000" flipH="1">
            <a:off x="8047357" y="1271241"/>
            <a:ext cx="403841" cy="365894"/>
          </a:xfrm>
          <a:prstGeom prst="bentConnector2">
            <a:avLst/>
          </a:prstGeom>
          <a:ln w="50800" cap="sq">
            <a:tailEnd type="arrow"/>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9113076" y="1331191"/>
            <a:ext cx="1619099" cy="646331"/>
          </a:xfrm>
          <a:prstGeom prst="rect">
            <a:avLst/>
          </a:prstGeom>
        </p:spPr>
        <p:txBody>
          <a:bodyPr wrap="square">
            <a:spAutoFit/>
          </a:bodyPr>
          <a:lstStyle/>
          <a:p>
            <a:pPr>
              <a:spcBef>
                <a:spcPct val="50000"/>
              </a:spcBef>
            </a:pPr>
            <a:r>
              <a:rPr lang="en-US" sz="1800" dirty="0" smtClean="0">
                <a:solidFill>
                  <a:schemeClr val="bg1"/>
                </a:solidFill>
                <a:cs typeface="Arial" pitchFamily="34" charset="0"/>
              </a:rPr>
              <a:t>Contoso.com \ Orders </a:t>
            </a:r>
            <a:endParaRPr lang="en-US" sz="1800" dirty="0">
              <a:solidFill>
                <a:schemeClr val="bg1"/>
              </a:solidFill>
              <a:cs typeface="Arial" pitchFamily="34" charset="0"/>
            </a:endParaRPr>
          </a:p>
        </p:txBody>
      </p:sp>
      <p:sp>
        <p:nvSpPr>
          <p:cNvPr id="45" name="Rectangle 44"/>
          <p:cNvSpPr/>
          <p:nvPr/>
        </p:nvSpPr>
        <p:spPr>
          <a:xfrm>
            <a:off x="915412" y="2120545"/>
            <a:ext cx="5091761" cy="400110"/>
          </a:xfrm>
          <a:prstGeom prst="rect">
            <a:avLst/>
          </a:prstGeom>
        </p:spPr>
        <p:txBody>
          <a:bodyPr wrap="square">
            <a:spAutoFit/>
          </a:bodyPr>
          <a:lstStyle/>
          <a:p>
            <a:pPr>
              <a:spcBef>
                <a:spcPct val="50000"/>
              </a:spcBef>
            </a:pPr>
            <a:r>
              <a:rPr lang="en-US" sz="2000" dirty="0" smtClean="0">
                <a:solidFill>
                  <a:srgbClr val="0000B4"/>
                </a:solidFill>
                <a:cs typeface="Arial" pitchFamily="34" charset="0"/>
              </a:rPr>
              <a:t>.NET Framework  </a:t>
            </a:r>
            <a:endParaRPr lang="en-US" sz="2000" dirty="0">
              <a:solidFill>
                <a:srgbClr val="0000B4"/>
              </a:solidFill>
              <a:cs typeface="Arial" pitchFamily="34" charset="0"/>
            </a:endParaRPr>
          </a:p>
        </p:txBody>
      </p:sp>
      <p:sp>
        <p:nvSpPr>
          <p:cNvPr id="46" name="Rectangle 45"/>
          <p:cNvSpPr/>
          <p:nvPr/>
        </p:nvSpPr>
        <p:spPr>
          <a:xfrm>
            <a:off x="3757333" y="2425653"/>
            <a:ext cx="2360284" cy="400110"/>
          </a:xfrm>
          <a:prstGeom prst="rect">
            <a:avLst/>
          </a:prstGeom>
        </p:spPr>
        <p:txBody>
          <a:bodyPr wrap="square">
            <a:spAutoFit/>
          </a:bodyPr>
          <a:lstStyle/>
          <a:p>
            <a:pPr>
              <a:spcBef>
                <a:spcPct val="50000"/>
              </a:spcBef>
            </a:pPr>
            <a:r>
              <a:rPr lang="en-US" sz="2000" dirty="0" smtClean="0">
                <a:solidFill>
                  <a:schemeClr val="bg1"/>
                </a:solidFill>
                <a:cs typeface="Arial" pitchFamily="34" charset="0"/>
              </a:rPr>
              <a:t>Global </a:t>
            </a:r>
            <a:r>
              <a:rPr lang="en-US" sz="2000" dirty="0" err="1" smtClean="0">
                <a:solidFill>
                  <a:schemeClr val="bg1"/>
                </a:solidFill>
                <a:cs typeface="Arial" pitchFamily="34" charset="0"/>
              </a:rPr>
              <a:t>web.config</a:t>
            </a:r>
            <a:endParaRPr lang="en-US" sz="2000" dirty="0">
              <a:solidFill>
                <a:schemeClr val="bg1"/>
              </a:solidFill>
              <a:cs typeface="Arial" pitchFamily="34" charset="0"/>
            </a:endParaRPr>
          </a:p>
        </p:txBody>
      </p:sp>
      <p:sp>
        <p:nvSpPr>
          <p:cNvPr id="48" name="Rectangle 47"/>
          <p:cNvSpPr/>
          <p:nvPr/>
        </p:nvSpPr>
        <p:spPr>
          <a:xfrm>
            <a:off x="1220212" y="2460514"/>
            <a:ext cx="2360284" cy="400110"/>
          </a:xfrm>
          <a:prstGeom prst="rect">
            <a:avLst/>
          </a:prstGeom>
        </p:spPr>
        <p:txBody>
          <a:bodyPr wrap="square">
            <a:spAutoFit/>
          </a:bodyPr>
          <a:lstStyle/>
          <a:p>
            <a:pPr>
              <a:spcBef>
                <a:spcPct val="50000"/>
              </a:spcBef>
            </a:pPr>
            <a:r>
              <a:rPr lang="en-US" sz="2000" dirty="0" err="1" smtClean="0">
                <a:solidFill>
                  <a:schemeClr val="bg1"/>
                </a:solidFill>
                <a:cs typeface="Arial" pitchFamily="34" charset="0"/>
              </a:rPr>
              <a:t>Machine.config</a:t>
            </a:r>
            <a:endParaRPr lang="en-US" sz="2000" dirty="0">
              <a:solidFill>
                <a:schemeClr val="bg1"/>
              </a:solidFill>
              <a:cs typeface="Arial" pitchFamily="34" charset="0"/>
            </a:endParaRPr>
          </a:p>
        </p:txBody>
      </p:sp>
      <p:sp>
        <p:nvSpPr>
          <p:cNvPr id="51" name="Rectangle 50"/>
          <p:cNvSpPr/>
          <p:nvPr/>
        </p:nvSpPr>
        <p:spPr>
          <a:xfrm>
            <a:off x="903689" y="5238884"/>
            <a:ext cx="5091761" cy="400110"/>
          </a:xfrm>
          <a:prstGeom prst="rect">
            <a:avLst/>
          </a:prstGeom>
        </p:spPr>
        <p:txBody>
          <a:bodyPr wrap="square">
            <a:spAutoFit/>
          </a:bodyPr>
          <a:lstStyle/>
          <a:p>
            <a:pPr>
              <a:spcBef>
                <a:spcPct val="50000"/>
              </a:spcBef>
            </a:pPr>
            <a:r>
              <a:rPr lang="en-US" sz="2000" dirty="0" smtClean="0">
                <a:solidFill>
                  <a:srgbClr val="0000B4"/>
                </a:solidFill>
                <a:cs typeface="Arial" pitchFamily="34" charset="0"/>
              </a:rPr>
              <a:t>IIS 7</a:t>
            </a:r>
            <a:endParaRPr lang="en-US" sz="2000" dirty="0">
              <a:solidFill>
                <a:srgbClr val="0000B4"/>
              </a:solidFill>
              <a:cs typeface="Arial" pitchFamily="34" charset="0"/>
            </a:endParaRPr>
          </a:p>
        </p:txBody>
      </p:sp>
      <p:sp>
        <p:nvSpPr>
          <p:cNvPr id="53" name="Rectangle 52"/>
          <p:cNvSpPr/>
          <p:nvPr/>
        </p:nvSpPr>
        <p:spPr>
          <a:xfrm>
            <a:off x="1044366" y="5567128"/>
            <a:ext cx="2852654" cy="400110"/>
          </a:xfrm>
          <a:prstGeom prst="rect">
            <a:avLst/>
          </a:prstGeom>
        </p:spPr>
        <p:txBody>
          <a:bodyPr wrap="square">
            <a:spAutoFit/>
          </a:bodyPr>
          <a:lstStyle/>
          <a:p>
            <a:pPr>
              <a:spcBef>
                <a:spcPct val="50000"/>
              </a:spcBef>
            </a:pPr>
            <a:r>
              <a:rPr lang="en-US" sz="2000" dirty="0" err="1" smtClean="0">
                <a:solidFill>
                  <a:schemeClr val="bg1"/>
                </a:solidFill>
                <a:cs typeface="Arial" pitchFamily="34" charset="0"/>
              </a:rPr>
              <a:t>Applicationhost.config</a:t>
            </a:r>
            <a:endParaRPr lang="en-US" sz="2000" dirty="0">
              <a:solidFill>
                <a:schemeClr val="bg1"/>
              </a:solidFill>
              <a:cs typeface="Arial" pitchFamily="34" charset="0"/>
            </a:endParaRPr>
          </a:p>
        </p:txBody>
      </p:sp>
      <p:sp>
        <p:nvSpPr>
          <p:cNvPr id="60" name="Rectangle 59"/>
          <p:cNvSpPr/>
          <p:nvPr/>
        </p:nvSpPr>
        <p:spPr>
          <a:xfrm>
            <a:off x="6968539" y="2107586"/>
            <a:ext cx="1457609" cy="707886"/>
          </a:xfrm>
          <a:prstGeom prst="rect">
            <a:avLst/>
          </a:prstGeom>
        </p:spPr>
        <p:txBody>
          <a:bodyPr wrap="square">
            <a:spAutoFit/>
          </a:bodyPr>
          <a:lstStyle/>
          <a:p>
            <a:pPr>
              <a:spcBef>
                <a:spcPct val="50000"/>
              </a:spcBef>
            </a:pPr>
            <a:r>
              <a:rPr lang="en-US" sz="2000" dirty="0" smtClean="0">
                <a:solidFill>
                  <a:schemeClr val="bg1"/>
                </a:solidFill>
                <a:cs typeface="Arial" pitchFamily="34" charset="0"/>
              </a:rPr>
              <a:t>Site Root</a:t>
            </a:r>
            <a:br>
              <a:rPr lang="en-US" sz="2000" dirty="0" smtClean="0">
                <a:solidFill>
                  <a:schemeClr val="bg1"/>
                </a:solidFill>
                <a:cs typeface="Arial" pitchFamily="34" charset="0"/>
              </a:rPr>
            </a:br>
            <a:r>
              <a:rPr lang="en-US" sz="2000" dirty="0" err="1" smtClean="0">
                <a:solidFill>
                  <a:schemeClr val="bg1"/>
                </a:solidFill>
                <a:cs typeface="Arial" pitchFamily="34" charset="0"/>
              </a:rPr>
              <a:t>Web.config</a:t>
            </a:r>
            <a:endParaRPr lang="en-US" sz="2000" dirty="0">
              <a:solidFill>
                <a:schemeClr val="bg1"/>
              </a:solidFill>
              <a:cs typeface="Arial" pitchFamily="34" charset="0"/>
            </a:endParaRPr>
          </a:p>
        </p:txBody>
      </p:sp>
      <p:sp>
        <p:nvSpPr>
          <p:cNvPr id="61" name="Rectangle 60"/>
          <p:cNvSpPr/>
          <p:nvPr/>
        </p:nvSpPr>
        <p:spPr>
          <a:xfrm>
            <a:off x="6507948" y="3140242"/>
            <a:ext cx="2876100" cy="3785652"/>
          </a:xfrm>
          <a:prstGeom prst="rect">
            <a:avLst/>
          </a:prstGeom>
        </p:spPr>
        <p:txBody>
          <a:bodyPr wrap="square">
            <a:spAutoFit/>
          </a:bodyPr>
          <a:lstStyle/>
          <a:p>
            <a:pPr>
              <a:spcBef>
                <a:spcPct val="50000"/>
              </a:spcBef>
            </a:pPr>
            <a:endParaRPr lang="en-US" sz="2000" dirty="0" smtClean="0">
              <a:solidFill>
                <a:schemeClr val="bg1"/>
              </a:solidFill>
              <a:cs typeface="Arial" pitchFamily="34" charset="0"/>
            </a:endParaRPr>
          </a:p>
          <a:p>
            <a:pPr>
              <a:spcBef>
                <a:spcPct val="50000"/>
              </a:spcBef>
            </a:pPr>
            <a:r>
              <a:rPr lang="en-US" sz="2000" dirty="0" smtClean="0">
                <a:solidFill>
                  <a:schemeClr val="bg1"/>
                </a:solidFill>
                <a:cs typeface="Arial" pitchFamily="34" charset="0"/>
              </a:rPr>
              <a:t>&lt;system.web&gt;</a:t>
            </a:r>
            <a:r>
              <a:rPr lang="en-US" sz="2000" dirty="0">
                <a:solidFill>
                  <a:schemeClr val="bg1"/>
                </a:solidFill>
                <a:cs typeface="Arial" pitchFamily="34" charset="0"/>
              </a:rPr>
              <a:t/>
            </a:r>
            <a:br>
              <a:rPr lang="en-US" sz="2000" dirty="0">
                <a:solidFill>
                  <a:schemeClr val="bg1"/>
                </a:solidFill>
                <a:cs typeface="Arial" pitchFamily="34" charset="0"/>
              </a:rPr>
            </a:br>
            <a:r>
              <a:rPr lang="en-US" sz="2000" dirty="0" smtClean="0">
                <a:solidFill>
                  <a:schemeClr val="bg1"/>
                </a:solidFill>
                <a:cs typeface="Arial" pitchFamily="34" charset="0"/>
              </a:rPr>
              <a:t>.NET settings</a:t>
            </a:r>
          </a:p>
          <a:p>
            <a:pPr>
              <a:spcBef>
                <a:spcPct val="50000"/>
              </a:spcBef>
            </a:pPr>
            <a:r>
              <a:rPr lang="en-US" sz="2000" dirty="0" smtClean="0">
                <a:solidFill>
                  <a:schemeClr val="bg1"/>
                </a:solidFill>
                <a:cs typeface="Arial" pitchFamily="34" charset="0"/>
              </a:rPr>
              <a:t>..</a:t>
            </a:r>
          </a:p>
          <a:p>
            <a:pPr>
              <a:spcBef>
                <a:spcPct val="50000"/>
              </a:spcBef>
            </a:pPr>
            <a:r>
              <a:rPr lang="en-US" sz="2000" dirty="0" smtClean="0">
                <a:solidFill>
                  <a:schemeClr val="bg1"/>
                </a:solidFill>
                <a:cs typeface="Arial" pitchFamily="34" charset="0"/>
              </a:rPr>
              <a:t>..</a:t>
            </a:r>
          </a:p>
          <a:p>
            <a:pPr>
              <a:spcBef>
                <a:spcPct val="50000"/>
              </a:spcBef>
            </a:pPr>
            <a:r>
              <a:rPr lang="en-US" sz="2000" dirty="0" smtClean="0">
                <a:solidFill>
                  <a:schemeClr val="bg1"/>
                </a:solidFill>
                <a:cs typeface="Arial" pitchFamily="34" charset="0"/>
              </a:rPr>
              <a:t>..</a:t>
            </a:r>
          </a:p>
          <a:p>
            <a:pPr>
              <a:spcBef>
                <a:spcPct val="50000"/>
              </a:spcBef>
            </a:pPr>
            <a:r>
              <a:rPr lang="en-US" sz="2000" dirty="0" smtClean="0">
                <a:solidFill>
                  <a:schemeClr val="bg1"/>
                </a:solidFill>
                <a:cs typeface="Arial" pitchFamily="34" charset="0"/>
              </a:rPr>
              <a:t>&lt;</a:t>
            </a:r>
            <a:r>
              <a:rPr lang="en-US" sz="2000" dirty="0" err="1" smtClean="0">
                <a:solidFill>
                  <a:schemeClr val="bg1"/>
                </a:solidFill>
                <a:cs typeface="Arial" pitchFamily="34" charset="0"/>
              </a:rPr>
              <a:t>system.webServer</a:t>
            </a:r>
            <a:r>
              <a:rPr lang="en-US" sz="2000" dirty="0" smtClean="0">
                <a:solidFill>
                  <a:schemeClr val="bg1"/>
                </a:solidFill>
                <a:cs typeface="Arial" pitchFamily="34" charset="0"/>
              </a:rPr>
              <a:t>&gt;</a:t>
            </a:r>
            <a:br>
              <a:rPr lang="en-US" sz="2000" dirty="0" smtClean="0">
                <a:solidFill>
                  <a:schemeClr val="bg1"/>
                </a:solidFill>
                <a:cs typeface="Arial" pitchFamily="34" charset="0"/>
              </a:rPr>
            </a:br>
            <a:r>
              <a:rPr lang="en-US" sz="2000" dirty="0" smtClean="0">
                <a:solidFill>
                  <a:schemeClr val="bg1"/>
                </a:solidFill>
                <a:cs typeface="Arial" pitchFamily="34" charset="0"/>
              </a:rPr>
              <a:t>IIS7 Delegated settings</a:t>
            </a:r>
          </a:p>
          <a:p>
            <a:pPr>
              <a:spcBef>
                <a:spcPct val="50000"/>
              </a:spcBef>
            </a:pPr>
            <a:r>
              <a:rPr lang="en-US" sz="2000" dirty="0" smtClean="0">
                <a:solidFill>
                  <a:schemeClr val="bg1"/>
                </a:solidFill>
                <a:cs typeface="Arial" pitchFamily="34" charset="0"/>
              </a:rPr>
              <a:t>..</a:t>
            </a:r>
          </a:p>
        </p:txBody>
      </p:sp>
      <p:sp>
        <p:nvSpPr>
          <p:cNvPr id="62" name="Rectangle 61"/>
          <p:cNvSpPr/>
          <p:nvPr/>
        </p:nvSpPr>
        <p:spPr>
          <a:xfrm>
            <a:off x="7698122" y="0"/>
            <a:ext cx="2360284" cy="400110"/>
          </a:xfrm>
          <a:prstGeom prst="rect">
            <a:avLst/>
          </a:prstGeom>
        </p:spPr>
        <p:txBody>
          <a:bodyPr wrap="square">
            <a:spAutoFit/>
          </a:bodyPr>
          <a:lstStyle/>
          <a:p>
            <a:pPr>
              <a:spcBef>
                <a:spcPct val="50000"/>
              </a:spcBef>
            </a:pPr>
            <a:r>
              <a:rPr lang="en-US" sz="2000" dirty="0" smtClean="0">
                <a:solidFill>
                  <a:schemeClr val="bg1"/>
                </a:solidFill>
                <a:cs typeface="Arial" pitchFamily="34" charset="0"/>
              </a:rPr>
              <a:t>Contso.com root</a:t>
            </a:r>
            <a:endParaRPr lang="en-US" sz="2000" dirty="0">
              <a:solidFill>
                <a:schemeClr val="bg1"/>
              </a:solidFill>
              <a:cs typeface="Arial" pitchFamily="34" charset="0"/>
            </a:endParaRPr>
          </a:p>
        </p:txBody>
      </p:sp>
      <p:pic>
        <p:nvPicPr>
          <p:cNvPr id="66" name="Picture 2" descr="\\eventsql\dvd27\Clip_Installer\DVD_ART\Artwork_Imagery\Shapes and Graphics\documents folders Pages\xml sheet.png"/>
          <p:cNvPicPr>
            <a:picLocks noChangeAspect="1" noChangeArrowheads="1"/>
          </p:cNvPicPr>
          <p:nvPr/>
        </p:nvPicPr>
        <p:blipFill>
          <a:blip r:embed="rId3"/>
          <a:srcRect/>
          <a:stretch>
            <a:fillRect/>
          </a:stretch>
        </p:blipFill>
        <p:spPr bwMode="auto">
          <a:xfrm>
            <a:off x="7396863" y="2874487"/>
            <a:ext cx="771525" cy="8763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1000" fill="hold"/>
                                        <p:tgtEl>
                                          <p:spTgt spid="37"/>
                                        </p:tgtEl>
                                        <p:attrNameLst>
                                          <p:attrName>ppt_w</p:attrName>
                                        </p:attrNameLst>
                                      </p:cBhvr>
                                      <p:tavLst>
                                        <p:tav tm="0">
                                          <p:val>
                                            <p:strVal val="#ppt_w*0.70"/>
                                          </p:val>
                                        </p:tav>
                                        <p:tav tm="100000">
                                          <p:val>
                                            <p:strVal val="#ppt_w"/>
                                          </p:val>
                                        </p:tav>
                                      </p:tavLst>
                                    </p:anim>
                                    <p:anim calcmode="lin" valueType="num">
                                      <p:cBhvr>
                                        <p:cTn id="8" dur="1000" fill="hold"/>
                                        <p:tgtEl>
                                          <p:spTgt spid="37"/>
                                        </p:tgtEl>
                                        <p:attrNameLst>
                                          <p:attrName>ppt_h</p:attrName>
                                        </p:attrNameLst>
                                      </p:cBhvr>
                                      <p:tavLst>
                                        <p:tav tm="0">
                                          <p:val>
                                            <p:strVal val="#ppt_h"/>
                                          </p:val>
                                        </p:tav>
                                        <p:tav tm="100000">
                                          <p:val>
                                            <p:strVal val="#ppt_h"/>
                                          </p:val>
                                        </p:tav>
                                      </p:tavLst>
                                    </p:anim>
                                    <p:animEffect transition="in" filter="fade">
                                      <p:cBhvr>
                                        <p:cTn id="9" dur="1000"/>
                                        <p:tgtEl>
                                          <p:spTgt spid="37"/>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1000" fill="hold"/>
                                        <p:tgtEl>
                                          <p:spTgt spid="47"/>
                                        </p:tgtEl>
                                        <p:attrNameLst>
                                          <p:attrName>ppt_w</p:attrName>
                                        </p:attrNameLst>
                                      </p:cBhvr>
                                      <p:tavLst>
                                        <p:tav tm="0">
                                          <p:val>
                                            <p:strVal val="#ppt_w*0.70"/>
                                          </p:val>
                                        </p:tav>
                                        <p:tav tm="100000">
                                          <p:val>
                                            <p:strVal val="#ppt_w"/>
                                          </p:val>
                                        </p:tav>
                                      </p:tavLst>
                                    </p:anim>
                                    <p:anim calcmode="lin" valueType="num">
                                      <p:cBhvr>
                                        <p:cTn id="14" dur="1000" fill="hold"/>
                                        <p:tgtEl>
                                          <p:spTgt spid="47"/>
                                        </p:tgtEl>
                                        <p:attrNameLst>
                                          <p:attrName>ppt_h</p:attrName>
                                        </p:attrNameLst>
                                      </p:cBhvr>
                                      <p:tavLst>
                                        <p:tav tm="0">
                                          <p:val>
                                            <p:strVal val="#ppt_h"/>
                                          </p:val>
                                        </p:tav>
                                        <p:tav tm="100000">
                                          <p:val>
                                            <p:strVal val="#ppt_h"/>
                                          </p:val>
                                        </p:tav>
                                      </p:tavLst>
                                    </p:anim>
                                    <p:animEffect transition="in" filter="fade">
                                      <p:cBhvr>
                                        <p:cTn id="15" dur="1000"/>
                                        <p:tgtEl>
                                          <p:spTgt spid="47"/>
                                        </p:tgtEl>
                                      </p:cBhvr>
                                    </p:animEffect>
                                  </p:childTnLst>
                                </p:cTn>
                              </p:par>
                            </p:childTnLst>
                          </p:cTn>
                        </p:par>
                        <p:par>
                          <p:cTn id="16" fill="hold">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p:cTn id="19" dur="1000" fill="hold"/>
                                        <p:tgtEl>
                                          <p:spTgt spid="49"/>
                                        </p:tgtEl>
                                        <p:attrNameLst>
                                          <p:attrName>ppt_w</p:attrName>
                                        </p:attrNameLst>
                                      </p:cBhvr>
                                      <p:tavLst>
                                        <p:tav tm="0">
                                          <p:val>
                                            <p:strVal val="#ppt_w*0.70"/>
                                          </p:val>
                                        </p:tav>
                                        <p:tav tm="100000">
                                          <p:val>
                                            <p:strVal val="#ppt_w"/>
                                          </p:val>
                                        </p:tav>
                                      </p:tavLst>
                                    </p:anim>
                                    <p:anim calcmode="lin" valueType="num">
                                      <p:cBhvr>
                                        <p:cTn id="20" dur="1000" fill="hold"/>
                                        <p:tgtEl>
                                          <p:spTgt spid="49"/>
                                        </p:tgtEl>
                                        <p:attrNameLst>
                                          <p:attrName>ppt_h</p:attrName>
                                        </p:attrNameLst>
                                      </p:cBhvr>
                                      <p:tavLst>
                                        <p:tav tm="0">
                                          <p:val>
                                            <p:strVal val="#ppt_h"/>
                                          </p:val>
                                        </p:tav>
                                        <p:tav tm="100000">
                                          <p:val>
                                            <p:strVal val="#ppt_h"/>
                                          </p:val>
                                        </p:tav>
                                      </p:tavLst>
                                    </p:anim>
                                    <p:animEffect transition="in" filter="fade">
                                      <p:cBhvr>
                                        <p:cTn id="21"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7" grpId="0" animBg="1"/>
      <p:bldP spid="4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Delegated Administration</a:t>
            </a:r>
            <a:br>
              <a:rPr lang="en-US" smtClean="0"/>
            </a:br>
            <a:r>
              <a:rPr lang="en-US" smtClean="0"/>
              <a:t>	</a:t>
            </a:r>
            <a:endParaRPr lang="en-US"/>
          </a:p>
        </p:txBody>
      </p:sp>
      <p:sp>
        <p:nvSpPr>
          <p:cNvPr id="3" name="Content Placeholder 2"/>
          <p:cNvSpPr>
            <a:spLocks noGrp="1"/>
          </p:cNvSpPr>
          <p:nvPr>
            <p:ph sz="quarter" idx="1"/>
          </p:nvPr>
        </p:nvSpPr>
        <p:spPr>
          <a:xfrm>
            <a:off x="457200" y="1355480"/>
            <a:ext cx="10058400" cy="6170735"/>
          </a:xfrm>
        </p:spPr>
        <p:txBody>
          <a:bodyPr>
            <a:normAutofit fontScale="92500" lnSpcReduction="10000"/>
          </a:bodyPr>
          <a:lstStyle/>
          <a:p>
            <a:r>
              <a:rPr lang="en-US" dirty="0" smtClean="0"/>
              <a:t>Delegate control to site owners</a:t>
            </a:r>
          </a:p>
          <a:p>
            <a:r>
              <a:rPr lang="en-US" dirty="0" smtClean="0"/>
              <a:t>Site owners control designated settings without elevated server privileges</a:t>
            </a:r>
          </a:p>
          <a:p>
            <a:r>
              <a:rPr lang="en-US" dirty="0" smtClean="0"/>
              <a:t>Delegated settings written to </a:t>
            </a:r>
            <a:r>
              <a:rPr lang="en-US" dirty="0" err="1" smtClean="0"/>
              <a:t>Web.config</a:t>
            </a:r>
            <a:r>
              <a:rPr lang="en-US" dirty="0" smtClean="0"/>
              <a:t> files</a:t>
            </a:r>
          </a:p>
          <a:p>
            <a:pPr lvl="1"/>
            <a:r>
              <a:rPr lang="en-US" dirty="0" smtClean="0"/>
              <a:t>Site and/or application level</a:t>
            </a:r>
          </a:p>
          <a:p>
            <a:pPr lvl="1"/>
            <a:r>
              <a:rPr lang="en-US" dirty="0" smtClean="0"/>
              <a:t>Shared with ASP.net configuration</a:t>
            </a:r>
          </a:p>
          <a:p>
            <a:pPr lvl="1"/>
            <a:r>
              <a:rPr lang="en-US" dirty="0" err="1" smtClean="0"/>
              <a:t>XCopy</a:t>
            </a:r>
            <a:r>
              <a:rPr lang="en-US" dirty="0" smtClean="0"/>
              <a:t>  deploy configuration and content</a:t>
            </a:r>
          </a:p>
          <a:p>
            <a:r>
              <a:rPr lang="en-US" dirty="0" smtClean="0"/>
              <a:t>Granular control over delegated settings allows precise locking</a:t>
            </a:r>
          </a:p>
          <a:p>
            <a:pPr lvl="1"/>
            <a:r>
              <a:rPr lang="en-US" dirty="0" smtClean="0"/>
              <a:t>Example:</a:t>
            </a:r>
          </a:p>
          <a:p>
            <a:pPr lvl="2"/>
            <a:r>
              <a:rPr lang="en-US" dirty="0" smtClean="0"/>
              <a:t>Require Windows Authentication - let site owner control turn on/off Basic.</a:t>
            </a:r>
          </a:p>
          <a:p>
            <a:endParaRPr lang="en-US" dirty="0" smtClean="0"/>
          </a:p>
          <a:p>
            <a:pPr lvl="2"/>
            <a:endParaRPr lang="en-US" dirty="0" smtClean="0"/>
          </a:p>
          <a:p>
            <a:endParaRPr lang="en-US" dirty="0" smtClean="0"/>
          </a:p>
        </p:txBody>
      </p:sp>
    </p:spTree>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Shared Configuration</a:t>
            </a:r>
            <a:br>
              <a:rPr lang="en-US" smtClean="0"/>
            </a:br>
            <a:r>
              <a:rPr lang="en-US" smtClean="0"/>
              <a:t>	</a:t>
            </a:r>
            <a:endParaRPr lang="en-US"/>
          </a:p>
        </p:txBody>
      </p:sp>
      <p:sp>
        <p:nvSpPr>
          <p:cNvPr id="3" name="Content Placeholder 2"/>
          <p:cNvSpPr>
            <a:spLocks noGrp="1"/>
          </p:cNvSpPr>
          <p:nvPr>
            <p:ph sz="quarter" idx="1"/>
          </p:nvPr>
        </p:nvSpPr>
        <p:spPr>
          <a:xfrm>
            <a:off x="457200" y="1425820"/>
            <a:ext cx="10058400" cy="6309420"/>
          </a:xfrm>
        </p:spPr>
        <p:txBody>
          <a:bodyPr/>
          <a:lstStyle/>
          <a:p>
            <a:r>
              <a:rPr lang="en-US" dirty="0" smtClean="0"/>
              <a:t>All web servers can share a single </a:t>
            </a:r>
            <a:r>
              <a:rPr lang="en-US" dirty="0" err="1" smtClean="0"/>
              <a:t>applicationhost.config</a:t>
            </a:r>
            <a:endParaRPr lang="en-US" dirty="0" smtClean="0"/>
          </a:p>
          <a:p>
            <a:r>
              <a:rPr lang="en-US" dirty="0" smtClean="0"/>
              <a:t>Eliminates configuration replication in a web farm</a:t>
            </a:r>
          </a:p>
          <a:p>
            <a:r>
              <a:rPr lang="en-US" dirty="0" smtClean="0"/>
              <a:t>Easily stage and rollback </a:t>
            </a:r>
            <a:r>
              <a:rPr lang="en-US" dirty="0" err="1" smtClean="0"/>
              <a:t>config</a:t>
            </a:r>
            <a:r>
              <a:rPr lang="en-US" dirty="0" smtClean="0"/>
              <a:t> changes</a:t>
            </a:r>
          </a:p>
          <a:p>
            <a:r>
              <a:rPr lang="en-US" dirty="0" smtClean="0"/>
              <a:t>All administration tools are redirected to a common UNC path</a:t>
            </a:r>
          </a:p>
          <a:p>
            <a:r>
              <a:rPr lang="en-US" dirty="0" smtClean="0"/>
              <a:t>Does not replicate content</a:t>
            </a:r>
          </a:p>
          <a:p>
            <a:r>
              <a:rPr lang="en-US" dirty="0" smtClean="0"/>
              <a:t>First appearance in Longhorn Beta 3</a:t>
            </a:r>
          </a:p>
          <a:p>
            <a:endParaRPr lang="en-US" dirty="0" smtClean="0"/>
          </a:p>
        </p:txBody>
      </p:sp>
    </p:spTree>
  </p:cSld>
  <p:clrMapOvr>
    <a:masterClrMapping/>
  </p:clrMapOvr>
  <p:transition>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ounded Rectangle 24"/>
          <p:cNvSpPr/>
          <p:nvPr/>
        </p:nvSpPr>
        <p:spPr bwMode="auto">
          <a:xfrm>
            <a:off x="261257" y="1287219"/>
            <a:ext cx="10489474" cy="4969891"/>
          </a:xfrm>
          <a:prstGeom prst="roundRect">
            <a:avLst>
              <a:gd name="adj" fmla="val 9003"/>
            </a:avLst>
          </a:prstGeom>
          <a:gradFill flip="none" rotWithShape="1">
            <a:gsLst>
              <a:gs pos="0">
                <a:srgbClr val="0070C0"/>
              </a:gs>
              <a:gs pos="53000">
                <a:srgbClr val="D4DEFF"/>
              </a:gs>
              <a:gs pos="83000">
                <a:srgbClr val="D4DEFF"/>
              </a:gs>
              <a:gs pos="100000">
                <a:srgbClr val="96AB94"/>
              </a:gs>
            </a:gsLst>
            <a:lin ang="2700000" scaled="0"/>
            <a:tileRect/>
          </a:gradFill>
          <a:ln w="12700" cap="flat" cmpd="sng" algn="ctr">
            <a:no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balanced" dir="t"/>
          </a:scene3d>
          <a:sp3d>
            <a:bevelT/>
          </a:sp3d>
        </p:spPr>
        <p:txBody>
          <a:bodyPr vert="horz" wrap="square" lIns="91436" tIns="45718" rIns="91436" bIns="45718" numCol="1" rtlCol="0" anchor="ctr" anchorCtr="0" compatLnSpc="1">
            <a:prstTxWarp prst="textNoShape">
              <a:avLst/>
            </a:prstTxWarp>
            <a:flatTx/>
          </a:bodyPr>
          <a:lstStyle/>
          <a:p>
            <a:pPr algn="ctr" defTabSz="914364" eaLnBrk="0" fontAlgn="base" hangingPunct="0">
              <a:lnSpc>
                <a:spcPct val="85000"/>
              </a:lnSpc>
              <a:spcBef>
                <a:spcPct val="20000"/>
              </a:spcBef>
              <a:spcAft>
                <a:spcPct val="0"/>
              </a:spcAft>
            </a:pPr>
            <a:endParaRPr lang="en-US" sz="1800" dirty="0" smtClean="0">
              <a:solidFill>
                <a:srgbClr val="FFFFFF"/>
              </a:solidFill>
            </a:endParaRPr>
          </a:p>
        </p:txBody>
      </p:sp>
      <p:sp>
        <p:nvSpPr>
          <p:cNvPr id="2" name="Title 1"/>
          <p:cNvSpPr>
            <a:spLocks noGrp="1"/>
          </p:cNvSpPr>
          <p:nvPr>
            <p:ph type="title"/>
          </p:nvPr>
        </p:nvSpPr>
        <p:spPr/>
        <p:txBody>
          <a:bodyPr/>
          <a:lstStyle/>
          <a:p>
            <a:r>
              <a:rPr smtClean="0"/>
              <a:t>Staging and Rollback</a:t>
            </a:r>
            <a:endParaRPr lang="en-US" dirty="0"/>
          </a:p>
        </p:txBody>
      </p:sp>
      <p:grpSp>
        <p:nvGrpSpPr>
          <p:cNvPr id="3" name="Group 6"/>
          <p:cNvGrpSpPr/>
          <p:nvPr/>
        </p:nvGrpSpPr>
        <p:grpSpPr>
          <a:xfrm>
            <a:off x="1938528" y="2020362"/>
            <a:ext cx="855598" cy="1170817"/>
            <a:chOff x="4653106" y="1421776"/>
            <a:chExt cx="855597" cy="1170817"/>
          </a:xfrm>
        </p:grpSpPr>
        <p:pic>
          <p:nvPicPr>
            <p:cNvPr id="8" name="Picture 1" descr="D:\Aeshen\TechNet 2006\12-December\Msft-longhorn-papers\TDM Deck\Windows Illustration Icons\Server.png"/>
            <p:cNvPicPr>
              <a:picLocks noChangeAspect="1" noChangeArrowheads="1"/>
            </p:cNvPicPr>
            <p:nvPr/>
          </p:nvPicPr>
          <p:blipFill>
            <a:blip r:embed="rId3"/>
            <a:srcRect/>
            <a:stretch>
              <a:fillRect/>
            </a:stretch>
          </p:blipFill>
          <p:spPr bwMode="auto">
            <a:xfrm>
              <a:off x="4653106" y="1421776"/>
              <a:ext cx="855597" cy="1170817"/>
            </a:xfrm>
            <a:prstGeom prst="rect">
              <a:avLst/>
            </a:prstGeom>
            <a:noFill/>
            <a:effectLst>
              <a:outerShdw blurRad="50800" dist="38100" dir="2700000" algn="tl" rotWithShape="0">
                <a:prstClr val="black">
                  <a:alpha val="40000"/>
                </a:prstClr>
              </a:outerShdw>
            </a:effectLst>
          </p:spPr>
        </p:pic>
        <p:sp>
          <p:nvSpPr>
            <p:cNvPr id="9" name="Text Box 16"/>
            <p:cNvSpPr txBox="1">
              <a:spLocks noChangeArrowheads="1"/>
            </p:cNvSpPr>
            <p:nvPr/>
          </p:nvSpPr>
          <p:spPr bwMode="auto">
            <a:xfrm rot="612865">
              <a:off x="4926508" y="1480375"/>
              <a:ext cx="559144" cy="307777"/>
            </a:xfrm>
            <a:prstGeom prst="rect">
              <a:avLst/>
            </a:prstGeom>
            <a:noFill/>
            <a:ln w="9525">
              <a:noFill/>
              <a:miter lim="800000"/>
              <a:headEnd/>
              <a:tailEnd/>
            </a:ln>
            <a:scene3d>
              <a:camera prst="perspectiveContrastingRightFacing"/>
              <a:lightRig rig="threePt" dir="t"/>
            </a:scene3d>
          </p:spPr>
          <p:txBody>
            <a:bodyPr wrap="square">
              <a:spAutoFit/>
            </a:bodyPr>
            <a:lstStyle/>
            <a:p>
              <a:pPr>
                <a:spcBef>
                  <a:spcPct val="50000"/>
                </a:spcBef>
              </a:pPr>
              <a:r>
                <a:rPr lang="en-US" sz="1400" dirty="0" smtClean="0">
                  <a:solidFill>
                    <a:schemeClr val="bg2"/>
                  </a:solidFill>
                </a:rPr>
                <a:t>IIS7</a:t>
              </a:r>
              <a:endParaRPr lang="en-US" sz="1400" dirty="0">
                <a:solidFill>
                  <a:schemeClr val="bg2"/>
                </a:solidFill>
              </a:endParaRPr>
            </a:p>
          </p:txBody>
        </p:sp>
        <p:pic>
          <p:nvPicPr>
            <p:cNvPr id="10" name="Picture 9" descr="D:\Aeshen\TechNet 2006\12-December\Msft-longhorn-papers\TDM Deck\Windows Illustration Icons\Internet.png"/>
            <p:cNvPicPr>
              <a:picLocks noChangeAspect="1" noChangeArrowheads="1"/>
            </p:cNvPicPr>
            <p:nvPr/>
          </p:nvPicPr>
          <p:blipFill>
            <a:blip r:embed="rId4" cstate="print"/>
            <a:srcRect/>
            <a:stretch>
              <a:fillRect/>
            </a:stretch>
          </p:blipFill>
          <p:spPr bwMode="auto">
            <a:xfrm>
              <a:off x="4966447" y="2080708"/>
              <a:ext cx="466165" cy="466165"/>
            </a:xfrm>
            <a:prstGeom prst="rect">
              <a:avLst/>
            </a:prstGeom>
            <a:noFill/>
          </p:spPr>
        </p:pic>
      </p:grpSp>
      <p:grpSp>
        <p:nvGrpSpPr>
          <p:cNvPr id="4" name="Group 10"/>
          <p:cNvGrpSpPr/>
          <p:nvPr/>
        </p:nvGrpSpPr>
        <p:grpSpPr>
          <a:xfrm>
            <a:off x="5141780" y="2111663"/>
            <a:ext cx="1682927" cy="984897"/>
            <a:chOff x="6482960" y="849630"/>
            <a:chExt cx="1682927" cy="984897"/>
          </a:xfrm>
        </p:grpSpPr>
        <p:grpSp>
          <p:nvGrpSpPr>
            <p:cNvPr id="5" name="Group 139"/>
            <p:cNvGrpSpPr/>
            <p:nvPr/>
          </p:nvGrpSpPr>
          <p:grpSpPr>
            <a:xfrm>
              <a:off x="6803894" y="849630"/>
              <a:ext cx="759278" cy="688521"/>
              <a:chOff x="6803894" y="849630"/>
              <a:chExt cx="759278" cy="688521"/>
            </a:xfrm>
          </p:grpSpPr>
          <p:pic>
            <p:nvPicPr>
              <p:cNvPr id="27" name="Picture 12" descr="D:\Aeshen\TechNet 2006\12-December\Msft-longhorn-papers\TDM Deck\Windows Illustration Icons\Generic Doc.png"/>
              <p:cNvPicPr>
                <a:picLocks noChangeAspect="1" noChangeArrowheads="1"/>
              </p:cNvPicPr>
              <p:nvPr/>
            </p:nvPicPr>
            <p:blipFill>
              <a:blip r:embed="rId5" cstate="print"/>
              <a:srcRect/>
              <a:stretch>
                <a:fillRect/>
              </a:stretch>
            </p:blipFill>
            <p:spPr bwMode="auto">
              <a:xfrm>
                <a:off x="6842215" y="849630"/>
                <a:ext cx="688521" cy="688521"/>
              </a:xfrm>
              <a:prstGeom prst="rect">
                <a:avLst/>
              </a:prstGeom>
              <a:noFill/>
              <a:effectLst>
                <a:outerShdw blurRad="50800" dist="38100" dir="2700000" algn="tl" rotWithShape="0">
                  <a:prstClr val="black">
                    <a:alpha val="40000"/>
                  </a:prstClr>
                </a:outerShdw>
              </a:effectLst>
            </p:spPr>
          </p:pic>
          <p:sp>
            <p:nvSpPr>
              <p:cNvPr id="28" name="TextBox 27"/>
              <p:cNvSpPr txBox="1"/>
              <p:nvPr/>
            </p:nvSpPr>
            <p:spPr>
              <a:xfrm>
                <a:off x="6803894" y="982979"/>
                <a:ext cx="759278" cy="430887"/>
              </a:xfrm>
              <a:prstGeom prst="rect">
                <a:avLst/>
              </a:prstGeom>
              <a:noFill/>
            </p:spPr>
            <p:txBody>
              <a:bodyPr wrap="square" rtlCol="0">
                <a:spAutoFit/>
              </a:bodyPr>
              <a:lstStyle/>
              <a:p>
                <a:r>
                  <a:rPr lang="en-US" dirty="0" smtClean="0">
                    <a:solidFill>
                      <a:schemeClr val="bg2"/>
                    </a:solidFill>
                    <a:latin typeface="+mn-lt"/>
                  </a:rPr>
                  <a:t>XML</a:t>
                </a:r>
                <a:endParaRPr lang="en-US" dirty="0">
                  <a:solidFill>
                    <a:schemeClr val="bg2"/>
                  </a:solidFill>
                  <a:latin typeface="+mn-lt"/>
                </a:endParaRPr>
              </a:p>
            </p:txBody>
          </p:sp>
        </p:grpSp>
        <p:sp>
          <p:nvSpPr>
            <p:cNvPr id="26" name="TextBox 25"/>
            <p:cNvSpPr txBox="1"/>
            <p:nvPr/>
          </p:nvSpPr>
          <p:spPr>
            <a:xfrm>
              <a:off x="6482960" y="1526750"/>
              <a:ext cx="1682927" cy="307777"/>
            </a:xfrm>
            <a:prstGeom prst="rect">
              <a:avLst/>
            </a:prstGeom>
            <a:noFill/>
            <a:effectLst/>
          </p:spPr>
          <p:txBody>
            <a:bodyPr wrap="square" rtlCol="0">
              <a:spAutoFit/>
            </a:bodyPr>
            <a:lstStyle/>
            <a:p>
              <a:pPr algn="l"/>
              <a:r>
                <a:rPr lang="en-US" sz="1400" b="1" dirty="0" err="1" smtClean="0"/>
                <a:t>AppHost.config</a:t>
              </a:r>
              <a:endParaRPr lang="en-US" sz="1400" b="1" dirty="0"/>
            </a:p>
          </p:txBody>
        </p:sp>
      </p:grpSp>
      <p:grpSp>
        <p:nvGrpSpPr>
          <p:cNvPr id="6" name="Group 15"/>
          <p:cNvGrpSpPr/>
          <p:nvPr/>
        </p:nvGrpSpPr>
        <p:grpSpPr>
          <a:xfrm>
            <a:off x="2003909" y="3453691"/>
            <a:ext cx="855598" cy="1170817"/>
            <a:chOff x="4653106" y="1421776"/>
            <a:chExt cx="855597" cy="1170817"/>
          </a:xfrm>
        </p:grpSpPr>
        <p:pic>
          <p:nvPicPr>
            <p:cNvPr id="17" name="Picture 1" descr="D:\Aeshen\TechNet 2006\12-December\Msft-longhorn-papers\TDM Deck\Windows Illustration Icons\Server.png"/>
            <p:cNvPicPr>
              <a:picLocks noChangeAspect="1" noChangeArrowheads="1"/>
            </p:cNvPicPr>
            <p:nvPr/>
          </p:nvPicPr>
          <p:blipFill>
            <a:blip r:embed="rId3"/>
            <a:srcRect/>
            <a:stretch>
              <a:fillRect/>
            </a:stretch>
          </p:blipFill>
          <p:spPr bwMode="auto">
            <a:xfrm>
              <a:off x="4653106" y="1421776"/>
              <a:ext cx="855597" cy="1170817"/>
            </a:xfrm>
            <a:prstGeom prst="rect">
              <a:avLst/>
            </a:prstGeom>
            <a:noFill/>
            <a:effectLst>
              <a:outerShdw blurRad="50800" dist="38100" dir="2700000" algn="tl" rotWithShape="0">
                <a:prstClr val="black">
                  <a:alpha val="40000"/>
                </a:prstClr>
              </a:outerShdw>
            </a:effectLst>
          </p:spPr>
        </p:pic>
        <p:sp>
          <p:nvSpPr>
            <p:cNvPr id="18" name="Text Box 16"/>
            <p:cNvSpPr txBox="1">
              <a:spLocks noChangeArrowheads="1"/>
            </p:cNvSpPr>
            <p:nvPr/>
          </p:nvSpPr>
          <p:spPr bwMode="auto">
            <a:xfrm rot="612865">
              <a:off x="4926508" y="1480375"/>
              <a:ext cx="559144" cy="307777"/>
            </a:xfrm>
            <a:prstGeom prst="rect">
              <a:avLst/>
            </a:prstGeom>
            <a:noFill/>
            <a:ln w="9525">
              <a:noFill/>
              <a:miter lim="800000"/>
              <a:headEnd/>
              <a:tailEnd/>
            </a:ln>
            <a:scene3d>
              <a:camera prst="perspectiveContrastingRightFacing"/>
              <a:lightRig rig="threePt" dir="t"/>
            </a:scene3d>
          </p:spPr>
          <p:txBody>
            <a:bodyPr wrap="square">
              <a:spAutoFit/>
            </a:bodyPr>
            <a:lstStyle/>
            <a:p>
              <a:pPr>
                <a:spcBef>
                  <a:spcPct val="50000"/>
                </a:spcBef>
              </a:pPr>
              <a:r>
                <a:rPr lang="en-US" sz="1400" dirty="0" smtClean="0">
                  <a:solidFill>
                    <a:schemeClr val="bg2"/>
                  </a:solidFill>
                </a:rPr>
                <a:t>IIS7</a:t>
              </a:r>
              <a:endParaRPr lang="en-US" sz="1400" dirty="0">
                <a:solidFill>
                  <a:schemeClr val="bg2"/>
                </a:solidFill>
              </a:endParaRPr>
            </a:p>
          </p:txBody>
        </p:sp>
        <p:pic>
          <p:nvPicPr>
            <p:cNvPr id="19" name="Picture 9" descr="D:\Aeshen\TechNet 2006\12-December\Msft-longhorn-papers\TDM Deck\Windows Illustration Icons\Internet.png"/>
            <p:cNvPicPr>
              <a:picLocks noChangeAspect="1" noChangeArrowheads="1"/>
            </p:cNvPicPr>
            <p:nvPr/>
          </p:nvPicPr>
          <p:blipFill>
            <a:blip r:embed="rId4" cstate="print"/>
            <a:srcRect/>
            <a:stretch>
              <a:fillRect/>
            </a:stretch>
          </p:blipFill>
          <p:spPr bwMode="auto">
            <a:xfrm>
              <a:off x="4966447" y="2080708"/>
              <a:ext cx="466165" cy="466165"/>
            </a:xfrm>
            <a:prstGeom prst="rect">
              <a:avLst/>
            </a:prstGeom>
            <a:noFill/>
          </p:spPr>
        </p:pic>
      </p:grpSp>
      <p:grpSp>
        <p:nvGrpSpPr>
          <p:cNvPr id="7" name="Group 19"/>
          <p:cNvGrpSpPr/>
          <p:nvPr/>
        </p:nvGrpSpPr>
        <p:grpSpPr>
          <a:xfrm>
            <a:off x="2082221" y="4852442"/>
            <a:ext cx="855598" cy="1170817"/>
            <a:chOff x="4653106" y="1421776"/>
            <a:chExt cx="855597" cy="1170817"/>
          </a:xfrm>
        </p:grpSpPr>
        <p:pic>
          <p:nvPicPr>
            <p:cNvPr id="21" name="Picture 1" descr="D:\Aeshen\TechNet 2006\12-December\Msft-longhorn-papers\TDM Deck\Windows Illustration Icons\Server.png"/>
            <p:cNvPicPr>
              <a:picLocks noChangeAspect="1" noChangeArrowheads="1"/>
            </p:cNvPicPr>
            <p:nvPr/>
          </p:nvPicPr>
          <p:blipFill>
            <a:blip r:embed="rId3"/>
            <a:srcRect/>
            <a:stretch>
              <a:fillRect/>
            </a:stretch>
          </p:blipFill>
          <p:spPr bwMode="auto">
            <a:xfrm>
              <a:off x="4653106" y="1421776"/>
              <a:ext cx="855597" cy="1170817"/>
            </a:xfrm>
            <a:prstGeom prst="rect">
              <a:avLst/>
            </a:prstGeom>
            <a:noFill/>
            <a:effectLst>
              <a:outerShdw blurRad="50800" dist="38100" dir="2700000" algn="tl" rotWithShape="0">
                <a:prstClr val="black">
                  <a:alpha val="40000"/>
                </a:prstClr>
              </a:outerShdw>
            </a:effectLst>
          </p:spPr>
        </p:pic>
        <p:sp>
          <p:nvSpPr>
            <p:cNvPr id="22" name="Text Box 16"/>
            <p:cNvSpPr txBox="1">
              <a:spLocks noChangeArrowheads="1"/>
            </p:cNvSpPr>
            <p:nvPr/>
          </p:nvSpPr>
          <p:spPr bwMode="auto">
            <a:xfrm rot="612865">
              <a:off x="4926508" y="1480375"/>
              <a:ext cx="559144" cy="307777"/>
            </a:xfrm>
            <a:prstGeom prst="rect">
              <a:avLst/>
            </a:prstGeom>
            <a:noFill/>
            <a:ln w="9525">
              <a:noFill/>
              <a:miter lim="800000"/>
              <a:headEnd/>
              <a:tailEnd/>
            </a:ln>
            <a:scene3d>
              <a:camera prst="perspectiveContrastingRightFacing"/>
              <a:lightRig rig="threePt" dir="t"/>
            </a:scene3d>
          </p:spPr>
          <p:txBody>
            <a:bodyPr wrap="square">
              <a:spAutoFit/>
            </a:bodyPr>
            <a:lstStyle/>
            <a:p>
              <a:pPr>
                <a:spcBef>
                  <a:spcPct val="50000"/>
                </a:spcBef>
              </a:pPr>
              <a:r>
                <a:rPr lang="en-US" sz="1400" dirty="0" smtClean="0">
                  <a:solidFill>
                    <a:schemeClr val="bg2"/>
                  </a:solidFill>
                </a:rPr>
                <a:t>IIS7</a:t>
              </a:r>
              <a:endParaRPr lang="en-US" sz="1400" dirty="0">
                <a:solidFill>
                  <a:schemeClr val="bg2"/>
                </a:solidFill>
              </a:endParaRPr>
            </a:p>
          </p:txBody>
        </p:sp>
        <p:pic>
          <p:nvPicPr>
            <p:cNvPr id="23" name="Picture 9" descr="D:\Aeshen\TechNet 2006\12-December\Msft-longhorn-papers\TDM Deck\Windows Illustration Icons\Internet.png"/>
            <p:cNvPicPr>
              <a:picLocks noChangeAspect="1" noChangeArrowheads="1"/>
            </p:cNvPicPr>
            <p:nvPr/>
          </p:nvPicPr>
          <p:blipFill>
            <a:blip r:embed="rId4" cstate="print"/>
            <a:srcRect/>
            <a:stretch>
              <a:fillRect/>
            </a:stretch>
          </p:blipFill>
          <p:spPr bwMode="auto">
            <a:xfrm>
              <a:off x="4966447" y="2080708"/>
              <a:ext cx="466165" cy="466165"/>
            </a:xfrm>
            <a:prstGeom prst="rect">
              <a:avLst/>
            </a:prstGeom>
            <a:noFill/>
          </p:spPr>
        </p:pic>
      </p:grpSp>
      <p:grpSp>
        <p:nvGrpSpPr>
          <p:cNvPr id="11" name="Group 28"/>
          <p:cNvGrpSpPr/>
          <p:nvPr/>
        </p:nvGrpSpPr>
        <p:grpSpPr>
          <a:xfrm>
            <a:off x="4519035" y="3253195"/>
            <a:ext cx="855598" cy="1170818"/>
            <a:chOff x="7027106" y="1778824"/>
            <a:chExt cx="855597" cy="1170817"/>
          </a:xfrm>
        </p:grpSpPr>
        <p:pic>
          <p:nvPicPr>
            <p:cNvPr id="30" name="Picture 1" descr="D:\Aeshen\TechNet 2006\12-December\Msft-longhorn-papers\TDM Deck\Windows Illustration Icons\Server.png"/>
            <p:cNvPicPr>
              <a:picLocks noChangeAspect="1" noChangeArrowheads="1"/>
            </p:cNvPicPr>
            <p:nvPr/>
          </p:nvPicPr>
          <p:blipFill>
            <a:blip r:embed="rId3"/>
            <a:srcRect/>
            <a:stretch>
              <a:fillRect/>
            </a:stretch>
          </p:blipFill>
          <p:spPr bwMode="auto">
            <a:xfrm>
              <a:off x="7027106" y="1778824"/>
              <a:ext cx="855597" cy="1170817"/>
            </a:xfrm>
            <a:prstGeom prst="rect">
              <a:avLst/>
            </a:prstGeom>
            <a:noFill/>
            <a:effectLst>
              <a:outerShdw blurRad="50800" dist="38100" dir="2700000" algn="tl" rotWithShape="0">
                <a:prstClr val="black">
                  <a:alpha val="40000"/>
                </a:prstClr>
              </a:outerShdw>
            </a:effectLst>
          </p:spPr>
        </p:pic>
        <p:sp>
          <p:nvSpPr>
            <p:cNvPr id="31" name="Text Box 16"/>
            <p:cNvSpPr txBox="1">
              <a:spLocks noChangeArrowheads="1"/>
            </p:cNvSpPr>
            <p:nvPr/>
          </p:nvSpPr>
          <p:spPr bwMode="auto">
            <a:xfrm rot="612865">
              <a:off x="7257358" y="1846726"/>
              <a:ext cx="587502" cy="307777"/>
            </a:xfrm>
            <a:prstGeom prst="rect">
              <a:avLst/>
            </a:prstGeom>
            <a:noFill/>
            <a:ln w="9525">
              <a:noFill/>
              <a:miter lim="800000"/>
              <a:headEnd/>
              <a:tailEnd/>
            </a:ln>
            <a:scene3d>
              <a:camera prst="perspectiveContrastingRightFacing"/>
              <a:lightRig rig="threePt" dir="t"/>
            </a:scene3d>
          </p:spPr>
          <p:txBody>
            <a:bodyPr wrap="square">
              <a:spAutoFit/>
            </a:bodyPr>
            <a:lstStyle/>
            <a:p>
              <a:pPr>
                <a:spcBef>
                  <a:spcPct val="50000"/>
                </a:spcBef>
              </a:pPr>
              <a:r>
                <a:rPr lang="en-US" sz="1400" dirty="0" smtClean="0">
                  <a:solidFill>
                    <a:schemeClr val="bg2"/>
                  </a:solidFill>
                </a:rPr>
                <a:t>UNC</a:t>
              </a:r>
              <a:endParaRPr lang="en-US" sz="1400" dirty="0">
                <a:solidFill>
                  <a:schemeClr val="bg2"/>
                </a:solidFill>
              </a:endParaRPr>
            </a:p>
          </p:txBody>
        </p:sp>
      </p:grpSp>
      <p:pic>
        <p:nvPicPr>
          <p:cNvPr id="32" name="Picture 1" descr="D:\Aeshen\TechNet 2006\12-December\Msft-longhorn-papers\TDM Deck\Windows Illustration Icons\New\folder-uprigh3.png"/>
          <p:cNvPicPr>
            <a:picLocks noChangeAspect="1" noChangeArrowheads="1"/>
          </p:cNvPicPr>
          <p:nvPr/>
        </p:nvPicPr>
        <p:blipFill>
          <a:blip r:embed="rId6" cstate="print"/>
          <a:srcRect/>
          <a:stretch>
            <a:fillRect/>
          </a:stretch>
        </p:blipFill>
        <p:spPr bwMode="auto">
          <a:xfrm>
            <a:off x="4948733" y="3933784"/>
            <a:ext cx="558134" cy="435037"/>
          </a:xfrm>
          <a:prstGeom prst="rect">
            <a:avLst/>
          </a:prstGeom>
          <a:noFill/>
          <a:effectLst>
            <a:outerShdw blurRad="50800" dist="38100" dir="2700000" algn="tl" rotWithShape="0">
              <a:prstClr val="black">
                <a:alpha val="40000"/>
              </a:prstClr>
            </a:outerShdw>
          </a:effectLst>
        </p:spPr>
      </p:pic>
      <p:sp>
        <p:nvSpPr>
          <p:cNvPr id="33" name="TextBox 32"/>
          <p:cNvSpPr txBox="1"/>
          <p:nvPr/>
        </p:nvSpPr>
        <p:spPr>
          <a:xfrm>
            <a:off x="5904079" y="3480968"/>
            <a:ext cx="1215179" cy="1107996"/>
          </a:xfrm>
          <a:prstGeom prst="rect">
            <a:avLst/>
          </a:prstGeom>
          <a:gradFill>
            <a:gsLst>
              <a:gs pos="0">
                <a:srgbClr val="002060"/>
              </a:gs>
              <a:gs pos="100000">
                <a:schemeClr val="bg1">
                  <a:lumMod val="50000"/>
                  <a:alpha val="50000"/>
                </a:schemeClr>
              </a:gs>
            </a:gsLst>
            <a:lin ang="2700000" scaled="1"/>
          </a:gradFill>
          <a:effectLst>
            <a:outerShdw blurRad="50800" dist="38100" dir="2700000" algn="tl" rotWithShape="0">
              <a:prstClr val="black">
                <a:alpha val="40000"/>
              </a:prstClr>
            </a:outerShdw>
          </a:effectLst>
          <a:scene3d>
            <a:camera prst="orthographicFront"/>
            <a:lightRig rig="threePt" dir="t"/>
          </a:scene3d>
          <a:sp3d>
            <a:bevelT/>
          </a:sp3d>
        </p:spPr>
        <p:txBody>
          <a:bodyPr wrap="square" lIns="91436" tIns="45718" rIns="91436" bIns="45718" rtlCol="0">
            <a:spAutoFit/>
          </a:bodyPr>
          <a:lstStyle/>
          <a:p>
            <a:r>
              <a:rPr lang="en-US" dirty="0" smtClean="0">
                <a:solidFill>
                  <a:schemeClr val="tx1"/>
                </a:solidFill>
                <a:latin typeface="+mn-lt"/>
              </a:rPr>
              <a:t>Staging New Config</a:t>
            </a:r>
            <a:endParaRPr lang="en-US" dirty="0">
              <a:solidFill>
                <a:schemeClr val="tx1"/>
              </a:solidFill>
              <a:latin typeface="+mn-lt"/>
            </a:endParaRPr>
          </a:p>
        </p:txBody>
      </p:sp>
      <p:cxnSp>
        <p:nvCxnSpPr>
          <p:cNvPr id="34" name="Straight Connector 33"/>
          <p:cNvCxnSpPr>
            <a:endCxn id="30" idx="1"/>
          </p:cNvCxnSpPr>
          <p:nvPr/>
        </p:nvCxnSpPr>
        <p:spPr bwMode="auto">
          <a:xfrm>
            <a:off x="2677885" y="2939143"/>
            <a:ext cx="1841150" cy="899460"/>
          </a:xfrm>
          <a:prstGeom prst="line">
            <a:avLst/>
          </a:prstGeom>
          <a:gradFill rotWithShape="0">
            <a:gsLst>
              <a:gs pos="0">
                <a:schemeClr val="accent2">
                  <a:gamma/>
                  <a:shade val="57255"/>
                  <a:invGamma/>
                </a:schemeClr>
              </a:gs>
              <a:gs pos="100000">
                <a:schemeClr val="accent2"/>
              </a:gs>
            </a:gsLst>
            <a:lin ang="2700000" scaled="1"/>
          </a:gradFill>
          <a:ln w="50800" cap="rnd" cmpd="sng" algn="ctr">
            <a:solidFill>
              <a:schemeClr val="tx1"/>
            </a:solidFill>
            <a:prstDash val="sysDot"/>
            <a:round/>
            <a:headEnd type="none" w="med" len="med"/>
            <a:tailEnd type="none" w="med" len="med"/>
          </a:ln>
          <a:effectLst>
            <a:outerShdw blurRad="50800" dist="38100" dir="2700000" algn="tl" rotWithShape="0">
              <a:prstClr val="black">
                <a:alpha val="40000"/>
              </a:prstClr>
            </a:outerShdw>
          </a:effectLst>
        </p:spPr>
      </p:cxnSp>
      <p:cxnSp>
        <p:nvCxnSpPr>
          <p:cNvPr id="35" name="Straight Connector 34"/>
          <p:cNvCxnSpPr/>
          <p:nvPr/>
        </p:nvCxnSpPr>
        <p:spPr bwMode="auto">
          <a:xfrm flipV="1">
            <a:off x="2764239" y="3763145"/>
            <a:ext cx="1723604" cy="453155"/>
          </a:xfrm>
          <a:prstGeom prst="line">
            <a:avLst/>
          </a:prstGeom>
          <a:gradFill rotWithShape="0">
            <a:gsLst>
              <a:gs pos="0">
                <a:schemeClr val="accent2">
                  <a:gamma/>
                  <a:shade val="57255"/>
                  <a:invGamma/>
                </a:schemeClr>
              </a:gs>
              <a:gs pos="100000">
                <a:schemeClr val="accent2"/>
              </a:gs>
            </a:gsLst>
            <a:lin ang="2700000" scaled="1"/>
          </a:gradFill>
          <a:ln w="50800" cap="rnd" cmpd="sng" algn="ctr">
            <a:solidFill>
              <a:schemeClr val="tx1"/>
            </a:solidFill>
            <a:prstDash val="sysDot"/>
            <a:round/>
            <a:headEnd type="none" w="med" len="med"/>
            <a:tailEnd type="none" w="med" len="med"/>
          </a:ln>
          <a:effectLst>
            <a:outerShdw blurRad="50800" dist="38100" dir="2700000" algn="tl" rotWithShape="0">
              <a:prstClr val="black">
                <a:alpha val="40000"/>
              </a:prstClr>
            </a:outerShdw>
          </a:effectLst>
        </p:spPr>
      </p:cxnSp>
      <p:cxnSp>
        <p:nvCxnSpPr>
          <p:cNvPr id="36" name="Straight Connector 35"/>
          <p:cNvCxnSpPr/>
          <p:nvPr/>
        </p:nvCxnSpPr>
        <p:spPr bwMode="auto">
          <a:xfrm rot="5400000" flipH="1" flipV="1">
            <a:off x="2781927" y="3762220"/>
            <a:ext cx="1796434" cy="1755972"/>
          </a:xfrm>
          <a:prstGeom prst="line">
            <a:avLst/>
          </a:prstGeom>
          <a:gradFill rotWithShape="0">
            <a:gsLst>
              <a:gs pos="0">
                <a:schemeClr val="accent2">
                  <a:gamma/>
                  <a:shade val="57255"/>
                  <a:invGamma/>
                </a:schemeClr>
              </a:gs>
              <a:gs pos="100000">
                <a:schemeClr val="accent2"/>
              </a:gs>
            </a:gsLst>
            <a:lin ang="2700000" scaled="1"/>
          </a:gradFill>
          <a:ln w="50800" cap="rnd" cmpd="sng" algn="ctr">
            <a:solidFill>
              <a:schemeClr val="tx1"/>
            </a:solidFill>
            <a:prstDash val="sysDot"/>
            <a:round/>
            <a:headEnd type="none" w="med" len="med"/>
            <a:tailEnd type="none" w="med" len="med"/>
          </a:ln>
          <a:effectLst>
            <a:outerShdw blurRad="50800" dist="38100" dir="2700000" algn="tl" rotWithShape="0">
              <a:prstClr val="black">
                <a:alpha val="40000"/>
              </a:prstClr>
            </a:outerShdw>
          </a:effectLst>
        </p:spPr>
      </p:cxnSp>
      <p:pic>
        <p:nvPicPr>
          <p:cNvPr id="37" name="Picture 1" descr="D:\Aeshen\TechNet 2006\12-December\Msft-longhorn-papers\TDM Deck\Windows Illustration Icons\New\folder-uprigh3.png"/>
          <p:cNvPicPr>
            <a:picLocks noChangeAspect="1" noChangeArrowheads="1"/>
          </p:cNvPicPr>
          <p:nvPr/>
        </p:nvPicPr>
        <p:blipFill>
          <a:blip r:embed="rId6" cstate="print"/>
          <a:srcRect/>
          <a:stretch>
            <a:fillRect/>
          </a:stretch>
        </p:blipFill>
        <p:spPr bwMode="auto">
          <a:xfrm>
            <a:off x="4996631" y="4687075"/>
            <a:ext cx="558134" cy="435037"/>
          </a:xfrm>
          <a:prstGeom prst="rect">
            <a:avLst/>
          </a:prstGeom>
          <a:noFill/>
          <a:effectLst>
            <a:outerShdw blurRad="50800" dist="38100" dir="2700000" algn="tl" rotWithShape="0">
              <a:prstClr val="black">
                <a:alpha val="40000"/>
              </a:prstClr>
            </a:outerShdw>
          </a:effectLst>
        </p:spPr>
      </p:pic>
      <p:sp>
        <p:nvSpPr>
          <p:cNvPr id="38" name="TextBox 37"/>
          <p:cNvSpPr txBox="1"/>
          <p:nvPr/>
        </p:nvSpPr>
        <p:spPr>
          <a:xfrm>
            <a:off x="4818276" y="4814040"/>
            <a:ext cx="1190635" cy="313927"/>
          </a:xfrm>
          <a:prstGeom prst="rect">
            <a:avLst/>
          </a:prstGeom>
          <a:noFill/>
        </p:spPr>
        <p:txBody>
          <a:bodyPr wrap="square" lIns="91436" tIns="45718" rIns="91436" bIns="45718" rtlCol="0">
            <a:spAutoFit/>
          </a:bodyPr>
          <a:lstStyle/>
          <a:p>
            <a:r>
              <a:rPr lang="en-US" sz="1400" b="1" dirty="0" smtClean="0">
                <a:solidFill>
                  <a:schemeClr val="bg2"/>
                </a:solidFill>
              </a:rPr>
              <a:t>Version 2</a:t>
            </a:r>
            <a:endParaRPr lang="en-US" sz="1400" b="1" dirty="0">
              <a:solidFill>
                <a:schemeClr val="bg2"/>
              </a:solidFill>
            </a:endParaRPr>
          </a:p>
        </p:txBody>
      </p:sp>
      <p:sp>
        <p:nvSpPr>
          <p:cNvPr id="39" name="TextBox 38"/>
          <p:cNvSpPr txBox="1"/>
          <p:nvPr/>
        </p:nvSpPr>
        <p:spPr>
          <a:xfrm>
            <a:off x="4774734" y="4052041"/>
            <a:ext cx="1190635" cy="313927"/>
          </a:xfrm>
          <a:prstGeom prst="rect">
            <a:avLst/>
          </a:prstGeom>
          <a:noFill/>
        </p:spPr>
        <p:txBody>
          <a:bodyPr wrap="square" lIns="91436" tIns="45718" rIns="91436" bIns="45718" rtlCol="0">
            <a:spAutoFit/>
          </a:bodyPr>
          <a:lstStyle/>
          <a:p>
            <a:r>
              <a:rPr lang="en-US" sz="1400" b="1" dirty="0" smtClean="0">
                <a:solidFill>
                  <a:schemeClr val="bg2"/>
                </a:solidFill>
              </a:rPr>
              <a:t>Version 1</a:t>
            </a:r>
            <a:endParaRPr lang="en-US" sz="1400" b="1" dirty="0">
              <a:solidFill>
                <a:schemeClr val="bg2"/>
              </a:solidFill>
            </a:endParaRPr>
          </a:p>
        </p:txBody>
      </p:sp>
      <p:sp>
        <p:nvSpPr>
          <p:cNvPr id="40" name="Rounded Rectangle 39"/>
          <p:cNvSpPr/>
          <p:nvPr/>
        </p:nvSpPr>
        <p:spPr bwMode="blackGray">
          <a:xfrm>
            <a:off x="284309" y="6547109"/>
            <a:ext cx="10453360" cy="1342858"/>
          </a:xfrm>
          <a:prstGeom prst="roundRect">
            <a:avLst/>
          </a:prstGeom>
          <a:solidFill>
            <a:srgbClr val="251C5C"/>
          </a:soli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vert="horz" wrap="square" lIns="131653" tIns="65825" rIns="131653" bIns="65825" numCol="1" rtlCol="0" anchor="ctr" anchorCtr="0" compatLnSpc="1">
            <a:prstTxWarp prst="textNoShape">
              <a:avLst/>
            </a:prstTxWarp>
          </a:bodyPr>
          <a:lstStyle/>
          <a:p>
            <a:r>
              <a:rPr lang="en-US" sz="2400" dirty="0" smtClean="0">
                <a:effectLst>
                  <a:outerShdw blurRad="38100" dist="38100" dir="2700000" algn="tl">
                    <a:srgbClr val="000000"/>
                  </a:outerShdw>
                </a:effectLst>
                <a:sym typeface="Wingdings" pitchFamily="2" charset="2"/>
              </a:rPr>
              <a:t>Easily manage multiple configuration versions for staging and rollback</a:t>
            </a:r>
            <a:endParaRPr lang="en-US" sz="2400" dirty="0" smtClean="0"/>
          </a:p>
        </p:txBody>
      </p:sp>
      <p:cxnSp>
        <p:nvCxnSpPr>
          <p:cNvPr id="42" name="Straight Connector 41"/>
          <p:cNvCxnSpPr>
            <a:stCxn id="23" idx="3"/>
          </p:cNvCxnSpPr>
          <p:nvPr/>
        </p:nvCxnSpPr>
        <p:spPr bwMode="auto">
          <a:xfrm flipV="1">
            <a:off x="2861726" y="5029201"/>
            <a:ext cx="2010720" cy="715256"/>
          </a:xfrm>
          <a:prstGeom prst="line">
            <a:avLst/>
          </a:prstGeom>
          <a:gradFill rotWithShape="0">
            <a:gsLst>
              <a:gs pos="0">
                <a:schemeClr val="accent2">
                  <a:gamma/>
                  <a:shade val="57255"/>
                  <a:invGamma/>
                </a:schemeClr>
              </a:gs>
              <a:gs pos="100000">
                <a:schemeClr val="accent2"/>
              </a:gs>
            </a:gsLst>
            <a:lin ang="2700000" scaled="1"/>
          </a:gradFill>
          <a:ln w="50800" cap="rnd" cmpd="sng" algn="ctr">
            <a:solidFill>
              <a:schemeClr val="tx1"/>
            </a:solidFill>
            <a:prstDash val="sysDot"/>
            <a:round/>
            <a:headEnd type="none" w="med" len="med"/>
            <a:tailEnd type="none" w="med" len="med"/>
          </a:ln>
          <a:effectLst>
            <a:outerShdw blurRad="50800" dist="38100" dir="2700000" algn="tl" rotWithShape="0">
              <a:prstClr val="black">
                <a:alpha val="40000"/>
              </a:prstClr>
            </a:outerShdw>
          </a:effectLst>
        </p:spPr>
      </p:cxnSp>
      <p:cxnSp>
        <p:nvCxnSpPr>
          <p:cNvPr id="46" name="Straight Connector 45"/>
          <p:cNvCxnSpPr>
            <a:endCxn id="38" idx="1"/>
          </p:cNvCxnSpPr>
          <p:nvPr/>
        </p:nvCxnSpPr>
        <p:spPr bwMode="auto">
          <a:xfrm>
            <a:off x="2755980" y="4442356"/>
            <a:ext cx="2062296" cy="528648"/>
          </a:xfrm>
          <a:prstGeom prst="line">
            <a:avLst/>
          </a:prstGeom>
          <a:gradFill rotWithShape="0">
            <a:gsLst>
              <a:gs pos="0">
                <a:schemeClr val="accent2">
                  <a:gamma/>
                  <a:shade val="57255"/>
                  <a:invGamma/>
                </a:schemeClr>
              </a:gs>
              <a:gs pos="100000">
                <a:schemeClr val="accent2"/>
              </a:gs>
            </a:gsLst>
            <a:lin ang="2700000" scaled="1"/>
          </a:gradFill>
          <a:ln w="50800" cap="rnd" cmpd="sng" algn="ctr">
            <a:solidFill>
              <a:schemeClr val="tx1"/>
            </a:solidFill>
            <a:prstDash val="sysDot"/>
            <a:round/>
            <a:headEnd type="none" w="med" len="med"/>
            <a:tailEnd type="none" w="med" len="med"/>
          </a:ln>
          <a:effectLst>
            <a:outerShdw blurRad="50800" dist="38100" dir="2700000" algn="tl" rotWithShape="0">
              <a:prstClr val="black">
                <a:alpha val="40000"/>
              </a:prstClr>
            </a:outerShdw>
          </a:effectLst>
        </p:spPr>
      </p:cxnSp>
      <p:cxnSp>
        <p:nvCxnSpPr>
          <p:cNvPr id="48" name="Straight Connector 47"/>
          <p:cNvCxnSpPr>
            <a:endCxn id="38" idx="1"/>
          </p:cNvCxnSpPr>
          <p:nvPr/>
        </p:nvCxnSpPr>
        <p:spPr bwMode="auto">
          <a:xfrm>
            <a:off x="2664823" y="3017520"/>
            <a:ext cx="2153453" cy="1953484"/>
          </a:xfrm>
          <a:prstGeom prst="line">
            <a:avLst/>
          </a:prstGeom>
          <a:gradFill rotWithShape="0">
            <a:gsLst>
              <a:gs pos="0">
                <a:schemeClr val="accent2">
                  <a:gamma/>
                  <a:shade val="57255"/>
                  <a:invGamma/>
                </a:schemeClr>
              </a:gs>
              <a:gs pos="100000">
                <a:schemeClr val="accent2"/>
              </a:gs>
            </a:gsLst>
            <a:lin ang="2700000" scaled="1"/>
          </a:gradFill>
          <a:ln w="50800" cap="rnd" cmpd="sng" algn="ctr">
            <a:solidFill>
              <a:schemeClr val="tx1"/>
            </a:solidFill>
            <a:prstDash val="sysDot"/>
            <a:round/>
            <a:headEnd type="none" w="med" len="med"/>
            <a:tailEnd type="none" w="med" len="med"/>
          </a:ln>
          <a:effectLst>
            <a:outerShdw blurRad="50800" dist="38100" dir="2700000" algn="tl" rotWithShape="0">
              <a:prstClr val="black">
                <a:alpha val="40000"/>
              </a:prstClr>
            </a:outerShdw>
          </a:effectLst>
        </p:spPr>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2000"/>
                                        <p:tgtEl>
                                          <p:spTgt spid="39"/>
                                        </p:tgtEl>
                                      </p:cBhvr>
                                    </p:animEffect>
                                  </p:childTnLst>
                                </p:cTn>
                              </p:par>
                            </p:childTnLst>
                          </p:cTn>
                        </p:par>
                        <p:par>
                          <p:cTn id="12" fill="hold">
                            <p:stCondLst>
                              <p:cond delay="3000"/>
                            </p:stCondLst>
                            <p:childTnLst>
                              <p:par>
                                <p:cTn id="13" presetID="10" presetClass="entr" presetSubtype="0"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1000"/>
                                        <p:tgtEl>
                                          <p:spTgt spid="3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1000"/>
                                        <p:tgtEl>
                                          <p:spTgt spid="3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1000"/>
                                        <p:tgtEl>
                                          <p:spTgt spid="36"/>
                                        </p:tgtEl>
                                      </p:cBhvr>
                                    </p:animEffect>
                                    <p:set>
                                      <p:cBhvr>
                                        <p:cTn id="23" dur="1" fill="hold">
                                          <p:stCondLst>
                                            <p:cond delay="999"/>
                                          </p:stCondLst>
                                        </p:cTn>
                                        <p:tgtEl>
                                          <p:spTgt spid="36"/>
                                        </p:tgtEl>
                                        <p:attrNameLst>
                                          <p:attrName>style.visibility</p:attrName>
                                        </p:attrNameLst>
                                      </p:cBhvr>
                                      <p:to>
                                        <p:strVal val="hidden"/>
                                      </p:to>
                                    </p:se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wipe(left)">
                                      <p:cBhvr>
                                        <p:cTn id="27" dur="1000"/>
                                        <p:tgtEl>
                                          <p:spTgt spid="4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000"/>
                                        <p:tgtEl>
                                          <p:spTgt spid="35"/>
                                        </p:tgtEl>
                                      </p:cBhvr>
                                    </p:animEffect>
                                    <p:set>
                                      <p:cBhvr>
                                        <p:cTn id="32" dur="1" fill="hold">
                                          <p:stCondLst>
                                            <p:cond delay="1999"/>
                                          </p:stCondLst>
                                        </p:cTn>
                                        <p:tgtEl>
                                          <p:spTgt spid="35"/>
                                        </p:tgtEl>
                                        <p:attrNameLst>
                                          <p:attrName>style.visibility</p:attrName>
                                        </p:attrNameLst>
                                      </p:cBhvr>
                                      <p:to>
                                        <p:strVal val="hidden"/>
                                      </p:to>
                                    </p:set>
                                  </p:childTnLst>
                                </p:cTn>
                              </p:par>
                            </p:childTnLst>
                          </p:cTn>
                        </p:par>
                        <p:par>
                          <p:cTn id="33" fill="hold">
                            <p:stCondLst>
                              <p:cond delay="2000"/>
                            </p:stCondLst>
                            <p:childTnLst>
                              <p:par>
                                <p:cTn id="34" presetID="22" presetClass="entr" presetSubtype="8" fill="hold" nodeType="after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wipe(left)">
                                      <p:cBhvr>
                                        <p:cTn id="36" dur="1000"/>
                                        <p:tgtEl>
                                          <p:spTgt spid="4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nodeType="clickEffect">
                                  <p:stCondLst>
                                    <p:cond delay="0"/>
                                  </p:stCondLst>
                                  <p:childTnLst>
                                    <p:animEffect transition="out" filter="fade">
                                      <p:cBhvr>
                                        <p:cTn id="40" dur="1000"/>
                                        <p:tgtEl>
                                          <p:spTgt spid="34"/>
                                        </p:tgtEl>
                                      </p:cBhvr>
                                    </p:animEffect>
                                    <p:set>
                                      <p:cBhvr>
                                        <p:cTn id="41" dur="1" fill="hold">
                                          <p:stCondLst>
                                            <p:cond delay="999"/>
                                          </p:stCondLst>
                                        </p:cTn>
                                        <p:tgtEl>
                                          <p:spTgt spid="34"/>
                                        </p:tgtEl>
                                        <p:attrNameLst>
                                          <p:attrName>style.visibility</p:attrName>
                                        </p:attrNameLst>
                                      </p:cBhvr>
                                      <p:to>
                                        <p:strVal val="hidden"/>
                                      </p:to>
                                    </p:set>
                                  </p:childTnLst>
                                </p:cTn>
                              </p:par>
                            </p:childTnLst>
                          </p:cTn>
                        </p:par>
                        <p:par>
                          <p:cTn id="42" fill="hold">
                            <p:stCondLst>
                              <p:cond delay="1000"/>
                            </p:stCondLst>
                            <p:childTnLst>
                              <p:par>
                                <p:cTn id="43" presetID="22" presetClass="entr" presetSubtype="8" fill="hold"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wipe(left)">
                                      <p:cBhvr>
                                        <p:cTn id="45" dur="1000"/>
                                        <p:tgtEl>
                                          <p:spTgt spid="48"/>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xit" presetSubtype="2" fill="hold" nodeType="clickEffect">
                                  <p:stCondLst>
                                    <p:cond delay="0"/>
                                  </p:stCondLst>
                                  <p:childTnLst>
                                    <p:animEffect transition="out" filter="wipe(right)">
                                      <p:cBhvr>
                                        <p:cTn id="49" dur="500"/>
                                        <p:tgtEl>
                                          <p:spTgt spid="42"/>
                                        </p:tgtEl>
                                      </p:cBhvr>
                                    </p:animEffect>
                                    <p:set>
                                      <p:cBhvr>
                                        <p:cTn id="50" dur="1" fill="hold">
                                          <p:stCondLst>
                                            <p:cond delay="499"/>
                                          </p:stCondLst>
                                        </p:cTn>
                                        <p:tgtEl>
                                          <p:spTgt spid="42"/>
                                        </p:tgtEl>
                                        <p:attrNameLst>
                                          <p:attrName>style.visibility</p:attrName>
                                        </p:attrNameLst>
                                      </p:cBhvr>
                                      <p:to>
                                        <p:strVal val="hidden"/>
                                      </p:to>
                                    </p:set>
                                  </p:childTnLst>
                                </p:cTn>
                              </p:par>
                            </p:childTnLst>
                          </p:cTn>
                        </p:par>
                        <p:par>
                          <p:cTn id="51" fill="hold">
                            <p:stCondLst>
                              <p:cond delay="500"/>
                            </p:stCondLst>
                            <p:childTnLst>
                              <p:par>
                                <p:cTn id="52" presetID="22" presetClass="entr" presetSubtype="8" fill="hold" nodeType="after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wipe(left)">
                                      <p:cBhvr>
                                        <p:cTn id="5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Title 371713"/>
          <p:cNvSpPr>
            <a:spLocks noGrp="1" noChangeArrowheads="1"/>
          </p:cNvSpPr>
          <p:nvPr>
            <p:ph type="title"/>
          </p:nvPr>
        </p:nvSpPr>
        <p:spPr>
          <a:xfrm>
            <a:off x="457200" y="274321"/>
            <a:ext cx="10058400" cy="834390"/>
          </a:xfrm>
        </p:spPr>
        <p:txBody>
          <a:bodyPr anchor="t">
            <a:normAutofit/>
          </a:bodyPr>
          <a:lstStyle/>
          <a:p>
            <a:pPr>
              <a:defRPr/>
            </a:pPr>
            <a:r>
              <a:rPr lang="en-US" dirty="0" smtClean="0"/>
              <a:t>Security Progress for IIS</a:t>
            </a:r>
            <a:endParaRPr sz="1900"/>
          </a:p>
        </p:txBody>
      </p:sp>
      <p:sp>
        <p:nvSpPr>
          <p:cNvPr id="5123" name="TextBox 8193"/>
          <p:cNvSpPr txBox="1">
            <a:spLocks noChangeArrowheads="1"/>
          </p:cNvSpPr>
          <p:nvPr/>
        </p:nvSpPr>
        <p:spPr bwMode="auto">
          <a:xfrm>
            <a:off x="4389120" y="5760720"/>
            <a:ext cx="6309360" cy="1188018"/>
          </a:xfrm>
          <a:prstGeom prst="rect">
            <a:avLst/>
          </a:prstGeom>
          <a:noFill/>
          <a:ln w="9525" algn="ctr">
            <a:solidFill>
              <a:schemeClr val="tx1"/>
            </a:solidFill>
            <a:miter lim="800000"/>
            <a:headEnd/>
            <a:tailEnd/>
          </a:ln>
        </p:spPr>
        <p:txBody>
          <a:bodyPr lIns="109728" tIns="54864" rIns="109728" bIns="54864">
            <a:spAutoFit/>
          </a:bodyPr>
          <a:lstStyle/>
          <a:p>
            <a:pPr>
              <a:spcBef>
                <a:spcPct val="50000"/>
              </a:spcBef>
            </a:pPr>
            <a:r>
              <a:rPr lang="en-US" sz="1900" b="1" dirty="0"/>
              <a:t>Notes  </a:t>
            </a:r>
          </a:p>
          <a:p>
            <a:pPr>
              <a:spcBef>
                <a:spcPct val="50000"/>
              </a:spcBef>
              <a:buFontTx/>
              <a:buChar char="•"/>
            </a:pPr>
            <a:r>
              <a:rPr lang="en-US" sz="1700" b="1" dirty="0"/>
              <a:t>MS02-011 &amp; 012 not included: updates SMTP service only</a:t>
            </a:r>
          </a:p>
          <a:p>
            <a:pPr>
              <a:spcBef>
                <a:spcPct val="50000"/>
              </a:spcBef>
              <a:buFontTx/>
              <a:buChar char="•"/>
            </a:pPr>
            <a:r>
              <a:rPr lang="en-US" sz="1700" b="1" dirty="0"/>
              <a:t>ASP.NET adds: 	1 – v 2.0  2 -  v 1.1 	3 -  v 1.0</a:t>
            </a:r>
          </a:p>
        </p:txBody>
      </p:sp>
      <p:sp>
        <p:nvSpPr>
          <p:cNvPr id="5124" name="TextBox 8194"/>
          <p:cNvSpPr txBox="1">
            <a:spLocks noChangeArrowheads="1"/>
          </p:cNvSpPr>
          <p:nvPr/>
        </p:nvSpPr>
        <p:spPr bwMode="auto">
          <a:xfrm>
            <a:off x="535306" y="931546"/>
            <a:ext cx="9753183" cy="634020"/>
          </a:xfrm>
          <a:prstGeom prst="rect">
            <a:avLst/>
          </a:prstGeom>
          <a:noFill/>
          <a:ln w="9525">
            <a:noFill/>
            <a:miter lim="800000"/>
            <a:headEnd/>
            <a:tailEnd/>
          </a:ln>
        </p:spPr>
        <p:txBody>
          <a:bodyPr wrap="none" lIns="109728" tIns="54864" rIns="109728" bIns="54864">
            <a:spAutoFit/>
          </a:bodyPr>
          <a:lstStyle/>
          <a:p>
            <a:pPr eaLnBrk="0" hangingPunct="0"/>
            <a:r>
              <a:rPr lang="en-US" sz="3400" dirty="0">
                <a:solidFill>
                  <a:schemeClr val="accent1"/>
                </a:solidFill>
              </a:rPr>
              <a:t>Two security patches for IIS 6 since RTM (&gt;3 yrs)</a:t>
            </a:r>
          </a:p>
        </p:txBody>
      </p:sp>
      <p:pic>
        <p:nvPicPr>
          <p:cNvPr id="5125" name="Rectangle 8195"/>
          <p:cNvPicPr>
            <a:picLocks noChangeAspect="1" noChangeArrowheads="1"/>
          </p:cNvPicPr>
          <p:nvPr/>
        </p:nvPicPr>
        <p:blipFill>
          <a:blip r:embed="rId3"/>
          <a:srcRect/>
          <a:stretch>
            <a:fillRect/>
          </a:stretch>
        </p:blipFill>
        <p:spPr bwMode="auto">
          <a:xfrm>
            <a:off x="449581" y="6208396"/>
            <a:ext cx="895350" cy="662940"/>
          </a:xfrm>
          <a:prstGeom prst="rect">
            <a:avLst/>
          </a:prstGeom>
          <a:noFill/>
          <a:ln w="9525">
            <a:noFill/>
            <a:miter lim="800000"/>
            <a:headEnd/>
            <a:tailEnd/>
          </a:ln>
        </p:spPr>
      </p:pic>
      <p:sp>
        <p:nvSpPr>
          <p:cNvPr id="5126" name="TextBox 8196"/>
          <p:cNvSpPr txBox="1">
            <a:spLocks noChangeArrowheads="1"/>
          </p:cNvSpPr>
          <p:nvPr/>
        </p:nvSpPr>
        <p:spPr bwMode="auto">
          <a:xfrm>
            <a:off x="1299211" y="6303646"/>
            <a:ext cx="2434590" cy="476250"/>
          </a:xfrm>
          <a:prstGeom prst="rect">
            <a:avLst/>
          </a:prstGeom>
          <a:noFill/>
          <a:ln w="9525">
            <a:noFill/>
            <a:miter lim="800000"/>
            <a:headEnd/>
            <a:tailEnd/>
          </a:ln>
        </p:spPr>
        <p:txBody>
          <a:bodyPr lIns="109728" tIns="54864" rIns="109728" bIns="54864">
            <a:spAutoFit/>
          </a:bodyPr>
          <a:lstStyle/>
          <a:p>
            <a:r>
              <a:rPr lang="en-US" sz="2400" b="1" dirty="0"/>
              <a:t>=  Critical </a:t>
            </a:r>
          </a:p>
        </p:txBody>
      </p:sp>
      <p:sp>
        <p:nvSpPr>
          <p:cNvPr id="5127" name="TextBox 8197"/>
          <p:cNvSpPr txBox="1">
            <a:spLocks noChangeArrowheads="1"/>
          </p:cNvSpPr>
          <p:nvPr/>
        </p:nvSpPr>
        <p:spPr bwMode="auto">
          <a:xfrm>
            <a:off x="1327786" y="6871336"/>
            <a:ext cx="2434590" cy="842010"/>
          </a:xfrm>
          <a:prstGeom prst="rect">
            <a:avLst/>
          </a:prstGeom>
          <a:noFill/>
          <a:ln w="9525">
            <a:noFill/>
            <a:miter lim="800000"/>
            <a:headEnd/>
            <a:tailEnd/>
          </a:ln>
        </p:spPr>
        <p:txBody>
          <a:bodyPr lIns="109728" tIns="54864" rIns="109728" bIns="54864">
            <a:spAutoFit/>
          </a:bodyPr>
          <a:lstStyle/>
          <a:p>
            <a:r>
              <a:rPr lang="en-US" sz="2400" b="1" dirty="0"/>
              <a:t>=  Rollup with X updates</a:t>
            </a:r>
          </a:p>
        </p:txBody>
      </p:sp>
      <p:sp>
        <p:nvSpPr>
          <p:cNvPr id="371721" name="Octagon 371720"/>
          <p:cNvSpPr>
            <a:spLocks noChangeArrowheads="1"/>
          </p:cNvSpPr>
          <p:nvPr/>
        </p:nvSpPr>
        <p:spPr bwMode="auto">
          <a:xfrm>
            <a:off x="748666" y="7002780"/>
            <a:ext cx="400050" cy="312420"/>
          </a:xfrm>
          <a:prstGeom prst="octagon">
            <a:avLst>
              <a:gd name="adj" fmla="val 29287"/>
            </a:avLst>
          </a:prstGeom>
          <a:solidFill>
            <a:srgbClr val="FFFF00"/>
          </a:solidFill>
          <a:ln w="12700" cap="flat" cmpd="sng" algn="ctr">
            <a:solidFill>
              <a:schemeClr val="folHlink"/>
            </a:solidFill>
            <a:prstDash val="solid"/>
            <a:miter lim="800000"/>
            <a:headEnd type="none" w="med" len="med"/>
            <a:tailEnd type="none" w="med" len="med"/>
          </a:ln>
          <a:effectLst/>
        </p:spPr>
        <p:txBody>
          <a:bodyPr wrap="none" lIns="109728" tIns="54864" rIns="109728" bIns="54864" anchor="ctr"/>
          <a:lstStyle/>
          <a:p>
            <a:pPr>
              <a:defRPr/>
            </a:pPr>
            <a:r>
              <a:rPr lang="en-US" sz="1900" dirty="0">
                <a:solidFill>
                  <a:srgbClr val="22233A"/>
                </a:solidFill>
                <a:effectLst>
                  <a:outerShdw blurRad="38100" dist="38100" dir="2700000" algn="tl">
                    <a:srgbClr val="000000"/>
                  </a:outerShdw>
                </a:effectLst>
              </a:rPr>
              <a:t>X</a:t>
            </a:r>
            <a:endParaRPr lang="en-US" dirty="0">
              <a:cs typeface="+mn-cs"/>
            </a:endParaRPr>
          </a:p>
        </p:txBody>
      </p:sp>
      <p:sp>
        <p:nvSpPr>
          <p:cNvPr id="5129" name="TextBox 8199"/>
          <p:cNvSpPr txBox="1">
            <a:spLocks noChangeArrowheads="1"/>
          </p:cNvSpPr>
          <p:nvPr/>
        </p:nvSpPr>
        <p:spPr bwMode="auto">
          <a:xfrm>
            <a:off x="0" y="3053716"/>
            <a:ext cx="876300" cy="476250"/>
          </a:xfrm>
          <a:prstGeom prst="rect">
            <a:avLst/>
          </a:prstGeom>
          <a:noFill/>
          <a:ln w="9525">
            <a:noFill/>
            <a:miter lim="800000"/>
            <a:headEnd/>
            <a:tailEnd/>
          </a:ln>
        </p:spPr>
        <p:txBody>
          <a:bodyPr lIns="109728" tIns="54864" rIns="109728" bIns="54864">
            <a:spAutoFit/>
          </a:bodyPr>
          <a:lstStyle/>
          <a:p>
            <a:r>
              <a:rPr lang="en-US" sz="2400" b="1" dirty="0"/>
              <a:t>IIS</a:t>
            </a:r>
            <a:r>
              <a:rPr lang="en-US" sz="2400" b="1" dirty="0">
                <a:solidFill>
                  <a:schemeClr val="folHlink"/>
                </a:solidFill>
              </a:rPr>
              <a:t> </a:t>
            </a:r>
            <a:r>
              <a:rPr lang="en-US" sz="2400" b="1" dirty="0"/>
              <a:t>6</a:t>
            </a:r>
          </a:p>
        </p:txBody>
      </p:sp>
      <p:sp>
        <p:nvSpPr>
          <p:cNvPr id="5130" name="TextBox 8200"/>
          <p:cNvSpPr txBox="1">
            <a:spLocks noChangeArrowheads="1"/>
          </p:cNvSpPr>
          <p:nvPr/>
        </p:nvSpPr>
        <p:spPr bwMode="auto">
          <a:xfrm>
            <a:off x="0" y="3983356"/>
            <a:ext cx="876300" cy="476250"/>
          </a:xfrm>
          <a:prstGeom prst="rect">
            <a:avLst/>
          </a:prstGeom>
          <a:noFill/>
          <a:ln w="9525">
            <a:noFill/>
            <a:miter lim="800000"/>
            <a:headEnd/>
            <a:tailEnd/>
          </a:ln>
        </p:spPr>
        <p:txBody>
          <a:bodyPr lIns="109728" tIns="54864" rIns="109728" bIns="54864">
            <a:spAutoFit/>
          </a:bodyPr>
          <a:lstStyle/>
          <a:p>
            <a:r>
              <a:rPr lang="en-US" sz="2400" b="1" dirty="0"/>
              <a:t>IIS 5</a:t>
            </a:r>
          </a:p>
        </p:txBody>
      </p:sp>
      <p:pic>
        <p:nvPicPr>
          <p:cNvPr id="5131" name="Rectangle 8201"/>
          <p:cNvPicPr>
            <a:picLocks noChangeAspect="1" noChangeArrowheads="1"/>
          </p:cNvPicPr>
          <p:nvPr/>
        </p:nvPicPr>
        <p:blipFill>
          <a:blip r:embed="rId4"/>
          <a:srcRect/>
          <a:stretch>
            <a:fillRect/>
          </a:stretch>
        </p:blipFill>
        <p:spPr bwMode="auto">
          <a:xfrm>
            <a:off x="815340" y="4912996"/>
            <a:ext cx="10157460" cy="619124"/>
          </a:xfrm>
          <a:prstGeom prst="rect">
            <a:avLst/>
          </a:prstGeom>
          <a:noFill/>
          <a:ln w="9525">
            <a:noFill/>
            <a:miter lim="800000"/>
            <a:headEnd/>
            <a:tailEnd/>
          </a:ln>
        </p:spPr>
      </p:pic>
      <p:pic>
        <p:nvPicPr>
          <p:cNvPr id="5132" name="Rectangle 8202"/>
          <p:cNvPicPr>
            <a:picLocks noChangeAspect="1" noChangeArrowheads="1"/>
          </p:cNvPicPr>
          <p:nvPr/>
        </p:nvPicPr>
        <p:blipFill>
          <a:blip r:embed="rId4"/>
          <a:srcRect/>
          <a:stretch>
            <a:fillRect/>
          </a:stretch>
        </p:blipFill>
        <p:spPr bwMode="auto">
          <a:xfrm>
            <a:off x="859156" y="2907030"/>
            <a:ext cx="10113644" cy="619126"/>
          </a:xfrm>
          <a:prstGeom prst="rect">
            <a:avLst/>
          </a:prstGeom>
          <a:noFill/>
          <a:ln w="9525">
            <a:noFill/>
            <a:miter lim="800000"/>
            <a:headEnd/>
            <a:tailEnd/>
          </a:ln>
        </p:spPr>
      </p:pic>
      <p:sp>
        <p:nvSpPr>
          <p:cNvPr id="5133" name="TextBox 8203"/>
          <p:cNvSpPr txBox="1">
            <a:spLocks noChangeArrowheads="1"/>
          </p:cNvSpPr>
          <p:nvPr/>
        </p:nvSpPr>
        <p:spPr bwMode="auto">
          <a:xfrm>
            <a:off x="304800" y="1925956"/>
            <a:ext cx="1053466" cy="449354"/>
          </a:xfrm>
          <a:prstGeom prst="rect">
            <a:avLst/>
          </a:prstGeom>
          <a:noFill/>
          <a:ln w="9525">
            <a:noFill/>
            <a:miter lim="800000"/>
            <a:headEnd/>
            <a:tailEnd/>
          </a:ln>
        </p:spPr>
        <p:txBody>
          <a:bodyPr lIns="109728" tIns="54864" rIns="109728" bIns="54864">
            <a:spAutoFit/>
          </a:bodyPr>
          <a:lstStyle/>
          <a:p>
            <a:r>
              <a:rPr lang="en-US" b="1"/>
              <a:t>2002</a:t>
            </a:r>
          </a:p>
        </p:txBody>
      </p:sp>
      <p:sp>
        <p:nvSpPr>
          <p:cNvPr id="5134" name="TextBox 8204"/>
          <p:cNvSpPr txBox="1">
            <a:spLocks noChangeArrowheads="1"/>
          </p:cNvSpPr>
          <p:nvPr/>
        </p:nvSpPr>
        <p:spPr bwMode="auto">
          <a:xfrm>
            <a:off x="3105150" y="1983106"/>
            <a:ext cx="1026796" cy="449354"/>
          </a:xfrm>
          <a:prstGeom prst="rect">
            <a:avLst/>
          </a:prstGeom>
          <a:noFill/>
          <a:ln w="9525">
            <a:noFill/>
            <a:miter lim="800000"/>
            <a:headEnd/>
            <a:tailEnd/>
          </a:ln>
        </p:spPr>
        <p:txBody>
          <a:bodyPr lIns="109728" tIns="54864" rIns="109728" bIns="54864">
            <a:spAutoFit/>
          </a:bodyPr>
          <a:lstStyle/>
          <a:p>
            <a:r>
              <a:rPr lang="en-US" b="1"/>
              <a:t>2003</a:t>
            </a:r>
          </a:p>
        </p:txBody>
      </p:sp>
      <p:sp>
        <p:nvSpPr>
          <p:cNvPr id="5135" name="TextBox 8205"/>
          <p:cNvSpPr txBox="1">
            <a:spLocks noChangeArrowheads="1"/>
          </p:cNvSpPr>
          <p:nvPr/>
        </p:nvSpPr>
        <p:spPr bwMode="auto">
          <a:xfrm>
            <a:off x="5758816" y="1920240"/>
            <a:ext cx="849976" cy="449354"/>
          </a:xfrm>
          <a:prstGeom prst="rect">
            <a:avLst/>
          </a:prstGeom>
          <a:noFill/>
          <a:ln w="9525">
            <a:noFill/>
            <a:miter lim="800000"/>
            <a:headEnd/>
            <a:tailEnd/>
          </a:ln>
        </p:spPr>
        <p:txBody>
          <a:bodyPr wrap="none" lIns="109728" tIns="54864" rIns="109728" bIns="54864">
            <a:spAutoFit/>
          </a:bodyPr>
          <a:lstStyle/>
          <a:p>
            <a:r>
              <a:rPr lang="en-US" b="1"/>
              <a:t>2004</a:t>
            </a:r>
          </a:p>
        </p:txBody>
      </p:sp>
      <p:sp>
        <p:nvSpPr>
          <p:cNvPr id="5136" name="TextBox 8206"/>
          <p:cNvSpPr txBox="1">
            <a:spLocks noChangeArrowheads="1"/>
          </p:cNvSpPr>
          <p:nvPr/>
        </p:nvSpPr>
        <p:spPr bwMode="auto">
          <a:xfrm>
            <a:off x="7962900" y="1859280"/>
            <a:ext cx="849976" cy="449354"/>
          </a:xfrm>
          <a:prstGeom prst="rect">
            <a:avLst/>
          </a:prstGeom>
          <a:noFill/>
          <a:ln w="9525">
            <a:noFill/>
            <a:miter lim="800000"/>
            <a:headEnd/>
            <a:tailEnd/>
          </a:ln>
        </p:spPr>
        <p:txBody>
          <a:bodyPr wrap="none" lIns="109728" tIns="54864" rIns="109728" bIns="54864">
            <a:spAutoFit/>
          </a:bodyPr>
          <a:lstStyle/>
          <a:p>
            <a:r>
              <a:rPr lang="en-US" b="1"/>
              <a:t>2005</a:t>
            </a:r>
          </a:p>
        </p:txBody>
      </p:sp>
      <p:pic>
        <p:nvPicPr>
          <p:cNvPr id="5137" name="Rectangle 8207"/>
          <p:cNvPicPr>
            <a:picLocks noChangeAspect="1" noChangeArrowheads="1"/>
          </p:cNvPicPr>
          <p:nvPr/>
        </p:nvPicPr>
        <p:blipFill>
          <a:blip r:embed="rId4"/>
          <a:srcRect/>
          <a:stretch>
            <a:fillRect/>
          </a:stretch>
        </p:blipFill>
        <p:spPr bwMode="auto">
          <a:xfrm>
            <a:off x="882016" y="3905250"/>
            <a:ext cx="10090784" cy="617220"/>
          </a:xfrm>
          <a:prstGeom prst="rect">
            <a:avLst/>
          </a:prstGeom>
          <a:noFill/>
          <a:ln w="9525">
            <a:noFill/>
            <a:miter lim="800000"/>
            <a:headEnd/>
            <a:tailEnd/>
          </a:ln>
        </p:spPr>
      </p:pic>
      <p:sp>
        <p:nvSpPr>
          <p:cNvPr id="5138" name="TextBox 8208"/>
          <p:cNvSpPr txBox="1">
            <a:spLocks noChangeArrowheads="1"/>
          </p:cNvSpPr>
          <p:nvPr/>
        </p:nvSpPr>
        <p:spPr bwMode="auto">
          <a:xfrm>
            <a:off x="1" y="5057776"/>
            <a:ext cx="849630" cy="476250"/>
          </a:xfrm>
          <a:prstGeom prst="rect">
            <a:avLst/>
          </a:prstGeom>
          <a:noFill/>
          <a:ln w="9525">
            <a:noFill/>
            <a:miter lim="800000"/>
            <a:headEnd/>
            <a:tailEnd/>
          </a:ln>
        </p:spPr>
        <p:txBody>
          <a:bodyPr lIns="109728" tIns="54864" rIns="109728" bIns="54864">
            <a:spAutoFit/>
          </a:bodyPr>
          <a:lstStyle/>
          <a:p>
            <a:r>
              <a:rPr lang="en-US" sz="2400" b="1" dirty="0"/>
              <a:t>IIS 4</a:t>
            </a:r>
          </a:p>
        </p:txBody>
      </p:sp>
      <p:sp>
        <p:nvSpPr>
          <p:cNvPr id="5139" name="TextBox 8209"/>
          <p:cNvSpPr txBox="1">
            <a:spLocks noChangeArrowheads="1"/>
          </p:cNvSpPr>
          <p:nvPr/>
        </p:nvSpPr>
        <p:spPr bwMode="auto">
          <a:xfrm>
            <a:off x="4206240" y="2011681"/>
            <a:ext cx="1617346" cy="407670"/>
          </a:xfrm>
          <a:prstGeom prst="rect">
            <a:avLst/>
          </a:prstGeom>
          <a:noFill/>
          <a:ln w="9525">
            <a:noFill/>
            <a:miter lim="800000"/>
            <a:headEnd/>
            <a:tailEnd/>
          </a:ln>
        </p:spPr>
        <p:txBody>
          <a:bodyPr lIns="43891" tIns="43891" rIns="43891" bIns="43891"/>
          <a:lstStyle/>
          <a:p>
            <a:r>
              <a:rPr lang="en-US" sz="1400" b="1" dirty="0">
                <a:solidFill>
                  <a:srgbClr val="FFFF00"/>
                </a:solidFill>
              </a:rPr>
              <a:t>4/15</a:t>
            </a:r>
            <a:br>
              <a:rPr lang="en-US" sz="1400" b="1" dirty="0">
                <a:solidFill>
                  <a:srgbClr val="FFFF00"/>
                </a:solidFill>
              </a:rPr>
            </a:br>
            <a:r>
              <a:rPr lang="en-US" sz="1400" b="1" dirty="0">
                <a:solidFill>
                  <a:srgbClr val="FFFF00"/>
                </a:solidFill>
              </a:rPr>
              <a:t>Server2003</a:t>
            </a:r>
            <a:br>
              <a:rPr lang="en-US" sz="1400" b="1" dirty="0">
                <a:solidFill>
                  <a:srgbClr val="FFFF00"/>
                </a:solidFill>
              </a:rPr>
            </a:br>
            <a:r>
              <a:rPr lang="en-US" sz="1400" b="1" dirty="0">
                <a:solidFill>
                  <a:srgbClr val="FFFF00"/>
                </a:solidFill>
              </a:rPr>
              <a:t> RTM</a:t>
            </a:r>
          </a:p>
        </p:txBody>
      </p:sp>
      <p:sp>
        <p:nvSpPr>
          <p:cNvPr id="5140" name="Rectangle 8210"/>
          <p:cNvSpPr>
            <a:spLocks noChangeArrowheads="1"/>
          </p:cNvSpPr>
          <p:nvPr/>
        </p:nvSpPr>
        <p:spPr bwMode="auto">
          <a:xfrm>
            <a:off x="1310640" y="3417570"/>
            <a:ext cx="786766" cy="548640"/>
          </a:xfrm>
          <a:prstGeom prst="rect">
            <a:avLst/>
          </a:prstGeom>
          <a:noFill/>
          <a:ln w="9525">
            <a:noFill/>
            <a:miter lim="800000"/>
            <a:headEnd/>
            <a:tailEnd/>
          </a:ln>
        </p:spPr>
        <p:txBody>
          <a:bodyPr wrap="none" lIns="109728" tIns="54864" rIns="109728" bIns="54864">
            <a:spAutoFit/>
          </a:bodyPr>
          <a:lstStyle/>
          <a:p>
            <a:pPr eaLnBrk="0" hangingPunct="0"/>
            <a:r>
              <a:rPr lang="en-US" sz="1400" b="1" dirty="0"/>
              <a:t>4/10</a:t>
            </a:r>
            <a:br>
              <a:rPr lang="en-US" sz="1400" b="1" dirty="0"/>
            </a:br>
            <a:r>
              <a:rPr lang="en-US" sz="1400" b="1" dirty="0"/>
              <a:t>02-018</a:t>
            </a:r>
          </a:p>
        </p:txBody>
      </p:sp>
      <p:sp>
        <p:nvSpPr>
          <p:cNvPr id="5141" name="TextBox 8211"/>
          <p:cNvSpPr txBox="1">
            <a:spLocks noChangeArrowheads="1"/>
          </p:cNvSpPr>
          <p:nvPr/>
        </p:nvSpPr>
        <p:spPr bwMode="auto">
          <a:xfrm>
            <a:off x="2105026" y="3419476"/>
            <a:ext cx="748664" cy="361950"/>
          </a:xfrm>
          <a:prstGeom prst="rect">
            <a:avLst/>
          </a:prstGeom>
          <a:noFill/>
          <a:ln w="9525">
            <a:noFill/>
            <a:miter lim="800000"/>
            <a:headEnd/>
            <a:tailEnd/>
          </a:ln>
        </p:spPr>
        <p:txBody>
          <a:bodyPr lIns="43891" tIns="43891" rIns="43891" bIns="43891"/>
          <a:lstStyle/>
          <a:p>
            <a:r>
              <a:rPr lang="en-US" sz="1400" b="1" dirty="0"/>
              <a:t>6/11</a:t>
            </a:r>
            <a:br>
              <a:rPr lang="en-US" sz="1400" b="1" dirty="0"/>
            </a:br>
            <a:r>
              <a:rPr lang="en-US" sz="1400" b="1" dirty="0"/>
              <a:t>02-028</a:t>
            </a:r>
          </a:p>
        </p:txBody>
      </p:sp>
      <p:pic>
        <p:nvPicPr>
          <p:cNvPr id="5142" name="Rectangle 8212"/>
          <p:cNvPicPr>
            <a:picLocks noChangeAspect="1" noChangeArrowheads="1"/>
          </p:cNvPicPr>
          <p:nvPr/>
        </p:nvPicPr>
        <p:blipFill>
          <a:blip r:embed="rId3"/>
          <a:srcRect/>
          <a:stretch>
            <a:fillRect/>
          </a:stretch>
        </p:blipFill>
        <p:spPr bwMode="auto">
          <a:xfrm>
            <a:off x="1920240" y="3947160"/>
            <a:ext cx="897256" cy="662940"/>
          </a:xfrm>
          <a:prstGeom prst="rect">
            <a:avLst/>
          </a:prstGeom>
          <a:noFill/>
          <a:ln w="9525">
            <a:noFill/>
            <a:miter lim="800000"/>
            <a:headEnd/>
            <a:tailEnd/>
          </a:ln>
        </p:spPr>
      </p:pic>
      <p:pic>
        <p:nvPicPr>
          <p:cNvPr id="5143" name="Rectangle 8213"/>
          <p:cNvPicPr>
            <a:picLocks noChangeAspect="1" noChangeArrowheads="1"/>
          </p:cNvPicPr>
          <p:nvPr/>
        </p:nvPicPr>
        <p:blipFill>
          <a:blip r:embed="rId3"/>
          <a:srcRect/>
          <a:stretch>
            <a:fillRect/>
          </a:stretch>
        </p:blipFill>
        <p:spPr bwMode="auto">
          <a:xfrm>
            <a:off x="1899286" y="4935856"/>
            <a:ext cx="895350" cy="662940"/>
          </a:xfrm>
          <a:prstGeom prst="rect">
            <a:avLst/>
          </a:prstGeom>
          <a:noFill/>
          <a:ln w="9525">
            <a:noFill/>
            <a:miter lim="800000"/>
            <a:headEnd/>
            <a:tailEnd/>
          </a:ln>
        </p:spPr>
      </p:pic>
      <p:pic>
        <p:nvPicPr>
          <p:cNvPr id="5144" name="Rectangle 8214"/>
          <p:cNvPicPr>
            <a:picLocks noChangeAspect="1" noChangeArrowheads="1"/>
          </p:cNvPicPr>
          <p:nvPr/>
        </p:nvPicPr>
        <p:blipFill>
          <a:blip r:embed="rId5"/>
          <a:srcRect/>
          <a:stretch>
            <a:fillRect/>
          </a:stretch>
        </p:blipFill>
        <p:spPr bwMode="auto">
          <a:xfrm>
            <a:off x="2827020" y="3939540"/>
            <a:ext cx="916306" cy="662940"/>
          </a:xfrm>
          <a:prstGeom prst="rect">
            <a:avLst/>
          </a:prstGeom>
          <a:noFill/>
          <a:ln w="9525">
            <a:noFill/>
            <a:miter lim="800000"/>
            <a:headEnd/>
            <a:tailEnd/>
          </a:ln>
        </p:spPr>
      </p:pic>
      <p:pic>
        <p:nvPicPr>
          <p:cNvPr id="5145" name="Rectangle 8215"/>
          <p:cNvPicPr>
            <a:picLocks noChangeAspect="1" noChangeArrowheads="1"/>
          </p:cNvPicPr>
          <p:nvPr/>
        </p:nvPicPr>
        <p:blipFill>
          <a:blip r:embed="rId5"/>
          <a:srcRect/>
          <a:stretch>
            <a:fillRect/>
          </a:stretch>
        </p:blipFill>
        <p:spPr bwMode="auto">
          <a:xfrm>
            <a:off x="2849880" y="4907280"/>
            <a:ext cx="916306" cy="662940"/>
          </a:xfrm>
          <a:prstGeom prst="rect">
            <a:avLst/>
          </a:prstGeom>
          <a:noFill/>
          <a:ln w="9525">
            <a:noFill/>
            <a:miter lim="800000"/>
            <a:headEnd/>
            <a:tailEnd/>
          </a:ln>
        </p:spPr>
      </p:pic>
      <p:pic>
        <p:nvPicPr>
          <p:cNvPr id="5146" name="Rectangle 8216"/>
          <p:cNvPicPr>
            <a:picLocks noChangeAspect="1" noChangeArrowheads="1"/>
          </p:cNvPicPr>
          <p:nvPr/>
        </p:nvPicPr>
        <p:blipFill>
          <a:blip r:embed="rId3"/>
          <a:srcRect/>
          <a:stretch>
            <a:fillRect/>
          </a:stretch>
        </p:blipFill>
        <p:spPr bwMode="auto">
          <a:xfrm>
            <a:off x="1223010" y="3939540"/>
            <a:ext cx="897256" cy="662940"/>
          </a:xfrm>
          <a:prstGeom prst="rect">
            <a:avLst/>
          </a:prstGeom>
          <a:noFill/>
          <a:ln w="9525">
            <a:noFill/>
            <a:miter lim="800000"/>
            <a:headEnd/>
            <a:tailEnd/>
          </a:ln>
        </p:spPr>
      </p:pic>
      <p:pic>
        <p:nvPicPr>
          <p:cNvPr id="5147" name="Rectangle 8217"/>
          <p:cNvPicPr>
            <a:picLocks noChangeAspect="1" noChangeArrowheads="1"/>
          </p:cNvPicPr>
          <p:nvPr/>
        </p:nvPicPr>
        <p:blipFill>
          <a:blip r:embed="rId3"/>
          <a:srcRect/>
          <a:stretch>
            <a:fillRect/>
          </a:stretch>
        </p:blipFill>
        <p:spPr bwMode="auto">
          <a:xfrm>
            <a:off x="1177291" y="4945380"/>
            <a:ext cx="895350" cy="662940"/>
          </a:xfrm>
          <a:prstGeom prst="rect">
            <a:avLst/>
          </a:prstGeom>
          <a:noFill/>
          <a:ln w="9525">
            <a:noFill/>
            <a:miter lim="800000"/>
            <a:headEnd/>
            <a:tailEnd/>
          </a:ln>
        </p:spPr>
      </p:pic>
      <p:sp>
        <p:nvSpPr>
          <p:cNvPr id="5148" name="TextBox 8218"/>
          <p:cNvSpPr txBox="1">
            <a:spLocks noChangeArrowheads="1"/>
          </p:cNvSpPr>
          <p:nvPr/>
        </p:nvSpPr>
        <p:spPr bwMode="auto">
          <a:xfrm>
            <a:off x="2964181" y="3434716"/>
            <a:ext cx="902970" cy="240030"/>
          </a:xfrm>
          <a:prstGeom prst="rect">
            <a:avLst/>
          </a:prstGeom>
          <a:noFill/>
          <a:ln w="9525">
            <a:noFill/>
            <a:miter lim="800000"/>
            <a:headEnd/>
            <a:tailEnd/>
          </a:ln>
        </p:spPr>
        <p:txBody>
          <a:bodyPr lIns="43891" tIns="43891" rIns="43891" bIns="43891"/>
          <a:lstStyle/>
          <a:p>
            <a:r>
              <a:rPr lang="en-US" sz="1400" b="1" dirty="0"/>
              <a:t>10/30</a:t>
            </a:r>
          </a:p>
          <a:p>
            <a:r>
              <a:rPr lang="en-US" sz="1400" b="1" dirty="0"/>
              <a:t>02-062</a:t>
            </a:r>
          </a:p>
        </p:txBody>
      </p:sp>
      <p:sp>
        <p:nvSpPr>
          <p:cNvPr id="5149" name="Rectangle 8219"/>
          <p:cNvSpPr>
            <a:spLocks noChangeArrowheads="1"/>
          </p:cNvSpPr>
          <p:nvPr/>
        </p:nvSpPr>
        <p:spPr bwMode="auto">
          <a:xfrm>
            <a:off x="803910" y="3007996"/>
            <a:ext cx="3404236" cy="449580"/>
          </a:xfrm>
          <a:prstGeom prst="rect">
            <a:avLst/>
          </a:prstGeom>
          <a:solidFill>
            <a:schemeClr val="bg1">
              <a:alpha val="58038"/>
            </a:schemeClr>
          </a:solidFill>
          <a:ln w="9525">
            <a:noFill/>
            <a:miter lim="800000"/>
            <a:headEnd/>
            <a:tailEnd/>
          </a:ln>
        </p:spPr>
        <p:txBody>
          <a:bodyPr wrap="none" lIns="109728" tIns="54864" rIns="109728" bIns="54864" anchor="ctr"/>
          <a:lstStyle/>
          <a:p>
            <a:pPr eaLnBrk="0" hangingPunct="0"/>
            <a:endParaRPr lang="en-US"/>
          </a:p>
        </p:txBody>
      </p:sp>
      <p:sp>
        <p:nvSpPr>
          <p:cNvPr id="5150" name="TextBox 8220"/>
          <p:cNvSpPr txBox="1">
            <a:spLocks noChangeArrowheads="1"/>
          </p:cNvSpPr>
          <p:nvPr/>
        </p:nvSpPr>
        <p:spPr bwMode="auto">
          <a:xfrm>
            <a:off x="4764406" y="3444241"/>
            <a:ext cx="918210" cy="270510"/>
          </a:xfrm>
          <a:prstGeom prst="rect">
            <a:avLst/>
          </a:prstGeom>
          <a:noFill/>
          <a:ln w="9525">
            <a:noFill/>
            <a:miter lim="800000"/>
            <a:headEnd/>
            <a:tailEnd/>
          </a:ln>
        </p:spPr>
        <p:txBody>
          <a:bodyPr lIns="43891" tIns="43891" rIns="43891" bIns="43891"/>
          <a:lstStyle/>
          <a:p>
            <a:r>
              <a:rPr lang="en-US" sz="1400" b="1" dirty="0"/>
              <a:t>5/28</a:t>
            </a:r>
            <a:br>
              <a:rPr lang="en-US" sz="1400" b="1" dirty="0"/>
            </a:br>
            <a:r>
              <a:rPr lang="en-US" sz="1400" b="1" dirty="0"/>
              <a:t>03-018</a:t>
            </a:r>
          </a:p>
        </p:txBody>
      </p:sp>
      <p:pic>
        <p:nvPicPr>
          <p:cNvPr id="5151" name="Rectangle 8221"/>
          <p:cNvPicPr>
            <a:picLocks noChangeAspect="1" noChangeArrowheads="1"/>
          </p:cNvPicPr>
          <p:nvPr/>
        </p:nvPicPr>
        <p:blipFill>
          <a:blip r:embed="rId5"/>
          <a:srcRect/>
          <a:stretch>
            <a:fillRect/>
          </a:stretch>
        </p:blipFill>
        <p:spPr bwMode="auto">
          <a:xfrm>
            <a:off x="4625340" y="3958590"/>
            <a:ext cx="916306" cy="662940"/>
          </a:xfrm>
          <a:prstGeom prst="rect">
            <a:avLst/>
          </a:prstGeom>
          <a:noFill/>
          <a:ln w="9525">
            <a:noFill/>
            <a:miter lim="800000"/>
            <a:headEnd/>
            <a:tailEnd/>
          </a:ln>
        </p:spPr>
      </p:pic>
      <p:pic>
        <p:nvPicPr>
          <p:cNvPr id="5152" name="Rectangle 8222"/>
          <p:cNvPicPr>
            <a:picLocks noChangeAspect="1" noChangeArrowheads="1"/>
          </p:cNvPicPr>
          <p:nvPr/>
        </p:nvPicPr>
        <p:blipFill>
          <a:blip r:embed="rId5"/>
          <a:srcRect/>
          <a:stretch>
            <a:fillRect/>
          </a:stretch>
        </p:blipFill>
        <p:spPr bwMode="auto">
          <a:xfrm>
            <a:off x="4625340" y="4926330"/>
            <a:ext cx="916306" cy="662940"/>
          </a:xfrm>
          <a:prstGeom prst="rect">
            <a:avLst/>
          </a:prstGeom>
          <a:noFill/>
          <a:ln w="9525">
            <a:noFill/>
            <a:miter lim="800000"/>
            <a:headEnd/>
            <a:tailEnd/>
          </a:ln>
        </p:spPr>
      </p:pic>
      <p:sp>
        <p:nvSpPr>
          <p:cNvPr id="5153" name="TextBox 8223"/>
          <p:cNvSpPr txBox="1">
            <a:spLocks noChangeArrowheads="1"/>
          </p:cNvSpPr>
          <p:nvPr/>
        </p:nvSpPr>
        <p:spPr bwMode="auto">
          <a:xfrm>
            <a:off x="7399021" y="2392681"/>
            <a:ext cx="1238250" cy="209550"/>
          </a:xfrm>
          <a:prstGeom prst="rect">
            <a:avLst/>
          </a:prstGeom>
          <a:noFill/>
          <a:ln w="9525">
            <a:noFill/>
            <a:miter lim="800000"/>
            <a:headEnd/>
            <a:tailEnd/>
          </a:ln>
        </p:spPr>
        <p:txBody>
          <a:bodyPr lIns="43891" tIns="43891" rIns="43891" bIns="43891"/>
          <a:lstStyle/>
          <a:p>
            <a:r>
              <a:rPr lang="en-US" sz="1400" b="1" dirty="0"/>
              <a:t>10/12</a:t>
            </a:r>
          </a:p>
          <a:p>
            <a:r>
              <a:rPr lang="en-US" sz="1400" b="1" dirty="0"/>
              <a:t>04-021</a:t>
            </a:r>
          </a:p>
        </p:txBody>
      </p:sp>
      <p:pic>
        <p:nvPicPr>
          <p:cNvPr id="5154" name="Rectangle 8224"/>
          <p:cNvPicPr>
            <a:picLocks noChangeAspect="1" noChangeArrowheads="1"/>
          </p:cNvPicPr>
          <p:nvPr/>
        </p:nvPicPr>
        <p:blipFill>
          <a:blip r:embed="rId5"/>
          <a:srcRect/>
          <a:stretch>
            <a:fillRect/>
          </a:stretch>
        </p:blipFill>
        <p:spPr bwMode="auto">
          <a:xfrm>
            <a:off x="7233286" y="3962400"/>
            <a:ext cx="916304" cy="664846"/>
          </a:xfrm>
          <a:prstGeom prst="rect">
            <a:avLst/>
          </a:prstGeom>
          <a:noFill/>
          <a:ln w="9525">
            <a:noFill/>
            <a:miter lim="800000"/>
            <a:headEnd/>
            <a:tailEnd/>
          </a:ln>
        </p:spPr>
      </p:pic>
      <p:pic>
        <p:nvPicPr>
          <p:cNvPr id="5155" name="Rectangle 8225"/>
          <p:cNvPicPr>
            <a:picLocks noChangeAspect="1" noChangeArrowheads="1"/>
          </p:cNvPicPr>
          <p:nvPr/>
        </p:nvPicPr>
        <p:blipFill>
          <a:blip r:embed="rId5"/>
          <a:srcRect/>
          <a:stretch>
            <a:fillRect/>
          </a:stretch>
        </p:blipFill>
        <p:spPr bwMode="auto">
          <a:xfrm>
            <a:off x="7223761" y="2886076"/>
            <a:ext cx="918210" cy="662940"/>
          </a:xfrm>
          <a:prstGeom prst="rect">
            <a:avLst/>
          </a:prstGeom>
          <a:noFill/>
          <a:ln w="9525">
            <a:noFill/>
            <a:miter lim="800000"/>
            <a:headEnd/>
            <a:tailEnd/>
          </a:ln>
        </p:spPr>
      </p:pic>
      <p:sp>
        <p:nvSpPr>
          <p:cNvPr id="5156" name="Straight Connector 8226"/>
          <p:cNvSpPr>
            <a:spLocks noChangeShapeType="1"/>
          </p:cNvSpPr>
          <p:nvPr/>
        </p:nvSpPr>
        <p:spPr bwMode="auto">
          <a:xfrm>
            <a:off x="807720" y="2407920"/>
            <a:ext cx="15240" cy="563880"/>
          </a:xfrm>
          <a:prstGeom prst="line">
            <a:avLst/>
          </a:prstGeom>
          <a:noFill/>
          <a:ln w="12700" algn="ctr">
            <a:solidFill>
              <a:schemeClr val="folHlink"/>
            </a:solidFill>
            <a:round/>
            <a:headEnd type="none" w="sm" len="sm"/>
            <a:tailEnd type="none" w="sm" len="sm"/>
          </a:ln>
        </p:spPr>
        <p:txBody>
          <a:bodyPr wrap="none" lIns="109728" tIns="54864" rIns="109728" bIns="54864" anchor="ctr"/>
          <a:lstStyle/>
          <a:p>
            <a:endParaRPr lang="en-US"/>
          </a:p>
        </p:txBody>
      </p:sp>
      <p:sp>
        <p:nvSpPr>
          <p:cNvPr id="5157" name="Straight Connector 8227"/>
          <p:cNvSpPr>
            <a:spLocks noChangeShapeType="1"/>
          </p:cNvSpPr>
          <p:nvPr/>
        </p:nvSpPr>
        <p:spPr bwMode="auto">
          <a:xfrm>
            <a:off x="3621406" y="2423160"/>
            <a:ext cx="15240" cy="563880"/>
          </a:xfrm>
          <a:prstGeom prst="line">
            <a:avLst/>
          </a:prstGeom>
          <a:noFill/>
          <a:ln w="12700" algn="ctr">
            <a:solidFill>
              <a:schemeClr val="folHlink"/>
            </a:solidFill>
            <a:round/>
            <a:headEnd type="none" w="sm" len="sm"/>
            <a:tailEnd type="none" w="sm" len="sm"/>
          </a:ln>
        </p:spPr>
        <p:txBody>
          <a:bodyPr wrap="none" lIns="109728" tIns="54864" rIns="109728" bIns="54864" anchor="ctr"/>
          <a:lstStyle/>
          <a:p>
            <a:endParaRPr lang="en-US"/>
          </a:p>
        </p:txBody>
      </p:sp>
      <p:sp>
        <p:nvSpPr>
          <p:cNvPr id="5158" name="Rectangle 8228"/>
          <p:cNvSpPr>
            <a:spLocks noChangeArrowheads="1"/>
          </p:cNvSpPr>
          <p:nvPr/>
        </p:nvSpPr>
        <p:spPr bwMode="auto">
          <a:xfrm>
            <a:off x="7637146" y="5019676"/>
            <a:ext cx="3335654" cy="449580"/>
          </a:xfrm>
          <a:prstGeom prst="rect">
            <a:avLst/>
          </a:prstGeom>
          <a:solidFill>
            <a:schemeClr val="bg1">
              <a:alpha val="58038"/>
            </a:schemeClr>
          </a:solidFill>
          <a:ln w="9525">
            <a:noFill/>
            <a:miter lim="800000"/>
            <a:headEnd/>
            <a:tailEnd/>
          </a:ln>
        </p:spPr>
        <p:txBody>
          <a:bodyPr wrap="none" lIns="109728" tIns="54864" rIns="109728" bIns="54864" anchor="ctr"/>
          <a:lstStyle/>
          <a:p>
            <a:pPr eaLnBrk="0" hangingPunct="0"/>
            <a:endParaRPr lang="en-US"/>
          </a:p>
        </p:txBody>
      </p:sp>
      <p:sp>
        <p:nvSpPr>
          <p:cNvPr id="5159" name="Straight Connector 8229"/>
          <p:cNvSpPr>
            <a:spLocks noChangeShapeType="1"/>
          </p:cNvSpPr>
          <p:nvPr/>
        </p:nvSpPr>
        <p:spPr bwMode="auto">
          <a:xfrm>
            <a:off x="6225540" y="2377440"/>
            <a:ext cx="15240" cy="563880"/>
          </a:xfrm>
          <a:prstGeom prst="line">
            <a:avLst/>
          </a:prstGeom>
          <a:noFill/>
          <a:ln w="12700" algn="ctr">
            <a:solidFill>
              <a:schemeClr val="folHlink"/>
            </a:solidFill>
            <a:round/>
            <a:headEnd type="none" w="sm" len="sm"/>
            <a:tailEnd type="none" w="sm" len="sm"/>
          </a:ln>
        </p:spPr>
        <p:txBody>
          <a:bodyPr wrap="none" lIns="109728" tIns="54864" rIns="109728" bIns="54864" anchor="ctr"/>
          <a:lstStyle/>
          <a:p>
            <a:endParaRPr lang="en-US"/>
          </a:p>
        </p:txBody>
      </p:sp>
      <p:sp>
        <p:nvSpPr>
          <p:cNvPr id="5160" name="Straight Connector 8230"/>
          <p:cNvSpPr>
            <a:spLocks noChangeShapeType="1"/>
          </p:cNvSpPr>
          <p:nvPr/>
        </p:nvSpPr>
        <p:spPr bwMode="auto">
          <a:xfrm>
            <a:off x="8364856" y="2434590"/>
            <a:ext cx="15240" cy="563880"/>
          </a:xfrm>
          <a:prstGeom prst="line">
            <a:avLst/>
          </a:prstGeom>
          <a:noFill/>
          <a:ln w="12700" algn="ctr">
            <a:solidFill>
              <a:schemeClr val="folHlink"/>
            </a:solidFill>
            <a:round/>
            <a:headEnd type="none" w="sm" len="sm"/>
            <a:tailEnd type="none" w="sm" len="sm"/>
          </a:ln>
        </p:spPr>
        <p:txBody>
          <a:bodyPr wrap="none" lIns="109728" tIns="54864" rIns="109728" bIns="54864" anchor="ctr"/>
          <a:lstStyle/>
          <a:p>
            <a:endParaRPr lang="en-US"/>
          </a:p>
        </p:txBody>
      </p:sp>
      <p:sp>
        <p:nvSpPr>
          <p:cNvPr id="5161" name="Rectangle 8231"/>
          <p:cNvSpPr>
            <a:spLocks noChangeArrowheads="1"/>
          </p:cNvSpPr>
          <p:nvPr/>
        </p:nvSpPr>
        <p:spPr bwMode="auto">
          <a:xfrm>
            <a:off x="6989446" y="2177416"/>
            <a:ext cx="2821304" cy="293370"/>
          </a:xfrm>
          <a:prstGeom prst="rect">
            <a:avLst/>
          </a:prstGeom>
          <a:noFill/>
          <a:ln w="9525">
            <a:noFill/>
            <a:miter lim="800000"/>
            <a:headEnd/>
            <a:tailEnd/>
          </a:ln>
        </p:spPr>
        <p:txBody>
          <a:bodyPr lIns="109728" tIns="54864" rIns="109728" bIns="54864">
            <a:spAutoFit/>
          </a:bodyPr>
          <a:lstStyle/>
          <a:p>
            <a:pPr eaLnBrk="0" hangingPunct="0"/>
            <a:r>
              <a:rPr lang="en-US" sz="1200" dirty="0"/>
              <a:t>(</a:t>
            </a:r>
            <a:r>
              <a:rPr lang="en-US" sz="1200" dirty="0" err="1"/>
              <a:t>WebDAV</a:t>
            </a:r>
            <a:r>
              <a:rPr lang="en-US" sz="1200" dirty="0"/>
              <a:t> </a:t>
            </a:r>
            <a:r>
              <a:rPr lang="en-US" sz="1200" dirty="0" err="1"/>
              <a:t>DoS</a:t>
            </a:r>
            <a:r>
              <a:rPr lang="en-US" sz="1200" dirty="0"/>
              <a:t>)</a:t>
            </a:r>
          </a:p>
        </p:txBody>
      </p:sp>
      <p:sp>
        <p:nvSpPr>
          <p:cNvPr id="5162" name="TextBox 8232"/>
          <p:cNvSpPr txBox="1">
            <a:spLocks noChangeArrowheads="1"/>
          </p:cNvSpPr>
          <p:nvPr/>
        </p:nvSpPr>
        <p:spPr bwMode="auto">
          <a:xfrm>
            <a:off x="6722746" y="4499611"/>
            <a:ext cx="918210" cy="270510"/>
          </a:xfrm>
          <a:prstGeom prst="rect">
            <a:avLst/>
          </a:prstGeom>
          <a:noFill/>
          <a:ln w="9525">
            <a:noFill/>
            <a:miter lim="800000"/>
            <a:headEnd/>
            <a:tailEnd/>
          </a:ln>
        </p:spPr>
        <p:txBody>
          <a:bodyPr lIns="43891" tIns="43891" rIns="43891" bIns="43891"/>
          <a:lstStyle/>
          <a:p>
            <a:r>
              <a:rPr lang="en-US" sz="1400" b="1" dirty="0"/>
              <a:t>7/13</a:t>
            </a:r>
          </a:p>
          <a:p>
            <a:r>
              <a:rPr lang="en-US" sz="1400" b="1" dirty="0"/>
              <a:t>04-021</a:t>
            </a:r>
          </a:p>
        </p:txBody>
      </p:sp>
      <p:sp>
        <p:nvSpPr>
          <p:cNvPr id="371758" name="Octagon 371757"/>
          <p:cNvSpPr>
            <a:spLocks noChangeArrowheads="1"/>
          </p:cNvSpPr>
          <p:nvPr/>
        </p:nvSpPr>
        <p:spPr bwMode="auto">
          <a:xfrm>
            <a:off x="1423036" y="5093970"/>
            <a:ext cx="400050" cy="312420"/>
          </a:xfrm>
          <a:prstGeom prst="octagon">
            <a:avLst>
              <a:gd name="adj" fmla="val 29287"/>
            </a:avLst>
          </a:prstGeom>
          <a:solidFill>
            <a:srgbClr val="FFFF00"/>
          </a:solidFill>
          <a:ln w="12700" cap="flat" cmpd="sng" algn="ctr">
            <a:solidFill>
              <a:schemeClr val="folHlink"/>
            </a:solidFill>
            <a:prstDash val="solid"/>
            <a:miter lim="800000"/>
            <a:headEnd type="none" w="med" len="med"/>
            <a:tailEnd type="none" w="med" len="med"/>
          </a:ln>
          <a:effectLst/>
        </p:spPr>
        <p:txBody>
          <a:bodyPr wrap="none" lIns="109728" tIns="54864" rIns="109728" bIns="54864" anchor="ctr"/>
          <a:lstStyle/>
          <a:p>
            <a:pPr>
              <a:defRPr/>
            </a:pPr>
            <a:r>
              <a:rPr lang="en-US" sz="1900" dirty="0">
                <a:solidFill>
                  <a:srgbClr val="22233A"/>
                </a:solidFill>
                <a:effectLst>
                  <a:outerShdw blurRad="38100" dist="38100" dir="2700000" algn="tl">
                    <a:srgbClr val="000000"/>
                  </a:outerShdw>
                </a:effectLst>
              </a:rPr>
              <a:t>8</a:t>
            </a:r>
            <a:endParaRPr lang="en-US" dirty="0">
              <a:cs typeface="+mn-cs"/>
            </a:endParaRPr>
          </a:p>
        </p:txBody>
      </p:sp>
      <p:sp>
        <p:nvSpPr>
          <p:cNvPr id="371759" name="Octagon 371758"/>
          <p:cNvSpPr>
            <a:spLocks noChangeArrowheads="1"/>
          </p:cNvSpPr>
          <p:nvPr/>
        </p:nvSpPr>
        <p:spPr bwMode="auto">
          <a:xfrm>
            <a:off x="1453516" y="4093846"/>
            <a:ext cx="400050" cy="312420"/>
          </a:xfrm>
          <a:prstGeom prst="octagon">
            <a:avLst>
              <a:gd name="adj" fmla="val 29287"/>
            </a:avLst>
          </a:prstGeom>
          <a:solidFill>
            <a:srgbClr val="FFFF00"/>
          </a:solidFill>
          <a:ln w="12700" cap="flat" cmpd="sng" algn="ctr">
            <a:solidFill>
              <a:schemeClr val="folHlink"/>
            </a:solidFill>
            <a:prstDash val="solid"/>
            <a:miter lim="800000"/>
            <a:headEnd type="none" w="med" len="med"/>
            <a:tailEnd type="none" w="med" len="med"/>
          </a:ln>
          <a:effectLst/>
        </p:spPr>
        <p:txBody>
          <a:bodyPr wrap="none" lIns="109728" tIns="54864" rIns="109728" bIns="54864" anchor="ctr"/>
          <a:lstStyle/>
          <a:p>
            <a:pPr>
              <a:defRPr/>
            </a:pPr>
            <a:r>
              <a:rPr lang="en-US" sz="1900" dirty="0">
                <a:solidFill>
                  <a:srgbClr val="22233A"/>
                </a:solidFill>
                <a:effectLst>
                  <a:outerShdw blurRad="38100" dist="38100" dir="2700000" algn="tl">
                    <a:srgbClr val="000000"/>
                  </a:outerShdw>
                </a:effectLst>
              </a:rPr>
              <a:t>8</a:t>
            </a:r>
            <a:endParaRPr lang="en-US" dirty="0">
              <a:cs typeface="+mn-cs"/>
            </a:endParaRPr>
          </a:p>
        </p:txBody>
      </p:sp>
      <p:sp>
        <p:nvSpPr>
          <p:cNvPr id="371760" name="Octagon 371759"/>
          <p:cNvSpPr>
            <a:spLocks noChangeArrowheads="1"/>
          </p:cNvSpPr>
          <p:nvPr/>
        </p:nvSpPr>
        <p:spPr bwMode="auto">
          <a:xfrm>
            <a:off x="3101341" y="5095876"/>
            <a:ext cx="400050" cy="312420"/>
          </a:xfrm>
          <a:prstGeom prst="octagon">
            <a:avLst>
              <a:gd name="adj" fmla="val 29287"/>
            </a:avLst>
          </a:prstGeom>
          <a:solidFill>
            <a:srgbClr val="FFFF00"/>
          </a:solidFill>
          <a:ln w="12700" cap="flat" cmpd="sng" algn="ctr">
            <a:solidFill>
              <a:schemeClr val="folHlink"/>
            </a:solidFill>
            <a:prstDash val="solid"/>
            <a:miter lim="800000"/>
            <a:headEnd type="none" w="med" len="med"/>
            <a:tailEnd type="none" w="med" len="med"/>
          </a:ln>
          <a:effectLst/>
        </p:spPr>
        <p:txBody>
          <a:bodyPr wrap="none" lIns="109728" tIns="54864" rIns="109728" bIns="54864" anchor="ctr"/>
          <a:lstStyle/>
          <a:p>
            <a:pPr>
              <a:defRPr/>
            </a:pPr>
            <a:r>
              <a:rPr lang="en-US" sz="1900" dirty="0">
                <a:solidFill>
                  <a:srgbClr val="22233A"/>
                </a:solidFill>
                <a:effectLst>
                  <a:outerShdw blurRad="38100" dist="38100" dir="2700000" algn="tl">
                    <a:srgbClr val="000000"/>
                  </a:outerShdw>
                </a:effectLst>
              </a:rPr>
              <a:t>4</a:t>
            </a:r>
            <a:endParaRPr lang="en-US" dirty="0">
              <a:cs typeface="+mn-cs"/>
            </a:endParaRPr>
          </a:p>
        </p:txBody>
      </p:sp>
      <p:sp>
        <p:nvSpPr>
          <p:cNvPr id="371761" name="Octagon 371760"/>
          <p:cNvSpPr>
            <a:spLocks noChangeArrowheads="1"/>
          </p:cNvSpPr>
          <p:nvPr/>
        </p:nvSpPr>
        <p:spPr bwMode="auto">
          <a:xfrm>
            <a:off x="3091816" y="4093846"/>
            <a:ext cx="400050" cy="312420"/>
          </a:xfrm>
          <a:prstGeom prst="octagon">
            <a:avLst>
              <a:gd name="adj" fmla="val 29287"/>
            </a:avLst>
          </a:prstGeom>
          <a:solidFill>
            <a:srgbClr val="FFFF00"/>
          </a:solidFill>
          <a:ln w="12700" cap="flat" cmpd="sng" algn="ctr">
            <a:solidFill>
              <a:schemeClr val="folHlink"/>
            </a:solidFill>
            <a:prstDash val="solid"/>
            <a:miter lim="800000"/>
            <a:headEnd type="none" w="med" len="med"/>
            <a:tailEnd type="none" w="med" len="med"/>
          </a:ln>
          <a:effectLst/>
        </p:spPr>
        <p:txBody>
          <a:bodyPr wrap="none" lIns="109728" tIns="54864" rIns="109728" bIns="54864" anchor="ctr"/>
          <a:lstStyle/>
          <a:p>
            <a:pPr>
              <a:defRPr/>
            </a:pPr>
            <a:r>
              <a:rPr lang="en-US" sz="1900" dirty="0">
                <a:solidFill>
                  <a:srgbClr val="22233A"/>
                </a:solidFill>
                <a:effectLst>
                  <a:outerShdw blurRad="38100" dist="38100" dir="2700000" algn="tl">
                    <a:srgbClr val="000000"/>
                  </a:outerShdw>
                </a:effectLst>
              </a:rPr>
              <a:t>4</a:t>
            </a:r>
            <a:endParaRPr lang="en-US" dirty="0">
              <a:cs typeface="+mn-cs"/>
            </a:endParaRPr>
          </a:p>
        </p:txBody>
      </p:sp>
      <p:sp>
        <p:nvSpPr>
          <p:cNvPr id="371762" name="Octagon 371761"/>
          <p:cNvSpPr>
            <a:spLocks noChangeArrowheads="1"/>
          </p:cNvSpPr>
          <p:nvPr/>
        </p:nvSpPr>
        <p:spPr bwMode="auto">
          <a:xfrm>
            <a:off x="4861561" y="5086350"/>
            <a:ext cx="400050" cy="312420"/>
          </a:xfrm>
          <a:prstGeom prst="octagon">
            <a:avLst>
              <a:gd name="adj" fmla="val 29287"/>
            </a:avLst>
          </a:prstGeom>
          <a:solidFill>
            <a:srgbClr val="FFFF00"/>
          </a:solidFill>
          <a:ln w="12700" cap="flat" cmpd="sng" algn="ctr">
            <a:solidFill>
              <a:schemeClr val="folHlink"/>
            </a:solidFill>
            <a:prstDash val="solid"/>
            <a:miter lim="800000"/>
            <a:headEnd type="none" w="med" len="med"/>
            <a:tailEnd type="none" w="med" len="med"/>
          </a:ln>
          <a:effectLst/>
        </p:spPr>
        <p:txBody>
          <a:bodyPr wrap="none" lIns="109728" tIns="54864" rIns="109728" bIns="54864" anchor="ctr"/>
          <a:lstStyle/>
          <a:p>
            <a:pPr>
              <a:defRPr/>
            </a:pPr>
            <a:r>
              <a:rPr lang="en-US" sz="1900" dirty="0">
                <a:solidFill>
                  <a:srgbClr val="22233A"/>
                </a:solidFill>
                <a:effectLst>
                  <a:outerShdw blurRad="38100" dist="38100" dir="2700000" algn="tl">
                    <a:srgbClr val="000000"/>
                  </a:outerShdw>
                </a:effectLst>
              </a:rPr>
              <a:t>4</a:t>
            </a:r>
            <a:endParaRPr lang="en-US" dirty="0">
              <a:cs typeface="+mn-cs"/>
            </a:endParaRPr>
          </a:p>
        </p:txBody>
      </p:sp>
      <p:sp>
        <p:nvSpPr>
          <p:cNvPr id="371763" name="Octagon 371762"/>
          <p:cNvSpPr>
            <a:spLocks noChangeArrowheads="1"/>
          </p:cNvSpPr>
          <p:nvPr/>
        </p:nvSpPr>
        <p:spPr bwMode="auto">
          <a:xfrm>
            <a:off x="4861561" y="4112896"/>
            <a:ext cx="400050" cy="312420"/>
          </a:xfrm>
          <a:prstGeom prst="octagon">
            <a:avLst>
              <a:gd name="adj" fmla="val 29287"/>
            </a:avLst>
          </a:prstGeom>
          <a:solidFill>
            <a:srgbClr val="FFFF00"/>
          </a:solidFill>
          <a:ln w="12700" cap="flat" cmpd="sng" algn="ctr">
            <a:solidFill>
              <a:schemeClr val="folHlink"/>
            </a:solidFill>
            <a:prstDash val="solid"/>
            <a:miter lim="800000"/>
            <a:headEnd type="none" w="med" len="med"/>
            <a:tailEnd type="none" w="med" len="med"/>
          </a:ln>
          <a:effectLst/>
        </p:spPr>
        <p:txBody>
          <a:bodyPr wrap="none" lIns="109728" tIns="54864" rIns="109728" bIns="54864" anchor="ctr"/>
          <a:lstStyle/>
          <a:p>
            <a:pPr>
              <a:defRPr/>
            </a:pPr>
            <a:r>
              <a:rPr lang="en-US" sz="1900" dirty="0">
                <a:solidFill>
                  <a:srgbClr val="22233A"/>
                </a:solidFill>
                <a:effectLst>
                  <a:outerShdw blurRad="38100" dist="38100" dir="2700000" algn="tl">
                    <a:srgbClr val="000000"/>
                  </a:outerShdw>
                </a:effectLst>
              </a:rPr>
              <a:t>4</a:t>
            </a:r>
            <a:endParaRPr lang="en-US" dirty="0">
              <a:cs typeface="+mn-cs"/>
            </a:endParaRPr>
          </a:p>
        </p:txBody>
      </p:sp>
      <p:pic>
        <p:nvPicPr>
          <p:cNvPr id="5169" name="Rectangle 8239"/>
          <p:cNvPicPr>
            <a:picLocks noChangeAspect="1" noChangeArrowheads="1"/>
          </p:cNvPicPr>
          <p:nvPr/>
        </p:nvPicPr>
        <p:blipFill>
          <a:blip r:embed="rId5"/>
          <a:srcRect/>
          <a:stretch>
            <a:fillRect/>
          </a:stretch>
        </p:blipFill>
        <p:spPr bwMode="auto">
          <a:xfrm>
            <a:off x="426720" y="5554980"/>
            <a:ext cx="916306" cy="662940"/>
          </a:xfrm>
          <a:prstGeom prst="rect">
            <a:avLst/>
          </a:prstGeom>
          <a:noFill/>
          <a:ln w="9525">
            <a:noFill/>
            <a:miter lim="800000"/>
            <a:headEnd/>
            <a:tailEnd/>
          </a:ln>
        </p:spPr>
      </p:pic>
      <p:pic>
        <p:nvPicPr>
          <p:cNvPr id="5170" name="Rectangle 8240"/>
          <p:cNvPicPr>
            <a:picLocks noChangeAspect="1" noChangeArrowheads="1"/>
          </p:cNvPicPr>
          <p:nvPr/>
        </p:nvPicPr>
        <p:blipFill>
          <a:blip r:embed="rId5"/>
          <a:srcRect/>
          <a:stretch>
            <a:fillRect/>
          </a:stretch>
        </p:blipFill>
        <p:spPr bwMode="auto">
          <a:xfrm>
            <a:off x="6606540" y="4918710"/>
            <a:ext cx="916306" cy="662940"/>
          </a:xfrm>
          <a:prstGeom prst="rect">
            <a:avLst/>
          </a:prstGeom>
          <a:noFill/>
          <a:ln w="9525">
            <a:noFill/>
            <a:miter lim="800000"/>
            <a:headEnd/>
            <a:tailEnd/>
          </a:ln>
        </p:spPr>
      </p:pic>
      <p:sp>
        <p:nvSpPr>
          <p:cNvPr id="5171" name="TextBox 8241"/>
          <p:cNvSpPr txBox="1">
            <a:spLocks noChangeArrowheads="1"/>
          </p:cNvSpPr>
          <p:nvPr/>
        </p:nvSpPr>
        <p:spPr bwMode="auto">
          <a:xfrm>
            <a:off x="1379221" y="5667376"/>
            <a:ext cx="2434590" cy="476250"/>
          </a:xfrm>
          <a:prstGeom prst="rect">
            <a:avLst/>
          </a:prstGeom>
          <a:noFill/>
          <a:ln w="9525">
            <a:noFill/>
            <a:miter lim="800000"/>
            <a:headEnd/>
            <a:tailEnd/>
          </a:ln>
        </p:spPr>
        <p:txBody>
          <a:bodyPr lIns="109728" tIns="54864" rIns="109728" bIns="54864">
            <a:spAutoFit/>
          </a:bodyPr>
          <a:lstStyle/>
          <a:p>
            <a:r>
              <a:rPr lang="en-US" sz="2400" b="1" dirty="0"/>
              <a:t>&lt;  Critical </a:t>
            </a:r>
          </a:p>
        </p:txBody>
      </p:sp>
      <p:sp>
        <p:nvSpPr>
          <p:cNvPr id="5173" name="TextBox 8244"/>
          <p:cNvSpPr txBox="1">
            <a:spLocks noChangeArrowheads="1"/>
          </p:cNvSpPr>
          <p:nvPr/>
        </p:nvSpPr>
        <p:spPr bwMode="auto">
          <a:xfrm>
            <a:off x="9309736" y="1882140"/>
            <a:ext cx="849976" cy="449354"/>
          </a:xfrm>
          <a:prstGeom prst="rect">
            <a:avLst/>
          </a:prstGeom>
          <a:noFill/>
          <a:ln w="9525">
            <a:noFill/>
            <a:miter lim="800000"/>
            <a:headEnd/>
            <a:tailEnd/>
          </a:ln>
        </p:spPr>
        <p:txBody>
          <a:bodyPr wrap="none" lIns="109728" tIns="54864" rIns="109728" bIns="54864">
            <a:spAutoFit/>
          </a:bodyPr>
          <a:lstStyle/>
          <a:p>
            <a:r>
              <a:rPr lang="en-US" b="1"/>
              <a:t>2006</a:t>
            </a:r>
          </a:p>
        </p:txBody>
      </p:sp>
      <p:sp>
        <p:nvSpPr>
          <p:cNvPr id="5174" name="Straight Connector 8245"/>
          <p:cNvSpPr>
            <a:spLocks noChangeShapeType="1"/>
          </p:cNvSpPr>
          <p:nvPr/>
        </p:nvSpPr>
        <p:spPr bwMode="auto">
          <a:xfrm>
            <a:off x="9711690" y="2457450"/>
            <a:ext cx="15240" cy="563880"/>
          </a:xfrm>
          <a:prstGeom prst="line">
            <a:avLst/>
          </a:prstGeom>
          <a:noFill/>
          <a:ln w="12700" algn="ctr">
            <a:solidFill>
              <a:schemeClr val="folHlink"/>
            </a:solidFill>
            <a:round/>
            <a:headEnd type="none" w="sm" len="sm"/>
            <a:tailEnd type="none" w="sm" len="sm"/>
          </a:ln>
        </p:spPr>
        <p:txBody>
          <a:bodyPr wrap="none" lIns="109728" tIns="54864" rIns="109728" bIns="54864" anchor="ctr"/>
          <a:lstStyle/>
          <a:p>
            <a:endParaRPr lang="en-US"/>
          </a:p>
        </p:txBody>
      </p:sp>
      <p:sp>
        <p:nvSpPr>
          <p:cNvPr id="5175" name="TextBox 8246"/>
          <p:cNvSpPr txBox="1">
            <a:spLocks noChangeArrowheads="1"/>
          </p:cNvSpPr>
          <p:nvPr/>
        </p:nvSpPr>
        <p:spPr bwMode="auto">
          <a:xfrm>
            <a:off x="9970771" y="2388871"/>
            <a:ext cx="1238250" cy="209550"/>
          </a:xfrm>
          <a:prstGeom prst="rect">
            <a:avLst/>
          </a:prstGeom>
          <a:noFill/>
          <a:ln w="9525">
            <a:noFill/>
            <a:miter lim="800000"/>
            <a:headEnd/>
            <a:tailEnd/>
          </a:ln>
        </p:spPr>
        <p:txBody>
          <a:bodyPr lIns="43891" tIns="43891" rIns="43891" bIns="43891"/>
          <a:lstStyle/>
          <a:p>
            <a:r>
              <a:rPr lang="en-US" sz="1400" b="1" dirty="0"/>
              <a:t>06/11</a:t>
            </a:r>
          </a:p>
          <a:p>
            <a:r>
              <a:rPr lang="en-US" sz="1400" b="1" dirty="0"/>
              <a:t>06-034</a:t>
            </a:r>
          </a:p>
        </p:txBody>
      </p:sp>
      <p:pic>
        <p:nvPicPr>
          <p:cNvPr id="5176" name="Rectangle 8247"/>
          <p:cNvPicPr>
            <a:picLocks noChangeAspect="1" noChangeArrowheads="1"/>
          </p:cNvPicPr>
          <p:nvPr/>
        </p:nvPicPr>
        <p:blipFill>
          <a:blip r:embed="rId5"/>
          <a:srcRect/>
          <a:stretch>
            <a:fillRect/>
          </a:stretch>
        </p:blipFill>
        <p:spPr bwMode="auto">
          <a:xfrm>
            <a:off x="9805036" y="3958590"/>
            <a:ext cx="916304" cy="664846"/>
          </a:xfrm>
          <a:prstGeom prst="rect">
            <a:avLst/>
          </a:prstGeom>
          <a:noFill/>
          <a:ln w="9525">
            <a:noFill/>
            <a:miter lim="800000"/>
            <a:headEnd/>
            <a:tailEnd/>
          </a:ln>
        </p:spPr>
      </p:pic>
      <p:pic>
        <p:nvPicPr>
          <p:cNvPr id="5177" name="Rectangle 8248"/>
          <p:cNvPicPr>
            <a:picLocks noChangeAspect="1" noChangeArrowheads="1"/>
          </p:cNvPicPr>
          <p:nvPr/>
        </p:nvPicPr>
        <p:blipFill>
          <a:blip r:embed="rId5"/>
          <a:srcRect/>
          <a:stretch>
            <a:fillRect/>
          </a:stretch>
        </p:blipFill>
        <p:spPr bwMode="auto">
          <a:xfrm>
            <a:off x="9795511" y="2882266"/>
            <a:ext cx="918210" cy="662940"/>
          </a:xfrm>
          <a:prstGeom prst="rect">
            <a:avLst/>
          </a:prstGeom>
          <a:noFill/>
          <a:ln w="9525">
            <a:noFill/>
            <a:miter lim="800000"/>
            <a:headEnd/>
            <a:tailEnd/>
          </a:ln>
        </p:spPr>
      </p:pic>
      <p:sp>
        <p:nvSpPr>
          <p:cNvPr id="5178" name="Rectangle 8249"/>
          <p:cNvSpPr>
            <a:spLocks noChangeArrowheads="1"/>
          </p:cNvSpPr>
          <p:nvPr/>
        </p:nvSpPr>
        <p:spPr bwMode="auto">
          <a:xfrm>
            <a:off x="9949816" y="2186941"/>
            <a:ext cx="2821304" cy="293370"/>
          </a:xfrm>
          <a:prstGeom prst="rect">
            <a:avLst/>
          </a:prstGeom>
          <a:noFill/>
          <a:ln w="9525">
            <a:noFill/>
            <a:miter lim="800000"/>
            <a:headEnd/>
            <a:tailEnd/>
          </a:ln>
        </p:spPr>
        <p:txBody>
          <a:bodyPr lIns="109728" tIns="54864" rIns="109728" bIns="54864">
            <a:spAutoFit/>
          </a:bodyPr>
          <a:lstStyle/>
          <a:p>
            <a:pPr eaLnBrk="0" hangingPunct="0"/>
            <a:r>
              <a:rPr lang="en-US" sz="1200" dirty="0"/>
              <a:t>(ASP)</a:t>
            </a:r>
          </a:p>
        </p:txBody>
      </p:sp>
      <p:sp>
        <p:nvSpPr>
          <p:cNvPr id="5179" name="Straight Connector 8250"/>
          <p:cNvSpPr>
            <a:spLocks noChangeShapeType="1"/>
          </p:cNvSpPr>
          <p:nvPr/>
        </p:nvSpPr>
        <p:spPr bwMode="auto">
          <a:xfrm>
            <a:off x="4240531" y="2796540"/>
            <a:ext cx="11430" cy="2646046"/>
          </a:xfrm>
          <a:prstGeom prst="line">
            <a:avLst/>
          </a:prstGeom>
          <a:noFill/>
          <a:ln w="41275" algn="ctr">
            <a:solidFill>
              <a:schemeClr val="folHlink"/>
            </a:solidFill>
            <a:round/>
            <a:headEnd type="none" w="sm" len="sm"/>
            <a:tailEnd type="none" w="sm" len="sm"/>
          </a:ln>
        </p:spPr>
        <p:txBody>
          <a:bodyPr wrap="none" lIns="109728" tIns="54864" rIns="109728" bIns="54864" anchor="ctr"/>
          <a:lstStyle/>
          <a:p>
            <a:endParaRPr lang="en-US"/>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6776" y="2838450"/>
            <a:ext cx="9228138" cy="1828193"/>
          </a:xfrm>
        </p:spPr>
        <p:txBody>
          <a:bodyPr/>
          <a:lstStyle/>
          <a:p>
            <a:r>
              <a:rPr lang="en-US" dirty="0" smtClean="0"/>
              <a:t>A lap around administration</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6" name="Subtitle 5"/>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5"/>
            <a:ext cx="10058400" cy="830997"/>
          </a:xfrm>
        </p:spPr>
        <p:txBody>
          <a:bodyPr/>
          <a:lstStyle/>
          <a:p>
            <a:r>
              <a:rPr smtClean="0"/>
              <a:t>Automating IIS 7 Management</a:t>
            </a:r>
            <a:endParaRPr lang="en-US" dirty="0"/>
          </a:p>
        </p:txBody>
      </p:sp>
      <p:sp>
        <p:nvSpPr>
          <p:cNvPr id="3" name="Content Placeholder 2"/>
          <p:cNvSpPr>
            <a:spLocks noGrp="1"/>
          </p:cNvSpPr>
          <p:nvPr>
            <p:ph idx="1"/>
          </p:nvPr>
        </p:nvSpPr>
        <p:spPr>
          <a:xfrm>
            <a:off x="416256" y="1258336"/>
            <a:ext cx="10058400" cy="6875728"/>
          </a:xfrm>
        </p:spPr>
        <p:txBody>
          <a:bodyPr/>
          <a:lstStyle/>
          <a:p>
            <a:r>
              <a:rPr lang="en-US" dirty="0" smtClean="0"/>
              <a:t>APPCMD</a:t>
            </a:r>
          </a:p>
          <a:p>
            <a:pPr lvl="1"/>
            <a:r>
              <a:rPr lang="en-US" dirty="0" smtClean="0"/>
              <a:t>General purpose command line tool</a:t>
            </a:r>
          </a:p>
          <a:p>
            <a:pPr lvl="1"/>
            <a:r>
              <a:rPr lang="en-US" dirty="0" smtClean="0"/>
              <a:t>Query and control state, change settings, add sites and </a:t>
            </a:r>
            <a:r>
              <a:rPr lang="en-US" dirty="0" err="1" smtClean="0"/>
              <a:t>vdirs</a:t>
            </a:r>
            <a:endParaRPr lang="en-US" dirty="0" smtClean="0"/>
          </a:p>
          <a:p>
            <a:r>
              <a:rPr lang="en-US" dirty="0" smtClean="0"/>
              <a:t>Managed Code API</a:t>
            </a:r>
          </a:p>
          <a:p>
            <a:pPr lvl="1"/>
            <a:r>
              <a:rPr lang="en-US" dirty="0" err="1" smtClean="0"/>
              <a:t>Microsoft.Web.Administration</a:t>
            </a:r>
            <a:endParaRPr lang="en-US" dirty="0" smtClean="0"/>
          </a:p>
          <a:p>
            <a:r>
              <a:rPr lang="en-US" dirty="0" smtClean="0"/>
              <a:t>WMI</a:t>
            </a:r>
          </a:p>
          <a:p>
            <a:pPr lvl="1"/>
            <a:r>
              <a:rPr lang="en-US" dirty="0" smtClean="0"/>
              <a:t>Improved namespace for IIS7</a:t>
            </a:r>
          </a:p>
          <a:p>
            <a:r>
              <a:rPr lang="en-US" dirty="0" smtClean="0"/>
              <a:t>ADSI compatibility</a:t>
            </a:r>
          </a:p>
          <a:p>
            <a:r>
              <a:rPr lang="en-US" dirty="0" err="1" smtClean="0"/>
              <a:t>Powershell</a:t>
            </a:r>
            <a:endParaRPr lang="en-US" dirty="0" smtClean="0"/>
          </a:p>
          <a:p>
            <a:pPr lvl="1"/>
            <a:r>
              <a:rPr lang="en-US" dirty="0" smtClean="0"/>
              <a:t> use with Managed API and WMI</a:t>
            </a:r>
            <a:endParaRPr lang="en-US"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IIS7 Administration Tools</a:t>
            </a:r>
            <a:endParaRPr lang="en-US" dirty="0"/>
          </a:p>
        </p:txBody>
      </p:sp>
      <p:pic>
        <p:nvPicPr>
          <p:cNvPr id="2050" name="Picture 2"/>
          <p:cNvPicPr>
            <a:picLocks noChangeAspect="1" noChangeArrowheads="1"/>
          </p:cNvPicPr>
          <p:nvPr/>
        </p:nvPicPr>
        <p:blipFill>
          <a:blip r:embed="rId2"/>
          <a:srcRect/>
          <a:stretch>
            <a:fillRect/>
          </a:stretch>
        </p:blipFill>
        <p:spPr bwMode="auto">
          <a:xfrm>
            <a:off x="271849" y="1147578"/>
            <a:ext cx="8455240" cy="6852391"/>
          </a:xfrm>
          <a:prstGeom prst="rect">
            <a:avLst/>
          </a:prstGeom>
          <a:noFill/>
          <a:ln w="9525">
            <a:noFill/>
            <a:miter lim="800000"/>
            <a:headEnd/>
            <a:tailEnd/>
          </a:ln>
          <a:effectLst/>
        </p:spPr>
      </p:pic>
      <p:sp>
        <p:nvSpPr>
          <p:cNvPr id="5" name="Rounded Rectangle 4"/>
          <p:cNvSpPr/>
          <p:nvPr/>
        </p:nvSpPr>
        <p:spPr bwMode="auto">
          <a:xfrm>
            <a:off x="358345" y="1865870"/>
            <a:ext cx="7191633" cy="271849"/>
          </a:xfrm>
          <a:prstGeom prst="roundRect">
            <a:avLst/>
          </a:prstGeom>
          <a:solidFill>
            <a:srgbClr val="FF0000">
              <a:alpha val="25000"/>
            </a:srgbClr>
          </a:solidFill>
          <a:ln w="31750">
            <a:solidFill>
              <a:schemeClr val="bg2"/>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6" name="TextBox 5"/>
          <p:cNvSpPr txBox="1"/>
          <p:nvPr/>
        </p:nvSpPr>
        <p:spPr>
          <a:xfrm>
            <a:off x="8921578" y="1334529"/>
            <a:ext cx="1721946" cy="1384995"/>
          </a:xfrm>
          <a:prstGeom prst="rect">
            <a:avLst/>
          </a:prstGeom>
          <a:solidFill>
            <a:schemeClr val="bg1">
              <a:alpha val="47000"/>
            </a:schemeClr>
          </a:solidFill>
        </p:spPr>
        <p:txBody>
          <a:bodyPr wrap="none" rtlCol="0">
            <a:spAutoFit/>
          </a:bodyPr>
          <a:lstStyle/>
          <a:p>
            <a:pPr algn="ctr"/>
            <a:r>
              <a:rPr lang="en-US" sz="2800" b="1" dirty="0" smtClean="0">
                <a:solidFill>
                  <a:schemeClr val="tx2"/>
                </a:solidFill>
              </a:rPr>
              <a:t>simple</a:t>
            </a:r>
          </a:p>
          <a:p>
            <a:pPr algn="ctr"/>
            <a:r>
              <a:rPr lang="en-US" sz="2800" b="1" dirty="0" err="1" smtClean="0">
                <a:solidFill>
                  <a:schemeClr val="tx2"/>
                </a:solidFill>
              </a:rPr>
              <a:t>cmd</a:t>
            </a:r>
            <a:r>
              <a:rPr lang="en-US" sz="2800" b="1" dirty="0" smtClean="0">
                <a:solidFill>
                  <a:schemeClr val="tx2"/>
                </a:solidFill>
              </a:rPr>
              <a:t>-line</a:t>
            </a:r>
          </a:p>
          <a:p>
            <a:pPr algn="ctr"/>
            <a:r>
              <a:rPr lang="en-US" sz="2800" b="1" dirty="0" smtClean="0">
                <a:solidFill>
                  <a:schemeClr val="tx2"/>
                </a:solidFill>
              </a:rPr>
              <a:t>syntax</a:t>
            </a:r>
          </a:p>
        </p:txBody>
      </p:sp>
      <p:sp>
        <p:nvSpPr>
          <p:cNvPr id="7" name="Rounded Rectangle 6"/>
          <p:cNvSpPr/>
          <p:nvPr/>
        </p:nvSpPr>
        <p:spPr bwMode="auto">
          <a:xfrm>
            <a:off x="395416" y="2409568"/>
            <a:ext cx="6054811" cy="1519881"/>
          </a:xfrm>
          <a:prstGeom prst="roundRect">
            <a:avLst/>
          </a:prstGeom>
          <a:solidFill>
            <a:srgbClr val="FF0000">
              <a:alpha val="25000"/>
            </a:srgbClr>
          </a:solidFill>
          <a:ln w="31750">
            <a:solidFill>
              <a:schemeClr val="bg2"/>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endParaRPr lang="en-US" sz="280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8" name="TextBox 7"/>
          <p:cNvSpPr txBox="1"/>
          <p:nvPr/>
        </p:nvSpPr>
        <p:spPr>
          <a:xfrm>
            <a:off x="8946292" y="3002691"/>
            <a:ext cx="1681871" cy="1384995"/>
          </a:xfrm>
          <a:prstGeom prst="rect">
            <a:avLst/>
          </a:prstGeom>
          <a:solidFill>
            <a:schemeClr val="bg1">
              <a:alpha val="47000"/>
            </a:schemeClr>
          </a:solidFill>
        </p:spPr>
        <p:txBody>
          <a:bodyPr wrap="none" rtlCol="0">
            <a:spAutoFit/>
          </a:bodyPr>
          <a:lstStyle/>
          <a:p>
            <a:pPr algn="ctr"/>
            <a:r>
              <a:rPr lang="en-US" sz="2800" b="1" dirty="0" smtClean="0">
                <a:solidFill>
                  <a:schemeClr val="tx2"/>
                </a:solidFill>
              </a:rPr>
              <a:t>powerful</a:t>
            </a:r>
          </a:p>
          <a:p>
            <a:pPr algn="ctr"/>
            <a:r>
              <a:rPr lang="en-US" sz="2800" b="1" dirty="0" smtClean="0">
                <a:solidFill>
                  <a:schemeClr val="tx2"/>
                </a:solidFill>
              </a:rPr>
              <a:t>mgmt</a:t>
            </a:r>
          </a:p>
          <a:p>
            <a:pPr algn="ctr"/>
            <a:r>
              <a:rPr lang="en-US" sz="2800" b="1" dirty="0" smtClean="0">
                <a:solidFill>
                  <a:schemeClr val="tx2"/>
                </a:solidFill>
              </a:rPr>
              <a:t>objects</a:t>
            </a:r>
          </a:p>
        </p:txBody>
      </p:sp>
      <p:sp>
        <p:nvSpPr>
          <p:cNvPr id="9" name="Rounded Rectangle 8"/>
          <p:cNvSpPr/>
          <p:nvPr/>
        </p:nvSpPr>
        <p:spPr bwMode="auto">
          <a:xfrm>
            <a:off x="370703" y="4423719"/>
            <a:ext cx="7661190" cy="3200400"/>
          </a:xfrm>
          <a:prstGeom prst="roundRect">
            <a:avLst/>
          </a:prstGeom>
          <a:solidFill>
            <a:srgbClr val="FF0000">
              <a:alpha val="25000"/>
            </a:srgbClr>
          </a:solidFill>
          <a:ln w="31750">
            <a:solidFill>
              <a:schemeClr val="bg2"/>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R="0" indent="0" algn="ctr" defTabSz="1096963" fontAlgn="base">
              <a:lnSpc>
                <a:spcPct val="100000"/>
              </a:lnSpc>
              <a:spcBef>
                <a:spcPct val="0"/>
              </a:spcBef>
              <a:spcAft>
                <a:spcPct val="0"/>
              </a:spcAft>
              <a:buClrTx/>
              <a:buSzTx/>
              <a:buFontTx/>
              <a:buNone/>
              <a:tabLst/>
            </a:pPr>
            <a:endParaRPr lang="en-US" sz="2800" dirty="0" smtClean="0">
              <a:solidFill>
                <a:schemeClr val="tx2"/>
              </a:solidFill>
              <a:effectLst>
                <a:outerShdw blurRad="38100" dist="38100" dir="2700000" algn="tl">
                  <a:srgbClr val="000000">
                    <a:alpha val="43137"/>
                  </a:srgbClr>
                </a:outerShdw>
              </a:effectLst>
              <a:latin typeface="Segoe" pitchFamily="34" charset="0"/>
            </a:endParaRPr>
          </a:p>
        </p:txBody>
      </p:sp>
      <p:sp>
        <p:nvSpPr>
          <p:cNvPr id="10" name="TextBox 9"/>
          <p:cNvSpPr txBox="1"/>
          <p:nvPr/>
        </p:nvSpPr>
        <p:spPr>
          <a:xfrm>
            <a:off x="8839201" y="4625546"/>
            <a:ext cx="1960793" cy="1384995"/>
          </a:xfrm>
          <a:prstGeom prst="rect">
            <a:avLst/>
          </a:prstGeom>
          <a:solidFill>
            <a:schemeClr val="bg1">
              <a:alpha val="47000"/>
            </a:schemeClr>
          </a:solidFill>
        </p:spPr>
        <p:txBody>
          <a:bodyPr wrap="none" rtlCol="0">
            <a:spAutoFit/>
          </a:bodyPr>
          <a:lstStyle/>
          <a:p>
            <a:pPr algn="ctr"/>
            <a:r>
              <a:rPr lang="en-US" sz="2800" b="1" dirty="0" smtClean="0">
                <a:solidFill>
                  <a:schemeClr val="tx2"/>
                </a:solidFill>
              </a:rPr>
              <a:t>inline help</a:t>
            </a:r>
          </a:p>
          <a:p>
            <a:pPr algn="ctr"/>
            <a:r>
              <a:rPr lang="en-US" sz="2800" b="1" dirty="0" smtClean="0">
                <a:solidFill>
                  <a:schemeClr val="tx2"/>
                </a:solidFill>
              </a:rPr>
              <a:t>&amp; multiple</a:t>
            </a:r>
          </a:p>
          <a:p>
            <a:pPr algn="ctr"/>
            <a:r>
              <a:rPr lang="en-US" sz="2800" b="1" dirty="0" smtClean="0">
                <a:solidFill>
                  <a:schemeClr val="tx2"/>
                </a:solidFill>
              </a:rPr>
              <a:t>outputs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lide(fromBottom)">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lide(fromBottom)">
                                      <p:cBhvr>
                                        <p:cTn id="15" dur="500"/>
                                        <p:tgtEl>
                                          <p:spTgt spid="7"/>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lide(fromBottom)">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lide(fromBottom)">
                                      <p:cBhvr>
                                        <p:cTn id="23" dur="500"/>
                                        <p:tgtEl>
                                          <p:spTgt spid="9"/>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slide(fromBottom)">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2"/>
          <p:cNvSpPr>
            <a:spLocks noGrp="1" noChangeArrowheads="1"/>
          </p:cNvSpPr>
          <p:nvPr>
            <p:ph type="title"/>
          </p:nvPr>
        </p:nvSpPr>
        <p:spPr>
          <a:xfrm>
            <a:off x="260986" y="274321"/>
            <a:ext cx="10803254" cy="830997"/>
          </a:xfrm>
        </p:spPr>
        <p:txBody>
          <a:bodyPr/>
          <a:lstStyle/>
          <a:p>
            <a:r>
              <a:rPr lang="en-US" dirty="0" err="1" smtClean="0"/>
              <a:t>Appcmd</a:t>
            </a:r>
            <a:r>
              <a:rPr lang="en-US" dirty="0" smtClean="0"/>
              <a:t> – Listing and Filtering</a:t>
            </a:r>
          </a:p>
        </p:txBody>
      </p:sp>
      <p:sp>
        <p:nvSpPr>
          <p:cNvPr id="133129" name="Text Box 9"/>
          <p:cNvSpPr txBox="1">
            <a:spLocks noChangeArrowheads="1"/>
          </p:cNvSpPr>
          <p:nvPr/>
        </p:nvSpPr>
        <p:spPr bwMode="invGray">
          <a:xfrm>
            <a:off x="594361" y="1489709"/>
            <a:ext cx="9772650" cy="5653086"/>
          </a:xfrm>
          <a:prstGeom prst="rect">
            <a:avLst/>
          </a:prstGeom>
          <a:noFill/>
          <a:ln w="12700" algn="ctr">
            <a:noFill/>
            <a:miter lim="800000"/>
            <a:headEnd/>
            <a:tailEnd/>
          </a:ln>
          <a:effectLst/>
        </p:spPr>
        <p:txBody>
          <a:bodyPr wrap="square" lIns="109728" tIns="54864" rIns="109728" bIns="54864">
            <a:spAutoFit/>
          </a:bodyPr>
          <a:lstStyle/>
          <a:p>
            <a:pPr>
              <a:lnSpc>
                <a:spcPct val="90000"/>
              </a:lnSpc>
              <a:defRPr/>
            </a:pPr>
            <a:r>
              <a:rPr lang="en-US" sz="2400" dirty="0">
                <a:effectLst>
                  <a:outerShdw blurRad="38100" dist="38100" dir="2700000" algn="tl">
                    <a:srgbClr val="000000"/>
                  </a:outerShdw>
                </a:effectLst>
                <a:latin typeface="Lucida Console" pitchFamily="49" charset="0"/>
              </a:rPr>
              <a:t>C:\&gt; </a:t>
            </a:r>
            <a:r>
              <a:rPr lang="en-US" sz="2400" b="1" dirty="0" err="1">
                <a:effectLst>
                  <a:outerShdw blurRad="38100" dist="38100" dir="2700000" algn="tl">
                    <a:srgbClr val="000000"/>
                  </a:outerShdw>
                </a:effectLst>
                <a:latin typeface="Lucida Console" pitchFamily="49" charset="0"/>
              </a:rPr>
              <a:t>appcmd</a:t>
            </a:r>
            <a:r>
              <a:rPr lang="en-US" sz="2400" b="1" dirty="0">
                <a:effectLst>
                  <a:outerShdw blurRad="38100" dist="38100" dir="2700000" algn="tl">
                    <a:srgbClr val="000000"/>
                  </a:outerShdw>
                </a:effectLst>
                <a:latin typeface="Lucida Console" pitchFamily="49" charset="0"/>
              </a:rPr>
              <a:t> list </a:t>
            </a:r>
            <a:r>
              <a:rPr lang="en-US" sz="2400" b="1" dirty="0" smtClean="0">
                <a:effectLst>
                  <a:outerShdw blurRad="38100" dist="38100" dir="2700000" algn="tl">
                    <a:srgbClr val="000000"/>
                  </a:outerShdw>
                </a:effectLst>
                <a:latin typeface="Lucida Console" pitchFamily="49" charset="0"/>
              </a:rPr>
              <a:t>sites</a:t>
            </a:r>
          </a:p>
          <a:p>
            <a:pPr>
              <a:lnSpc>
                <a:spcPct val="90000"/>
              </a:lnSpc>
              <a:defRPr/>
            </a:pPr>
            <a:endParaRPr lang="en-US" sz="1900" b="1" dirty="0">
              <a:effectLst>
                <a:outerShdw blurRad="38100" dist="38100" dir="2700000" algn="tl">
                  <a:srgbClr val="000000"/>
                </a:outerShdw>
              </a:effectLst>
              <a:latin typeface="Lucida Console" pitchFamily="49" charset="0"/>
            </a:endParaRPr>
          </a:p>
          <a:p>
            <a:pPr>
              <a:lnSpc>
                <a:spcPct val="90000"/>
              </a:lnSpc>
              <a:defRPr/>
            </a:pPr>
            <a:r>
              <a:rPr lang="en-US" sz="1900" dirty="0">
                <a:solidFill>
                  <a:srgbClr val="FFFF00"/>
                </a:solidFill>
                <a:effectLst>
                  <a:outerShdw blurRad="60007" dist="310007" dir="7680000" sy="30000" kx="1300200" algn="ctr" rotWithShape="0">
                    <a:prstClr val="black">
                      <a:alpha val="32000"/>
                    </a:prstClr>
                  </a:outerShdw>
                </a:effectLst>
                <a:latin typeface="Lucida Console" pitchFamily="49" charset="0"/>
              </a:rPr>
              <a:t>SITE "Default Web Site" (id:1,bindings:HTTP/*:80:,state:Started)</a:t>
            </a:r>
            <a:br>
              <a:rPr lang="en-US" sz="1900" dirty="0">
                <a:solidFill>
                  <a:srgbClr val="FFFF00"/>
                </a:solidFill>
                <a:effectLst>
                  <a:outerShdw blurRad="60007" dist="310007" dir="7680000" sy="30000" kx="1300200" algn="ctr" rotWithShape="0">
                    <a:prstClr val="black">
                      <a:alpha val="32000"/>
                    </a:prstClr>
                  </a:outerShdw>
                </a:effectLst>
                <a:latin typeface="Lucida Console" pitchFamily="49" charset="0"/>
              </a:rPr>
            </a:br>
            <a:r>
              <a:rPr lang="en-US" sz="1900" dirty="0">
                <a:solidFill>
                  <a:srgbClr val="FFFF00"/>
                </a:solidFill>
                <a:effectLst>
                  <a:outerShdw blurRad="60007" dist="310007" dir="7680000" sy="30000" kx="1300200" algn="ctr" rotWithShape="0">
                    <a:prstClr val="black">
                      <a:alpha val="32000"/>
                    </a:prstClr>
                  </a:outerShdw>
                </a:effectLst>
                <a:latin typeface="Lucida Console" pitchFamily="49" charset="0"/>
              </a:rPr>
              <a:t>SITE "Site1" (id:2,bindings:http/*:81:,state:Started)</a:t>
            </a:r>
            <a:br>
              <a:rPr lang="en-US" sz="1900" dirty="0">
                <a:solidFill>
                  <a:srgbClr val="FFFF00"/>
                </a:solidFill>
                <a:effectLst>
                  <a:outerShdw blurRad="60007" dist="310007" dir="7680000" sy="30000" kx="1300200" algn="ctr" rotWithShape="0">
                    <a:prstClr val="black">
                      <a:alpha val="32000"/>
                    </a:prstClr>
                  </a:outerShdw>
                </a:effectLst>
                <a:latin typeface="Lucida Console" pitchFamily="49" charset="0"/>
              </a:rPr>
            </a:br>
            <a:r>
              <a:rPr lang="en-US" sz="1900" dirty="0">
                <a:solidFill>
                  <a:srgbClr val="FFFF00"/>
                </a:solidFill>
                <a:effectLst>
                  <a:outerShdw blurRad="60007" dist="310007" dir="7680000" sy="30000" kx="1300200" algn="ctr" rotWithShape="0">
                    <a:prstClr val="black">
                      <a:alpha val="32000"/>
                    </a:prstClr>
                  </a:outerShdw>
                </a:effectLst>
                <a:latin typeface="Lucida Console" pitchFamily="49" charset="0"/>
              </a:rPr>
              <a:t>SITE "Site2" (id:3,bindings:http/*:82:,state:Stopped</a:t>
            </a:r>
            <a:r>
              <a:rPr lang="en-US" sz="1900" dirty="0">
                <a:solidFill>
                  <a:srgbClr val="FFFF00"/>
                </a:solidFill>
                <a:effectLst>
                  <a:outerShdw blurRad="38100" dist="38100" dir="2700000" algn="tl">
                    <a:srgbClr val="000000"/>
                  </a:outerShdw>
                </a:effectLst>
                <a:latin typeface="Lucida Console" pitchFamily="49" charset="0"/>
              </a:rPr>
              <a:t>) </a:t>
            </a:r>
          </a:p>
          <a:p>
            <a:pPr>
              <a:lnSpc>
                <a:spcPct val="90000"/>
              </a:lnSpc>
              <a:defRPr/>
            </a:pPr>
            <a:endParaRPr lang="en-US" sz="1900" dirty="0">
              <a:effectLst>
                <a:outerShdw blurRad="38100" dist="38100" dir="2700000" algn="tl">
                  <a:srgbClr val="000000"/>
                </a:outerShdw>
              </a:effectLst>
              <a:latin typeface="Lucida Console" pitchFamily="49" charset="0"/>
            </a:endParaRPr>
          </a:p>
          <a:p>
            <a:pPr>
              <a:lnSpc>
                <a:spcPct val="90000"/>
              </a:lnSpc>
              <a:defRPr/>
            </a:pPr>
            <a:r>
              <a:rPr lang="en-US" sz="1900" dirty="0">
                <a:effectLst>
                  <a:outerShdw blurRad="38100" dist="38100" dir="2700000" algn="tl">
                    <a:srgbClr val="000000"/>
                  </a:outerShdw>
                </a:effectLst>
                <a:latin typeface="Lucida Console" pitchFamily="49" charset="0"/>
              </a:rPr>
              <a:t>C</a:t>
            </a:r>
            <a:r>
              <a:rPr lang="en-US" sz="2400" dirty="0">
                <a:effectLst>
                  <a:outerShdw blurRad="38100" dist="38100" dir="2700000" algn="tl">
                    <a:srgbClr val="000000"/>
                  </a:outerShdw>
                </a:effectLst>
                <a:latin typeface="Lucida Console" pitchFamily="49" charset="0"/>
              </a:rPr>
              <a:t>:\&gt; </a:t>
            </a:r>
            <a:r>
              <a:rPr lang="en-US" sz="2400" b="1" dirty="0" err="1">
                <a:effectLst>
                  <a:outerShdw blurRad="38100" dist="38100" dir="2700000" algn="tl">
                    <a:srgbClr val="000000"/>
                  </a:outerShdw>
                </a:effectLst>
                <a:latin typeface="Lucida Console" pitchFamily="49" charset="0"/>
              </a:rPr>
              <a:t>appcmd</a:t>
            </a:r>
            <a:r>
              <a:rPr lang="en-US" sz="2400" b="1" dirty="0">
                <a:effectLst>
                  <a:outerShdw blurRad="38100" dist="38100" dir="2700000" algn="tl">
                    <a:srgbClr val="000000"/>
                  </a:outerShdw>
                </a:effectLst>
                <a:latin typeface="Lucida Console" pitchFamily="49" charset="0"/>
              </a:rPr>
              <a:t> list </a:t>
            </a:r>
            <a:r>
              <a:rPr lang="en-US" sz="2400" b="1" dirty="0" smtClean="0">
                <a:effectLst>
                  <a:outerShdw blurRad="38100" dist="38100" dir="2700000" algn="tl">
                    <a:srgbClr val="000000"/>
                  </a:outerShdw>
                </a:effectLst>
                <a:latin typeface="Lucida Console" pitchFamily="49" charset="0"/>
              </a:rPr>
              <a:t>requests</a:t>
            </a:r>
          </a:p>
          <a:p>
            <a:pPr>
              <a:lnSpc>
                <a:spcPct val="90000"/>
              </a:lnSpc>
              <a:defRPr/>
            </a:pPr>
            <a:endParaRPr lang="en-US" sz="2400" b="1" dirty="0" smtClean="0">
              <a:effectLst>
                <a:outerShdw blurRad="38100" dist="38100" dir="2700000" algn="tl">
                  <a:srgbClr val="000000"/>
                </a:outerShdw>
              </a:effectLst>
              <a:latin typeface="Lucida Console" pitchFamily="49" charset="0"/>
            </a:endParaRPr>
          </a:p>
          <a:p>
            <a:pPr>
              <a:lnSpc>
                <a:spcPct val="90000"/>
              </a:lnSpc>
              <a:defRPr/>
            </a:pPr>
            <a:r>
              <a:rPr lang="en-US" sz="1900" dirty="0" smtClean="0">
                <a:solidFill>
                  <a:srgbClr val="FFFF00"/>
                </a:solidFill>
                <a:effectLst>
                  <a:outerShdw blurRad="60007" dist="310007" dir="7680000" sy="30000" kx="1300200" algn="ctr" rotWithShape="0">
                    <a:prstClr val="black">
                      <a:alpha val="32000"/>
                    </a:prstClr>
                  </a:outerShdw>
                </a:effectLst>
                <a:latin typeface="Lucida Console" pitchFamily="49" charset="0"/>
              </a:rPr>
              <a:t>REQUEST </a:t>
            </a:r>
            <a:r>
              <a:rPr lang="en-US" sz="1900" dirty="0">
                <a:solidFill>
                  <a:srgbClr val="FFFF00"/>
                </a:solidFill>
                <a:effectLst>
                  <a:outerShdw blurRad="60007" dist="310007" dir="7680000" sy="30000" kx="1300200" algn="ctr" rotWithShape="0">
                    <a:prstClr val="black">
                      <a:alpha val="32000"/>
                    </a:prstClr>
                  </a:outerShdw>
                </a:effectLst>
                <a:latin typeface="Lucida Console" pitchFamily="49" charset="0"/>
              </a:rPr>
              <a:t>"fb0000008000000e" (url:GET /</a:t>
            </a:r>
            <a:r>
              <a:rPr lang="en-US" sz="1900" dirty="0" err="1">
                <a:solidFill>
                  <a:srgbClr val="FFFF00"/>
                </a:solidFill>
                <a:effectLst>
                  <a:outerShdw blurRad="60007" dist="310007" dir="7680000" sy="30000" kx="1300200" algn="ctr" rotWithShape="0">
                    <a:prstClr val="black">
                      <a:alpha val="32000"/>
                    </a:prstClr>
                  </a:outerShdw>
                </a:effectLst>
                <a:latin typeface="Lucida Console" pitchFamily="49" charset="0"/>
              </a:rPr>
              <a:t>wait.aspx?time</a:t>
            </a:r>
            <a:r>
              <a:rPr lang="en-US" sz="1900" dirty="0">
                <a:solidFill>
                  <a:srgbClr val="FFFF00"/>
                </a:solidFill>
                <a:effectLst>
                  <a:outerShdw blurRad="60007" dist="310007" dir="7680000" sy="30000" kx="1300200" algn="ctr" rotWithShape="0">
                    <a:prstClr val="black">
                      <a:alpha val="32000"/>
                    </a:prstClr>
                  </a:outerShdw>
                </a:effectLst>
                <a:latin typeface="Lucida Console" pitchFamily="49" charset="0"/>
              </a:rPr>
              <a:t>=10000,time:4276 </a:t>
            </a:r>
            <a:r>
              <a:rPr lang="en-US" sz="1900" dirty="0" err="1">
                <a:solidFill>
                  <a:srgbClr val="FFFF00"/>
                </a:solidFill>
                <a:effectLst>
                  <a:outerShdw blurRad="60007" dist="310007" dir="7680000" sy="30000" kx="1300200" algn="ctr" rotWithShape="0">
                    <a:prstClr val="black">
                      <a:alpha val="32000"/>
                    </a:prstClr>
                  </a:outerShdw>
                </a:effectLst>
                <a:latin typeface="Lucida Console" pitchFamily="49" charset="0"/>
              </a:rPr>
              <a:t>msec,client:localhost</a:t>
            </a:r>
            <a:r>
              <a:rPr lang="en-US" sz="1900" dirty="0">
                <a:solidFill>
                  <a:srgbClr val="FFFF00"/>
                </a:solidFill>
                <a:effectLst>
                  <a:outerShdw blurRad="60007" dist="310007" dir="7680000" sy="30000" kx="1300200" algn="ctr" rotWithShape="0">
                    <a:prstClr val="black">
                      <a:alpha val="32000"/>
                    </a:prstClr>
                  </a:outerShdw>
                </a:effectLst>
                <a:latin typeface="Lucida Console" pitchFamily="49" charset="0"/>
              </a:rPr>
              <a:t>) </a:t>
            </a:r>
          </a:p>
          <a:p>
            <a:pPr>
              <a:lnSpc>
                <a:spcPct val="90000"/>
              </a:lnSpc>
              <a:defRPr/>
            </a:pPr>
            <a:endParaRPr lang="en-US" sz="1900" dirty="0">
              <a:solidFill>
                <a:schemeClr val="accent1"/>
              </a:solidFill>
              <a:effectLst>
                <a:outerShdw blurRad="38100" dist="38100" dir="2700000" algn="tl">
                  <a:srgbClr val="000000"/>
                </a:outerShdw>
              </a:effectLst>
              <a:latin typeface="Lucida Console" pitchFamily="49" charset="0"/>
            </a:endParaRPr>
          </a:p>
          <a:p>
            <a:pPr>
              <a:lnSpc>
                <a:spcPct val="90000"/>
              </a:lnSpc>
              <a:defRPr/>
            </a:pPr>
            <a:r>
              <a:rPr lang="en-US" sz="2300" dirty="0">
                <a:effectLst>
                  <a:outerShdw blurRad="38100" dist="38100" dir="2700000" algn="tl">
                    <a:srgbClr val="000000"/>
                  </a:outerShdw>
                </a:effectLst>
                <a:latin typeface="Lucida Console" pitchFamily="49" charset="0"/>
              </a:rPr>
              <a:t>C:\&gt; </a:t>
            </a:r>
            <a:r>
              <a:rPr lang="en-US" sz="2300" b="1" dirty="0" err="1">
                <a:effectLst>
                  <a:outerShdw blurRad="38100" dist="38100" dir="2700000" algn="tl">
                    <a:srgbClr val="000000"/>
                  </a:outerShdw>
                </a:effectLst>
                <a:latin typeface="Lucida Console" pitchFamily="49" charset="0"/>
              </a:rPr>
              <a:t>appcmd</a:t>
            </a:r>
            <a:r>
              <a:rPr lang="en-US" sz="2300" b="1" dirty="0">
                <a:effectLst>
                  <a:outerShdw blurRad="38100" dist="38100" dir="2700000" algn="tl">
                    <a:srgbClr val="000000"/>
                  </a:outerShdw>
                </a:effectLst>
                <a:latin typeface="Lucida Console" pitchFamily="49" charset="0"/>
              </a:rPr>
              <a:t> list </a:t>
            </a:r>
            <a:r>
              <a:rPr lang="en-US" sz="2300" b="1" dirty="0" smtClean="0">
                <a:effectLst>
                  <a:outerShdw blurRad="38100" dist="38100" dir="2700000" algn="tl">
                    <a:srgbClr val="000000"/>
                  </a:outerShdw>
                </a:effectLst>
                <a:latin typeface="Lucida Console" pitchFamily="49" charset="0"/>
              </a:rPr>
              <a:t>requests </a:t>
            </a:r>
            <a:r>
              <a:rPr lang="en-US" sz="2300" b="1" dirty="0" smtClean="0">
                <a:solidFill>
                  <a:srgbClr val="FFFF00"/>
                </a:solidFill>
                <a:effectLst>
                  <a:outerShdw blurRad="38100" dist="38100" dir="2700000" algn="tl">
                    <a:srgbClr val="000000"/>
                  </a:outerShdw>
                </a:effectLst>
                <a:latin typeface="Lucida Console" pitchFamily="49" charset="0"/>
              </a:rPr>
              <a:t>/</a:t>
            </a:r>
            <a:r>
              <a:rPr lang="en-US" sz="2300" b="1" dirty="0" err="1" smtClean="0">
                <a:solidFill>
                  <a:srgbClr val="FFFF00"/>
                </a:solidFill>
                <a:effectLst>
                  <a:outerShdw blurRad="38100" dist="38100" dir="2700000" algn="tl">
                    <a:srgbClr val="000000"/>
                  </a:outerShdw>
                </a:effectLst>
                <a:latin typeface="Lucida Console" pitchFamily="49" charset="0"/>
              </a:rPr>
              <a:t>apppool.name:DefaultAppPool</a:t>
            </a:r>
            <a:r>
              <a:rPr lang="en-US" sz="2400" b="1" dirty="0">
                <a:solidFill>
                  <a:srgbClr val="FFFF00"/>
                </a:solidFill>
                <a:effectLst>
                  <a:outerShdw blurRad="38100" dist="38100" dir="2700000" algn="tl">
                    <a:srgbClr val="000000"/>
                  </a:outerShdw>
                </a:effectLst>
                <a:latin typeface="Lucida Console" pitchFamily="49" charset="0"/>
              </a:rPr>
              <a:t/>
            </a:r>
            <a:br>
              <a:rPr lang="en-US" sz="2400" b="1" dirty="0">
                <a:solidFill>
                  <a:srgbClr val="FFFF00"/>
                </a:solidFill>
                <a:effectLst>
                  <a:outerShdw blurRad="38100" dist="38100" dir="2700000" algn="tl">
                    <a:srgbClr val="000000"/>
                  </a:outerShdw>
                </a:effectLst>
                <a:latin typeface="Lucida Console" pitchFamily="49" charset="0"/>
              </a:rPr>
            </a:br>
            <a:endParaRPr lang="en-US" sz="2400" b="1" dirty="0">
              <a:solidFill>
                <a:srgbClr val="FFFF00"/>
              </a:solidFill>
              <a:effectLst>
                <a:outerShdw blurRad="38100" dist="38100" dir="2700000" algn="tl">
                  <a:srgbClr val="000000"/>
                </a:outerShdw>
              </a:effectLst>
              <a:latin typeface="Lucida Console" pitchFamily="49" charset="0"/>
            </a:endParaRPr>
          </a:p>
          <a:p>
            <a:pPr>
              <a:lnSpc>
                <a:spcPct val="90000"/>
              </a:lnSpc>
              <a:defRPr/>
            </a:pPr>
            <a:r>
              <a:rPr lang="en-US" sz="2400" dirty="0">
                <a:effectLst>
                  <a:outerShdw blurRad="38100" dist="38100" dir="2700000" algn="tl">
                    <a:srgbClr val="000000"/>
                  </a:outerShdw>
                </a:effectLst>
                <a:latin typeface="Lucida Console" pitchFamily="49" charset="0"/>
              </a:rPr>
              <a:t>C:\&gt; </a:t>
            </a:r>
            <a:r>
              <a:rPr lang="en-US" sz="2400" b="1" dirty="0" err="1">
                <a:effectLst>
                  <a:outerShdw blurRad="38100" dist="38100" dir="2700000" algn="tl">
                    <a:srgbClr val="000000"/>
                  </a:outerShdw>
                </a:effectLst>
                <a:latin typeface="Lucida Console" pitchFamily="49" charset="0"/>
              </a:rPr>
              <a:t>appcmd</a:t>
            </a:r>
            <a:r>
              <a:rPr lang="en-US" sz="2400" b="1" dirty="0">
                <a:effectLst>
                  <a:outerShdw blurRad="38100" dist="38100" dir="2700000" algn="tl">
                    <a:srgbClr val="000000"/>
                  </a:outerShdw>
                </a:effectLst>
                <a:latin typeface="Lucida Console" pitchFamily="49" charset="0"/>
              </a:rPr>
              <a:t> list requests </a:t>
            </a:r>
            <a:r>
              <a:rPr lang="en-US" sz="2400" b="1" dirty="0">
                <a:solidFill>
                  <a:srgbClr val="FFFF00"/>
                </a:solidFill>
                <a:effectLst>
                  <a:outerShdw blurRad="38100" dist="38100" dir="2700000" algn="tl">
                    <a:srgbClr val="000000"/>
                  </a:outerShdw>
                </a:effectLst>
                <a:latin typeface="Lucida Console" pitchFamily="49" charset="0"/>
              </a:rPr>
              <a:t>/wp.name:3567</a:t>
            </a:r>
            <a:r>
              <a:rPr lang="en-US" sz="2400" b="1" dirty="0">
                <a:effectLst>
                  <a:outerShdw blurRad="38100" dist="38100" dir="2700000" algn="tl">
                    <a:srgbClr val="000000"/>
                  </a:outerShdw>
                </a:effectLst>
                <a:latin typeface="Lucida Console" pitchFamily="49" charset="0"/>
              </a:rPr>
              <a:t/>
            </a:r>
            <a:br>
              <a:rPr lang="en-US" sz="2400" b="1" dirty="0">
                <a:effectLst>
                  <a:outerShdw blurRad="38100" dist="38100" dir="2700000" algn="tl">
                    <a:srgbClr val="000000"/>
                  </a:outerShdw>
                </a:effectLst>
                <a:latin typeface="Lucida Console" pitchFamily="49" charset="0"/>
              </a:rPr>
            </a:br>
            <a:endParaRPr lang="en-US" sz="2400" b="1" dirty="0">
              <a:effectLst>
                <a:outerShdw blurRad="38100" dist="38100" dir="2700000" algn="tl">
                  <a:srgbClr val="000000"/>
                </a:outerShdw>
              </a:effectLst>
              <a:latin typeface="Lucida Console" pitchFamily="49" charset="0"/>
            </a:endParaRPr>
          </a:p>
          <a:p>
            <a:pPr>
              <a:lnSpc>
                <a:spcPct val="90000"/>
              </a:lnSpc>
              <a:defRPr/>
            </a:pPr>
            <a:r>
              <a:rPr lang="en-US" sz="2400" dirty="0">
                <a:effectLst>
                  <a:outerShdw blurRad="38100" dist="38100" dir="2700000" algn="tl">
                    <a:srgbClr val="000000"/>
                  </a:outerShdw>
                </a:effectLst>
                <a:latin typeface="Lucida Console" pitchFamily="49" charset="0"/>
              </a:rPr>
              <a:t>C:\&gt; </a:t>
            </a:r>
            <a:r>
              <a:rPr lang="en-US" sz="2400" b="1" dirty="0" err="1">
                <a:effectLst>
                  <a:outerShdw blurRad="38100" dist="38100" dir="2700000" algn="tl">
                    <a:srgbClr val="000000"/>
                  </a:outerShdw>
                </a:effectLst>
                <a:latin typeface="Lucida Console" pitchFamily="49" charset="0"/>
              </a:rPr>
              <a:t>appcmd</a:t>
            </a:r>
            <a:r>
              <a:rPr lang="en-US" sz="2400" b="1" dirty="0">
                <a:effectLst>
                  <a:outerShdw blurRad="38100" dist="38100" dir="2700000" algn="tl">
                    <a:srgbClr val="000000"/>
                  </a:outerShdw>
                </a:effectLst>
                <a:latin typeface="Lucida Console" pitchFamily="49" charset="0"/>
              </a:rPr>
              <a:t> list requests </a:t>
            </a:r>
            <a:r>
              <a:rPr lang="en-US" sz="2400" b="1" dirty="0">
                <a:solidFill>
                  <a:srgbClr val="FFFF00"/>
                </a:solidFill>
                <a:effectLst>
                  <a:outerShdw blurRad="38100" dist="38100" dir="2700000" algn="tl">
                    <a:srgbClr val="000000"/>
                  </a:outerShdw>
                </a:effectLst>
                <a:latin typeface="Lucida Console" pitchFamily="49" charset="0"/>
              </a:rPr>
              <a:t>/site.id:1 </a:t>
            </a:r>
          </a:p>
          <a:p>
            <a:pPr>
              <a:lnSpc>
                <a:spcPct val="90000"/>
              </a:lnSpc>
              <a:defRPr/>
            </a:pPr>
            <a:endParaRPr lang="en-US" sz="1900" dirty="0">
              <a:effectLst>
                <a:outerShdw blurRad="38100" dist="38100" dir="2700000" algn="tl">
                  <a:srgbClr val="000000"/>
                </a:outerShdw>
              </a:effectLst>
              <a:latin typeface="Lucida Console" pitchFamily="49" charset="0"/>
            </a:endParaRPr>
          </a:p>
          <a:p>
            <a:pPr algn="ctr">
              <a:lnSpc>
                <a:spcPct val="85000"/>
              </a:lnSpc>
              <a:spcBef>
                <a:spcPct val="20000"/>
              </a:spcBef>
              <a:defRPr/>
            </a:pPr>
            <a:endParaRPr lang="en-US" sz="1900" dirty="0">
              <a:effectLst>
                <a:outerShdw blurRad="38100" dist="38100" dir="2700000" algn="tl">
                  <a:srgbClr val="000000"/>
                </a:outerShdw>
              </a:effectLst>
              <a:latin typeface="Lucida Console" pitchFamily="49" charset="0"/>
            </a:endParaRPr>
          </a:p>
          <a:p>
            <a:pPr>
              <a:lnSpc>
                <a:spcPct val="90000"/>
              </a:lnSpc>
              <a:defRPr/>
            </a:pPr>
            <a:endParaRPr lang="en-US" sz="1900" dirty="0">
              <a:effectLst>
                <a:outerShdw blurRad="38100" dist="38100" dir="2700000" algn="tl">
                  <a:srgbClr val="000000"/>
                </a:outerShdw>
              </a:effectLst>
              <a:latin typeface="Lucida Console" pitchFamily="49" charset="0"/>
            </a:endParaRPr>
          </a:p>
        </p:txBody>
      </p:sp>
      <p:grpSp>
        <p:nvGrpSpPr>
          <p:cNvPr id="10" name="Group 9"/>
          <p:cNvGrpSpPr/>
          <p:nvPr/>
        </p:nvGrpSpPr>
        <p:grpSpPr>
          <a:xfrm>
            <a:off x="6424246" y="5382495"/>
            <a:ext cx="4278390" cy="2269799"/>
            <a:chOff x="6424246" y="5382495"/>
            <a:chExt cx="4278390" cy="2269799"/>
          </a:xfrm>
        </p:grpSpPr>
        <p:sp>
          <p:nvSpPr>
            <p:cNvPr id="133134" name="Text Box 14"/>
            <p:cNvSpPr txBox="1">
              <a:spLocks noChangeArrowheads="1"/>
            </p:cNvSpPr>
            <p:nvPr/>
          </p:nvSpPr>
          <p:spPr bwMode="invGray">
            <a:xfrm>
              <a:off x="7445086" y="6390410"/>
              <a:ext cx="3257550" cy="1261884"/>
            </a:xfrm>
            <a:prstGeom prst="rect">
              <a:avLst/>
            </a:prstGeom>
            <a:noFill/>
            <a:ln w="12700" algn="ctr">
              <a:noFill/>
              <a:miter lim="800000"/>
              <a:headEnd/>
              <a:tailEnd/>
            </a:ln>
            <a:effectLst/>
          </p:spPr>
          <p:txBody>
            <a:bodyPr lIns="109728" tIns="54864" rIns="109728" bIns="54864">
              <a:spAutoFit/>
            </a:bodyPr>
            <a:lstStyle/>
            <a:p>
              <a:pPr>
                <a:lnSpc>
                  <a:spcPct val="85000"/>
                </a:lnSpc>
                <a:spcBef>
                  <a:spcPct val="50000"/>
                </a:spcBef>
                <a:defRPr/>
              </a:pPr>
              <a:r>
                <a:rPr lang="en-US" b="1" i="0" dirty="0">
                  <a:solidFill>
                    <a:schemeClr val="folHlink"/>
                  </a:solidFill>
                  <a:effectLst>
                    <a:outerShdw blurRad="38100" dist="38100" dir="2700000" algn="tl">
                      <a:srgbClr val="000000"/>
                    </a:outerShdw>
                  </a:effectLst>
                </a:rPr>
                <a:t>Filter results by application pool, worker process, or site</a:t>
              </a:r>
            </a:p>
          </p:txBody>
        </p:sp>
        <p:cxnSp>
          <p:nvCxnSpPr>
            <p:cNvPr id="18" name="Straight Arrow Connector 17"/>
            <p:cNvCxnSpPr/>
            <p:nvPr/>
          </p:nvCxnSpPr>
          <p:spPr>
            <a:xfrm rot="10800000">
              <a:off x="6424246" y="6330462"/>
              <a:ext cx="856318" cy="742286"/>
            </a:xfrm>
            <a:prstGeom prst="straightConnector1">
              <a:avLst/>
            </a:prstGeom>
            <a:ln w="63500" cmpd="sng">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flipH="1" flipV="1">
              <a:off x="9050485" y="5766956"/>
              <a:ext cx="768923" cy="2"/>
            </a:xfrm>
            <a:prstGeom prst="straightConnector1">
              <a:avLst/>
            </a:prstGeom>
            <a:ln w="63500" cmpd="sng">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10800000">
              <a:off x="7626927" y="5652655"/>
              <a:ext cx="544058" cy="501960"/>
            </a:xfrm>
            <a:prstGeom prst="straightConnector1">
              <a:avLst/>
            </a:prstGeom>
            <a:ln w="63500" cmpd="sng">
              <a:tailEnd type="arrow"/>
            </a:ln>
          </p:spPr>
          <p:style>
            <a:lnRef idx="1">
              <a:schemeClr val="accent1"/>
            </a:lnRef>
            <a:fillRef idx="0">
              <a:schemeClr val="accent1"/>
            </a:fillRef>
            <a:effectRef idx="0">
              <a:schemeClr val="accent1"/>
            </a:effectRef>
            <a:fontRef idx="minor">
              <a:schemeClr val="tx1"/>
            </a:fontRef>
          </p:style>
        </p:cxnSp>
      </p:grpSp>
    </p:spTree>
    <p:custDataLst>
      <p:tags r:id="rId1"/>
    </p:custDataLst>
  </p:cSld>
  <p:clrMapOvr>
    <a:masterClrMapping/>
  </p:clrMapOvr>
  <p:transition advTm="37344">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2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2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312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3129">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3129">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3129">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3129">
                                            <p:txEl>
                                              <p:pRg st="10" end="10"/>
                                            </p:txEl>
                                          </p:spTgt>
                                        </p:tgtEl>
                                        <p:attrNameLst>
                                          <p:attrName>style.visibility</p:attrName>
                                        </p:attrNameLst>
                                      </p:cBhvr>
                                      <p:to>
                                        <p:strVal val="visible"/>
                                      </p:to>
                                    </p:set>
                                  </p:childTnLst>
                                </p:cTn>
                              </p:par>
                              <p:par>
                                <p:cTn id="27" presetID="4" presetClass="entr" presetSubtype="16"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box(in)">
                                      <p:cBhvr>
                                        <p:cTn id="2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7" name="Rectangle 7"/>
          <p:cNvSpPr>
            <a:spLocks noChangeArrowheads="1"/>
          </p:cNvSpPr>
          <p:nvPr/>
        </p:nvSpPr>
        <p:spPr bwMode="invGray">
          <a:xfrm>
            <a:off x="514351" y="1131570"/>
            <a:ext cx="9955530" cy="449354"/>
          </a:xfrm>
          <a:prstGeom prst="rect">
            <a:avLst/>
          </a:prstGeom>
          <a:gradFill rotWithShape="1">
            <a:gsLst>
              <a:gs pos="0">
                <a:srgbClr val="382993">
                  <a:alpha val="39000"/>
                </a:srgbClr>
              </a:gs>
              <a:gs pos="100000">
                <a:srgbClr val="0E0A24">
                  <a:alpha val="60001"/>
                </a:srgbClr>
              </a:gs>
            </a:gsLst>
            <a:lin ang="5400000" scaled="1"/>
          </a:gradFill>
          <a:ln w="12700" algn="ctr">
            <a:solidFill>
              <a:srgbClr val="130E34"/>
            </a:solidFill>
            <a:miter lim="800000"/>
            <a:headEnd/>
            <a:tailEnd/>
          </a:ln>
          <a:effectLst/>
        </p:spPr>
        <p:txBody>
          <a:bodyPr lIns="109728" tIns="54864" rIns="109728" bIns="54864" anchor="ctr">
            <a:spAutoFit/>
          </a:bodyPr>
          <a:lstStyle/>
          <a:p>
            <a:pPr>
              <a:defRPr/>
            </a:pPr>
            <a:endParaRPr lang="en-US">
              <a:effectLst>
                <a:outerShdw blurRad="38100" dist="38100" dir="2700000" algn="tl">
                  <a:srgbClr val="000000">
                    <a:alpha val="43137"/>
                  </a:srgbClr>
                </a:outerShdw>
              </a:effectLst>
            </a:endParaRPr>
          </a:p>
        </p:txBody>
      </p:sp>
      <p:sp>
        <p:nvSpPr>
          <p:cNvPr id="5" name="Rounded Rectangle 4"/>
          <p:cNvSpPr>
            <a:spLocks noChangeArrowheads="1"/>
          </p:cNvSpPr>
          <p:nvPr/>
        </p:nvSpPr>
        <p:spPr bwMode="auto">
          <a:xfrm>
            <a:off x="6457950" y="5688490"/>
            <a:ext cx="1965960" cy="274320"/>
          </a:xfrm>
          <a:prstGeom prst="roundRect">
            <a:avLst>
              <a:gd name="adj" fmla="val 16667"/>
            </a:avLst>
          </a:prstGeom>
          <a:solidFill>
            <a:srgbClr val="F98239">
              <a:alpha val="50195"/>
            </a:srgbClr>
          </a:solidFill>
          <a:ln w="19050" algn="ctr">
            <a:solidFill>
              <a:schemeClr val="folHlink"/>
            </a:solidFill>
            <a:round/>
            <a:headEnd/>
            <a:tailEnd/>
          </a:ln>
        </p:spPr>
        <p:txBody>
          <a:bodyPr wrap="none" lIns="109728" tIns="54864" rIns="109728" bIns="54864" anchor="ctr"/>
          <a:lstStyle/>
          <a:p>
            <a:pPr algn="l">
              <a:lnSpc>
                <a:spcPct val="100000"/>
              </a:lnSpc>
              <a:spcBef>
                <a:spcPct val="0"/>
              </a:spcBef>
            </a:pPr>
            <a:endParaRPr lang="en-US" dirty="0">
              <a:solidFill>
                <a:schemeClr val="hlink"/>
              </a:solidFill>
              <a:latin typeface="Arial" charset="0"/>
            </a:endParaRPr>
          </a:p>
        </p:txBody>
      </p:sp>
      <p:sp>
        <p:nvSpPr>
          <p:cNvPr id="16" name="Rounded Rectangle 15"/>
          <p:cNvSpPr>
            <a:spLocks noChangeArrowheads="1"/>
          </p:cNvSpPr>
          <p:nvPr/>
        </p:nvSpPr>
        <p:spPr bwMode="auto">
          <a:xfrm>
            <a:off x="3254285" y="3647708"/>
            <a:ext cx="1840230" cy="274320"/>
          </a:xfrm>
          <a:prstGeom prst="roundRect">
            <a:avLst>
              <a:gd name="adj" fmla="val 16667"/>
            </a:avLst>
          </a:prstGeom>
          <a:solidFill>
            <a:srgbClr val="F98239">
              <a:alpha val="50195"/>
            </a:srgbClr>
          </a:solidFill>
          <a:ln w="19050" algn="ctr">
            <a:solidFill>
              <a:schemeClr val="folHlink"/>
            </a:solidFill>
            <a:round/>
            <a:headEnd/>
            <a:tailEnd/>
          </a:ln>
        </p:spPr>
        <p:txBody>
          <a:bodyPr wrap="none" lIns="109728" tIns="54864" rIns="109728" bIns="54864" anchor="ctr"/>
          <a:lstStyle/>
          <a:p>
            <a:pPr algn="l">
              <a:lnSpc>
                <a:spcPct val="100000"/>
              </a:lnSpc>
              <a:spcBef>
                <a:spcPct val="0"/>
              </a:spcBef>
            </a:pPr>
            <a:endParaRPr lang="en-US" dirty="0">
              <a:solidFill>
                <a:schemeClr val="hlink"/>
              </a:solidFill>
              <a:latin typeface="Arial" charset="0"/>
            </a:endParaRPr>
          </a:p>
        </p:txBody>
      </p:sp>
      <p:sp>
        <p:nvSpPr>
          <p:cNvPr id="14" name="Rounded Rectangle 13"/>
          <p:cNvSpPr>
            <a:spLocks noChangeArrowheads="1"/>
          </p:cNvSpPr>
          <p:nvPr/>
        </p:nvSpPr>
        <p:spPr bwMode="auto">
          <a:xfrm>
            <a:off x="1614799" y="7132800"/>
            <a:ext cx="1505495" cy="246562"/>
          </a:xfrm>
          <a:prstGeom prst="roundRect">
            <a:avLst>
              <a:gd name="adj" fmla="val 16667"/>
            </a:avLst>
          </a:prstGeom>
          <a:solidFill>
            <a:srgbClr val="F98239">
              <a:alpha val="50195"/>
            </a:srgbClr>
          </a:solidFill>
          <a:ln w="19050" algn="ctr">
            <a:solidFill>
              <a:schemeClr val="folHlink"/>
            </a:solidFill>
            <a:round/>
            <a:headEnd/>
            <a:tailEnd/>
          </a:ln>
        </p:spPr>
        <p:txBody>
          <a:bodyPr wrap="none" lIns="109728" tIns="54864" rIns="109728" bIns="54864" anchor="ctr"/>
          <a:lstStyle/>
          <a:p>
            <a:pPr algn="l">
              <a:lnSpc>
                <a:spcPct val="100000"/>
              </a:lnSpc>
              <a:spcBef>
                <a:spcPct val="0"/>
              </a:spcBef>
            </a:pPr>
            <a:endParaRPr lang="en-US" dirty="0">
              <a:solidFill>
                <a:srgbClr val="000000"/>
              </a:solidFill>
              <a:latin typeface="Arial" charset="0"/>
            </a:endParaRPr>
          </a:p>
        </p:txBody>
      </p:sp>
      <p:sp>
        <p:nvSpPr>
          <p:cNvPr id="128002" name="Rectangle 2"/>
          <p:cNvSpPr>
            <a:spLocks noGrp="1" noChangeArrowheads="1"/>
          </p:cNvSpPr>
          <p:nvPr>
            <p:ph type="title"/>
          </p:nvPr>
        </p:nvSpPr>
        <p:spPr/>
        <p:txBody>
          <a:bodyPr anchor="t"/>
          <a:lstStyle/>
          <a:p>
            <a:pPr>
              <a:defRPr/>
            </a:pPr>
            <a:r>
              <a:rPr lang="en-US" smtClean="0"/>
              <a:t>Scripting: IIS6 WMI Provider</a:t>
            </a:r>
          </a:p>
        </p:txBody>
      </p:sp>
      <p:sp>
        <p:nvSpPr>
          <p:cNvPr id="31" name="Straight Connector 30"/>
          <p:cNvSpPr>
            <a:spLocks noChangeShapeType="1"/>
          </p:cNvSpPr>
          <p:nvPr/>
        </p:nvSpPr>
        <p:spPr bwMode="auto">
          <a:xfrm flipH="1">
            <a:off x="5068389" y="2548890"/>
            <a:ext cx="1801042" cy="1082583"/>
          </a:xfrm>
          <a:prstGeom prst="line">
            <a:avLst/>
          </a:prstGeom>
          <a:noFill/>
          <a:ln w="19050" algn="ctr">
            <a:solidFill>
              <a:schemeClr val="folHlink"/>
            </a:solidFill>
            <a:round/>
            <a:headEnd/>
            <a:tailEnd type="triangle" w="lg" len="lg"/>
          </a:ln>
        </p:spPr>
        <p:txBody>
          <a:bodyPr lIns="109728" tIns="54864" rIns="109728" bIns="54864"/>
          <a:lstStyle/>
          <a:p>
            <a:pPr>
              <a:defRPr/>
            </a:pPr>
            <a:endParaRPr lang="en-US">
              <a:effectLst>
                <a:outerShdw blurRad="38100" dist="38100" dir="2700000" algn="tl">
                  <a:srgbClr val="000000">
                    <a:alpha val="43137"/>
                  </a:srgbClr>
                </a:outerShdw>
              </a:effectLst>
            </a:endParaRPr>
          </a:p>
        </p:txBody>
      </p:sp>
      <p:sp>
        <p:nvSpPr>
          <p:cNvPr id="3" name="TextBox 2"/>
          <p:cNvSpPr txBox="1">
            <a:spLocks noChangeArrowheads="1"/>
          </p:cNvSpPr>
          <p:nvPr/>
        </p:nvSpPr>
        <p:spPr bwMode="auto">
          <a:xfrm>
            <a:off x="6515100" y="2114550"/>
            <a:ext cx="1645920" cy="449354"/>
          </a:xfrm>
          <a:prstGeom prst="rect">
            <a:avLst/>
          </a:prstGeom>
          <a:noFill/>
          <a:ln w="9525" algn="ctr">
            <a:noFill/>
            <a:miter lim="800000"/>
            <a:headEnd/>
            <a:tailEnd/>
          </a:ln>
        </p:spPr>
        <p:txBody>
          <a:bodyPr lIns="109728" tIns="54864" rIns="109728" bIns="54864">
            <a:spAutoFit/>
          </a:bodyPr>
          <a:lstStyle/>
          <a:p>
            <a:pPr algn="l">
              <a:lnSpc>
                <a:spcPct val="100000"/>
              </a:lnSpc>
              <a:spcBef>
                <a:spcPct val="50000"/>
              </a:spcBef>
            </a:pPr>
            <a:r>
              <a:rPr lang="en-US" dirty="0">
                <a:solidFill>
                  <a:schemeClr val="folHlink"/>
                </a:solidFill>
              </a:rPr>
              <a:t>Create Site</a:t>
            </a:r>
          </a:p>
        </p:txBody>
      </p:sp>
      <p:sp>
        <p:nvSpPr>
          <p:cNvPr id="20" name="Straight Connector 19"/>
          <p:cNvSpPr>
            <a:spLocks noChangeShapeType="1"/>
          </p:cNvSpPr>
          <p:nvPr/>
        </p:nvSpPr>
        <p:spPr bwMode="auto">
          <a:xfrm flipH="1">
            <a:off x="7646670" y="4903470"/>
            <a:ext cx="457200" cy="548640"/>
          </a:xfrm>
          <a:prstGeom prst="line">
            <a:avLst/>
          </a:prstGeom>
          <a:noFill/>
          <a:ln w="19050" algn="ctr">
            <a:solidFill>
              <a:schemeClr val="folHlink"/>
            </a:solidFill>
            <a:round/>
            <a:headEnd/>
            <a:tailEnd type="triangle" w="lg" len="lg"/>
          </a:ln>
        </p:spPr>
        <p:txBody>
          <a:bodyPr lIns="109728" tIns="54864" rIns="109728" bIns="54864"/>
          <a:lstStyle/>
          <a:p>
            <a:pPr>
              <a:defRPr/>
            </a:pPr>
            <a:endParaRPr lang="en-US">
              <a:effectLst>
                <a:outerShdw blurRad="38100" dist="38100" dir="2700000" algn="tl">
                  <a:srgbClr val="000000">
                    <a:alpha val="43137"/>
                  </a:srgbClr>
                </a:outerShdw>
              </a:effectLst>
            </a:endParaRPr>
          </a:p>
        </p:txBody>
      </p:sp>
      <p:sp>
        <p:nvSpPr>
          <p:cNvPr id="4" name="TextBox 3"/>
          <p:cNvSpPr txBox="1">
            <a:spLocks noChangeArrowheads="1"/>
          </p:cNvSpPr>
          <p:nvPr/>
        </p:nvSpPr>
        <p:spPr bwMode="auto">
          <a:xfrm>
            <a:off x="7509510" y="4450080"/>
            <a:ext cx="3291840" cy="449354"/>
          </a:xfrm>
          <a:prstGeom prst="rect">
            <a:avLst/>
          </a:prstGeom>
          <a:noFill/>
          <a:ln w="9525" algn="ctr">
            <a:noFill/>
            <a:miter lim="800000"/>
            <a:headEnd/>
            <a:tailEnd/>
          </a:ln>
        </p:spPr>
        <p:txBody>
          <a:bodyPr lIns="109728" tIns="54864" rIns="109728" bIns="54864">
            <a:spAutoFit/>
          </a:bodyPr>
          <a:lstStyle/>
          <a:p>
            <a:pPr algn="l">
              <a:lnSpc>
                <a:spcPct val="100000"/>
              </a:lnSpc>
              <a:spcBef>
                <a:spcPct val="50000"/>
              </a:spcBef>
            </a:pPr>
            <a:r>
              <a:rPr lang="en-US" dirty="0">
                <a:solidFill>
                  <a:schemeClr val="folHlink"/>
                </a:solidFill>
              </a:rPr>
              <a:t>Create Virtual Directory</a:t>
            </a:r>
          </a:p>
        </p:txBody>
      </p:sp>
      <p:sp>
        <p:nvSpPr>
          <p:cNvPr id="25" name="TextBox 24"/>
          <p:cNvSpPr txBox="1">
            <a:spLocks noChangeArrowheads="1"/>
          </p:cNvSpPr>
          <p:nvPr/>
        </p:nvSpPr>
        <p:spPr bwMode="auto">
          <a:xfrm>
            <a:off x="8423910" y="6290310"/>
            <a:ext cx="2743200" cy="449354"/>
          </a:xfrm>
          <a:prstGeom prst="rect">
            <a:avLst/>
          </a:prstGeom>
          <a:noFill/>
          <a:ln w="9525" algn="ctr">
            <a:noFill/>
            <a:miter lim="800000"/>
            <a:headEnd/>
            <a:tailEnd/>
          </a:ln>
        </p:spPr>
        <p:txBody>
          <a:bodyPr lIns="109728" tIns="54864" rIns="109728" bIns="54864">
            <a:spAutoFit/>
          </a:bodyPr>
          <a:lstStyle/>
          <a:p>
            <a:pPr algn="l">
              <a:lnSpc>
                <a:spcPct val="100000"/>
              </a:lnSpc>
              <a:spcBef>
                <a:spcPct val="50000"/>
              </a:spcBef>
            </a:pPr>
            <a:r>
              <a:rPr lang="en-US" dirty="0">
                <a:solidFill>
                  <a:schemeClr val="folHlink"/>
                </a:solidFill>
              </a:rPr>
              <a:t>Create Application</a:t>
            </a:r>
          </a:p>
        </p:txBody>
      </p:sp>
      <p:sp>
        <p:nvSpPr>
          <p:cNvPr id="128017" name="TextBox 28684"/>
          <p:cNvSpPr txBox="1">
            <a:spLocks noChangeArrowheads="1"/>
          </p:cNvSpPr>
          <p:nvPr/>
        </p:nvSpPr>
        <p:spPr bwMode="auto">
          <a:xfrm>
            <a:off x="7806691" y="1188720"/>
            <a:ext cx="2960370" cy="449354"/>
          </a:xfrm>
          <a:prstGeom prst="rect">
            <a:avLst/>
          </a:prstGeom>
          <a:noFill/>
          <a:ln w="9525">
            <a:noFill/>
            <a:miter lim="800000"/>
            <a:headEnd/>
            <a:tailEnd/>
          </a:ln>
        </p:spPr>
        <p:txBody>
          <a:bodyPr lIns="109728" tIns="54864" rIns="109728" bIns="54864">
            <a:spAutoFit/>
          </a:bodyPr>
          <a:lstStyle/>
          <a:p>
            <a:pPr algn="l">
              <a:lnSpc>
                <a:spcPct val="100000"/>
              </a:lnSpc>
              <a:spcBef>
                <a:spcPct val="50000"/>
              </a:spcBef>
            </a:pPr>
            <a:r>
              <a:rPr lang="en-US" dirty="0">
                <a:solidFill>
                  <a:schemeClr val="folHlink"/>
                </a:solidFill>
              </a:rPr>
              <a:t>NOT CONSISTENT</a:t>
            </a:r>
          </a:p>
        </p:txBody>
      </p:sp>
      <p:sp>
        <p:nvSpPr>
          <p:cNvPr id="27" name="Straight Connector 26"/>
          <p:cNvSpPr>
            <a:spLocks noChangeShapeType="1"/>
          </p:cNvSpPr>
          <p:nvPr/>
        </p:nvSpPr>
        <p:spPr bwMode="auto">
          <a:xfrm flipH="1">
            <a:off x="3033850" y="7199266"/>
            <a:ext cx="6583680" cy="0"/>
          </a:xfrm>
          <a:prstGeom prst="line">
            <a:avLst/>
          </a:prstGeom>
          <a:noFill/>
          <a:ln w="19050" algn="ctr">
            <a:solidFill>
              <a:schemeClr val="folHlink"/>
            </a:solidFill>
            <a:round/>
            <a:headEnd/>
            <a:tailEnd type="triangle" w="lg" len="lg"/>
          </a:ln>
        </p:spPr>
        <p:txBody>
          <a:bodyPr lIns="109728" tIns="54864" rIns="109728" bIns="54864"/>
          <a:lstStyle/>
          <a:p>
            <a:pPr>
              <a:defRPr/>
            </a:pPr>
            <a:endParaRPr lang="en-US">
              <a:effectLst>
                <a:outerShdw blurRad="38100" dist="38100" dir="2700000" algn="tl">
                  <a:srgbClr val="000000">
                    <a:alpha val="43137"/>
                  </a:srgbClr>
                </a:outerShdw>
              </a:effectLst>
            </a:endParaRPr>
          </a:p>
        </p:txBody>
      </p:sp>
      <p:sp>
        <p:nvSpPr>
          <p:cNvPr id="24" name="Straight Connector 23"/>
          <p:cNvSpPr>
            <a:spLocks noChangeShapeType="1"/>
          </p:cNvSpPr>
          <p:nvPr/>
        </p:nvSpPr>
        <p:spPr bwMode="auto">
          <a:xfrm flipV="1">
            <a:off x="9614263" y="6755129"/>
            <a:ext cx="55517" cy="403316"/>
          </a:xfrm>
          <a:prstGeom prst="line">
            <a:avLst/>
          </a:prstGeom>
          <a:noFill/>
          <a:ln w="19050" algn="ctr">
            <a:solidFill>
              <a:schemeClr val="folHlink"/>
            </a:solidFill>
            <a:round/>
            <a:headEnd/>
            <a:tailEnd/>
          </a:ln>
        </p:spPr>
        <p:txBody>
          <a:bodyPr lIns="109728" tIns="54864" rIns="109728" bIns="54864"/>
          <a:lstStyle/>
          <a:p>
            <a:pPr>
              <a:defRPr/>
            </a:pPr>
            <a:endParaRPr lang="en-US">
              <a:effectLst>
                <a:outerShdw blurRad="38100" dist="38100" dir="2700000" algn="tl">
                  <a:srgbClr val="000000">
                    <a:alpha val="43137"/>
                  </a:srgbClr>
                </a:outerShdw>
              </a:effectLst>
            </a:endParaRPr>
          </a:p>
        </p:txBody>
      </p:sp>
      <p:sp>
        <p:nvSpPr>
          <p:cNvPr id="128008" name="Text Box 8"/>
          <p:cNvSpPr txBox="1">
            <a:spLocks noChangeArrowheads="1"/>
          </p:cNvSpPr>
          <p:nvPr/>
        </p:nvSpPr>
        <p:spPr bwMode="invGray">
          <a:xfrm>
            <a:off x="917478" y="1590020"/>
            <a:ext cx="9723665" cy="6197081"/>
          </a:xfrm>
          <a:prstGeom prst="rect">
            <a:avLst/>
          </a:prstGeom>
          <a:noFill/>
          <a:ln w="12700" algn="ctr">
            <a:noFill/>
            <a:miter lim="800000"/>
            <a:headEnd/>
            <a:tailEnd/>
          </a:ln>
          <a:effectLst/>
        </p:spPr>
        <p:txBody>
          <a:bodyPr wrap="square" lIns="109728" tIns="54864" rIns="109728" bIns="54864">
            <a:spAutoFit/>
          </a:bodyPr>
          <a:lstStyle/>
          <a:p>
            <a:pPr algn="l">
              <a:defRPr/>
            </a:pPr>
            <a:r>
              <a:rPr lang="en-US" sz="1300" dirty="0">
                <a:solidFill>
                  <a:srgbClr val="00FFFF"/>
                </a:solidFill>
                <a:latin typeface="Lucida Console" pitchFamily="49" charset="0"/>
              </a:rPr>
              <a:t>Set</a:t>
            </a:r>
            <a:r>
              <a:rPr lang="en-US" sz="1300" dirty="0">
                <a:solidFill>
                  <a:srgbClr val="000000"/>
                </a:solidFill>
                <a:latin typeface="Lucida Console" pitchFamily="49" charset="0"/>
              </a:rPr>
              <a:t> </a:t>
            </a:r>
            <a:r>
              <a:rPr lang="en-US" sz="1300" dirty="0" err="1">
                <a:latin typeface="Lucida Console" pitchFamily="49" charset="0"/>
              </a:rPr>
              <a:t>oIIS</a:t>
            </a:r>
            <a:r>
              <a:rPr lang="en-US" sz="1300" dirty="0">
                <a:latin typeface="Lucida Console" pitchFamily="49" charset="0"/>
              </a:rPr>
              <a:t> = </a:t>
            </a:r>
            <a:r>
              <a:rPr lang="en-US" sz="1300" dirty="0" err="1">
                <a:latin typeface="Lucida Console" pitchFamily="49" charset="0"/>
              </a:rPr>
              <a:t>GetObject</a:t>
            </a:r>
            <a:r>
              <a:rPr lang="en-US" sz="1300" dirty="0">
                <a:latin typeface="Lucida Console" pitchFamily="49" charset="0"/>
              </a:rPr>
              <a:t>("</a:t>
            </a:r>
            <a:r>
              <a:rPr lang="en-US" sz="1300" dirty="0" err="1">
                <a:latin typeface="Lucida Console" pitchFamily="49" charset="0"/>
              </a:rPr>
              <a:t>winmgmts:root</a:t>
            </a:r>
            <a:r>
              <a:rPr lang="en-US" sz="1300" dirty="0">
                <a:latin typeface="Lucida Console" pitchFamily="49" charset="0"/>
              </a:rPr>
              <a:t>\MicrosoftIISv2") </a:t>
            </a:r>
          </a:p>
          <a:p>
            <a:pPr algn="l">
              <a:defRPr/>
            </a:pPr>
            <a:endParaRPr lang="en-US" sz="1300" dirty="0">
              <a:latin typeface="Lucida Console" pitchFamily="49" charset="0"/>
            </a:endParaRPr>
          </a:p>
          <a:p>
            <a:pPr algn="l">
              <a:defRPr/>
            </a:pPr>
            <a:r>
              <a:rPr lang="en-US" sz="1300" dirty="0">
                <a:solidFill>
                  <a:srgbClr val="00FF00"/>
                </a:solidFill>
                <a:latin typeface="Lucida Console" pitchFamily="49" charset="0"/>
              </a:rPr>
              <a:t>' Create binding for new site</a:t>
            </a:r>
          </a:p>
          <a:p>
            <a:pPr algn="l">
              <a:defRPr/>
            </a:pPr>
            <a:r>
              <a:rPr lang="en-US" sz="1300" dirty="0">
                <a:solidFill>
                  <a:srgbClr val="00FFFF"/>
                </a:solidFill>
                <a:latin typeface="Lucida Console" pitchFamily="49" charset="0"/>
              </a:rPr>
              <a:t>Set</a:t>
            </a:r>
            <a:r>
              <a:rPr lang="en-US" sz="1300" dirty="0">
                <a:solidFill>
                  <a:srgbClr val="000000"/>
                </a:solidFill>
                <a:latin typeface="Lucida Console" pitchFamily="49" charset="0"/>
              </a:rPr>
              <a:t> </a:t>
            </a:r>
            <a:r>
              <a:rPr lang="en-US" sz="1300" dirty="0" err="1">
                <a:latin typeface="Lucida Console" pitchFamily="49" charset="0"/>
              </a:rPr>
              <a:t>oBinding</a:t>
            </a:r>
            <a:r>
              <a:rPr lang="en-US" sz="1300" dirty="0">
                <a:latin typeface="Lucida Console" pitchFamily="49" charset="0"/>
              </a:rPr>
              <a:t> = </a:t>
            </a:r>
            <a:r>
              <a:rPr lang="en-US" sz="1300" dirty="0" err="1">
                <a:latin typeface="Lucida Console" pitchFamily="49" charset="0"/>
              </a:rPr>
              <a:t>oIIS.Get</a:t>
            </a:r>
            <a:r>
              <a:rPr lang="en-US" sz="1300" dirty="0">
                <a:latin typeface="Lucida Console" pitchFamily="49" charset="0"/>
              </a:rPr>
              <a:t>("</a:t>
            </a:r>
            <a:r>
              <a:rPr lang="en-US" sz="1300" dirty="0" err="1">
                <a:latin typeface="Lucida Console" pitchFamily="49" charset="0"/>
              </a:rPr>
              <a:t>ServerBinding</a:t>
            </a:r>
            <a:r>
              <a:rPr lang="en-US" sz="1300" dirty="0">
                <a:latin typeface="Lucida Console" pitchFamily="49" charset="0"/>
              </a:rPr>
              <a:t>").</a:t>
            </a:r>
            <a:r>
              <a:rPr lang="en-US" sz="1300" dirty="0" err="1">
                <a:latin typeface="Lucida Console" pitchFamily="49" charset="0"/>
              </a:rPr>
              <a:t>SpawnInstance</a:t>
            </a:r>
            <a:r>
              <a:rPr lang="en-US" sz="1300" dirty="0">
                <a:latin typeface="Lucida Console" pitchFamily="49" charset="0"/>
              </a:rPr>
              <a:t>_</a:t>
            </a:r>
          </a:p>
          <a:p>
            <a:pPr algn="l">
              <a:defRPr/>
            </a:pPr>
            <a:r>
              <a:rPr lang="en-US" sz="1300" dirty="0" err="1">
                <a:latin typeface="Lucida Console" pitchFamily="49" charset="0"/>
              </a:rPr>
              <a:t>oBinding.IP</a:t>
            </a:r>
            <a:r>
              <a:rPr lang="en-US" sz="1300" dirty="0">
                <a:latin typeface="Lucida Console" pitchFamily="49" charset="0"/>
              </a:rPr>
              <a:t> = ""</a:t>
            </a:r>
          </a:p>
          <a:p>
            <a:pPr algn="l">
              <a:defRPr/>
            </a:pPr>
            <a:r>
              <a:rPr lang="en-US" sz="1300" dirty="0" err="1">
                <a:latin typeface="Lucida Console" pitchFamily="49" charset="0"/>
              </a:rPr>
              <a:t>oBinding.Port</a:t>
            </a:r>
            <a:r>
              <a:rPr lang="en-US" sz="1300" dirty="0">
                <a:latin typeface="Lucida Console" pitchFamily="49" charset="0"/>
              </a:rPr>
              <a:t> = "80"</a:t>
            </a:r>
          </a:p>
          <a:p>
            <a:pPr algn="l">
              <a:defRPr/>
            </a:pPr>
            <a:r>
              <a:rPr lang="en-US" sz="1300" dirty="0" err="1">
                <a:latin typeface="Lucida Console" pitchFamily="49" charset="0"/>
              </a:rPr>
              <a:t>oBinding.Hostname</a:t>
            </a:r>
            <a:r>
              <a:rPr lang="en-US" sz="1300" dirty="0">
                <a:latin typeface="Lucida Console" pitchFamily="49" charset="0"/>
              </a:rPr>
              <a:t> = "www.site.com"</a:t>
            </a:r>
          </a:p>
          <a:p>
            <a:pPr algn="l">
              <a:defRPr/>
            </a:pPr>
            <a:endParaRPr lang="en-US" sz="1300" dirty="0">
              <a:latin typeface="Lucida Console" pitchFamily="49" charset="0"/>
            </a:endParaRPr>
          </a:p>
          <a:p>
            <a:pPr algn="l">
              <a:defRPr/>
            </a:pPr>
            <a:r>
              <a:rPr lang="en-US" sz="1300" dirty="0">
                <a:solidFill>
                  <a:srgbClr val="00FF00"/>
                </a:solidFill>
                <a:latin typeface="Lucida Console" pitchFamily="49" charset="0"/>
              </a:rPr>
              <a:t>' Create site and extract site name from return value</a:t>
            </a:r>
          </a:p>
          <a:p>
            <a:pPr algn="l">
              <a:defRPr/>
            </a:pPr>
            <a:r>
              <a:rPr lang="en-US" sz="1300" dirty="0">
                <a:solidFill>
                  <a:srgbClr val="00FFFF"/>
                </a:solidFill>
                <a:latin typeface="Lucida Console" pitchFamily="49" charset="0"/>
              </a:rPr>
              <a:t>Set</a:t>
            </a:r>
            <a:r>
              <a:rPr lang="en-US" sz="1300" dirty="0">
                <a:solidFill>
                  <a:srgbClr val="000000"/>
                </a:solidFill>
                <a:latin typeface="Lucida Console" pitchFamily="49" charset="0"/>
              </a:rPr>
              <a:t> </a:t>
            </a:r>
            <a:r>
              <a:rPr lang="en-US" sz="1300" dirty="0" err="1">
                <a:latin typeface="Lucida Console" pitchFamily="49" charset="0"/>
              </a:rPr>
              <a:t>oService</a:t>
            </a:r>
            <a:r>
              <a:rPr lang="en-US" sz="1300" dirty="0">
                <a:latin typeface="Lucida Console" pitchFamily="49" charset="0"/>
              </a:rPr>
              <a:t> = </a:t>
            </a:r>
            <a:r>
              <a:rPr lang="en-US" sz="1300" dirty="0" err="1">
                <a:latin typeface="Lucida Console" pitchFamily="49" charset="0"/>
              </a:rPr>
              <a:t>oIIS.Get</a:t>
            </a:r>
            <a:r>
              <a:rPr lang="en-US" sz="1300" dirty="0">
                <a:latin typeface="Lucida Console" pitchFamily="49" charset="0"/>
              </a:rPr>
              <a:t>("</a:t>
            </a:r>
            <a:r>
              <a:rPr lang="en-US" sz="1300" dirty="0" err="1">
                <a:latin typeface="Lucida Console" pitchFamily="49" charset="0"/>
              </a:rPr>
              <a:t>IIsWebService.Name</a:t>
            </a:r>
            <a:r>
              <a:rPr lang="en-US" sz="1300" dirty="0">
                <a:latin typeface="Lucida Console" pitchFamily="49" charset="0"/>
              </a:rPr>
              <a:t>='W3SVC'")</a:t>
            </a:r>
          </a:p>
          <a:p>
            <a:pPr algn="l">
              <a:defRPr/>
            </a:pPr>
            <a:r>
              <a:rPr lang="en-US" sz="1300" dirty="0" err="1">
                <a:latin typeface="Lucida Console" pitchFamily="49" charset="0"/>
              </a:rPr>
              <a:t>strSiteName</a:t>
            </a:r>
            <a:r>
              <a:rPr lang="en-US" sz="1300" dirty="0">
                <a:latin typeface="Lucida Console" pitchFamily="49" charset="0"/>
              </a:rPr>
              <a:t> = </a:t>
            </a:r>
            <a:r>
              <a:rPr lang="en-US" sz="1300" dirty="0" err="1">
                <a:latin typeface="Lucida Console" pitchFamily="49" charset="0"/>
              </a:rPr>
              <a:t>oService.</a:t>
            </a:r>
            <a:r>
              <a:rPr lang="en-US" sz="1700" dirty="0" err="1">
                <a:latin typeface="Lucida Console" pitchFamily="49" charset="0"/>
              </a:rPr>
              <a:t>CreateNewSite</a:t>
            </a:r>
            <a:r>
              <a:rPr lang="en-US" sz="1300" dirty="0">
                <a:latin typeface="Lucida Console" pitchFamily="49" charset="0"/>
              </a:rPr>
              <a:t>("</a:t>
            </a:r>
            <a:r>
              <a:rPr lang="en-US" sz="1300" dirty="0" err="1">
                <a:latin typeface="Lucida Console" pitchFamily="49" charset="0"/>
              </a:rPr>
              <a:t>NewSite</a:t>
            </a:r>
            <a:r>
              <a:rPr lang="en-US" sz="1300" dirty="0">
                <a:latin typeface="Lucida Console" pitchFamily="49" charset="0"/>
              </a:rPr>
              <a:t>",</a:t>
            </a:r>
            <a:r>
              <a:rPr lang="en-US" sz="1300" dirty="0">
                <a:solidFill>
                  <a:srgbClr val="000000"/>
                </a:solidFill>
                <a:latin typeface="Lucida Console" pitchFamily="49" charset="0"/>
              </a:rPr>
              <a:t> </a:t>
            </a:r>
            <a:r>
              <a:rPr lang="en-US" sz="1300" dirty="0">
                <a:solidFill>
                  <a:srgbClr val="00FFFF"/>
                </a:solidFill>
                <a:latin typeface="Lucida Console" pitchFamily="49" charset="0"/>
              </a:rPr>
              <a:t>array</a:t>
            </a:r>
            <a:r>
              <a:rPr lang="en-US" sz="1300" dirty="0">
                <a:latin typeface="Lucida Console" pitchFamily="49" charset="0"/>
              </a:rPr>
              <a:t>(</a:t>
            </a:r>
            <a:r>
              <a:rPr lang="en-US" sz="1300" dirty="0" err="1">
                <a:latin typeface="Lucida Console" pitchFamily="49" charset="0"/>
              </a:rPr>
              <a:t>oBinding</a:t>
            </a:r>
            <a:r>
              <a:rPr lang="en-US" sz="1300" dirty="0">
                <a:latin typeface="Lucida Console" pitchFamily="49" charset="0"/>
              </a:rPr>
              <a:t>), "C:\inetpub\wwwroot")</a:t>
            </a:r>
          </a:p>
          <a:p>
            <a:pPr algn="l">
              <a:defRPr/>
            </a:pPr>
            <a:endParaRPr lang="en-US" sz="1300" dirty="0">
              <a:latin typeface="Lucida Console" pitchFamily="49" charset="0"/>
            </a:endParaRPr>
          </a:p>
          <a:p>
            <a:pPr algn="l">
              <a:defRPr/>
            </a:pPr>
            <a:r>
              <a:rPr lang="en-US" sz="1300" dirty="0">
                <a:solidFill>
                  <a:srgbClr val="00FFFF"/>
                </a:solidFill>
                <a:latin typeface="Lucida Console" pitchFamily="49" charset="0"/>
              </a:rPr>
              <a:t>Set</a:t>
            </a:r>
            <a:r>
              <a:rPr lang="en-US" sz="1300" dirty="0">
                <a:solidFill>
                  <a:srgbClr val="000000"/>
                </a:solidFill>
                <a:latin typeface="Lucida Console" pitchFamily="49" charset="0"/>
              </a:rPr>
              <a:t> </a:t>
            </a:r>
            <a:r>
              <a:rPr lang="en-US" sz="1300" dirty="0" err="1">
                <a:latin typeface="Lucida Console" pitchFamily="49" charset="0"/>
              </a:rPr>
              <a:t>objPath</a:t>
            </a:r>
            <a:r>
              <a:rPr lang="en-US" sz="1300" dirty="0">
                <a:latin typeface="Lucida Console" pitchFamily="49" charset="0"/>
              </a:rPr>
              <a:t> = </a:t>
            </a:r>
            <a:r>
              <a:rPr lang="en-US" sz="1300" dirty="0" err="1">
                <a:latin typeface="Lucida Console" pitchFamily="49" charset="0"/>
              </a:rPr>
              <a:t>CreateObject</a:t>
            </a:r>
            <a:r>
              <a:rPr lang="en-US" sz="1300" dirty="0">
                <a:latin typeface="Lucida Console" pitchFamily="49" charset="0"/>
              </a:rPr>
              <a:t>("</a:t>
            </a:r>
            <a:r>
              <a:rPr lang="en-US" sz="1300" dirty="0" err="1">
                <a:latin typeface="Lucida Console" pitchFamily="49" charset="0"/>
              </a:rPr>
              <a:t>WbemScripting.SWbemObjectPath</a:t>
            </a:r>
            <a:r>
              <a:rPr lang="en-US" sz="1300" dirty="0">
                <a:latin typeface="Lucida Console" pitchFamily="49" charset="0"/>
              </a:rPr>
              <a:t>") </a:t>
            </a:r>
          </a:p>
          <a:p>
            <a:pPr algn="l">
              <a:defRPr/>
            </a:pPr>
            <a:r>
              <a:rPr lang="en-US" sz="1300" dirty="0" err="1">
                <a:latin typeface="Lucida Console" pitchFamily="49" charset="0"/>
              </a:rPr>
              <a:t>objPath.Path</a:t>
            </a:r>
            <a:r>
              <a:rPr lang="en-US" sz="1300" dirty="0">
                <a:latin typeface="Lucida Console" pitchFamily="49" charset="0"/>
              </a:rPr>
              <a:t> = </a:t>
            </a:r>
            <a:r>
              <a:rPr lang="en-US" sz="1300" dirty="0" err="1">
                <a:latin typeface="Lucida Console" pitchFamily="49" charset="0"/>
              </a:rPr>
              <a:t>strSiteName</a:t>
            </a:r>
            <a:endParaRPr lang="en-US" sz="1300" dirty="0">
              <a:latin typeface="Lucida Console" pitchFamily="49" charset="0"/>
            </a:endParaRPr>
          </a:p>
          <a:p>
            <a:pPr algn="l">
              <a:defRPr/>
            </a:pPr>
            <a:r>
              <a:rPr lang="en-US" sz="1300" dirty="0" err="1">
                <a:latin typeface="Lucida Console" pitchFamily="49" charset="0"/>
              </a:rPr>
              <a:t>strSitePath</a:t>
            </a:r>
            <a:r>
              <a:rPr lang="en-US" sz="1300" dirty="0">
                <a:latin typeface="Lucida Console" pitchFamily="49" charset="0"/>
              </a:rPr>
              <a:t> = </a:t>
            </a:r>
            <a:r>
              <a:rPr lang="en-US" sz="1300" dirty="0" err="1">
                <a:latin typeface="Lucida Console" pitchFamily="49" charset="0"/>
              </a:rPr>
              <a:t>objPath.Keys.Item</a:t>
            </a:r>
            <a:r>
              <a:rPr lang="en-US" sz="1300" dirty="0">
                <a:latin typeface="Lucida Console" pitchFamily="49" charset="0"/>
              </a:rPr>
              <a:t>("")</a:t>
            </a:r>
            <a:r>
              <a:rPr lang="en-US" sz="1300" dirty="0">
                <a:solidFill>
                  <a:srgbClr val="000000"/>
                </a:solidFill>
                <a:latin typeface="Lucida Console" pitchFamily="49" charset="0"/>
              </a:rPr>
              <a:t> </a:t>
            </a:r>
          </a:p>
          <a:p>
            <a:pPr algn="l">
              <a:defRPr/>
            </a:pPr>
            <a:endParaRPr lang="en-US" sz="1300" dirty="0">
              <a:solidFill>
                <a:srgbClr val="000000"/>
              </a:solidFill>
              <a:latin typeface="Lucida Console" pitchFamily="49" charset="0"/>
            </a:endParaRPr>
          </a:p>
          <a:p>
            <a:pPr algn="l">
              <a:defRPr/>
            </a:pPr>
            <a:r>
              <a:rPr lang="en-US" sz="1300" dirty="0">
                <a:solidFill>
                  <a:srgbClr val="00FFFF"/>
                </a:solidFill>
                <a:latin typeface="Lucida Console" pitchFamily="49" charset="0"/>
              </a:rPr>
              <a:t>Set</a:t>
            </a:r>
            <a:r>
              <a:rPr lang="en-US" sz="1300" dirty="0">
                <a:solidFill>
                  <a:srgbClr val="000000"/>
                </a:solidFill>
                <a:latin typeface="Lucida Console" pitchFamily="49" charset="0"/>
              </a:rPr>
              <a:t> </a:t>
            </a:r>
            <a:r>
              <a:rPr lang="en-US" sz="1300" dirty="0" err="1">
                <a:latin typeface="Lucida Console" pitchFamily="49" charset="0"/>
              </a:rPr>
              <a:t>oSite</a:t>
            </a:r>
            <a:r>
              <a:rPr lang="en-US" sz="1300" dirty="0">
                <a:latin typeface="Lucida Console" pitchFamily="49" charset="0"/>
              </a:rPr>
              <a:t> = </a:t>
            </a:r>
            <a:r>
              <a:rPr lang="en-US" sz="1300" dirty="0" err="1">
                <a:latin typeface="Lucida Console" pitchFamily="49" charset="0"/>
              </a:rPr>
              <a:t>oIIS.Get</a:t>
            </a:r>
            <a:r>
              <a:rPr lang="en-US" sz="1300" dirty="0">
                <a:latin typeface="Lucida Console" pitchFamily="49" charset="0"/>
              </a:rPr>
              <a:t>("</a:t>
            </a:r>
            <a:r>
              <a:rPr lang="en-US" sz="1300" dirty="0" err="1">
                <a:latin typeface="Lucida Console" pitchFamily="49" charset="0"/>
              </a:rPr>
              <a:t>IIsWebServer.Name</a:t>
            </a:r>
            <a:r>
              <a:rPr lang="en-US" sz="1300" dirty="0">
                <a:latin typeface="Lucida Console" pitchFamily="49" charset="0"/>
              </a:rPr>
              <a:t>='" &amp; </a:t>
            </a:r>
            <a:r>
              <a:rPr lang="en-US" sz="1300" dirty="0" err="1">
                <a:latin typeface="Lucida Console" pitchFamily="49" charset="0"/>
              </a:rPr>
              <a:t>strSitePath</a:t>
            </a:r>
            <a:r>
              <a:rPr lang="en-US" sz="1300" dirty="0">
                <a:latin typeface="Lucida Console" pitchFamily="49" charset="0"/>
              </a:rPr>
              <a:t> &amp; "'")</a:t>
            </a:r>
          </a:p>
          <a:p>
            <a:pPr algn="l">
              <a:defRPr/>
            </a:pPr>
            <a:r>
              <a:rPr lang="en-US" sz="1300" dirty="0" err="1">
                <a:latin typeface="Lucida Console" pitchFamily="49" charset="0"/>
              </a:rPr>
              <a:t>oSite.Start</a:t>
            </a:r>
            <a:endParaRPr lang="en-US" sz="1300" dirty="0">
              <a:latin typeface="Lucida Console" pitchFamily="49" charset="0"/>
            </a:endParaRPr>
          </a:p>
          <a:p>
            <a:pPr algn="l">
              <a:defRPr/>
            </a:pPr>
            <a:endParaRPr lang="en-US" sz="1300" dirty="0">
              <a:solidFill>
                <a:srgbClr val="000000"/>
              </a:solidFill>
              <a:latin typeface="Lucida Console" pitchFamily="49" charset="0"/>
            </a:endParaRPr>
          </a:p>
          <a:p>
            <a:pPr algn="l">
              <a:defRPr/>
            </a:pPr>
            <a:r>
              <a:rPr lang="en-US" sz="1300" dirty="0">
                <a:solidFill>
                  <a:srgbClr val="00FF00"/>
                </a:solidFill>
                <a:latin typeface="Lucida Console" pitchFamily="49" charset="0"/>
              </a:rPr>
              <a:t>' Create the </a:t>
            </a:r>
            <a:r>
              <a:rPr lang="en-US" sz="1300" dirty="0" err="1">
                <a:solidFill>
                  <a:srgbClr val="00FF00"/>
                </a:solidFill>
                <a:latin typeface="Lucida Console" pitchFamily="49" charset="0"/>
              </a:rPr>
              <a:t>vdir</a:t>
            </a:r>
            <a:r>
              <a:rPr lang="en-US" sz="1300" dirty="0">
                <a:solidFill>
                  <a:srgbClr val="00FF00"/>
                </a:solidFill>
                <a:latin typeface="Lucida Console" pitchFamily="49" charset="0"/>
              </a:rPr>
              <a:t> for our application</a:t>
            </a:r>
          </a:p>
          <a:p>
            <a:pPr algn="l">
              <a:defRPr/>
            </a:pPr>
            <a:r>
              <a:rPr lang="en-US" sz="1300" dirty="0">
                <a:solidFill>
                  <a:srgbClr val="00FFFF"/>
                </a:solidFill>
                <a:latin typeface="Lucida Console" pitchFamily="49" charset="0"/>
              </a:rPr>
              <a:t>Set</a:t>
            </a:r>
            <a:r>
              <a:rPr lang="en-US" sz="1300" dirty="0">
                <a:solidFill>
                  <a:srgbClr val="000000"/>
                </a:solidFill>
                <a:latin typeface="Lucida Console" pitchFamily="49" charset="0"/>
              </a:rPr>
              <a:t> </a:t>
            </a:r>
            <a:r>
              <a:rPr lang="en-US" sz="1300" dirty="0" err="1">
                <a:latin typeface="Lucida Console" pitchFamily="49" charset="0"/>
              </a:rPr>
              <a:t>oVDirSetting</a:t>
            </a:r>
            <a:r>
              <a:rPr lang="en-US" sz="1300" dirty="0">
                <a:latin typeface="Lucida Console" pitchFamily="49" charset="0"/>
              </a:rPr>
              <a:t> = </a:t>
            </a:r>
            <a:r>
              <a:rPr lang="en-US" sz="1300" dirty="0" err="1">
                <a:latin typeface="Lucida Console" pitchFamily="49" charset="0"/>
              </a:rPr>
              <a:t>oIIS.Get</a:t>
            </a:r>
            <a:r>
              <a:rPr lang="en-US" sz="1300" dirty="0">
                <a:latin typeface="Lucida Console" pitchFamily="49" charset="0"/>
              </a:rPr>
              <a:t>("</a:t>
            </a:r>
            <a:r>
              <a:rPr lang="en-US" sz="1300" dirty="0" err="1">
                <a:latin typeface="Lucida Console" pitchFamily="49" charset="0"/>
              </a:rPr>
              <a:t>IIsWebVirtualDirSetting</a:t>
            </a:r>
            <a:r>
              <a:rPr lang="en-US" sz="1300" dirty="0">
                <a:latin typeface="Lucida Console" pitchFamily="49" charset="0"/>
              </a:rPr>
              <a:t>").</a:t>
            </a:r>
            <a:r>
              <a:rPr lang="en-US" sz="1700" dirty="0" err="1">
                <a:latin typeface="Lucida Console" pitchFamily="49" charset="0"/>
              </a:rPr>
              <a:t>SpawnInstance</a:t>
            </a:r>
            <a:r>
              <a:rPr lang="en-US" sz="1700" dirty="0">
                <a:latin typeface="Lucida Console" pitchFamily="49" charset="0"/>
              </a:rPr>
              <a:t>_</a:t>
            </a:r>
            <a:r>
              <a:rPr lang="en-US" sz="1300" dirty="0">
                <a:latin typeface="Lucida Console" pitchFamily="49" charset="0"/>
              </a:rPr>
              <a:t> </a:t>
            </a:r>
          </a:p>
          <a:p>
            <a:pPr algn="l">
              <a:defRPr/>
            </a:pPr>
            <a:r>
              <a:rPr lang="en-US" sz="1300" dirty="0" err="1">
                <a:latin typeface="Lucida Console" pitchFamily="49" charset="0"/>
              </a:rPr>
              <a:t>oVDirSetting.Name</a:t>
            </a:r>
            <a:r>
              <a:rPr lang="en-US" sz="1300" dirty="0">
                <a:latin typeface="Lucida Console" pitchFamily="49" charset="0"/>
              </a:rPr>
              <a:t> = </a:t>
            </a:r>
            <a:r>
              <a:rPr lang="en-US" sz="1300" dirty="0" err="1">
                <a:latin typeface="Lucida Console" pitchFamily="49" charset="0"/>
              </a:rPr>
              <a:t>strSitePath</a:t>
            </a:r>
            <a:r>
              <a:rPr lang="en-US" sz="1300" dirty="0">
                <a:latin typeface="Lucida Console" pitchFamily="49" charset="0"/>
              </a:rPr>
              <a:t> &amp; "/ROOT/bar"  </a:t>
            </a:r>
          </a:p>
          <a:p>
            <a:pPr algn="l">
              <a:defRPr/>
            </a:pPr>
            <a:r>
              <a:rPr lang="en-US" sz="1300" dirty="0" err="1">
                <a:latin typeface="Lucida Console" pitchFamily="49" charset="0"/>
              </a:rPr>
              <a:t>oVDirSetting.Path</a:t>
            </a:r>
            <a:r>
              <a:rPr lang="en-US" sz="1300" dirty="0">
                <a:latin typeface="Lucida Console" pitchFamily="49" charset="0"/>
              </a:rPr>
              <a:t> = "C:\inetpub\bar"  </a:t>
            </a:r>
          </a:p>
          <a:p>
            <a:pPr algn="l">
              <a:defRPr/>
            </a:pPr>
            <a:r>
              <a:rPr lang="en-US" sz="1300" dirty="0" err="1">
                <a:latin typeface="Lucida Console" pitchFamily="49" charset="0"/>
              </a:rPr>
              <a:t>oVDirSetting.Put</a:t>
            </a:r>
            <a:r>
              <a:rPr lang="en-US" sz="1300" dirty="0">
                <a:latin typeface="Lucida Console" pitchFamily="49" charset="0"/>
              </a:rPr>
              <a:t>_</a:t>
            </a:r>
          </a:p>
          <a:p>
            <a:pPr algn="l">
              <a:defRPr/>
            </a:pPr>
            <a:endParaRPr lang="en-US" sz="1300" dirty="0">
              <a:latin typeface="Lucida Console" pitchFamily="49" charset="0"/>
            </a:endParaRPr>
          </a:p>
          <a:p>
            <a:pPr algn="l">
              <a:defRPr/>
            </a:pPr>
            <a:r>
              <a:rPr lang="en-US" sz="1300" dirty="0">
                <a:solidFill>
                  <a:srgbClr val="00FF00"/>
                </a:solidFill>
                <a:latin typeface="Lucida Console" pitchFamily="49" charset="0"/>
              </a:rPr>
              <a:t>' Make the </a:t>
            </a:r>
            <a:r>
              <a:rPr lang="en-US" sz="1300" dirty="0" err="1">
                <a:solidFill>
                  <a:srgbClr val="00FF00"/>
                </a:solidFill>
                <a:latin typeface="Lucida Console" pitchFamily="49" charset="0"/>
              </a:rPr>
              <a:t>VDir</a:t>
            </a:r>
            <a:r>
              <a:rPr lang="en-US" sz="1300" dirty="0">
                <a:solidFill>
                  <a:srgbClr val="00FF00"/>
                </a:solidFill>
                <a:latin typeface="Lucida Console" pitchFamily="49" charset="0"/>
              </a:rPr>
              <a:t> an application</a:t>
            </a:r>
          </a:p>
          <a:p>
            <a:pPr algn="l">
              <a:defRPr/>
            </a:pPr>
            <a:r>
              <a:rPr lang="en-US" sz="1300" dirty="0">
                <a:solidFill>
                  <a:srgbClr val="00FFFF"/>
                </a:solidFill>
                <a:latin typeface="Lucida Console" pitchFamily="49" charset="0"/>
              </a:rPr>
              <a:t>Set</a:t>
            </a:r>
            <a:r>
              <a:rPr lang="en-US" sz="1300" dirty="0">
                <a:solidFill>
                  <a:srgbClr val="000000"/>
                </a:solidFill>
                <a:latin typeface="Lucida Console" pitchFamily="49" charset="0"/>
              </a:rPr>
              <a:t> </a:t>
            </a:r>
            <a:r>
              <a:rPr lang="en-US" sz="1300" dirty="0" err="1">
                <a:latin typeface="Lucida Console" pitchFamily="49" charset="0"/>
              </a:rPr>
              <a:t>oVDir</a:t>
            </a:r>
            <a:r>
              <a:rPr lang="en-US" sz="1300" dirty="0">
                <a:latin typeface="Lucida Console" pitchFamily="49" charset="0"/>
              </a:rPr>
              <a:t> = </a:t>
            </a:r>
            <a:r>
              <a:rPr lang="en-US" sz="1300" dirty="0" err="1">
                <a:latin typeface="Lucida Console" pitchFamily="49" charset="0"/>
              </a:rPr>
              <a:t>oIIS.Get</a:t>
            </a:r>
            <a:r>
              <a:rPr lang="en-US" sz="1300" dirty="0">
                <a:latin typeface="Lucida Console" pitchFamily="49" charset="0"/>
              </a:rPr>
              <a:t>("</a:t>
            </a:r>
            <a:r>
              <a:rPr lang="en-US" sz="1300" dirty="0" err="1">
                <a:latin typeface="Lucida Console" pitchFamily="49" charset="0"/>
              </a:rPr>
              <a:t>IIsWebVirtualDir.Name</a:t>
            </a:r>
            <a:r>
              <a:rPr lang="en-US" sz="1300" dirty="0">
                <a:latin typeface="Lucida Console" pitchFamily="49" charset="0"/>
              </a:rPr>
              <a:t>='" &amp; </a:t>
            </a:r>
            <a:r>
              <a:rPr lang="en-US" sz="1300" dirty="0" err="1">
                <a:latin typeface="Lucida Console" pitchFamily="49" charset="0"/>
              </a:rPr>
              <a:t>strSitePath</a:t>
            </a:r>
            <a:r>
              <a:rPr lang="en-US" sz="1300" dirty="0">
                <a:latin typeface="Lucida Console" pitchFamily="49" charset="0"/>
              </a:rPr>
              <a:t> &amp; "/ROOT/bar'")</a:t>
            </a:r>
          </a:p>
          <a:p>
            <a:pPr algn="l">
              <a:defRPr/>
            </a:pPr>
            <a:r>
              <a:rPr lang="en-US" sz="1300" dirty="0" smtClean="0">
                <a:latin typeface="Lucida Console" pitchFamily="49" charset="0"/>
              </a:rPr>
              <a:t>oVDir.</a:t>
            </a:r>
            <a:r>
              <a:rPr lang="en-US" sz="1700" dirty="0" smtClean="0">
                <a:latin typeface="Lucida Console" pitchFamily="49" charset="0"/>
              </a:rPr>
              <a:t>AppCreate2</a:t>
            </a:r>
            <a:r>
              <a:rPr lang="en-US" sz="1300" dirty="0" smtClean="0">
                <a:effectLst>
                  <a:outerShdw blurRad="38100" dist="38100" dir="2700000" algn="tl">
                    <a:srgbClr val="000000"/>
                  </a:outerShdw>
                </a:effectLst>
                <a:latin typeface="Lucida Console" pitchFamily="49" charset="0"/>
              </a:rPr>
              <a:t> </a:t>
            </a:r>
            <a:endParaRPr lang="en-US" sz="1300" dirty="0">
              <a:effectLst>
                <a:outerShdw blurRad="38100" dist="38100" dir="2700000" algn="tl">
                  <a:srgbClr val="000000"/>
                </a:outerShdw>
              </a:effectLst>
              <a:latin typeface="Lucida Console" pitchFamily="49" charset="0"/>
            </a:endParaRPr>
          </a:p>
          <a:p>
            <a:pPr algn="l">
              <a:spcBef>
                <a:spcPct val="50000"/>
              </a:spcBef>
              <a:defRPr/>
            </a:pPr>
            <a:endParaRPr lang="en-US" sz="1300" dirty="0">
              <a:effectLst>
                <a:outerShdw blurRad="38100" dist="38100" dir="2700000" algn="tl">
                  <a:srgbClr val="000000"/>
                </a:outerShdw>
              </a:effectLst>
              <a:latin typeface="Lucida Console" pitchFamily="49" charset="0"/>
            </a:endParaRPr>
          </a:p>
        </p:txBody>
      </p:sp>
    </p:spTree>
    <p:custDataLst>
      <p:tags r:id="rId1"/>
    </p:custDataLst>
  </p:cSld>
  <p:clrMapOvr>
    <a:masterClrMapping/>
  </p:clrMapOvr>
  <p:transition advTm="42344">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80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slide(fromBottom)">
                                      <p:cBhvr>
                                        <p:cTn id="11" dur="500"/>
                                        <p:tgtEl>
                                          <p:spTgt spid="16"/>
                                        </p:tgtEl>
                                      </p:cBhvr>
                                    </p:animEffect>
                                  </p:childTnLst>
                                </p:cTn>
                              </p:par>
                              <p:par>
                                <p:cTn id="12" presetID="12" presetClass="entr" presetSubtype="4" fill="hold" nodeType="with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slide(fromBottom)">
                                      <p:cBhvr>
                                        <p:cTn id="14" dur="500"/>
                                        <p:tgtEl>
                                          <p:spTgt spid="31"/>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slide(fromBottom)">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slide(fromBottom)">
                                      <p:cBhvr>
                                        <p:cTn id="22" dur="500"/>
                                        <p:tgtEl>
                                          <p:spTgt spid="5"/>
                                        </p:tgtEl>
                                      </p:cBhvr>
                                    </p:animEffect>
                                  </p:childTnLst>
                                </p:cTn>
                              </p:par>
                              <p:par>
                                <p:cTn id="23" presetID="12" presetClass="entr" presetSubtype="4"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slide(fromBottom)">
                                      <p:cBhvr>
                                        <p:cTn id="25" dur="500"/>
                                        <p:tgtEl>
                                          <p:spTgt spid="20"/>
                                        </p:tgtEl>
                                      </p:cBhvr>
                                    </p:animEffect>
                                  </p:childTnLst>
                                </p:cTn>
                              </p:par>
                              <p:par>
                                <p:cTn id="26" presetID="12" presetClass="entr" presetSubtype="4"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slide(fromBottom)">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slide(fromBottom)">
                                      <p:cBhvr>
                                        <p:cTn id="33" dur="500"/>
                                        <p:tgtEl>
                                          <p:spTgt spid="25"/>
                                        </p:tgtEl>
                                      </p:cBhvr>
                                    </p:animEffect>
                                  </p:childTnLst>
                                </p:cTn>
                              </p:par>
                              <p:par>
                                <p:cTn id="34" presetID="12" presetClass="entr" presetSubtype="4"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slide(fromBottom)">
                                      <p:cBhvr>
                                        <p:cTn id="36" dur="500"/>
                                        <p:tgtEl>
                                          <p:spTgt spid="14"/>
                                        </p:tgtEl>
                                      </p:cBhvr>
                                    </p:animEffect>
                                  </p:childTnLst>
                                </p:cTn>
                              </p:par>
                              <p:par>
                                <p:cTn id="37" presetID="12" presetClass="entr" presetSubtype="4" fill="hold"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slide(fromBottom)">
                                      <p:cBhvr>
                                        <p:cTn id="39" dur="500"/>
                                        <p:tgtEl>
                                          <p:spTgt spid="27"/>
                                        </p:tgtEl>
                                      </p:cBhvr>
                                    </p:animEffect>
                                  </p:childTnLst>
                                </p:cTn>
                              </p:par>
                              <p:par>
                                <p:cTn id="40" presetID="12" presetClass="entr" presetSubtype="4" fill="hold"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slide(fromBottom)">
                                      <p:cBhvr>
                                        <p:cTn id="4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6" grpId="0" animBg="1"/>
      <p:bldP spid="14" grpId="0" animBg="1"/>
      <p:bldP spid="3" grpId="0"/>
      <p:bldP spid="4" grpId="0"/>
      <p:bldP spid="25" grpId="0"/>
      <p:bldP spid="12801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invGray">
          <a:xfrm>
            <a:off x="514351" y="1131570"/>
            <a:ext cx="9955530" cy="449354"/>
          </a:xfrm>
          <a:prstGeom prst="rect">
            <a:avLst/>
          </a:prstGeom>
          <a:gradFill rotWithShape="1">
            <a:gsLst>
              <a:gs pos="0">
                <a:srgbClr val="382993">
                  <a:alpha val="39000"/>
                </a:srgbClr>
              </a:gs>
              <a:gs pos="100000">
                <a:srgbClr val="0E0A24">
                  <a:alpha val="60001"/>
                </a:srgbClr>
              </a:gs>
            </a:gsLst>
            <a:lin ang="5400000" scaled="1"/>
          </a:gradFill>
          <a:ln w="12700" algn="ctr">
            <a:solidFill>
              <a:srgbClr val="130E34"/>
            </a:solidFill>
            <a:miter lim="800000"/>
            <a:headEnd/>
            <a:tailEnd/>
          </a:ln>
          <a:effectLst/>
        </p:spPr>
        <p:txBody>
          <a:bodyPr lIns="109728" tIns="54864" rIns="109728" bIns="54864" anchor="ctr">
            <a:spAutoFit/>
          </a:bodyPr>
          <a:lstStyle/>
          <a:p>
            <a:pPr>
              <a:defRPr/>
            </a:pPr>
            <a:endParaRPr lang="en-US">
              <a:effectLst>
                <a:outerShdw blurRad="38100" dist="38100" dir="2700000" algn="tl">
                  <a:srgbClr val="000000">
                    <a:alpha val="43137"/>
                  </a:srgbClr>
                </a:outerShdw>
              </a:effectLst>
            </a:endParaRPr>
          </a:p>
        </p:txBody>
      </p:sp>
      <p:sp>
        <p:nvSpPr>
          <p:cNvPr id="16" name="Rounded Rectangle 15"/>
          <p:cNvSpPr>
            <a:spLocks noChangeArrowheads="1"/>
          </p:cNvSpPr>
          <p:nvPr/>
        </p:nvSpPr>
        <p:spPr bwMode="auto">
          <a:xfrm>
            <a:off x="4343400" y="4823460"/>
            <a:ext cx="960120" cy="274320"/>
          </a:xfrm>
          <a:prstGeom prst="roundRect">
            <a:avLst>
              <a:gd name="adj" fmla="val 16667"/>
            </a:avLst>
          </a:prstGeom>
          <a:solidFill>
            <a:srgbClr val="F98239">
              <a:alpha val="50195"/>
            </a:srgbClr>
          </a:solidFill>
          <a:ln w="19050" algn="ctr">
            <a:solidFill>
              <a:schemeClr val="folHlink"/>
            </a:solidFill>
            <a:round/>
            <a:headEnd/>
            <a:tailEnd/>
          </a:ln>
        </p:spPr>
        <p:txBody>
          <a:bodyPr wrap="none" lIns="109728" tIns="54864" rIns="109728" bIns="54864" anchor="ctr"/>
          <a:lstStyle/>
          <a:p>
            <a:pPr algn="l">
              <a:lnSpc>
                <a:spcPct val="100000"/>
              </a:lnSpc>
              <a:spcBef>
                <a:spcPct val="0"/>
              </a:spcBef>
            </a:pPr>
            <a:endParaRPr lang="en-US" dirty="0">
              <a:solidFill>
                <a:schemeClr val="hlink"/>
              </a:solidFill>
              <a:latin typeface="Arial" charset="0"/>
            </a:endParaRPr>
          </a:p>
        </p:txBody>
      </p:sp>
      <p:sp>
        <p:nvSpPr>
          <p:cNvPr id="2" name="Rounded Rectangle 15"/>
          <p:cNvSpPr>
            <a:spLocks noChangeArrowheads="1"/>
          </p:cNvSpPr>
          <p:nvPr/>
        </p:nvSpPr>
        <p:spPr bwMode="auto">
          <a:xfrm>
            <a:off x="3451860" y="3749040"/>
            <a:ext cx="960120" cy="274320"/>
          </a:xfrm>
          <a:prstGeom prst="roundRect">
            <a:avLst>
              <a:gd name="adj" fmla="val 16667"/>
            </a:avLst>
          </a:prstGeom>
          <a:solidFill>
            <a:srgbClr val="F98239">
              <a:alpha val="50195"/>
            </a:srgbClr>
          </a:solidFill>
          <a:ln w="19050" algn="ctr">
            <a:solidFill>
              <a:schemeClr val="folHlink"/>
            </a:solidFill>
            <a:round/>
            <a:headEnd/>
            <a:tailEnd/>
          </a:ln>
        </p:spPr>
        <p:txBody>
          <a:bodyPr wrap="none" lIns="109728" tIns="54864" rIns="109728" bIns="54864" anchor="ctr"/>
          <a:lstStyle/>
          <a:p>
            <a:pPr algn="l">
              <a:lnSpc>
                <a:spcPct val="100000"/>
              </a:lnSpc>
              <a:spcBef>
                <a:spcPct val="0"/>
              </a:spcBef>
            </a:pPr>
            <a:endParaRPr lang="en-US" dirty="0">
              <a:solidFill>
                <a:schemeClr val="hlink"/>
              </a:solidFill>
              <a:latin typeface="Arial" charset="0"/>
            </a:endParaRPr>
          </a:p>
        </p:txBody>
      </p:sp>
      <p:sp>
        <p:nvSpPr>
          <p:cNvPr id="129030" name="Rectangle 6"/>
          <p:cNvSpPr>
            <a:spLocks noGrp="1" noChangeArrowheads="1"/>
          </p:cNvSpPr>
          <p:nvPr>
            <p:ph type="title"/>
          </p:nvPr>
        </p:nvSpPr>
        <p:spPr/>
        <p:txBody>
          <a:bodyPr anchor="t"/>
          <a:lstStyle/>
          <a:p>
            <a:pPr>
              <a:defRPr/>
            </a:pPr>
            <a:r>
              <a:rPr lang="en-US" smtClean="0"/>
              <a:t>Scripting: new WMI Provider</a:t>
            </a:r>
          </a:p>
        </p:txBody>
      </p:sp>
      <p:sp>
        <p:nvSpPr>
          <p:cNvPr id="129035" name="Text Box 11"/>
          <p:cNvSpPr txBox="1">
            <a:spLocks noChangeArrowheads="1"/>
          </p:cNvSpPr>
          <p:nvPr/>
        </p:nvSpPr>
        <p:spPr bwMode="invGray">
          <a:xfrm>
            <a:off x="741319" y="1681843"/>
            <a:ext cx="9658350" cy="4950586"/>
          </a:xfrm>
          <a:prstGeom prst="rect">
            <a:avLst/>
          </a:prstGeom>
          <a:noFill/>
          <a:ln w="12700" algn="ctr">
            <a:noFill/>
            <a:miter lim="800000"/>
            <a:headEnd/>
            <a:tailEnd/>
          </a:ln>
          <a:effectLst/>
        </p:spPr>
        <p:txBody>
          <a:bodyPr lIns="109728" tIns="54864" rIns="109728" bIns="54864">
            <a:spAutoFit/>
          </a:bodyPr>
          <a:lstStyle/>
          <a:p>
            <a:pPr algn="l">
              <a:defRPr/>
            </a:pPr>
            <a:r>
              <a:rPr lang="en-US" sz="1700" dirty="0">
                <a:solidFill>
                  <a:srgbClr val="00FFFF"/>
                </a:solidFill>
                <a:latin typeface="Lucida Console" pitchFamily="49" charset="0"/>
              </a:rPr>
              <a:t>Set</a:t>
            </a:r>
            <a:r>
              <a:rPr lang="en-US" sz="1700" dirty="0">
                <a:solidFill>
                  <a:srgbClr val="000000"/>
                </a:solidFill>
                <a:latin typeface="Lucida Console" pitchFamily="49" charset="0"/>
              </a:rPr>
              <a:t> </a:t>
            </a:r>
            <a:r>
              <a:rPr lang="en-US" sz="1700" dirty="0" err="1">
                <a:latin typeface="Lucida Console" pitchFamily="49" charset="0"/>
              </a:rPr>
              <a:t>oService</a:t>
            </a:r>
            <a:r>
              <a:rPr lang="en-US" sz="1700" dirty="0">
                <a:latin typeface="Lucida Console" pitchFamily="49" charset="0"/>
              </a:rPr>
              <a:t> = </a:t>
            </a:r>
            <a:r>
              <a:rPr lang="en-US" sz="1700" dirty="0" err="1">
                <a:latin typeface="Lucida Console" pitchFamily="49" charset="0"/>
              </a:rPr>
              <a:t>GetObject</a:t>
            </a:r>
            <a:r>
              <a:rPr lang="en-US" sz="1700" dirty="0">
                <a:latin typeface="Lucida Console" pitchFamily="49" charset="0"/>
              </a:rPr>
              <a:t>("</a:t>
            </a:r>
            <a:r>
              <a:rPr lang="en-US" sz="1700" dirty="0" err="1">
                <a:latin typeface="Lucida Console" pitchFamily="49" charset="0"/>
              </a:rPr>
              <a:t>winmgmts:root</a:t>
            </a:r>
            <a:r>
              <a:rPr lang="en-US" sz="1700" dirty="0">
                <a:latin typeface="Lucida Console" pitchFamily="49" charset="0"/>
              </a:rPr>
              <a:t>\</a:t>
            </a:r>
            <a:r>
              <a:rPr lang="en-US" sz="1700" dirty="0" err="1">
                <a:latin typeface="Lucida Console" pitchFamily="49" charset="0"/>
              </a:rPr>
              <a:t>WebAdministration</a:t>
            </a:r>
            <a:r>
              <a:rPr lang="en-US" sz="1700" dirty="0">
                <a:latin typeface="Lucida Console" pitchFamily="49" charset="0"/>
              </a:rPr>
              <a:t>")</a:t>
            </a:r>
          </a:p>
          <a:p>
            <a:pPr algn="l">
              <a:defRPr/>
            </a:pPr>
            <a:endParaRPr lang="en-US" sz="1700" dirty="0">
              <a:solidFill>
                <a:srgbClr val="000000"/>
              </a:solidFill>
              <a:latin typeface="Lucida Console" pitchFamily="49" charset="0"/>
            </a:endParaRPr>
          </a:p>
          <a:p>
            <a:pPr algn="l">
              <a:defRPr/>
            </a:pPr>
            <a:r>
              <a:rPr lang="en-US" sz="1700" dirty="0">
                <a:solidFill>
                  <a:srgbClr val="00FF00"/>
                </a:solidFill>
                <a:latin typeface="Lucida Console" pitchFamily="49" charset="0"/>
              </a:rPr>
              <a:t>' Create binding for site</a:t>
            </a:r>
          </a:p>
          <a:p>
            <a:pPr algn="l">
              <a:defRPr/>
            </a:pPr>
            <a:r>
              <a:rPr lang="en-US" sz="1700" dirty="0">
                <a:solidFill>
                  <a:srgbClr val="00FFFF"/>
                </a:solidFill>
                <a:latin typeface="Lucida Console" pitchFamily="49" charset="0"/>
              </a:rPr>
              <a:t>Set</a:t>
            </a:r>
            <a:r>
              <a:rPr lang="en-US" sz="1700" dirty="0">
                <a:solidFill>
                  <a:srgbClr val="000000"/>
                </a:solidFill>
                <a:latin typeface="Lucida Console" pitchFamily="49" charset="0"/>
              </a:rPr>
              <a:t> </a:t>
            </a:r>
            <a:r>
              <a:rPr lang="en-US" sz="1700" dirty="0" err="1">
                <a:latin typeface="Lucida Console" pitchFamily="49" charset="0"/>
              </a:rPr>
              <a:t>oBinding</a:t>
            </a:r>
            <a:r>
              <a:rPr lang="en-US" sz="1700" dirty="0">
                <a:latin typeface="Lucida Console" pitchFamily="49" charset="0"/>
              </a:rPr>
              <a:t> = </a:t>
            </a:r>
            <a:r>
              <a:rPr lang="en-US" sz="1700" dirty="0" err="1">
                <a:latin typeface="Lucida Console" pitchFamily="49" charset="0"/>
              </a:rPr>
              <a:t>oService.Get</a:t>
            </a:r>
            <a:r>
              <a:rPr lang="en-US" sz="1700" dirty="0">
                <a:latin typeface="Lucida Console" pitchFamily="49" charset="0"/>
              </a:rPr>
              <a:t>("</a:t>
            </a:r>
            <a:r>
              <a:rPr lang="en-US" sz="1700" dirty="0" err="1">
                <a:latin typeface="Lucida Console" pitchFamily="49" charset="0"/>
              </a:rPr>
              <a:t>BindingElement</a:t>
            </a:r>
            <a:r>
              <a:rPr lang="en-US" sz="1700" dirty="0">
                <a:latin typeface="Lucida Console" pitchFamily="49" charset="0"/>
              </a:rPr>
              <a:t>").</a:t>
            </a:r>
            <a:r>
              <a:rPr lang="en-US" sz="1700" dirty="0" err="1">
                <a:latin typeface="Lucida Console" pitchFamily="49" charset="0"/>
              </a:rPr>
              <a:t>SpawnInstance</a:t>
            </a:r>
            <a:r>
              <a:rPr lang="en-US" sz="1700" dirty="0">
                <a:latin typeface="Lucida Console" pitchFamily="49" charset="0"/>
              </a:rPr>
              <a:t>_</a:t>
            </a:r>
          </a:p>
          <a:p>
            <a:pPr algn="l">
              <a:defRPr/>
            </a:pPr>
            <a:r>
              <a:rPr lang="en-US" sz="1700" dirty="0" err="1">
                <a:latin typeface="Lucida Console" pitchFamily="49" charset="0"/>
              </a:rPr>
              <a:t>oBinding.BindingInformation</a:t>
            </a:r>
            <a:r>
              <a:rPr lang="en-US" sz="1700" dirty="0">
                <a:latin typeface="Lucida Console" pitchFamily="49" charset="0"/>
              </a:rPr>
              <a:t> = "*:80:www.site.com"</a:t>
            </a:r>
          </a:p>
          <a:p>
            <a:pPr algn="l">
              <a:defRPr/>
            </a:pPr>
            <a:r>
              <a:rPr lang="en-US" sz="1700" dirty="0" err="1">
                <a:latin typeface="Lucida Console" pitchFamily="49" charset="0"/>
              </a:rPr>
              <a:t>oBinding.Protocol</a:t>
            </a:r>
            <a:r>
              <a:rPr lang="en-US" sz="1700" dirty="0">
                <a:latin typeface="Lucida Console" pitchFamily="49" charset="0"/>
              </a:rPr>
              <a:t> = "http"</a:t>
            </a:r>
          </a:p>
          <a:p>
            <a:pPr algn="l">
              <a:defRPr/>
            </a:pPr>
            <a:endParaRPr lang="en-US" sz="1700" dirty="0">
              <a:latin typeface="Lucida Console" pitchFamily="49" charset="0"/>
            </a:endParaRPr>
          </a:p>
          <a:p>
            <a:pPr algn="l">
              <a:defRPr/>
            </a:pPr>
            <a:r>
              <a:rPr lang="en-US" sz="1700" dirty="0">
                <a:solidFill>
                  <a:srgbClr val="00FF00"/>
                </a:solidFill>
                <a:latin typeface="Lucida Console" pitchFamily="49" charset="0"/>
              </a:rPr>
              <a:t>' Create site </a:t>
            </a:r>
          </a:p>
          <a:p>
            <a:pPr algn="l">
              <a:defRPr/>
            </a:pPr>
            <a:r>
              <a:rPr lang="en-US" sz="1700" dirty="0" err="1">
                <a:latin typeface="Lucida Console" pitchFamily="49" charset="0"/>
              </a:rPr>
              <a:t>oService.Get</a:t>
            </a:r>
            <a:r>
              <a:rPr lang="en-US" sz="1700" dirty="0">
                <a:latin typeface="Lucida Console" pitchFamily="49" charset="0"/>
              </a:rPr>
              <a:t>("Site").Create _</a:t>
            </a:r>
          </a:p>
          <a:p>
            <a:pPr algn="l">
              <a:defRPr/>
            </a:pPr>
            <a:r>
              <a:rPr lang="en-US" sz="1700" dirty="0">
                <a:latin typeface="Lucida Console" pitchFamily="49" charset="0"/>
              </a:rPr>
              <a:t>   "</a:t>
            </a:r>
            <a:r>
              <a:rPr lang="en-US" sz="1700" dirty="0" err="1">
                <a:latin typeface="Lucida Console" pitchFamily="49" charset="0"/>
              </a:rPr>
              <a:t>NewSite</a:t>
            </a:r>
            <a:r>
              <a:rPr lang="en-US" sz="1700" dirty="0">
                <a:latin typeface="Lucida Console" pitchFamily="49" charset="0"/>
              </a:rPr>
              <a:t>",</a:t>
            </a:r>
            <a:r>
              <a:rPr lang="en-US" sz="1700" dirty="0">
                <a:solidFill>
                  <a:srgbClr val="000000"/>
                </a:solidFill>
                <a:latin typeface="Lucida Console" pitchFamily="49" charset="0"/>
              </a:rPr>
              <a:t> </a:t>
            </a:r>
            <a:r>
              <a:rPr lang="en-US" sz="1700" dirty="0">
                <a:solidFill>
                  <a:srgbClr val="00FFFF"/>
                </a:solidFill>
                <a:latin typeface="Lucida Console" pitchFamily="49" charset="0"/>
              </a:rPr>
              <a:t>array</a:t>
            </a:r>
            <a:r>
              <a:rPr lang="en-US" sz="1700" dirty="0">
                <a:latin typeface="Lucida Console" pitchFamily="49" charset="0"/>
              </a:rPr>
              <a:t>(</a:t>
            </a:r>
            <a:r>
              <a:rPr lang="en-US" sz="1700" dirty="0" err="1">
                <a:latin typeface="Lucida Console" pitchFamily="49" charset="0"/>
              </a:rPr>
              <a:t>oBinding</a:t>
            </a:r>
            <a:r>
              <a:rPr lang="en-US" sz="1700" dirty="0">
                <a:latin typeface="Lucida Console" pitchFamily="49" charset="0"/>
              </a:rPr>
              <a:t>), "C:\inetpub\wwwroot"</a:t>
            </a:r>
          </a:p>
          <a:p>
            <a:pPr algn="l">
              <a:defRPr/>
            </a:pPr>
            <a:endParaRPr lang="en-US" sz="1700" dirty="0">
              <a:solidFill>
                <a:srgbClr val="000000"/>
              </a:solidFill>
              <a:latin typeface="Lucida Console" pitchFamily="49" charset="0"/>
            </a:endParaRPr>
          </a:p>
          <a:p>
            <a:pPr algn="l">
              <a:defRPr/>
            </a:pPr>
            <a:r>
              <a:rPr lang="en-US" sz="1700" dirty="0">
                <a:solidFill>
                  <a:srgbClr val="00FF00"/>
                </a:solidFill>
                <a:latin typeface="Lucida Console" pitchFamily="49" charset="0"/>
              </a:rPr>
              <a:t>' Create application </a:t>
            </a:r>
          </a:p>
          <a:p>
            <a:pPr algn="l">
              <a:defRPr/>
            </a:pPr>
            <a:r>
              <a:rPr lang="en-US" sz="1700" dirty="0" err="1">
                <a:latin typeface="Lucida Console" pitchFamily="49" charset="0"/>
              </a:rPr>
              <a:t>oService.Get</a:t>
            </a:r>
            <a:r>
              <a:rPr lang="en-US" sz="1700" dirty="0">
                <a:latin typeface="Lucida Console" pitchFamily="49" charset="0"/>
              </a:rPr>
              <a:t>("Application").Create _</a:t>
            </a:r>
          </a:p>
          <a:p>
            <a:pPr algn="l">
              <a:defRPr/>
            </a:pPr>
            <a:r>
              <a:rPr lang="en-US" sz="1700" dirty="0">
                <a:latin typeface="Lucida Console" pitchFamily="49" charset="0"/>
              </a:rPr>
              <a:t>   "/</a:t>
            </a:r>
            <a:r>
              <a:rPr lang="en-US" sz="1700" dirty="0" err="1">
                <a:latin typeface="Lucida Console" pitchFamily="49" charset="0"/>
              </a:rPr>
              <a:t>foo</a:t>
            </a:r>
            <a:r>
              <a:rPr lang="en-US" sz="1700" dirty="0">
                <a:latin typeface="Lucida Console" pitchFamily="49" charset="0"/>
              </a:rPr>
              <a:t>", "</a:t>
            </a:r>
            <a:r>
              <a:rPr lang="en-US" sz="1700" dirty="0" err="1">
                <a:latin typeface="Lucida Console" pitchFamily="49" charset="0"/>
              </a:rPr>
              <a:t>NewSite</a:t>
            </a:r>
            <a:r>
              <a:rPr lang="en-US" sz="1700" dirty="0">
                <a:latin typeface="Lucida Console" pitchFamily="49" charset="0"/>
              </a:rPr>
              <a:t>", "C:\inetpub\wwwroot\foo"</a:t>
            </a:r>
          </a:p>
          <a:p>
            <a:pPr algn="l">
              <a:defRPr/>
            </a:pPr>
            <a:endParaRPr lang="en-US" sz="1700" dirty="0">
              <a:latin typeface="Lucida Console" pitchFamily="49" charset="0"/>
            </a:endParaRPr>
          </a:p>
          <a:p>
            <a:pPr algn="l">
              <a:defRPr/>
            </a:pPr>
            <a:endParaRPr lang="en-US" sz="1700" dirty="0">
              <a:solidFill>
                <a:srgbClr val="000000"/>
              </a:solidFill>
              <a:latin typeface="Lucida Console" pitchFamily="49" charset="0"/>
            </a:endParaRPr>
          </a:p>
          <a:p>
            <a:pPr algn="l">
              <a:defRPr/>
            </a:pPr>
            <a:endParaRPr lang="en-US" sz="1700" dirty="0">
              <a:solidFill>
                <a:srgbClr val="000000"/>
              </a:solidFill>
              <a:latin typeface="Lucida Console" pitchFamily="49" charset="0"/>
            </a:endParaRPr>
          </a:p>
          <a:p>
            <a:pPr algn="l">
              <a:spcBef>
                <a:spcPct val="50000"/>
              </a:spcBef>
              <a:defRPr/>
            </a:pPr>
            <a:endParaRPr lang="en-US" sz="1700" dirty="0">
              <a:effectLst>
                <a:outerShdw blurRad="38100" dist="38100" dir="2700000" algn="tl">
                  <a:srgbClr val="000000"/>
                </a:outerShdw>
              </a:effectLst>
              <a:latin typeface="Lucida Console" pitchFamily="49" charset="0"/>
            </a:endParaRPr>
          </a:p>
        </p:txBody>
      </p:sp>
      <p:sp>
        <p:nvSpPr>
          <p:cNvPr id="31" name="Straight Connector 30"/>
          <p:cNvSpPr>
            <a:spLocks noChangeShapeType="1"/>
          </p:cNvSpPr>
          <p:nvPr/>
        </p:nvSpPr>
        <p:spPr bwMode="auto">
          <a:xfrm flipH="1">
            <a:off x="4469131" y="3268980"/>
            <a:ext cx="3028950" cy="525780"/>
          </a:xfrm>
          <a:prstGeom prst="line">
            <a:avLst/>
          </a:prstGeom>
          <a:noFill/>
          <a:ln w="19050" algn="ctr">
            <a:solidFill>
              <a:schemeClr val="folHlink"/>
            </a:solidFill>
            <a:round/>
            <a:headEnd/>
            <a:tailEnd type="triangle" w="lg" len="lg"/>
          </a:ln>
        </p:spPr>
        <p:txBody>
          <a:bodyPr lIns="109728" tIns="54864" rIns="109728" bIns="54864"/>
          <a:lstStyle/>
          <a:p>
            <a:pPr>
              <a:defRPr/>
            </a:pPr>
            <a:endParaRPr lang="en-US">
              <a:effectLst>
                <a:outerShdw blurRad="38100" dist="38100" dir="2700000" algn="tl">
                  <a:srgbClr val="000000">
                    <a:alpha val="43137"/>
                  </a:srgbClr>
                </a:outerShdw>
              </a:effectLst>
            </a:endParaRPr>
          </a:p>
        </p:txBody>
      </p:sp>
      <p:sp>
        <p:nvSpPr>
          <p:cNvPr id="3" name="TextBox 2"/>
          <p:cNvSpPr txBox="1">
            <a:spLocks noChangeArrowheads="1"/>
          </p:cNvSpPr>
          <p:nvPr/>
        </p:nvSpPr>
        <p:spPr bwMode="auto">
          <a:xfrm>
            <a:off x="7429501" y="3040380"/>
            <a:ext cx="3509010" cy="449354"/>
          </a:xfrm>
          <a:prstGeom prst="rect">
            <a:avLst/>
          </a:prstGeom>
          <a:noFill/>
          <a:ln w="9525" algn="ctr">
            <a:noFill/>
            <a:miter lim="800000"/>
            <a:headEnd/>
            <a:tailEnd/>
          </a:ln>
        </p:spPr>
        <p:txBody>
          <a:bodyPr lIns="109728" tIns="54864" rIns="109728" bIns="54864">
            <a:spAutoFit/>
          </a:bodyPr>
          <a:lstStyle/>
          <a:p>
            <a:pPr algn="l">
              <a:lnSpc>
                <a:spcPct val="100000"/>
              </a:lnSpc>
              <a:spcBef>
                <a:spcPct val="50000"/>
              </a:spcBef>
            </a:pPr>
            <a:r>
              <a:rPr lang="en-US" dirty="0">
                <a:solidFill>
                  <a:schemeClr val="folHlink"/>
                </a:solidFill>
              </a:rPr>
              <a:t>Static Create methods</a:t>
            </a:r>
          </a:p>
        </p:txBody>
      </p:sp>
      <p:sp>
        <p:nvSpPr>
          <p:cNvPr id="4" name="Straight Connector 30"/>
          <p:cNvSpPr>
            <a:spLocks noChangeShapeType="1"/>
          </p:cNvSpPr>
          <p:nvPr/>
        </p:nvSpPr>
        <p:spPr bwMode="auto">
          <a:xfrm flipH="1">
            <a:off x="5360670" y="3291840"/>
            <a:ext cx="2125980" cy="1577340"/>
          </a:xfrm>
          <a:prstGeom prst="line">
            <a:avLst/>
          </a:prstGeom>
          <a:noFill/>
          <a:ln w="19050" algn="ctr">
            <a:solidFill>
              <a:schemeClr val="folHlink"/>
            </a:solidFill>
            <a:round/>
            <a:headEnd/>
            <a:tailEnd type="triangle" w="lg" len="lg"/>
          </a:ln>
        </p:spPr>
        <p:txBody>
          <a:bodyPr lIns="109728" tIns="54864" rIns="109728" bIns="54864"/>
          <a:lstStyle/>
          <a:p>
            <a:pPr>
              <a:defRPr/>
            </a:pPr>
            <a:endParaRPr lang="en-US">
              <a:effectLst>
                <a:outerShdw blurRad="38100" dist="38100" dir="2700000" algn="tl">
                  <a:srgbClr val="000000">
                    <a:alpha val="43137"/>
                  </a:srgbClr>
                </a:outerShdw>
              </a:effectLst>
            </a:endParaRPr>
          </a:p>
        </p:txBody>
      </p:sp>
      <p:sp>
        <p:nvSpPr>
          <p:cNvPr id="129046" name="TextBox 28684"/>
          <p:cNvSpPr txBox="1">
            <a:spLocks noChangeArrowheads="1"/>
          </p:cNvSpPr>
          <p:nvPr/>
        </p:nvSpPr>
        <p:spPr bwMode="auto">
          <a:xfrm>
            <a:off x="8503920" y="1188720"/>
            <a:ext cx="2240280" cy="449354"/>
          </a:xfrm>
          <a:prstGeom prst="rect">
            <a:avLst/>
          </a:prstGeom>
          <a:noFill/>
          <a:ln w="9525">
            <a:noFill/>
            <a:miter lim="800000"/>
            <a:headEnd/>
            <a:tailEnd/>
          </a:ln>
        </p:spPr>
        <p:txBody>
          <a:bodyPr lIns="109728" tIns="54864" rIns="109728" bIns="54864">
            <a:spAutoFit/>
          </a:bodyPr>
          <a:lstStyle/>
          <a:p>
            <a:pPr algn="l">
              <a:lnSpc>
                <a:spcPct val="100000"/>
              </a:lnSpc>
              <a:spcBef>
                <a:spcPct val="50000"/>
              </a:spcBef>
            </a:pPr>
            <a:r>
              <a:rPr lang="en-US" dirty="0">
                <a:solidFill>
                  <a:schemeClr val="folHlink"/>
                </a:solidFill>
              </a:rPr>
              <a:t>CONSISTENT</a:t>
            </a:r>
          </a:p>
        </p:txBody>
      </p:sp>
    </p:spTree>
    <p:custDataLst>
      <p:tags r:id="rId1"/>
    </p:custDataLst>
  </p:cSld>
  <p:clrMapOvr>
    <a:masterClrMapping/>
  </p:clrMapOvr>
  <p:transition advTm="348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90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lide(fromBottom)">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slide(fromBottom)">
                                      <p:cBhvr>
                                        <p:cTn id="14" dur="500"/>
                                        <p:tgtEl>
                                          <p:spTgt spid="16"/>
                                        </p:tgtEl>
                                      </p:cBhvr>
                                    </p:animEffect>
                                  </p:childTnLst>
                                </p:cTn>
                              </p:par>
                              <p:par>
                                <p:cTn id="15" presetID="12" presetClass="entr" presetSubtype="4"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slide(fromBottom)">
                                      <p:cBhvr>
                                        <p:cTn id="17" dur="500"/>
                                        <p:tgtEl>
                                          <p:spTgt spid="31"/>
                                        </p:tgtEl>
                                      </p:cBhvr>
                                    </p:animEffect>
                                  </p:childTnLst>
                                </p:cTn>
                              </p:par>
                              <p:par>
                                <p:cTn id="18" presetID="12" presetClass="entr" presetSubtype="4"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slide(fromBottom)">
                                      <p:cBhvr>
                                        <p:cTn id="20" dur="500"/>
                                        <p:tgtEl>
                                          <p:spTgt spid="3"/>
                                        </p:tgtEl>
                                      </p:cBhvr>
                                    </p:animEffect>
                                  </p:childTnLst>
                                </p:cTn>
                              </p:par>
                              <p:par>
                                <p:cTn id="21" presetID="1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slide(fromBottom)">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animBg="1"/>
      <p:bldP spid="3" grpId="0"/>
      <p:bldP spid="12904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p:txBody>
          <a:bodyPr anchor="t"/>
          <a:lstStyle/>
          <a:p>
            <a:pPr>
              <a:defRPr/>
            </a:pPr>
            <a:r>
              <a:rPr lang="en-US" smtClean="0"/>
              <a:t>Compatibility: </a:t>
            </a:r>
            <a:r>
              <a:rPr lang="en-US" b="1" smtClean="0"/>
              <a:t>ABO Mapper</a:t>
            </a:r>
          </a:p>
        </p:txBody>
      </p:sp>
      <p:sp>
        <p:nvSpPr>
          <p:cNvPr id="259075" name="Rectangle 3"/>
          <p:cNvSpPr>
            <a:spLocks noGrp="1" noChangeArrowheads="1"/>
          </p:cNvSpPr>
          <p:nvPr>
            <p:ph type="body" idx="1"/>
          </p:nvPr>
        </p:nvSpPr>
        <p:spPr>
          <a:xfrm>
            <a:off x="457201" y="1369696"/>
            <a:ext cx="6938010" cy="6836743"/>
          </a:xfrm>
        </p:spPr>
        <p:txBody>
          <a:bodyPr/>
          <a:lstStyle/>
          <a:p>
            <a:pPr>
              <a:defRPr/>
            </a:pPr>
            <a:r>
              <a:rPr lang="en-US" sz="2900" dirty="0" smtClean="0"/>
              <a:t>Provides </a:t>
            </a:r>
            <a:r>
              <a:rPr lang="en-US" sz="2900" b="1" dirty="0" smtClean="0">
                <a:solidFill>
                  <a:schemeClr val="accent1"/>
                </a:solidFill>
              </a:rPr>
              <a:t>compatibility</a:t>
            </a:r>
            <a:r>
              <a:rPr lang="en-US" sz="2900" dirty="0" smtClean="0"/>
              <a:t> for:</a:t>
            </a:r>
          </a:p>
          <a:p>
            <a:pPr lvl="1">
              <a:defRPr/>
            </a:pPr>
            <a:r>
              <a:rPr lang="en-US" sz="2400" dirty="0" smtClean="0"/>
              <a:t>scripts</a:t>
            </a:r>
          </a:p>
          <a:p>
            <a:pPr lvl="1">
              <a:defRPr/>
            </a:pPr>
            <a:r>
              <a:rPr lang="en-US" sz="2400" dirty="0" smtClean="0"/>
              <a:t>command line tools</a:t>
            </a:r>
          </a:p>
          <a:p>
            <a:pPr lvl="1">
              <a:defRPr/>
            </a:pPr>
            <a:r>
              <a:rPr lang="en-US" sz="2400" dirty="0" smtClean="0"/>
              <a:t>native calls into ABO</a:t>
            </a:r>
          </a:p>
          <a:p>
            <a:pPr>
              <a:defRPr/>
            </a:pPr>
            <a:r>
              <a:rPr lang="en-US" sz="2900" b="1" dirty="0" smtClean="0">
                <a:solidFill>
                  <a:schemeClr val="accent1"/>
                </a:solidFill>
              </a:rPr>
              <a:t>Not installed by default</a:t>
            </a:r>
          </a:p>
          <a:p>
            <a:pPr lvl="1">
              <a:defRPr/>
            </a:pPr>
            <a:r>
              <a:rPr lang="en-US" sz="2500" b="1" dirty="0" smtClean="0">
                <a:solidFill>
                  <a:schemeClr val="accent1"/>
                </a:solidFill>
              </a:rPr>
              <a:t>Install IIS 6 Compatibility</a:t>
            </a:r>
            <a:endParaRPr lang="en-US" sz="2900" dirty="0" smtClean="0"/>
          </a:p>
          <a:p>
            <a:pPr>
              <a:defRPr/>
            </a:pPr>
            <a:r>
              <a:rPr lang="en-US" sz="2900" dirty="0" smtClean="0"/>
              <a:t>Can only do what IIS6 could do…</a:t>
            </a:r>
          </a:p>
          <a:p>
            <a:pPr lvl="1" eaLnBrk="1" hangingPunct="1">
              <a:defRPr/>
            </a:pPr>
            <a:r>
              <a:rPr lang="en-US" sz="1700" dirty="0" smtClean="0"/>
              <a:t>Can’t read/write new IIS properties	</a:t>
            </a:r>
          </a:p>
          <a:p>
            <a:pPr lvl="2" eaLnBrk="1" hangingPunct="1">
              <a:defRPr/>
            </a:pPr>
            <a:r>
              <a:rPr lang="en-US" sz="1700" dirty="0" smtClean="0"/>
              <a:t>Application Pools: </a:t>
            </a:r>
            <a:r>
              <a:rPr lang="en-US" sz="1700" dirty="0" err="1" smtClean="0"/>
              <a:t>managedPipelineMode</a:t>
            </a:r>
            <a:r>
              <a:rPr lang="en-US" sz="1700" dirty="0" smtClean="0"/>
              <a:t>, </a:t>
            </a:r>
            <a:r>
              <a:rPr lang="en-US" sz="1700" dirty="0" err="1" smtClean="0"/>
              <a:t>managedRuntimeVersion</a:t>
            </a:r>
            <a:endParaRPr lang="en-US" sz="1700" dirty="0" smtClean="0"/>
          </a:p>
          <a:p>
            <a:pPr lvl="2" eaLnBrk="1" hangingPunct="1">
              <a:defRPr/>
            </a:pPr>
            <a:r>
              <a:rPr lang="en-US" sz="1700" dirty="0" smtClean="0"/>
              <a:t>Request Filtering </a:t>
            </a:r>
          </a:p>
          <a:p>
            <a:pPr lvl="2" eaLnBrk="1" hangingPunct="1">
              <a:defRPr/>
            </a:pPr>
            <a:r>
              <a:rPr lang="en-US" sz="1700" dirty="0" smtClean="0"/>
              <a:t>Failed Request Tracing</a:t>
            </a:r>
          </a:p>
          <a:p>
            <a:pPr lvl="1" eaLnBrk="1" hangingPunct="1">
              <a:defRPr/>
            </a:pPr>
            <a:r>
              <a:rPr lang="en-US" sz="1900" dirty="0" smtClean="0"/>
              <a:t>Can’t read/write ASP.NET properties</a:t>
            </a:r>
          </a:p>
          <a:p>
            <a:pPr lvl="1" eaLnBrk="1" hangingPunct="1">
              <a:defRPr/>
            </a:pPr>
            <a:r>
              <a:rPr lang="en-US" sz="1900" dirty="0" smtClean="0"/>
              <a:t>Can’t read/write </a:t>
            </a:r>
            <a:r>
              <a:rPr lang="en-US" sz="1900" dirty="0" err="1" smtClean="0"/>
              <a:t>web.config</a:t>
            </a:r>
            <a:r>
              <a:rPr lang="en-US" sz="1900" dirty="0" smtClean="0"/>
              <a:t> files</a:t>
            </a:r>
          </a:p>
          <a:p>
            <a:pPr lvl="1" eaLnBrk="1" hangingPunct="1">
              <a:defRPr/>
            </a:pPr>
            <a:r>
              <a:rPr lang="en-US" sz="1900" dirty="0" smtClean="0"/>
              <a:t>Can’t access new runtime data, e.g. worker processes, executing requests</a:t>
            </a:r>
          </a:p>
          <a:p>
            <a:pPr>
              <a:defRPr/>
            </a:pPr>
            <a:endParaRPr lang="en-US" sz="1900" dirty="0" smtClean="0"/>
          </a:p>
        </p:txBody>
      </p:sp>
      <p:sp>
        <p:nvSpPr>
          <p:cNvPr id="259080" name="AutoShape 8"/>
          <p:cNvSpPr>
            <a:spLocks noChangeArrowheads="1"/>
          </p:cNvSpPr>
          <p:nvPr/>
        </p:nvSpPr>
        <p:spPr bwMode="invGray">
          <a:xfrm rot="16200000" flipH="1">
            <a:off x="8643222" y="2056389"/>
            <a:ext cx="759894" cy="931736"/>
          </a:xfrm>
          <a:prstGeom prst="wave">
            <a:avLst>
              <a:gd name="adj1" fmla="val 13005"/>
              <a:gd name="adj2" fmla="val 0"/>
            </a:avLst>
          </a:prstGeom>
          <a:solidFill>
            <a:schemeClr val="tx2">
              <a:alpha val="60001"/>
            </a:schemeClr>
          </a:solidFill>
          <a:ln w="19050" algn="ctr">
            <a:solidFill>
              <a:schemeClr val="tx2"/>
            </a:solidFill>
            <a:round/>
            <a:headEnd/>
            <a:tailEnd/>
          </a:ln>
          <a:effectLst/>
        </p:spPr>
        <p:txBody>
          <a:bodyPr wrap="square" lIns="109728" tIns="54864" rIns="109728" bIns="54864" anchor="ctr">
            <a:spAutoFit/>
          </a:bodyPr>
          <a:lstStyle/>
          <a:p>
            <a:pPr>
              <a:defRPr/>
            </a:pPr>
            <a:endParaRPr lang="en-US">
              <a:effectLst>
                <a:outerShdw blurRad="38100" dist="38100" dir="2700000" algn="tl">
                  <a:srgbClr val="000000">
                    <a:alpha val="43137"/>
                  </a:srgbClr>
                </a:outerShdw>
              </a:effectLst>
            </a:endParaRPr>
          </a:p>
        </p:txBody>
      </p:sp>
      <p:pic>
        <p:nvPicPr>
          <p:cNvPr id="17413" name="Picture 9" descr="j0371040"/>
          <p:cNvPicPr>
            <a:picLocks noChangeAspect="1" noChangeArrowheads="1"/>
          </p:cNvPicPr>
          <p:nvPr/>
        </p:nvPicPr>
        <p:blipFill>
          <a:blip r:embed="rId4"/>
          <a:srcRect/>
          <a:stretch>
            <a:fillRect/>
          </a:stretch>
        </p:blipFill>
        <p:spPr bwMode="auto">
          <a:xfrm>
            <a:off x="8716192" y="5760449"/>
            <a:ext cx="828676" cy="929640"/>
          </a:xfrm>
          <a:prstGeom prst="rect">
            <a:avLst/>
          </a:prstGeom>
          <a:noFill/>
          <a:ln w="9525">
            <a:noFill/>
            <a:miter lim="800000"/>
            <a:headEnd/>
            <a:tailEnd/>
          </a:ln>
        </p:spPr>
      </p:pic>
      <p:sp>
        <p:nvSpPr>
          <p:cNvPr id="259082" name="Text Box 10"/>
          <p:cNvSpPr txBox="1">
            <a:spLocks noChangeArrowheads="1"/>
          </p:cNvSpPr>
          <p:nvPr/>
        </p:nvSpPr>
        <p:spPr bwMode="invGray">
          <a:xfrm>
            <a:off x="7406641" y="6697980"/>
            <a:ext cx="3600450" cy="480131"/>
          </a:xfrm>
          <a:prstGeom prst="rect">
            <a:avLst/>
          </a:prstGeom>
          <a:noFill/>
          <a:ln w="12700" algn="ctr">
            <a:noFill/>
            <a:miter lim="800000"/>
            <a:headEnd/>
            <a:tailEnd/>
          </a:ln>
          <a:effectLst/>
        </p:spPr>
        <p:txBody>
          <a:bodyPr lIns="109728" tIns="54864" rIns="109728" bIns="54864">
            <a:spAutoFit/>
          </a:bodyPr>
          <a:lstStyle/>
          <a:p>
            <a:pPr>
              <a:spcBef>
                <a:spcPct val="50000"/>
              </a:spcBef>
              <a:defRPr/>
            </a:pPr>
            <a:r>
              <a:rPr lang="en-US" sz="2400" dirty="0" err="1">
                <a:solidFill>
                  <a:schemeClr val="tx2"/>
                </a:solidFill>
                <a:effectLst>
                  <a:outerShdw blurRad="38100" dist="38100" dir="2700000" algn="tl">
                    <a:srgbClr val="000000"/>
                  </a:outerShdw>
                </a:effectLst>
              </a:rPr>
              <a:t>applicationHost.config</a:t>
            </a:r>
            <a:endParaRPr lang="en-US" sz="2400" dirty="0">
              <a:solidFill>
                <a:schemeClr val="tx2"/>
              </a:solidFill>
              <a:effectLst>
                <a:outerShdw blurRad="38100" dist="38100" dir="2700000" algn="tl">
                  <a:srgbClr val="000000"/>
                </a:outerShdw>
              </a:effectLst>
            </a:endParaRPr>
          </a:p>
        </p:txBody>
      </p:sp>
      <p:sp>
        <p:nvSpPr>
          <p:cNvPr id="259083" name="AutoShape 11"/>
          <p:cNvSpPr>
            <a:spLocks noChangeArrowheads="1"/>
          </p:cNvSpPr>
          <p:nvPr/>
        </p:nvSpPr>
        <p:spPr bwMode="invGray">
          <a:xfrm>
            <a:off x="7862208" y="3709852"/>
            <a:ext cx="2617470" cy="497157"/>
          </a:xfrm>
          <a:prstGeom prst="roundRect">
            <a:avLst>
              <a:gd name="adj" fmla="val 16667"/>
            </a:avLst>
          </a:prstGeom>
          <a:solidFill>
            <a:schemeClr val="tx2">
              <a:alpha val="30000"/>
            </a:schemeClr>
          </a:solidFill>
          <a:ln w="12700" algn="ctr">
            <a:solidFill>
              <a:schemeClr val="tx2"/>
            </a:solidFill>
            <a:round/>
            <a:headEnd/>
            <a:tailEnd/>
          </a:ln>
          <a:effectLst/>
        </p:spPr>
        <p:txBody>
          <a:bodyPr lIns="109728" tIns="54864" rIns="109728" bIns="54864" anchor="ctr">
            <a:spAutoFit/>
          </a:bodyPr>
          <a:lstStyle/>
          <a:p>
            <a:pPr>
              <a:defRPr/>
            </a:pPr>
            <a:endParaRPr lang="en-US">
              <a:effectLst>
                <a:outerShdw blurRad="38100" dist="38100" dir="2700000" algn="tl">
                  <a:srgbClr val="000000">
                    <a:alpha val="43137"/>
                  </a:srgbClr>
                </a:outerShdw>
              </a:effectLst>
            </a:endParaRPr>
          </a:p>
        </p:txBody>
      </p:sp>
      <p:sp>
        <p:nvSpPr>
          <p:cNvPr id="259084" name="Text Box 12"/>
          <p:cNvSpPr txBox="1">
            <a:spLocks noChangeArrowheads="1"/>
          </p:cNvSpPr>
          <p:nvPr/>
        </p:nvSpPr>
        <p:spPr bwMode="invGray">
          <a:xfrm>
            <a:off x="8376560" y="3719648"/>
            <a:ext cx="1954530" cy="480131"/>
          </a:xfrm>
          <a:prstGeom prst="rect">
            <a:avLst/>
          </a:prstGeom>
          <a:noFill/>
          <a:ln w="12700" algn="ctr">
            <a:noFill/>
            <a:miter lim="800000"/>
            <a:headEnd/>
            <a:tailEnd/>
          </a:ln>
          <a:effectLst/>
        </p:spPr>
        <p:txBody>
          <a:bodyPr lIns="109728" tIns="54864" rIns="109728" bIns="54864">
            <a:spAutoFit/>
          </a:bodyPr>
          <a:lstStyle/>
          <a:p>
            <a:pPr>
              <a:spcBef>
                <a:spcPct val="50000"/>
              </a:spcBef>
              <a:defRPr/>
            </a:pPr>
            <a:r>
              <a:rPr lang="en-US" sz="2400" dirty="0">
                <a:solidFill>
                  <a:schemeClr val="tx2"/>
                </a:solidFill>
                <a:effectLst>
                  <a:outerShdw blurRad="38100" dist="38100" dir="2700000" algn="tl">
                    <a:srgbClr val="000000"/>
                  </a:outerShdw>
                </a:effectLst>
              </a:rPr>
              <a:t>IISADMIN</a:t>
            </a:r>
          </a:p>
        </p:txBody>
      </p:sp>
      <p:sp>
        <p:nvSpPr>
          <p:cNvPr id="259085" name="AutoShape 13"/>
          <p:cNvSpPr>
            <a:spLocks noChangeArrowheads="1"/>
          </p:cNvSpPr>
          <p:nvPr/>
        </p:nvSpPr>
        <p:spPr bwMode="invGray">
          <a:xfrm>
            <a:off x="8021956" y="4707256"/>
            <a:ext cx="2323827" cy="497157"/>
          </a:xfrm>
          <a:prstGeom prst="roundRect">
            <a:avLst>
              <a:gd name="adj" fmla="val 16667"/>
            </a:avLst>
          </a:prstGeom>
          <a:solidFill>
            <a:srgbClr val="66FFFF">
              <a:alpha val="50000"/>
            </a:srgbClr>
          </a:solidFill>
          <a:ln w="12700" algn="ctr">
            <a:solidFill>
              <a:schemeClr val="hlink"/>
            </a:solidFill>
            <a:round/>
            <a:headEnd/>
            <a:tailEnd/>
          </a:ln>
          <a:effectLst/>
        </p:spPr>
        <p:txBody>
          <a:bodyPr wrap="square" lIns="109728" tIns="54864" rIns="109728" bIns="54864" anchor="ctr">
            <a:spAutoFit/>
          </a:bodyPr>
          <a:lstStyle/>
          <a:p>
            <a:pPr>
              <a:defRPr/>
            </a:pPr>
            <a:endParaRPr lang="en-US" b="0">
              <a:effectLst>
                <a:outerShdw blurRad="38100" dist="38100" dir="2700000" algn="tl">
                  <a:srgbClr val="000000"/>
                </a:outerShdw>
              </a:effectLst>
            </a:endParaRPr>
          </a:p>
        </p:txBody>
      </p:sp>
      <p:sp>
        <p:nvSpPr>
          <p:cNvPr id="259087" name="Text Box 15"/>
          <p:cNvSpPr txBox="1">
            <a:spLocks noChangeArrowheads="1"/>
          </p:cNvSpPr>
          <p:nvPr/>
        </p:nvSpPr>
        <p:spPr bwMode="invGray">
          <a:xfrm>
            <a:off x="8178984" y="4699363"/>
            <a:ext cx="2228850" cy="510909"/>
          </a:xfrm>
          <a:prstGeom prst="rect">
            <a:avLst/>
          </a:prstGeom>
          <a:noFill/>
          <a:ln w="12700" algn="ctr">
            <a:noFill/>
            <a:miter lim="800000"/>
            <a:headEnd/>
            <a:tailEnd/>
          </a:ln>
          <a:effectLst/>
        </p:spPr>
        <p:txBody>
          <a:bodyPr lIns="109728" tIns="54864" rIns="109728" bIns="54864">
            <a:spAutoFit/>
          </a:bodyPr>
          <a:lstStyle/>
          <a:p>
            <a:pPr>
              <a:spcBef>
                <a:spcPct val="50000"/>
              </a:spcBef>
              <a:defRPr/>
            </a:pPr>
            <a:r>
              <a:rPr lang="en-US" sz="2600" dirty="0" err="1">
                <a:effectLst>
                  <a:outerShdw blurRad="38100" dist="38100" dir="2700000" algn="tl">
                    <a:srgbClr val="000000"/>
                  </a:outerShdw>
                </a:effectLst>
              </a:rPr>
              <a:t>ABOMapper</a:t>
            </a:r>
            <a:endParaRPr lang="en-US" sz="2600" dirty="0">
              <a:effectLst>
                <a:outerShdw blurRad="38100" dist="38100" dir="2700000" algn="tl">
                  <a:srgbClr val="000000"/>
                </a:outerShdw>
              </a:effectLst>
            </a:endParaRPr>
          </a:p>
        </p:txBody>
      </p:sp>
      <p:sp>
        <p:nvSpPr>
          <p:cNvPr id="259089" name="Text Box 17"/>
          <p:cNvSpPr txBox="1">
            <a:spLocks noChangeArrowheads="1"/>
          </p:cNvSpPr>
          <p:nvPr/>
        </p:nvSpPr>
        <p:spPr bwMode="invGray">
          <a:xfrm>
            <a:off x="7236824" y="1201782"/>
            <a:ext cx="2343150" cy="849463"/>
          </a:xfrm>
          <a:prstGeom prst="rect">
            <a:avLst/>
          </a:prstGeom>
          <a:noFill/>
          <a:ln w="12700" algn="ctr">
            <a:noFill/>
            <a:miter lim="800000"/>
            <a:headEnd/>
            <a:tailEnd/>
          </a:ln>
          <a:effectLst/>
        </p:spPr>
        <p:txBody>
          <a:bodyPr lIns="109728" tIns="54864" rIns="109728" bIns="54864">
            <a:spAutoFit/>
          </a:bodyPr>
          <a:lstStyle/>
          <a:p>
            <a:pPr>
              <a:spcBef>
                <a:spcPct val="0"/>
              </a:spcBef>
              <a:defRPr/>
            </a:pPr>
            <a:r>
              <a:rPr lang="en-US" sz="2400" dirty="0">
                <a:solidFill>
                  <a:schemeClr val="tx2"/>
                </a:solidFill>
                <a:effectLst>
                  <a:outerShdw blurRad="38100" dist="38100" dir="2700000" algn="tl">
                    <a:srgbClr val="000000"/>
                  </a:outerShdw>
                </a:effectLst>
              </a:rPr>
              <a:t>IIS6 </a:t>
            </a:r>
          </a:p>
          <a:p>
            <a:pPr>
              <a:spcBef>
                <a:spcPct val="0"/>
              </a:spcBef>
              <a:defRPr/>
            </a:pPr>
            <a:r>
              <a:rPr lang="en-US" sz="2400" dirty="0">
                <a:solidFill>
                  <a:schemeClr val="tx2"/>
                </a:solidFill>
                <a:effectLst>
                  <a:outerShdw blurRad="38100" dist="38100" dir="2700000" algn="tl">
                    <a:srgbClr val="000000"/>
                  </a:outerShdw>
                </a:effectLst>
              </a:rPr>
              <a:t>ADSI Script</a:t>
            </a:r>
          </a:p>
        </p:txBody>
      </p:sp>
      <p:sp>
        <p:nvSpPr>
          <p:cNvPr id="17" name="Down Arrow 16"/>
          <p:cNvSpPr/>
          <p:nvPr/>
        </p:nvSpPr>
        <p:spPr bwMode="auto">
          <a:xfrm>
            <a:off x="8804365" y="3043646"/>
            <a:ext cx="613955" cy="587828"/>
          </a:xfrm>
          <a:prstGeom prst="downArrow">
            <a:avLst/>
          </a:prstGeom>
          <a:gradFill>
            <a:gsLst>
              <a:gs pos="0">
                <a:srgbClr val="03D4A8"/>
              </a:gs>
              <a:gs pos="25000">
                <a:srgbClr val="21D6E0"/>
              </a:gs>
              <a:gs pos="75000">
                <a:srgbClr val="0087E6"/>
              </a:gs>
              <a:gs pos="100000">
                <a:srgbClr val="005CBF"/>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8" name="Down Arrow 17"/>
          <p:cNvSpPr/>
          <p:nvPr/>
        </p:nvSpPr>
        <p:spPr bwMode="auto">
          <a:xfrm>
            <a:off x="8878388" y="4258491"/>
            <a:ext cx="613955" cy="426720"/>
          </a:xfrm>
          <a:prstGeom prst="downArrow">
            <a:avLst/>
          </a:prstGeom>
          <a:gradFill>
            <a:gsLst>
              <a:gs pos="0">
                <a:srgbClr val="03D4A8"/>
              </a:gs>
              <a:gs pos="25000">
                <a:srgbClr val="21D6E0"/>
              </a:gs>
              <a:gs pos="75000">
                <a:srgbClr val="0087E6"/>
              </a:gs>
              <a:gs pos="100000">
                <a:srgbClr val="005CBF"/>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20" name="Down Arrow 19"/>
          <p:cNvSpPr/>
          <p:nvPr/>
        </p:nvSpPr>
        <p:spPr bwMode="auto">
          <a:xfrm>
            <a:off x="8900160" y="5299166"/>
            <a:ext cx="613955" cy="426720"/>
          </a:xfrm>
          <a:prstGeom prst="downArrow">
            <a:avLst/>
          </a:prstGeom>
          <a:gradFill>
            <a:gsLst>
              <a:gs pos="0">
                <a:srgbClr val="03D4A8"/>
              </a:gs>
              <a:gs pos="25000">
                <a:srgbClr val="21D6E0"/>
              </a:gs>
              <a:gs pos="75000">
                <a:srgbClr val="0087E6"/>
              </a:gs>
              <a:gs pos="100000">
                <a:srgbClr val="005CBF"/>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Tree>
    <p:custDataLst>
      <p:tags r:id="rId1"/>
    </p:custDataLst>
  </p:cSld>
  <p:clrMapOvr>
    <a:masterClrMapping/>
  </p:clrMapOvr>
  <p:transition advTm="101109">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907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907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907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907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5907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5907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59075">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59075">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59075">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59075">
                                            <p:txEl>
                                              <p:pRg st="9" end="9"/>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59075">
                                            <p:txEl>
                                              <p:pRg st="10" end="1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59075">
                                            <p:txEl>
                                              <p:pRg st="11" end="11"/>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59075">
                                            <p:txEl>
                                              <p:pRg st="12" end="12"/>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59075">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866776" y="2286000"/>
            <a:ext cx="9228138" cy="914096"/>
          </a:xfrm>
        </p:spPr>
        <p:txBody>
          <a:bodyPr/>
          <a:lstStyle/>
          <a:p>
            <a:r>
              <a:rPr lang="en-GB" dirty="0" smtClean="0"/>
              <a:t>Built in Request Tracing</a:t>
            </a:r>
            <a:endParaRPr lang="en-US" dirty="0"/>
          </a:p>
        </p:txBody>
      </p:sp>
      <p:sp>
        <p:nvSpPr>
          <p:cNvPr id="6" name="Subtitle 5"/>
          <p:cNvSpPr>
            <a:spLocks noGrp="1"/>
          </p:cNvSpPr>
          <p:nvPr>
            <p:ph type="subTitle" idx="1"/>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Tracing and Diagnostics</a:t>
            </a:r>
            <a:br>
              <a:rPr lang="en-US" smtClean="0"/>
            </a:br>
            <a:r>
              <a:rPr lang="en-US" smtClean="0"/>
              <a:t>	</a:t>
            </a:r>
            <a:endParaRPr lang="en-US"/>
          </a:p>
        </p:txBody>
      </p:sp>
      <p:sp>
        <p:nvSpPr>
          <p:cNvPr id="3" name="Content Placeholder 2"/>
          <p:cNvSpPr>
            <a:spLocks noGrp="1"/>
          </p:cNvSpPr>
          <p:nvPr>
            <p:ph sz="quarter" idx="1"/>
          </p:nvPr>
        </p:nvSpPr>
        <p:spPr>
          <a:xfrm>
            <a:off x="433753" y="1195754"/>
            <a:ext cx="10058400" cy="7174523"/>
          </a:xfrm>
        </p:spPr>
        <p:txBody>
          <a:bodyPr>
            <a:normAutofit fontScale="92500" lnSpcReduction="20000"/>
          </a:bodyPr>
          <a:lstStyle/>
          <a:p>
            <a:r>
              <a:rPr lang="en-US" dirty="0" smtClean="0"/>
              <a:t>View Detailed Errors in the Browser</a:t>
            </a:r>
          </a:p>
          <a:p>
            <a:pPr lvl="1"/>
            <a:r>
              <a:rPr lang="en-US" dirty="0" smtClean="0"/>
              <a:t>New errors provide prescriptive guidance</a:t>
            </a:r>
          </a:p>
          <a:p>
            <a:endParaRPr lang="en-US" dirty="0" smtClean="0"/>
          </a:p>
          <a:p>
            <a:r>
              <a:rPr lang="en-US" dirty="0" smtClean="0"/>
              <a:t>Access Runtime State Info in Real-Time</a:t>
            </a:r>
          </a:p>
          <a:p>
            <a:pPr lvl="1"/>
            <a:r>
              <a:rPr lang="en-US" dirty="0" smtClean="0"/>
              <a:t>New APIs expose all runtime diagnostic information</a:t>
            </a:r>
          </a:p>
          <a:p>
            <a:pPr lvl="2"/>
            <a:r>
              <a:rPr lang="en-US" dirty="0" smtClean="0"/>
              <a:t>Ex. See all currently executing requests</a:t>
            </a:r>
          </a:p>
          <a:p>
            <a:endParaRPr lang="en-US" dirty="0" smtClean="0"/>
          </a:p>
          <a:p>
            <a:r>
              <a:rPr lang="en-US" dirty="0" smtClean="0"/>
              <a:t>Rapidly Troubleshoot Faulty Applications</a:t>
            </a:r>
          </a:p>
          <a:p>
            <a:pPr lvl="2"/>
            <a:r>
              <a:rPr lang="en-US" dirty="0" smtClean="0"/>
              <a:t>Rules define ‘failures’ that triggers report of pipeline events</a:t>
            </a:r>
          </a:p>
          <a:p>
            <a:pPr lvl="3"/>
            <a:r>
              <a:rPr lang="en-US" dirty="0" smtClean="0"/>
              <a:t>Define by http result code and/or time taken</a:t>
            </a:r>
          </a:p>
          <a:p>
            <a:pPr lvl="2"/>
            <a:r>
              <a:rPr lang="en-US" dirty="0" smtClean="0"/>
              <a:t>Configurable per application or URL</a:t>
            </a:r>
          </a:p>
          <a:p>
            <a:pPr lvl="2"/>
            <a:r>
              <a:rPr lang="en-US" dirty="0" smtClean="0"/>
              <a:t>Quickly identify bottlenecks </a:t>
            </a:r>
          </a:p>
          <a:p>
            <a:pPr lvl="2"/>
            <a:r>
              <a:rPr lang="en-US" dirty="0" smtClean="0"/>
              <a:t>Developers can add custom events</a:t>
            </a:r>
          </a:p>
          <a:p>
            <a:endParaRPr lang="en-US" dirty="0" smtClean="0"/>
          </a:p>
        </p:txBody>
      </p:sp>
    </p:spTree>
  </p:cSld>
  <p:clrMapOvr>
    <a:masterClrMapping/>
  </p:clrMapOvr>
  <p:transition>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6776" y="2838450"/>
            <a:ext cx="9228138" cy="914096"/>
          </a:xfrm>
        </p:spPr>
        <p:txBody>
          <a:bodyPr/>
          <a:lstStyle/>
          <a:p>
            <a:r>
              <a:rPr lang="en-US" dirty="0" smtClean="0"/>
              <a:t>Tracing and Diagnostics</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
        <p:nvSpPr>
          <p:cNvPr id="6" name="Subtitle 5"/>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Rectangle 15360"/>
          <p:cNvPicPr>
            <a:picLocks noChangeAspect="1" noChangeArrowheads="1"/>
          </p:cNvPicPr>
          <p:nvPr/>
        </p:nvPicPr>
        <p:blipFill>
          <a:blip r:embed="rId3"/>
          <a:srcRect/>
          <a:stretch>
            <a:fillRect/>
          </a:stretch>
        </p:blipFill>
        <p:spPr bwMode="auto">
          <a:xfrm>
            <a:off x="4023360" y="2286000"/>
            <a:ext cx="2933700" cy="5943600"/>
          </a:xfrm>
          <a:prstGeom prst="rect">
            <a:avLst/>
          </a:prstGeom>
          <a:noFill/>
          <a:ln w="9525">
            <a:noFill/>
            <a:miter lim="800000"/>
            <a:headEnd/>
            <a:tailEnd/>
          </a:ln>
        </p:spPr>
      </p:pic>
      <p:sp>
        <p:nvSpPr>
          <p:cNvPr id="1010691" name="Title 1010690"/>
          <p:cNvSpPr>
            <a:spLocks noGrp="1" noChangeArrowheads="1"/>
          </p:cNvSpPr>
          <p:nvPr>
            <p:ph type="title" idx="4294967295"/>
          </p:nvPr>
        </p:nvSpPr>
        <p:spPr>
          <a:xfrm>
            <a:off x="901700" y="244475"/>
            <a:ext cx="10071100" cy="609398"/>
          </a:xfrm>
        </p:spPr>
        <p:txBody>
          <a:bodyPr/>
          <a:lstStyle/>
          <a:p>
            <a:pPr>
              <a:defRPr/>
            </a:pPr>
            <a:r>
              <a:rPr sz="4400" i="1"/>
              <a:t>Internet Information Services (IIS) 7.0</a:t>
            </a:r>
            <a:endParaRPr sz="4400" b="1" i="1"/>
          </a:p>
        </p:txBody>
      </p:sp>
      <p:sp>
        <p:nvSpPr>
          <p:cNvPr id="4100" name="TextBox 15362"/>
          <p:cNvSpPr txBox="1">
            <a:spLocks noChangeArrowheads="1"/>
          </p:cNvSpPr>
          <p:nvPr/>
        </p:nvSpPr>
        <p:spPr bwMode="auto">
          <a:xfrm>
            <a:off x="624840" y="822960"/>
            <a:ext cx="9845040" cy="1126462"/>
          </a:xfrm>
          <a:prstGeom prst="rect">
            <a:avLst/>
          </a:prstGeom>
          <a:noFill/>
          <a:ln w="9525">
            <a:noFill/>
            <a:miter lim="800000"/>
            <a:headEnd/>
            <a:tailEnd/>
          </a:ln>
        </p:spPr>
        <p:txBody>
          <a:bodyPr lIns="109728" tIns="54864" rIns="109728" bIns="54864">
            <a:spAutoFit/>
          </a:bodyPr>
          <a:lstStyle/>
          <a:p>
            <a:pPr eaLnBrk="0" hangingPunct="0">
              <a:spcBef>
                <a:spcPct val="30000"/>
              </a:spcBef>
            </a:pPr>
            <a:r>
              <a:rPr lang="en-US" i="1" dirty="0" smtClean="0">
                <a:effectLst/>
                <a:latin typeface="Segoe"/>
              </a:rPr>
              <a:t>More than a Web server, Internet </a:t>
            </a:r>
            <a:r>
              <a:rPr lang="en-US" i="1" dirty="0">
                <a:effectLst/>
                <a:latin typeface="Segoe"/>
              </a:rPr>
              <a:t>Information Services 7.0 provides an accessible, extensible platform for developing and reliably hosting Web applications and </a:t>
            </a:r>
            <a:r>
              <a:rPr lang="en-US" i="1" dirty="0" smtClean="0">
                <a:effectLst/>
                <a:latin typeface="Segoe"/>
              </a:rPr>
              <a:t>services</a:t>
            </a:r>
            <a:endParaRPr lang="en-US" i="1" dirty="0">
              <a:solidFill>
                <a:schemeClr val="bg2"/>
              </a:solidFill>
              <a:effectLst/>
              <a:latin typeface="Segoe"/>
            </a:endParaRPr>
          </a:p>
        </p:txBody>
      </p:sp>
      <p:pic>
        <p:nvPicPr>
          <p:cNvPr id="4101" name="Rectangle 15363"/>
          <p:cNvPicPr>
            <a:picLocks noChangeAspect="1" noChangeArrowheads="1"/>
          </p:cNvPicPr>
          <p:nvPr/>
        </p:nvPicPr>
        <p:blipFill>
          <a:blip r:embed="rId4"/>
          <a:srcRect/>
          <a:stretch>
            <a:fillRect/>
          </a:stretch>
        </p:blipFill>
        <p:spPr bwMode="auto">
          <a:xfrm>
            <a:off x="0" y="2226946"/>
            <a:ext cx="4846320" cy="5911214"/>
          </a:xfrm>
          <a:prstGeom prst="rect">
            <a:avLst/>
          </a:prstGeom>
          <a:noFill/>
          <a:ln w="9525">
            <a:noFill/>
            <a:miter lim="800000"/>
            <a:headEnd/>
            <a:tailEnd/>
          </a:ln>
        </p:spPr>
      </p:pic>
      <p:grpSp>
        <p:nvGrpSpPr>
          <p:cNvPr id="2" name="Group 7"/>
          <p:cNvGrpSpPr>
            <a:grpSpLocks/>
          </p:cNvGrpSpPr>
          <p:nvPr/>
        </p:nvGrpSpPr>
        <p:grpSpPr bwMode="auto">
          <a:xfrm>
            <a:off x="440056" y="3234690"/>
            <a:ext cx="3914774" cy="855346"/>
            <a:chOff x="231" y="1746"/>
            <a:chExt cx="1938" cy="449"/>
          </a:xfrm>
        </p:grpSpPr>
        <p:pic>
          <p:nvPicPr>
            <p:cNvPr id="4130" name="Rectangle 15392"/>
            <p:cNvPicPr>
              <a:picLocks noChangeAspect="1" noChangeArrowheads="1"/>
            </p:cNvPicPr>
            <p:nvPr/>
          </p:nvPicPr>
          <p:blipFill>
            <a:blip r:embed="rId5"/>
            <a:srcRect/>
            <a:stretch>
              <a:fillRect/>
            </a:stretch>
          </p:blipFill>
          <p:spPr bwMode="auto">
            <a:xfrm>
              <a:off x="231" y="1746"/>
              <a:ext cx="1938" cy="449"/>
            </a:xfrm>
            <a:prstGeom prst="rect">
              <a:avLst/>
            </a:prstGeom>
            <a:noFill/>
            <a:ln w="9525">
              <a:noFill/>
              <a:miter lim="800000"/>
              <a:headEnd/>
              <a:tailEnd/>
            </a:ln>
          </p:spPr>
        </p:pic>
        <p:sp>
          <p:nvSpPr>
            <p:cNvPr id="1010697" name="Rectangle 1010696"/>
            <p:cNvSpPr>
              <a:spLocks noChangeArrowheads="1"/>
            </p:cNvSpPr>
            <p:nvPr/>
          </p:nvSpPr>
          <p:spPr bwMode="auto">
            <a:xfrm>
              <a:off x="277" y="1845"/>
              <a:ext cx="1846" cy="227"/>
            </a:xfrm>
            <a:prstGeom prst="rect">
              <a:avLst/>
            </a:prstGeom>
            <a:noFill/>
            <a:ln w="12700" cap="flat" cmpd="sng" algn="ctr">
              <a:noFill/>
              <a:prstDash val="solid"/>
              <a:miter lim="800000"/>
              <a:headEnd type="none" w="med" len="med"/>
              <a:tailEnd type="none" w="med" len="med"/>
            </a:ln>
            <a:effectLst/>
          </p:spPr>
          <p:txBody>
            <a:bodyPr anchor="ctr">
              <a:spAutoFit/>
            </a:bodyPr>
            <a:lstStyle/>
            <a:p>
              <a:pPr algn="ctr">
                <a:lnSpc>
                  <a:spcPct val="85000"/>
                </a:lnSpc>
                <a:defRPr/>
              </a:pPr>
              <a:r>
                <a:rPr lang="en-US" sz="2600" dirty="0">
                  <a:solidFill>
                    <a:srgbClr val="D4D5D6"/>
                  </a:solidFill>
                  <a:effectLst>
                    <a:outerShdw blurRad="38100" dist="38100" dir="2700000" algn="tl">
                      <a:srgbClr val="000000"/>
                    </a:outerShdw>
                  </a:effectLst>
                  <a:latin typeface="Segoe" pitchFamily="34" charset="0"/>
                </a:rPr>
                <a:t>Modular Architecture</a:t>
              </a:r>
              <a:endParaRPr lang="en-US" dirty="0">
                <a:latin typeface="Arial" charset="0"/>
              </a:endParaRPr>
            </a:p>
          </p:txBody>
        </p:sp>
      </p:grpSp>
      <p:grpSp>
        <p:nvGrpSpPr>
          <p:cNvPr id="3" name="Group 10"/>
          <p:cNvGrpSpPr>
            <a:grpSpLocks/>
          </p:cNvGrpSpPr>
          <p:nvPr/>
        </p:nvGrpSpPr>
        <p:grpSpPr bwMode="auto">
          <a:xfrm>
            <a:off x="440056" y="6036946"/>
            <a:ext cx="3914774" cy="855344"/>
            <a:chOff x="231" y="3217"/>
            <a:chExt cx="1938" cy="449"/>
          </a:xfrm>
        </p:grpSpPr>
        <p:pic>
          <p:nvPicPr>
            <p:cNvPr id="4128" name="Rectangle 15390"/>
            <p:cNvPicPr>
              <a:picLocks noChangeAspect="1" noChangeArrowheads="1"/>
            </p:cNvPicPr>
            <p:nvPr/>
          </p:nvPicPr>
          <p:blipFill>
            <a:blip r:embed="rId5"/>
            <a:srcRect/>
            <a:stretch>
              <a:fillRect/>
            </a:stretch>
          </p:blipFill>
          <p:spPr bwMode="auto">
            <a:xfrm>
              <a:off x="231" y="3217"/>
              <a:ext cx="1938" cy="449"/>
            </a:xfrm>
            <a:prstGeom prst="rect">
              <a:avLst/>
            </a:prstGeom>
            <a:noFill/>
            <a:ln w="9525">
              <a:noFill/>
              <a:miter lim="800000"/>
              <a:headEnd/>
              <a:tailEnd/>
            </a:ln>
          </p:spPr>
        </p:pic>
        <p:sp>
          <p:nvSpPr>
            <p:cNvPr id="1010700" name="Rectangle 1010699"/>
            <p:cNvSpPr>
              <a:spLocks noChangeArrowheads="1"/>
            </p:cNvSpPr>
            <p:nvPr/>
          </p:nvSpPr>
          <p:spPr bwMode="auto">
            <a:xfrm>
              <a:off x="323" y="3316"/>
              <a:ext cx="1748" cy="227"/>
            </a:xfrm>
            <a:prstGeom prst="rect">
              <a:avLst/>
            </a:prstGeom>
            <a:noFill/>
            <a:ln w="12700" cap="flat" cmpd="sng" algn="ctr">
              <a:noFill/>
              <a:prstDash val="solid"/>
              <a:miter lim="800000"/>
              <a:headEnd type="none" w="med" len="med"/>
              <a:tailEnd type="none" w="med" len="med"/>
            </a:ln>
            <a:effectLst/>
          </p:spPr>
          <p:txBody>
            <a:bodyPr anchor="ctr">
              <a:spAutoFit/>
            </a:bodyPr>
            <a:lstStyle/>
            <a:p>
              <a:pPr algn="ctr">
                <a:lnSpc>
                  <a:spcPct val="85000"/>
                </a:lnSpc>
                <a:defRPr/>
              </a:pPr>
              <a:r>
                <a:rPr lang="en-US" sz="2600" dirty="0">
                  <a:solidFill>
                    <a:srgbClr val="D4D5D6"/>
                  </a:solidFill>
                  <a:effectLst>
                    <a:outerShdw blurRad="38100" dist="38100" dir="2700000" algn="tl">
                      <a:srgbClr val="000000"/>
                    </a:outerShdw>
                  </a:effectLst>
                  <a:latin typeface="Segoe" pitchFamily="34" charset="0"/>
                </a:rPr>
                <a:t>Manageable</a:t>
              </a:r>
              <a:endParaRPr lang="en-US" dirty="0">
                <a:latin typeface="Arial" charset="0"/>
              </a:endParaRPr>
            </a:p>
          </p:txBody>
        </p:sp>
      </p:grpSp>
      <p:grpSp>
        <p:nvGrpSpPr>
          <p:cNvPr id="4" name="Group 13"/>
          <p:cNvGrpSpPr>
            <a:grpSpLocks/>
          </p:cNvGrpSpPr>
          <p:nvPr/>
        </p:nvGrpSpPr>
        <p:grpSpPr bwMode="auto">
          <a:xfrm>
            <a:off x="440056" y="6970396"/>
            <a:ext cx="3914774" cy="857250"/>
            <a:chOff x="231" y="3707"/>
            <a:chExt cx="1938" cy="450"/>
          </a:xfrm>
        </p:grpSpPr>
        <p:pic>
          <p:nvPicPr>
            <p:cNvPr id="4126" name="Rectangle 15388"/>
            <p:cNvPicPr>
              <a:picLocks noChangeAspect="1" noChangeArrowheads="1"/>
            </p:cNvPicPr>
            <p:nvPr/>
          </p:nvPicPr>
          <p:blipFill>
            <a:blip r:embed="rId5"/>
            <a:srcRect/>
            <a:stretch>
              <a:fillRect/>
            </a:stretch>
          </p:blipFill>
          <p:spPr bwMode="auto">
            <a:xfrm>
              <a:off x="231" y="3707"/>
              <a:ext cx="1938" cy="450"/>
            </a:xfrm>
            <a:prstGeom prst="rect">
              <a:avLst/>
            </a:prstGeom>
            <a:noFill/>
            <a:ln w="9525">
              <a:noFill/>
              <a:miter lim="800000"/>
              <a:headEnd/>
              <a:tailEnd/>
            </a:ln>
          </p:spPr>
        </p:pic>
        <p:sp>
          <p:nvSpPr>
            <p:cNvPr id="1010703" name="Rectangle 1010702"/>
            <p:cNvSpPr>
              <a:spLocks noChangeArrowheads="1"/>
            </p:cNvSpPr>
            <p:nvPr/>
          </p:nvSpPr>
          <p:spPr bwMode="auto">
            <a:xfrm>
              <a:off x="288" y="3717"/>
              <a:ext cx="1781" cy="416"/>
            </a:xfrm>
            <a:prstGeom prst="rect">
              <a:avLst/>
            </a:prstGeom>
            <a:noFill/>
            <a:ln w="12700" cap="flat" cmpd="sng" algn="ctr">
              <a:noFill/>
              <a:prstDash val="solid"/>
              <a:miter lim="800000"/>
              <a:headEnd type="none" w="med" len="med"/>
              <a:tailEnd type="none" w="med" len="med"/>
            </a:ln>
            <a:effectLst/>
          </p:spPr>
          <p:txBody>
            <a:bodyPr anchor="ctr">
              <a:spAutoFit/>
            </a:bodyPr>
            <a:lstStyle/>
            <a:p>
              <a:pPr algn="ctr">
                <a:lnSpc>
                  <a:spcPct val="85000"/>
                </a:lnSpc>
                <a:defRPr/>
              </a:pPr>
              <a:r>
                <a:rPr lang="en-US" sz="2600" dirty="0">
                  <a:solidFill>
                    <a:srgbClr val="D4D5D6"/>
                  </a:solidFill>
                  <a:effectLst>
                    <a:outerShdw blurRad="38100" dist="38100" dir="2700000" algn="tl">
                      <a:srgbClr val="000000"/>
                    </a:outerShdw>
                  </a:effectLst>
                  <a:latin typeface="Segoe" pitchFamily="34" charset="0"/>
                </a:rPr>
                <a:t>Built in </a:t>
              </a:r>
              <a:br>
                <a:rPr lang="en-US" sz="2600" dirty="0">
                  <a:solidFill>
                    <a:srgbClr val="D4D5D6"/>
                  </a:solidFill>
                  <a:effectLst>
                    <a:outerShdw blurRad="38100" dist="38100" dir="2700000" algn="tl">
                      <a:srgbClr val="000000"/>
                    </a:outerShdw>
                  </a:effectLst>
                  <a:latin typeface="Segoe" pitchFamily="34" charset="0"/>
                </a:rPr>
              </a:br>
              <a:r>
                <a:rPr lang="en-US" sz="2600" dirty="0">
                  <a:solidFill>
                    <a:srgbClr val="D4D5D6"/>
                  </a:solidFill>
                  <a:effectLst>
                    <a:outerShdw blurRad="38100" dist="38100" dir="2700000" algn="tl">
                      <a:srgbClr val="000000"/>
                    </a:outerShdw>
                  </a:effectLst>
                  <a:latin typeface="Segoe" pitchFamily="34" charset="0"/>
                </a:rPr>
                <a:t>Request Tracing</a:t>
              </a:r>
              <a:endParaRPr lang="en-US" dirty="0">
                <a:latin typeface="Arial" charset="0"/>
              </a:endParaRPr>
            </a:p>
          </p:txBody>
        </p:sp>
      </p:grpSp>
      <p:grpSp>
        <p:nvGrpSpPr>
          <p:cNvPr id="5" name="Group 16"/>
          <p:cNvGrpSpPr>
            <a:grpSpLocks/>
          </p:cNvGrpSpPr>
          <p:nvPr/>
        </p:nvGrpSpPr>
        <p:grpSpPr bwMode="auto">
          <a:xfrm>
            <a:off x="440056" y="4168140"/>
            <a:ext cx="3914774" cy="855346"/>
            <a:chOff x="231" y="2236"/>
            <a:chExt cx="1938" cy="449"/>
          </a:xfrm>
        </p:grpSpPr>
        <p:pic>
          <p:nvPicPr>
            <p:cNvPr id="4124" name="Rectangle 15386"/>
            <p:cNvPicPr>
              <a:picLocks noChangeAspect="1" noChangeArrowheads="1"/>
            </p:cNvPicPr>
            <p:nvPr/>
          </p:nvPicPr>
          <p:blipFill>
            <a:blip r:embed="rId5"/>
            <a:srcRect/>
            <a:stretch>
              <a:fillRect/>
            </a:stretch>
          </p:blipFill>
          <p:spPr bwMode="auto">
            <a:xfrm>
              <a:off x="231" y="2236"/>
              <a:ext cx="1938" cy="449"/>
            </a:xfrm>
            <a:prstGeom prst="rect">
              <a:avLst/>
            </a:prstGeom>
            <a:noFill/>
            <a:ln w="9525">
              <a:noFill/>
              <a:miter lim="800000"/>
              <a:headEnd/>
              <a:tailEnd/>
            </a:ln>
          </p:spPr>
        </p:pic>
        <p:sp>
          <p:nvSpPr>
            <p:cNvPr id="1010706" name="Rectangle 1010705"/>
            <p:cNvSpPr>
              <a:spLocks noChangeArrowheads="1"/>
            </p:cNvSpPr>
            <p:nvPr/>
          </p:nvSpPr>
          <p:spPr bwMode="auto">
            <a:xfrm>
              <a:off x="462" y="2345"/>
              <a:ext cx="1554" cy="227"/>
            </a:xfrm>
            <a:prstGeom prst="rect">
              <a:avLst/>
            </a:prstGeom>
            <a:noFill/>
            <a:ln w="12700" cap="flat" cmpd="sng" algn="ctr">
              <a:noFill/>
              <a:prstDash val="solid"/>
              <a:miter lim="800000"/>
              <a:headEnd type="none" w="med" len="med"/>
              <a:tailEnd type="none" w="med" len="med"/>
            </a:ln>
            <a:effectLst/>
          </p:spPr>
          <p:txBody>
            <a:bodyPr anchor="ctr">
              <a:spAutoFit/>
            </a:bodyPr>
            <a:lstStyle/>
            <a:p>
              <a:pPr algn="ctr">
                <a:lnSpc>
                  <a:spcPct val="85000"/>
                </a:lnSpc>
                <a:defRPr/>
              </a:pPr>
              <a:r>
                <a:rPr lang="en-US" sz="2600" dirty="0">
                  <a:solidFill>
                    <a:srgbClr val="D4D5D6"/>
                  </a:solidFill>
                  <a:effectLst>
                    <a:outerShdw blurRad="38100" dist="38100" dir="2700000" algn="tl">
                      <a:srgbClr val="000000"/>
                    </a:outerShdw>
                  </a:effectLst>
                  <a:latin typeface="Segoe" pitchFamily="34" charset="0"/>
                </a:rPr>
                <a:t>Extensible Design</a:t>
              </a:r>
              <a:endParaRPr lang="en-US" dirty="0">
                <a:latin typeface="Arial" charset="0"/>
              </a:endParaRPr>
            </a:p>
          </p:txBody>
        </p:sp>
      </p:grpSp>
      <p:grpSp>
        <p:nvGrpSpPr>
          <p:cNvPr id="6" name="Group 19"/>
          <p:cNvGrpSpPr>
            <a:grpSpLocks/>
          </p:cNvGrpSpPr>
          <p:nvPr/>
        </p:nvGrpSpPr>
        <p:grpSpPr bwMode="auto">
          <a:xfrm>
            <a:off x="354331" y="5101591"/>
            <a:ext cx="4095750" cy="857250"/>
            <a:chOff x="186" y="2726"/>
            <a:chExt cx="2028" cy="450"/>
          </a:xfrm>
        </p:grpSpPr>
        <p:pic>
          <p:nvPicPr>
            <p:cNvPr id="4122" name="Rectangle 15384"/>
            <p:cNvPicPr>
              <a:picLocks noChangeAspect="1" noChangeArrowheads="1"/>
            </p:cNvPicPr>
            <p:nvPr/>
          </p:nvPicPr>
          <p:blipFill>
            <a:blip r:embed="rId5"/>
            <a:srcRect/>
            <a:stretch>
              <a:fillRect/>
            </a:stretch>
          </p:blipFill>
          <p:spPr bwMode="auto">
            <a:xfrm>
              <a:off x="231" y="2726"/>
              <a:ext cx="1938" cy="450"/>
            </a:xfrm>
            <a:prstGeom prst="rect">
              <a:avLst/>
            </a:prstGeom>
            <a:noFill/>
            <a:ln w="9525">
              <a:noFill/>
              <a:miter lim="800000"/>
              <a:headEnd/>
              <a:tailEnd/>
            </a:ln>
          </p:spPr>
        </p:pic>
        <p:sp>
          <p:nvSpPr>
            <p:cNvPr id="1010709" name="Rectangle 1010708"/>
            <p:cNvSpPr>
              <a:spLocks noChangeArrowheads="1"/>
            </p:cNvSpPr>
            <p:nvPr/>
          </p:nvSpPr>
          <p:spPr bwMode="auto">
            <a:xfrm>
              <a:off x="186" y="2825"/>
              <a:ext cx="2028" cy="227"/>
            </a:xfrm>
            <a:prstGeom prst="rect">
              <a:avLst/>
            </a:prstGeom>
            <a:noFill/>
            <a:ln w="12700" cap="flat" cmpd="sng" algn="ctr">
              <a:noFill/>
              <a:prstDash val="solid"/>
              <a:miter lim="800000"/>
              <a:headEnd type="none" w="med" len="med"/>
              <a:tailEnd type="none" w="med" len="med"/>
            </a:ln>
            <a:effectLst/>
          </p:spPr>
          <p:txBody>
            <a:bodyPr anchor="ctr">
              <a:spAutoFit/>
            </a:bodyPr>
            <a:lstStyle/>
            <a:p>
              <a:pPr algn="ctr">
                <a:lnSpc>
                  <a:spcPct val="85000"/>
                </a:lnSpc>
                <a:defRPr/>
              </a:pPr>
              <a:r>
                <a:rPr lang="en-US" sz="2600" dirty="0">
                  <a:solidFill>
                    <a:srgbClr val="D4D5D6"/>
                  </a:solidFill>
                  <a:effectLst>
                    <a:outerShdw blurRad="38100" dist="38100" dir="2700000" algn="tl">
                      <a:srgbClr val="000000"/>
                    </a:outerShdw>
                  </a:effectLst>
                  <a:latin typeface="Segoe" pitchFamily="34" charset="0"/>
                </a:rPr>
                <a:t>Integrated with .NET</a:t>
              </a:r>
              <a:endParaRPr lang="en-US" dirty="0">
                <a:latin typeface="Arial" charset="0"/>
              </a:endParaRPr>
            </a:p>
          </p:txBody>
        </p:sp>
      </p:grpSp>
      <p:sp>
        <p:nvSpPr>
          <p:cNvPr id="1010710" name="Rectangle 1010709"/>
          <p:cNvSpPr>
            <a:spLocks noChangeArrowheads="1"/>
          </p:cNvSpPr>
          <p:nvPr/>
        </p:nvSpPr>
        <p:spPr bwMode="auto">
          <a:xfrm>
            <a:off x="97156" y="2623186"/>
            <a:ext cx="4566284" cy="516254"/>
          </a:xfrm>
          <a:prstGeom prst="rect">
            <a:avLst/>
          </a:prstGeom>
          <a:noFill/>
          <a:ln w="12700" cap="flat" cmpd="sng" algn="ctr">
            <a:noFill/>
            <a:prstDash val="solid"/>
            <a:miter lim="800000"/>
            <a:headEnd type="none" w="med" len="med"/>
            <a:tailEnd type="none" w="med" len="med"/>
          </a:ln>
          <a:effectLst/>
        </p:spPr>
        <p:txBody>
          <a:bodyPr lIns="109728" tIns="54864" rIns="109728" bIns="54864" anchor="ctr">
            <a:spAutoFit/>
          </a:bodyPr>
          <a:lstStyle/>
          <a:p>
            <a:pPr algn="ctr">
              <a:lnSpc>
                <a:spcPct val="85000"/>
              </a:lnSpc>
              <a:defRPr/>
            </a:pPr>
            <a:r>
              <a:rPr lang="en-US" sz="3100" b="1" dirty="0">
                <a:solidFill>
                  <a:srgbClr val="931B07"/>
                </a:solidFill>
                <a:effectLst>
                  <a:outerShdw blurRad="38100" dist="38100" dir="2700000" algn="tl">
                    <a:srgbClr val="000000"/>
                  </a:outerShdw>
                </a:effectLst>
                <a:latin typeface="Segoe" pitchFamily="34" charset="0"/>
              </a:rPr>
              <a:t>IIS 7.0 Enhancements</a:t>
            </a:r>
            <a:endParaRPr lang="en-US" dirty="0">
              <a:latin typeface="Arial" charset="0"/>
            </a:endParaRPr>
          </a:p>
        </p:txBody>
      </p:sp>
      <p:grpSp>
        <p:nvGrpSpPr>
          <p:cNvPr id="7" name="Group 23"/>
          <p:cNvGrpSpPr>
            <a:grpSpLocks/>
          </p:cNvGrpSpPr>
          <p:nvPr/>
        </p:nvGrpSpPr>
        <p:grpSpPr bwMode="auto">
          <a:xfrm>
            <a:off x="8492491" y="2287906"/>
            <a:ext cx="2480310" cy="1386840"/>
            <a:chOff x="4458" y="1200"/>
            <a:chExt cx="1302" cy="661"/>
          </a:xfrm>
        </p:grpSpPr>
        <p:pic>
          <p:nvPicPr>
            <p:cNvPr id="4120" name="Rectangle 15382"/>
            <p:cNvPicPr>
              <a:picLocks noChangeAspect="1" noChangeArrowheads="1"/>
            </p:cNvPicPr>
            <p:nvPr/>
          </p:nvPicPr>
          <p:blipFill>
            <a:blip r:embed="rId6"/>
            <a:srcRect/>
            <a:stretch>
              <a:fillRect/>
            </a:stretch>
          </p:blipFill>
          <p:spPr bwMode="auto">
            <a:xfrm>
              <a:off x="4458" y="1200"/>
              <a:ext cx="1302" cy="661"/>
            </a:xfrm>
            <a:prstGeom prst="rect">
              <a:avLst/>
            </a:prstGeom>
            <a:noFill/>
            <a:ln w="9525">
              <a:noFill/>
              <a:miter lim="800000"/>
              <a:headEnd/>
              <a:tailEnd/>
            </a:ln>
          </p:spPr>
        </p:pic>
        <p:sp>
          <p:nvSpPr>
            <p:cNvPr id="1010713" name="Rectangle 1010712"/>
            <p:cNvSpPr>
              <a:spLocks noChangeArrowheads="1"/>
            </p:cNvSpPr>
            <p:nvPr/>
          </p:nvSpPr>
          <p:spPr bwMode="auto">
            <a:xfrm>
              <a:off x="4570" y="1222"/>
              <a:ext cx="1096" cy="616"/>
            </a:xfrm>
            <a:prstGeom prst="rect">
              <a:avLst/>
            </a:prstGeom>
            <a:noFill/>
            <a:ln w="12700" cap="flat" cmpd="sng" algn="ctr">
              <a:noFill/>
              <a:prstDash val="solid"/>
              <a:miter lim="800000"/>
              <a:headEnd type="none" w="med" len="med"/>
              <a:tailEnd type="none" w="med" len="med"/>
            </a:ln>
            <a:effectLst/>
          </p:spPr>
          <p:txBody>
            <a:bodyPr anchor="ctr">
              <a:spAutoFit/>
            </a:bodyPr>
            <a:lstStyle/>
            <a:p>
              <a:pPr algn="ctr">
                <a:defRPr/>
              </a:pPr>
              <a:r>
                <a:rPr lang="en-US" sz="2600" i="1" dirty="0">
                  <a:effectLst>
                    <a:outerShdw blurRad="38100" dist="38100" dir="2700000" algn="tl">
                      <a:srgbClr val="000000"/>
                    </a:outerShdw>
                  </a:effectLst>
                  <a:latin typeface="Segoe" pitchFamily="34" charset="0"/>
                </a:rPr>
                <a:t>Create</a:t>
              </a:r>
              <a:br>
                <a:rPr lang="en-US" sz="2600" i="1" dirty="0">
                  <a:effectLst>
                    <a:outerShdw blurRad="38100" dist="38100" dir="2700000" algn="tl">
                      <a:srgbClr val="000000"/>
                    </a:outerShdw>
                  </a:effectLst>
                  <a:latin typeface="Segoe" pitchFamily="34" charset="0"/>
                </a:rPr>
              </a:br>
              <a:r>
                <a:rPr lang="en-US" sz="2600" i="1" dirty="0">
                  <a:effectLst>
                    <a:outerShdw blurRad="38100" dist="38100" dir="2700000" algn="tl">
                      <a:srgbClr val="000000"/>
                    </a:outerShdw>
                  </a:effectLst>
                  <a:latin typeface="Segoe" pitchFamily="34" charset="0"/>
                </a:rPr>
                <a:t>Streamlined</a:t>
              </a:r>
              <a:endParaRPr lang="en-US" dirty="0">
                <a:latin typeface="Arial" charset="0"/>
              </a:endParaRPr>
            </a:p>
            <a:p>
              <a:pPr algn="ctr">
                <a:defRPr/>
              </a:pPr>
              <a:r>
                <a:rPr lang="en-US" sz="2600" i="1" dirty="0">
                  <a:effectLst>
                    <a:outerShdw blurRad="38100" dist="38100" dir="2700000" algn="tl">
                      <a:srgbClr val="000000"/>
                    </a:outerShdw>
                  </a:effectLst>
                  <a:latin typeface="Segoe" pitchFamily="34" charset="0"/>
                </a:rPr>
                <a:t>Servers</a:t>
              </a:r>
            </a:p>
          </p:txBody>
        </p:sp>
      </p:grpSp>
      <p:grpSp>
        <p:nvGrpSpPr>
          <p:cNvPr id="8" name="Group 26"/>
          <p:cNvGrpSpPr>
            <a:grpSpLocks/>
          </p:cNvGrpSpPr>
          <p:nvPr/>
        </p:nvGrpSpPr>
        <p:grpSpPr bwMode="auto">
          <a:xfrm>
            <a:off x="6686550" y="3350896"/>
            <a:ext cx="2560320" cy="1312544"/>
            <a:chOff x="2160" y="2208"/>
            <a:chExt cx="1536" cy="744"/>
          </a:xfrm>
        </p:grpSpPr>
        <p:pic>
          <p:nvPicPr>
            <p:cNvPr id="4118" name="Rectangle 15380"/>
            <p:cNvPicPr>
              <a:picLocks noChangeAspect="1" noChangeArrowheads="1"/>
            </p:cNvPicPr>
            <p:nvPr/>
          </p:nvPicPr>
          <p:blipFill>
            <a:blip r:embed="rId6"/>
            <a:srcRect/>
            <a:stretch>
              <a:fillRect/>
            </a:stretch>
          </p:blipFill>
          <p:spPr bwMode="auto">
            <a:xfrm>
              <a:off x="2160" y="2208"/>
              <a:ext cx="1536" cy="744"/>
            </a:xfrm>
            <a:prstGeom prst="rect">
              <a:avLst/>
            </a:prstGeom>
            <a:noFill/>
            <a:ln w="9525">
              <a:noFill/>
              <a:miter lim="800000"/>
              <a:headEnd/>
              <a:tailEnd/>
            </a:ln>
          </p:spPr>
        </p:pic>
        <p:sp>
          <p:nvSpPr>
            <p:cNvPr id="1010716" name="Rectangle 1010715"/>
            <p:cNvSpPr>
              <a:spLocks noChangeArrowheads="1"/>
            </p:cNvSpPr>
            <p:nvPr/>
          </p:nvSpPr>
          <p:spPr bwMode="auto">
            <a:xfrm>
              <a:off x="2221" y="2263"/>
              <a:ext cx="1425" cy="438"/>
            </a:xfrm>
            <a:prstGeom prst="rect">
              <a:avLst/>
            </a:prstGeom>
            <a:noFill/>
            <a:ln w="12700" cap="flat" cmpd="sng" algn="ctr">
              <a:noFill/>
              <a:prstDash val="solid"/>
              <a:miter lim="800000"/>
              <a:headEnd type="none" w="med" len="med"/>
              <a:tailEnd type="none" w="med" len="med"/>
            </a:ln>
            <a:effectLst/>
          </p:spPr>
          <p:txBody>
            <a:bodyPr anchor="ctr">
              <a:spAutoFit/>
            </a:bodyPr>
            <a:lstStyle/>
            <a:p>
              <a:pPr algn="ctr">
                <a:lnSpc>
                  <a:spcPct val="85000"/>
                </a:lnSpc>
                <a:defRPr/>
              </a:pPr>
              <a:r>
                <a:rPr lang="en-US" sz="2600" i="1" dirty="0">
                  <a:effectLst>
                    <a:outerShdw blurRad="38100" dist="38100" dir="2700000" algn="tl">
                      <a:srgbClr val="000000"/>
                    </a:outerShdw>
                  </a:effectLst>
                  <a:latin typeface="Segoe" pitchFamily="34" charset="0"/>
                </a:rPr>
                <a:t>Reduced Attack Surface</a:t>
              </a:r>
              <a:endParaRPr lang="en-US" dirty="0">
                <a:latin typeface="Arial" charset="0"/>
              </a:endParaRPr>
            </a:p>
          </p:txBody>
        </p:sp>
      </p:grpSp>
      <p:grpSp>
        <p:nvGrpSpPr>
          <p:cNvPr id="9" name="Group 29"/>
          <p:cNvGrpSpPr>
            <a:grpSpLocks/>
          </p:cNvGrpSpPr>
          <p:nvPr/>
        </p:nvGrpSpPr>
        <p:grpSpPr bwMode="auto">
          <a:xfrm>
            <a:off x="6555106" y="5871210"/>
            <a:ext cx="3017520" cy="1259206"/>
            <a:chOff x="4458" y="2411"/>
            <a:chExt cx="1302" cy="661"/>
          </a:xfrm>
        </p:grpSpPr>
        <p:pic>
          <p:nvPicPr>
            <p:cNvPr id="4116" name="Rectangle 15378"/>
            <p:cNvPicPr>
              <a:picLocks noChangeAspect="1" noChangeArrowheads="1"/>
            </p:cNvPicPr>
            <p:nvPr/>
          </p:nvPicPr>
          <p:blipFill>
            <a:blip r:embed="rId6"/>
            <a:srcRect/>
            <a:stretch>
              <a:fillRect/>
            </a:stretch>
          </p:blipFill>
          <p:spPr bwMode="auto">
            <a:xfrm>
              <a:off x="4458" y="2411"/>
              <a:ext cx="1302" cy="661"/>
            </a:xfrm>
            <a:prstGeom prst="rect">
              <a:avLst/>
            </a:prstGeom>
            <a:noFill/>
            <a:ln w="9525">
              <a:noFill/>
              <a:miter lim="800000"/>
              <a:headEnd/>
              <a:tailEnd/>
            </a:ln>
          </p:spPr>
        </p:pic>
        <p:sp>
          <p:nvSpPr>
            <p:cNvPr id="1010718" name="Rectangle 1010717"/>
            <p:cNvSpPr>
              <a:spLocks noChangeArrowheads="1"/>
            </p:cNvSpPr>
            <p:nvPr/>
          </p:nvSpPr>
          <p:spPr bwMode="auto">
            <a:xfrm>
              <a:off x="4600" y="2536"/>
              <a:ext cx="1050" cy="416"/>
            </a:xfrm>
            <a:prstGeom prst="rect">
              <a:avLst/>
            </a:prstGeom>
            <a:noFill/>
            <a:ln w="12700" cap="flat" cmpd="sng" algn="ctr">
              <a:noFill/>
              <a:prstDash val="solid"/>
              <a:miter lim="800000"/>
              <a:headEnd type="none" w="med" len="med"/>
              <a:tailEnd type="none" w="med" len="med"/>
            </a:ln>
            <a:effectLst/>
          </p:spPr>
          <p:txBody>
            <a:bodyPr anchor="ctr">
              <a:spAutoFit/>
            </a:bodyPr>
            <a:lstStyle/>
            <a:p>
              <a:pPr algn="ctr">
                <a:lnSpc>
                  <a:spcPct val="85000"/>
                </a:lnSpc>
                <a:defRPr/>
              </a:pPr>
              <a:r>
                <a:rPr lang="en-US" sz="2600" i="1" dirty="0">
                  <a:effectLst>
                    <a:outerShdw blurRad="38100" dist="38100" dir="2700000" algn="tl">
                      <a:srgbClr val="000000"/>
                    </a:outerShdw>
                  </a:effectLst>
                  <a:latin typeface="Segoe" pitchFamily="34" charset="0"/>
                </a:rPr>
                <a:t>Extend/Modify IIS Features</a:t>
              </a:r>
              <a:endParaRPr lang="en-US" dirty="0">
                <a:latin typeface="Arial" charset="0"/>
              </a:endParaRPr>
            </a:p>
          </p:txBody>
        </p:sp>
      </p:grpSp>
      <p:grpSp>
        <p:nvGrpSpPr>
          <p:cNvPr id="10" name="Group 32"/>
          <p:cNvGrpSpPr>
            <a:grpSpLocks/>
          </p:cNvGrpSpPr>
          <p:nvPr/>
        </p:nvGrpSpPr>
        <p:grpSpPr bwMode="auto">
          <a:xfrm>
            <a:off x="8260080" y="4451986"/>
            <a:ext cx="2712720" cy="1560194"/>
            <a:chOff x="3536" y="3012"/>
            <a:chExt cx="1429" cy="724"/>
          </a:xfrm>
        </p:grpSpPr>
        <p:pic>
          <p:nvPicPr>
            <p:cNvPr id="4114" name="Rectangle 15376"/>
            <p:cNvPicPr>
              <a:picLocks noChangeAspect="1" noChangeArrowheads="1"/>
            </p:cNvPicPr>
            <p:nvPr/>
          </p:nvPicPr>
          <p:blipFill>
            <a:blip r:embed="rId6"/>
            <a:srcRect/>
            <a:stretch>
              <a:fillRect/>
            </a:stretch>
          </p:blipFill>
          <p:spPr bwMode="auto">
            <a:xfrm>
              <a:off x="3536" y="3012"/>
              <a:ext cx="1429" cy="724"/>
            </a:xfrm>
            <a:prstGeom prst="rect">
              <a:avLst/>
            </a:prstGeom>
            <a:noFill/>
            <a:ln w="9525">
              <a:noFill/>
              <a:miter lim="800000"/>
              <a:headEnd/>
              <a:tailEnd/>
            </a:ln>
          </p:spPr>
        </p:pic>
        <p:sp>
          <p:nvSpPr>
            <p:cNvPr id="1010721" name="Rectangle 1010720"/>
            <p:cNvSpPr>
              <a:spLocks noChangeArrowheads="1"/>
            </p:cNvSpPr>
            <p:nvPr/>
          </p:nvSpPr>
          <p:spPr bwMode="auto">
            <a:xfrm>
              <a:off x="3608" y="3066"/>
              <a:ext cx="1303" cy="611"/>
            </a:xfrm>
            <a:prstGeom prst="rect">
              <a:avLst/>
            </a:prstGeom>
            <a:noFill/>
            <a:ln w="12700" cap="flat" cmpd="sng" algn="ctr">
              <a:noFill/>
              <a:prstDash val="solid"/>
              <a:miter lim="800000"/>
              <a:headEnd type="none" w="med" len="med"/>
              <a:tailEnd type="none" w="med" len="med"/>
            </a:ln>
            <a:effectLst/>
          </p:spPr>
          <p:txBody>
            <a:bodyPr anchor="ctr">
              <a:spAutoFit/>
            </a:bodyPr>
            <a:lstStyle/>
            <a:p>
              <a:pPr algn="ctr">
                <a:defRPr/>
              </a:pPr>
              <a:r>
                <a:rPr lang="en-US" sz="2600" i="1" dirty="0">
                  <a:effectLst>
                    <a:outerShdw blurRad="38100" dist="38100" dir="2700000" algn="tl">
                      <a:srgbClr val="000000"/>
                    </a:outerShdw>
                  </a:effectLst>
                  <a:latin typeface="Segoe" pitchFamily="34" charset="0"/>
                </a:rPr>
                <a:t> Rapid Application Deployment</a:t>
              </a:r>
              <a:endParaRPr lang="en-US" dirty="0">
                <a:latin typeface="Arial" charset="0"/>
              </a:endParaRPr>
            </a:p>
          </p:txBody>
        </p:sp>
      </p:grpSp>
      <p:pic>
        <p:nvPicPr>
          <p:cNvPr id="4112" name="Rectangle 15374"/>
          <p:cNvPicPr>
            <a:picLocks noChangeAspect="1" noChangeArrowheads="1"/>
          </p:cNvPicPr>
          <p:nvPr/>
        </p:nvPicPr>
        <p:blipFill>
          <a:blip r:embed="rId6"/>
          <a:srcRect/>
          <a:stretch>
            <a:fillRect/>
          </a:stretch>
        </p:blipFill>
        <p:spPr bwMode="auto">
          <a:xfrm>
            <a:off x="8492491" y="6943726"/>
            <a:ext cx="2480310" cy="1259204"/>
          </a:xfrm>
          <a:prstGeom prst="rect">
            <a:avLst/>
          </a:prstGeom>
          <a:noFill/>
          <a:ln w="9525">
            <a:noFill/>
            <a:miter lim="800000"/>
            <a:headEnd/>
            <a:tailEnd/>
          </a:ln>
        </p:spPr>
      </p:pic>
      <p:sp>
        <p:nvSpPr>
          <p:cNvPr id="1010723" name="Rectangle 1010722"/>
          <p:cNvSpPr>
            <a:spLocks noChangeArrowheads="1"/>
          </p:cNvSpPr>
          <p:nvPr/>
        </p:nvSpPr>
        <p:spPr bwMode="auto">
          <a:xfrm>
            <a:off x="8503920" y="7160896"/>
            <a:ext cx="2407920" cy="792480"/>
          </a:xfrm>
          <a:prstGeom prst="rect">
            <a:avLst/>
          </a:prstGeom>
          <a:noFill/>
          <a:ln w="12700" cap="flat" cmpd="sng" algn="ctr">
            <a:noFill/>
            <a:prstDash val="solid"/>
            <a:miter lim="800000"/>
            <a:headEnd type="none" w="med" len="med"/>
            <a:tailEnd type="none" w="med" len="med"/>
          </a:ln>
          <a:effectLst/>
        </p:spPr>
        <p:txBody>
          <a:bodyPr lIns="109728" tIns="54864" rIns="109728" bIns="54864" anchor="ctr">
            <a:spAutoFit/>
          </a:bodyPr>
          <a:lstStyle/>
          <a:p>
            <a:pPr algn="ctr">
              <a:lnSpc>
                <a:spcPct val="85000"/>
              </a:lnSpc>
              <a:defRPr/>
            </a:pPr>
            <a:r>
              <a:rPr lang="en-US" sz="2600" i="1" dirty="0">
                <a:effectLst>
                  <a:outerShdw blurRad="38100" dist="38100" dir="2700000" algn="tl">
                    <a:srgbClr val="000000"/>
                  </a:outerShdw>
                </a:effectLst>
                <a:latin typeface="Segoe" pitchFamily="34" charset="0"/>
              </a:rPr>
              <a:t>Fast</a:t>
            </a:r>
            <a:br>
              <a:rPr lang="en-US" sz="2600" i="1" dirty="0">
                <a:effectLst>
                  <a:outerShdw blurRad="38100" dist="38100" dir="2700000" algn="tl">
                    <a:srgbClr val="000000"/>
                  </a:outerShdw>
                </a:effectLst>
                <a:latin typeface="Segoe" pitchFamily="34" charset="0"/>
              </a:rPr>
            </a:br>
            <a:r>
              <a:rPr lang="en-US" sz="2600" i="1" dirty="0">
                <a:effectLst>
                  <a:outerShdw blurRad="38100" dist="38100" dir="2700000" algn="tl">
                    <a:srgbClr val="000000"/>
                  </a:outerShdw>
                </a:effectLst>
                <a:latin typeface="Segoe" pitchFamily="34" charset="0"/>
              </a:rPr>
              <a:t>Diagnostics</a:t>
            </a:r>
            <a:endParaRPr lang="en-US" dirty="0">
              <a:latin typeface="Arial" charset="0"/>
            </a:endParaRP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Title 388097"/>
          <p:cNvSpPr>
            <a:spLocks noGrp="1" noChangeArrowheads="1"/>
          </p:cNvSpPr>
          <p:nvPr>
            <p:ph type="title"/>
          </p:nvPr>
        </p:nvSpPr>
        <p:spPr/>
        <p:txBody>
          <a:bodyPr/>
          <a:lstStyle/>
          <a:p>
            <a:r>
              <a:rPr lang="en-US" smtClean="0"/>
              <a:t>Summary: The ISV Opportunity</a:t>
            </a:r>
            <a:endParaRPr lang="en-US"/>
          </a:p>
        </p:txBody>
      </p:sp>
      <p:sp>
        <p:nvSpPr>
          <p:cNvPr id="388099" name="Text Placeholder 388098"/>
          <p:cNvSpPr>
            <a:spLocks noGrp="1" noChangeArrowheads="1"/>
          </p:cNvSpPr>
          <p:nvPr>
            <p:ph type="body" sz="quarter" idx="10"/>
          </p:nvPr>
        </p:nvSpPr>
        <p:spPr>
          <a:xfrm>
            <a:off x="457200" y="1693863"/>
            <a:ext cx="10058400" cy="7078861"/>
          </a:xfrm>
        </p:spPr>
        <p:txBody>
          <a:bodyPr/>
          <a:lstStyle/>
          <a:p>
            <a:r>
              <a:rPr lang="en-US" sz="3200" dirty="0" smtClean="0"/>
              <a:t>Managed code everywhere</a:t>
            </a:r>
          </a:p>
          <a:p>
            <a:pPr lvl="1"/>
            <a:r>
              <a:rPr lang="en-US" sz="2800" dirty="0" smtClean="0"/>
              <a:t>Integrated Pipeline</a:t>
            </a:r>
          </a:p>
          <a:p>
            <a:pPr lvl="1"/>
            <a:r>
              <a:rPr lang="en-GB" sz="2800" dirty="0" smtClean="0"/>
              <a:t>IIS 7 Managed module starter kit</a:t>
            </a:r>
          </a:p>
          <a:p>
            <a:pPr lvl="1"/>
            <a:r>
              <a:rPr lang="en-US" sz="2800" dirty="0" smtClean="0">
                <a:hlinkClick r:id="rId3"/>
              </a:rPr>
              <a:t>http://www.iis.net/downloads/</a:t>
            </a:r>
            <a:endParaRPr lang="en-US" sz="2800" dirty="0" smtClean="0"/>
          </a:p>
          <a:p>
            <a:r>
              <a:rPr lang="en-GB" sz="3200" dirty="0" smtClean="0"/>
              <a:t>Add application specific UI to IIS Manager</a:t>
            </a:r>
          </a:p>
          <a:p>
            <a:pPr lvl="1"/>
            <a:r>
              <a:rPr lang="en-US" sz="1800" dirty="0" smtClean="0">
                <a:hlinkClick r:id="rId4"/>
              </a:rPr>
              <a:t>http://www.iis.net/articles/view.aspx/IIS7/Extending-IIS7/Extending-IIS-Manager/How-to-Create-a-Simple-IIS-Manager-Module</a:t>
            </a:r>
            <a:r>
              <a:rPr lang="en-US" sz="1800" dirty="0" smtClean="0"/>
              <a:t> </a:t>
            </a:r>
          </a:p>
          <a:p>
            <a:r>
              <a:rPr lang="en-US" sz="3200" dirty="0" smtClean="0"/>
              <a:t>Simplified deployment, server farms</a:t>
            </a:r>
          </a:p>
          <a:p>
            <a:pPr lvl="1"/>
            <a:r>
              <a:rPr lang="en-GB" sz="2800" dirty="0" err="1" smtClean="0"/>
              <a:t>Xcopy</a:t>
            </a:r>
            <a:r>
              <a:rPr lang="en-GB" sz="2800" dirty="0" smtClean="0"/>
              <a:t> of </a:t>
            </a:r>
            <a:r>
              <a:rPr lang="en-GB" sz="2800" dirty="0" err="1" smtClean="0"/>
              <a:t>config</a:t>
            </a:r>
            <a:r>
              <a:rPr lang="en-GB" sz="2800" dirty="0" smtClean="0"/>
              <a:t> files, shared </a:t>
            </a:r>
            <a:r>
              <a:rPr lang="en-GB" sz="2800" dirty="0" err="1" smtClean="0"/>
              <a:t>config</a:t>
            </a:r>
            <a:r>
              <a:rPr lang="en-GB" sz="2800" dirty="0" smtClean="0"/>
              <a:t>, </a:t>
            </a:r>
            <a:r>
              <a:rPr lang="en-GB" sz="2800" dirty="0" err="1" smtClean="0"/>
              <a:t>appcmd</a:t>
            </a:r>
            <a:endParaRPr lang="en-GB" sz="2800" dirty="0" smtClean="0"/>
          </a:p>
          <a:p>
            <a:pPr lvl="1"/>
            <a:r>
              <a:rPr lang="en-GB" sz="2800" dirty="0" smtClean="0"/>
              <a:t>Reduced surface area</a:t>
            </a:r>
            <a:endParaRPr lang="en-US" sz="2800" dirty="0" smtClean="0"/>
          </a:p>
          <a:p>
            <a:r>
              <a:rPr lang="en-US" sz="3200" dirty="0" smtClean="0"/>
              <a:t>Manage with delegate administration</a:t>
            </a:r>
          </a:p>
          <a:p>
            <a:r>
              <a:rPr lang="en-US" sz="3200" dirty="0" smtClean="0"/>
              <a:t>Diagnose with built in / extensible tracing</a:t>
            </a:r>
          </a:p>
          <a:p>
            <a:r>
              <a:rPr lang="en-US" sz="3200" dirty="0" smtClean="0"/>
              <a:t>Provide high availability host for web services</a:t>
            </a:r>
          </a:p>
          <a:p>
            <a:pPr lvl="1"/>
            <a:endParaRPr lang="en-US" sz="2800" dirty="0" smtClean="0"/>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Grp="1" noChangeArrowheads="1"/>
          </p:cNvSpPr>
          <p:nvPr>
            <p:ph type="title"/>
          </p:nvPr>
        </p:nvSpPr>
        <p:spPr>
          <a:xfrm>
            <a:off x="457200" y="457200"/>
            <a:ext cx="10071736" cy="526298"/>
          </a:xfrm>
          <a:noFill/>
        </p:spPr>
        <p:txBody>
          <a:bodyPr>
            <a:spAutoFit/>
          </a:bodyPr>
          <a:lstStyle/>
          <a:p>
            <a:r>
              <a:rPr lang="en-GB" sz="3800" dirty="0" smtClean="0"/>
              <a:t>http://IIS.net - new </a:t>
            </a:r>
            <a:r>
              <a:rPr lang="en-GB" sz="3800" dirty="0"/>
              <a:t>home for IIS Community!</a:t>
            </a:r>
            <a:endParaRPr sz="3800"/>
          </a:p>
        </p:txBody>
      </p:sp>
      <p:sp>
        <p:nvSpPr>
          <p:cNvPr id="34819" name="Rectangle 3"/>
          <p:cNvSpPr>
            <a:spLocks noGrp="1" noChangeArrowheads="1"/>
          </p:cNvSpPr>
          <p:nvPr>
            <p:ph idx="1"/>
          </p:nvPr>
        </p:nvSpPr>
        <p:spPr>
          <a:xfrm>
            <a:off x="365760" y="4011706"/>
            <a:ext cx="10607040" cy="3355790"/>
          </a:xfrm>
          <a:noFill/>
        </p:spPr>
        <p:txBody>
          <a:bodyPr wrap="square">
            <a:spAutoFit/>
          </a:bodyPr>
          <a:lstStyle/>
          <a:p>
            <a:r>
              <a:rPr lang="en-GB" sz="2800" dirty="0" smtClean="0"/>
              <a:t>Go Live License available to public</a:t>
            </a:r>
          </a:p>
          <a:p>
            <a:r>
              <a:rPr lang="en-GB" sz="2800" dirty="0" smtClean="0"/>
              <a:t>Download </a:t>
            </a:r>
            <a:r>
              <a:rPr lang="en-GB" sz="2800" dirty="0" err="1" smtClean="0"/>
              <a:t>Center</a:t>
            </a:r>
            <a:r>
              <a:rPr lang="en-GB" sz="2800" dirty="0" smtClean="0"/>
              <a:t> – Download IIS 7 Extensions such as new FTP server</a:t>
            </a:r>
          </a:p>
          <a:p>
            <a:r>
              <a:rPr lang="en-GB" sz="2800" dirty="0" err="1" smtClean="0"/>
              <a:t>TechCenter</a:t>
            </a:r>
            <a:r>
              <a:rPr lang="en-GB" sz="2800" dirty="0" smtClean="0"/>
              <a:t> to easily find the info you need</a:t>
            </a:r>
          </a:p>
          <a:p>
            <a:r>
              <a:rPr lang="en-GB" sz="2800" dirty="0" smtClean="0"/>
              <a:t>Advice and assistance in Forums</a:t>
            </a:r>
          </a:p>
          <a:p>
            <a:r>
              <a:rPr lang="en-GB" sz="2800" dirty="0" smtClean="0"/>
              <a:t>Walkthroughs, examples, and code samples</a:t>
            </a:r>
          </a:p>
          <a:p>
            <a:r>
              <a:rPr lang="en-GB" sz="2800" dirty="0" smtClean="0"/>
              <a:t>Online labs – test IIS7 in your browser!</a:t>
            </a:r>
          </a:p>
        </p:txBody>
      </p:sp>
      <p:pic>
        <p:nvPicPr>
          <p:cNvPr id="93186" name="Picture 2"/>
          <p:cNvPicPr>
            <a:picLocks noChangeAspect="1" noChangeArrowheads="1"/>
          </p:cNvPicPr>
          <p:nvPr/>
        </p:nvPicPr>
        <p:blipFill>
          <a:blip r:embed="rId3"/>
          <a:srcRect/>
          <a:stretch>
            <a:fillRect/>
          </a:stretch>
        </p:blipFill>
        <p:spPr bwMode="auto">
          <a:xfrm>
            <a:off x="430306" y="1075763"/>
            <a:ext cx="10092267" cy="2838450"/>
          </a:xfrm>
          <a:prstGeom prst="rect">
            <a:avLst/>
          </a:prstGeom>
          <a:noFill/>
          <a:ln w="9525">
            <a:noFill/>
            <a:miter lim="800000"/>
            <a:headEnd/>
            <a:tailEnd/>
          </a:ln>
          <a:effectLst/>
        </p:spPr>
      </p:pic>
    </p:spTree>
  </p:cSld>
  <p:clrMapOvr>
    <a:masterClrMapping/>
  </p:clrMapOvr>
  <p:transition advTm="7203">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Best webcasts</a:t>
            </a:r>
            <a:endParaRPr lang="en-US" dirty="0"/>
          </a:p>
        </p:txBody>
      </p:sp>
      <p:sp>
        <p:nvSpPr>
          <p:cNvPr id="3" name="Content Placeholder 2"/>
          <p:cNvSpPr>
            <a:spLocks noGrp="1"/>
          </p:cNvSpPr>
          <p:nvPr>
            <p:ph idx="1"/>
          </p:nvPr>
        </p:nvSpPr>
        <p:spPr>
          <a:xfrm>
            <a:off x="457200" y="1695450"/>
            <a:ext cx="10058400" cy="886397"/>
          </a:xfrm>
        </p:spPr>
        <p:txBody>
          <a:bodyPr/>
          <a:lstStyle/>
          <a:p>
            <a:r>
              <a:rPr lang="en-US" sz="3200" dirty="0" smtClean="0">
                <a:hlinkClick r:id="rId2"/>
              </a:rPr>
              <a:t>http://www.microsoft.com/emea/itsshowtime/result_search.aspx?event=69</a:t>
            </a:r>
            <a:r>
              <a:rPr lang="en-US" sz="3200" dirty="0" smtClean="0"/>
              <a:t> </a:t>
            </a:r>
            <a:endParaRPr lang="en-US" sz="3200" dirty="0"/>
          </a:p>
        </p:txBody>
      </p:sp>
      <p:pic>
        <p:nvPicPr>
          <p:cNvPr id="1026" name="Picture 2"/>
          <p:cNvPicPr>
            <a:picLocks noChangeAspect="1" noChangeArrowheads="1"/>
          </p:cNvPicPr>
          <p:nvPr/>
        </p:nvPicPr>
        <p:blipFill>
          <a:blip r:embed="rId3"/>
          <a:srcRect/>
          <a:stretch>
            <a:fillRect/>
          </a:stretch>
        </p:blipFill>
        <p:spPr bwMode="auto">
          <a:xfrm>
            <a:off x="2698433" y="3186259"/>
            <a:ext cx="6208632" cy="44947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0583" name="Picture 7" descr="Q &amp; A gold 2"/>
          <p:cNvPicPr>
            <a:picLocks noChangeAspect="1" noChangeArrowheads="1"/>
          </p:cNvPicPr>
          <p:nvPr/>
        </p:nvPicPr>
        <p:blipFill>
          <a:blip r:embed="rId3"/>
          <a:srcRect/>
          <a:stretch>
            <a:fillRect/>
          </a:stretch>
        </p:blipFill>
        <p:spPr bwMode="auto">
          <a:xfrm>
            <a:off x="3851910" y="3291840"/>
            <a:ext cx="3268980" cy="1645920"/>
          </a:xfrm>
          <a:prstGeom prst="rect">
            <a:avLst/>
          </a:prstGeom>
          <a:noFill/>
          <a:ln w="9525">
            <a:noFill/>
            <a:miter lim="800000"/>
            <a:headEnd/>
            <a:tailEnd/>
          </a:ln>
          <a:effectLst>
            <a:outerShdw dist="12700" algn="ctr" rotWithShape="0">
              <a:srgbClr val="808080">
                <a:alpha val="50000"/>
              </a:srgbClr>
            </a:outerShdw>
          </a:effectLst>
        </p:spPr>
      </p:pic>
    </p:spTree>
  </p:cSld>
  <p:clrMapOvr>
    <a:masterClrMapping/>
  </p:clrMapOvr>
  <p:transition advTm="21656">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rcRect/>
          <a:stretch>
            <a:fillRect/>
          </a:stretch>
        </p:blipFill>
        <p:spPr bwMode="black">
          <a:xfrm>
            <a:off x="1922463" y="3344863"/>
            <a:ext cx="7127875" cy="1539875"/>
          </a:xfrm>
          <a:prstGeom prst="rect">
            <a:avLst/>
          </a:prstGeom>
          <a:noFill/>
        </p:spPr>
      </p:pic>
      <p:sp>
        <p:nvSpPr>
          <p:cNvPr id="5" name="Text Box 3"/>
          <p:cNvSpPr txBox="1">
            <a:spLocks noChangeArrowheads="1"/>
          </p:cNvSpPr>
          <p:nvPr/>
        </p:nvSpPr>
        <p:spPr bwMode="blackWhite">
          <a:xfrm>
            <a:off x="457200" y="7028434"/>
            <a:ext cx="10058400" cy="603230"/>
          </a:xfrm>
          <a:prstGeom prst="rect">
            <a:avLst/>
          </a:prstGeom>
          <a:noFill/>
          <a:ln w="12700">
            <a:noFill/>
            <a:miter lim="800000"/>
            <a:headEnd type="none" w="sm" len="sm"/>
            <a:tailEnd type="none" w="sm" len="sm"/>
          </a:ln>
          <a:effectLst/>
        </p:spPr>
        <p:txBody>
          <a:bodyPr vert="horz" wrap="square" lIns="109714" tIns="54858" rIns="109714" bIns="54858" numCol="1" anchor="t" anchorCtr="0" compatLnSpc="1">
            <a:prstTxWarp prst="textNoShape">
              <a:avLst/>
            </a:prstTxWarp>
            <a:spAutoFit/>
          </a:bodyPr>
          <a:lstStyle/>
          <a:p>
            <a:pPr algn="ctr" defTabSz="1096963" eaLnBrk="0" hangingPunct="0"/>
            <a:r>
              <a:rPr lang="en-US" sz="800" dirty="0">
                <a:latin typeface="Segoe" pitchFamily="34" charset="0"/>
                <a:cs typeface="Arial" charset="0"/>
              </a:rPr>
              <a:t>© </a:t>
            </a:r>
            <a:r>
              <a:rPr lang="en-US" sz="800" dirty="0" smtClean="0">
                <a:latin typeface="Segoe" pitchFamily="34" charset="0"/>
                <a:cs typeface="Arial" charset="0"/>
              </a:rPr>
              <a:t>2007 Microsoft </a:t>
            </a:r>
            <a:r>
              <a:rPr lang="en-US" sz="800" dirty="0">
                <a:latin typeface="Segoe" pitchFamily="34" charset="0"/>
                <a:cs typeface="Arial" charset="0"/>
              </a:rPr>
              <a:t>Corporation. All rights reserved. Microsoft, Windows, Windows Vista and other product names are or may be registered trademarks and/or trademarks in the U.S. and/or other countries.</a:t>
            </a:r>
          </a:p>
          <a:p>
            <a:pPr algn="ctr" defTabSz="1096963" eaLnBrk="0" hangingPunct="0"/>
            <a:r>
              <a:rPr lang="en-US" sz="800" dirty="0">
                <a:latin typeface="Segoe"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800" dirty="0">
                <a:latin typeface="Segoe" pitchFamily="34" charset="0"/>
                <a:cs typeface="Arial" charset="0"/>
              </a:rPr>
            </a:br>
            <a:r>
              <a:rPr lang="en-US" sz="800" dirty="0">
                <a:latin typeface="Segoe" pitchFamily="34" charset="0"/>
                <a:cs typeface="Arial" charset="0"/>
              </a:rPr>
              <a:t>MICROSOFT 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Changes from IIS 6	</a:t>
            </a:r>
            <a:endParaRPr lang="en-US" dirty="0"/>
          </a:p>
        </p:txBody>
      </p:sp>
      <p:sp>
        <p:nvSpPr>
          <p:cNvPr id="3" name="Text Placeholder 2"/>
          <p:cNvSpPr>
            <a:spLocks noGrp="1"/>
          </p:cNvSpPr>
          <p:nvPr>
            <p:ph type="body" sz="quarter" idx="10"/>
          </p:nvPr>
        </p:nvSpPr>
        <p:spPr>
          <a:xfrm>
            <a:off x="457200" y="1693863"/>
            <a:ext cx="10058400" cy="5927777"/>
          </a:xfrm>
        </p:spPr>
        <p:txBody>
          <a:bodyPr/>
          <a:lstStyle/>
          <a:p>
            <a:r>
              <a:rPr lang="en-US" dirty="0" smtClean="0"/>
              <a:t>Deprecated	</a:t>
            </a:r>
          </a:p>
          <a:p>
            <a:pPr lvl="1"/>
            <a:r>
              <a:rPr lang="en-US" dirty="0" smtClean="0"/>
              <a:t>NNTP</a:t>
            </a:r>
          </a:p>
          <a:p>
            <a:pPr lvl="1"/>
            <a:r>
              <a:rPr lang="en-US" dirty="0" smtClean="0"/>
              <a:t>IIS 5 Worker Process Isolation Mode</a:t>
            </a:r>
          </a:p>
          <a:p>
            <a:pPr lvl="1"/>
            <a:r>
              <a:rPr lang="en-US" dirty="0" smtClean="0"/>
              <a:t>FPSE (compatible alternative on IIS.net)</a:t>
            </a:r>
          </a:p>
          <a:p>
            <a:pPr lvl="1"/>
            <a:r>
              <a:rPr lang="en-US" dirty="0" smtClean="0"/>
              <a:t>Metabase.bin/Metabase.xml</a:t>
            </a:r>
          </a:p>
          <a:p>
            <a:pPr lvl="1"/>
            <a:r>
              <a:rPr lang="en-US" dirty="0" smtClean="0"/>
              <a:t>IUSR_&lt;</a:t>
            </a:r>
            <a:r>
              <a:rPr lang="en-US" dirty="0" err="1" smtClean="0"/>
              <a:t>servername</a:t>
            </a:r>
            <a:r>
              <a:rPr lang="en-US" dirty="0" smtClean="0"/>
              <a:t>&gt; IWAM_ &lt;</a:t>
            </a:r>
            <a:r>
              <a:rPr lang="en-US" dirty="0" err="1" smtClean="0"/>
              <a:t>servername</a:t>
            </a:r>
            <a:r>
              <a:rPr lang="en-US" dirty="0" smtClean="0"/>
              <a:t>&gt;  and IIS_WPG</a:t>
            </a:r>
          </a:p>
          <a:p>
            <a:pPr lvl="1"/>
            <a:r>
              <a:rPr lang="en-US" dirty="0" smtClean="0"/>
              <a:t>POP3</a:t>
            </a:r>
          </a:p>
          <a:p>
            <a:pPr lvl="1"/>
            <a:r>
              <a:rPr lang="en-US" dirty="0" smtClean="0"/>
              <a:t>No administration website</a:t>
            </a:r>
          </a:p>
          <a:p>
            <a:pPr lvl="1"/>
            <a:endParaRPr lang="en-US" dirty="0" smtClean="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Microsoft.com on IIS 7</a:t>
            </a:r>
            <a:endParaRPr lang="en-US" dirty="0"/>
          </a:p>
        </p:txBody>
      </p:sp>
      <p:sp>
        <p:nvSpPr>
          <p:cNvPr id="3" name="Text Placeholder 2"/>
          <p:cNvSpPr>
            <a:spLocks noGrp="1"/>
          </p:cNvSpPr>
          <p:nvPr>
            <p:ph type="body" sz="quarter" idx="10"/>
          </p:nvPr>
        </p:nvSpPr>
        <p:spPr>
          <a:xfrm>
            <a:off x="457200" y="1693863"/>
            <a:ext cx="10058400" cy="5440464"/>
          </a:xfrm>
        </p:spPr>
        <p:txBody>
          <a:bodyPr/>
          <a:lstStyle/>
          <a:p>
            <a:r>
              <a:rPr lang="en-US" sz="3600" dirty="0" smtClean="0"/>
              <a:t>Beta 3 of Windows Server 2008 since June 12</a:t>
            </a:r>
          </a:p>
          <a:p>
            <a:r>
              <a:rPr lang="en-US" sz="3600" dirty="0" smtClean="0"/>
              <a:t>Great Compatibility</a:t>
            </a:r>
          </a:p>
          <a:p>
            <a:pPr lvl="1"/>
            <a:r>
              <a:rPr lang="en-US" sz="3200" dirty="0" smtClean="0"/>
              <a:t>99%+ ASP and ASP.NET worked</a:t>
            </a:r>
          </a:p>
          <a:p>
            <a:pPr lvl="2"/>
            <a:r>
              <a:rPr lang="en-US" sz="2800" dirty="0" smtClean="0"/>
              <a:t>One application encountered breaking change out of 260</a:t>
            </a:r>
          </a:p>
          <a:p>
            <a:pPr lvl="1"/>
            <a:r>
              <a:rPr lang="en-US" sz="3200" dirty="0" smtClean="0"/>
              <a:t>Classic ASP mode and </a:t>
            </a:r>
            <a:r>
              <a:rPr lang="en-US" sz="3200" dirty="0" err="1" smtClean="0"/>
              <a:t>AppCmd</a:t>
            </a:r>
            <a:endParaRPr lang="en-US" sz="3200" dirty="0" smtClean="0"/>
          </a:p>
          <a:p>
            <a:r>
              <a:rPr lang="en-US" sz="3600" dirty="0" smtClean="0"/>
              <a:t>And loved</a:t>
            </a:r>
          </a:p>
          <a:p>
            <a:pPr lvl="1"/>
            <a:r>
              <a:rPr lang="en-GB" sz="3200" dirty="0" smtClean="0"/>
              <a:t>New UI, death of </a:t>
            </a:r>
            <a:r>
              <a:rPr lang="en-GB" sz="3200" dirty="0" err="1" smtClean="0"/>
              <a:t>metabase</a:t>
            </a:r>
            <a:r>
              <a:rPr lang="en-GB" sz="3200" dirty="0" smtClean="0"/>
              <a:t>, shared </a:t>
            </a:r>
            <a:r>
              <a:rPr lang="en-GB" sz="3200" dirty="0" err="1" smtClean="0"/>
              <a:t>config</a:t>
            </a:r>
            <a:r>
              <a:rPr lang="en-GB" sz="3200" dirty="0" smtClean="0"/>
              <a:t>, failed request tracing etc.</a:t>
            </a:r>
            <a:endParaRPr lang="en-US" sz="3200" dirty="0" smtClean="0">
              <a:hlinkClick r:id="rId3"/>
            </a:endParaRPr>
          </a:p>
          <a:p>
            <a:r>
              <a:rPr lang="en-US" sz="1800" dirty="0" smtClean="0">
                <a:hlinkClick r:id="rId3"/>
              </a:rPr>
              <a:t>http://blogs.technet.com/mscom/archive/2007/09/07/the-tasty-morsels-found-in-dogfood-mscom-ops-top-10-changes-in-iis7-0.aspx</a:t>
            </a:r>
            <a:r>
              <a:rPr lang="en-US" sz="1800" dirty="0" smtClean="0"/>
              <a:t> </a:t>
            </a:r>
            <a:endParaRPr lang="en-US" sz="1800"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66776" y="2286000"/>
            <a:ext cx="9228138" cy="914096"/>
          </a:xfrm>
        </p:spPr>
        <p:txBody>
          <a:bodyPr/>
          <a:lstStyle/>
          <a:p>
            <a:r>
              <a:rPr lang="en-GB" dirty="0" smtClean="0"/>
              <a:t>Extensible Design</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2"/>
          <p:cNvSpPr>
            <a:spLocks noChangeArrowheads="1"/>
          </p:cNvSpPr>
          <p:nvPr/>
        </p:nvSpPr>
        <p:spPr bwMode="invGray">
          <a:xfrm>
            <a:off x="822960" y="2148840"/>
            <a:ext cx="3451860" cy="462391"/>
          </a:xfrm>
          <a:prstGeom prst="roundRect">
            <a:avLst>
              <a:gd name="adj" fmla="val 5597"/>
            </a:avLst>
          </a:prstGeom>
          <a:solidFill>
            <a:srgbClr val="FFFFFF">
              <a:alpha val="30196"/>
            </a:srgbClr>
          </a:solidFill>
          <a:ln w="12700" algn="ctr">
            <a:noFill/>
            <a:round/>
            <a:headEnd/>
            <a:tailEnd/>
          </a:ln>
        </p:spPr>
        <p:txBody>
          <a:bodyPr lIns="109728" tIns="54864" rIns="109728" bIns="54864" anchor="ctr">
            <a:spAutoFit/>
          </a:bodyPr>
          <a:lstStyle/>
          <a:p>
            <a:endParaRPr lang="en-US">
              <a:latin typeface="+mn-lt"/>
            </a:endParaRPr>
          </a:p>
        </p:txBody>
      </p:sp>
      <p:sp>
        <p:nvSpPr>
          <p:cNvPr id="9219" name="Rectangle 3"/>
          <p:cNvSpPr>
            <a:spLocks noGrp="1" noChangeArrowheads="1"/>
          </p:cNvSpPr>
          <p:nvPr>
            <p:ph type="title"/>
          </p:nvPr>
        </p:nvSpPr>
        <p:spPr/>
        <p:txBody>
          <a:bodyPr>
            <a:normAutofit fontScale="90000"/>
          </a:bodyPr>
          <a:lstStyle/>
          <a:p>
            <a:r>
              <a:rPr lang="en-US" smtClean="0"/>
              <a:t>IIS6 Architecture - Request Processing</a:t>
            </a:r>
          </a:p>
        </p:txBody>
      </p:sp>
      <p:sp>
        <p:nvSpPr>
          <p:cNvPr id="9221" name="AutoShape 8"/>
          <p:cNvSpPr>
            <a:spLocks noChangeArrowheads="1"/>
          </p:cNvSpPr>
          <p:nvPr/>
        </p:nvSpPr>
        <p:spPr bwMode="invGray">
          <a:xfrm>
            <a:off x="906780" y="5617846"/>
            <a:ext cx="3276600" cy="469916"/>
          </a:xfrm>
          <a:prstGeom prst="roundRect">
            <a:avLst>
              <a:gd name="adj" fmla="val 16667"/>
            </a:avLst>
          </a:prstGeom>
          <a:solidFill>
            <a:srgbClr val="1D154B">
              <a:alpha val="30196"/>
            </a:srgbClr>
          </a:solidFill>
          <a:ln w="12700" algn="ctr">
            <a:noFill/>
            <a:round/>
            <a:headEnd/>
            <a:tailEnd/>
          </a:ln>
        </p:spPr>
        <p:txBody>
          <a:bodyPr lIns="109728" tIns="54864" rIns="109728" bIns="54864" anchor="ctr">
            <a:spAutoFit/>
          </a:bodyPr>
          <a:lstStyle/>
          <a:p>
            <a:pPr algn="ctr">
              <a:lnSpc>
                <a:spcPct val="85000"/>
              </a:lnSpc>
              <a:spcBef>
                <a:spcPct val="20000"/>
              </a:spcBef>
            </a:pPr>
            <a:r>
              <a:rPr lang="en-US" sz="2400" b="1" dirty="0">
                <a:solidFill>
                  <a:schemeClr val="bg2"/>
                </a:solidFill>
              </a:rPr>
              <a:t>Send Response</a:t>
            </a:r>
          </a:p>
        </p:txBody>
      </p:sp>
      <p:sp>
        <p:nvSpPr>
          <p:cNvPr id="9222" name="AutoShape 9"/>
          <p:cNvSpPr>
            <a:spLocks noChangeArrowheads="1"/>
          </p:cNvSpPr>
          <p:nvPr/>
        </p:nvSpPr>
        <p:spPr bwMode="invGray">
          <a:xfrm>
            <a:off x="971551" y="6033136"/>
            <a:ext cx="1024890" cy="401954"/>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Log</a:t>
            </a:r>
          </a:p>
        </p:txBody>
      </p:sp>
      <p:sp>
        <p:nvSpPr>
          <p:cNvPr id="9223" name="AutoShape 10"/>
          <p:cNvSpPr>
            <a:spLocks noChangeArrowheads="1"/>
          </p:cNvSpPr>
          <p:nvPr/>
        </p:nvSpPr>
        <p:spPr bwMode="invGray">
          <a:xfrm>
            <a:off x="2628901" y="6033136"/>
            <a:ext cx="1504950" cy="401954"/>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Compress</a:t>
            </a:r>
          </a:p>
        </p:txBody>
      </p:sp>
      <p:sp>
        <p:nvSpPr>
          <p:cNvPr id="9224" name="AutoShape 11"/>
          <p:cNvSpPr>
            <a:spLocks noChangeArrowheads="1"/>
          </p:cNvSpPr>
          <p:nvPr/>
        </p:nvSpPr>
        <p:spPr bwMode="invGray">
          <a:xfrm>
            <a:off x="982981" y="2718436"/>
            <a:ext cx="1024890" cy="401954"/>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NTLM</a:t>
            </a:r>
          </a:p>
        </p:txBody>
      </p:sp>
      <p:sp>
        <p:nvSpPr>
          <p:cNvPr id="9225" name="AutoShape 12"/>
          <p:cNvSpPr>
            <a:spLocks noChangeArrowheads="1"/>
          </p:cNvSpPr>
          <p:nvPr/>
        </p:nvSpPr>
        <p:spPr bwMode="invGray">
          <a:xfrm>
            <a:off x="2045971" y="2718436"/>
            <a:ext cx="1024890" cy="401954"/>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Basic</a:t>
            </a:r>
          </a:p>
        </p:txBody>
      </p:sp>
      <p:sp>
        <p:nvSpPr>
          <p:cNvPr id="9226" name="AutoShape 13"/>
          <p:cNvSpPr>
            <a:spLocks noChangeArrowheads="1"/>
          </p:cNvSpPr>
          <p:nvPr/>
        </p:nvSpPr>
        <p:spPr bwMode="invGray">
          <a:xfrm>
            <a:off x="889636" y="3518536"/>
            <a:ext cx="1815464" cy="1757077"/>
          </a:xfrm>
          <a:prstGeom prst="roundRect">
            <a:avLst>
              <a:gd name="adj" fmla="val 16667"/>
            </a:avLst>
          </a:prstGeom>
          <a:solidFill>
            <a:srgbClr val="1D154B">
              <a:alpha val="30196"/>
            </a:srgbClr>
          </a:solidFill>
          <a:ln w="12700" algn="ctr">
            <a:noFill/>
            <a:round/>
            <a:headEnd/>
            <a:tailEnd/>
          </a:ln>
        </p:spPr>
        <p:txBody>
          <a:bodyPr lIns="54864" tIns="54864" rIns="54864" bIns="54864" anchor="ctr">
            <a:spAutoFit/>
          </a:bodyPr>
          <a:lstStyle/>
          <a:p>
            <a:pPr algn="ctr">
              <a:lnSpc>
                <a:spcPct val="85000"/>
              </a:lnSpc>
              <a:spcBef>
                <a:spcPct val="20000"/>
              </a:spcBef>
            </a:pPr>
            <a:endParaRPr lang="en-US" sz="2400" b="1" dirty="0">
              <a:solidFill>
                <a:schemeClr val="bg2"/>
              </a:solidFill>
            </a:endParaRPr>
          </a:p>
          <a:p>
            <a:pPr algn="ctr">
              <a:lnSpc>
                <a:spcPct val="85000"/>
              </a:lnSpc>
              <a:spcBef>
                <a:spcPct val="20000"/>
              </a:spcBef>
            </a:pPr>
            <a:r>
              <a:rPr lang="en-US" sz="2400" b="1" dirty="0">
                <a:solidFill>
                  <a:schemeClr val="bg2"/>
                </a:solidFill>
              </a:rPr>
              <a:t>Determine </a:t>
            </a:r>
          </a:p>
          <a:p>
            <a:pPr algn="ctr">
              <a:lnSpc>
                <a:spcPct val="85000"/>
              </a:lnSpc>
              <a:spcBef>
                <a:spcPct val="20000"/>
              </a:spcBef>
            </a:pPr>
            <a:r>
              <a:rPr lang="en-US" sz="2400" b="1" dirty="0">
                <a:solidFill>
                  <a:schemeClr val="bg2"/>
                </a:solidFill>
              </a:rPr>
              <a:t>Handler</a:t>
            </a:r>
          </a:p>
          <a:p>
            <a:pPr algn="ctr">
              <a:lnSpc>
                <a:spcPct val="85000"/>
              </a:lnSpc>
              <a:spcBef>
                <a:spcPct val="20000"/>
              </a:spcBef>
            </a:pPr>
            <a:endParaRPr lang="en-US" sz="2400" b="1" dirty="0">
              <a:solidFill>
                <a:schemeClr val="bg2"/>
              </a:solidFill>
            </a:endParaRPr>
          </a:p>
        </p:txBody>
      </p:sp>
      <p:sp>
        <p:nvSpPr>
          <p:cNvPr id="9227" name="AutoShape 14"/>
          <p:cNvSpPr>
            <a:spLocks noChangeArrowheads="1"/>
          </p:cNvSpPr>
          <p:nvPr/>
        </p:nvSpPr>
        <p:spPr bwMode="invGray">
          <a:xfrm>
            <a:off x="3164206" y="3573780"/>
            <a:ext cx="1024890" cy="401956"/>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CGI</a:t>
            </a:r>
          </a:p>
        </p:txBody>
      </p:sp>
      <p:sp>
        <p:nvSpPr>
          <p:cNvPr id="9228" name="AutoShape 15"/>
          <p:cNvSpPr>
            <a:spLocks noChangeArrowheads="1"/>
          </p:cNvSpPr>
          <p:nvPr/>
        </p:nvSpPr>
        <p:spPr bwMode="invGray">
          <a:xfrm>
            <a:off x="3164206" y="4042410"/>
            <a:ext cx="1049654" cy="678180"/>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Static File</a:t>
            </a:r>
          </a:p>
        </p:txBody>
      </p:sp>
      <p:sp>
        <p:nvSpPr>
          <p:cNvPr id="9229" name="AutoShape 16"/>
          <p:cNvSpPr>
            <a:spLocks noChangeArrowheads="1"/>
          </p:cNvSpPr>
          <p:nvPr/>
        </p:nvSpPr>
        <p:spPr bwMode="invGray">
          <a:xfrm>
            <a:off x="906780" y="2289811"/>
            <a:ext cx="3276600" cy="469916"/>
          </a:xfrm>
          <a:prstGeom prst="roundRect">
            <a:avLst>
              <a:gd name="adj" fmla="val 16667"/>
            </a:avLst>
          </a:prstGeom>
          <a:solidFill>
            <a:srgbClr val="1D154B">
              <a:alpha val="30196"/>
            </a:srgbClr>
          </a:solidFill>
          <a:ln w="9525" algn="ctr">
            <a:noFill/>
            <a:round/>
            <a:headEnd/>
            <a:tailEnd/>
          </a:ln>
        </p:spPr>
        <p:txBody>
          <a:bodyPr lIns="109728" tIns="54864" rIns="109728" bIns="54864" anchor="ctr">
            <a:spAutoFit/>
          </a:bodyPr>
          <a:lstStyle/>
          <a:p>
            <a:pPr algn="ctr">
              <a:lnSpc>
                <a:spcPct val="85000"/>
              </a:lnSpc>
              <a:spcBef>
                <a:spcPct val="20000"/>
              </a:spcBef>
            </a:pPr>
            <a:r>
              <a:rPr lang="en-US" sz="2400" b="1" dirty="0">
                <a:solidFill>
                  <a:schemeClr val="bg2"/>
                </a:solidFill>
              </a:rPr>
              <a:t>Authentication</a:t>
            </a:r>
          </a:p>
        </p:txBody>
      </p:sp>
      <p:sp>
        <p:nvSpPr>
          <p:cNvPr id="9230" name="AutoShape 17"/>
          <p:cNvSpPr>
            <a:spLocks noChangeArrowheads="1"/>
          </p:cNvSpPr>
          <p:nvPr/>
        </p:nvSpPr>
        <p:spPr bwMode="invGray">
          <a:xfrm>
            <a:off x="3114676" y="2722246"/>
            <a:ext cx="1021080" cy="401954"/>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Anon</a:t>
            </a:r>
          </a:p>
        </p:txBody>
      </p:sp>
      <p:sp>
        <p:nvSpPr>
          <p:cNvPr id="234515" name="Rectangle 19"/>
          <p:cNvSpPr>
            <a:spLocks noChangeArrowheads="1"/>
          </p:cNvSpPr>
          <p:nvPr/>
        </p:nvSpPr>
        <p:spPr bwMode="invGray">
          <a:xfrm>
            <a:off x="5154931" y="2129790"/>
            <a:ext cx="5017770" cy="922020"/>
          </a:xfrm>
          <a:prstGeom prst="rect">
            <a:avLst/>
          </a:prstGeom>
          <a:noFill/>
          <a:ln w="12700" algn="ctr">
            <a:noFill/>
            <a:miter lim="800000"/>
            <a:headEnd/>
            <a:tailEnd/>
          </a:ln>
          <a:effectLst/>
        </p:spPr>
        <p:txBody>
          <a:bodyPr lIns="109728" tIns="54864" rIns="109728" bIns="54864">
            <a:spAutoFit/>
          </a:bodyPr>
          <a:lstStyle/>
          <a:p>
            <a:pPr>
              <a:lnSpc>
                <a:spcPct val="85000"/>
              </a:lnSpc>
              <a:spcBef>
                <a:spcPct val="20000"/>
              </a:spcBef>
              <a:defRPr/>
            </a:pPr>
            <a:r>
              <a:rPr lang="en-US" sz="3100" dirty="0">
                <a:effectLst>
                  <a:outerShdw blurRad="38100" dist="38100" dir="2700000" algn="tl">
                    <a:srgbClr val="000000"/>
                  </a:outerShdw>
                </a:effectLst>
              </a:rPr>
              <a:t>Monolithic implementation</a:t>
            </a:r>
            <a:br>
              <a:rPr lang="en-US" sz="3100" dirty="0">
                <a:effectLst>
                  <a:outerShdw blurRad="38100" dist="38100" dir="2700000" algn="tl">
                    <a:srgbClr val="000000"/>
                  </a:outerShdw>
                </a:effectLst>
              </a:rPr>
            </a:br>
            <a:r>
              <a:rPr lang="en-US" sz="3100" dirty="0">
                <a:effectLst>
                  <a:outerShdw blurRad="38100" dist="38100" dir="2700000" algn="tl">
                    <a:srgbClr val="000000"/>
                  </a:outerShdw>
                </a:effectLst>
              </a:rPr>
              <a:t>Install </a:t>
            </a:r>
            <a:r>
              <a:rPr lang="en-US" sz="3100" b="1" dirty="0">
                <a:solidFill>
                  <a:schemeClr val="tx2"/>
                </a:solidFill>
                <a:effectLst>
                  <a:outerShdw blurRad="38100" dist="38100" dir="2700000" algn="tl">
                    <a:srgbClr val="000000"/>
                  </a:outerShdw>
                </a:effectLst>
              </a:rPr>
              <a:t>all or nothing</a:t>
            </a:r>
            <a:r>
              <a:rPr lang="en-US" sz="3100" b="1" dirty="0">
                <a:effectLst>
                  <a:outerShdw blurRad="38100" dist="38100" dir="2700000" algn="tl">
                    <a:srgbClr val="000000"/>
                  </a:outerShdw>
                </a:effectLst>
              </a:rPr>
              <a:t>…</a:t>
            </a:r>
          </a:p>
        </p:txBody>
      </p:sp>
      <p:sp>
        <p:nvSpPr>
          <p:cNvPr id="234516" name="Rectangle 20"/>
          <p:cNvSpPr>
            <a:spLocks noChangeArrowheads="1"/>
          </p:cNvSpPr>
          <p:nvPr/>
        </p:nvSpPr>
        <p:spPr bwMode="invGray">
          <a:xfrm>
            <a:off x="4697731" y="5810250"/>
            <a:ext cx="6275070" cy="922020"/>
          </a:xfrm>
          <a:prstGeom prst="rect">
            <a:avLst/>
          </a:prstGeom>
          <a:noFill/>
          <a:ln w="12700" algn="ctr">
            <a:noFill/>
            <a:miter lim="800000"/>
            <a:headEnd/>
            <a:tailEnd/>
          </a:ln>
          <a:effectLst/>
        </p:spPr>
        <p:txBody>
          <a:bodyPr lIns="109728" tIns="54864" rIns="109728" bIns="54864">
            <a:spAutoFit/>
          </a:bodyPr>
          <a:lstStyle/>
          <a:p>
            <a:pPr>
              <a:lnSpc>
                <a:spcPct val="85000"/>
              </a:lnSpc>
              <a:spcBef>
                <a:spcPct val="10000"/>
              </a:spcBef>
              <a:defRPr/>
            </a:pPr>
            <a:r>
              <a:rPr lang="en-US" sz="3100" dirty="0">
                <a:effectLst>
                  <a:outerShdw blurRad="38100" dist="38100" dir="2700000" algn="tl">
                    <a:srgbClr val="000000"/>
                  </a:outerShdw>
                </a:effectLst>
              </a:rPr>
              <a:t>Extend server functionality only through </a:t>
            </a:r>
            <a:r>
              <a:rPr lang="en-US" sz="3100" b="1" dirty="0">
                <a:solidFill>
                  <a:schemeClr val="tx2"/>
                </a:solidFill>
                <a:effectLst>
                  <a:outerShdw blurRad="38100" dist="38100" dir="2700000" algn="tl">
                    <a:srgbClr val="000000"/>
                  </a:outerShdw>
                </a:effectLst>
              </a:rPr>
              <a:t>ISAPI</a:t>
            </a:r>
            <a:r>
              <a:rPr lang="en-US" sz="3100" b="1" dirty="0">
                <a:effectLst>
                  <a:outerShdw blurRad="38100" dist="38100" dir="2700000" algn="tl">
                    <a:srgbClr val="000000"/>
                  </a:outerShdw>
                </a:effectLst>
              </a:rPr>
              <a:t>…</a:t>
            </a:r>
          </a:p>
        </p:txBody>
      </p:sp>
      <p:sp>
        <p:nvSpPr>
          <p:cNvPr id="234517" name="AutoShape 21"/>
          <p:cNvSpPr>
            <a:spLocks noChangeArrowheads="1"/>
          </p:cNvSpPr>
          <p:nvPr/>
        </p:nvSpPr>
        <p:spPr bwMode="invGray">
          <a:xfrm>
            <a:off x="4512946" y="4173856"/>
            <a:ext cx="1975484" cy="646331"/>
          </a:xfrm>
          <a:prstGeom prst="roundRect">
            <a:avLst>
              <a:gd name="adj" fmla="val 0"/>
            </a:avLst>
          </a:prstGeom>
          <a:solidFill>
            <a:srgbClr val="FFFFFF">
              <a:alpha val="65097"/>
            </a:srgbClr>
          </a:solidFill>
          <a:ln w="38100" algn="ctr">
            <a:solidFill>
              <a:schemeClr val="tx1"/>
            </a:solidFill>
            <a:round/>
            <a:headEnd/>
            <a:tailEnd/>
          </a:ln>
        </p:spPr>
        <p:txBody>
          <a:bodyPr lIns="109728" tIns="54864" rIns="109728" bIns="54864" anchor="ctr">
            <a:spAutoFit/>
          </a:bodyPr>
          <a:lstStyle/>
          <a:p>
            <a:pPr algn="ctr">
              <a:lnSpc>
                <a:spcPct val="120000"/>
              </a:lnSpc>
              <a:spcAft>
                <a:spcPct val="20000"/>
              </a:spcAft>
            </a:pPr>
            <a:r>
              <a:rPr lang="en-US" sz="2900" b="1" dirty="0">
                <a:solidFill>
                  <a:srgbClr val="1D154B"/>
                </a:solidFill>
              </a:rPr>
              <a:t>ASP.NET</a:t>
            </a:r>
          </a:p>
        </p:txBody>
      </p:sp>
      <p:sp>
        <p:nvSpPr>
          <p:cNvPr id="234518" name="AutoShape 22"/>
          <p:cNvSpPr>
            <a:spLocks noChangeArrowheads="1"/>
          </p:cNvSpPr>
          <p:nvPr/>
        </p:nvSpPr>
        <p:spPr bwMode="invGray">
          <a:xfrm>
            <a:off x="4501516" y="5065396"/>
            <a:ext cx="1975484" cy="646331"/>
          </a:xfrm>
          <a:prstGeom prst="roundRect">
            <a:avLst>
              <a:gd name="adj" fmla="val 0"/>
            </a:avLst>
          </a:prstGeom>
          <a:solidFill>
            <a:srgbClr val="FFFFFF">
              <a:alpha val="65097"/>
            </a:srgbClr>
          </a:solidFill>
          <a:ln w="38100" algn="ctr">
            <a:solidFill>
              <a:schemeClr val="tx1"/>
            </a:solidFill>
            <a:round/>
            <a:headEnd/>
            <a:tailEnd/>
          </a:ln>
        </p:spPr>
        <p:txBody>
          <a:bodyPr lIns="109728" tIns="54864" rIns="109728" bIns="54864" anchor="ctr">
            <a:spAutoFit/>
          </a:bodyPr>
          <a:lstStyle/>
          <a:p>
            <a:pPr algn="ctr">
              <a:lnSpc>
                <a:spcPct val="120000"/>
              </a:lnSpc>
              <a:spcAft>
                <a:spcPct val="20000"/>
              </a:spcAft>
            </a:pPr>
            <a:r>
              <a:rPr lang="en-US" sz="2900" b="1" dirty="0">
                <a:solidFill>
                  <a:srgbClr val="1D154B"/>
                </a:solidFill>
              </a:rPr>
              <a:t>PHP</a:t>
            </a:r>
          </a:p>
        </p:txBody>
      </p:sp>
      <p:sp>
        <p:nvSpPr>
          <p:cNvPr id="9235" name="AutoShape 23"/>
          <p:cNvSpPr>
            <a:spLocks noChangeArrowheads="1"/>
          </p:cNvSpPr>
          <p:nvPr/>
        </p:nvSpPr>
        <p:spPr bwMode="invGray">
          <a:xfrm>
            <a:off x="3175636" y="4796790"/>
            <a:ext cx="1024890" cy="401956"/>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ISAPI</a:t>
            </a:r>
          </a:p>
        </p:txBody>
      </p:sp>
      <p:sp>
        <p:nvSpPr>
          <p:cNvPr id="234520" name="Line 24"/>
          <p:cNvSpPr>
            <a:spLocks noChangeShapeType="1"/>
          </p:cNvSpPr>
          <p:nvPr/>
        </p:nvSpPr>
        <p:spPr bwMode="invGray">
          <a:xfrm flipV="1">
            <a:off x="4131946" y="4646296"/>
            <a:ext cx="365760" cy="291464"/>
          </a:xfrm>
          <a:prstGeom prst="line">
            <a:avLst/>
          </a:prstGeom>
          <a:noFill/>
          <a:ln w="38100">
            <a:solidFill>
              <a:schemeClr val="tx1"/>
            </a:solidFill>
            <a:round/>
            <a:headEnd/>
            <a:tailEnd type="triangle" w="med" len="med"/>
          </a:ln>
        </p:spPr>
        <p:txBody>
          <a:bodyPr lIns="109728" tIns="54864" rIns="109728" bIns="54864">
            <a:spAutoFit/>
          </a:bodyPr>
          <a:lstStyle/>
          <a:p>
            <a:endParaRPr lang="en-US">
              <a:latin typeface="+mn-lt"/>
            </a:endParaRPr>
          </a:p>
        </p:txBody>
      </p:sp>
      <p:sp>
        <p:nvSpPr>
          <p:cNvPr id="234521" name="Line 25"/>
          <p:cNvSpPr>
            <a:spLocks noChangeShapeType="1"/>
          </p:cNvSpPr>
          <p:nvPr/>
        </p:nvSpPr>
        <p:spPr bwMode="invGray">
          <a:xfrm>
            <a:off x="4120516" y="4932046"/>
            <a:ext cx="377190" cy="211454"/>
          </a:xfrm>
          <a:prstGeom prst="line">
            <a:avLst/>
          </a:prstGeom>
          <a:noFill/>
          <a:ln w="38100">
            <a:solidFill>
              <a:schemeClr val="tx1"/>
            </a:solidFill>
            <a:round/>
            <a:headEnd/>
            <a:tailEnd type="triangle" w="med" len="med"/>
          </a:ln>
        </p:spPr>
        <p:txBody>
          <a:bodyPr lIns="109728" tIns="54864" rIns="109728" bIns="54864">
            <a:spAutoFit/>
          </a:bodyPr>
          <a:lstStyle/>
          <a:p>
            <a:endParaRPr lang="en-US">
              <a:latin typeface="+mn-lt"/>
            </a:endParaRPr>
          </a:p>
        </p:txBody>
      </p:sp>
      <p:sp>
        <p:nvSpPr>
          <p:cNvPr id="9238" name="Line 26"/>
          <p:cNvSpPr>
            <a:spLocks noChangeShapeType="1"/>
          </p:cNvSpPr>
          <p:nvPr/>
        </p:nvSpPr>
        <p:spPr bwMode="invGray">
          <a:xfrm flipV="1">
            <a:off x="2646046" y="3954780"/>
            <a:ext cx="537210" cy="428626"/>
          </a:xfrm>
          <a:prstGeom prst="line">
            <a:avLst/>
          </a:prstGeom>
          <a:noFill/>
          <a:ln w="28575" cap="rnd">
            <a:solidFill>
              <a:srgbClr val="333333"/>
            </a:solidFill>
            <a:prstDash val="sysDot"/>
            <a:round/>
            <a:headEnd/>
            <a:tailEnd type="triangle" w="med" len="med"/>
          </a:ln>
        </p:spPr>
        <p:txBody>
          <a:bodyPr lIns="109728" tIns="54864" rIns="109728" bIns="54864">
            <a:spAutoFit/>
          </a:bodyPr>
          <a:lstStyle/>
          <a:p>
            <a:endParaRPr lang="en-US">
              <a:latin typeface="+mn-lt"/>
            </a:endParaRPr>
          </a:p>
        </p:txBody>
      </p:sp>
      <p:sp>
        <p:nvSpPr>
          <p:cNvPr id="9239" name="Line 27"/>
          <p:cNvSpPr>
            <a:spLocks noChangeShapeType="1"/>
          </p:cNvSpPr>
          <p:nvPr/>
        </p:nvSpPr>
        <p:spPr bwMode="invGray">
          <a:xfrm>
            <a:off x="2651760" y="4377691"/>
            <a:ext cx="525780" cy="445770"/>
          </a:xfrm>
          <a:prstGeom prst="line">
            <a:avLst/>
          </a:prstGeom>
          <a:noFill/>
          <a:ln w="28575" cap="rnd">
            <a:solidFill>
              <a:srgbClr val="333333"/>
            </a:solidFill>
            <a:prstDash val="sysDot"/>
            <a:round/>
            <a:headEnd/>
            <a:tailEnd type="triangle" w="med" len="med"/>
          </a:ln>
        </p:spPr>
        <p:txBody>
          <a:bodyPr lIns="109728" tIns="54864" rIns="109728" bIns="54864">
            <a:spAutoFit/>
          </a:bodyPr>
          <a:lstStyle/>
          <a:p>
            <a:endParaRPr lang="en-US">
              <a:latin typeface="+mn-lt"/>
            </a:endParaRPr>
          </a:p>
        </p:txBody>
      </p:sp>
      <p:sp>
        <p:nvSpPr>
          <p:cNvPr id="9240" name="Line 28"/>
          <p:cNvSpPr>
            <a:spLocks noChangeShapeType="1"/>
          </p:cNvSpPr>
          <p:nvPr/>
        </p:nvSpPr>
        <p:spPr bwMode="invGray">
          <a:xfrm>
            <a:off x="2697480" y="4371976"/>
            <a:ext cx="451486" cy="0"/>
          </a:xfrm>
          <a:prstGeom prst="line">
            <a:avLst/>
          </a:prstGeom>
          <a:noFill/>
          <a:ln w="28575" cap="rnd">
            <a:solidFill>
              <a:srgbClr val="333333"/>
            </a:solidFill>
            <a:prstDash val="sysDot"/>
            <a:round/>
            <a:headEnd/>
            <a:tailEnd type="triangle" w="med" len="med"/>
          </a:ln>
        </p:spPr>
        <p:txBody>
          <a:bodyPr lIns="109728" tIns="54864" rIns="109728" bIns="54864">
            <a:spAutoFit/>
          </a:bodyPr>
          <a:lstStyle/>
          <a:p>
            <a:endParaRPr lang="en-US">
              <a:latin typeface="+mn-lt"/>
            </a:endParaRPr>
          </a:p>
        </p:txBody>
      </p:sp>
      <p:sp>
        <p:nvSpPr>
          <p:cNvPr id="9241" name="AutoShape 29"/>
          <p:cNvSpPr>
            <a:spLocks noChangeArrowheads="1"/>
          </p:cNvSpPr>
          <p:nvPr/>
        </p:nvSpPr>
        <p:spPr bwMode="invGray">
          <a:xfrm>
            <a:off x="918210" y="3049906"/>
            <a:ext cx="3276600" cy="421004"/>
          </a:xfrm>
          <a:prstGeom prst="roundRect">
            <a:avLst>
              <a:gd name="adj" fmla="val 0"/>
            </a:avLst>
          </a:prstGeom>
          <a:noFill/>
          <a:ln w="9525" algn="ctr">
            <a:noFill/>
            <a:round/>
            <a:headEnd/>
            <a:tailEnd/>
          </a:ln>
        </p:spPr>
        <p:txBody>
          <a:bodyPr lIns="109728" tIns="54864" rIns="109728" bIns="54864" anchor="ctr">
            <a:spAutoFit/>
          </a:bodyPr>
          <a:lstStyle/>
          <a:p>
            <a:pPr algn="ctr">
              <a:lnSpc>
                <a:spcPct val="85000"/>
              </a:lnSpc>
              <a:spcBef>
                <a:spcPct val="20000"/>
              </a:spcBef>
            </a:pPr>
            <a:r>
              <a:rPr lang="en-US" sz="2400" b="1" dirty="0">
                <a:solidFill>
                  <a:schemeClr val="bg1"/>
                </a:solidFill>
              </a:rPr>
              <a:t>…</a:t>
            </a:r>
          </a:p>
        </p:txBody>
      </p:sp>
      <p:sp>
        <p:nvSpPr>
          <p:cNvPr id="9242" name="AutoShape 30"/>
          <p:cNvSpPr>
            <a:spLocks noChangeArrowheads="1"/>
          </p:cNvSpPr>
          <p:nvPr/>
        </p:nvSpPr>
        <p:spPr bwMode="invGray">
          <a:xfrm>
            <a:off x="906780" y="5181600"/>
            <a:ext cx="3276600" cy="421006"/>
          </a:xfrm>
          <a:prstGeom prst="roundRect">
            <a:avLst>
              <a:gd name="adj" fmla="val 0"/>
            </a:avLst>
          </a:prstGeom>
          <a:noFill/>
          <a:ln w="9525" algn="ctr">
            <a:noFill/>
            <a:round/>
            <a:headEnd/>
            <a:tailEnd/>
          </a:ln>
        </p:spPr>
        <p:txBody>
          <a:bodyPr lIns="109728" tIns="54864" rIns="109728" bIns="54864" anchor="ctr">
            <a:spAutoFit/>
          </a:bodyPr>
          <a:lstStyle/>
          <a:p>
            <a:pPr algn="ctr">
              <a:lnSpc>
                <a:spcPct val="85000"/>
              </a:lnSpc>
              <a:spcBef>
                <a:spcPct val="20000"/>
              </a:spcBef>
            </a:pPr>
            <a:r>
              <a:rPr lang="en-US" sz="2400" b="1" dirty="0">
                <a:solidFill>
                  <a:schemeClr val="bg1"/>
                </a:solidFill>
              </a:rPr>
              <a:t>…</a:t>
            </a:r>
          </a:p>
        </p:txBody>
      </p:sp>
    </p:spTree>
    <p:custDataLst>
      <p:tags r:id="rId1"/>
    </p:custDataLst>
  </p:cSld>
  <p:clrMapOvr>
    <a:masterClrMapping/>
  </p:clrMapOvr>
  <p:transition advTm="39297">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45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4516">
                                            <p:txEl>
                                              <p:pRg st="0" end="0"/>
                                            </p:txEl>
                                          </p:spTgt>
                                        </p:tgtEl>
                                        <p:attrNameLst>
                                          <p:attrName>style.visibility</p:attrName>
                                        </p:attrNameLst>
                                      </p:cBhvr>
                                      <p:to>
                                        <p:strVal val="visible"/>
                                      </p:to>
                                    </p:set>
                                  </p:childTnLst>
                                </p:cTn>
                              </p:par>
                              <p:par>
                                <p:cTn id="11" presetID="53" presetClass="entr" presetSubtype="0" fill="hold" grpId="0" nodeType="withEffect">
                                  <p:stCondLst>
                                    <p:cond delay="0"/>
                                  </p:stCondLst>
                                  <p:childTnLst>
                                    <p:set>
                                      <p:cBhvr>
                                        <p:cTn id="12" dur="1" fill="hold">
                                          <p:stCondLst>
                                            <p:cond delay="0"/>
                                          </p:stCondLst>
                                        </p:cTn>
                                        <p:tgtEl>
                                          <p:spTgt spid="234517"/>
                                        </p:tgtEl>
                                        <p:attrNameLst>
                                          <p:attrName>style.visibility</p:attrName>
                                        </p:attrNameLst>
                                      </p:cBhvr>
                                      <p:to>
                                        <p:strVal val="visible"/>
                                      </p:to>
                                    </p:set>
                                    <p:anim calcmode="lin" valueType="num">
                                      <p:cBhvr>
                                        <p:cTn id="13" dur="500" fill="hold"/>
                                        <p:tgtEl>
                                          <p:spTgt spid="234517"/>
                                        </p:tgtEl>
                                        <p:attrNameLst>
                                          <p:attrName>ppt_w</p:attrName>
                                        </p:attrNameLst>
                                      </p:cBhvr>
                                      <p:tavLst>
                                        <p:tav tm="0">
                                          <p:val>
                                            <p:fltVal val="0"/>
                                          </p:val>
                                        </p:tav>
                                        <p:tav tm="100000">
                                          <p:val>
                                            <p:strVal val="#ppt_w"/>
                                          </p:val>
                                        </p:tav>
                                      </p:tavLst>
                                    </p:anim>
                                    <p:anim calcmode="lin" valueType="num">
                                      <p:cBhvr>
                                        <p:cTn id="14" dur="500" fill="hold"/>
                                        <p:tgtEl>
                                          <p:spTgt spid="234517"/>
                                        </p:tgtEl>
                                        <p:attrNameLst>
                                          <p:attrName>ppt_h</p:attrName>
                                        </p:attrNameLst>
                                      </p:cBhvr>
                                      <p:tavLst>
                                        <p:tav tm="0">
                                          <p:val>
                                            <p:fltVal val="0"/>
                                          </p:val>
                                        </p:tav>
                                        <p:tav tm="100000">
                                          <p:val>
                                            <p:strVal val="#ppt_h"/>
                                          </p:val>
                                        </p:tav>
                                      </p:tavLst>
                                    </p:anim>
                                    <p:animEffect transition="in" filter="fade">
                                      <p:cBhvr>
                                        <p:cTn id="15" dur="500"/>
                                        <p:tgtEl>
                                          <p:spTgt spid="234517"/>
                                        </p:tgtEl>
                                      </p:cBhvr>
                                    </p:animEffect>
                                  </p:childTnLst>
                                </p:cTn>
                              </p:par>
                              <p:par>
                                <p:cTn id="16" presetID="53" presetClass="entr" presetSubtype="0" fill="hold" grpId="0" nodeType="withEffect">
                                  <p:stCondLst>
                                    <p:cond delay="0"/>
                                  </p:stCondLst>
                                  <p:childTnLst>
                                    <p:set>
                                      <p:cBhvr>
                                        <p:cTn id="17" dur="1" fill="hold">
                                          <p:stCondLst>
                                            <p:cond delay="0"/>
                                          </p:stCondLst>
                                        </p:cTn>
                                        <p:tgtEl>
                                          <p:spTgt spid="234518"/>
                                        </p:tgtEl>
                                        <p:attrNameLst>
                                          <p:attrName>style.visibility</p:attrName>
                                        </p:attrNameLst>
                                      </p:cBhvr>
                                      <p:to>
                                        <p:strVal val="visible"/>
                                      </p:to>
                                    </p:set>
                                    <p:anim calcmode="lin" valueType="num">
                                      <p:cBhvr>
                                        <p:cTn id="18" dur="500" fill="hold"/>
                                        <p:tgtEl>
                                          <p:spTgt spid="234518"/>
                                        </p:tgtEl>
                                        <p:attrNameLst>
                                          <p:attrName>ppt_w</p:attrName>
                                        </p:attrNameLst>
                                      </p:cBhvr>
                                      <p:tavLst>
                                        <p:tav tm="0">
                                          <p:val>
                                            <p:fltVal val="0"/>
                                          </p:val>
                                        </p:tav>
                                        <p:tav tm="100000">
                                          <p:val>
                                            <p:strVal val="#ppt_w"/>
                                          </p:val>
                                        </p:tav>
                                      </p:tavLst>
                                    </p:anim>
                                    <p:anim calcmode="lin" valueType="num">
                                      <p:cBhvr>
                                        <p:cTn id="19" dur="500" fill="hold"/>
                                        <p:tgtEl>
                                          <p:spTgt spid="234518"/>
                                        </p:tgtEl>
                                        <p:attrNameLst>
                                          <p:attrName>ppt_h</p:attrName>
                                        </p:attrNameLst>
                                      </p:cBhvr>
                                      <p:tavLst>
                                        <p:tav tm="0">
                                          <p:val>
                                            <p:fltVal val="0"/>
                                          </p:val>
                                        </p:tav>
                                        <p:tav tm="100000">
                                          <p:val>
                                            <p:strVal val="#ppt_h"/>
                                          </p:val>
                                        </p:tav>
                                      </p:tavLst>
                                    </p:anim>
                                    <p:animEffect transition="in" filter="fade">
                                      <p:cBhvr>
                                        <p:cTn id="20" dur="500"/>
                                        <p:tgtEl>
                                          <p:spTgt spid="234518"/>
                                        </p:tgtEl>
                                      </p:cBhvr>
                                    </p:animEffect>
                                  </p:childTnLst>
                                </p:cTn>
                              </p:par>
                              <p:par>
                                <p:cTn id="21" presetID="53" presetClass="entr" presetSubtype="0" fill="hold" grpId="0" nodeType="withEffect">
                                  <p:stCondLst>
                                    <p:cond delay="0"/>
                                  </p:stCondLst>
                                  <p:childTnLst>
                                    <p:set>
                                      <p:cBhvr>
                                        <p:cTn id="22" dur="1" fill="hold">
                                          <p:stCondLst>
                                            <p:cond delay="0"/>
                                          </p:stCondLst>
                                        </p:cTn>
                                        <p:tgtEl>
                                          <p:spTgt spid="234520"/>
                                        </p:tgtEl>
                                        <p:attrNameLst>
                                          <p:attrName>style.visibility</p:attrName>
                                        </p:attrNameLst>
                                      </p:cBhvr>
                                      <p:to>
                                        <p:strVal val="visible"/>
                                      </p:to>
                                    </p:set>
                                    <p:anim calcmode="lin" valueType="num">
                                      <p:cBhvr>
                                        <p:cTn id="23" dur="500" fill="hold"/>
                                        <p:tgtEl>
                                          <p:spTgt spid="234520"/>
                                        </p:tgtEl>
                                        <p:attrNameLst>
                                          <p:attrName>ppt_w</p:attrName>
                                        </p:attrNameLst>
                                      </p:cBhvr>
                                      <p:tavLst>
                                        <p:tav tm="0">
                                          <p:val>
                                            <p:fltVal val="0"/>
                                          </p:val>
                                        </p:tav>
                                        <p:tav tm="100000">
                                          <p:val>
                                            <p:strVal val="#ppt_w"/>
                                          </p:val>
                                        </p:tav>
                                      </p:tavLst>
                                    </p:anim>
                                    <p:anim calcmode="lin" valueType="num">
                                      <p:cBhvr>
                                        <p:cTn id="24" dur="500" fill="hold"/>
                                        <p:tgtEl>
                                          <p:spTgt spid="234520"/>
                                        </p:tgtEl>
                                        <p:attrNameLst>
                                          <p:attrName>ppt_h</p:attrName>
                                        </p:attrNameLst>
                                      </p:cBhvr>
                                      <p:tavLst>
                                        <p:tav tm="0">
                                          <p:val>
                                            <p:fltVal val="0"/>
                                          </p:val>
                                        </p:tav>
                                        <p:tav tm="100000">
                                          <p:val>
                                            <p:strVal val="#ppt_h"/>
                                          </p:val>
                                        </p:tav>
                                      </p:tavLst>
                                    </p:anim>
                                    <p:animEffect transition="in" filter="fade">
                                      <p:cBhvr>
                                        <p:cTn id="25" dur="500"/>
                                        <p:tgtEl>
                                          <p:spTgt spid="234520"/>
                                        </p:tgtEl>
                                      </p:cBhvr>
                                    </p:animEffect>
                                  </p:childTnLst>
                                </p:cTn>
                              </p:par>
                              <p:par>
                                <p:cTn id="26" presetID="53" presetClass="entr" presetSubtype="0" fill="hold" grpId="0" nodeType="withEffect">
                                  <p:stCondLst>
                                    <p:cond delay="0"/>
                                  </p:stCondLst>
                                  <p:childTnLst>
                                    <p:set>
                                      <p:cBhvr>
                                        <p:cTn id="27" dur="1" fill="hold">
                                          <p:stCondLst>
                                            <p:cond delay="0"/>
                                          </p:stCondLst>
                                        </p:cTn>
                                        <p:tgtEl>
                                          <p:spTgt spid="234521"/>
                                        </p:tgtEl>
                                        <p:attrNameLst>
                                          <p:attrName>style.visibility</p:attrName>
                                        </p:attrNameLst>
                                      </p:cBhvr>
                                      <p:to>
                                        <p:strVal val="visible"/>
                                      </p:to>
                                    </p:set>
                                    <p:anim calcmode="lin" valueType="num">
                                      <p:cBhvr>
                                        <p:cTn id="28" dur="500" fill="hold"/>
                                        <p:tgtEl>
                                          <p:spTgt spid="234521"/>
                                        </p:tgtEl>
                                        <p:attrNameLst>
                                          <p:attrName>ppt_w</p:attrName>
                                        </p:attrNameLst>
                                      </p:cBhvr>
                                      <p:tavLst>
                                        <p:tav tm="0">
                                          <p:val>
                                            <p:fltVal val="0"/>
                                          </p:val>
                                        </p:tav>
                                        <p:tav tm="100000">
                                          <p:val>
                                            <p:strVal val="#ppt_w"/>
                                          </p:val>
                                        </p:tav>
                                      </p:tavLst>
                                    </p:anim>
                                    <p:anim calcmode="lin" valueType="num">
                                      <p:cBhvr>
                                        <p:cTn id="29" dur="500" fill="hold"/>
                                        <p:tgtEl>
                                          <p:spTgt spid="234521"/>
                                        </p:tgtEl>
                                        <p:attrNameLst>
                                          <p:attrName>ppt_h</p:attrName>
                                        </p:attrNameLst>
                                      </p:cBhvr>
                                      <p:tavLst>
                                        <p:tav tm="0">
                                          <p:val>
                                            <p:fltVal val="0"/>
                                          </p:val>
                                        </p:tav>
                                        <p:tav tm="100000">
                                          <p:val>
                                            <p:strVal val="#ppt_h"/>
                                          </p:val>
                                        </p:tav>
                                      </p:tavLst>
                                    </p:anim>
                                    <p:animEffect transition="in" filter="fade">
                                      <p:cBhvr>
                                        <p:cTn id="30" dur="500"/>
                                        <p:tgtEl>
                                          <p:spTgt spid="2345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517" grpId="0" animBg="1"/>
      <p:bldP spid="234518" grpId="0" animBg="1"/>
      <p:bldP spid="234520" grpId="0" animBg="1"/>
      <p:bldP spid="2345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2"/>
          <p:cNvSpPr>
            <a:spLocks noChangeArrowheads="1"/>
          </p:cNvSpPr>
          <p:nvPr/>
        </p:nvSpPr>
        <p:spPr bwMode="invGray">
          <a:xfrm>
            <a:off x="822960" y="2148841"/>
            <a:ext cx="3451860" cy="462391"/>
          </a:xfrm>
          <a:prstGeom prst="roundRect">
            <a:avLst>
              <a:gd name="adj" fmla="val 5597"/>
            </a:avLst>
          </a:prstGeom>
          <a:solidFill>
            <a:schemeClr val="tx1">
              <a:alpha val="30196"/>
            </a:schemeClr>
          </a:solidFill>
          <a:ln w="12700" algn="ctr">
            <a:noFill/>
            <a:round/>
            <a:headEnd/>
            <a:tailEnd/>
          </a:ln>
        </p:spPr>
        <p:txBody>
          <a:bodyPr lIns="109728" tIns="54864" rIns="109728" bIns="54864" anchor="ctr">
            <a:spAutoFit/>
          </a:bodyPr>
          <a:lstStyle/>
          <a:p>
            <a:endParaRPr lang="en-US"/>
          </a:p>
        </p:txBody>
      </p:sp>
      <p:sp>
        <p:nvSpPr>
          <p:cNvPr id="10243" name="Rectangle 3"/>
          <p:cNvSpPr>
            <a:spLocks noGrp="1" noChangeArrowheads="1"/>
          </p:cNvSpPr>
          <p:nvPr>
            <p:ph type="title"/>
          </p:nvPr>
        </p:nvSpPr>
        <p:spPr/>
        <p:txBody>
          <a:bodyPr>
            <a:normAutofit fontScale="90000"/>
          </a:bodyPr>
          <a:lstStyle/>
          <a:p>
            <a:r>
              <a:rPr lang="en-US" smtClean="0"/>
              <a:t>IIS7 Architecture - Request Processing</a:t>
            </a:r>
          </a:p>
        </p:txBody>
      </p:sp>
      <p:sp>
        <p:nvSpPr>
          <p:cNvPr id="235528" name="AutoShape 8"/>
          <p:cNvSpPr>
            <a:spLocks noChangeArrowheads="1"/>
          </p:cNvSpPr>
          <p:nvPr/>
        </p:nvSpPr>
        <p:spPr bwMode="invGray">
          <a:xfrm>
            <a:off x="906780" y="5617846"/>
            <a:ext cx="3276600" cy="469916"/>
          </a:xfrm>
          <a:prstGeom prst="roundRect">
            <a:avLst>
              <a:gd name="adj" fmla="val 16667"/>
            </a:avLst>
          </a:prstGeom>
          <a:solidFill>
            <a:srgbClr val="1D154B">
              <a:alpha val="30196"/>
            </a:srgbClr>
          </a:solidFill>
          <a:ln w="12700" algn="ctr">
            <a:noFill/>
            <a:round/>
            <a:headEnd/>
            <a:tailEnd/>
          </a:ln>
        </p:spPr>
        <p:txBody>
          <a:bodyPr lIns="109728" tIns="54864" rIns="109728" bIns="54864" anchor="ctr">
            <a:spAutoFit/>
          </a:bodyPr>
          <a:lstStyle/>
          <a:p>
            <a:pPr algn="ctr">
              <a:lnSpc>
                <a:spcPct val="85000"/>
              </a:lnSpc>
              <a:spcBef>
                <a:spcPct val="20000"/>
              </a:spcBef>
            </a:pPr>
            <a:r>
              <a:rPr lang="en-US" sz="2400" b="1" dirty="0">
                <a:solidFill>
                  <a:schemeClr val="bg2"/>
                </a:solidFill>
              </a:rPr>
              <a:t>Send Response</a:t>
            </a:r>
          </a:p>
        </p:txBody>
      </p:sp>
      <p:sp>
        <p:nvSpPr>
          <p:cNvPr id="235529" name="AutoShape 9"/>
          <p:cNvSpPr>
            <a:spLocks noChangeArrowheads="1"/>
          </p:cNvSpPr>
          <p:nvPr/>
        </p:nvSpPr>
        <p:spPr bwMode="invGray">
          <a:xfrm>
            <a:off x="971551" y="6033136"/>
            <a:ext cx="1024890" cy="401954"/>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Log</a:t>
            </a:r>
          </a:p>
        </p:txBody>
      </p:sp>
      <p:sp>
        <p:nvSpPr>
          <p:cNvPr id="235530" name="AutoShape 10"/>
          <p:cNvSpPr>
            <a:spLocks noChangeArrowheads="1"/>
          </p:cNvSpPr>
          <p:nvPr/>
        </p:nvSpPr>
        <p:spPr bwMode="invGray">
          <a:xfrm>
            <a:off x="2628901" y="6033136"/>
            <a:ext cx="1504950" cy="401954"/>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Compress</a:t>
            </a:r>
          </a:p>
        </p:txBody>
      </p:sp>
      <p:sp>
        <p:nvSpPr>
          <p:cNvPr id="235531" name="AutoShape 11"/>
          <p:cNvSpPr>
            <a:spLocks noChangeArrowheads="1"/>
          </p:cNvSpPr>
          <p:nvPr/>
        </p:nvSpPr>
        <p:spPr bwMode="invGray">
          <a:xfrm>
            <a:off x="982981" y="2718436"/>
            <a:ext cx="1024890" cy="401954"/>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NTLM</a:t>
            </a:r>
          </a:p>
        </p:txBody>
      </p:sp>
      <p:sp>
        <p:nvSpPr>
          <p:cNvPr id="235532" name="AutoShape 12"/>
          <p:cNvSpPr>
            <a:spLocks noChangeArrowheads="1"/>
          </p:cNvSpPr>
          <p:nvPr/>
        </p:nvSpPr>
        <p:spPr bwMode="invGray">
          <a:xfrm>
            <a:off x="2045971" y="2718436"/>
            <a:ext cx="1024890" cy="401954"/>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Basic</a:t>
            </a:r>
          </a:p>
        </p:txBody>
      </p:sp>
      <p:sp>
        <p:nvSpPr>
          <p:cNvPr id="235533" name="AutoShape 13"/>
          <p:cNvSpPr>
            <a:spLocks noChangeArrowheads="1"/>
          </p:cNvSpPr>
          <p:nvPr/>
        </p:nvSpPr>
        <p:spPr bwMode="invGray">
          <a:xfrm>
            <a:off x="889636" y="3518536"/>
            <a:ext cx="1815464" cy="1757077"/>
          </a:xfrm>
          <a:prstGeom prst="roundRect">
            <a:avLst>
              <a:gd name="adj" fmla="val 16667"/>
            </a:avLst>
          </a:prstGeom>
          <a:solidFill>
            <a:srgbClr val="1D154B">
              <a:alpha val="30196"/>
            </a:srgbClr>
          </a:solidFill>
          <a:ln w="12700" algn="ctr">
            <a:noFill/>
            <a:round/>
            <a:headEnd/>
            <a:tailEnd/>
          </a:ln>
        </p:spPr>
        <p:txBody>
          <a:bodyPr lIns="54864" tIns="54864" rIns="54864" bIns="54864" anchor="ctr">
            <a:spAutoFit/>
          </a:bodyPr>
          <a:lstStyle/>
          <a:p>
            <a:pPr algn="ctr">
              <a:lnSpc>
                <a:spcPct val="85000"/>
              </a:lnSpc>
              <a:spcBef>
                <a:spcPct val="20000"/>
              </a:spcBef>
            </a:pPr>
            <a:endParaRPr lang="en-US" sz="2400" b="1" dirty="0">
              <a:solidFill>
                <a:schemeClr val="bg2"/>
              </a:solidFill>
            </a:endParaRPr>
          </a:p>
          <a:p>
            <a:pPr algn="ctr">
              <a:lnSpc>
                <a:spcPct val="85000"/>
              </a:lnSpc>
              <a:spcBef>
                <a:spcPct val="20000"/>
              </a:spcBef>
            </a:pPr>
            <a:r>
              <a:rPr lang="en-US" sz="2400" b="1" dirty="0">
                <a:solidFill>
                  <a:schemeClr val="bg2"/>
                </a:solidFill>
              </a:rPr>
              <a:t>Determine </a:t>
            </a:r>
          </a:p>
          <a:p>
            <a:pPr algn="ctr">
              <a:lnSpc>
                <a:spcPct val="85000"/>
              </a:lnSpc>
              <a:spcBef>
                <a:spcPct val="20000"/>
              </a:spcBef>
            </a:pPr>
            <a:r>
              <a:rPr lang="en-US" sz="2400" b="1" dirty="0">
                <a:solidFill>
                  <a:schemeClr val="bg2"/>
                </a:solidFill>
              </a:rPr>
              <a:t>Handler</a:t>
            </a:r>
          </a:p>
          <a:p>
            <a:pPr algn="ctr">
              <a:lnSpc>
                <a:spcPct val="85000"/>
              </a:lnSpc>
              <a:spcBef>
                <a:spcPct val="20000"/>
              </a:spcBef>
            </a:pPr>
            <a:endParaRPr lang="en-US" sz="2400" b="1" dirty="0">
              <a:solidFill>
                <a:schemeClr val="bg2"/>
              </a:solidFill>
            </a:endParaRPr>
          </a:p>
        </p:txBody>
      </p:sp>
      <p:sp>
        <p:nvSpPr>
          <p:cNvPr id="235534" name="AutoShape 14"/>
          <p:cNvSpPr>
            <a:spLocks noChangeArrowheads="1"/>
          </p:cNvSpPr>
          <p:nvPr/>
        </p:nvSpPr>
        <p:spPr bwMode="invGray">
          <a:xfrm>
            <a:off x="3164206" y="3573780"/>
            <a:ext cx="1024890" cy="401956"/>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CGI</a:t>
            </a:r>
          </a:p>
        </p:txBody>
      </p:sp>
      <p:sp>
        <p:nvSpPr>
          <p:cNvPr id="235535" name="AutoShape 15"/>
          <p:cNvSpPr>
            <a:spLocks noChangeArrowheads="1"/>
          </p:cNvSpPr>
          <p:nvPr/>
        </p:nvSpPr>
        <p:spPr bwMode="invGray">
          <a:xfrm>
            <a:off x="3164206" y="4042410"/>
            <a:ext cx="1049654" cy="678180"/>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Static File</a:t>
            </a:r>
          </a:p>
        </p:txBody>
      </p:sp>
      <p:sp>
        <p:nvSpPr>
          <p:cNvPr id="235536" name="AutoShape 16"/>
          <p:cNvSpPr>
            <a:spLocks noChangeArrowheads="1"/>
          </p:cNvSpPr>
          <p:nvPr/>
        </p:nvSpPr>
        <p:spPr bwMode="invGray">
          <a:xfrm>
            <a:off x="3175636" y="4796790"/>
            <a:ext cx="1024890" cy="401956"/>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ISAPI</a:t>
            </a:r>
          </a:p>
        </p:txBody>
      </p:sp>
      <p:sp>
        <p:nvSpPr>
          <p:cNvPr id="235537" name="AutoShape 17"/>
          <p:cNvSpPr>
            <a:spLocks noChangeArrowheads="1"/>
          </p:cNvSpPr>
          <p:nvPr/>
        </p:nvSpPr>
        <p:spPr bwMode="invGray">
          <a:xfrm>
            <a:off x="906780" y="2289810"/>
            <a:ext cx="3276600" cy="469916"/>
          </a:xfrm>
          <a:prstGeom prst="roundRect">
            <a:avLst>
              <a:gd name="adj" fmla="val 16667"/>
            </a:avLst>
          </a:prstGeom>
          <a:solidFill>
            <a:srgbClr val="1D154B">
              <a:alpha val="30196"/>
            </a:srgbClr>
          </a:solidFill>
          <a:ln w="9525" algn="ctr">
            <a:noFill/>
            <a:round/>
            <a:headEnd/>
            <a:tailEnd/>
          </a:ln>
        </p:spPr>
        <p:txBody>
          <a:bodyPr lIns="109728" tIns="54864" rIns="109728" bIns="54864" anchor="ctr">
            <a:spAutoFit/>
          </a:bodyPr>
          <a:lstStyle/>
          <a:p>
            <a:pPr algn="ctr">
              <a:lnSpc>
                <a:spcPct val="85000"/>
              </a:lnSpc>
              <a:spcBef>
                <a:spcPct val="20000"/>
              </a:spcBef>
            </a:pPr>
            <a:r>
              <a:rPr lang="en-US" sz="2400" b="1" dirty="0">
                <a:solidFill>
                  <a:schemeClr val="bg2"/>
                </a:solidFill>
              </a:rPr>
              <a:t>Authentication</a:t>
            </a:r>
          </a:p>
        </p:txBody>
      </p:sp>
      <p:sp>
        <p:nvSpPr>
          <p:cNvPr id="235538" name="AutoShape 18"/>
          <p:cNvSpPr>
            <a:spLocks noChangeArrowheads="1"/>
          </p:cNvSpPr>
          <p:nvPr/>
        </p:nvSpPr>
        <p:spPr bwMode="invGray">
          <a:xfrm>
            <a:off x="3114676" y="2722246"/>
            <a:ext cx="1021080" cy="401954"/>
          </a:xfrm>
          <a:prstGeom prst="roundRect">
            <a:avLst>
              <a:gd name="adj" fmla="val 16667"/>
            </a:avLst>
          </a:prstGeom>
          <a:solidFill>
            <a:srgbClr val="30237F">
              <a:alpha val="94901"/>
            </a:srgbClr>
          </a:solidFill>
          <a:ln w="12700" algn="ctr">
            <a:solidFill>
              <a:srgbClr val="1D154B"/>
            </a:solidFill>
            <a:round/>
            <a:headEnd/>
            <a:tailEnd/>
          </a:ln>
        </p:spPr>
        <p:txBody>
          <a:bodyPr lIns="109728" tIns="54864" rIns="109728" bIns="54864" anchor="ctr">
            <a:spAutoFit/>
          </a:bodyPr>
          <a:lstStyle/>
          <a:p>
            <a:pPr algn="ctr">
              <a:lnSpc>
                <a:spcPct val="85000"/>
              </a:lnSpc>
              <a:spcBef>
                <a:spcPct val="20000"/>
              </a:spcBef>
            </a:pPr>
            <a:r>
              <a:rPr lang="en-US" sz="1900" b="1" dirty="0"/>
              <a:t>Anon</a:t>
            </a:r>
          </a:p>
        </p:txBody>
      </p:sp>
      <p:sp>
        <p:nvSpPr>
          <p:cNvPr id="235539" name="AutoShape 19"/>
          <p:cNvSpPr>
            <a:spLocks noChangeArrowheads="1"/>
          </p:cNvSpPr>
          <p:nvPr/>
        </p:nvSpPr>
        <p:spPr bwMode="invGray">
          <a:xfrm>
            <a:off x="906780" y="5998846"/>
            <a:ext cx="3276600" cy="424814"/>
          </a:xfrm>
          <a:prstGeom prst="roundRect">
            <a:avLst>
              <a:gd name="adj" fmla="val 0"/>
            </a:avLst>
          </a:prstGeom>
          <a:solidFill>
            <a:schemeClr val="tx1">
              <a:alpha val="30196"/>
            </a:schemeClr>
          </a:solidFill>
          <a:ln w="3175" algn="ctr">
            <a:solidFill>
              <a:schemeClr val="tx1"/>
            </a:solidFill>
            <a:round/>
            <a:headEnd/>
            <a:tailEnd/>
          </a:ln>
        </p:spPr>
        <p:txBody>
          <a:bodyPr lIns="109728" tIns="54864" rIns="109728" bIns="54864" anchor="ctr">
            <a:spAutoFit/>
          </a:bodyPr>
          <a:lstStyle/>
          <a:p>
            <a:pPr algn="ctr">
              <a:lnSpc>
                <a:spcPct val="85000"/>
              </a:lnSpc>
              <a:spcBef>
                <a:spcPct val="20000"/>
              </a:spcBef>
            </a:pPr>
            <a:r>
              <a:rPr lang="en-US" sz="2400" b="1" dirty="0" err="1">
                <a:solidFill>
                  <a:srgbClr val="1D154B"/>
                </a:solidFill>
              </a:rPr>
              <a:t>SendResponse</a:t>
            </a:r>
            <a:endParaRPr lang="en-US" sz="2400" b="1" dirty="0">
              <a:solidFill>
                <a:srgbClr val="1D154B"/>
              </a:solidFill>
            </a:endParaRPr>
          </a:p>
        </p:txBody>
      </p:sp>
      <p:sp>
        <p:nvSpPr>
          <p:cNvPr id="235540" name="AutoShape 20"/>
          <p:cNvSpPr>
            <a:spLocks noChangeArrowheads="1"/>
          </p:cNvSpPr>
          <p:nvPr/>
        </p:nvSpPr>
        <p:spPr bwMode="invGray">
          <a:xfrm>
            <a:off x="906780" y="2305050"/>
            <a:ext cx="3276600" cy="424816"/>
          </a:xfrm>
          <a:prstGeom prst="roundRect">
            <a:avLst>
              <a:gd name="adj" fmla="val 0"/>
            </a:avLst>
          </a:prstGeom>
          <a:solidFill>
            <a:schemeClr val="tx1">
              <a:alpha val="30196"/>
            </a:schemeClr>
          </a:solidFill>
          <a:ln w="3175" algn="ctr">
            <a:solidFill>
              <a:schemeClr val="tx1"/>
            </a:solidFill>
            <a:round/>
            <a:headEnd/>
            <a:tailEnd/>
          </a:ln>
        </p:spPr>
        <p:txBody>
          <a:bodyPr lIns="109728" tIns="54864" rIns="109728" bIns="54864" anchor="ctr">
            <a:spAutoFit/>
          </a:bodyPr>
          <a:lstStyle/>
          <a:p>
            <a:pPr algn="ctr">
              <a:lnSpc>
                <a:spcPct val="85000"/>
              </a:lnSpc>
              <a:spcBef>
                <a:spcPct val="20000"/>
              </a:spcBef>
            </a:pPr>
            <a:r>
              <a:rPr lang="en-US" sz="2400" b="1" dirty="0">
                <a:solidFill>
                  <a:srgbClr val="1D154B"/>
                </a:solidFill>
              </a:rPr>
              <a:t>Authentication</a:t>
            </a:r>
          </a:p>
        </p:txBody>
      </p:sp>
      <p:sp>
        <p:nvSpPr>
          <p:cNvPr id="235541" name="AutoShape 21"/>
          <p:cNvSpPr>
            <a:spLocks noChangeArrowheads="1"/>
          </p:cNvSpPr>
          <p:nvPr/>
        </p:nvSpPr>
        <p:spPr bwMode="invGray">
          <a:xfrm>
            <a:off x="918210" y="2867026"/>
            <a:ext cx="3276600" cy="421004"/>
          </a:xfrm>
          <a:prstGeom prst="roundRect">
            <a:avLst>
              <a:gd name="adj" fmla="val 0"/>
            </a:avLst>
          </a:prstGeom>
          <a:solidFill>
            <a:schemeClr val="tx1">
              <a:alpha val="30196"/>
            </a:schemeClr>
          </a:solidFill>
          <a:ln w="9525" algn="ctr">
            <a:noFill/>
            <a:round/>
            <a:headEnd/>
            <a:tailEnd/>
          </a:ln>
        </p:spPr>
        <p:txBody>
          <a:bodyPr lIns="109728" tIns="54864" rIns="109728" bIns="54864" anchor="ctr">
            <a:spAutoFit/>
          </a:bodyPr>
          <a:lstStyle/>
          <a:p>
            <a:pPr algn="ctr">
              <a:lnSpc>
                <a:spcPct val="85000"/>
              </a:lnSpc>
              <a:spcBef>
                <a:spcPct val="20000"/>
              </a:spcBef>
            </a:pPr>
            <a:r>
              <a:rPr lang="en-US" sz="2400" dirty="0">
                <a:solidFill>
                  <a:schemeClr val="bg1"/>
                </a:solidFill>
              </a:rPr>
              <a:t>Authorization</a:t>
            </a:r>
          </a:p>
        </p:txBody>
      </p:sp>
      <p:sp>
        <p:nvSpPr>
          <p:cNvPr id="235542" name="AutoShape 22"/>
          <p:cNvSpPr>
            <a:spLocks noChangeArrowheads="1"/>
          </p:cNvSpPr>
          <p:nvPr/>
        </p:nvSpPr>
        <p:spPr bwMode="invGray">
          <a:xfrm>
            <a:off x="918210" y="3438526"/>
            <a:ext cx="3276600" cy="421004"/>
          </a:xfrm>
          <a:prstGeom prst="roundRect">
            <a:avLst>
              <a:gd name="adj" fmla="val 0"/>
            </a:avLst>
          </a:prstGeom>
          <a:solidFill>
            <a:schemeClr val="tx1">
              <a:alpha val="30196"/>
            </a:schemeClr>
          </a:solidFill>
          <a:ln w="9525" algn="ctr">
            <a:noFill/>
            <a:round/>
            <a:headEnd/>
            <a:tailEnd/>
          </a:ln>
        </p:spPr>
        <p:txBody>
          <a:bodyPr lIns="109728" tIns="54864" rIns="109728" bIns="54864" anchor="ctr">
            <a:spAutoFit/>
          </a:bodyPr>
          <a:lstStyle/>
          <a:p>
            <a:pPr algn="ctr">
              <a:lnSpc>
                <a:spcPct val="85000"/>
              </a:lnSpc>
              <a:spcBef>
                <a:spcPct val="20000"/>
              </a:spcBef>
            </a:pPr>
            <a:r>
              <a:rPr lang="en-US" sz="2400" dirty="0" err="1">
                <a:solidFill>
                  <a:schemeClr val="bg1"/>
                </a:solidFill>
              </a:rPr>
              <a:t>ResolveCache</a:t>
            </a:r>
            <a:endParaRPr lang="en-US" sz="2400" dirty="0">
              <a:solidFill>
                <a:schemeClr val="bg1"/>
              </a:solidFill>
            </a:endParaRPr>
          </a:p>
        </p:txBody>
      </p:sp>
      <p:sp>
        <p:nvSpPr>
          <p:cNvPr id="235543" name="AutoShape 23"/>
          <p:cNvSpPr>
            <a:spLocks noChangeArrowheads="1"/>
          </p:cNvSpPr>
          <p:nvPr/>
        </p:nvSpPr>
        <p:spPr bwMode="invGray">
          <a:xfrm>
            <a:off x="908686" y="4331970"/>
            <a:ext cx="3291840" cy="572464"/>
          </a:xfrm>
          <a:prstGeom prst="roundRect">
            <a:avLst>
              <a:gd name="adj" fmla="val 0"/>
            </a:avLst>
          </a:prstGeom>
          <a:solidFill>
            <a:schemeClr val="tx1">
              <a:alpha val="30196"/>
            </a:schemeClr>
          </a:solidFill>
          <a:ln w="3175" algn="ctr">
            <a:solidFill>
              <a:schemeClr val="tx1"/>
            </a:solidFill>
            <a:round/>
            <a:headEnd/>
            <a:tailEnd/>
          </a:ln>
        </p:spPr>
        <p:txBody>
          <a:bodyPr lIns="109728" tIns="0" rIns="109728" bIns="54864" anchorCtr="1">
            <a:spAutoFit/>
          </a:bodyPr>
          <a:lstStyle/>
          <a:p>
            <a:pPr algn="ctr">
              <a:lnSpc>
                <a:spcPct val="140000"/>
              </a:lnSpc>
              <a:spcBef>
                <a:spcPct val="10000"/>
              </a:spcBef>
              <a:spcAft>
                <a:spcPct val="55000"/>
              </a:spcAft>
            </a:pPr>
            <a:r>
              <a:rPr lang="en-US" sz="2400" b="1" dirty="0" err="1">
                <a:solidFill>
                  <a:srgbClr val="1D154B"/>
                </a:solidFill>
              </a:rPr>
              <a:t>ExecuteHandler</a:t>
            </a:r>
            <a:endParaRPr lang="en-US" sz="2400" b="1" dirty="0">
              <a:solidFill>
                <a:srgbClr val="1D154B"/>
              </a:solidFill>
            </a:endParaRPr>
          </a:p>
        </p:txBody>
      </p:sp>
      <p:sp>
        <p:nvSpPr>
          <p:cNvPr id="235544" name="AutoShape 24"/>
          <p:cNvSpPr>
            <a:spLocks noChangeArrowheads="1"/>
          </p:cNvSpPr>
          <p:nvPr/>
        </p:nvSpPr>
        <p:spPr bwMode="invGray">
          <a:xfrm>
            <a:off x="906780" y="5484496"/>
            <a:ext cx="3276600" cy="421004"/>
          </a:xfrm>
          <a:prstGeom prst="roundRect">
            <a:avLst>
              <a:gd name="adj" fmla="val 0"/>
            </a:avLst>
          </a:prstGeom>
          <a:solidFill>
            <a:schemeClr val="tx1">
              <a:alpha val="30196"/>
            </a:schemeClr>
          </a:solidFill>
          <a:ln w="9525" algn="ctr">
            <a:noFill/>
            <a:round/>
            <a:headEnd/>
            <a:tailEnd/>
          </a:ln>
        </p:spPr>
        <p:txBody>
          <a:bodyPr lIns="109728" tIns="54864" rIns="109728" bIns="54864" anchor="ctr">
            <a:spAutoFit/>
          </a:bodyPr>
          <a:lstStyle/>
          <a:p>
            <a:pPr algn="ctr">
              <a:lnSpc>
                <a:spcPct val="85000"/>
              </a:lnSpc>
              <a:spcBef>
                <a:spcPct val="20000"/>
              </a:spcBef>
            </a:pPr>
            <a:r>
              <a:rPr lang="en-US" sz="2400" dirty="0" err="1">
                <a:solidFill>
                  <a:schemeClr val="bg1"/>
                </a:solidFill>
              </a:rPr>
              <a:t>UpdateCache</a:t>
            </a:r>
            <a:endParaRPr lang="en-US" sz="2400" dirty="0">
              <a:solidFill>
                <a:schemeClr val="bg1"/>
              </a:solidFill>
            </a:endParaRPr>
          </a:p>
        </p:txBody>
      </p:sp>
      <p:sp>
        <p:nvSpPr>
          <p:cNvPr id="235545" name="AutoShape 25"/>
          <p:cNvSpPr>
            <a:spLocks noChangeArrowheads="1"/>
          </p:cNvSpPr>
          <p:nvPr/>
        </p:nvSpPr>
        <p:spPr bwMode="invGray">
          <a:xfrm>
            <a:off x="906780" y="4947286"/>
            <a:ext cx="3276600" cy="421004"/>
          </a:xfrm>
          <a:prstGeom prst="roundRect">
            <a:avLst>
              <a:gd name="adj" fmla="val 0"/>
            </a:avLst>
          </a:prstGeom>
          <a:noFill/>
          <a:ln w="9525" algn="ctr">
            <a:noFill/>
            <a:round/>
            <a:headEnd/>
            <a:tailEnd/>
          </a:ln>
        </p:spPr>
        <p:txBody>
          <a:bodyPr lIns="109728" tIns="54864" rIns="109728" bIns="54864" anchor="ctr">
            <a:spAutoFit/>
          </a:bodyPr>
          <a:lstStyle/>
          <a:p>
            <a:pPr algn="ctr">
              <a:lnSpc>
                <a:spcPct val="85000"/>
              </a:lnSpc>
              <a:spcBef>
                <a:spcPct val="20000"/>
              </a:spcBef>
            </a:pPr>
            <a:r>
              <a:rPr lang="en-US" sz="2400" b="1" dirty="0">
                <a:solidFill>
                  <a:schemeClr val="bg1"/>
                </a:solidFill>
              </a:rPr>
              <a:t>…</a:t>
            </a:r>
          </a:p>
        </p:txBody>
      </p:sp>
      <p:sp>
        <p:nvSpPr>
          <p:cNvPr id="235546" name="AutoShape 26"/>
          <p:cNvSpPr>
            <a:spLocks noChangeArrowheads="1"/>
          </p:cNvSpPr>
          <p:nvPr/>
        </p:nvSpPr>
        <p:spPr bwMode="invGray">
          <a:xfrm>
            <a:off x="906780" y="3815716"/>
            <a:ext cx="3276600" cy="421004"/>
          </a:xfrm>
          <a:prstGeom prst="roundRect">
            <a:avLst>
              <a:gd name="adj" fmla="val 0"/>
            </a:avLst>
          </a:prstGeom>
          <a:noFill/>
          <a:ln w="9525" algn="ctr">
            <a:noFill/>
            <a:round/>
            <a:headEnd/>
            <a:tailEnd/>
          </a:ln>
        </p:spPr>
        <p:txBody>
          <a:bodyPr lIns="109728" tIns="54864" rIns="109728" bIns="54864" anchor="ctr">
            <a:spAutoFit/>
          </a:bodyPr>
          <a:lstStyle/>
          <a:p>
            <a:pPr algn="ctr">
              <a:lnSpc>
                <a:spcPct val="85000"/>
              </a:lnSpc>
              <a:spcBef>
                <a:spcPct val="20000"/>
              </a:spcBef>
            </a:pPr>
            <a:r>
              <a:rPr lang="en-US" sz="2400" b="1" dirty="0">
                <a:solidFill>
                  <a:schemeClr val="bg1"/>
                </a:solidFill>
              </a:rPr>
              <a:t>…</a:t>
            </a:r>
          </a:p>
        </p:txBody>
      </p:sp>
      <p:sp>
        <p:nvSpPr>
          <p:cNvPr id="235547" name="Line 27"/>
          <p:cNvSpPr>
            <a:spLocks noChangeShapeType="1"/>
          </p:cNvSpPr>
          <p:nvPr/>
        </p:nvSpPr>
        <p:spPr bwMode="invGray">
          <a:xfrm flipV="1">
            <a:off x="4103370" y="1885951"/>
            <a:ext cx="680086" cy="628650"/>
          </a:xfrm>
          <a:prstGeom prst="line">
            <a:avLst/>
          </a:prstGeom>
          <a:noFill/>
          <a:ln w="38100">
            <a:solidFill>
              <a:srgbClr val="CCECFF"/>
            </a:solidFill>
            <a:round/>
            <a:headEnd/>
            <a:tailEnd type="triangle" w="med" len="med"/>
          </a:ln>
        </p:spPr>
        <p:txBody>
          <a:bodyPr lIns="109728" tIns="54864" rIns="109728" bIns="54864">
            <a:spAutoFit/>
          </a:bodyPr>
          <a:lstStyle/>
          <a:p>
            <a:endParaRPr lang="en-US"/>
          </a:p>
        </p:txBody>
      </p:sp>
      <p:sp>
        <p:nvSpPr>
          <p:cNvPr id="235548" name="Line 28"/>
          <p:cNvSpPr>
            <a:spLocks noChangeShapeType="1"/>
          </p:cNvSpPr>
          <p:nvPr/>
        </p:nvSpPr>
        <p:spPr bwMode="invGray">
          <a:xfrm flipV="1">
            <a:off x="4097656" y="2291716"/>
            <a:ext cx="685800" cy="234314"/>
          </a:xfrm>
          <a:prstGeom prst="line">
            <a:avLst/>
          </a:prstGeom>
          <a:noFill/>
          <a:ln w="38100">
            <a:solidFill>
              <a:srgbClr val="CCECFF"/>
            </a:solidFill>
            <a:round/>
            <a:headEnd/>
            <a:tailEnd type="triangle" w="med" len="med"/>
          </a:ln>
        </p:spPr>
        <p:txBody>
          <a:bodyPr lIns="109728" tIns="54864" rIns="109728" bIns="54864">
            <a:spAutoFit/>
          </a:bodyPr>
          <a:lstStyle/>
          <a:p>
            <a:endParaRPr lang="en-US"/>
          </a:p>
        </p:txBody>
      </p:sp>
      <p:sp>
        <p:nvSpPr>
          <p:cNvPr id="235549" name="Line 29"/>
          <p:cNvSpPr>
            <a:spLocks noChangeShapeType="1"/>
          </p:cNvSpPr>
          <p:nvPr/>
        </p:nvSpPr>
        <p:spPr bwMode="invGray">
          <a:xfrm>
            <a:off x="4097656" y="2520316"/>
            <a:ext cx="685800" cy="297180"/>
          </a:xfrm>
          <a:prstGeom prst="line">
            <a:avLst/>
          </a:prstGeom>
          <a:noFill/>
          <a:ln w="38100">
            <a:solidFill>
              <a:srgbClr val="CCECFF"/>
            </a:solidFill>
            <a:round/>
            <a:headEnd/>
            <a:tailEnd type="triangle" w="med" len="med"/>
          </a:ln>
        </p:spPr>
        <p:txBody>
          <a:bodyPr lIns="109728" tIns="54864" rIns="109728" bIns="54864">
            <a:spAutoFit/>
          </a:bodyPr>
          <a:lstStyle/>
          <a:p>
            <a:endParaRPr lang="en-US"/>
          </a:p>
        </p:txBody>
      </p:sp>
      <p:sp>
        <p:nvSpPr>
          <p:cNvPr id="235550" name="Line 30"/>
          <p:cNvSpPr>
            <a:spLocks noChangeShapeType="1"/>
          </p:cNvSpPr>
          <p:nvPr/>
        </p:nvSpPr>
        <p:spPr bwMode="invGray">
          <a:xfrm flipV="1">
            <a:off x="4160520" y="3651886"/>
            <a:ext cx="622936" cy="971550"/>
          </a:xfrm>
          <a:prstGeom prst="line">
            <a:avLst/>
          </a:prstGeom>
          <a:noFill/>
          <a:ln w="38100" cap="rnd">
            <a:solidFill>
              <a:srgbClr val="CCECFF"/>
            </a:solidFill>
            <a:prstDash val="sysDot"/>
            <a:round/>
            <a:headEnd/>
            <a:tailEnd type="triangle" w="med" len="med"/>
          </a:ln>
        </p:spPr>
        <p:txBody>
          <a:bodyPr lIns="109728" tIns="54864" rIns="109728" bIns="54864">
            <a:spAutoFit/>
          </a:bodyPr>
          <a:lstStyle/>
          <a:p>
            <a:endParaRPr lang="en-US"/>
          </a:p>
        </p:txBody>
      </p:sp>
      <p:sp>
        <p:nvSpPr>
          <p:cNvPr id="235551" name="Line 31"/>
          <p:cNvSpPr>
            <a:spLocks noChangeShapeType="1"/>
          </p:cNvSpPr>
          <p:nvPr/>
        </p:nvSpPr>
        <p:spPr bwMode="invGray">
          <a:xfrm flipV="1">
            <a:off x="4154806" y="4371976"/>
            <a:ext cx="617220" cy="262890"/>
          </a:xfrm>
          <a:prstGeom prst="line">
            <a:avLst/>
          </a:prstGeom>
          <a:noFill/>
          <a:ln w="38100" cap="rnd">
            <a:solidFill>
              <a:srgbClr val="CCECFF"/>
            </a:solidFill>
            <a:prstDash val="sysDot"/>
            <a:round/>
            <a:headEnd/>
            <a:tailEnd type="triangle" w="med" len="med"/>
          </a:ln>
        </p:spPr>
        <p:txBody>
          <a:bodyPr lIns="109728" tIns="54864" rIns="109728" bIns="54864">
            <a:spAutoFit/>
          </a:bodyPr>
          <a:lstStyle/>
          <a:p>
            <a:endParaRPr lang="en-US"/>
          </a:p>
        </p:txBody>
      </p:sp>
      <p:sp>
        <p:nvSpPr>
          <p:cNvPr id="235552" name="Line 32"/>
          <p:cNvSpPr>
            <a:spLocks noChangeShapeType="1"/>
          </p:cNvSpPr>
          <p:nvPr/>
        </p:nvSpPr>
        <p:spPr bwMode="invGray">
          <a:xfrm>
            <a:off x="4154806" y="4629150"/>
            <a:ext cx="605790" cy="462916"/>
          </a:xfrm>
          <a:prstGeom prst="line">
            <a:avLst/>
          </a:prstGeom>
          <a:noFill/>
          <a:ln w="38100" cap="rnd">
            <a:solidFill>
              <a:srgbClr val="CCECFF"/>
            </a:solidFill>
            <a:prstDash val="sysDot"/>
            <a:round/>
            <a:headEnd/>
            <a:tailEnd type="triangle" w="med" len="med"/>
          </a:ln>
        </p:spPr>
        <p:txBody>
          <a:bodyPr lIns="109728" tIns="54864" rIns="109728" bIns="54864">
            <a:spAutoFit/>
          </a:bodyPr>
          <a:lstStyle/>
          <a:p>
            <a:endParaRPr lang="en-US"/>
          </a:p>
        </p:txBody>
      </p:sp>
      <p:sp>
        <p:nvSpPr>
          <p:cNvPr id="235553" name="Line 33"/>
          <p:cNvSpPr>
            <a:spLocks noChangeShapeType="1"/>
          </p:cNvSpPr>
          <p:nvPr/>
        </p:nvSpPr>
        <p:spPr bwMode="invGray">
          <a:xfrm flipV="1">
            <a:off x="4154806" y="6017896"/>
            <a:ext cx="360044" cy="194310"/>
          </a:xfrm>
          <a:prstGeom prst="line">
            <a:avLst/>
          </a:prstGeom>
          <a:noFill/>
          <a:ln w="38100">
            <a:solidFill>
              <a:srgbClr val="CCECFF"/>
            </a:solidFill>
            <a:round/>
            <a:headEnd/>
            <a:tailEnd type="triangle" w="med" len="med"/>
          </a:ln>
        </p:spPr>
        <p:txBody>
          <a:bodyPr lIns="109728" tIns="54864" rIns="109728" bIns="54864">
            <a:spAutoFit/>
          </a:bodyPr>
          <a:lstStyle/>
          <a:p>
            <a:endParaRPr lang="en-US"/>
          </a:p>
        </p:txBody>
      </p:sp>
      <p:sp>
        <p:nvSpPr>
          <p:cNvPr id="235554" name="Line 34"/>
          <p:cNvSpPr>
            <a:spLocks noChangeShapeType="1"/>
          </p:cNvSpPr>
          <p:nvPr/>
        </p:nvSpPr>
        <p:spPr bwMode="invGray">
          <a:xfrm>
            <a:off x="4154806" y="6206490"/>
            <a:ext cx="617220" cy="245746"/>
          </a:xfrm>
          <a:prstGeom prst="line">
            <a:avLst/>
          </a:prstGeom>
          <a:noFill/>
          <a:ln w="38100">
            <a:solidFill>
              <a:srgbClr val="CCECFF"/>
            </a:solidFill>
            <a:round/>
            <a:headEnd/>
            <a:tailEnd type="triangle" w="med" len="med"/>
          </a:ln>
        </p:spPr>
        <p:txBody>
          <a:bodyPr lIns="109728" tIns="54864" rIns="109728" bIns="54864">
            <a:spAutoFit/>
          </a:bodyPr>
          <a:lstStyle/>
          <a:p>
            <a:endParaRPr lang="en-US"/>
          </a:p>
        </p:txBody>
      </p:sp>
      <p:sp>
        <p:nvSpPr>
          <p:cNvPr id="235555" name="Rectangle 35"/>
          <p:cNvSpPr>
            <a:spLocks noChangeArrowheads="1"/>
          </p:cNvSpPr>
          <p:nvPr/>
        </p:nvSpPr>
        <p:spPr bwMode="invGray">
          <a:xfrm>
            <a:off x="5886450" y="1853566"/>
            <a:ext cx="4754880" cy="869469"/>
          </a:xfrm>
          <a:prstGeom prst="rect">
            <a:avLst/>
          </a:prstGeom>
          <a:noFill/>
          <a:ln w="12700" algn="ctr">
            <a:noFill/>
            <a:miter lim="800000"/>
            <a:headEnd/>
            <a:tailEnd/>
          </a:ln>
          <a:effectLst/>
        </p:spPr>
        <p:txBody>
          <a:bodyPr lIns="109728" tIns="54864" rIns="109728" bIns="54864">
            <a:spAutoFit/>
          </a:bodyPr>
          <a:lstStyle/>
          <a:p>
            <a:pPr>
              <a:lnSpc>
                <a:spcPct val="85000"/>
              </a:lnSpc>
              <a:spcBef>
                <a:spcPct val="20000"/>
              </a:spcBef>
              <a:defRPr/>
            </a:pPr>
            <a:r>
              <a:rPr lang="en-US" sz="2900" dirty="0">
                <a:effectLst>
                  <a:outerShdw blurRad="38100" dist="38100" dir="2700000" algn="tl">
                    <a:srgbClr val="000000"/>
                  </a:outerShdw>
                </a:effectLst>
              </a:rPr>
              <a:t>Server functionality is split into ~ 40 </a:t>
            </a:r>
            <a:r>
              <a:rPr lang="en-US" sz="2900" b="1" dirty="0">
                <a:solidFill>
                  <a:schemeClr val="tx2"/>
                </a:solidFill>
                <a:effectLst>
                  <a:outerShdw blurRad="38100" dist="38100" dir="2700000" algn="tl">
                    <a:srgbClr val="000000"/>
                  </a:outerShdw>
                </a:effectLst>
              </a:rPr>
              <a:t>modules</a:t>
            </a:r>
            <a:r>
              <a:rPr lang="en-US" sz="2900" dirty="0">
                <a:effectLst>
                  <a:outerShdw blurRad="38100" dist="38100" dir="2700000" algn="tl">
                    <a:srgbClr val="000000"/>
                  </a:outerShdw>
                </a:effectLst>
              </a:rPr>
              <a:t>...</a:t>
            </a:r>
          </a:p>
        </p:txBody>
      </p:sp>
      <p:sp>
        <p:nvSpPr>
          <p:cNvPr id="235556" name="Rectangle 36"/>
          <p:cNvSpPr>
            <a:spLocks noChangeArrowheads="1"/>
          </p:cNvSpPr>
          <p:nvPr/>
        </p:nvSpPr>
        <p:spPr bwMode="invGray">
          <a:xfrm>
            <a:off x="6478906" y="3209926"/>
            <a:ext cx="4573904" cy="914096"/>
          </a:xfrm>
          <a:prstGeom prst="rect">
            <a:avLst/>
          </a:prstGeom>
          <a:noFill/>
          <a:ln w="12700" algn="ctr">
            <a:noFill/>
            <a:miter lim="800000"/>
            <a:headEnd/>
            <a:tailEnd/>
          </a:ln>
          <a:effectLst/>
        </p:spPr>
        <p:txBody>
          <a:bodyPr lIns="109728" tIns="54864" rIns="109728" bIns="54864">
            <a:spAutoFit/>
          </a:bodyPr>
          <a:lstStyle/>
          <a:p>
            <a:pPr eaLnBrk="0" hangingPunct="0">
              <a:lnSpc>
                <a:spcPct val="90000"/>
              </a:lnSpc>
              <a:spcBef>
                <a:spcPct val="30000"/>
              </a:spcBef>
              <a:buClr>
                <a:schemeClr val="tx2"/>
              </a:buClr>
              <a:buSzPct val="85000"/>
              <a:buFont typeface="Wingdings 2" pitchFamily="18" charset="2"/>
              <a:buNone/>
              <a:defRPr/>
            </a:pPr>
            <a:r>
              <a:rPr lang="en-US" sz="2900" dirty="0">
                <a:effectLst>
                  <a:outerShdw blurRad="38100" dist="38100" dir="2700000" algn="tl">
                    <a:srgbClr val="000000"/>
                  </a:outerShdw>
                </a:effectLst>
              </a:rPr>
              <a:t>Modules plug into a generic request pipeline…</a:t>
            </a:r>
          </a:p>
        </p:txBody>
      </p:sp>
      <p:sp>
        <p:nvSpPr>
          <p:cNvPr id="235558" name="Rectangle 38"/>
          <p:cNvSpPr>
            <a:spLocks noChangeArrowheads="1"/>
          </p:cNvSpPr>
          <p:nvPr/>
        </p:nvSpPr>
        <p:spPr bwMode="invGray">
          <a:xfrm>
            <a:off x="6055996" y="4524376"/>
            <a:ext cx="5019674" cy="1384995"/>
          </a:xfrm>
          <a:prstGeom prst="rect">
            <a:avLst/>
          </a:prstGeom>
          <a:noFill/>
          <a:ln w="12700" algn="ctr">
            <a:noFill/>
            <a:miter lim="800000"/>
            <a:headEnd/>
            <a:tailEnd/>
          </a:ln>
          <a:effectLst/>
        </p:spPr>
        <p:txBody>
          <a:bodyPr lIns="109728" tIns="54864" rIns="109728" bIns="54864">
            <a:spAutoFit/>
          </a:bodyPr>
          <a:lstStyle/>
          <a:p>
            <a:pPr eaLnBrk="0" hangingPunct="0">
              <a:lnSpc>
                <a:spcPct val="90000"/>
              </a:lnSpc>
              <a:spcBef>
                <a:spcPct val="30000"/>
              </a:spcBef>
              <a:buClr>
                <a:schemeClr val="tx2"/>
              </a:buClr>
              <a:buSzPct val="85000"/>
              <a:buFont typeface="Wingdings 2" pitchFamily="18" charset="2"/>
              <a:buNone/>
              <a:defRPr/>
            </a:pPr>
            <a:r>
              <a:rPr lang="en-US" sz="2900" dirty="0">
                <a:effectLst>
                  <a:outerShdw blurRad="38100" dist="38100" dir="2700000" algn="tl">
                    <a:srgbClr val="000000"/>
                  </a:outerShdw>
                </a:effectLst>
              </a:rPr>
              <a:t>Modules </a:t>
            </a:r>
            <a:r>
              <a:rPr lang="en-US" sz="2900" b="1" dirty="0">
                <a:solidFill>
                  <a:schemeClr val="tx2"/>
                </a:solidFill>
                <a:effectLst>
                  <a:outerShdw blurRad="38100" dist="38100" dir="2700000" algn="tl">
                    <a:srgbClr val="000000"/>
                  </a:outerShdw>
                </a:effectLst>
              </a:rPr>
              <a:t>extend server</a:t>
            </a:r>
            <a:r>
              <a:rPr lang="en-US" sz="2900" b="1" dirty="0">
                <a:solidFill>
                  <a:schemeClr val="accent1"/>
                </a:solidFill>
                <a:effectLst>
                  <a:outerShdw blurRad="38100" dist="38100" dir="2700000" algn="tl">
                    <a:srgbClr val="000000"/>
                  </a:outerShdw>
                </a:effectLst>
              </a:rPr>
              <a:t> </a:t>
            </a:r>
            <a:r>
              <a:rPr lang="en-US" sz="2900" b="1" dirty="0">
                <a:solidFill>
                  <a:schemeClr val="tx2"/>
                </a:solidFill>
                <a:effectLst>
                  <a:outerShdw blurRad="38100" dist="38100" dir="2700000" algn="tl">
                    <a:srgbClr val="000000"/>
                  </a:outerShdw>
                </a:effectLst>
              </a:rPr>
              <a:t>functionality</a:t>
            </a:r>
            <a:r>
              <a:rPr lang="en-US" sz="3400" b="1" dirty="0">
                <a:solidFill>
                  <a:schemeClr val="tx2"/>
                </a:solidFill>
                <a:effectLst>
                  <a:outerShdw blurRad="38100" dist="38100" dir="2700000" algn="tl">
                    <a:srgbClr val="000000"/>
                  </a:outerShdw>
                </a:effectLst>
              </a:rPr>
              <a:t> </a:t>
            </a:r>
            <a:r>
              <a:rPr lang="en-US" sz="2900" dirty="0">
                <a:effectLst>
                  <a:outerShdw blurRad="38100" dist="38100" dir="2700000" algn="tl">
                    <a:srgbClr val="000000"/>
                  </a:outerShdw>
                </a:effectLst>
              </a:rPr>
              <a:t>through a public module API.</a:t>
            </a:r>
            <a:endParaRPr lang="en-US" sz="2900" dirty="0">
              <a:solidFill>
                <a:schemeClr val="accent1"/>
              </a:solidFill>
              <a:effectLst>
                <a:outerShdw blurRad="38100" dist="38100" dir="2700000" algn="tl">
                  <a:srgbClr val="000000"/>
                </a:outerShdw>
              </a:effectLst>
            </a:endParaRPr>
          </a:p>
        </p:txBody>
      </p:sp>
      <p:sp>
        <p:nvSpPr>
          <p:cNvPr id="235559" name="Line 39"/>
          <p:cNvSpPr>
            <a:spLocks noChangeShapeType="1"/>
          </p:cNvSpPr>
          <p:nvPr/>
        </p:nvSpPr>
        <p:spPr bwMode="invGray">
          <a:xfrm flipV="1">
            <a:off x="2646046" y="3954780"/>
            <a:ext cx="537210" cy="428626"/>
          </a:xfrm>
          <a:prstGeom prst="line">
            <a:avLst/>
          </a:prstGeom>
          <a:noFill/>
          <a:ln w="28575" cap="rnd">
            <a:solidFill>
              <a:srgbClr val="333333"/>
            </a:solidFill>
            <a:prstDash val="sysDot"/>
            <a:round/>
            <a:headEnd/>
            <a:tailEnd type="triangle" w="med" len="med"/>
          </a:ln>
        </p:spPr>
        <p:txBody>
          <a:bodyPr lIns="109728" tIns="54864" rIns="109728" bIns="54864">
            <a:spAutoFit/>
          </a:bodyPr>
          <a:lstStyle/>
          <a:p>
            <a:endParaRPr lang="en-US"/>
          </a:p>
        </p:txBody>
      </p:sp>
      <p:sp>
        <p:nvSpPr>
          <p:cNvPr id="235560" name="Line 40"/>
          <p:cNvSpPr>
            <a:spLocks noChangeShapeType="1"/>
          </p:cNvSpPr>
          <p:nvPr/>
        </p:nvSpPr>
        <p:spPr bwMode="invGray">
          <a:xfrm>
            <a:off x="2651760" y="4377691"/>
            <a:ext cx="525780" cy="445770"/>
          </a:xfrm>
          <a:prstGeom prst="line">
            <a:avLst/>
          </a:prstGeom>
          <a:noFill/>
          <a:ln w="28575" cap="rnd">
            <a:solidFill>
              <a:srgbClr val="333333"/>
            </a:solidFill>
            <a:prstDash val="sysDot"/>
            <a:round/>
            <a:headEnd/>
            <a:tailEnd type="triangle" w="med" len="med"/>
          </a:ln>
        </p:spPr>
        <p:txBody>
          <a:bodyPr lIns="109728" tIns="54864" rIns="109728" bIns="54864">
            <a:spAutoFit/>
          </a:bodyPr>
          <a:lstStyle/>
          <a:p>
            <a:endParaRPr lang="en-US"/>
          </a:p>
        </p:txBody>
      </p:sp>
      <p:sp>
        <p:nvSpPr>
          <p:cNvPr id="235561" name="Line 41"/>
          <p:cNvSpPr>
            <a:spLocks noChangeShapeType="1"/>
          </p:cNvSpPr>
          <p:nvPr/>
        </p:nvSpPr>
        <p:spPr bwMode="invGray">
          <a:xfrm>
            <a:off x="2697480" y="4371976"/>
            <a:ext cx="451486" cy="0"/>
          </a:xfrm>
          <a:prstGeom prst="line">
            <a:avLst/>
          </a:prstGeom>
          <a:noFill/>
          <a:ln w="28575" cap="rnd">
            <a:solidFill>
              <a:srgbClr val="333333"/>
            </a:solidFill>
            <a:prstDash val="sysDot"/>
            <a:round/>
            <a:headEnd/>
            <a:tailEnd type="triangle" w="med" len="med"/>
          </a:ln>
        </p:spPr>
        <p:txBody>
          <a:bodyPr lIns="109728" tIns="54864" rIns="109728" bIns="54864">
            <a:spAutoFit/>
          </a:bodyPr>
          <a:lstStyle/>
          <a:p>
            <a:endParaRPr lang="en-US"/>
          </a:p>
        </p:txBody>
      </p:sp>
      <p:sp>
        <p:nvSpPr>
          <p:cNvPr id="235562" name="AutoShape 42"/>
          <p:cNvSpPr>
            <a:spLocks noChangeArrowheads="1"/>
          </p:cNvSpPr>
          <p:nvPr/>
        </p:nvSpPr>
        <p:spPr bwMode="invGray">
          <a:xfrm>
            <a:off x="918210" y="3049906"/>
            <a:ext cx="3276600" cy="421004"/>
          </a:xfrm>
          <a:prstGeom prst="roundRect">
            <a:avLst>
              <a:gd name="adj" fmla="val 0"/>
            </a:avLst>
          </a:prstGeom>
          <a:noFill/>
          <a:ln w="9525" algn="ctr">
            <a:noFill/>
            <a:round/>
            <a:headEnd/>
            <a:tailEnd/>
          </a:ln>
        </p:spPr>
        <p:txBody>
          <a:bodyPr lIns="109728" tIns="54864" rIns="109728" bIns="54864" anchor="ctr">
            <a:spAutoFit/>
          </a:bodyPr>
          <a:lstStyle/>
          <a:p>
            <a:pPr algn="ctr">
              <a:lnSpc>
                <a:spcPct val="85000"/>
              </a:lnSpc>
              <a:spcBef>
                <a:spcPct val="20000"/>
              </a:spcBef>
            </a:pPr>
            <a:r>
              <a:rPr lang="en-US" sz="2400" b="1" dirty="0">
                <a:solidFill>
                  <a:schemeClr val="bg1"/>
                </a:solidFill>
              </a:rPr>
              <a:t>…</a:t>
            </a:r>
          </a:p>
        </p:txBody>
      </p:sp>
      <p:sp>
        <p:nvSpPr>
          <p:cNvPr id="235563" name="AutoShape 43"/>
          <p:cNvSpPr>
            <a:spLocks noChangeArrowheads="1"/>
          </p:cNvSpPr>
          <p:nvPr/>
        </p:nvSpPr>
        <p:spPr bwMode="invGray">
          <a:xfrm>
            <a:off x="906780" y="5181600"/>
            <a:ext cx="3276600" cy="421006"/>
          </a:xfrm>
          <a:prstGeom prst="roundRect">
            <a:avLst>
              <a:gd name="adj" fmla="val 0"/>
            </a:avLst>
          </a:prstGeom>
          <a:noFill/>
          <a:ln w="9525" algn="ctr">
            <a:noFill/>
            <a:round/>
            <a:headEnd/>
            <a:tailEnd/>
          </a:ln>
        </p:spPr>
        <p:txBody>
          <a:bodyPr lIns="109728" tIns="54864" rIns="109728" bIns="54864" anchor="ctr">
            <a:spAutoFit/>
          </a:bodyPr>
          <a:lstStyle/>
          <a:p>
            <a:pPr algn="ctr">
              <a:lnSpc>
                <a:spcPct val="85000"/>
              </a:lnSpc>
              <a:spcBef>
                <a:spcPct val="20000"/>
              </a:spcBef>
            </a:pPr>
            <a:r>
              <a:rPr lang="en-US" sz="2400" b="1" dirty="0">
                <a:solidFill>
                  <a:schemeClr val="bg1"/>
                </a:solidFill>
              </a:rPr>
              <a:t>…</a:t>
            </a:r>
          </a:p>
        </p:txBody>
      </p:sp>
    </p:spTree>
    <p:custDataLst>
      <p:tags r:id="rId1"/>
    </p:custDataLst>
  </p:cSld>
  <p:clrMapOvr>
    <a:masterClrMapping/>
  </p:clrMapOvr>
  <p:transition advTm="2720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4.72222E-6 3.7037E-7 L 0.34271 -0.14236 " pathEditMode="relative" rAng="0" ptsTypes="AA">
                                      <p:cBhvr>
                                        <p:cTn id="10" dur="1000" fill="hold"/>
                                        <p:tgtEl>
                                          <p:spTgt spid="235531"/>
                                        </p:tgtEl>
                                        <p:attrNameLst>
                                          <p:attrName>ppt_x</p:attrName>
                                          <p:attrName>ppt_y</p:attrName>
                                        </p:attrNameLst>
                                      </p:cBhvr>
                                      <p:rCtr x="171" y="-71"/>
                                    </p:animMotion>
                                  </p:childTnLst>
                                </p:cTn>
                              </p:par>
                              <p:par>
                                <p:cTn id="11" presetID="0" presetClass="path" presetSubtype="0" accel="50000" decel="50000" fill="hold" grpId="0" nodeType="withEffect">
                                  <p:stCondLst>
                                    <p:cond delay="0"/>
                                  </p:stCondLst>
                                  <p:childTnLst>
                                    <p:animMotion origin="layout" path="M 2.77778E-7 3.7037E-7 L 0.24479 -0.07917 " pathEditMode="relative" rAng="0" ptsTypes="AA">
                                      <p:cBhvr>
                                        <p:cTn id="12" dur="1000" fill="hold"/>
                                        <p:tgtEl>
                                          <p:spTgt spid="235532"/>
                                        </p:tgtEl>
                                        <p:attrNameLst>
                                          <p:attrName>ppt_x</p:attrName>
                                          <p:attrName>ppt_y</p:attrName>
                                        </p:attrNameLst>
                                      </p:cBhvr>
                                      <p:rCtr x="122" y="-40"/>
                                    </p:animMotion>
                                  </p:childTnLst>
                                </p:cTn>
                              </p:par>
                              <p:par>
                                <p:cTn id="13" presetID="0" presetClass="path" presetSubtype="0" accel="50000" decel="50000" fill="hold" grpId="0" nodeType="withEffect">
                                  <p:stCondLst>
                                    <p:cond delay="0"/>
                                  </p:stCondLst>
                                  <p:childTnLst>
                                    <p:animMotion origin="layout" path="M -1.94444E-6 -2.59259E-6 L 0.14948 -0.01944 " pathEditMode="relative" rAng="0" ptsTypes="AA">
                                      <p:cBhvr>
                                        <p:cTn id="14" dur="1000" fill="hold"/>
                                        <p:tgtEl>
                                          <p:spTgt spid="235538"/>
                                        </p:tgtEl>
                                        <p:attrNameLst>
                                          <p:attrName>ppt_x</p:attrName>
                                          <p:attrName>ppt_y</p:attrName>
                                        </p:attrNameLst>
                                      </p:cBhvr>
                                      <p:rCtr x="75" y="-10"/>
                                    </p:animMotion>
                                  </p:childTnLst>
                                </p:cTn>
                              </p:par>
                              <p:par>
                                <p:cTn id="15" presetID="0" presetClass="path" presetSubtype="0" accel="50000" decel="50000" fill="hold" grpId="0" nodeType="withEffect">
                                  <p:stCondLst>
                                    <p:cond delay="0"/>
                                  </p:stCondLst>
                                  <p:childTnLst>
                                    <p:animMotion origin="layout" path="M -0.00069 -0.00023 L 0.14462 -0.02037 " pathEditMode="relative" rAng="0" ptsTypes="AA">
                                      <p:cBhvr>
                                        <p:cTn id="16" dur="1000" fill="hold"/>
                                        <p:tgtEl>
                                          <p:spTgt spid="235534"/>
                                        </p:tgtEl>
                                        <p:attrNameLst>
                                          <p:attrName>ppt_x</p:attrName>
                                          <p:attrName>ppt_y</p:attrName>
                                        </p:attrNameLst>
                                      </p:cBhvr>
                                      <p:rCtr x="73" y="-10"/>
                                    </p:animMotion>
                                  </p:childTnLst>
                                </p:cTn>
                              </p:par>
                              <p:par>
                                <p:cTn id="17" presetID="0" presetClass="path" presetSubtype="0" accel="50000" decel="50000" fill="hold" grpId="0" nodeType="withEffect">
                                  <p:stCondLst>
                                    <p:cond delay="0"/>
                                  </p:stCondLst>
                                  <p:childTnLst>
                                    <p:animMotion origin="layout" path="M -0.00069 0.00092 L 0.14306 -0.00185 " pathEditMode="relative" rAng="0" ptsTypes="AA">
                                      <p:cBhvr>
                                        <p:cTn id="18" dur="1000" fill="hold"/>
                                        <p:tgtEl>
                                          <p:spTgt spid="235535"/>
                                        </p:tgtEl>
                                        <p:attrNameLst>
                                          <p:attrName>ppt_x</p:attrName>
                                          <p:attrName>ppt_y</p:attrName>
                                        </p:attrNameLst>
                                      </p:cBhvr>
                                      <p:rCtr x="72" y="-1"/>
                                    </p:animMotion>
                                  </p:childTnLst>
                                </p:cTn>
                              </p:par>
                              <p:par>
                                <p:cTn id="19" presetID="0" presetClass="path" presetSubtype="0" accel="50000" decel="50000" fill="hold" grpId="0" nodeType="withEffect">
                                  <p:stCondLst>
                                    <p:cond delay="0"/>
                                  </p:stCondLst>
                                  <p:childTnLst>
                                    <p:animMotion origin="layout" path="M -0.00069 0.00046 L 0.14254 0.01851 " pathEditMode="relative" rAng="0" ptsTypes="AA">
                                      <p:cBhvr>
                                        <p:cTn id="20" dur="1000" fill="hold"/>
                                        <p:tgtEl>
                                          <p:spTgt spid="235536"/>
                                        </p:tgtEl>
                                        <p:attrNameLst>
                                          <p:attrName>ppt_x</p:attrName>
                                          <p:attrName>ppt_y</p:attrName>
                                        </p:attrNameLst>
                                      </p:cBhvr>
                                      <p:rCtr x="72" y="9"/>
                                    </p:animMotion>
                                  </p:childTnLst>
                                </p:cTn>
                              </p:par>
                              <p:par>
                                <p:cTn id="21" presetID="0" presetClass="path" presetSubtype="0" accel="50000" decel="50000" fill="hold" grpId="0" nodeType="withEffect">
                                  <p:stCondLst>
                                    <p:cond delay="0"/>
                                  </p:stCondLst>
                                  <p:childTnLst>
                                    <p:animMotion origin="layout" path="M 0.00017 -0.00047 L 0.17101 -0.03172 " pathEditMode="relative" rAng="0" ptsTypes="AA">
                                      <p:cBhvr>
                                        <p:cTn id="22" dur="1000" fill="hold"/>
                                        <p:tgtEl>
                                          <p:spTgt spid="235530"/>
                                        </p:tgtEl>
                                        <p:attrNameLst>
                                          <p:attrName>ppt_x</p:attrName>
                                          <p:attrName>ppt_y</p:attrName>
                                        </p:attrNameLst>
                                      </p:cBhvr>
                                      <p:rCtr x="85" y="-16"/>
                                    </p:animMotion>
                                  </p:childTnLst>
                                </p:cTn>
                              </p:par>
                              <p:par>
                                <p:cTn id="23" presetID="0" presetClass="path" presetSubtype="0" accel="50000" decel="50000" fill="hold" grpId="0" nodeType="withEffect">
                                  <p:stCondLst>
                                    <p:cond delay="0"/>
                                  </p:stCondLst>
                                  <p:childTnLst>
                                    <p:animMotion origin="layout" path="M -3.05556E-6 2.59259E-6 L 0.34271 0.03194 " pathEditMode="relative" rAng="0" ptsTypes="AA">
                                      <p:cBhvr>
                                        <p:cTn id="24" dur="1000" fill="hold"/>
                                        <p:tgtEl>
                                          <p:spTgt spid="235529"/>
                                        </p:tgtEl>
                                        <p:attrNameLst>
                                          <p:attrName>ppt_x</p:attrName>
                                          <p:attrName>ppt_y</p:attrName>
                                        </p:attrNameLst>
                                      </p:cBhvr>
                                      <p:rCtr x="171" y="16"/>
                                    </p:animMotion>
                                  </p:childTnLst>
                                </p:cTn>
                              </p:par>
                              <p:par>
                                <p:cTn id="25" presetID="1" presetClass="exit" presetSubtype="0" fill="hold" grpId="0" nodeType="withEffect">
                                  <p:stCondLst>
                                    <p:cond delay="0"/>
                                  </p:stCondLst>
                                  <p:childTnLst>
                                    <p:set>
                                      <p:cBhvr>
                                        <p:cTn id="26" dur="1" fill="hold">
                                          <p:stCondLst>
                                            <p:cond delay="0"/>
                                          </p:stCondLst>
                                        </p:cTn>
                                        <p:tgtEl>
                                          <p:spTgt spid="235537"/>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235533"/>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235528"/>
                                        </p:tgtEl>
                                        <p:attrNameLst>
                                          <p:attrName>style.visibility</p:attrName>
                                        </p:attrNameLst>
                                      </p:cBhvr>
                                      <p:to>
                                        <p:strVal val="hidden"/>
                                      </p:to>
                                    </p:set>
                                  </p:childTnLst>
                                </p:cTn>
                              </p:par>
                              <p:par>
                                <p:cTn id="31" presetID="1" presetClass="exit" presetSubtype="0" fill="hold" grpId="0" nodeType="withEffect">
                                  <p:stCondLst>
                                    <p:cond delay="0"/>
                                  </p:stCondLst>
                                  <p:childTnLst>
                                    <p:set>
                                      <p:cBhvr>
                                        <p:cTn id="32" dur="1" fill="hold">
                                          <p:stCondLst>
                                            <p:cond delay="0"/>
                                          </p:stCondLst>
                                        </p:cTn>
                                        <p:tgtEl>
                                          <p:spTgt spid="235559"/>
                                        </p:tgtEl>
                                        <p:attrNameLst>
                                          <p:attrName>style.visibility</p:attrName>
                                        </p:attrNameLst>
                                      </p:cBhvr>
                                      <p:to>
                                        <p:strVal val="hidden"/>
                                      </p:to>
                                    </p:set>
                                  </p:childTnLst>
                                </p:cTn>
                              </p:par>
                              <p:par>
                                <p:cTn id="33" presetID="1" presetClass="exit" presetSubtype="0" fill="hold" grpId="0" nodeType="withEffect">
                                  <p:stCondLst>
                                    <p:cond delay="0"/>
                                  </p:stCondLst>
                                  <p:childTnLst>
                                    <p:set>
                                      <p:cBhvr>
                                        <p:cTn id="34" dur="1" fill="hold">
                                          <p:stCondLst>
                                            <p:cond delay="0"/>
                                          </p:stCondLst>
                                        </p:cTn>
                                        <p:tgtEl>
                                          <p:spTgt spid="235560"/>
                                        </p:tgtEl>
                                        <p:attrNameLst>
                                          <p:attrName>style.visibility</p:attrName>
                                        </p:attrNameLst>
                                      </p:cBhvr>
                                      <p:to>
                                        <p:strVal val="hidden"/>
                                      </p:to>
                                    </p:set>
                                  </p:childTnLst>
                                </p:cTn>
                              </p:par>
                              <p:par>
                                <p:cTn id="35" presetID="1" presetClass="exit" presetSubtype="0" fill="hold" grpId="0" nodeType="withEffect">
                                  <p:stCondLst>
                                    <p:cond delay="0"/>
                                  </p:stCondLst>
                                  <p:childTnLst>
                                    <p:set>
                                      <p:cBhvr>
                                        <p:cTn id="36" dur="1" fill="hold">
                                          <p:stCondLst>
                                            <p:cond delay="0"/>
                                          </p:stCondLst>
                                        </p:cTn>
                                        <p:tgtEl>
                                          <p:spTgt spid="235561"/>
                                        </p:tgtEl>
                                        <p:attrNameLst>
                                          <p:attrName>style.visibility</p:attrName>
                                        </p:attrNameLst>
                                      </p:cBhvr>
                                      <p:to>
                                        <p:strVal val="hidden"/>
                                      </p:to>
                                    </p:set>
                                  </p:childTnLst>
                                </p:cTn>
                              </p:par>
                              <p:par>
                                <p:cTn id="37" presetID="1" presetClass="exit" presetSubtype="0" fill="hold" grpId="0" nodeType="withEffect">
                                  <p:stCondLst>
                                    <p:cond delay="0"/>
                                  </p:stCondLst>
                                  <p:childTnLst>
                                    <p:set>
                                      <p:cBhvr>
                                        <p:cTn id="38" dur="1" fill="hold">
                                          <p:stCondLst>
                                            <p:cond delay="0"/>
                                          </p:stCondLst>
                                        </p:cTn>
                                        <p:tgtEl>
                                          <p:spTgt spid="235562"/>
                                        </p:tgtEl>
                                        <p:attrNameLst>
                                          <p:attrName>style.visibility</p:attrName>
                                        </p:attrNameLst>
                                      </p:cBhvr>
                                      <p:to>
                                        <p:strVal val="hidden"/>
                                      </p:to>
                                    </p:set>
                                  </p:childTnLst>
                                </p:cTn>
                              </p:par>
                              <p:par>
                                <p:cTn id="39" presetID="1" presetClass="exit" presetSubtype="0" fill="hold" grpId="0" nodeType="withEffect">
                                  <p:stCondLst>
                                    <p:cond delay="0"/>
                                  </p:stCondLst>
                                  <p:childTnLst>
                                    <p:set>
                                      <p:cBhvr>
                                        <p:cTn id="40" dur="1" fill="hold">
                                          <p:stCondLst>
                                            <p:cond delay="0"/>
                                          </p:stCondLst>
                                        </p:cTn>
                                        <p:tgtEl>
                                          <p:spTgt spid="235563"/>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3555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grpId="0" nodeType="clickEffect">
                                  <p:stCondLst>
                                    <p:cond delay="0"/>
                                  </p:stCondLst>
                                  <p:childTnLst>
                                    <p:set>
                                      <p:cBhvr>
                                        <p:cTn id="48" dur="1" fill="hold">
                                          <p:stCondLst>
                                            <p:cond delay="0"/>
                                          </p:stCondLst>
                                        </p:cTn>
                                        <p:tgtEl>
                                          <p:spTgt spid="235539"/>
                                        </p:tgtEl>
                                        <p:attrNameLst>
                                          <p:attrName>style.visibility</p:attrName>
                                        </p:attrNameLst>
                                      </p:cBhvr>
                                      <p:to>
                                        <p:strVal val="visible"/>
                                      </p:to>
                                    </p:set>
                                    <p:anim calcmode="lin" valueType="num">
                                      <p:cBhvr>
                                        <p:cTn id="49" dur="500" fill="hold"/>
                                        <p:tgtEl>
                                          <p:spTgt spid="235539"/>
                                        </p:tgtEl>
                                        <p:attrNameLst>
                                          <p:attrName>ppt_w</p:attrName>
                                        </p:attrNameLst>
                                      </p:cBhvr>
                                      <p:tavLst>
                                        <p:tav tm="0">
                                          <p:val>
                                            <p:fltVal val="0"/>
                                          </p:val>
                                        </p:tav>
                                        <p:tav tm="100000">
                                          <p:val>
                                            <p:strVal val="#ppt_w"/>
                                          </p:val>
                                        </p:tav>
                                      </p:tavLst>
                                    </p:anim>
                                    <p:anim calcmode="lin" valueType="num">
                                      <p:cBhvr>
                                        <p:cTn id="50" dur="500" fill="hold"/>
                                        <p:tgtEl>
                                          <p:spTgt spid="235539"/>
                                        </p:tgtEl>
                                        <p:attrNameLst>
                                          <p:attrName>ppt_h</p:attrName>
                                        </p:attrNameLst>
                                      </p:cBhvr>
                                      <p:tavLst>
                                        <p:tav tm="0">
                                          <p:val>
                                            <p:fltVal val="0"/>
                                          </p:val>
                                        </p:tav>
                                        <p:tav tm="100000">
                                          <p:val>
                                            <p:strVal val="#ppt_h"/>
                                          </p:val>
                                        </p:tav>
                                      </p:tavLst>
                                    </p:anim>
                                    <p:animEffect transition="in" filter="fade">
                                      <p:cBhvr>
                                        <p:cTn id="51" dur="500"/>
                                        <p:tgtEl>
                                          <p:spTgt spid="235539"/>
                                        </p:tgtEl>
                                      </p:cBhvr>
                                    </p:animEffect>
                                  </p:childTnLst>
                                </p:cTn>
                              </p:par>
                              <p:par>
                                <p:cTn id="52" presetID="53" presetClass="entr" presetSubtype="0" fill="hold" grpId="0" nodeType="withEffect">
                                  <p:stCondLst>
                                    <p:cond delay="0"/>
                                  </p:stCondLst>
                                  <p:childTnLst>
                                    <p:set>
                                      <p:cBhvr>
                                        <p:cTn id="53" dur="1" fill="hold">
                                          <p:stCondLst>
                                            <p:cond delay="0"/>
                                          </p:stCondLst>
                                        </p:cTn>
                                        <p:tgtEl>
                                          <p:spTgt spid="235544"/>
                                        </p:tgtEl>
                                        <p:attrNameLst>
                                          <p:attrName>style.visibility</p:attrName>
                                        </p:attrNameLst>
                                      </p:cBhvr>
                                      <p:to>
                                        <p:strVal val="visible"/>
                                      </p:to>
                                    </p:set>
                                    <p:anim calcmode="lin" valueType="num">
                                      <p:cBhvr>
                                        <p:cTn id="54" dur="500" fill="hold"/>
                                        <p:tgtEl>
                                          <p:spTgt spid="235544"/>
                                        </p:tgtEl>
                                        <p:attrNameLst>
                                          <p:attrName>ppt_w</p:attrName>
                                        </p:attrNameLst>
                                      </p:cBhvr>
                                      <p:tavLst>
                                        <p:tav tm="0">
                                          <p:val>
                                            <p:fltVal val="0"/>
                                          </p:val>
                                        </p:tav>
                                        <p:tav tm="100000">
                                          <p:val>
                                            <p:strVal val="#ppt_w"/>
                                          </p:val>
                                        </p:tav>
                                      </p:tavLst>
                                    </p:anim>
                                    <p:anim calcmode="lin" valueType="num">
                                      <p:cBhvr>
                                        <p:cTn id="55" dur="500" fill="hold"/>
                                        <p:tgtEl>
                                          <p:spTgt spid="235544"/>
                                        </p:tgtEl>
                                        <p:attrNameLst>
                                          <p:attrName>ppt_h</p:attrName>
                                        </p:attrNameLst>
                                      </p:cBhvr>
                                      <p:tavLst>
                                        <p:tav tm="0">
                                          <p:val>
                                            <p:fltVal val="0"/>
                                          </p:val>
                                        </p:tav>
                                        <p:tav tm="100000">
                                          <p:val>
                                            <p:strVal val="#ppt_h"/>
                                          </p:val>
                                        </p:tav>
                                      </p:tavLst>
                                    </p:anim>
                                    <p:animEffect transition="in" filter="fade">
                                      <p:cBhvr>
                                        <p:cTn id="56" dur="500"/>
                                        <p:tgtEl>
                                          <p:spTgt spid="235544"/>
                                        </p:tgtEl>
                                      </p:cBhvr>
                                    </p:animEffect>
                                  </p:childTnLst>
                                </p:cTn>
                              </p:par>
                              <p:par>
                                <p:cTn id="57" presetID="53" presetClass="entr" presetSubtype="0" fill="hold" grpId="0" nodeType="withEffect">
                                  <p:stCondLst>
                                    <p:cond delay="0"/>
                                  </p:stCondLst>
                                  <p:childTnLst>
                                    <p:set>
                                      <p:cBhvr>
                                        <p:cTn id="58" dur="1" fill="hold">
                                          <p:stCondLst>
                                            <p:cond delay="0"/>
                                          </p:stCondLst>
                                        </p:cTn>
                                        <p:tgtEl>
                                          <p:spTgt spid="235543"/>
                                        </p:tgtEl>
                                        <p:attrNameLst>
                                          <p:attrName>style.visibility</p:attrName>
                                        </p:attrNameLst>
                                      </p:cBhvr>
                                      <p:to>
                                        <p:strVal val="visible"/>
                                      </p:to>
                                    </p:set>
                                    <p:anim calcmode="lin" valueType="num">
                                      <p:cBhvr>
                                        <p:cTn id="59" dur="500" fill="hold"/>
                                        <p:tgtEl>
                                          <p:spTgt spid="235543"/>
                                        </p:tgtEl>
                                        <p:attrNameLst>
                                          <p:attrName>ppt_w</p:attrName>
                                        </p:attrNameLst>
                                      </p:cBhvr>
                                      <p:tavLst>
                                        <p:tav tm="0">
                                          <p:val>
                                            <p:fltVal val="0"/>
                                          </p:val>
                                        </p:tav>
                                        <p:tav tm="100000">
                                          <p:val>
                                            <p:strVal val="#ppt_w"/>
                                          </p:val>
                                        </p:tav>
                                      </p:tavLst>
                                    </p:anim>
                                    <p:anim calcmode="lin" valueType="num">
                                      <p:cBhvr>
                                        <p:cTn id="60" dur="500" fill="hold"/>
                                        <p:tgtEl>
                                          <p:spTgt spid="235543"/>
                                        </p:tgtEl>
                                        <p:attrNameLst>
                                          <p:attrName>ppt_h</p:attrName>
                                        </p:attrNameLst>
                                      </p:cBhvr>
                                      <p:tavLst>
                                        <p:tav tm="0">
                                          <p:val>
                                            <p:fltVal val="0"/>
                                          </p:val>
                                        </p:tav>
                                        <p:tav tm="100000">
                                          <p:val>
                                            <p:strVal val="#ppt_h"/>
                                          </p:val>
                                        </p:tav>
                                      </p:tavLst>
                                    </p:anim>
                                    <p:animEffect transition="in" filter="fade">
                                      <p:cBhvr>
                                        <p:cTn id="61" dur="500"/>
                                        <p:tgtEl>
                                          <p:spTgt spid="235543"/>
                                        </p:tgtEl>
                                      </p:cBhvr>
                                    </p:animEffect>
                                  </p:childTnLst>
                                </p:cTn>
                              </p:par>
                              <p:par>
                                <p:cTn id="62" presetID="53" presetClass="entr" presetSubtype="0" fill="hold" grpId="0" nodeType="withEffect">
                                  <p:stCondLst>
                                    <p:cond delay="0"/>
                                  </p:stCondLst>
                                  <p:childTnLst>
                                    <p:set>
                                      <p:cBhvr>
                                        <p:cTn id="63" dur="1" fill="hold">
                                          <p:stCondLst>
                                            <p:cond delay="0"/>
                                          </p:stCondLst>
                                        </p:cTn>
                                        <p:tgtEl>
                                          <p:spTgt spid="235542"/>
                                        </p:tgtEl>
                                        <p:attrNameLst>
                                          <p:attrName>style.visibility</p:attrName>
                                        </p:attrNameLst>
                                      </p:cBhvr>
                                      <p:to>
                                        <p:strVal val="visible"/>
                                      </p:to>
                                    </p:set>
                                    <p:anim calcmode="lin" valueType="num">
                                      <p:cBhvr>
                                        <p:cTn id="64" dur="500" fill="hold"/>
                                        <p:tgtEl>
                                          <p:spTgt spid="235542"/>
                                        </p:tgtEl>
                                        <p:attrNameLst>
                                          <p:attrName>ppt_w</p:attrName>
                                        </p:attrNameLst>
                                      </p:cBhvr>
                                      <p:tavLst>
                                        <p:tav tm="0">
                                          <p:val>
                                            <p:fltVal val="0"/>
                                          </p:val>
                                        </p:tav>
                                        <p:tav tm="100000">
                                          <p:val>
                                            <p:strVal val="#ppt_w"/>
                                          </p:val>
                                        </p:tav>
                                      </p:tavLst>
                                    </p:anim>
                                    <p:anim calcmode="lin" valueType="num">
                                      <p:cBhvr>
                                        <p:cTn id="65" dur="500" fill="hold"/>
                                        <p:tgtEl>
                                          <p:spTgt spid="235542"/>
                                        </p:tgtEl>
                                        <p:attrNameLst>
                                          <p:attrName>ppt_h</p:attrName>
                                        </p:attrNameLst>
                                      </p:cBhvr>
                                      <p:tavLst>
                                        <p:tav tm="0">
                                          <p:val>
                                            <p:fltVal val="0"/>
                                          </p:val>
                                        </p:tav>
                                        <p:tav tm="100000">
                                          <p:val>
                                            <p:strVal val="#ppt_h"/>
                                          </p:val>
                                        </p:tav>
                                      </p:tavLst>
                                    </p:anim>
                                    <p:animEffect transition="in" filter="fade">
                                      <p:cBhvr>
                                        <p:cTn id="66" dur="500"/>
                                        <p:tgtEl>
                                          <p:spTgt spid="235542"/>
                                        </p:tgtEl>
                                      </p:cBhvr>
                                    </p:animEffect>
                                  </p:childTnLst>
                                </p:cTn>
                              </p:par>
                              <p:par>
                                <p:cTn id="67" presetID="53" presetClass="entr" presetSubtype="0" fill="hold" grpId="0" nodeType="withEffect">
                                  <p:stCondLst>
                                    <p:cond delay="0"/>
                                  </p:stCondLst>
                                  <p:childTnLst>
                                    <p:set>
                                      <p:cBhvr>
                                        <p:cTn id="68" dur="1" fill="hold">
                                          <p:stCondLst>
                                            <p:cond delay="0"/>
                                          </p:stCondLst>
                                        </p:cTn>
                                        <p:tgtEl>
                                          <p:spTgt spid="235541"/>
                                        </p:tgtEl>
                                        <p:attrNameLst>
                                          <p:attrName>style.visibility</p:attrName>
                                        </p:attrNameLst>
                                      </p:cBhvr>
                                      <p:to>
                                        <p:strVal val="visible"/>
                                      </p:to>
                                    </p:set>
                                    <p:anim calcmode="lin" valueType="num">
                                      <p:cBhvr>
                                        <p:cTn id="69" dur="500" fill="hold"/>
                                        <p:tgtEl>
                                          <p:spTgt spid="235541"/>
                                        </p:tgtEl>
                                        <p:attrNameLst>
                                          <p:attrName>ppt_w</p:attrName>
                                        </p:attrNameLst>
                                      </p:cBhvr>
                                      <p:tavLst>
                                        <p:tav tm="0">
                                          <p:val>
                                            <p:fltVal val="0"/>
                                          </p:val>
                                        </p:tav>
                                        <p:tav tm="100000">
                                          <p:val>
                                            <p:strVal val="#ppt_w"/>
                                          </p:val>
                                        </p:tav>
                                      </p:tavLst>
                                    </p:anim>
                                    <p:anim calcmode="lin" valueType="num">
                                      <p:cBhvr>
                                        <p:cTn id="70" dur="500" fill="hold"/>
                                        <p:tgtEl>
                                          <p:spTgt spid="235541"/>
                                        </p:tgtEl>
                                        <p:attrNameLst>
                                          <p:attrName>ppt_h</p:attrName>
                                        </p:attrNameLst>
                                      </p:cBhvr>
                                      <p:tavLst>
                                        <p:tav tm="0">
                                          <p:val>
                                            <p:fltVal val="0"/>
                                          </p:val>
                                        </p:tav>
                                        <p:tav tm="100000">
                                          <p:val>
                                            <p:strVal val="#ppt_h"/>
                                          </p:val>
                                        </p:tav>
                                      </p:tavLst>
                                    </p:anim>
                                    <p:animEffect transition="in" filter="fade">
                                      <p:cBhvr>
                                        <p:cTn id="71" dur="500"/>
                                        <p:tgtEl>
                                          <p:spTgt spid="235541"/>
                                        </p:tgtEl>
                                      </p:cBhvr>
                                    </p:animEffect>
                                  </p:childTnLst>
                                </p:cTn>
                              </p:par>
                              <p:par>
                                <p:cTn id="72" presetID="53" presetClass="entr" presetSubtype="0" fill="hold" grpId="0" nodeType="withEffect">
                                  <p:stCondLst>
                                    <p:cond delay="0"/>
                                  </p:stCondLst>
                                  <p:childTnLst>
                                    <p:set>
                                      <p:cBhvr>
                                        <p:cTn id="73" dur="1" fill="hold">
                                          <p:stCondLst>
                                            <p:cond delay="0"/>
                                          </p:stCondLst>
                                        </p:cTn>
                                        <p:tgtEl>
                                          <p:spTgt spid="235540"/>
                                        </p:tgtEl>
                                        <p:attrNameLst>
                                          <p:attrName>style.visibility</p:attrName>
                                        </p:attrNameLst>
                                      </p:cBhvr>
                                      <p:to>
                                        <p:strVal val="visible"/>
                                      </p:to>
                                    </p:set>
                                    <p:anim calcmode="lin" valueType="num">
                                      <p:cBhvr>
                                        <p:cTn id="74" dur="500" fill="hold"/>
                                        <p:tgtEl>
                                          <p:spTgt spid="235540"/>
                                        </p:tgtEl>
                                        <p:attrNameLst>
                                          <p:attrName>ppt_w</p:attrName>
                                        </p:attrNameLst>
                                      </p:cBhvr>
                                      <p:tavLst>
                                        <p:tav tm="0">
                                          <p:val>
                                            <p:fltVal val="0"/>
                                          </p:val>
                                        </p:tav>
                                        <p:tav tm="100000">
                                          <p:val>
                                            <p:strVal val="#ppt_w"/>
                                          </p:val>
                                        </p:tav>
                                      </p:tavLst>
                                    </p:anim>
                                    <p:anim calcmode="lin" valueType="num">
                                      <p:cBhvr>
                                        <p:cTn id="75" dur="500" fill="hold"/>
                                        <p:tgtEl>
                                          <p:spTgt spid="235540"/>
                                        </p:tgtEl>
                                        <p:attrNameLst>
                                          <p:attrName>ppt_h</p:attrName>
                                        </p:attrNameLst>
                                      </p:cBhvr>
                                      <p:tavLst>
                                        <p:tav tm="0">
                                          <p:val>
                                            <p:fltVal val="0"/>
                                          </p:val>
                                        </p:tav>
                                        <p:tav tm="100000">
                                          <p:val>
                                            <p:strVal val="#ppt_h"/>
                                          </p:val>
                                        </p:tav>
                                      </p:tavLst>
                                    </p:anim>
                                    <p:animEffect transition="in" filter="fade">
                                      <p:cBhvr>
                                        <p:cTn id="76" dur="500"/>
                                        <p:tgtEl>
                                          <p:spTgt spid="235540"/>
                                        </p:tgtEl>
                                      </p:cBhvr>
                                    </p:animEffect>
                                  </p:childTnLst>
                                </p:cTn>
                              </p:par>
                              <p:par>
                                <p:cTn id="77" presetID="53" presetClass="entr" presetSubtype="0" fill="hold" grpId="0" nodeType="withEffect">
                                  <p:stCondLst>
                                    <p:cond delay="0"/>
                                  </p:stCondLst>
                                  <p:childTnLst>
                                    <p:set>
                                      <p:cBhvr>
                                        <p:cTn id="78" dur="1" fill="hold">
                                          <p:stCondLst>
                                            <p:cond delay="0"/>
                                          </p:stCondLst>
                                        </p:cTn>
                                        <p:tgtEl>
                                          <p:spTgt spid="235545"/>
                                        </p:tgtEl>
                                        <p:attrNameLst>
                                          <p:attrName>style.visibility</p:attrName>
                                        </p:attrNameLst>
                                      </p:cBhvr>
                                      <p:to>
                                        <p:strVal val="visible"/>
                                      </p:to>
                                    </p:set>
                                    <p:anim calcmode="lin" valueType="num">
                                      <p:cBhvr>
                                        <p:cTn id="79" dur="500" fill="hold"/>
                                        <p:tgtEl>
                                          <p:spTgt spid="235545"/>
                                        </p:tgtEl>
                                        <p:attrNameLst>
                                          <p:attrName>ppt_w</p:attrName>
                                        </p:attrNameLst>
                                      </p:cBhvr>
                                      <p:tavLst>
                                        <p:tav tm="0">
                                          <p:val>
                                            <p:fltVal val="0"/>
                                          </p:val>
                                        </p:tav>
                                        <p:tav tm="100000">
                                          <p:val>
                                            <p:strVal val="#ppt_w"/>
                                          </p:val>
                                        </p:tav>
                                      </p:tavLst>
                                    </p:anim>
                                    <p:anim calcmode="lin" valueType="num">
                                      <p:cBhvr>
                                        <p:cTn id="80" dur="500" fill="hold"/>
                                        <p:tgtEl>
                                          <p:spTgt spid="235545"/>
                                        </p:tgtEl>
                                        <p:attrNameLst>
                                          <p:attrName>ppt_h</p:attrName>
                                        </p:attrNameLst>
                                      </p:cBhvr>
                                      <p:tavLst>
                                        <p:tav tm="0">
                                          <p:val>
                                            <p:fltVal val="0"/>
                                          </p:val>
                                        </p:tav>
                                        <p:tav tm="100000">
                                          <p:val>
                                            <p:strVal val="#ppt_h"/>
                                          </p:val>
                                        </p:tav>
                                      </p:tavLst>
                                    </p:anim>
                                    <p:animEffect transition="in" filter="fade">
                                      <p:cBhvr>
                                        <p:cTn id="81" dur="500"/>
                                        <p:tgtEl>
                                          <p:spTgt spid="235545"/>
                                        </p:tgtEl>
                                      </p:cBhvr>
                                    </p:animEffect>
                                  </p:childTnLst>
                                </p:cTn>
                              </p:par>
                              <p:par>
                                <p:cTn id="82" presetID="53" presetClass="entr" presetSubtype="0" fill="hold" grpId="0" nodeType="withEffect">
                                  <p:stCondLst>
                                    <p:cond delay="0"/>
                                  </p:stCondLst>
                                  <p:childTnLst>
                                    <p:set>
                                      <p:cBhvr>
                                        <p:cTn id="83" dur="1" fill="hold">
                                          <p:stCondLst>
                                            <p:cond delay="0"/>
                                          </p:stCondLst>
                                        </p:cTn>
                                        <p:tgtEl>
                                          <p:spTgt spid="235546"/>
                                        </p:tgtEl>
                                        <p:attrNameLst>
                                          <p:attrName>style.visibility</p:attrName>
                                        </p:attrNameLst>
                                      </p:cBhvr>
                                      <p:to>
                                        <p:strVal val="visible"/>
                                      </p:to>
                                    </p:set>
                                    <p:anim calcmode="lin" valueType="num">
                                      <p:cBhvr>
                                        <p:cTn id="84" dur="500" fill="hold"/>
                                        <p:tgtEl>
                                          <p:spTgt spid="235546"/>
                                        </p:tgtEl>
                                        <p:attrNameLst>
                                          <p:attrName>ppt_w</p:attrName>
                                        </p:attrNameLst>
                                      </p:cBhvr>
                                      <p:tavLst>
                                        <p:tav tm="0">
                                          <p:val>
                                            <p:fltVal val="0"/>
                                          </p:val>
                                        </p:tav>
                                        <p:tav tm="100000">
                                          <p:val>
                                            <p:strVal val="#ppt_w"/>
                                          </p:val>
                                        </p:tav>
                                      </p:tavLst>
                                    </p:anim>
                                    <p:anim calcmode="lin" valueType="num">
                                      <p:cBhvr>
                                        <p:cTn id="85" dur="500" fill="hold"/>
                                        <p:tgtEl>
                                          <p:spTgt spid="235546"/>
                                        </p:tgtEl>
                                        <p:attrNameLst>
                                          <p:attrName>ppt_h</p:attrName>
                                        </p:attrNameLst>
                                      </p:cBhvr>
                                      <p:tavLst>
                                        <p:tav tm="0">
                                          <p:val>
                                            <p:fltVal val="0"/>
                                          </p:val>
                                        </p:tav>
                                        <p:tav tm="100000">
                                          <p:val>
                                            <p:strVal val="#ppt_h"/>
                                          </p:val>
                                        </p:tav>
                                      </p:tavLst>
                                    </p:anim>
                                    <p:animEffect transition="in" filter="fade">
                                      <p:cBhvr>
                                        <p:cTn id="86" dur="500"/>
                                        <p:tgtEl>
                                          <p:spTgt spid="235546"/>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0" fill="hold" grpId="0" nodeType="clickEffect">
                                  <p:stCondLst>
                                    <p:cond delay="0"/>
                                  </p:stCondLst>
                                  <p:childTnLst>
                                    <p:set>
                                      <p:cBhvr>
                                        <p:cTn id="90" dur="1" fill="hold">
                                          <p:stCondLst>
                                            <p:cond delay="0"/>
                                          </p:stCondLst>
                                        </p:cTn>
                                        <p:tgtEl>
                                          <p:spTgt spid="235547"/>
                                        </p:tgtEl>
                                        <p:attrNameLst>
                                          <p:attrName>style.visibility</p:attrName>
                                        </p:attrNameLst>
                                      </p:cBhvr>
                                      <p:to>
                                        <p:strVal val="visible"/>
                                      </p:to>
                                    </p:set>
                                    <p:anim calcmode="lin" valueType="num">
                                      <p:cBhvr>
                                        <p:cTn id="91" dur="500" fill="hold"/>
                                        <p:tgtEl>
                                          <p:spTgt spid="235547"/>
                                        </p:tgtEl>
                                        <p:attrNameLst>
                                          <p:attrName>ppt_w</p:attrName>
                                        </p:attrNameLst>
                                      </p:cBhvr>
                                      <p:tavLst>
                                        <p:tav tm="0">
                                          <p:val>
                                            <p:fltVal val="0"/>
                                          </p:val>
                                        </p:tav>
                                        <p:tav tm="100000">
                                          <p:val>
                                            <p:strVal val="#ppt_w"/>
                                          </p:val>
                                        </p:tav>
                                      </p:tavLst>
                                    </p:anim>
                                    <p:anim calcmode="lin" valueType="num">
                                      <p:cBhvr>
                                        <p:cTn id="92" dur="500" fill="hold"/>
                                        <p:tgtEl>
                                          <p:spTgt spid="235547"/>
                                        </p:tgtEl>
                                        <p:attrNameLst>
                                          <p:attrName>ppt_h</p:attrName>
                                        </p:attrNameLst>
                                      </p:cBhvr>
                                      <p:tavLst>
                                        <p:tav tm="0">
                                          <p:val>
                                            <p:fltVal val="0"/>
                                          </p:val>
                                        </p:tav>
                                        <p:tav tm="100000">
                                          <p:val>
                                            <p:strVal val="#ppt_h"/>
                                          </p:val>
                                        </p:tav>
                                      </p:tavLst>
                                    </p:anim>
                                    <p:animEffect transition="in" filter="fade">
                                      <p:cBhvr>
                                        <p:cTn id="93" dur="500"/>
                                        <p:tgtEl>
                                          <p:spTgt spid="235547"/>
                                        </p:tgtEl>
                                      </p:cBhvr>
                                    </p:animEffect>
                                  </p:childTnLst>
                                </p:cTn>
                              </p:par>
                              <p:par>
                                <p:cTn id="94" presetID="53" presetClass="entr" presetSubtype="0" fill="hold" grpId="0" nodeType="withEffect">
                                  <p:stCondLst>
                                    <p:cond delay="0"/>
                                  </p:stCondLst>
                                  <p:childTnLst>
                                    <p:set>
                                      <p:cBhvr>
                                        <p:cTn id="95" dur="1" fill="hold">
                                          <p:stCondLst>
                                            <p:cond delay="0"/>
                                          </p:stCondLst>
                                        </p:cTn>
                                        <p:tgtEl>
                                          <p:spTgt spid="235548"/>
                                        </p:tgtEl>
                                        <p:attrNameLst>
                                          <p:attrName>style.visibility</p:attrName>
                                        </p:attrNameLst>
                                      </p:cBhvr>
                                      <p:to>
                                        <p:strVal val="visible"/>
                                      </p:to>
                                    </p:set>
                                    <p:anim calcmode="lin" valueType="num">
                                      <p:cBhvr>
                                        <p:cTn id="96" dur="500" fill="hold"/>
                                        <p:tgtEl>
                                          <p:spTgt spid="235548"/>
                                        </p:tgtEl>
                                        <p:attrNameLst>
                                          <p:attrName>ppt_w</p:attrName>
                                        </p:attrNameLst>
                                      </p:cBhvr>
                                      <p:tavLst>
                                        <p:tav tm="0">
                                          <p:val>
                                            <p:fltVal val="0"/>
                                          </p:val>
                                        </p:tav>
                                        <p:tav tm="100000">
                                          <p:val>
                                            <p:strVal val="#ppt_w"/>
                                          </p:val>
                                        </p:tav>
                                      </p:tavLst>
                                    </p:anim>
                                    <p:anim calcmode="lin" valueType="num">
                                      <p:cBhvr>
                                        <p:cTn id="97" dur="500" fill="hold"/>
                                        <p:tgtEl>
                                          <p:spTgt spid="235548"/>
                                        </p:tgtEl>
                                        <p:attrNameLst>
                                          <p:attrName>ppt_h</p:attrName>
                                        </p:attrNameLst>
                                      </p:cBhvr>
                                      <p:tavLst>
                                        <p:tav tm="0">
                                          <p:val>
                                            <p:fltVal val="0"/>
                                          </p:val>
                                        </p:tav>
                                        <p:tav tm="100000">
                                          <p:val>
                                            <p:strVal val="#ppt_h"/>
                                          </p:val>
                                        </p:tav>
                                      </p:tavLst>
                                    </p:anim>
                                    <p:animEffect transition="in" filter="fade">
                                      <p:cBhvr>
                                        <p:cTn id="98" dur="500"/>
                                        <p:tgtEl>
                                          <p:spTgt spid="235548"/>
                                        </p:tgtEl>
                                      </p:cBhvr>
                                    </p:animEffect>
                                  </p:childTnLst>
                                </p:cTn>
                              </p:par>
                              <p:par>
                                <p:cTn id="99" presetID="53" presetClass="entr" presetSubtype="0" fill="hold" grpId="0" nodeType="withEffect">
                                  <p:stCondLst>
                                    <p:cond delay="0"/>
                                  </p:stCondLst>
                                  <p:childTnLst>
                                    <p:set>
                                      <p:cBhvr>
                                        <p:cTn id="100" dur="1" fill="hold">
                                          <p:stCondLst>
                                            <p:cond delay="0"/>
                                          </p:stCondLst>
                                        </p:cTn>
                                        <p:tgtEl>
                                          <p:spTgt spid="235549"/>
                                        </p:tgtEl>
                                        <p:attrNameLst>
                                          <p:attrName>style.visibility</p:attrName>
                                        </p:attrNameLst>
                                      </p:cBhvr>
                                      <p:to>
                                        <p:strVal val="visible"/>
                                      </p:to>
                                    </p:set>
                                    <p:anim calcmode="lin" valueType="num">
                                      <p:cBhvr>
                                        <p:cTn id="101" dur="500" fill="hold"/>
                                        <p:tgtEl>
                                          <p:spTgt spid="235549"/>
                                        </p:tgtEl>
                                        <p:attrNameLst>
                                          <p:attrName>ppt_w</p:attrName>
                                        </p:attrNameLst>
                                      </p:cBhvr>
                                      <p:tavLst>
                                        <p:tav tm="0">
                                          <p:val>
                                            <p:fltVal val="0"/>
                                          </p:val>
                                        </p:tav>
                                        <p:tav tm="100000">
                                          <p:val>
                                            <p:strVal val="#ppt_w"/>
                                          </p:val>
                                        </p:tav>
                                      </p:tavLst>
                                    </p:anim>
                                    <p:anim calcmode="lin" valueType="num">
                                      <p:cBhvr>
                                        <p:cTn id="102" dur="500" fill="hold"/>
                                        <p:tgtEl>
                                          <p:spTgt spid="235549"/>
                                        </p:tgtEl>
                                        <p:attrNameLst>
                                          <p:attrName>ppt_h</p:attrName>
                                        </p:attrNameLst>
                                      </p:cBhvr>
                                      <p:tavLst>
                                        <p:tav tm="0">
                                          <p:val>
                                            <p:fltVal val="0"/>
                                          </p:val>
                                        </p:tav>
                                        <p:tav tm="100000">
                                          <p:val>
                                            <p:strVal val="#ppt_h"/>
                                          </p:val>
                                        </p:tav>
                                      </p:tavLst>
                                    </p:anim>
                                    <p:animEffect transition="in" filter="fade">
                                      <p:cBhvr>
                                        <p:cTn id="103" dur="500"/>
                                        <p:tgtEl>
                                          <p:spTgt spid="235549"/>
                                        </p:tgtEl>
                                      </p:cBhvr>
                                    </p:animEffect>
                                  </p:childTnLst>
                                </p:cTn>
                              </p:par>
                              <p:par>
                                <p:cTn id="104" presetID="53" presetClass="entr" presetSubtype="0" fill="hold" grpId="0" nodeType="withEffect">
                                  <p:stCondLst>
                                    <p:cond delay="0"/>
                                  </p:stCondLst>
                                  <p:childTnLst>
                                    <p:set>
                                      <p:cBhvr>
                                        <p:cTn id="105" dur="1" fill="hold">
                                          <p:stCondLst>
                                            <p:cond delay="0"/>
                                          </p:stCondLst>
                                        </p:cTn>
                                        <p:tgtEl>
                                          <p:spTgt spid="235550"/>
                                        </p:tgtEl>
                                        <p:attrNameLst>
                                          <p:attrName>style.visibility</p:attrName>
                                        </p:attrNameLst>
                                      </p:cBhvr>
                                      <p:to>
                                        <p:strVal val="visible"/>
                                      </p:to>
                                    </p:set>
                                    <p:anim calcmode="lin" valueType="num">
                                      <p:cBhvr>
                                        <p:cTn id="106" dur="500" fill="hold"/>
                                        <p:tgtEl>
                                          <p:spTgt spid="235550"/>
                                        </p:tgtEl>
                                        <p:attrNameLst>
                                          <p:attrName>ppt_w</p:attrName>
                                        </p:attrNameLst>
                                      </p:cBhvr>
                                      <p:tavLst>
                                        <p:tav tm="0">
                                          <p:val>
                                            <p:fltVal val="0"/>
                                          </p:val>
                                        </p:tav>
                                        <p:tav tm="100000">
                                          <p:val>
                                            <p:strVal val="#ppt_w"/>
                                          </p:val>
                                        </p:tav>
                                      </p:tavLst>
                                    </p:anim>
                                    <p:anim calcmode="lin" valueType="num">
                                      <p:cBhvr>
                                        <p:cTn id="107" dur="500" fill="hold"/>
                                        <p:tgtEl>
                                          <p:spTgt spid="235550"/>
                                        </p:tgtEl>
                                        <p:attrNameLst>
                                          <p:attrName>ppt_h</p:attrName>
                                        </p:attrNameLst>
                                      </p:cBhvr>
                                      <p:tavLst>
                                        <p:tav tm="0">
                                          <p:val>
                                            <p:fltVal val="0"/>
                                          </p:val>
                                        </p:tav>
                                        <p:tav tm="100000">
                                          <p:val>
                                            <p:strVal val="#ppt_h"/>
                                          </p:val>
                                        </p:tav>
                                      </p:tavLst>
                                    </p:anim>
                                    <p:animEffect transition="in" filter="fade">
                                      <p:cBhvr>
                                        <p:cTn id="108" dur="500"/>
                                        <p:tgtEl>
                                          <p:spTgt spid="235550"/>
                                        </p:tgtEl>
                                      </p:cBhvr>
                                    </p:animEffect>
                                  </p:childTnLst>
                                </p:cTn>
                              </p:par>
                              <p:par>
                                <p:cTn id="109" presetID="53" presetClass="entr" presetSubtype="0" fill="hold" grpId="0" nodeType="withEffect">
                                  <p:stCondLst>
                                    <p:cond delay="0"/>
                                  </p:stCondLst>
                                  <p:childTnLst>
                                    <p:set>
                                      <p:cBhvr>
                                        <p:cTn id="110" dur="1" fill="hold">
                                          <p:stCondLst>
                                            <p:cond delay="0"/>
                                          </p:stCondLst>
                                        </p:cTn>
                                        <p:tgtEl>
                                          <p:spTgt spid="235551"/>
                                        </p:tgtEl>
                                        <p:attrNameLst>
                                          <p:attrName>style.visibility</p:attrName>
                                        </p:attrNameLst>
                                      </p:cBhvr>
                                      <p:to>
                                        <p:strVal val="visible"/>
                                      </p:to>
                                    </p:set>
                                    <p:anim calcmode="lin" valueType="num">
                                      <p:cBhvr>
                                        <p:cTn id="111" dur="500" fill="hold"/>
                                        <p:tgtEl>
                                          <p:spTgt spid="235551"/>
                                        </p:tgtEl>
                                        <p:attrNameLst>
                                          <p:attrName>ppt_w</p:attrName>
                                        </p:attrNameLst>
                                      </p:cBhvr>
                                      <p:tavLst>
                                        <p:tav tm="0">
                                          <p:val>
                                            <p:fltVal val="0"/>
                                          </p:val>
                                        </p:tav>
                                        <p:tav tm="100000">
                                          <p:val>
                                            <p:strVal val="#ppt_w"/>
                                          </p:val>
                                        </p:tav>
                                      </p:tavLst>
                                    </p:anim>
                                    <p:anim calcmode="lin" valueType="num">
                                      <p:cBhvr>
                                        <p:cTn id="112" dur="500" fill="hold"/>
                                        <p:tgtEl>
                                          <p:spTgt spid="235551"/>
                                        </p:tgtEl>
                                        <p:attrNameLst>
                                          <p:attrName>ppt_h</p:attrName>
                                        </p:attrNameLst>
                                      </p:cBhvr>
                                      <p:tavLst>
                                        <p:tav tm="0">
                                          <p:val>
                                            <p:fltVal val="0"/>
                                          </p:val>
                                        </p:tav>
                                        <p:tav tm="100000">
                                          <p:val>
                                            <p:strVal val="#ppt_h"/>
                                          </p:val>
                                        </p:tav>
                                      </p:tavLst>
                                    </p:anim>
                                    <p:animEffect transition="in" filter="fade">
                                      <p:cBhvr>
                                        <p:cTn id="113" dur="500"/>
                                        <p:tgtEl>
                                          <p:spTgt spid="235551"/>
                                        </p:tgtEl>
                                      </p:cBhvr>
                                    </p:animEffect>
                                  </p:childTnLst>
                                </p:cTn>
                              </p:par>
                              <p:par>
                                <p:cTn id="114" presetID="53" presetClass="entr" presetSubtype="0" fill="hold" grpId="0" nodeType="withEffect">
                                  <p:stCondLst>
                                    <p:cond delay="0"/>
                                  </p:stCondLst>
                                  <p:childTnLst>
                                    <p:set>
                                      <p:cBhvr>
                                        <p:cTn id="115" dur="1" fill="hold">
                                          <p:stCondLst>
                                            <p:cond delay="0"/>
                                          </p:stCondLst>
                                        </p:cTn>
                                        <p:tgtEl>
                                          <p:spTgt spid="235552"/>
                                        </p:tgtEl>
                                        <p:attrNameLst>
                                          <p:attrName>style.visibility</p:attrName>
                                        </p:attrNameLst>
                                      </p:cBhvr>
                                      <p:to>
                                        <p:strVal val="visible"/>
                                      </p:to>
                                    </p:set>
                                    <p:anim calcmode="lin" valueType="num">
                                      <p:cBhvr>
                                        <p:cTn id="116" dur="500" fill="hold"/>
                                        <p:tgtEl>
                                          <p:spTgt spid="235552"/>
                                        </p:tgtEl>
                                        <p:attrNameLst>
                                          <p:attrName>ppt_w</p:attrName>
                                        </p:attrNameLst>
                                      </p:cBhvr>
                                      <p:tavLst>
                                        <p:tav tm="0">
                                          <p:val>
                                            <p:fltVal val="0"/>
                                          </p:val>
                                        </p:tav>
                                        <p:tav tm="100000">
                                          <p:val>
                                            <p:strVal val="#ppt_w"/>
                                          </p:val>
                                        </p:tav>
                                      </p:tavLst>
                                    </p:anim>
                                    <p:anim calcmode="lin" valueType="num">
                                      <p:cBhvr>
                                        <p:cTn id="117" dur="500" fill="hold"/>
                                        <p:tgtEl>
                                          <p:spTgt spid="235552"/>
                                        </p:tgtEl>
                                        <p:attrNameLst>
                                          <p:attrName>ppt_h</p:attrName>
                                        </p:attrNameLst>
                                      </p:cBhvr>
                                      <p:tavLst>
                                        <p:tav tm="0">
                                          <p:val>
                                            <p:fltVal val="0"/>
                                          </p:val>
                                        </p:tav>
                                        <p:tav tm="100000">
                                          <p:val>
                                            <p:strVal val="#ppt_h"/>
                                          </p:val>
                                        </p:tav>
                                      </p:tavLst>
                                    </p:anim>
                                    <p:animEffect transition="in" filter="fade">
                                      <p:cBhvr>
                                        <p:cTn id="118" dur="500"/>
                                        <p:tgtEl>
                                          <p:spTgt spid="235552"/>
                                        </p:tgtEl>
                                      </p:cBhvr>
                                    </p:animEffect>
                                  </p:childTnLst>
                                </p:cTn>
                              </p:par>
                              <p:par>
                                <p:cTn id="119" presetID="53" presetClass="entr" presetSubtype="0" fill="hold" grpId="0" nodeType="withEffect">
                                  <p:stCondLst>
                                    <p:cond delay="0"/>
                                  </p:stCondLst>
                                  <p:childTnLst>
                                    <p:set>
                                      <p:cBhvr>
                                        <p:cTn id="120" dur="1" fill="hold">
                                          <p:stCondLst>
                                            <p:cond delay="0"/>
                                          </p:stCondLst>
                                        </p:cTn>
                                        <p:tgtEl>
                                          <p:spTgt spid="235553"/>
                                        </p:tgtEl>
                                        <p:attrNameLst>
                                          <p:attrName>style.visibility</p:attrName>
                                        </p:attrNameLst>
                                      </p:cBhvr>
                                      <p:to>
                                        <p:strVal val="visible"/>
                                      </p:to>
                                    </p:set>
                                    <p:anim calcmode="lin" valueType="num">
                                      <p:cBhvr>
                                        <p:cTn id="121" dur="500" fill="hold"/>
                                        <p:tgtEl>
                                          <p:spTgt spid="235553"/>
                                        </p:tgtEl>
                                        <p:attrNameLst>
                                          <p:attrName>ppt_w</p:attrName>
                                        </p:attrNameLst>
                                      </p:cBhvr>
                                      <p:tavLst>
                                        <p:tav tm="0">
                                          <p:val>
                                            <p:fltVal val="0"/>
                                          </p:val>
                                        </p:tav>
                                        <p:tav tm="100000">
                                          <p:val>
                                            <p:strVal val="#ppt_w"/>
                                          </p:val>
                                        </p:tav>
                                      </p:tavLst>
                                    </p:anim>
                                    <p:anim calcmode="lin" valueType="num">
                                      <p:cBhvr>
                                        <p:cTn id="122" dur="500" fill="hold"/>
                                        <p:tgtEl>
                                          <p:spTgt spid="235553"/>
                                        </p:tgtEl>
                                        <p:attrNameLst>
                                          <p:attrName>ppt_h</p:attrName>
                                        </p:attrNameLst>
                                      </p:cBhvr>
                                      <p:tavLst>
                                        <p:tav tm="0">
                                          <p:val>
                                            <p:fltVal val="0"/>
                                          </p:val>
                                        </p:tav>
                                        <p:tav tm="100000">
                                          <p:val>
                                            <p:strVal val="#ppt_h"/>
                                          </p:val>
                                        </p:tav>
                                      </p:tavLst>
                                    </p:anim>
                                    <p:animEffect transition="in" filter="fade">
                                      <p:cBhvr>
                                        <p:cTn id="123" dur="500"/>
                                        <p:tgtEl>
                                          <p:spTgt spid="235553"/>
                                        </p:tgtEl>
                                      </p:cBhvr>
                                    </p:animEffect>
                                  </p:childTnLst>
                                </p:cTn>
                              </p:par>
                              <p:par>
                                <p:cTn id="124" presetID="53" presetClass="entr" presetSubtype="0" fill="hold" grpId="0" nodeType="withEffect">
                                  <p:stCondLst>
                                    <p:cond delay="0"/>
                                  </p:stCondLst>
                                  <p:childTnLst>
                                    <p:set>
                                      <p:cBhvr>
                                        <p:cTn id="125" dur="1" fill="hold">
                                          <p:stCondLst>
                                            <p:cond delay="0"/>
                                          </p:stCondLst>
                                        </p:cTn>
                                        <p:tgtEl>
                                          <p:spTgt spid="235554"/>
                                        </p:tgtEl>
                                        <p:attrNameLst>
                                          <p:attrName>style.visibility</p:attrName>
                                        </p:attrNameLst>
                                      </p:cBhvr>
                                      <p:to>
                                        <p:strVal val="visible"/>
                                      </p:to>
                                    </p:set>
                                    <p:anim calcmode="lin" valueType="num">
                                      <p:cBhvr>
                                        <p:cTn id="126" dur="500" fill="hold"/>
                                        <p:tgtEl>
                                          <p:spTgt spid="235554"/>
                                        </p:tgtEl>
                                        <p:attrNameLst>
                                          <p:attrName>ppt_w</p:attrName>
                                        </p:attrNameLst>
                                      </p:cBhvr>
                                      <p:tavLst>
                                        <p:tav tm="0">
                                          <p:val>
                                            <p:fltVal val="0"/>
                                          </p:val>
                                        </p:tav>
                                        <p:tav tm="100000">
                                          <p:val>
                                            <p:strVal val="#ppt_w"/>
                                          </p:val>
                                        </p:tav>
                                      </p:tavLst>
                                    </p:anim>
                                    <p:anim calcmode="lin" valueType="num">
                                      <p:cBhvr>
                                        <p:cTn id="127" dur="500" fill="hold"/>
                                        <p:tgtEl>
                                          <p:spTgt spid="235554"/>
                                        </p:tgtEl>
                                        <p:attrNameLst>
                                          <p:attrName>ppt_h</p:attrName>
                                        </p:attrNameLst>
                                      </p:cBhvr>
                                      <p:tavLst>
                                        <p:tav tm="0">
                                          <p:val>
                                            <p:fltVal val="0"/>
                                          </p:val>
                                        </p:tav>
                                        <p:tav tm="100000">
                                          <p:val>
                                            <p:strVal val="#ppt_h"/>
                                          </p:val>
                                        </p:tav>
                                      </p:tavLst>
                                    </p:anim>
                                    <p:animEffect transition="in" filter="fade">
                                      <p:cBhvr>
                                        <p:cTn id="128" dur="500"/>
                                        <p:tgtEl>
                                          <p:spTgt spid="235554"/>
                                        </p:tgtEl>
                                      </p:cBhvr>
                                    </p:animEffec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grpId="0" nodeType="clickEffect">
                                  <p:stCondLst>
                                    <p:cond delay="0"/>
                                  </p:stCondLst>
                                  <p:childTnLst>
                                    <p:set>
                                      <p:cBhvr>
                                        <p:cTn id="132" dur="1" fill="hold">
                                          <p:stCondLst>
                                            <p:cond delay="0"/>
                                          </p:stCondLst>
                                        </p:cTn>
                                        <p:tgtEl>
                                          <p:spTgt spid="2355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8" grpId="0" animBg="1"/>
      <p:bldP spid="235529" grpId="0" animBg="1"/>
      <p:bldP spid="235530" grpId="0" animBg="1"/>
      <p:bldP spid="235531" grpId="0" animBg="1"/>
      <p:bldP spid="235532" grpId="0" animBg="1"/>
      <p:bldP spid="235533" grpId="0" animBg="1"/>
      <p:bldP spid="235534" grpId="0" animBg="1"/>
      <p:bldP spid="235535" grpId="0" animBg="1"/>
      <p:bldP spid="235536" grpId="0" animBg="1"/>
      <p:bldP spid="235537" grpId="0" animBg="1"/>
      <p:bldP spid="235538" grpId="0" animBg="1"/>
      <p:bldP spid="235539" grpId="0" animBg="1"/>
      <p:bldP spid="235540" grpId="0" animBg="1"/>
      <p:bldP spid="235541" grpId="0" animBg="1"/>
      <p:bldP spid="235542" grpId="0" animBg="1"/>
      <p:bldP spid="235543" grpId="0" animBg="1"/>
      <p:bldP spid="235544" grpId="0" animBg="1"/>
      <p:bldP spid="235545" grpId="0"/>
      <p:bldP spid="235546" grpId="0"/>
      <p:bldP spid="235547" grpId="0" animBg="1"/>
      <p:bldP spid="235548" grpId="0" animBg="1"/>
      <p:bldP spid="235549" grpId="0" animBg="1"/>
      <p:bldP spid="235550" grpId="0" animBg="1"/>
      <p:bldP spid="235551" grpId="0" animBg="1"/>
      <p:bldP spid="235552" grpId="0" animBg="1"/>
      <p:bldP spid="235553" grpId="0" animBg="1"/>
      <p:bldP spid="235554" grpId="0" animBg="1"/>
      <p:bldP spid="235555" grpId="0"/>
      <p:bldP spid="235556" grpId="0"/>
      <p:bldP spid="235558" grpId="0"/>
      <p:bldP spid="235559" grpId="0" animBg="1"/>
      <p:bldP spid="235560" grpId="0" animBg="1"/>
      <p:bldP spid="235561" grpId="0" animBg="1"/>
      <p:bldP spid="235562" grpId="0"/>
      <p:bldP spid="23556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View Default Running Modules</a:t>
            </a:r>
            <a:endParaRPr lang="en-GB" dirty="0"/>
          </a:p>
        </p:txBody>
      </p:sp>
      <p:sp>
        <p:nvSpPr>
          <p:cNvPr id="5" name="Content Placeholder 4"/>
          <p:cNvSpPr>
            <a:spLocks noGrp="1"/>
          </p:cNvSpPr>
          <p:nvPr>
            <p:ph idx="1"/>
          </p:nvPr>
        </p:nvSpPr>
        <p:spPr/>
        <p:txBody>
          <a:bodyPr/>
          <a:lstStyle/>
          <a:p>
            <a:endParaRPr lang="en-US"/>
          </a:p>
        </p:txBody>
      </p:sp>
      <p:pic>
        <p:nvPicPr>
          <p:cNvPr id="1027" name="Picture 3"/>
          <p:cNvPicPr>
            <a:picLocks noChangeAspect="1" noChangeArrowheads="1"/>
          </p:cNvPicPr>
          <p:nvPr/>
        </p:nvPicPr>
        <p:blipFill>
          <a:blip r:embed="rId3"/>
          <a:srcRect/>
          <a:stretch>
            <a:fillRect/>
          </a:stretch>
        </p:blipFill>
        <p:spPr bwMode="auto">
          <a:xfrm>
            <a:off x="1963238" y="1181917"/>
            <a:ext cx="7124700" cy="6276975"/>
          </a:xfrm>
          <a:prstGeom prst="rect">
            <a:avLst/>
          </a:prstGeom>
          <a:noFill/>
          <a:ln w="9525">
            <a:noFill/>
            <a:miter lim="800000"/>
            <a:headEnd/>
            <a:tailEnd/>
          </a:ln>
          <a:effectLst/>
        </p:spPr>
      </p:pic>
      <p:sp>
        <p:nvSpPr>
          <p:cNvPr id="7" name="Rectangle 6"/>
          <p:cNvSpPr/>
          <p:nvPr/>
        </p:nvSpPr>
        <p:spPr>
          <a:xfrm>
            <a:off x="307925" y="7798713"/>
            <a:ext cx="4766048" cy="430887"/>
          </a:xfrm>
          <a:prstGeom prst="rect">
            <a:avLst/>
          </a:prstGeom>
        </p:spPr>
        <p:txBody>
          <a:bodyPr wrap="none">
            <a:spAutoFit/>
          </a:bodyPr>
          <a:lstStyle/>
          <a:p>
            <a:r>
              <a:rPr lang="en-US" dirty="0" smtClean="0"/>
              <a:t>C:\Windows\System32\inetsrv\config</a:t>
            </a:r>
            <a:endParaRPr lang="en-US" dirty="0"/>
          </a:p>
        </p:txBody>
      </p:sp>
    </p:spTree>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6.4|.5|9.1"/>
</p:tagLst>
</file>

<file path=ppt/tags/tag10.xml><?xml version="1.0" encoding="utf-8"?>
<p:tagLst xmlns:a="http://schemas.openxmlformats.org/drawingml/2006/main" xmlns:r="http://schemas.openxmlformats.org/officeDocument/2006/relationships" xmlns:p="http://schemas.openxmlformats.org/presentationml/2006/main">
  <p:tag name="TIMING" val="|.9|5.6|1.6|46.9|12.2|21.1"/>
</p:tagLst>
</file>

<file path=ppt/tags/tag2.xml><?xml version="1.0" encoding="utf-8"?>
<p:tagLst xmlns:a="http://schemas.openxmlformats.org/drawingml/2006/main" xmlns:r="http://schemas.openxmlformats.org/officeDocument/2006/relationships" xmlns:p="http://schemas.openxmlformats.org/presentationml/2006/main">
  <p:tag name="TIMING" val="|.7|1.4|9.5|1.5|1|2.3"/>
</p:tagLst>
</file>

<file path=ppt/tags/tag3.xml><?xml version="1.0" encoding="utf-8"?>
<p:tagLst xmlns:a="http://schemas.openxmlformats.org/drawingml/2006/main" xmlns:r="http://schemas.openxmlformats.org/officeDocument/2006/relationships" xmlns:p="http://schemas.openxmlformats.org/presentationml/2006/main">
  <p:tag name="TIMING" val="|0.2|0.3|0.1|0.1|0.1|0.1|0.1"/>
</p:tagLst>
</file>

<file path=ppt/tags/tag4.xml><?xml version="1.0" encoding="utf-8"?>
<p:tagLst xmlns:a="http://schemas.openxmlformats.org/drawingml/2006/main" xmlns:r="http://schemas.openxmlformats.org/officeDocument/2006/relationships" xmlns:p="http://schemas.openxmlformats.org/presentationml/2006/main">
  <p:tag name="TIMING" val="|9.5|2.4|4.6"/>
</p:tagLst>
</file>

<file path=ppt/tags/tag5.xml><?xml version="1.0" encoding="utf-8"?>
<p:tagLst xmlns:a="http://schemas.openxmlformats.org/drawingml/2006/main" xmlns:r="http://schemas.openxmlformats.org/officeDocument/2006/relationships" xmlns:p="http://schemas.openxmlformats.org/presentationml/2006/main">
  <p:tag name="TIMING" val="|45.9|.4|1.1|.5|1.7|27.1|.4|.3|.4"/>
</p:tagLst>
</file>

<file path=ppt/tags/tag6.xml><?xml version="1.0" encoding="utf-8"?>
<p:tagLst xmlns:a="http://schemas.openxmlformats.org/drawingml/2006/main" xmlns:r="http://schemas.openxmlformats.org/officeDocument/2006/relationships" xmlns:p="http://schemas.openxmlformats.org/presentationml/2006/main">
  <p:tag name="TIMING" val="|.3|.4|29.9|34.9|8.5"/>
</p:tagLst>
</file>

<file path=ppt/tags/tag7.xml><?xml version="1.0" encoding="utf-8"?>
<p:tagLst xmlns:a="http://schemas.openxmlformats.org/drawingml/2006/main" xmlns:r="http://schemas.openxmlformats.org/officeDocument/2006/relationships" xmlns:p="http://schemas.openxmlformats.org/presentationml/2006/main">
  <p:tag name="TIMING" val="|7.7|10.2|2.1|.5|1.8|.6"/>
</p:tagLst>
</file>

<file path=ppt/tags/tag8.xml><?xml version="1.0" encoding="utf-8"?>
<p:tagLst xmlns:a="http://schemas.openxmlformats.org/drawingml/2006/main" xmlns:r="http://schemas.openxmlformats.org/officeDocument/2006/relationships" xmlns:p="http://schemas.openxmlformats.org/presentationml/2006/main">
  <p:tag name="TIMING" val="|.7|5.1|7.4|6.8"/>
</p:tagLst>
</file>

<file path=ppt/tags/tag9.xml><?xml version="1.0" encoding="utf-8"?>
<p:tagLst xmlns:a="http://schemas.openxmlformats.org/drawingml/2006/main" xmlns:r="http://schemas.openxmlformats.org/officeDocument/2006/relationships" xmlns:p="http://schemas.openxmlformats.org/presentationml/2006/main">
  <p:tag name="TIMING" val="|2.3|1.4"/>
</p:tagLst>
</file>

<file path=ppt/theme/theme1.xml><?xml version="1.0" encoding="utf-8"?>
<a:theme xmlns:a="http://schemas.openxmlformats.org/drawingml/2006/main" name="1-01089_template_v01">
  <a:themeElements>
    <a:clrScheme name="1-10189_IsaacRoybal">
      <a:dk1>
        <a:srgbClr val="000000"/>
      </a:dk1>
      <a:lt1>
        <a:srgbClr val="FFFFFF"/>
      </a:lt1>
      <a:dk2>
        <a:srgbClr val="5F5F5F"/>
      </a:dk2>
      <a:lt2>
        <a:srgbClr val="FFF2CB"/>
      </a:lt2>
      <a:accent1>
        <a:srgbClr val="FFC000"/>
      </a:accent1>
      <a:accent2>
        <a:srgbClr val="3497AE"/>
      </a:accent2>
      <a:accent3>
        <a:srgbClr val="DF8045"/>
      </a:accent3>
      <a:accent4>
        <a:srgbClr val="7DCC2E"/>
      </a:accent4>
      <a:accent5>
        <a:srgbClr val="FF9929"/>
      </a:accent5>
      <a:accent6>
        <a:srgbClr val="7D3DA1"/>
      </a:accent6>
      <a:hlink>
        <a:srgbClr val="7DDDFF"/>
      </a:hlink>
      <a:folHlink>
        <a:srgbClr val="F0ED7B"/>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txDef>
      <a:spPr>
        <a:noFill/>
      </a:spPr>
      <a:bodyPr wrap="none" rtlCol="0">
        <a:spAutoFit/>
      </a:bodyPr>
      <a:lstStyle>
        <a:defPPr>
          <a:defRPr sz="4000" dirty="0" err="1"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3EE9A3EF2408240AA650C1CE9E1D9C0" ma:contentTypeVersion="0" ma:contentTypeDescription="Create a new document." ma:contentTypeScope="" ma:versionID="ebbca500631829ffb0ecb36fadccdb6d">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1482EDC6-C2A9-4281-ABB1-F850865ED04B}"/>
</file>

<file path=customXml/itemProps2.xml><?xml version="1.0" encoding="utf-8"?>
<ds:datastoreItem xmlns:ds="http://schemas.openxmlformats.org/officeDocument/2006/customXml" ds:itemID="{8287FCAB-C2B2-4CBD-8BAC-3F45998C705C}"/>
</file>

<file path=customXml/itemProps3.xml><?xml version="1.0" encoding="utf-8"?>
<ds:datastoreItem xmlns:ds="http://schemas.openxmlformats.org/officeDocument/2006/customXml" ds:itemID="{0476533C-9F42-4A39-8558-0E0E0F9074F6}"/>
</file>

<file path=docProps/app.xml><?xml version="1.0" encoding="utf-8"?>
<Properties xmlns="http://schemas.openxmlformats.org/officeDocument/2006/extended-properties" xmlns:vt="http://schemas.openxmlformats.org/officeDocument/2006/docPropsVTypes">
  <Template>1-01089_template_v01</Template>
  <TotalTime>1744</TotalTime>
  <Words>6097</Words>
  <Application>Microsoft Office PowerPoint</Application>
  <PresentationFormat>Custom</PresentationFormat>
  <Paragraphs>797</Paragraphs>
  <Slides>45</Slides>
  <Notes>37</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1-01089_template_v01</vt:lpstr>
      <vt:lpstr>Introducing IIS7: Microsoft’s  Next Generation  Web Server </vt:lpstr>
      <vt:lpstr>IIS 6 Today : A Proven Platform </vt:lpstr>
      <vt:lpstr>Security Progress for IIS</vt:lpstr>
      <vt:lpstr>Internet Information Services (IIS) 7.0</vt:lpstr>
      <vt:lpstr>Microsoft.com on IIS 7</vt:lpstr>
      <vt:lpstr>Extensible Design</vt:lpstr>
      <vt:lpstr>IIS6 Architecture - Request Processing</vt:lpstr>
      <vt:lpstr>IIS7 Architecture - Request Processing</vt:lpstr>
      <vt:lpstr>View Default Running Modules</vt:lpstr>
      <vt:lpstr>The Many Benefits of IIS7’s Modular Design</vt:lpstr>
      <vt:lpstr>Extensibility</vt:lpstr>
      <vt:lpstr>Instantly you can tell it is new...</vt:lpstr>
      <vt:lpstr>The New IIS 7 Manager</vt:lpstr>
      <vt:lpstr>Introducing the IIS Manager</vt:lpstr>
      <vt:lpstr>.NET Integration</vt:lpstr>
      <vt:lpstr>Integrated Application Pool</vt:lpstr>
      <vt:lpstr>.NET Integration</vt:lpstr>
      <vt:lpstr>IIS6 ASP.NET Integration</vt:lpstr>
      <vt:lpstr>IIS7 ASP.NET Integration</vt:lpstr>
      <vt:lpstr>Slide 20</vt:lpstr>
      <vt:lpstr>Slide 21</vt:lpstr>
      <vt:lpstr>Migrating to Integrated ASP.NET</vt:lpstr>
      <vt:lpstr>Better Management</vt:lpstr>
      <vt:lpstr>Built in Remote Administration  </vt:lpstr>
      <vt:lpstr>IIS 7 Configuration System  </vt:lpstr>
      <vt:lpstr>Configuration System .NET + IIS7 </vt:lpstr>
      <vt:lpstr>Delegated Administration  </vt:lpstr>
      <vt:lpstr>Shared Configuration  </vt:lpstr>
      <vt:lpstr>Staging and Rollback</vt:lpstr>
      <vt:lpstr>A lap around administration</vt:lpstr>
      <vt:lpstr>Automating IIS 7 Management</vt:lpstr>
      <vt:lpstr>IIS7 Administration Tools</vt:lpstr>
      <vt:lpstr>Appcmd – Listing and Filtering</vt:lpstr>
      <vt:lpstr>Scripting: IIS6 WMI Provider</vt:lpstr>
      <vt:lpstr>Scripting: new WMI Provider</vt:lpstr>
      <vt:lpstr>Compatibility: ABO Mapper</vt:lpstr>
      <vt:lpstr>Built in Request Tracing</vt:lpstr>
      <vt:lpstr>Tracing and Diagnostics  </vt:lpstr>
      <vt:lpstr>Tracing and Diagnostics</vt:lpstr>
      <vt:lpstr>Summary: The ISV Opportunity</vt:lpstr>
      <vt:lpstr>http://IIS.net - new home for IIS Community!</vt:lpstr>
      <vt:lpstr>Best webcasts</vt:lpstr>
      <vt:lpstr>Slide 43</vt:lpstr>
      <vt:lpstr>Slide 44</vt:lpstr>
      <vt:lpstr>Changes from IIS 6 </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iis7</dc:title>
  <dc:subject>Event Name here</dc:subject>
  <dc:creator>ericnel</dc:creator>
  <dc:description/>
  <cp:lastModifiedBy>Eric  Nelson</cp:lastModifiedBy>
  <cp:revision>145</cp:revision>
  <dcterms:created xsi:type="dcterms:W3CDTF">2007-04-24T23:04:41Z</dcterms:created>
  <dcterms:modified xsi:type="dcterms:W3CDTF">2007-09-13T12:24:10Z</dcterms:modified>
</cp:coreProperties>
</file>