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diagrams/quickStyle1.xml" ContentType="application/vnd.openxmlformats-officedocument.drawingml.diagramStyl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4"/>
    <p:sldMasterId id="2147483759" r:id="rId5"/>
  </p:sldMasterIdLst>
  <p:notesMasterIdLst>
    <p:notesMasterId r:id="rId53"/>
  </p:notesMasterIdLst>
  <p:handoutMasterIdLst>
    <p:handoutMasterId r:id="rId54"/>
  </p:handoutMasterIdLst>
  <p:sldIdLst>
    <p:sldId id="320" r:id="rId6"/>
    <p:sldId id="321" r:id="rId7"/>
    <p:sldId id="322" r:id="rId8"/>
    <p:sldId id="323" r:id="rId9"/>
    <p:sldId id="324" r:id="rId10"/>
    <p:sldId id="325" r:id="rId11"/>
    <p:sldId id="326" r:id="rId12"/>
    <p:sldId id="327" r:id="rId13"/>
    <p:sldId id="328" r:id="rId14"/>
    <p:sldId id="329" r:id="rId15"/>
    <p:sldId id="330" r:id="rId16"/>
    <p:sldId id="331" r:id="rId17"/>
    <p:sldId id="332" r:id="rId18"/>
    <p:sldId id="333" r:id="rId19"/>
    <p:sldId id="334" r:id="rId20"/>
    <p:sldId id="335" r:id="rId21"/>
    <p:sldId id="336" r:id="rId22"/>
    <p:sldId id="337" r:id="rId23"/>
    <p:sldId id="338" r:id="rId24"/>
    <p:sldId id="339" r:id="rId25"/>
    <p:sldId id="340" r:id="rId26"/>
    <p:sldId id="341" r:id="rId27"/>
    <p:sldId id="342" r:id="rId28"/>
    <p:sldId id="343" r:id="rId29"/>
    <p:sldId id="344" r:id="rId30"/>
    <p:sldId id="345" r:id="rId31"/>
    <p:sldId id="346" r:id="rId32"/>
    <p:sldId id="347" r:id="rId33"/>
    <p:sldId id="348" r:id="rId34"/>
    <p:sldId id="349" r:id="rId35"/>
    <p:sldId id="350" r:id="rId36"/>
    <p:sldId id="351" r:id="rId37"/>
    <p:sldId id="352" r:id="rId38"/>
    <p:sldId id="353" r:id="rId39"/>
    <p:sldId id="354" r:id="rId40"/>
    <p:sldId id="355" r:id="rId41"/>
    <p:sldId id="356" r:id="rId42"/>
    <p:sldId id="357" r:id="rId43"/>
    <p:sldId id="358" r:id="rId44"/>
    <p:sldId id="359" r:id="rId45"/>
    <p:sldId id="360" r:id="rId46"/>
    <p:sldId id="361" r:id="rId47"/>
    <p:sldId id="363" r:id="rId48"/>
    <p:sldId id="362" r:id="rId49"/>
    <p:sldId id="366" r:id="rId50"/>
    <p:sldId id="367" r:id="rId51"/>
    <p:sldId id="281" r:id="rId52"/>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7" clrIdx="0"/>
  <p:cmAuthor id="1" name="claireh" initials="ceh"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290E6"/>
    <a:srgbClr val="404040"/>
    <a:srgbClr val="1C7FFF"/>
    <a:srgbClr val="1C7FDA"/>
    <a:srgbClr val="99C8DF"/>
    <a:srgbClr val="A2CDE2"/>
    <a:srgbClr val="9BCFE9"/>
    <a:srgbClr val="B0D9EE"/>
    <a:srgbClr val="A0D8FE"/>
    <a:srgbClr val="B0DE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030" autoAdjust="0"/>
    <p:restoredTop sz="92840" autoAdjust="0"/>
  </p:normalViewPr>
  <p:slideViewPr>
    <p:cSldViewPr snapToGrid="0">
      <p:cViewPr>
        <p:scale>
          <a:sx n="75" d="100"/>
          <a:sy n="75" d="100"/>
        </p:scale>
        <p:origin x="-1530" y="-246"/>
      </p:cViewPr>
      <p:guideLst>
        <p:guide orient="horz" pos="144"/>
        <p:guide orient="horz" pos="1488"/>
        <p:guide orient="horz" pos="895"/>
        <p:guide orient="horz" pos="2304"/>
        <p:guide orient="horz" pos="261"/>
        <p:guide orient="horz" pos="4176"/>
        <p:guide pos="2880"/>
        <p:guide pos="244"/>
        <p:guide pos="462"/>
        <p:guide pos="5516"/>
        <p:guide pos="863"/>
      </p:guideLst>
    </p:cSldViewPr>
  </p:slideViewPr>
  <p:outlineViewPr>
    <p:cViewPr>
      <p:scale>
        <a:sx n="33" d="100"/>
        <a:sy n="33" d="100"/>
      </p:scale>
      <p:origin x="0" y="43146"/>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80" d="100"/>
          <a:sy n="80" d="100"/>
        </p:scale>
        <p:origin x="-1974"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notesMaster" Target="notesMasters/notesMaster1.xml"/><Relationship Id="rId58"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A6B18B-97A4-46B6-99F3-763969C6A101}" type="doc">
      <dgm:prSet loTypeId="urn:microsoft.com/office/officeart/2005/8/layout/vProcess5" loCatId="process" qsTypeId="urn:microsoft.com/office/officeart/2005/8/quickstyle/simple1" qsCatId="simple" csTypeId="urn:microsoft.com/office/officeart/2005/8/colors/accent4_3" csCatId="accent4" phldr="1"/>
      <dgm:spPr/>
      <dgm:t>
        <a:bodyPr/>
        <a:lstStyle/>
        <a:p>
          <a:endParaRPr lang="en-US"/>
        </a:p>
      </dgm:t>
    </dgm:pt>
    <dgm:pt modelId="{77350A0D-C0AC-41E7-97F3-16F11A6424E7}">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000" dirty="0" smtClean="0">
              <a:solidFill>
                <a:schemeClr val="bg1"/>
              </a:solidFill>
              <a:effectLst>
                <a:outerShdw blurRad="38100" dist="38100" dir="2700000" algn="tl">
                  <a:srgbClr val="000000">
                    <a:alpha val="43137"/>
                  </a:srgbClr>
                </a:outerShdw>
              </a:effectLst>
            </a:rPr>
            <a:t>Admin: Associate Group SID with an </a:t>
          </a:r>
          <a:br>
            <a:rPr lang="en-US" sz="2000" dirty="0" smtClean="0">
              <a:solidFill>
                <a:schemeClr val="bg1"/>
              </a:solidFill>
              <a:effectLst>
                <a:outerShdw blurRad="38100" dist="38100" dir="2700000" algn="tl">
                  <a:srgbClr val="000000">
                    <a:alpha val="43137"/>
                  </a:srgbClr>
                </a:outerShdw>
              </a:effectLst>
            </a:rPr>
          </a:br>
          <a:r>
            <a:rPr lang="en-US" sz="2000" dirty="0" smtClean="0">
              <a:solidFill>
                <a:schemeClr val="bg1"/>
              </a:solidFill>
              <a:effectLst>
                <a:outerShdw blurRad="38100" dist="38100" dir="2700000" algn="tl">
                  <a:srgbClr val="000000">
                    <a:alpha val="43137"/>
                  </a:srgbClr>
                </a:outerShdw>
              </a:effectLst>
            </a:rPr>
            <a:t>Issuance Policy OID</a:t>
          </a:r>
          <a:endParaRPr lang="en-US" sz="2000" dirty="0">
            <a:solidFill>
              <a:schemeClr val="bg1"/>
            </a:solidFill>
            <a:effectLst>
              <a:outerShdw blurRad="38100" dist="38100" dir="2700000" algn="tl">
                <a:srgbClr val="000000">
                  <a:alpha val="43137"/>
                </a:srgbClr>
              </a:outerShdw>
            </a:effectLst>
          </a:endParaRPr>
        </a:p>
      </dgm:t>
    </dgm:pt>
    <dgm:pt modelId="{F6E01D97-53E1-4E12-A0B3-6D86B6E1DB4C}" type="parTrans" cxnId="{2E644C1C-4844-49F9-ACB3-5E05507BC8D9}">
      <dgm:prSet/>
      <dgm:spPr/>
      <dgm:t>
        <a:bodyPr/>
        <a:lstStyle/>
        <a:p>
          <a:endParaRPr lang="en-US" sz="1800">
            <a:solidFill>
              <a:srgbClr val="000000"/>
            </a:solidFill>
          </a:endParaRPr>
        </a:p>
      </dgm:t>
    </dgm:pt>
    <dgm:pt modelId="{32823DB4-F32F-42D0-A225-EE2ED9479D23}" type="sibTrans" cxnId="{2E644C1C-4844-49F9-ACB3-5E05507BC8D9}">
      <dgm:prSet custT="1"/>
      <dgm:spPr/>
      <dgm:t>
        <a:bodyPr/>
        <a:lstStyle/>
        <a:p>
          <a:endParaRPr lang="en-US" sz="1800">
            <a:solidFill>
              <a:srgbClr val="000000"/>
            </a:solidFill>
          </a:endParaRPr>
        </a:p>
      </dgm:t>
    </dgm:pt>
    <dgm:pt modelId="{C613D962-2357-4B29-97DA-48F79AE9266D}">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000" dirty="0" smtClean="0">
              <a:solidFill>
                <a:schemeClr val="bg1"/>
              </a:solidFill>
              <a:effectLst>
                <a:outerShdw blurRad="38100" dist="38100" dir="2700000" algn="tl">
                  <a:srgbClr val="000000">
                    <a:alpha val="43137"/>
                  </a:srgbClr>
                </a:outerShdw>
              </a:effectLst>
            </a:rPr>
            <a:t>Admin: Configure logon certificate template with the issuance policy OID above</a:t>
          </a:r>
          <a:endParaRPr lang="en-US" sz="2000" dirty="0">
            <a:solidFill>
              <a:schemeClr val="bg1"/>
            </a:solidFill>
            <a:effectLst>
              <a:outerShdw blurRad="38100" dist="38100" dir="2700000" algn="tl">
                <a:srgbClr val="000000">
                  <a:alpha val="43137"/>
                </a:srgbClr>
              </a:outerShdw>
            </a:effectLst>
          </a:endParaRPr>
        </a:p>
      </dgm:t>
    </dgm:pt>
    <dgm:pt modelId="{975BE492-52F6-48D2-A99B-F6BB1289C480}" type="parTrans" cxnId="{1FB466A7-1B17-45AF-B73A-2FC66ACF8135}">
      <dgm:prSet/>
      <dgm:spPr/>
      <dgm:t>
        <a:bodyPr/>
        <a:lstStyle/>
        <a:p>
          <a:endParaRPr lang="en-US" sz="1800">
            <a:solidFill>
              <a:srgbClr val="000000"/>
            </a:solidFill>
          </a:endParaRPr>
        </a:p>
      </dgm:t>
    </dgm:pt>
    <dgm:pt modelId="{1FD2D8F3-2EA9-4C33-8F86-5EB903D567E5}" type="sibTrans" cxnId="{1FB466A7-1B17-45AF-B73A-2FC66ACF8135}">
      <dgm:prSet custT="1"/>
      <dgm:spPr/>
      <dgm:t>
        <a:bodyPr/>
        <a:lstStyle/>
        <a:p>
          <a:endParaRPr lang="en-US" sz="1800">
            <a:solidFill>
              <a:srgbClr val="000000"/>
            </a:solidFill>
          </a:endParaRPr>
        </a:p>
      </dgm:t>
    </dgm:pt>
    <dgm:pt modelId="{4281B191-1B7D-4696-BAD2-DDD8278D9A5B}">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000" dirty="0" smtClean="0">
              <a:solidFill>
                <a:schemeClr val="bg1"/>
              </a:solidFill>
              <a:effectLst>
                <a:outerShdw blurRad="38100" dist="38100" dir="2700000" algn="tl">
                  <a:srgbClr val="000000">
                    <a:alpha val="43137"/>
                  </a:srgbClr>
                </a:outerShdw>
              </a:effectLst>
            </a:rPr>
            <a:t>User: logon with a certificate based on the certificate template above</a:t>
          </a:r>
          <a:endParaRPr lang="en-US" sz="2000" dirty="0">
            <a:solidFill>
              <a:schemeClr val="bg1"/>
            </a:solidFill>
            <a:effectLst>
              <a:outerShdw blurRad="38100" dist="38100" dir="2700000" algn="tl">
                <a:srgbClr val="000000">
                  <a:alpha val="43137"/>
                </a:srgbClr>
              </a:outerShdw>
            </a:effectLst>
          </a:endParaRPr>
        </a:p>
      </dgm:t>
    </dgm:pt>
    <dgm:pt modelId="{F46806E2-D20F-4936-90C3-7527324E5C3A}" type="parTrans" cxnId="{499788BC-065C-4D14-BD73-EACA7E61C57A}">
      <dgm:prSet/>
      <dgm:spPr/>
      <dgm:t>
        <a:bodyPr/>
        <a:lstStyle/>
        <a:p>
          <a:endParaRPr lang="en-US" sz="1800">
            <a:solidFill>
              <a:srgbClr val="000000"/>
            </a:solidFill>
          </a:endParaRPr>
        </a:p>
      </dgm:t>
    </dgm:pt>
    <dgm:pt modelId="{B9EA66A0-60C5-45B1-9E31-07A3FD9694E8}" type="sibTrans" cxnId="{499788BC-065C-4D14-BD73-EACA7E61C57A}">
      <dgm:prSet custT="1"/>
      <dgm:spPr/>
      <dgm:t>
        <a:bodyPr/>
        <a:lstStyle/>
        <a:p>
          <a:endParaRPr lang="en-US" sz="1800">
            <a:solidFill>
              <a:srgbClr val="000000"/>
            </a:solidFill>
          </a:endParaRPr>
        </a:p>
      </dgm:t>
    </dgm:pt>
    <dgm:pt modelId="{2F9EFA7C-28D0-4DFC-985B-DD01DBE3B39C}">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000" dirty="0" smtClean="0">
              <a:solidFill>
                <a:schemeClr val="bg1"/>
              </a:solidFill>
              <a:effectLst>
                <a:outerShdw blurRad="38100" dist="38100" dir="2700000" algn="tl">
                  <a:srgbClr val="000000">
                    <a:alpha val="43137"/>
                  </a:srgbClr>
                </a:outerShdw>
              </a:effectLst>
            </a:rPr>
            <a:t>Kerberos will add the group SID to the user token</a:t>
          </a:r>
          <a:endParaRPr lang="en-US" sz="2000" dirty="0">
            <a:solidFill>
              <a:schemeClr val="bg1"/>
            </a:solidFill>
            <a:effectLst>
              <a:outerShdw blurRad="38100" dist="38100" dir="2700000" algn="tl">
                <a:srgbClr val="000000">
                  <a:alpha val="43137"/>
                </a:srgbClr>
              </a:outerShdw>
            </a:effectLst>
          </a:endParaRPr>
        </a:p>
      </dgm:t>
    </dgm:pt>
    <dgm:pt modelId="{CDF364FD-AADB-4121-AE05-A898A89C5F87}" type="parTrans" cxnId="{6C0D4676-8D34-4D32-BD33-A4D5195C7F3D}">
      <dgm:prSet/>
      <dgm:spPr/>
      <dgm:t>
        <a:bodyPr/>
        <a:lstStyle/>
        <a:p>
          <a:endParaRPr lang="en-US" sz="1800">
            <a:solidFill>
              <a:srgbClr val="000000"/>
            </a:solidFill>
          </a:endParaRPr>
        </a:p>
      </dgm:t>
    </dgm:pt>
    <dgm:pt modelId="{918AEAC7-10CD-4CDE-9B04-E83EA917DAEC}" type="sibTrans" cxnId="{6C0D4676-8D34-4D32-BD33-A4D5195C7F3D}">
      <dgm:prSet/>
      <dgm:spPr/>
      <dgm:t>
        <a:bodyPr/>
        <a:lstStyle/>
        <a:p>
          <a:endParaRPr lang="en-US" sz="1800">
            <a:solidFill>
              <a:srgbClr val="000000"/>
            </a:solidFill>
          </a:endParaRPr>
        </a:p>
      </dgm:t>
    </dgm:pt>
    <dgm:pt modelId="{00A142B9-492E-4D21-AB8E-FA540681B15B}">
      <dgm:prSet phldrT="[Text]" custT="1">
        <dgm:style>
          <a:lnRef idx="0">
            <a:schemeClr val="accent1"/>
          </a:lnRef>
          <a:fillRef idx="3">
            <a:schemeClr val="accent1"/>
          </a:fillRef>
          <a:effectRef idx="3">
            <a:schemeClr val="accent1"/>
          </a:effectRef>
          <a:fontRef idx="minor">
            <a:schemeClr val="lt1"/>
          </a:fontRef>
        </dgm:style>
      </dgm:prSet>
      <dgm:spPr/>
      <dgm:t>
        <a:bodyPr/>
        <a:lstStyle/>
        <a:p>
          <a:r>
            <a:rPr lang="en-US" sz="2000" dirty="0" smtClean="0">
              <a:solidFill>
                <a:schemeClr val="bg1"/>
              </a:solidFill>
              <a:effectLst>
                <a:outerShdw blurRad="38100" dist="38100" dir="2700000" algn="tl">
                  <a:srgbClr val="000000">
                    <a:alpha val="43137"/>
                  </a:srgbClr>
                </a:outerShdw>
              </a:effectLst>
            </a:rPr>
            <a:t>Admin: Restrict access to a remote object using the Group SID used in the first step above</a:t>
          </a:r>
          <a:endParaRPr lang="en-US" sz="2000" dirty="0">
            <a:solidFill>
              <a:schemeClr val="bg1"/>
            </a:solidFill>
            <a:effectLst>
              <a:outerShdw blurRad="38100" dist="38100" dir="2700000" algn="tl">
                <a:srgbClr val="000000">
                  <a:alpha val="43137"/>
                </a:srgbClr>
              </a:outerShdw>
            </a:effectLst>
          </a:endParaRPr>
        </a:p>
      </dgm:t>
    </dgm:pt>
    <dgm:pt modelId="{91703A91-E446-4F34-B6CA-9A08582981A0}" type="parTrans" cxnId="{4C9C73C6-4044-40EA-99B8-CCD52156D2FD}">
      <dgm:prSet/>
      <dgm:spPr/>
      <dgm:t>
        <a:bodyPr/>
        <a:lstStyle/>
        <a:p>
          <a:endParaRPr lang="en-US" sz="1800">
            <a:solidFill>
              <a:srgbClr val="000000"/>
            </a:solidFill>
          </a:endParaRPr>
        </a:p>
      </dgm:t>
    </dgm:pt>
    <dgm:pt modelId="{73B8739C-A4A0-42C2-BC92-27A32E2F3FFF}" type="sibTrans" cxnId="{4C9C73C6-4044-40EA-99B8-CCD52156D2FD}">
      <dgm:prSet custT="1"/>
      <dgm:spPr/>
      <dgm:t>
        <a:bodyPr/>
        <a:lstStyle/>
        <a:p>
          <a:endParaRPr lang="en-US" sz="1800">
            <a:solidFill>
              <a:srgbClr val="000000"/>
            </a:solidFill>
          </a:endParaRPr>
        </a:p>
      </dgm:t>
    </dgm:pt>
    <dgm:pt modelId="{CFA3454A-9115-41F6-B1E8-A486D7326D31}" type="pres">
      <dgm:prSet presAssocID="{82A6B18B-97A4-46B6-99F3-763969C6A101}" presName="outerComposite" presStyleCnt="0">
        <dgm:presLayoutVars>
          <dgm:chMax val="5"/>
          <dgm:dir/>
          <dgm:resizeHandles val="exact"/>
        </dgm:presLayoutVars>
      </dgm:prSet>
      <dgm:spPr/>
      <dgm:t>
        <a:bodyPr/>
        <a:lstStyle/>
        <a:p>
          <a:endParaRPr lang="en-US"/>
        </a:p>
      </dgm:t>
    </dgm:pt>
    <dgm:pt modelId="{F59DF9BE-1493-4F93-B053-6DDA51341989}" type="pres">
      <dgm:prSet presAssocID="{82A6B18B-97A4-46B6-99F3-763969C6A101}" presName="dummyMaxCanvas" presStyleCnt="0">
        <dgm:presLayoutVars/>
      </dgm:prSet>
      <dgm:spPr/>
    </dgm:pt>
    <dgm:pt modelId="{A7DBD5D4-7E46-46A3-A64B-9E2361F78FAD}" type="pres">
      <dgm:prSet presAssocID="{82A6B18B-97A4-46B6-99F3-763969C6A101}" presName="FiveNodes_1" presStyleLbl="node1" presStyleIdx="0" presStyleCnt="5" custScaleX="102787">
        <dgm:presLayoutVars>
          <dgm:bulletEnabled val="1"/>
        </dgm:presLayoutVars>
      </dgm:prSet>
      <dgm:spPr/>
      <dgm:t>
        <a:bodyPr/>
        <a:lstStyle/>
        <a:p>
          <a:endParaRPr lang="en-US"/>
        </a:p>
      </dgm:t>
    </dgm:pt>
    <dgm:pt modelId="{1AB5856A-AE1D-4F42-9733-359CA50C52D4}" type="pres">
      <dgm:prSet presAssocID="{82A6B18B-97A4-46B6-99F3-763969C6A101}" presName="FiveNodes_2" presStyleLbl="node1" presStyleIdx="1" presStyleCnt="5" custScaleX="102787">
        <dgm:presLayoutVars>
          <dgm:bulletEnabled val="1"/>
        </dgm:presLayoutVars>
      </dgm:prSet>
      <dgm:spPr/>
      <dgm:t>
        <a:bodyPr/>
        <a:lstStyle/>
        <a:p>
          <a:endParaRPr lang="en-US"/>
        </a:p>
      </dgm:t>
    </dgm:pt>
    <dgm:pt modelId="{127F7AA0-708A-427F-8E1C-A9177CD502B7}" type="pres">
      <dgm:prSet presAssocID="{82A6B18B-97A4-46B6-99F3-763969C6A101}" presName="FiveNodes_3" presStyleLbl="node1" presStyleIdx="2" presStyleCnt="5" custScaleX="102787">
        <dgm:presLayoutVars>
          <dgm:bulletEnabled val="1"/>
        </dgm:presLayoutVars>
      </dgm:prSet>
      <dgm:spPr/>
      <dgm:t>
        <a:bodyPr/>
        <a:lstStyle/>
        <a:p>
          <a:endParaRPr lang="en-US"/>
        </a:p>
      </dgm:t>
    </dgm:pt>
    <dgm:pt modelId="{D4766379-56BC-4981-8745-0A9AB5E1AC7B}" type="pres">
      <dgm:prSet presAssocID="{82A6B18B-97A4-46B6-99F3-763969C6A101}" presName="FiveNodes_4" presStyleLbl="node1" presStyleIdx="3" presStyleCnt="5" custScaleX="102787">
        <dgm:presLayoutVars>
          <dgm:bulletEnabled val="1"/>
        </dgm:presLayoutVars>
      </dgm:prSet>
      <dgm:spPr/>
      <dgm:t>
        <a:bodyPr/>
        <a:lstStyle/>
        <a:p>
          <a:endParaRPr lang="en-US"/>
        </a:p>
      </dgm:t>
    </dgm:pt>
    <dgm:pt modelId="{15D30981-7E8D-4E48-BA25-AA7FF83D19F2}" type="pres">
      <dgm:prSet presAssocID="{82A6B18B-97A4-46B6-99F3-763969C6A101}" presName="FiveNodes_5" presStyleLbl="node1" presStyleIdx="4" presStyleCnt="5" custScaleX="102787">
        <dgm:presLayoutVars>
          <dgm:bulletEnabled val="1"/>
        </dgm:presLayoutVars>
      </dgm:prSet>
      <dgm:spPr/>
      <dgm:t>
        <a:bodyPr/>
        <a:lstStyle/>
        <a:p>
          <a:endParaRPr lang="en-US"/>
        </a:p>
      </dgm:t>
    </dgm:pt>
    <dgm:pt modelId="{42170EF7-EDF1-4C30-95B8-83737B8319E2}" type="pres">
      <dgm:prSet presAssocID="{82A6B18B-97A4-46B6-99F3-763969C6A101}" presName="FiveConn_1-2" presStyleLbl="fgAccFollowNode1" presStyleIdx="0" presStyleCnt="4">
        <dgm:presLayoutVars>
          <dgm:bulletEnabled val="1"/>
        </dgm:presLayoutVars>
      </dgm:prSet>
      <dgm:spPr/>
      <dgm:t>
        <a:bodyPr/>
        <a:lstStyle/>
        <a:p>
          <a:endParaRPr lang="en-US"/>
        </a:p>
      </dgm:t>
    </dgm:pt>
    <dgm:pt modelId="{AD3800E3-D69A-454C-9C36-82D0DB4D97E4}" type="pres">
      <dgm:prSet presAssocID="{82A6B18B-97A4-46B6-99F3-763969C6A101}" presName="FiveConn_2-3" presStyleLbl="fgAccFollowNode1" presStyleIdx="1" presStyleCnt="4">
        <dgm:presLayoutVars>
          <dgm:bulletEnabled val="1"/>
        </dgm:presLayoutVars>
      </dgm:prSet>
      <dgm:spPr/>
      <dgm:t>
        <a:bodyPr/>
        <a:lstStyle/>
        <a:p>
          <a:endParaRPr lang="en-US"/>
        </a:p>
      </dgm:t>
    </dgm:pt>
    <dgm:pt modelId="{9D1BDEAD-9CAA-4977-8009-8664ACB74C4C}" type="pres">
      <dgm:prSet presAssocID="{82A6B18B-97A4-46B6-99F3-763969C6A101}" presName="FiveConn_3-4" presStyleLbl="fgAccFollowNode1" presStyleIdx="2" presStyleCnt="4">
        <dgm:presLayoutVars>
          <dgm:bulletEnabled val="1"/>
        </dgm:presLayoutVars>
      </dgm:prSet>
      <dgm:spPr/>
      <dgm:t>
        <a:bodyPr/>
        <a:lstStyle/>
        <a:p>
          <a:endParaRPr lang="en-US"/>
        </a:p>
      </dgm:t>
    </dgm:pt>
    <dgm:pt modelId="{DDBF2298-2DE1-40CB-947E-2AFAC232B8FC}" type="pres">
      <dgm:prSet presAssocID="{82A6B18B-97A4-46B6-99F3-763969C6A101}" presName="FiveConn_4-5" presStyleLbl="fgAccFollowNode1" presStyleIdx="3" presStyleCnt="4">
        <dgm:presLayoutVars>
          <dgm:bulletEnabled val="1"/>
        </dgm:presLayoutVars>
      </dgm:prSet>
      <dgm:spPr/>
      <dgm:t>
        <a:bodyPr/>
        <a:lstStyle/>
        <a:p>
          <a:endParaRPr lang="en-US"/>
        </a:p>
      </dgm:t>
    </dgm:pt>
    <dgm:pt modelId="{71A390E7-1657-420F-BD30-1D66E6EBA286}" type="pres">
      <dgm:prSet presAssocID="{82A6B18B-97A4-46B6-99F3-763969C6A101}" presName="FiveNodes_1_text" presStyleLbl="node1" presStyleIdx="4" presStyleCnt="5">
        <dgm:presLayoutVars>
          <dgm:bulletEnabled val="1"/>
        </dgm:presLayoutVars>
      </dgm:prSet>
      <dgm:spPr/>
      <dgm:t>
        <a:bodyPr/>
        <a:lstStyle/>
        <a:p>
          <a:endParaRPr lang="en-US"/>
        </a:p>
      </dgm:t>
    </dgm:pt>
    <dgm:pt modelId="{0CF6D311-82E6-4840-A723-780CD6E5D800}" type="pres">
      <dgm:prSet presAssocID="{82A6B18B-97A4-46B6-99F3-763969C6A101}" presName="FiveNodes_2_text" presStyleLbl="node1" presStyleIdx="4" presStyleCnt="5">
        <dgm:presLayoutVars>
          <dgm:bulletEnabled val="1"/>
        </dgm:presLayoutVars>
      </dgm:prSet>
      <dgm:spPr/>
      <dgm:t>
        <a:bodyPr/>
        <a:lstStyle/>
        <a:p>
          <a:endParaRPr lang="en-US"/>
        </a:p>
      </dgm:t>
    </dgm:pt>
    <dgm:pt modelId="{EC0D92D4-6E3F-43B6-AF82-6F53E132107B}" type="pres">
      <dgm:prSet presAssocID="{82A6B18B-97A4-46B6-99F3-763969C6A101}" presName="FiveNodes_3_text" presStyleLbl="node1" presStyleIdx="4" presStyleCnt="5">
        <dgm:presLayoutVars>
          <dgm:bulletEnabled val="1"/>
        </dgm:presLayoutVars>
      </dgm:prSet>
      <dgm:spPr/>
      <dgm:t>
        <a:bodyPr/>
        <a:lstStyle/>
        <a:p>
          <a:endParaRPr lang="en-US"/>
        </a:p>
      </dgm:t>
    </dgm:pt>
    <dgm:pt modelId="{3619757B-A92E-46C7-9796-8966C26EC8A2}" type="pres">
      <dgm:prSet presAssocID="{82A6B18B-97A4-46B6-99F3-763969C6A101}" presName="FiveNodes_4_text" presStyleLbl="node1" presStyleIdx="4" presStyleCnt="5">
        <dgm:presLayoutVars>
          <dgm:bulletEnabled val="1"/>
        </dgm:presLayoutVars>
      </dgm:prSet>
      <dgm:spPr/>
      <dgm:t>
        <a:bodyPr/>
        <a:lstStyle/>
        <a:p>
          <a:endParaRPr lang="en-US"/>
        </a:p>
      </dgm:t>
    </dgm:pt>
    <dgm:pt modelId="{4A95FF5D-1663-45B8-BF2D-D2A82B3DCA0F}" type="pres">
      <dgm:prSet presAssocID="{82A6B18B-97A4-46B6-99F3-763969C6A101}" presName="FiveNodes_5_text" presStyleLbl="node1" presStyleIdx="4" presStyleCnt="5">
        <dgm:presLayoutVars>
          <dgm:bulletEnabled val="1"/>
        </dgm:presLayoutVars>
      </dgm:prSet>
      <dgm:spPr/>
      <dgm:t>
        <a:bodyPr/>
        <a:lstStyle/>
        <a:p>
          <a:endParaRPr lang="en-US"/>
        </a:p>
      </dgm:t>
    </dgm:pt>
  </dgm:ptLst>
  <dgm:cxnLst>
    <dgm:cxn modelId="{5A8046BE-837A-4794-A9B1-5D9C08555858}" type="presOf" srcId="{82A6B18B-97A4-46B6-99F3-763969C6A101}" destId="{CFA3454A-9115-41F6-B1E8-A486D7326D31}" srcOrd="0" destOrd="0" presId="urn:microsoft.com/office/officeart/2005/8/layout/vProcess5"/>
    <dgm:cxn modelId="{A954CD5A-7FAB-456A-9713-2456BE160FA1}" type="presOf" srcId="{C613D962-2357-4B29-97DA-48F79AE9266D}" destId="{1AB5856A-AE1D-4F42-9733-359CA50C52D4}" srcOrd="0" destOrd="0" presId="urn:microsoft.com/office/officeart/2005/8/layout/vProcess5"/>
    <dgm:cxn modelId="{4C9C73C6-4044-40EA-99B8-CCD52156D2FD}" srcId="{82A6B18B-97A4-46B6-99F3-763969C6A101}" destId="{00A142B9-492E-4D21-AB8E-FA540681B15B}" srcOrd="2" destOrd="0" parTransId="{91703A91-E446-4F34-B6CA-9A08582981A0}" sibTransId="{73B8739C-A4A0-42C2-BC92-27A32E2F3FFF}"/>
    <dgm:cxn modelId="{CBBB7650-6DD2-4CE4-997A-CD3AF7388B5F}" type="presOf" srcId="{00A142B9-492E-4D21-AB8E-FA540681B15B}" destId="{127F7AA0-708A-427F-8E1C-A9177CD502B7}" srcOrd="0" destOrd="0" presId="urn:microsoft.com/office/officeart/2005/8/layout/vProcess5"/>
    <dgm:cxn modelId="{2E644C1C-4844-49F9-ACB3-5E05507BC8D9}" srcId="{82A6B18B-97A4-46B6-99F3-763969C6A101}" destId="{77350A0D-C0AC-41E7-97F3-16F11A6424E7}" srcOrd="0" destOrd="0" parTransId="{F6E01D97-53E1-4E12-A0B3-6D86B6E1DB4C}" sibTransId="{32823DB4-F32F-42D0-A225-EE2ED9479D23}"/>
    <dgm:cxn modelId="{1FB466A7-1B17-45AF-B73A-2FC66ACF8135}" srcId="{82A6B18B-97A4-46B6-99F3-763969C6A101}" destId="{C613D962-2357-4B29-97DA-48F79AE9266D}" srcOrd="1" destOrd="0" parTransId="{975BE492-52F6-48D2-A99B-F6BB1289C480}" sibTransId="{1FD2D8F3-2EA9-4C33-8F86-5EB903D567E5}"/>
    <dgm:cxn modelId="{A08516CA-B964-44A5-A67D-18DF6C184DF0}" type="presOf" srcId="{4281B191-1B7D-4696-BAD2-DDD8278D9A5B}" destId="{3619757B-A92E-46C7-9796-8966C26EC8A2}" srcOrd="1" destOrd="0" presId="urn:microsoft.com/office/officeart/2005/8/layout/vProcess5"/>
    <dgm:cxn modelId="{4BF7CA85-0388-4B12-9EFC-8DFF8D8C9413}" type="presOf" srcId="{73B8739C-A4A0-42C2-BC92-27A32E2F3FFF}" destId="{9D1BDEAD-9CAA-4977-8009-8664ACB74C4C}" srcOrd="0" destOrd="0" presId="urn:microsoft.com/office/officeart/2005/8/layout/vProcess5"/>
    <dgm:cxn modelId="{068F5D3A-2E87-4730-B208-46E9F26CBF0B}" type="presOf" srcId="{B9EA66A0-60C5-45B1-9E31-07A3FD9694E8}" destId="{DDBF2298-2DE1-40CB-947E-2AFAC232B8FC}" srcOrd="0" destOrd="0" presId="urn:microsoft.com/office/officeart/2005/8/layout/vProcess5"/>
    <dgm:cxn modelId="{A9BEC122-C62A-4EC0-9E97-3389B3914A5D}" type="presOf" srcId="{00A142B9-492E-4D21-AB8E-FA540681B15B}" destId="{EC0D92D4-6E3F-43B6-AF82-6F53E132107B}" srcOrd="1" destOrd="0" presId="urn:microsoft.com/office/officeart/2005/8/layout/vProcess5"/>
    <dgm:cxn modelId="{6DB5ED8F-3B42-4155-AF09-8F1CEE2D001D}" type="presOf" srcId="{2F9EFA7C-28D0-4DFC-985B-DD01DBE3B39C}" destId="{15D30981-7E8D-4E48-BA25-AA7FF83D19F2}" srcOrd="0" destOrd="0" presId="urn:microsoft.com/office/officeart/2005/8/layout/vProcess5"/>
    <dgm:cxn modelId="{478B77C0-FD5F-4D44-9A9F-00B8D7504A13}" type="presOf" srcId="{4281B191-1B7D-4696-BAD2-DDD8278D9A5B}" destId="{D4766379-56BC-4981-8745-0A9AB5E1AC7B}" srcOrd="0" destOrd="0" presId="urn:microsoft.com/office/officeart/2005/8/layout/vProcess5"/>
    <dgm:cxn modelId="{499788BC-065C-4D14-BD73-EACA7E61C57A}" srcId="{82A6B18B-97A4-46B6-99F3-763969C6A101}" destId="{4281B191-1B7D-4696-BAD2-DDD8278D9A5B}" srcOrd="3" destOrd="0" parTransId="{F46806E2-D20F-4936-90C3-7527324E5C3A}" sibTransId="{B9EA66A0-60C5-45B1-9E31-07A3FD9694E8}"/>
    <dgm:cxn modelId="{D7AE8C06-AF03-40D4-9813-B3CD7A37EC68}" type="presOf" srcId="{77350A0D-C0AC-41E7-97F3-16F11A6424E7}" destId="{A7DBD5D4-7E46-46A3-A64B-9E2361F78FAD}" srcOrd="0" destOrd="0" presId="urn:microsoft.com/office/officeart/2005/8/layout/vProcess5"/>
    <dgm:cxn modelId="{1FB10610-24C0-4011-9120-BC089259211F}" type="presOf" srcId="{77350A0D-C0AC-41E7-97F3-16F11A6424E7}" destId="{71A390E7-1657-420F-BD30-1D66E6EBA286}" srcOrd="1" destOrd="0" presId="urn:microsoft.com/office/officeart/2005/8/layout/vProcess5"/>
    <dgm:cxn modelId="{BA5DA40E-248F-45E8-B11D-1F96E7297453}" type="presOf" srcId="{2F9EFA7C-28D0-4DFC-985B-DD01DBE3B39C}" destId="{4A95FF5D-1663-45B8-BF2D-D2A82B3DCA0F}" srcOrd="1" destOrd="0" presId="urn:microsoft.com/office/officeart/2005/8/layout/vProcess5"/>
    <dgm:cxn modelId="{6C0D4676-8D34-4D32-BD33-A4D5195C7F3D}" srcId="{82A6B18B-97A4-46B6-99F3-763969C6A101}" destId="{2F9EFA7C-28D0-4DFC-985B-DD01DBE3B39C}" srcOrd="4" destOrd="0" parTransId="{CDF364FD-AADB-4121-AE05-A898A89C5F87}" sibTransId="{918AEAC7-10CD-4CDE-9B04-E83EA917DAEC}"/>
    <dgm:cxn modelId="{573EB4C2-1E52-4262-B452-48ABF1B96E50}" type="presOf" srcId="{C613D962-2357-4B29-97DA-48F79AE9266D}" destId="{0CF6D311-82E6-4840-A723-780CD6E5D800}" srcOrd="1" destOrd="0" presId="urn:microsoft.com/office/officeart/2005/8/layout/vProcess5"/>
    <dgm:cxn modelId="{24BC43CB-9531-4921-898A-2D413282AAA9}" type="presOf" srcId="{32823DB4-F32F-42D0-A225-EE2ED9479D23}" destId="{42170EF7-EDF1-4C30-95B8-83737B8319E2}" srcOrd="0" destOrd="0" presId="urn:microsoft.com/office/officeart/2005/8/layout/vProcess5"/>
    <dgm:cxn modelId="{FA1E197F-C08D-4EB0-9BA9-F87CB1840360}" type="presOf" srcId="{1FD2D8F3-2EA9-4C33-8F86-5EB903D567E5}" destId="{AD3800E3-D69A-454C-9C36-82D0DB4D97E4}" srcOrd="0" destOrd="0" presId="urn:microsoft.com/office/officeart/2005/8/layout/vProcess5"/>
    <dgm:cxn modelId="{4423B2AB-54AB-4B21-B0B3-BEB319C64430}" type="presParOf" srcId="{CFA3454A-9115-41F6-B1E8-A486D7326D31}" destId="{F59DF9BE-1493-4F93-B053-6DDA51341989}" srcOrd="0" destOrd="0" presId="urn:microsoft.com/office/officeart/2005/8/layout/vProcess5"/>
    <dgm:cxn modelId="{C2840899-8D5A-425C-BF64-4D0DD9983DD6}" type="presParOf" srcId="{CFA3454A-9115-41F6-B1E8-A486D7326D31}" destId="{A7DBD5D4-7E46-46A3-A64B-9E2361F78FAD}" srcOrd="1" destOrd="0" presId="urn:microsoft.com/office/officeart/2005/8/layout/vProcess5"/>
    <dgm:cxn modelId="{C8B48858-EE41-4EE1-9C1C-0C4A04574587}" type="presParOf" srcId="{CFA3454A-9115-41F6-B1E8-A486D7326D31}" destId="{1AB5856A-AE1D-4F42-9733-359CA50C52D4}" srcOrd="2" destOrd="0" presId="urn:microsoft.com/office/officeart/2005/8/layout/vProcess5"/>
    <dgm:cxn modelId="{E14B33F7-308F-41F2-A7A7-61C85661C1A8}" type="presParOf" srcId="{CFA3454A-9115-41F6-B1E8-A486D7326D31}" destId="{127F7AA0-708A-427F-8E1C-A9177CD502B7}" srcOrd="3" destOrd="0" presId="urn:microsoft.com/office/officeart/2005/8/layout/vProcess5"/>
    <dgm:cxn modelId="{E91AE630-79A1-4414-8C9E-11D3D59A1CCC}" type="presParOf" srcId="{CFA3454A-9115-41F6-B1E8-A486D7326D31}" destId="{D4766379-56BC-4981-8745-0A9AB5E1AC7B}" srcOrd="4" destOrd="0" presId="urn:microsoft.com/office/officeart/2005/8/layout/vProcess5"/>
    <dgm:cxn modelId="{7C6FBE9A-AD93-4C55-A2EF-34D0EE99FC0E}" type="presParOf" srcId="{CFA3454A-9115-41F6-B1E8-A486D7326D31}" destId="{15D30981-7E8D-4E48-BA25-AA7FF83D19F2}" srcOrd="5" destOrd="0" presId="urn:microsoft.com/office/officeart/2005/8/layout/vProcess5"/>
    <dgm:cxn modelId="{08341BA6-B710-4204-8AA4-9717421804D6}" type="presParOf" srcId="{CFA3454A-9115-41F6-B1E8-A486D7326D31}" destId="{42170EF7-EDF1-4C30-95B8-83737B8319E2}" srcOrd="6" destOrd="0" presId="urn:microsoft.com/office/officeart/2005/8/layout/vProcess5"/>
    <dgm:cxn modelId="{3763DACC-DD05-4696-9BD6-3BBC669A5ECB}" type="presParOf" srcId="{CFA3454A-9115-41F6-B1E8-A486D7326D31}" destId="{AD3800E3-D69A-454C-9C36-82D0DB4D97E4}" srcOrd="7" destOrd="0" presId="urn:microsoft.com/office/officeart/2005/8/layout/vProcess5"/>
    <dgm:cxn modelId="{F38CC615-0AF0-44AA-B7AD-480CDB253FBB}" type="presParOf" srcId="{CFA3454A-9115-41F6-B1E8-A486D7326D31}" destId="{9D1BDEAD-9CAA-4977-8009-8664ACB74C4C}" srcOrd="8" destOrd="0" presId="urn:microsoft.com/office/officeart/2005/8/layout/vProcess5"/>
    <dgm:cxn modelId="{701FE050-65C6-4167-A4EA-824203F3043C}" type="presParOf" srcId="{CFA3454A-9115-41F6-B1E8-A486D7326D31}" destId="{DDBF2298-2DE1-40CB-947E-2AFAC232B8FC}" srcOrd="9" destOrd="0" presId="urn:microsoft.com/office/officeart/2005/8/layout/vProcess5"/>
    <dgm:cxn modelId="{0747D819-76B6-493A-921E-7CAD004E6BEE}" type="presParOf" srcId="{CFA3454A-9115-41F6-B1E8-A486D7326D31}" destId="{71A390E7-1657-420F-BD30-1D66E6EBA286}" srcOrd="10" destOrd="0" presId="urn:microsoft.com/office/officeart/2005/8/layout/vProcess5"/>
    <dgm:cxn modelId="{50A93FC2-1623-4575-BF41-5EEA252E197E}" type="presParOf" srcId="{CFA3454A-9115-41F6-B1E8-A486D7326D31}" destId="{0CF6D311-82E6-4840-A723-780CD6E5D800}" srcOrd="11" destOrd="0" presId="urn:microsoft.com/office/officeart/2005/8/layout/vProcess5"/>
    <dgm:cxn modelId="{AAA47D96-894B-4448-B275-225EF5B204F4}" type="presParOf" srcId="{CFA3454A-9115-41F6-B1E8-A486D7326D31}" destId="{EC0D92D4-6E3F-43B6-AF82-6F53E132107B}" srcOrd="12" destOrd="0" presId="urn:microsoft.com/office/officeart/2005/8/layout/vProcess5"/>
    <dgm:cxn modelId="{B8DBE1B5-AA62-474E-AE6E-92D6B907AC10}" type="presParOf" srcId="{CFA3454A-9115-41F6-B1E8-A486D7326D31}" destId="{3619757B-A92E-46C7-9796-8966C26EC8A2}" srcOrd="13" destOrd="0" presId="urn:microsoft.com/office/officeart/2005/8/layout/vProcess5"/>
    <dgm:cxn modelId="{4590CF9E-BEB6-4991-AE3D-EAEC26C84951}" type="presParOf" srcId="{CFA3454A-9115-41F6-B1E8-A486D7326D31}" destId="{4A95FF5D-1663-45B8-BF2D-D2A82B3DCA0F}" srcOrd="14" destOrd="0" presId="urn:microsoft.com/office/officeart/2005/8/layout/vProcess5"/>
  </dgm:cxnLst>
  <dgm:bg/>
  <dgm:whole/>
</dgm:dataModel>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Calibri" pitchFamily="34" charset="0"/>
              </a:rPr>
              <a:pPr/>
              <a:t>11/7/2008</a:t>
            </a:fld>
            <a:endParaRPr lang="en-US"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Calibri" pitchFamily="34" charset="0"/>
              </a:rPr>
              <a:pPr/>
              <a:t>‹#›</a:t>
            </a:fld>
            <a:endParaRPr lang="en-US" dirty="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11/7/2008</a:t>
            </a:fld>
            <a:endParaRPr lang="en-US" dirty="0"/>
          </a:p>
        </p:txBody>
      </p:sp>
      <p:sp>
        <p:nvSpPr>
          <p:cNvPr id="4" name="Slide Image Placeholder 3"/>
          <p:cNvSpPr>
            <a:spLocks noGrp="1" noRot="1" noChangeAspect="1"/>
          </p:cNvSpPr>
          <p:nvPr>
            <p:ph type="sldImg" idx="2"/>
          </p:nvPr>
        </p:nvSpPr>
        <p:spPr>
          <a:xfrm>
            <a:off x="1535113" y="457200"/>
            <a:ext cx="3736975" cy="28019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429000"/>
            <a:ext cx="54864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mn-lt"/>
              </a:defRPr>
            </a:lvl1pPr>
          </a:lstStyle>
          <a:p>
            <a:r>
              <a:rPr lang="en-US" smtClean="0">
                <a:solidFill>
                  <a:srgbClr val="000000"/>
                </a:solidFill>
              </a:rPr>
              <a:t>© 2008 Microsoft Corporation. All rights reserved. Microsoft, Windows, Windows Vista and other product names are or may be registered trademarks and/or trademarks in the U.S. and/or other countries.</a:t>
            </a:r>
          </a:p>
          <a:p>
            <a:r>
              <a:rPr lang="en-US"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rPr>
            </a:br>
            <a:r>
              <a:rPr lang="en-US" smtClean="0">
                <a:solidFill>
                  <a:srgbClr val="000000"/>
                </a:solidFill>
              </a:rPr>
              <a:t>MICROSOFT MAKES NO WARRANTIES, EXPRESS, IMPLIED OR STATUTORY, AS TO THE INFORMATION IN THIS PRESENTATION.</a:t>
            </a:r>
            <a:endParaRPr lang="en-US" dirty="0" smtClean="0">
              <a:solidFill>
                <a:srgbClr val="000000"/>
              </a:solidFill>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microsoft.com/technet"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microsoft.com/technet"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Bottom_Bar_03.png"/>
          <p:cNvPicPr>
            <a:picLocks noChangeAspect="1"/>
          </p:cNvPicPr>
          <p:nvPr userDrawn="1"/>
        </p:nvPicPr>
        <p:blipFill>
          <a:blip r:embed="rId3"/>
          <a:stretch>
            <a:fillRect/>
          </a:stretch>
        </p:blipFill>
        <p:spPr>
          <a:xfrm>
            <a:off x="0" y="6268641"/>
            <a:ext cx="9144000" cy="589359"/>
          </a:xfrm>
          <a:prstGeom prst="rect">
            <a:avLst/>
          </a:prstGeom>
        </p:spPr>
      </p:pic>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7" name="Text Placeholder 6"/>
          <p:cNvSpPr>
            <a:spLocks noGrp="1"/>
          </p:cNvSpPr>
          <p:nvPr>
            <p:ph type="body" sz="quarter" idx="10" hasCustomPrompt="1"/>
          </p:nvPr>
        </p:nvSpPr>
        <p:spPr>
          <a:xfrm>
            <a:off x="1220400" y="14652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sentation Outlin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bg1"/>
              </a:solidFill>
              <a:effectLst/>
              <a:uLnTx/>
              <a:uFillTx/>
              <a:latin typeface="+mn-lt"/>
              <a:ea typeface="+mn-ea"/>
              <a:cs typeface="+mn-cs"/>
            </a:endParaRPr>
          </a:p>
        </p:txBody>
      </p:sp>
      <p:sp>
        <p:nvSpPr>
          <p:cNvPr id="10" name="Text Box 4"/>
          <p:cNvSpPr txBox="1">
            <a:spLocks noChangeArrowheads="1"/>
          </p:cNvSpPr>
          <p:nvPr userDrawn="1"/>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r>
              <a:rPr lang="en-US" dirty="0">
                <a:solidFill>
                  <a:srgbClr val="990033"/>
                </a:solidFill>
              </a:rPr>
              <a:t>Speaker instructions: </a:t>
            </a:r>
            <a:r>
              <a:rPr lang="en-US" sz="1600" dirty="0" smtClean="0">
                <a:solidFill>
                  <a:srgbClr val="000000"/>
                </a:solidFill>
              </a:rPr>
              <a:t>Complete this slide to assist your SME (subject matter expert) in evaluatin</a:t>
            </a:r>
            <a:r>
              <a:rPr lang="en-US" sz="1600" dirty="0">
                <a:solidFill>
                  <a:srgbClr val="000000"/>
                </a:solidFill>
              </a:rPr>
              <a:t>g </a:t>
            </a:r>
            <a:r>
              <a:rPr lang="en-US" sz="1600" dirty="0" smtClean="0">
                <a:solidFill>
                  <a:srgbClr val="000000"/>
                </a:solidFill>
              </a:rPr>
              <a:t>your </a:t>
            </a:r>
            <a:r>
              <a:rPr lang="en-US" sz="1600" dirty="0">
                <a:solidFill>
                  <a:srgbClr val="000000"/>
                </a:solidFill>
              </a:rPr>
              <a:t>presentation flow, topic coverage, demo integration and alignment of content to your session description and level. </a:t>
            </a:r>
          </a:p>
          <a:p>
            <a:pPr>
              <a:lnSpc>
                <a:spcPct val="90000"/>
              </a:lnSpc>
              <a:spcBef>
                <a:spcPct val="20000"/>
              </a:spcBef>
            </a:pPr>
            <a:endParaRPr lang="en-US" dirty="0">
              <a:solidFill>
                <a:srgbClr val="990033"/>
              </a:solidFill>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sources for IT Professionals">
    <p:spTree>
      <p:nvGrpSpPr>
        <p:cNvPr id="1" name=""/>
        <p:cNvGrpSpPr/>
        <p:nvPr/>
      </p:nvGrpSpPr>
      <p:grpSpPr>
        <a:xfrm>
          <a:off x="0" y="0"/>
          <a:ext cx="0" cy="0"/>
          <a:chOff x="0" y="0"/>
          <a:chExt cx="0" cy="0"/>
        </a:xfrm>
      </p:grpSpPr>
      <p:sp>
        <p:nvSpPr>
          <p:cNvPr id="21" name="Rounded Rectangle 20"/>
          <p:cNvSpPr/>
          <p:nvPr userDrawn="1"/>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3" name="Rounded Rectangle 22"/>
          <p:cNvSpPr/>
          <p:nvPr userDrawn="1"/>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userDrawn="1"/>
        </p:nvPicPr>
        <p:blipFill>
          <a:blip r:embed="rId2" cstate="email"/>
          <a:stretch>
            <a:fillRect/>
          </a:stretch>
        </p:blipFill>
        <p:spPr bwMode="invGray">
          <a:xfrm>
            <a:off x="727075" y="3529168"/>
            <a:ext cx="3624263" cy="738032"/>
          </a:xfrm>
          <a:prstGeom prst="rect">
            <a:avLst/>
          </a:prstGeom>
        </p:spPr>
      </p:pic>
      <p:grpSp>
        <p:nvGrpSpPr>
          <p:cNvPr id="25" name="Group 29"/>
          <p:cNvGrpSpPr/>
          <p:nvPr userDrawn="1"/>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29" name="Group 33"/>
          <p:cNvGrpSpPr/>
          <p:nvPr userDrawn="1"/>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34" name="Oval 33"/>
          <p:cNvSpPr/>
          <p:nvPr userDrawn="1"/>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Oval 34"/>
          <p:cNvSpPr/>
          <p:nvPr userDrawn="1"/>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6" name="Rectangle 35"/>
          <p:cNvSpPr/>
          <p:nvPr userDrawn="1"/>
        </p:nvSpPr>
        <p:spPr>
          <a:xfrm>
            <a:off x="803275" y="2286000"/>
            <a:ext cx="4572000" cy="954107"/>
          </a:xfrm>
          <a:prstGeom prst="rect">
            <a:avLst/>
          </a:prstGeom>
        </p:spPr>
        <p:txBody>
          <a:bodyPr>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37" name="Rectangle 36"/>
          <p:cNvSpPr/>
          <p:nvPr userDrawn="1"/>
        </p:nvSpPr>
        <p:spPr>
          <a:xfrm>
            <a:off x="803275" y="4419600"/>
            <a:ext cx="6324600" cy="1354217"/>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sz="2000" dirty="0" smtClean="0">
                <a:latin typeface="Calibri" pitchFamily="34" charset="0"/>
              </a:rPr>
              <a:t>Evaluation licenses, pre-released </a:t>
            </a:r>
            <a:br>
              <a:rPr lang="en-US" sz="2000" dirty="0" smtClean="0">
                <a:latin typeface="Calibri" pitchFamily="34" charset="0"/>
              </a:rPr>
            </a:br>
            <a:r>
              <a:rPr lang="en-US" sz="2000" dirty="0" smtClean="0">
                <a:latin typeface="Calibri" pitchFamily="34" charset="0"/>
              </a:rPr>
              <a:t>products, and MORE!</a:t>
            </a:r>
          </a:p>
        </p:txBody>
      </p:sp>
      <p:pic>
        <p:nvPicPr>
          <p:cNvPr id="38" name="Picture 2"/>
          <p:cNvPicPr>
            <a:picLocks noChangeAspect="1" noChangeArrowheads="1"/>
          </p:cNvPicPr>
          <p:nvPr userDrawn="1"/>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userDrawn="1"/>
        </p:nvPicPr>
        <p:blipFill>
          <a:blip r:embed="rId6"/>
          <a:stretch>
            <a:fillRect/>
          </a:stretch>
        </p:blipFill>
        <p:spPr bwMode="invGray">
          <a:xfrm>
            <a:off x="879475" y="1209675"/>
            <a:ext cx="2409825" cy="1076325"/>
          </a:xfrm>
          <a:prstGeom prst="rect">
            <a:avLst/>
          </a:prstGeom>
        </p:spPr>
      </p:pic>
      <p:sp>
        <p:nvSpPr>
          <p:cNvPr id="41" name="Rectangle 40"/>
          <p:cNvSpPr/>
          <p:nvPr userDrawn="1"/>
        </p:nvSpPr>
        <p:spPr>
          <a:xfrm>
            <a:off x="733425" y="228600"/>
            <a:ext cx="7194214" cy="830997"/>
          </a:xfrm>
          <a:prstGeom prst="rect">
            <a:avLst/>
          </a:prstGeom>
        </p:spPr>
        <p:txBody>
          <a:bodyPr wrap="none">
            <a:spAutoFit/>
          </a:bodyPr>
          <a:lstStyle/>
          <a:p>
            <a:r>
              <a:rPr kumimoji="0" lang="en-US" sz="48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Resources for IT Professionals</a:t>
            </a:r>
            <a:endParaRPr lang="en-US" dirty="0"/>
          </a:p>
        </p:txBody>
      </p:sp>
      <p:sp>
        <p:nvSpPr>
          <p:cNvPr id="20"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29"/>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55559"/>
            <a:ext cx="8385048" cy="62438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Sessions (session codes and titles)</a:t>
            </a:r>
          </a:p>
        </p:txBody>
      </p:sp>
      <p:sp>
        <p:nvSpPr>
          <p:cNvPr id="13" name="Content Placeholder 10"/>
          <p:cNvSpPr>
            <a:spLocks noGrp="1"/>
          </p:cNvSpPr>
          <p:nvPr>
            <p:ph sz="quarter" idx="12" hasCustomPrompt="1"/>
          </p:nvPr>
        </p:nvSpPr>
        <p:spPr>
          <a:xfrm>
            <a:off x="381000" y="3235238"/>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176337"/>
            <a:ext cx="8385048" cy="65256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Instructor-led Labs (session codes and titles)</a:t>
            </a:r>
          </a:p>
        </p:txBody>
      </p:sp>
      <p:sp>
        <p:nvSpPr>
          <p:cNvPr id="7" name="Content Placeholder 10"/>
          <p:cNvSpPr>
            <a:spLocks noGrp="1"/>
          </p:cNvSpPr>
          <p:nvPr>
            <p:ph sz="quarter" idx="14" hasCustomPrompt="1"/>
          </p:nvPr>
        </p:nvSpPr>
        <p:spPr>
          <a:xfrm>
            <a:off x="380999" y="5084204"/>
            <a:ext cx="8385048" cy="587253"/>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
        <p:nvSpPr>
          <p:cNvPr id="8"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val Slide">
    <p:spTree>
      <p:nvGrpSpPr>
        <p:cNvPr id="1" name=""/>
        <p:cNvGrpSpPr/>
        <p:nvPr/>
      </p:nvGrpSpPr>
      <p:grpSpPr>
        <a:xfrm>
          <a:off x="0" y="0"/>
          <a:ext cx="0" cy="0"/>
          <a:chOff x="0" y="0"/>
          <a:chExt cx="0" cy="0"/>
        </a:xfrm>
      </p:grpSpPr>
      <p:sp>
        <p:nvSpPr>
          <p:cNvPr id="17" name="Freeform 16"/>
          <p:cNvSpPr/>
          <p:nvPr userDrawn="1"/>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8" name="Freeform 17"/>
          <p:cNvSpPr/>
          <p:nvPr userDrawn="1"/>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30" name="Round Same Side Corner Rectangle 29"/>
          <p:cNvSpPr/>
          <p:nvPr userDrawn="1"/>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1" name="Rounded Rectangle 30"/>
          <p:cNvSpPr/>
          <p:nvPr userDrawn="1"/>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Complete an</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evaluation on</a:t>
            </a:r>
          </a:p>
          <a:p>
            <a:pPr lvl="0" defTabSz="914099" fontAlgn="base">
              <a:lnSpc>
                <a:spcPts val="4000"/>
              </a:lnSpc>
              <a:spcBef>
                <a:spcPct val="0"/>
              </a:spcBef>
              <a:spcAft>
                <a:spcPct val="0"/>
              </a:spcAft>
              <a:defRPr/>
            </a:pPr>
            <a:r>
              <a:rPr lang="en-US" sz="3600" dirty="0" err="1" smtClean="0">
                <a:solidFill>
                  <a:srgbClr val="FFFFFF"/>
                </a:solidFill>
                <a:effectLst>
                  <a:outerShdw blurRad="38100" dist="38100" dir="2700000" algn="tl">
                    <a:srgbClr val="000000">
                      <a:alpha val="43137"/>
                    </a:srgbClr>
                  </a:outerShdw>
                </a:effectLst>
                <a:latin typeface="+mj-lt"/>
              </a:rPr>
              <a:t>CommNet</a:t>
            </a:r>
            <a:r>
              <a:rPr lang="en-US" sz="3600" dirty="0" smtClean="0">
                <a:solidFill>
                  <a:srgbClr val="FFFFFF"/>
                </a:solidFill>
                <a:effectLst>
                  <a:outerShdw blurRad="38100" dist="38100" dir="2700000" algn="tl">
                    <a:srgbClr val="000000">
                      <a:alpha val="43137"/>
                    </a:srgbClr>
                  </a:outerShdw>
                </a:effectLst>
                <a:latin typeface="+mj-lt"/>
              </a:rPr>
              <a:t> and</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enter to win!</a:t>
            </a:r>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0"/>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31"/>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p:bldP spid="31" grpId="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Bottom_Bar_03.png"/>
          <p:cNvPicPr>
            <a:picLocks noChangeAspect="1"/>
          </p:cNvPicPr>
          <p:nvPr userDrawn="1"/>
        </p:nvPicPr>
        <p:blipFill>
          <a:blip r:embed="rId3"/>
          <a:stretch>
            <a:fillRect/>
          </a:stretch>
        </p:blipFill>
        <p:spPr>
          <a:xfrm>
            <a:off x="0" y="6268641"/>
            <a:ext cx="9144000" cy="589359"/>
          </a:xfrm>
          <a:prstGeom prst="rect">
            <a:avLst/>
          </a:prstGeom>
        </p:spPr>
      </p:pic>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pic>
        <p:nvPicPr>
          <p:cNvPr id="6" name="Picture 5" descr="TechEd IT Pro logo for title slide.png"/>
          <p:cNvPicPr>
            <a:picLocks noChangeAspect="1"/>
          </p:cNvPicPr>
          <p:nvPr userDrawn="1"/>
        </p:nvPicPr>
        <p:blipFill>
          <a:blip r:embed="rId4" cstate="email"/>
          <a:srcRect/>
          <a:stretch>
            <a:fillRect/>
          </a:stretch>
        </p:blipFill>
        <p:spPr bwMode="invGray">
          <a:xfrm>
            <a:off x="5943600" y="5257800"/>
            <a:ext cx="3200400" cy="1600200"/>
          </a:xfrm>
          <a:prstGeom prst="rect">
            <a:avLst/>
          </a:prstGeom>
        </p:spPr>
      </p:pic>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spTree>
      <p:nvGrpSpPr>
        <p:cNvPr id="1" name=""/>
        <p:cNvGrpSpPr/>
        <p:nvPr/>
      </p:nvGrpSpPr>
      <p:grpSpPr>
        <a:xfrm>
          <a:off x="0" y="0"/>
          <a:ext cx="0" cy="0"/>
          <a:chOff x="0" y="0"/>
          <a:chExt cx="0" cy="0"/>
        </a:xfrm>
      </p:grpSpPr>
      <p:pic>
        <p:nvPicPr>
          <p:cNvPr id="8" name="Picture 7" descr="code slide background.png"/>
          <p:cNvPicPr>
            <a:picLocks noChangeAspect="1"/>
          </p:cNvPicPr>
          <p:nvPr userDrawn="1"/>
        </p:nvPicPr>
        <p:blipFill>
          <a:blip r:embed="rId2"/>
          <a:stretch>
            <a:fillRect/>
          </a:stretch>
        </p:blipFill>
        <p:spPr bwMode="white">
          <a:xfrm>
            <a:off x="0" y="414338"/>
            <a:ext cx="9144000" cy="6443662"/>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7" name="Text Placeholder 6"/>
          <p:cNvSpPr>
            <a:spLocks noGrp="1"/>
          </p:cNvSpPr>
          <p:nvPr>
            <p:ph type="body" sz="quarter" idx="10" hasCustomPrompt="1"/>
          </p:nvPr>
        </p:nvSpPr>
        <p:spPr>
          <a:xfrm>
            <a:off x="1220400" y="14652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resentation Outlin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solidFill>
                <a:latin typeface="Calibri"/>
                <a:ea typeface="+mn-ea"/>
                <a:cs typeface="+mn-cs"/>
              </a:rPr>
              <a:pPr algn="l" defTabSz="914363" rtl="0">
                <a:defRPr/>
              </a:pPr>
              <a:t>‹#›</a:t>
            </a:fld>
            <a:endParaRPr lang="en-US" sz="1400" kern="1200" dirty="0">
              <a:solidFill>
                <a:srgbClr val="FFFFFF"/>
              </a:solidFill>
              <a:latin typeface="Calibri"/>
              <a:ea typeface="+mn-ea"/>
              <a:cs typeface="+mn-cs"/>
            </a:endParaRPr>
          </a:p>
        </p:txBody>
      </p:sp>
      <p:sp>
        <p:nvSpPr>
          <p:cNvPr id="10" name="Text Box 4"/>
          <p:cNvSpPr txBox="1">
            <a:spLocks noChangeArrowheads="1"/>
          </p:cNvSpPr>
          <p:nvPr userDrawn="1"/>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pPr algn="l" defTabSz="914363" rtl="0"/>
            <a:r>
              <a:rPr lang="en-US" kern="1200" dirty="0">
                <a:solidFill>
                  <a:srgbClr val="990033"/>
                </a:solidFill>
                <a:latin typeface="Calibri"/>
                <a:ea typeface="+mn-ea"/>
                <a:cs typeface="+mn-cs"/>
              </a:rPr>
              <a:t>Speaker instructions: </a:t>
            </a:r>
            <a:r>
              <a:rPr lang="en-US" sz="1600" kern="1200" dirty="0">
                <a:solidFill>
                  <a:srgbClr val="000000"/>
                </a:solidFill>
                <a:latin typeface="Calibri"/>
                <a:ea typeface="+mn-ea"/>
                <a:cs typeface="+mn-cs"/>
              </a:rPr>
              <a:t>Complete this slide to assist your SME (subject matter expert) in evaluating your presentation flow, topic coverage, demo integration and alignment of content to your session description and level. </a:t>
            </a:r>
          </a:p>
          <a:p>
            <a:pPr algn="l" defTabSz="914363" rtl="0">
              <a:lnSpc>
                <a:spcPct val="90000"/>
              </a:lnSpc>
              <a:spcBef>
                <a:spcPct val="20000"/>
              </a:spcBef>
            </a:pPr>
            <a:endParaRPr lang="en-US" kern="1200" dirty="0">
              <a:solidFill>
                <a:srgbClr val="990033"/>
              </a:solidFill>
              <a:latin typeface="Calibri"/>
              <a:ea typeface="+mn-ea"/>
              <a:cs typeface="+mn-cs"/>
            </a:endParaRPr>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sources for IT Professionals">
    <p:spTree>
      <p:nvGrpSpPr>
        <p:cNvPr id="1" name=""/>
        <p:cNvGrpSpPr/>
        <p:nvPr/>
      </p:nvGrpSpPr>
      <p:grpSpPr>
        <a:xfrm>
          <a:off x="0" y="0"/>
          <a:ext cx="0" cy="0"/>
          <a:chOff x="0" y="0"/>
          <a:chExt cx="0" cy="0"/>
        </a:xfrm>
      </p:grpSpPr>
      <p:sp>
        <p:nvSpPr>
          <p:cNvPr id="21" name="Rounded Rectangle 20"/>
          <p:cNvSpPr/>
          <p:nvPr userDrawn="1"/>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rtl="0" fontAlgn="base">
              <a:spcBef>
                <a:spcPct val="0"/>
              </a:spcBef>
              <a:spcAft>
                <a:spcPct val="0"/>
              </a:spcAft>
              <a:defRPr/>
            </a:pPr>
            <a:endParaRPr lang="en-US" sz="16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23" name="Rounded Rectangle 22"/>
          <p:cNvSpPr/>
          <p:nvPr userDrawn="1"/>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rtl="0" fontAlgn="base">
              <a:spcBef>
                <a:spcPct val="0"/>
              </a:spcBef>
              <a:spcAft>
                <a:spcPct val="0"/>
              </a:spcAft>
              <a:defRPr/>
            </a:pPr>
            <a:endParaRPr lang="en-US" sz="16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pic>
        <p:nvPicPr>
          <p:cNvPr id="24" name="Picture 23" descr="TechNet.png"/>
          <p:cNvPicPr>
            <a:picLocks noChangeAspect="1"/>
          </p:cNvPicPr>
          <p:nvPr userDrawn="1"/>
        </p:nvPicPr>
        <p:blipFill>
          <a:blip r:embed="rId2" cstate="email"/>
          <a:stretch>
            <a:fillRect/>
          </a:stretch>
        </p:blipFill>
        <p:spPr bwMode="invGray">
          <a:xfrm>
            <a:off x="727075" y="3529168"/>
            <a:ext cx="3624263" cy="738032"/>
          </a:xfrm>
          <a:prstGeom prst="rect">
            <a:avLst/>
          </a:prstGeom>
        </p:spPr>
      </p:pic>
      <p:grpSp>
        <p:nvGrpSpPr>
          <p:cNvPr id="2" name="Group 29"/>
          <p:cNvGrpSpPr/>
          <p:nvPr userDrawn="1"/>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algn="ctr" rtl="0">
                <a:defRPr/>
              </a:pPr>
              <a:endParaRPr lang="en-US">
                <a:solidFill>
                  <a:sysClr val="window" lastClr="FFFFFF"/>
                </a:solidFill>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algn="ctr" rtl="0">
                <a:defRPr/>
              </a:pPr>
              <a:endParaRPr lang="en-US">
                <a:solidFill>
                  <a:sysClr val="window" lastClr="FFFFFF"/>
                </a:solidFill>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3" name="Group 33"/>
          <p:cNvGrpSpPr/>
          <p:nvPr userDrawn="1"/>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algn="ctr" rtl="0">
                <a:defRPr/>
              </a:pPr>
              <a:endParaRPr lang="en-US">
                <a:solidFill>
                  <a:sysClr val="window" lastClr="FFFFFF"/>
                </a:solidFill>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algn="ctr" rtl="0">
                <a:defRPr/>
              </a:pPr>
              <a:endParaRPr lang="en-US">
                <a:solidFill>
                  <a:sysClr val="window" lastClr="FFFFFF"/>
                </a:solidFill>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sp>
        <p:nvSpPr>
          <p:cNvPr id="34" name="Oval 33"/>
          <p:cNvSpPr/>
          <p:nvPr userDrawn="1"/>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35" name="Oval 34"/>
          <p:cNvSpPr/>
          <p:nvPr userDrawn="1"/>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36" name="Rectangle 35"/>
          <p:cNvSpPr/>
          <p:nvPr userDrawn="1"/>
        </p:nvSpPr>
        <p:spPr>
          <a:xfrm>
            <a:off x="803275" y="2286000"/>
            <a:ext cx="4572000" cy="954107"/>
          </a:xfrm>
          <a:prstGeom prst="rect">
            <a:avLst/>
          </a:prstGeom>
        </p:spPr>
        <p:txBody>
          <a:bodyPr>
            <a:spAutoFit/>
          </a:bodyPr>
          <a:lstStyle/>
          <a:p>
            <a:pPr algn="l" defTabSz="914363" rtl="0">
              <a:spcBef>
                <a:spcPts val="600"/>
              </a:spcBef>
            </a:pPr>
            <a:r>
              <a:rPr lang="en-US" sz="2000" kern="1200" dirty="0">
                <a:solidFill>
                  <a:srgbClr val="FFFFFF"/>
                </a:solidFill>
                <a:latin typeface="Calibri"/>
                <a:ea typeface="+mn-ea"/>
                <a:cs typeface="+mn-cs"/>
                <a:hlinkClick r:id="rId3"/>
              </a:rPr>
              <a:t>www.microsoft.com/teched</a:t>
            </a:r>
            <a:r>
              <a:rPr lang="en-US" sz="2000" kern="1200" dirty="0">
                <a:solidFill>
                  <a:srgbClr val="FFFFFF"/>
                </a:solidFill>
                <a:latin typeface="Calibri"/>
                <a:ea typeface="+mn-ea"/>
                <a:cs typeface="+mn-cs"/>
              </a:rPr>
              <a:t> </a:t>
            </a:r>
          </a:p>
          <a:p>
            <a:pPr lvl="1" algn="l" defTabSz="914363" rtl="0">
              <a:tabLst>
                <a:tab pos="1828800" algn="l"/>
              </a:tabLst>
            </a:pPr>
            <a:r>
              <a:rPr lang="en-US" kern="1200" dirty="0" err="1">
                <a:solidFill>
                  <a:srgbClr val="FFFFFF"/>
                </a:solidFill>
                <a:latin typeface="Calibri"/>
                <a:ea typeface="+mn-ea"/>
                <a:cs typeface="+mn-cs"/>
              </a:rPr>
              <a:t>Tech·Talks</a:t>
            </a:r>
            <a:r>
              <a:rPr lang="en-US" kern="1200" dirty="0">
                <a:solidFill>
                  <a:srgbClr val="FFFFFF"/>
                </a:solidFill>
                <a:latin typeface="Calibri"/>
                <a:ea typeface="+mn-ea"/>
                <a:cs typeface="+mn-cs"/>
              </a:rPr>
              <a:t>	</a:t>
            </a:r>
            <a:r>
              <a:rPr lang="en-US" kern="1200" dirty="0" err="1">
                <a:solidFill>
                  <a:srgbClr val="FFFFFF"/>
                </a:solidFill>
                <a:latin typeface="Calibri"/>
                <a:ea typeface="+mn-ea"/>
                <a:cs typeface="+mn-cs"/>
              </a:rPr>
              <a:t>Tech·Ed</a:t>
            </a:r>
            <a:r>
              <a:rPr lang="en-US" kern="1200" dirty="0">
                <a:solidFill>
                  <a:srgbClr val="FFFFFF"/>
                </a:solidFill>
                <a:latin typeface="Calibri"/>
                <a:ea typeface="+mn-ea"/>
                <a:cs typeface="+mn-cs"/>
              </a:rPr>
              <a:t> Bloggers</a:t>
            </a:r>
          </a:p>
          <a:p>
            <a:pPr lvl="1" algn="l" defTabSz="914363" rtl="0">
              <a:tabLst>
                <a:tab pos="1828800" algn="l"/>
              </a:tabLst>
            </a:pPr>
            <a:r>
              <a:rPr lang="en-US" kern="1200" dirty="0">
                <a:solidFill>
                  <a:srgbClr val="FFFFFF"/>
                </a:solidFill>
                <a:latin typeface="Calibri"/>
                <a:ea typeface="+mn-ea"/>
                <a:cs typeface="+mn-cs"/>
              </a:rPr>
              <a:t>Live Simulcasts	Virtual Labs</a:t>
            </a:r>
          </a:p>
        </p:txBody>
      </p:sp>
      <p:sp>
        <p:nvSpPr>
          <p:cNvPr id="37" name="Rectangle 36"/>
          <p:cNvSpPr/>
          <p:nvPr userDrawn="1"/>
        </p:nvSpPr>
        <p:spPr>
          <a:xfrm>
            <a:off x="803275" y="4419600"/>
            <a:ext cx="6324600" cy="1354217"/>
          </a:xfrm>
          <a:prstGeom prst="rect">
            <a:avLst/>
          </a:prstGeom>
        </p:spPr>
        <p:txBody>
          <a:bodyPr wrap="square">
            <a:spAutoFit/>
          </a:bodyPr>
          <a:lstStyle/>
          <a:p>
            <a:pPr algn="l" defTabSz="914363" rtl="0">
              <a:spcBef>
                <a:spcPts val="600"/>
              </a:spcBef>
              <a:buSzPct val="120000"/>
              <a:tabLst>
                <a:tab pos="1828800" algn="l"/>
              </a:tabLst>
              <a:defRPr/>
            </a:pPr>
            <a:r>
              <a:rPr lang="en-US" sz="2000" kern="1200" dirty="0">
                <a:solidFill>
                  <a:srgbClr val="FFFFFF"/>
                </a:solidFill>
                <a:latin typeface="Calibri" pitchFamily="34" charset="0"/>
                <a:ea typeface="+mn-ea"/>
                <a:cs typeface="+mn-cs"/>
                <a:hlinkClick r:id="rId4"/>
              </a:rPr>
              <a:t>http://microsoft.com/technet</a:t>
            </a:r>
            <a:r>
              <a:rPr lang="en-US" sz="2400" b="1" kern="1200" dirty="0">
                <a:solidFill>
                  <a:srgbClr val="FFFFFF"/>
                </a:solidFill>
                <a:latin typeface="Calibri" pitchFamily="34" charset="0"/>
                <a:ea typeface="+mn-ea"/>
                <a:cs typeface="+mn-cs"/>
              </a:rPr>
              <a:t>  </a:t>
            </a:r>
            <a:endParaRPr lang="en-US" sz="2400" kern="1200" dirty="0">
              <a:solidFill>
                <a:srgbClr val="FFFFFF"/>
              </a:solidFill>
              <a:latin typeface="Calibri" pitchFamily="34" charset="0"/>
              <a:ea typeface="+mn-ea"/>
              <a:cs typeface="+mn-cs"/>
            </a:endParaRPr>
          </a:p>
          <a:p>
            <a:pPr lvl="1" algn="l" defTabSz="914363" rtl="0">
              <a:tabLst>
                <a:tab pos="1828800" algn="l"/>
              </a:tabLst>
              <a:defRPr/>
            </a:pPr>
            <a:endParaRPr lang="en-US" kern="1200" dirty="0">
              <a:solidFill>
                <a:srgbClr val="FFFFFF"/>
              </a:solidFill>
              <a:latin typeface="Calibri" pitchFamily="34" charset="0"/>
              <a:ea typeface="+mn-ea"/>
              <a:cs typeface="+mn-cs"/>
            </a:endParaRPr>
          </a:p>
          <a:p>
            <a:pPr lvl="1" algn="l" defTabSz="914363" rtl="0">
              <a:tabLst>
                <a:tab pos="1828800" algn="l"/>
              </a:tabLst>
              <a:defRPr/>
            </a:pPr>
            <a:r>
              <a:rPr lang="en-US" sz="2000" kern="1200" dirty="0">
                <a:solidFill>
                  <a:srgbClr val="FFFFFF"/>
                </a:solidFill>
                <a:latin typeface="Calibri" pitchFamily="34" charset="0"/>
                <a:ea typeface="+mn-ea"/>
                <a:cs typeface="+mn-cs"/>
              </a:rPr>
              <a:t>Evaluation licenses, pre-released </a:t>
            </a:r>
            <a:br>
              <a:rPr lang="en-US" sz="2000" kern="1200" dirty="0">
                <a:solidFill>
                  <a:srgbClr val="FFFFFF"/>
                </a:solidFill>
                <a:latin typeface="Calibri" pitchFamily="34" charset="0"/>
                <a:ea typeface="+mn-ea"/>
                <a:cs typeface="+mn-cs"/>
              </a:rPr>
            </a:br>
            <a:r>
              <a:rPr lang="en-US" sz="2000" kern="1200" dirty="0">
                <a:solidFill>
                  <a:srgbClr val="FFFFFF"/>
                </a:solidFill>
                <a:latin typeface="Calibri" pitchFamily="34" charset="0"/>
                <a:ea typeface="+mn-ea"/>
                <a:cs typeface="+mn-cs"/>
              </a:rPr>
              <a:t>products, and MORE!</a:t>
            </a:r>
          </a:p>
        </p:txBody>
      </p:sp>
      <p:pic>
        <p:nvPicPr>
          <p:cNvPr id="38" name="Picture 2"/>
          <p:cNvPicPr>
            <a:picLocks noChangeAspect="1" noChangeArrowheads="1"/>
          </p:cNvPicPr>
          <p:nvPr userDrawn="1"/>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userDrawn="1"/>
        </p:nvPicPr>
        <p:blipFill>
          <a:blip r:embed="rId6"/>
          <a:stretch>
            <a:fillRect/>
          </a:stretch>
        </p:blipFill>
        <p:spPr bwMode="invGray">
          <a:xfrm>
            <a:off x="879475" y="1209675"/>
            <a:ext cx="2409825" cy="1076325"/>
          </a:xfrm>
          <a:prstGeom prst="rect">
            <a:avLst/>
          </a:prstGeom>
        </p:spPr>
      </p:pic>
      <p:sp>
        <p:nvSpPr>
          <p:cNvPr id="41" name="Rectangle 40"/>
          <p:cNvSpPr/>
          <p:nvPr userDrawn="1"/>
        </p:nvSpPr>
        <p:spPr>
          <a:xfrm>
            <a:off x="733425" y="228600"/>
            <a:ext cx="7194214" cy="830997"/>
          </a:xfrm>
          <a:prstGeom prst="rect">
            <a:avLst/>
          </a:prstGeom>
        </p:spPr>
        <p:txBody>
          <a:bodyPr wrap="none">
            <a:spAutoFit/>
          </a:bodyPr>
          <a:lstStyle/>
          <a:p>
            <a:pPr algn="l" defTabSz="914363" rtl="0"/>
            <a:r>
              <a:rPr lang="en-US" sz="4800" kern="1200" spc="-100" dirty="0">
                <a:ln w="3175">
                  <a:noFill/>
                </a:ln>
                <a:solidFill>
                  <a:srgbClr val="FFFFFF"/>
                </a:solidFill>
                <a:latin typeface="Calibri" pitchFamily="34" charset="0"/>
                <a:ea typeface="+mn-ea"/>
                <a:cs typeface="Arial" charset="0"/>
              </a:rPr>
              <a:t>Resources for IT Professionals</a:t>
            </a:r>
            <a:endParaRPr lang="en-US" kern="1200" dirty="0">
              <a:solidFill>
                <a:srgbClr val="FFFFFF"/>
              </a:solidFill>
              <a:latin typeface="Calibri"/>
              <a:ea typeface="+mn-ea"/>
              <a:cs typeface="+mn-cs"/>
            </a:endParaRPr>
          </a:p>
        </p:txBody>
      </p:sp>
      <p:sp>
        <p:nvSpPr>
          <p:cNvPr id="20"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3"/>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55559"/>
            <a:ext cx="8385048" cy="62438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Sessions (session codes and titles)</a:t>
            </a:r>
          </a:p>
        </p:txBody>
      </p:sp>
      <p:sp>
        <p:nvSpPr>
          <p:cNvPr id="13" name="Content Placeholder 10"/>
          <p:cNvSpPr>
            <a:spLocks noGrp="1"/>
          </p:cNvSpPr>
          <p:nvPr>
            <p:ph sz="quarter" idx="12" hasCustomPrompt="1"/>
          </p:nvPr>
        </p:nvSpPr>
        <p:spPr>
          <a:xfrm>
            <a:off x="381000" y="3235238"/>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176337"/>
            <a:ext cx="8385048" cy="65256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Instructor-led Labs (session codes and titles)</a:t>
            </a:r>
          </a:p>
        </p:txBody>
      </p:sp>
      <p:sp>
        <p:nvSpPr>
          <p:cNvPr id="7" name="Content Placeholder 10"/>
          <p:cNvSpPr>
            <a:spLocks noGrp="1"/>
          </p:cNvSpPr>
          <p:nvPr>
            <p:ph sz="quarter" idx="14" hasCustomPrompt="1"/>
          </p:nvPr>
        </p:nvSpPr>
        <p:spPr>
          <a:xfrm>
            <a:off x="380999" y="5084204"/>
            <a:ext cx="8385048" cy="587253"/>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
        <p:nvSpPr>
          <p:cNvPr id="8"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val Slide">
    <p:spTree>
      <p:nvGrpSpPr>
        <p:cNvPr id="1" name=""/>
        <p:cNvGrpSpPr/>
        <p:nvPr/>
      </p:nvGrpSpPr>
      <p:grpSpPr>
        <a:xfrm>
          <a:off x="0" y="0"/>
          <a:ext cx="0" cy="0"/>
          <a:chOff x="0" y="0"/>
          <a:chExt cx="0" cy="0"/>
        </a:xfrm>
      </p:grpSpPr>
      <p:sp>
        <p:nvSpPr>
          <p:cNvPr id="17" name="Freeform 16"/>
          <p:cNvSpPr/>
          <p:nvPr userDrawn="1"/>
        </p:nvSpPr>
        <p:spPr bwMode="auto">
          <a:xfrm flipH="1">
            <a:off x="-713986" y="-530050"/>
            <a:ext cx="10867678" cy="7150056"/>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rtl="0" fontAlgn="base">
              <a:spcBef>
                <a:spcPct val="0"/>
              </a:spcBef>
              <a:spcAft>
                <a:spcPct val="0"/>
              </a:spcAft>
              <a:defRPr/>
            </a:pPr>
            <a:endParaRPr lang="en-US" sz="32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18" name="Freeform 17"/>
          <p:cNvSpPr/>
          <p:nvPr userDrawn="1"/>
        </p:nvSpPr>
        <p:spPr bwMode="auto">
          <a:xfrm flipH="1">
            <a:off x="-713984" y="-800996"/>
            <a:ext cx="10809961" cy="7411478"/>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rtl="0" fontAlgn="base">
              <a:spcBef>
                <a:spcPct val="0"/>
              </a:spcBef>
              <a:spcAft>
                <a:spcPct val="0"/>
              </a:spcAft>
              <a:defRPr/>
            </a:pPr>
            <a:endParaRPr lang="en-US" sz="3200" kern="1200" dirty="0">
              <a:solidFill>
                <a:srgbClr val="FFFFFF"/>
              </a:solidFill>
              <a:effectLst>
                <a:outerShdw blurRad="38100" dist="38100" dir="2700000" algn="tl">
                  <a:srgbClr val="000000">
                    <a:alpha val="43137"/>
                  </a:srgbClr>
                </a:outerShdw>
              </a:effectLst>
              <a:latin typeface="Segoe" pitchFamily="34" charset="0"/>
              <a:ea typeface="+mn-ea"/>
              <a:cs typeface="+mn-cs"/>
            </a:endParaRPr>
          </a:p>
        </p:txBody>
      </p:sp>
      <p:sp>
        <p:nvSpPr>
          <p:cNvPr id="30" name="Round Same Side Corner Rectangle 29"/>
          <p:cNvSpPr/>
          <p:nvPr userDrawn="1"/>
        </p:nvSpPr>
        <p:spPr bwMode="blackWhite">
          <a:xfrm rot="16200000" flipH="1">
            <a:off x="5549036" y="746342"/>
            <a:ext cx="2517731" cy="5749450"/>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0"/>
                                        </p:tgtEl>
                                        <p:attrNameLst>
                                          <p:attrName>ppt_x</p:attrName>
                                          <p:attrName>ppt_y</p:attrName>
                                        </p:attrNameLst>
                                      </p:cBhvr>
                                      <p:rCtr x="12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000000"/>
                </a:solidFill>
                <a:latin typeface="Calibri"/>
                <a:ea typeface="+mn-ea"/>
                <a:cs typeface="+mn-cs"/>
              </a:rPr>
              <a:pPr algn="l" defTabSz="914363" rtl="0">
                <a:defRPr/>
              </a:pPr>
              <a:t>‹#›</a:t>
            </a:fld>
            <a:endParaRPr lang="en-US" sz="1400" kern="1200" dirty="0">
              <a:solidFill>
                <a:srgbClr val="000000"/>
              </a:solidFill>
              <a:latin typeface="Calibri"/>
              <a:ea typeface="+mn-ea"/>
              <a:cs typeface="+mn-cs"/>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spTree>
      <p:nvGrpSpPr>
        <p:cNvPr id="1" name=""/>
        <p:cNvGrpSpPr/>
        <p:nvPr/>
      </p:nvGrpSpPr>
      <p:grpSpPr>
        <a:xfrm>
          <a:off x="0" y="0"/>
          <a:ext cx="0" cy="0"/>
          <a:chOff x="0" y="0"/>
          <a:chExt cx="0" cy="0"/>
        </a:xfrm>
      </p:grpSpPr>
      <p:pic>
        <p:nvPicPr>
          <p:cNvPr id="8" name="Picture 7" descr="code slide background.png"/>
          <p:cNvPicPr>
            <a:picLocks noChangeAspect="1"/>
          </p:cNvPicPr>
          <p:nvPr userDrawn="1"/>
        </p:nvPicPr>
        <p:blipFill>
          <a:blip r:embed="rId2"/>
          <a:stretch>
            <a:fillRect/>
          </a:stretch>
        </p:blipFill>
        <p:spPr bwMode="white">
          <a:xfrm>
            <a:off x="0" y="414338"/>
            <a:ext cx="9144000" cy="6443662"/>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image" Target="../media/image3.png"/><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2.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pic>
        <p:nvPicPr>
          <p:cNvPr id="5" name="Picture 4" descr="ContentForgroundBlue.png"/>
          <p:cNvPicPr>
            <a:picLocks noChangeAspect="1"/>
          </p:cNvPicPr>
          <p:nvPr userDrawn="1"/>
        </p:nvPicPr>
        <p:blipFill>
          <a:blip r:embed="rId20"/>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8" r:id="rId1"/>
    <p:sldLayoutId id="2147483739" r:id="rId2"/>
    <p:sldLayoutId id="2147483741" r:id="rId3"/>
    <p:sldLayoutId id="2147483742" r:id="rId4"/>
    <p:sldLayoutId id="2147483743" r:id="rId5"/>
    <p:sldLayoutId id="2147483744" r:id="rId6"/>
    <p:sldLayoutId id="2147483745" r:id="rId7"/>
    <p:sldLayoutId id="2147483746" r:id="rId8"/>
    <p:sldLayoutId id="2147483747" r:id="rId9"/>
    <p:sldLayoutId id="2147483757" r:id="rId10"/>
    <p:sldLayoutId id="2147483752" r:id="rId11"/>
    <p:sldLayoutId id="2147483753" r:id="rId12"/>
    <p:sldLayoutId id="2147483754" r:id="rId13"/>
    <p:sldLayoutId id="2147483755" r:id="rId14"/>
    <p:sldLayoutId id="2147483756" r:id="rId15"/>
    <p:sldLayoutId id="2147483749" r:id="rId16"/>
    <p:sldLayoutId id="2147483776" r:id="rId17"/>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1"/>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1"/>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1"/>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pic>
        <p:nvPicPr>
          <p:cNvPr id="5" name="Picture 4" descr="ContentForgroundBlue.png"/>
          <p:cNvPicPr>
            <a:picLocks noChangeAspect="1"/>
          </p:cNvPicPr>
          <p:nvPr userDrawn="1"/>
        </p:nvPicPr>
        <p:blipFill>
          <a:blip r:embed="rId19"/>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0"/>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0"/>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7.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5.png"/><Relationship Id="rId7"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7.xml"/><Relationship Id="rId6" Type="http://schemas.openxmlformats.org/officeDocument/2006/relationships/image" Target="../media/image14.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21.png"/><Relationship Id="rId4" Type="http://schemas.openxmlformats.org/officeDocument/2006/relationships/image" Target="../media/image16.png"/><Relationship Id="rId9" Type="http://schemas.openxmlformats.org/officeDocument/2006/relationships/image" Target="../media/image1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17.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8.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hyperlink" Target="http://technet.microsoft.com/en-us/library/cc753254.aspx" TargetMode="External"/><Relationship Id="rId2" Type="http://schemas.openxmlformats.org/officeDocument/2006/relationships/notesSlide" Target="../notesSlides/notesSlide3.xml"/><Relationship Id="rId1" Type="http://schemas.openxmlformats.org/officeDocument/2006/relationships/slideLayout" Target="../slideLayouts/slideLayout17.xml"/><Relationship Id="rId4" Type="http://schemas.openxmlformats.org/officeDocument/2006/relationships/hyperlink" Target="http://technet.microsoft.com/en-us/library/cc770357.aspx"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12"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6.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40.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3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9.xml"/></Relationships>
</file>

<file path=ppt/slides/_rels/slide4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noProof="0" smtClean="0"/>
              <a:t>Windows Vista PKI Enhancement in Windows 7 and Windows Server 2008 R2</a:t>
            </a:r>
            <a:endParaRPr lang="en-US" noProof="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rot="17609194">
            <a:off x="1097120" y="3586479"/>
            <a:ext cx="1415462" cy="434155"/>
          </a:xfrm>
          <a:prstGeom prst="rect">
            <a:avLst/>
          </a:prstGeom>
          <a:noFill/>
        </p:spPr>
      </p:pic>
      <p:sp>
        <p:nvSpPr>
          <p:cNvPr id="2" name="Title 1"/>
          <p:cNvSpPr>
            <a:spLocks noGrp="1"/>
          </p:cNvSpPr>
          <p:nvPr>
            <p:ph type="title"/>
          </p:nvPr>
        </p:nvSpPr>
        <p:spPr>
          <a:xfrm>
            <a:off x="381000" y="230188"/>
            <a:ext cx="8382000" cy="1163395"/>
          </a:xfrm>
        </p:spPr>
        <p:txBody>
          <a:bodyPr/>
          <a:lstStyle/>
          <a:p>
            <a:r>
              <a:rPr lang="en-US" noProof="0" dirty="0" smtClean="0"/>
              <a:t>How does it work today?</a:t>
            </a:r>
            <a:br>
              <a:rPr lang="en-US" noProof="0" dirty="0" smtClean="0"/>
            </a:br>
            <a:r>
              <a:rPr lang="en-US" sz="3600" noProof="0" dirty="0" smtClean="0">
                <a:solidFill>
                  <a:schemeClr val="accent1"/>
                </a:solidFill>
              </a:rPr>
              <a:t>Single forest</a:t>
            </a:r>
            <a:endParaRPr lang="en-US" noProof="0" dirty="0">
              <a:solidFill>
                <a:schemeClr val="accent1"/>
              </a:solidFill>
            </a:endParaRPr>
          </a:p>
        </p:txBody>
      </p:sp>
      <p:sp>
        <p:nvSpPr>
          <p:cNvPr id="3" name="Text Placeholder 2"/>
          <p:cNvSpPr>
            <a:spLocks noGrp="1"/>
          </p:cNvSpPr>
          <p:nvPr>
            <p:ph type="body" sz="quarter" idx="10"/>
          </p:nvPr>
        </p:nvSpPr>
        <p:spPr>
          <a:xfrm>
            <a:off x="4419600" y="1411552"/>
            <a:ext cx="4343400" cy="4998291"/>
          </a:xfrm>
        </p:spPr>
        <p:txBody>
          <a:bodyPr/>
          <a:lstStyle/>
          <a:p>
            <a:pPr marL="514350" indent="-514350">
              <a:buFont typeface="+mj-lt"/>
              <a:buAutoNum type="arabicPeriod"/>
            </a:pPr>
            <a:r>
              <a:rPr lang="en-US" sz="2800" noProof="0" smtClean="0"/>
              <a:t>CA starts and reads certificate templates </a:t>
            </a:r>
            <a:br>
              <a:rPr lang="en-US" sz="2800" noProof="0" smtClean="0"/>
            </a:br>
            <a:r>
              <a:rPr lang="en-US" sz="2800" noProof="0" smtClean="0"/>
              <a:t>from AD</a:t>
            </a:r>
          </a:p>
          <a:p>
            <a:pPr marL="514350" indent="-514350">
              <a:buFont typeface="+mj-lt"/>
              <a:buAutoNum type="arabicPeriod"/>
            </a:pPr>
            <a:r>
              <a:rPr lang="en-US" sz="2800" noProof="0" smtClean="0"/>
              <a:t>Client reads certificate templates from AD</a:t>
            </a:r>
          </a:p>
          <a:p>
            <a:pPr marL="514350" indent="-514350">
              <a:buFont typeface="+mj-lt"/>
              <a:buAutoNum type="arabicPeriod"/>
            </a:pPr>
            <a:r>
              <a:rPr lang="en-US" sz="2800" noProof="0" smtClean="0"/>
              <a:t>Client sends enrollment request to CA</a:t>
            </a:r>
          </a:p>
          <a:p>
            <a:pPr marL="514350" indent="-514350">
              <a:buFont typeface="+mj-lt"/>
              <a:buAutoNum type="arabicPeriod"/>
            </a:pPr>
            <a:r>
              <a:rPr lang="en-US" sz="2800" noProof="0" smtClean="0"/>
              <a:t>CA constructs Subject information based on client object in AD</a:t>
            </a:r>
          </a:p>
          <a:p>
            <a:pPr marL="514350" indent="-514350">
              <a:buFont typeface="+mj-lt"/>
              <a:buAutoNum type="arabicPeriod"/>
            </a:pPr>
            <a:r>
              <a:rPr lang="en-US" sz="2800" noProof="0" smtClean="0"/>
              <a:t>CA issues certificate </a:t>
            </a:r>
            <a:br>
              <a:rPr lang="en-US" sz="2800" noProof="0" smtClean="0"/>
            </a:br>
            <a:r>
              <a:rPr lang="en-US" sz="2800" noProof="0" smtClean="0"/>
              <a:t>and returns to client</a:t>
            </a:r>
            <a:endParaRPr lang="en-US" sz="2800" noProof="0"/>
          </a:p>
        </p:txBody>
      </p:sp>
      <p:pic>
        <p:nvPicPr>
          <p:cNvPr id="4"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rot="17704923">
            <a:off x="612905" y="3426732"/>
            <a:ext cx="1431667" cy="434155"/>
          </a:xfrm>
          <a:prstGeom prst="rect">
            <a:avLst/>
          </a:prstGeom>
          <a:noFill/>
        </p:spPr>
      </p:pic>
      <p:pic>
        <p:nvPicPr>
          <p:cNvPr id="5" name="Picture 3" descr="C:\Users\Kevin\Documents\ClipArt\XML Icons\pc.png"/>
          <p:cNvPicPr>
            <a:picLocks noChangeAspect="1" noChangeArrowheads="1"/>
          </p:cNvPicPr>
          <p:nvPr/>
        </p:nvPicPr>
        <p:blipFill>
          <a:blip r:embed="rId4" cstate="print"/>
          <a:srcRect/>
          <a:stretch>
            <a:fillRect/>
          </a:stretch>
        </p:blipFill>
        <p:spPr bwMode="auto">
          <a:xfrm flipH="1">
            <a:off x="3276600" y="4306669"/>
            <a:ext cx="990600" cy="988379"/>
          </a:xfrm>
          <a:prstGeom prst="rect">
            <a:avLst/>
          </a:prstGeom>
          <a:noFill/>
        </p:spPr>
      </p:pic>
      <p:pic>
        <p:nvPicPr>
          <p:cNvPr id="6" name="Picture 6" descr="C:\Users\Kevin\Desktop\ClipArt\XML Icons\laptop notebook portable Computer.png"/>
          <p:cNvPicPr>
            <a:picLocks noChangeAspect="1" noChangeArrowheads="1"/>
          </p:cNvPicPr>
          <p:nvPr/>
        </p:nvPicPr>
        <p:blipFill>
          <a:blip r:embed="rId5" cstate="print"/>
          <a:srcRect/>
          <a:stretch>
            <a:fillRect/>
          </a:stretch>
        </p:blipFill>
        <p:spPr bwMode="auto">
          <a:xfrm>
            <a:off x="2667000" y="4382869"/>
            <a:ext cx="963826" cy="914400"/>
          </a:xfrm>
          <a:prstGeom prst="rect">
            <a:avLst/>
          </a:prstGeom>
          <a:noFill/>
        </p:spPr>
      </p:pic>
      <p:sp>
        <p:nvSpPr>
          <p:cNvPr id="7" name="TextBox 6"/>
          <p:cNvSpPr txBox="1"/>
          <p:nvPr/>
        </p:nvSpPr>
        <p:spPr>
          <a:xfrm>
            <a:off x="1371600" y="1411069"/>
            <a:ext cx="1447800" cy="369332"/>
          </a:xfrm>
          <a:prstGeom prst="rect">
            <a:avLst/>
          </a:prstGeom>
          <a:noFill/>
        </p:spPr>
        <p:txBody>
          <a:bodyPr wrap="square" rtlCol="0">
            <a:spAutoFit/>
          </a:bodyPr>
          <a:lstStyle/>
          <a:p>
            <a:pPr algn="ctr"/>
            <a:r>
              <a:rPr lang="en-US" dirty="0" smtClean="0"/>
              <a:t>CA</a:t>
            </a:r>
            <a:endParaRPr lang="en-US" dirty="0"/>
          </a:p>
        </p:txBody>
      </p:sp>
      <p:sp>
        <p:nvSpPr>
          <p:cNvPr id="8" name="TextBox 7"/>
          <p:cNvSpPr txBox="1"/>
          <p:nvPr/>
        </p:nvSpPr>
        <p:spPr>
          <a:xfrm>
            <a:off x="457200" y="5373469"/>
            <a:ext cx="1752600" cy="646331"/>
          </a:xfrm>
          <a:prstGeom prst="rect">
            <a:avLst/>
          </a:prstGeom>
          <a:noFill/>
        </p:spPr>
        <p:txBody>
          <a:bodyPr wrap="square" rtlCol="0">
            <a:spAutoFit/>
          </a:bodyPr>
          <a:lstStyle/>
          <a:p>
            <a:r>
              <a:rPr lang="en-US" dirty="0" smtClean="0"/>
              <a:t>Active </a:t>
            </a:r>
          </a:p>
          <a:p>
            <a:r>
              <a:rPr lang="en-US" dirty="0" smtClean="0"/>
              <a:t>Directory (AD)</a:t>
            </a:r>
            <a:endParaRPr lang="en-US" dirty="0"/>
          </a:p>
        </p:txBody>
      </p:sp>
      <p:pic>
        <p:nvPicPr>
          <p:cNvPr id="9" name="Picture 8" descr="C:\Users\Kevin\Desktop\ClipArt\XML Icons\ADtriangle4_7connected.png"/>
          <p:cNvPicPr>
            <a:picLocks noChangeAspect="1" noChangeArrowheads="1"/>
          </p:cNvPicPr>
          <p:nvPr/>
        </p:nvPicPr>
        <p:blipFill>
          <a:blip r:embed="rId6" cstate="print"/>
          <a:srcRect/>
          <a:stretch>
            <a:fillRect/>
          </a:stretch>
        </p:blipFill>
        <p:spPr bwMode="auto">
          <a:xfrm>
            <a:off x="304800" y="4382869"/>
            <a:ext cx="1552180" cy="990600"/>
          </a:xfrm>
          <a:prstGeom prst="rect">
            <a:avLst/>
          </a:prstGeom>
          <a:noFill/>
        </p:spPr>
      </p:pic>
      <p:sp>
        <p:nvSpPr>
          <p:cNvPr id="10" name="TextBox 9"/>
          <p:cNvSpPr txBox="1"/>
          <p:nvPr/>
        </p:nvSpPr>
        <p:spPr>
          <a:xfrm>
            <a:off x="2667000" y="5297269"/>
            <a:ext cx="1524000" cy="646331"/>
          </a:xfrm>
          <a:prstGeom prst="rect">
            <a:avLst/>
          </a:prstGeom>
          <a:noFill/>
        </p:spPr>
        <p:txBody>
          <a:bodyPr wrap="square" rtlCol="0">
            <a:spAutoFit/>
          </a:bodyPr>
          <a:lstStyle/>
          <a:p>
            <a:r>
              <a:rPr lang="en-US" dirty="0" smtClean="0"/>
              <a:t>Client Workstations</a:t>
            </a:r>
            <a:endParaRPr lang="en-US" dirty="0"/>
          </a:p>
        </p:txBody>
      </p:sp>
      <p:pic>
        <p:nvPicPr>
          <p:cNvPr id="11" name="Picture 8" descr="C:\Users\Kevin\Desktop\ClipArt\XML Icons\Server.png"/>
          <p:cNvPicPr>
            <a:picLocks noChangeAspect="1" noChangeArrowheads="1"/>
          </p:cNvPicPr>
          <p:nvPr/>
        </p:nvPicPr>
        <p:blipFill>
          <a:blip r:embed="rId7"/>
          <a:srcRect/>
          <a:stretch>
            <a:fillRect/>
          </a:stretch>
        </p:blipFill>
        <p:spPr bwMode="auto">
          <a:xfrm>
            <a:off x="1600200" y="1792069"/>
            <a:ext cx="887284" cy="1308817"/>
          </a:xfrm>
          <a:prstGeom prst="rect">
            <a:avLst/>
          </a:prstGeom>
          <a:noFill/>
        </p:spPr>
      </p:pic>
      <p:grpSp>
        <p:nvGrpSpPr>
          <p:cNvPr id="12" name="Group 29"/>
          <p:cNvGrpSpPr/>
          <p:nvPr/>
        </p:nvGrpSpPr>
        <p:grpSpPr>
          <a:xfrm>
            <a:off x="1422301" y="4001869"/>
            <a:ext cx="366456" cy="369332"/>
            <a:chOff x="3011424" y="6172200"/>
            <a:chExt cx="366456" cy="369332"/>
          </a:xfrm>
        </p:grpSpPr>
        <p:sp>
          <p:nvSpPr>
            <p:cNvPr id="13" name="TextBox 12"/>
            <p:cNvSpPr txBox="1"/>
            <p:nvPr/>
          </p:nvSpPr>
          <p:spPr>
            <a:xfrm>
              <a:off x="3048000" y="6172200"/>
              <a:ext cx="304800" cy="369332"/>
            </a:xfrm>
            <a:prstGeom prst="rect">
              <a:avLst/>
            </a:prstGeom>
            <a:noFill/>
          </p:spPr>
          <p:txBody>
            <a:bodyPr wrap="square" rtlCol="0">
              <a:spAutoFit/>
            </a:bodyPr>
            <a:lstStyle/>
            <a:p>
              <a:r>
                <a:rPr lang="en-US" b="1" dirty="0" smtClean="0">
                  <a:solidFill>
                    <a:schemeClr val="bg1"/>
                  </a:solidFill>
                </a:rPr>
                <a:t>1</a:t>
              </a:r>
              <a:endParaRPr lang="en-US" b="1" dirty="0">
                <a:solidFill>
                  <a:schemeClr val="bg1"/>
                </a:solidFill>
              </a:endParaRPr>
            </a:p>
          </p:txBody>
        </p:sp>
        <p:pic>
          <p:nvPicPr>
            <p:cNvPr id="14"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pic>
        <p:nvPicPr>
          <p:cNvPr id="15"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rot="3370084">
            <a:off x="2110159" y="3713091"/>
            <a:ext cx="1258248" cy="304800"/>
          </a:xfrm>
          <a:prstGeom prst="rect">
            <a:avLst/>
          </a:prstGeom>
          <a:noFill/>
        </p:spPr>
      </p:pic>
      <p:grpSp>
        <p:nvGrpSpPr>
          <p:cNvPr id="16" name="Group 42"/>
          <p:cNvGrpSpPr/>
          <p:nvPr/>
        </p:nvGrpSpPr>
        <p:grpSpPr>
          <a:xfrm>
            <a:off x="3048000" y="3163669"/>
            <a:ext cx="365760" cy="369332"/>
            <a:chOff x="7251192" y="3276600"/>
            <a:chExt cx="365760" cy="369332"/>
          </a:xfrm>
        </p:grpSpPr>
        <p:sp>
          <p:nvSpPr>
            <p:cNvPr id="17" name="TextBox 16"/>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3</a:t>
              </a:r>
              <a:endParaRPr lang="en-US" b="1" dirty="0">
                <a:solidFill>
                  <a:srgbClr val="92D050"/>
                </a:solidFill>
              </a:endParaRPr>
            </a:p>
          </p:txBody>
        </p:sp>
        <p:pic>
          <p:nvPicPr>
            <p:cNvPr id="18"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pic>
        <p:nvPicPr>
          <p:cNvPr id="19" name="Picture 4" descr="C:\Users\Kevin\Documents\ClipArt\XML Icons\Signed Doc.png"/>
          <p:cNvPicPr>
            <a:picLocks noChangeAspect="1" noChangeArrowheads="1"/>
          </p:cNvPicPr>
          <p:nvPr/>
        </p:nvPicPr>
        <p:blipFill>
          <a:blip r:embed="rId11"/>
          <a:srcRect/>
          <a:stretch>
            <a:fillRect/>
          </a:stretch>
        </p:blipFill>
        <p:spPr bwMode="auto">
          <a:xfrm>
            <a:off x="1981200" y="2424636"/>
            <a:ext cx="838200" cy="739033"/>
          </a:xfrm>
          <a:prstGeom prst="rect">
            <a:avLst/>
          </a:prstGeom>
          <a:noFill/>
        </p:spPr>
      </p:pic>
      <p:pic>
        <p:nvPicPr>
          <p:cNvPr id="22"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rot="14170084">
            <a:off x="2384184" y="3448943"/>
            <a:ext cx="1258248" cy="304800"/>
          </a:xfrm>
          <a:prstGeom prst="rect">
            <a:avLst/>
          </a:prstGeom>
          <a:noFill/>
        </p:spPr>
      </p:pic>
      <p:pic>
        <p:nvPicPr>
          <p:cNvPr id="23"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a:off x="1828800" y="4916269"/>
            <a:ext cx="914401" cy="434155"/>
          </a:xfrm>
          <a:prstGeom prst="rect">
            <a:avLst/>
          </a:prstGeom>
          <a:noFill/>
        </p:spPr>
      </p:pic>
      <p:grpSp>
        <p:nvGrpSpPr>
          <p:cNvPr id="21" name="Group 29"/>
          <p:cNvGrpSpPr/>
          <p:nvPr/>
        </p:nvGrpSpPr>
        <p:grpSpPr>
          <a:xfrm>
            <a:off x="2057400" y="4687669"/>
            <a:ext cx="366456" cy="369332"/>
            <a:chOff x="3011424" y="6172200"/>
            <a:chExt cx="366456" cy="369332"/>
          </a:xfrm>
        </p:grpSpPr>
        <p:sp>
          <p:nvSpPr>
            <p:cNvPr id="26" name="TextBox 25"/>
            <p:cNvSpPr txBox="1"/>
            <p:nvPr/>
          </p:nvSpPr>
          <p:spPr>
            <a:xfrm>
              <a:off x="3048000" y="6172200"/>
              <a:ext cx="304800" cy="369332"/>
            </a:xfrm>
            <a:prstGeom prst="rect">
              <a:avLst/>
            </a:prstGeom>
            <a:noFill/>
          </p:spPr>
          <p:txBody>
            <a:bodyPr wrap="square" rtlCol="0">
              <a:spAutoFit/>
            </a:bodyPr>
            <a:lstStyle/>
            <a:p>
              <a:r>
                <a:rPr lang="en-US" b="1" dirty="0" smtClean="0">
                  <a:solidFill>
                    <a:schemeClr val="accent5">
                      <a:lumMod val="20000"/>
                      <a:lumOff val="80000"/>
                    </a:schemeClr>
                  </a:solidFill>
                </a:rPr>
                <a:t>2</a:t>
              </a:r>
              <a:endParaRPr lang="en-US" b="1" dirty="0">
                <a:solidFill>
                  <a:schemeClr val="accent5">
                    <a:lumMod val="20000"/>
                    <a:lumOff val="80000"/>
                  </a:schemeClr>
                </a:solidFill>
              </a:endParaRPr>
            </a:p>
          </p:txBody>
        </p:sp>
        <p:pic>
          <p:nvPicPr>
            <p:cNvPr id="27"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grpSp>
        <p:nvGrpSpPr>
          <p:cNvPr id="24" name="Group 29"/>
          <p:cNvGrpSpPr/>
          <p:nvPr/>
        </p:nvGrpSpPr>
        <p:grpSpPr>
          <a:xfrm>
            <a:off x="980124" y="3773269"/>
            <a:ext cx="366456" cy="369332"/>
            <a:chOff x="3011424" y="6172200"/>
            <a:chExt cx="366456" cy="369332"/>
          </a:xfrm>
        </p:grpSpPr>
        <p:sp>
          <p:nvSpPr>
            <p:cNvPr id="29" name="TextBox 28"/>
            <p:cNvSpPr txBox="1"/>
            <p:nvPr/>
          </p:nvSpPr>
          <p:spPr>
            <a:xfrm>
              <a:off x="3048000" y="6172200"/>
              <a:ext cx="304800" cy="369332"/>
            </a:xfrm>
            <a:prstGeom prst="rect">
              <a:avLst/>
            </a:prstGeom>
            <a:noFill/>
          </p:spPr>
          <p:txBody>
            <a:bodyPr wrap="square" rtlCol="0">
              <a:spAutoFit/>
            </a:bodyPr>
            <a:lstStyle/>
            <a:p>
              <a:r>
                <a:rPr lang="en-US" b="1" dirty="0" smtClean="0">
                  <a:solidFill>
                    <a:schemeClr val="bg1"/>
                  </a:solidFill>
                </a:rPr>
                <a:t>4</a:t>
              </a:r>
              <a:endParaRPr lang="en-US" b="1" dirty="0">
                <a:solidFill>
                  <a:schemeClr val="bg1"/>
                </a:solidFill>
              </a:endParaRPr>
            </a:p>
          </p:txBody>
        </p:sp>
        <p:pic>
          <p:nvPicPr>
            <p:cNvPr id="30"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grpSp>
        <p:nvGrpSpPr>
          <p:cNvPr id="25" name="Group 42"/>
          <p:cNvGrpSpPr/>
          <p:nvPr/>
        </p:nvGrpSpPr>
        <p:grpSpPr>
          <a:xfrm>
            <a:off x="2362200" y="3849469"/>
            <a:ext cx="365760" cy="369332"/>
            <a:chOff x="7251192" y="3276600"/>
            <a:chExt cx="365760" cy="369332"/>
          </a:xfrm>
        </p:grpSpPr>
        <p:sp>
          <p:nvSpPr>
            <p:cNvPr id="33" name="TextBox 32"/>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5</a:t>
              </a:r>
              <a:endParaRPr lang="en-US" b="1" dirty="0">
                <a:solidFill>
                  <a:srgbClr val="92D050"/>
                </a:solidFill>
              </a:endParaRPr>
            </a:p>
          </p:txBody>
        </p:sp>
        <p:pic>
          <p:nvPicPr>
            <p:cNvPr id="34"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noProof="0" dirty="0" smtClean="0"/>
              <a:t>How does it work today?</a:t>
            </a:r>
            <a:br>
              <a:rPr lang="en-US" noProof="0" dirty="0" smtClean="0"/>
            </a:br>
            <a:r>
              <a:rPr lang="en-US" sz="3600" noProof="0" dirty="0" smtClean="0">
                <a:solidFill>
                  <a:schemeClr val="accent1"/>
                </a:solidFill>
              </a:rPr>
              <a:t>Multiple forests</a:t>
            </a:r>
            <a:endParaRPr lang="en-US" noProof="0" dirty="0">
              <a:solidFill>
                <a:schemeClr val="accent1"/>
              </a:solidFill>
            </a:endParaRPr>
          </a:p>
        </p:txBody>
      </p:sp>
      <p:pic>
        <p:nvPicPr>
          <p:cNvPr id="76804" name="Picture 4"/>
          <p:cNvPicPr>
            <a:picLocks noChangeAspect="1" noChangeArrowheads="1"/>
          </p:cNvPicPr>
          <p:nvPr/>
        </p:nvPicPr>
        <p:blipFill>
          <a:blip r:embed="rId3"/>
          <a:srcRect/>
          <a:stretch>
            <a:fillRect/>
          </a:stretch>
        </p:blipFill>
        <p:spPr bwMode="auto">
          <a:xfrm>
            <a:off x="609600" y="1828801"/>
            <a:ext cx="1828800" cy="2139930"/>
          </a:xfrm>
          <a:prstGeom prst="rect">
            <a:avLst/>
          </a:prstGeom>
          <a:noFill/>
          <a:ln w="9525">
            <a:solidFill>
              <a:schemeClr val="accent1"/>
            </a:solidFill>
            <a:miter lim="800000"/>
            <a:headEnd/>
            <a:tailEnd/>
          </a:ln>
          <a:effectLst/>
        </p:spPr>
      </p:pic>
      <p:pic>
        <p:nvPicPr>
          <p:cNvPr id="40" name="Picture 4"/>
          <p:cNvPicPr>
            <a:picLocks noChangeAspect="1" noChangeArrowheads="1"/>
          </p:cNvPicPr>
          <p:nvPr/>
        </p:nvPicPr>
        <p:blipFill>
          <a:blip r:embed="rId3"/>
          <a:srcRect/>
          <a:stretch>
            <a:fillRect/>
          </a:stretch>
        </p:blipFill>
        <p:spPr bwMode="auto">
          <a:xfrm>
            <a:off x="1905000" y="4191000"/>
            <a:ext cx="1828800" cy="2139930"/>
          </a:xfrm>
          <a:prstGeom prst="rect">
            <a:avLst/>
          </a:prstGeom>
          <a:noFill/>
          <a:ln w="9525">
            <a:solidFill>
              <a:schemeClr val="accent1"/>
            </a:solidFill>
            <a:miter lim="800000"/>
            <a:headEnd/>
            <a:tailEnd/>
          </a:ln>
          <a:effectLst/>
        </p:spPr>
      </p:pic>
      <p:pic>
        <p:nvPicPr>
          <p:cNvPr id="41" name="Picture 4"/>
          <p:cNvPicPr>
            <a:picLocks noChangeAspect="1" noChangeArrowheads="1"/>
          </p:cNvPicPr>
          <p:nvPr/>
        </p:nvPicPr>
        <p:blipFill>
          <a:blip r:embed="rId3"/>
          <a:srcRect/>
          <a:stretch>
            <a:fillRect/>
          </a:stretch>
        </p:blipFill>
        <p:spPr bwMode="auto">
          <a:xfrm>
            <a:off x="4572000" y="4191000"/>
            <a:ext cx="1828800" cy="2139930"/>
          </a:xfrm>
          <a:prstGeom prst="rect">
            <a:avLst/>
          </a:prstGeom>
          <a:noFill/>
          <a:ln w="9525">
            <a:solidFill>
              <a:schemeClr val="accent1"/>
            </a:solidFill>
            <a:miter lim="800000"/>
            <a:headEnd/>
            <a:tailEnd/>
          </a:ln>
          <a:effectLst/>
        </p:spPr>
      </p:pic>
      <p:pic>
        <p:nvPicPr>
          <p:cNvPr id="42" name="Picture 4"/>
          <p:cNvPicPr>
            <a:picLocks noChangeAspect="1" noChangeArrowheads="1"/>
          </p:cNvPicPr>
          <p:nvPr/>
        </p:nvPicPr>
        <p:blipFill>
          <a:blip r:embed="rId3"/>
          <a:srcRect/>
          <a:stretch>
            <a:fillRect/>
          </a:stretch>
        </p:blipFill>
        <p:spPr bwMode="auto">
          <a:xfrm>
            <a:off x="5486400" y="1828800"/>
            <a:ext cx="1828800" cy="2139930"/>
          </a:xfrm>
          <a:prstGeom prst="rect">
            <a:avLst/>
          </a:prstGeom>
          <a:noFill/>
          <a:ln w="9525">
            <a:solidFill>
              <a:schemeClr val="accent1"/>
            </a:solidFill>
            <a:miter lim="800000"/>
            <a:headEnd/>
            <a:tailEnd/>
          </a:ln>
          <a:effectLst/>
        </p:spPr>
      </p:pic>
      <p:pic>
        <p:nvPicPr>
          <p:cNvPr id="43" name="Picture 4"/>
          <p:cNvPicPr>
            <a:picLocks noChangeAspect="1" noChangeArrowheads="1"/>
          </p:cNvPicPr>
          <p:nvPr/>
        </p:nvPicPr>
        <p:blipFill>
          <a:blip r:embed="rId3"/>
          <a:srcRect/>
          <a:stretch>
            <a:fillRect/>
          </a:stretch>
        </p:blipFill>
        <p:spPr bwMode="auto">
          <a:xfrm>
            <a:off x="3048000" y="1828800"/>
            <a:ext cx="1828800" cy="2139930"/>
          </a:xfrm>
          <a:prstGeom prst="rect">
            <a:avLst/>
          </a:prstGeom>
          <a:noFill/>
          <a:ln w="9525">
            <a:solidFill>
              <a:schemeClr val="accent1"/>
            </a:solidFill>
            <a:miter lim="800000"/>
            <a:headEnd/>
            <a:tailEnd/>
          </a:ln>
          <a:effectLst/>
        </p:spPr>
      </p:pic>
      <p:sp>
        <p:nvSpPr>
          <p:cNvPr id="3" name="Text Placeholder 2"/>
          <p:cNvSpPr>
            <a:spLocks noGrp="1"/>
          </p:cNvSpPr>
          <p:nvPr>
            <p:ph type="body" sz="quarter" idx="10"/>
          </p:nvPr>
        </p:nvSpPr>
        <p:spPr>
          <a:xfrm>
            <a:off x="1676400" y="2209800"/>
            <a:ext cx="5715000" cy="3650230"/>
          </a:xfrm>
        </p:spPr>
        <p:txBody>
          <a:bodyPr/>
          <a:lstStyle/>
          <a:p>
            <a:r>
              <a:rPr lang="en-US" sz="3600" noProof="0" smtClean="0">
                <a:solidFill>
                  <a:schemeClr val="accent1"/>
                </a:solidFill>
              </a:rPr>
              <a:t>Multiple forests implies:</a:t>
            </a:r>
          </a:p>
          <a:p>
            <a:pPr lvl="1"/>
            <a:r>
              <a:rPr lang="en-US" sz="3200" noProof="0" smtClean="0">
                <a:solidFill>
                  <a:schemeClr val="accent1"/>
                </a:solidFill>
              </a:rPr>
              <a:t>Multiple servers </a:t>
            </a:r>
          </a:p>
          <a:p>
            <a:pPr lvl="1"/>
            <a:r>
              <a:rPr lang="en-US" sz="3200" noProof="0" smtClean="0">
                <a:solidFill>
                  <a:schemeClr val="accent1"/>
                </a:solidFill>
              </a:rPr>
              <a:t>Multiple CA keys</a:t>
            </a:r>
          </a:p>
          <a:p>
            <a:pPr lvl="1"/>
            <a:r>
              <a:rPr lang="en-US" sz="3200" noProof="0" smtClean="0">
                <a:solidFill>
                  <a:schemeClr val="accent1"/>
                </a:solidFill>
              </a:rPr>
              <a:t>Multiple HSM</a:t>
            </a:r>
          </a:p>
          <a:p>
            <a:pPr lvl="1"/>
            <a:r>
              <a:rPr lang="en-US" sz="3200" noProof="0" smtClean="0">
                <a:solidFill>
                  <a:schemeClr val="accent1"/>
                </a:solidFill>
              </a:rPr>
              <a:t>Multiple certificate databases</a:t>
            </a:r>
          </a:p>
          <a:p>
            <a:pPr lvl="1"/>
            <a:r>
              <a:rPr lang="en-US" sz="3200" noProof="0" smtClean="0">
                <a:solidFill>
                  <a:schemeClr val="accent1"/>
                </a:solidFill>
              </a:rPr>
              <a:t>Etc.</a:t>
            </a:r>
            <a:endParaRPr lang="en-US" sz="3200" noProof="0">
              <a:solidFill>
                <a:schemeClr val="accent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8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9" presetClass="emph" presetSubtype="0" nodeType="clickEffect">
                                  <p:stCondLst>
                                    <p:cond delay="0"/>
                                  </p:stCondLst>
                                  <p:childTnLst>
                                    <p:set>
                                      <p:cBhvr rctx="PPT">
                                        <p:cTn id="26" dur="indefinite"/>
                                        <p:tgtEl>
                                          <p:spTgt spid="40"/>
                                        </p:tgtEl>
                                        <p:attrNameLst>
                                          <p:attrName>style.opacity</p:attrName>
                                        </p:attrNameLst>
                                      </p:cBhvr>
                                      <p:to>
                                        <p:strVal val="0.25"/>
                                      </p:to>
                                    </p:set>
                                    <p:animEffect filter="image" prLst="opacity: 0.25">
                                      <p:cBhvr rctx="IE">
                                        <p:cTn id="27" dur="indefinite"/>
                                        <p:tgtEl>
                                          <p:spTgt spid="40"/>
                                        </p:tgtEl>
                                      </p:cBhvr>
                                    </p:animEffect>
                                  </p:childTnLst>
                                </p:cTn>
                              </p:par>
                              <p:par>
                                <p:cTn id="28" presetID="9" presetClass="emph" presetSubtype="0" nodeType="withEffect">
                                  <p:stCondLst>
                                    <p:cond delay="0"/>
                                  </p:stCondLst>
                                  <p:childTnLst>
                                    <p:set>
                                      <p:cBhvr rctx="PPT">
                                        <p:cTn id="29" dur="indefinite"/>
                                        <p:tgtEl>
                                          <p:spTgt spid="41"/>
                                        </p:tgtEl>
                                        <p:attrNameLst>
                                          <p:attrName>style.opacity</p:attrName>
                                        </p:attrNameLst>
                                      </p:cBhvr>
                                      <p:to>
                                        <p:strVal val="0.25"/>
                                      </p:to>
                                    </p:set>
                                    <p:animEffect filter="image" prLst="opacity: 0.25">
                                      <p:cBhvr rctx="IE">
                                        <p:cTn id="30" dur="indefinite"/>
                                        <p:tgtEl>
                                          <p:spTgt spid="41"/>
                                        </p:tgtEl>
                                      </p:cBhvr>
                                    </p:animEffect>
                                  </p:childTnLst>
                                </p:cTn>
                              </p:par>
                              <p:par>
                                <p:cTn id="31" presetID="9" presetClass="emph" presetSubtype="0" nodeType="withEffect">
                                  <p:stCondLst>
                                    <p:cond delay="0"/>
                                  </p:stCondLst>
                                  <p:childTnLst>
                                    <p:set>
                                      <p:cBhvr rctx="PPT">
                                        <p:cTn id="32" dur="indefinite"/>
                                        <p:tgtEl>
                                          <p:spTgt spid="42"/>
                                        </p:tgtEl>
                                        <p:attrNameLst>
                                          <p:attrName>style.opacity</p:attrName>
                                        </p:attrNameLst>
                                      </p:cBhvr>
                                      <p:to>
                                        <p:strVal val="0.25"/>
                                      </p:to>
                                    </p:set>
                                    <p:animEffect filter="image" prLst="opacity: 0.25">
                                      <p:cBhvr rctx="IE">
                                        <p:cTn id="33" dur="indefinite"/>
                                        <p:tgtEl>
                                          <p:spTgt spid="42"/>
                                        </p:tgtEl>
                                      </p:cBhvr>
                                    </p:animEffect>
                                  </p:childTnLst>
                                </p:cTn>
                              </p:par>
                              <p:par>
                                <p:cTn id="34" presetID="9" presetClass="emph" presetSubtype="0" nodeType="withEffect">
                                  <p:stCondLst>
                                    <p:cond delay="0"/>
                                  </p:stCondLst>
                                  <p:childTnLst>
                                    <p:set>
                                      <p:cBhvr rctx="PPT">
                                        <p:cTn id="35" dur="indefinite"/>
                                        <p:tgtEl>
                                          <p:spTgt spid="43"/>
                                        </p:tgtEl>
                                        <p:attrNameLst>
                                          <p:attrName>style.opacity</p:attrName>
                                        </p:attrNameLst>
                                      </p:cBhvr>
                                      <p:to>
                                        <p:strVal val="0.25"/>
                                      </p:to>
                                    </p:set>
                                    <p:animEffect filter="image" prLst="opacity: 0.25">
                                      <p:cBhvr rctx="IE">
                                        <p:cTn id="36" dur="indefinite"/>
                                        <p:tgtEl>
                                          <p:spTgt spid="43"/>
                                        </p:tgtEl>
                                      </p:cBhvr>
                                    </p:animEffect>
                                  </p:childTnLst>
                                </p:cTn>
                              </p:par>
                              <p:par>
                                <p:cTn id="37" presetID="9" presetClass="emph" presetSubtype="0" nodeType="withEffect">
                                  <p:stCondLst>
                                    <p:cond delay="0"/>
                                  </p:stCondLst>
                                  <p:childTnLst>
                                    <p:set>
                                      <p:cBhvr rctx="PPT">
                                        <p:cTn id="38" dur="indefinite"/>
                                        <p:tgtEl>
                                          <p:spTgt spid="76804"/>
                                        </p:tgtEl>
                                        <p:attrNameLst>
                                          <p:attrName>style.opacity</p:attrName>
                                        </p:attrNameLst>
                                      </p:cBhvr>
                                      <p:to>
                                        <p:strVal val="0.25"/>
                                      </p:to>
                                    </p:set>
                                    <p:animEffect filter="image" prLst="opacity: 0.25">
                                      <p:cBhvr rctx="IE">
                                        <p:cTn id="39" dur="indefinite"/>
                                        <p:tgtEl>
                                          <p:spTgt spid="76804"/>
                                        </p:tgtEl>
                                      </p:cBhvr>
                                    </p:animEffect>
                                  </p:childTnLst>
                                </p:cTn>
                              </p:par>
                              <p:par>
                                <p:cTn id="40" presetID="1" presetClass="entr" presetSubtype="0" fill="hold"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childTnLst>
                                </p:cTn>
                              </p:par>
                              <p:par>
                                <p:cTn id="42" presetID="1" presetClass="entr" presetSubtype="0" fill="hold" nodeType="withEffect">
                                  <p:stCondLst>
                                    <p:cond delay="0"/>
                                  </p:stCondLst>
                                  <p:childTnLst>
                                    <p:set>
                                      <p:cBhvr>
                                        <p:cTn id="43" dur="1" fill="hold">
                                          <p:stCondLst>
                                            <p:cond delay="0"/>
                                          </p:stCondLst>
                                        </p:cTn>
                                        <p:tgtEl>
                                          <p:spTgt spid="3">
                                            <p:txEl>
                                              <p:pRg st="1" end="1"/>
                                            </p:txEl>
                                          </p:spTgt>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3">
                                            <p:txEl>
                                              <p:pRg st="3" end="3"/>
                                            </p:txEl>
                                          </p:spTgt>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childTnLst>
                                </p:cTn>
                              </p:par>
                              <p:par>
                                <p:cTn id="50" presetID="1" presetClass="entr" presetSubtype="0" fill="hold" nodeType="withEffect">
                                  <p:stCondLst>
                                    <p:cond delay="0"/>
                                  </p:stCondLst>
                                  <p:childTnLst>
                                    <p:set>
                                      <p:cBhvr>
                                        <p:cTn id="51"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noProof="0" dirty="0" smtClean="0"/>
              <a:t>How will it work?</a:t>
            </a:r>
            <a:br>
              <a:rPr lang="en-US" noProof="0" dirty="0" smtClean="0"/>
            </a:br>
            <a:r>
              <a:rPr lang="en-US" sz="3600" noProof="0" dirty="0" smtClean="0">
                <a:solidFill>
                  <a:schemeClr val="accent1"/>
                </a:solidFill>
              </a:rPr>
              <a:t>Cross forest enrollment</a:t>
            </a:r>
            <a:endParaRPr lang="en-US" noProof="0" dirty="0">
              <a:solidFill>
                <a:schemeClr val="accent1"/>
              </a:solidFill>
            </a:endParaRPr>
          </a:p>
        </p:txBody>
      </p:sp>
      <p:pic>
        <p:nvPicPr>
          <p:cNvPr id="5" name="Picture 3" descr="C:\Users\Kevin\Documents\ClipArt\XML Icons\pc.png"/>
          <p:cNvPicPr>
            <a:picLocks noChangeAspect="1" noChangeArrowheads="1"/>
          </p:cNvPicPr>
          <p:nvPr/>
        </p:nvPicPr>
        <p:blipFill>
          <a:blip r:embed="rId3" cstate="print"/>
          <a:srcRect/>
          <a:stretch>
            <a:fillRect/>
          </a:stretch>
        </p:blipFill>
        <p:spPr bwMode="auto">
          <a:xfrm flipH="1">
            <a:off x="3276600" y="4191000"/>
            <a:ext cx="990600" cy="988379"/>
          </a:xfrm>
          <a:prstGeom prst="rect">
            <a:avLst/>
          </a:prstGeom>
          <a:noFill/>
        </p:spPr>
      </p:pic>
      <p:sp>
        <p:nvSpPr>
          <p:cNvPr id="6" name="Rectangle 5"/>
          <p:cNvSpPr txBox="1">
            <a:spLocks noChangeArrowheads="1"/>
          </p:cNvSpPr>
          <p:nvPr/>
        </p:nvSpPr>
        <p:spPr>
          <a:xfrm>
            <a:off x="-76200" y="5867400"/>
            <a:ext cx="4724400" cy="609600"/>
          </a:xfrm>
          <a:prstGeom prst="rect">
            <a:avLst/>
          </a:prstGeom>
          <a:noFill/>
          <a:ln/>
          <a:effectLst>
            <a:outerShdw blurRad="25400" dist="25400" dir="2700000" algn="tl" rotWithShape="0">
              <a:srgbClr val="000000">
                <a:alpha val="90000"/>
              </a:srgbClr>
            </a:outerShdw>
          </a:effectLst>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A7438"/>
                </a:solidFill>
                <a:effectLst/>
                <a:uLnTx/>
                <a:uFillTx/>
                <a:latin typeface="Segoe" pitchFamily="34" charset="0"/>
                <a:ea typeface="+mj-ea"/>
                <a:cs typeface="+mj-cs"/>
              </a:rPr>
              <a:t>Account Forest</a:t>
            </a:r>
            <a:endParaRPr kumimoji="0" lang="en-US" sz="2400" b="0" i="0" u="none" strike="noStrike" kern="1200" cap="none" spc="0" normalizeH="0" baseline="0" noProof="0" dirty="0">
              <a:ln>
                <a:noFill/>
              </a:ln>
              <a:solidFill>
                <a:srgbClr val="FA7438"/>
              </a:solidFill>
              <a:effectLst/>
              <a:uLnTx/>
              <a:uFillTx/>
              <a:latin typeface="Segoe" pitchFamily="34" charset="0"/>
              <a:ea typeface="+mj-ea"/>
              <a:cs typeface="+mj-cs"/>
            </a:endParaRPr>
          </a:p>
        </p:txBody>
      </p:sp>
      <p:pic>
        <p:nvPicPr>
          <p:cNvPr id="7" name="Picture 6" descr="C:\Users\Kevin\Desktop\ClipArt\XML Icons\laptop notebook portable Computer.png"/>
          <p:cNvPicPr>
            <a:picLocks noChangeAspect="1" noChangeArrowheads="1"/>
          </p:cNvPicPr>
          <p:nvPr/>
        </p:nvPicPr>
        <p:blipFill>
          <a:blip r:embed="rId4" cstate="print"/>
          <a:srcRect/>
          <a:stretch>
            <a:fillRect/>
          </a:stretch>
        </p:blipFill>
        <p:spPr bwMode="auto">
          <a:xfrm>
            <a:off x="2667000" y="4267200"/>
            <a:ext cx="963826" cy="914400"/>
          </a:xfrm>
          <a:prstGeom prst="rect">
            <a:avLst/>
          </a:prstGeom>
          <a:noFill/>
        </p:spPr>
      </p:pic>
      <p:sp>
        <p:nvSpPr>
          <p:cNvPr id="9" name="TextBox 8"/>
          <p:cNvSpPr txBox="1"/>
          <p:nvPr/>
        </p:nvSpPr>
        <p:spPr>
          <a:xfrm>
            <a:off x="457200" y="5257800"/>
            <a:ext cx="1371601" cy="646331"/>
          </a:xfrm>
          <a:prstGeom prst="rect">
            <a:avLst/>
          </a:prstGeom>
          <a:noFill/>
        </p:spPr>
        <p:txBody>
          <a:bodyPr wrap="square" rtlCol="0">
            <a:spAutoFit/>
          </a:bodyPr>
          <a:lstStyle/>
          <a:p>
            <a:r>
              <a:rPr lang="en-US" dirty="0" smtClean="0"/>
              <a:t>Active </a:t>
            </a:r>
          </a:p>
          <a:p>
            <a:r>
              <a:rPr lang="en-US" dirty="0" smtClean="0"/>
              <a:t>Directory</a:t>
            </a:r>
            <a:endParaRPr lang="en-US" dirty="0"/>
          </a:p>
        </p:txBody>
      </p:sp>
      <p:pic>
        <p:nvPicPr>
          <p:cNvPr id="10" name="Picture 9" descr="C:\Users\Kevin\Desktop\ClipArt\XML Icons\ADtriangle4_7connected.png"/>
          <p:cNvPicPr>
            <a:picLocks noChangeAspect="1" noChangeArrowheads="1"/>
          </p:cNvPicPr>
          <p:nvPr/>
        </p:nvPicPr>
        <p:blipFill>
          <a:blip r:embed="rId5" cstate="print"/>
          <a:srcRect/>
          <a:stretch>
            <a:fillRect/>
          </a:stretch>
        </p:blipFill>
        <p:spPr bwMode="auto">
          <a:xfrm>
            <a:off x="304800" y="4267200"/>
            <a:ext cx="1552180" cy="990600"/>
          </a:xfrm>
          <a:prstGeom prst="rect">
            <a:avLst/>
          </a:prstGeom>
          <a:noFill/>
        </p:spPr>
      </p:pic>
      <p:sp>
        <p:nvSpPr>
          <p:cNvPr id="11" name="TextBox 10"/>
          <p:cNvSpPr txBox="1"/>
          <p:nvPr/>
        </p:nvSpPr>
        <p:spPr>
          <a:xfrm>
            <a:off x="2667000" y="5181600"/>
            <a:ext cx="1524000" cy="646331"/>
          </a:xfrm>
          <a:prstGeom prst="rect">
            <a:avLst/>
          </a:prstGeom>
          <a:noFill/>
        </p:spPr>
        <p:txBody>
          <a:bodyPr wrap="square" rtlCol="0">
            <a:spAutoFit/>
          </a:bodyPr>
          <a:lstStyle/>
          <a:p>
            <a:r>
              <a:rPr lang="en-US" dirty="0" smtClean="0"/>
              <a:t>Client Workstations</a:t>
            </a:r>
            <a:endParaRPr lang="en-US" dirty="0"/>
          </a:p>
        </p:txBody>
      </p:sp>
      <p:pic>
        <p:nvPicPr>
          <p:cNvPr id="24" name="Picture 6" descr="C:\Users\Kevin\Documents\ClipArt\Shapes and Graphics\Arrows - arrow\Straight\arrow 0 blue arrow 4.png"/>
          <p:cNvPicPr>
            <a:picLocks noChangeAspect="1" noChangeArrowheads="1"/>
          </p:cNvPicPr>
          <p:nvPr/>
        </p:nvPicPr>
        <p:blipFill>
          <a:blip r:embed="rId6"/>
          <a:srcRect/>
          <a:stretch>
            <a:fillRect/>
          </a:stretch>
        </p:blipFill>
        <p:spPr bwMode="auto">
          <a:xfrm>
            <a:off x="1828800" y="4800600"/>
            <a:ext cx="914401" cy="434155"/>
          </a:xfrm>
          <a:prstGeom prst="rect">
            <a:avLst/>
          </a:prstGeom>
          <a:noFill/>
        </p:spPr>
      </p:pic>
      <p:sp>
        <p:nvSpPr>
          <p:cNvPr id="27" name="Rectangle 5"/>
          <p:cNvSpPr txBox="1">
            <a:spLocks noChangeArrowheads="1"/>
          </p:cNvSpPr>
          <p:nvPr/>
        </p:nvSpPr>
        <p:spPr>
          <a:xfrm>
            <a:off x="4267200" y="5867400"/>
            <a:ext cx="4724400" cy="609600"/>
          </a:xfrm>
          <a:prstGeom prst="rect">
            <a:avLst/>
          </a:prstGeom>
          <a:noFill/>
          <a:ln/>
          <a:effectLst>
            <a:outerShdw blurRad="25400" dist="25400" dir="2700000" algn="tl" rotWithShape="0">
              <a:srgbClr val="000000">
                <a:alpha val="90000"/>
              </a:srgbClr>
            </a:outerShdw>
          </a:effectLst>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A7438"/>
                </a:solidFill>
                <a:effectLst/>
                <a:uLnTx/>
                <a:uFillTx/>
                <a:latin typeface="Segoe" pitchFamily="34" charset="0"/>
                <a:ea typeface="+mj-ea"/>
                <a:cs typeface="+mj-cs"/>
              </a:rPr>
              <a:t>Resource Forest</a:t>
            </a:r>
            <a:endParaRPr kumimoji="0" lang="en-US" sz="2400" b="0" i="0" u="none" strike="noStrike" kern="1200" cap="none" spc="0" normalizeH="0" baseline="0" noProof="0" dirty="0">
              <a:ln>
                <a:noFill/>
              </a:ln>
              <a:solidFill>
                <a:srgbClr val="FA7438"/>
              </a:solidFill>
              <a:effectLst/>
              <a:uLnTx/>
              <a:uFillTx/>
              <a:latin typeface="Segoe" pitchFamily="34" charset="0"/>
              <a:ea typeface="+mj-ea"/>
              <a:cs typeface="+mj-cs"/>
            </a:endParaRPr>
          </a:p>
        </p:txBody>
      </p:sp>
      <p:pic>
        <p:nvPicPr>
          <p:cNvPr id="41" name="Picture 13" descr="C:\Users\Kevin\Documents\ClipArt\Shapes and Graphics\Arrows - arrow\Straight\right green arrow.png"/>
          <p:cNvPicPr>
            <a:picLocks noChangeAspect="1" noChangeArrowheads="1"/>
          </p:cNvPicPr>
          <p:nvPr/>
        </p:nvPicPr>
        <p:blipFill>
          <a:blip r:embed="rId7"/>
          <a:srcRect/>
          <a:stretch>
            <a:fillRect/>
          </a:stretch>
        </p:blipFill>
        <p:spPr bwMode="auto">
          <a:xfrm rot="8588056">
            <a:off x="3711162" y="3279300"/>
            <a:ext cx="2632832" cy="304800"/>
          </a:xfrm>
          <a:prstGeom prst="rect">
            <a:avLst/>
          </a:prstGeom>
          <a:noFill/>
        </p:spPr>
      </p:pic>
      <p:pic>
        <p:nvPicPr>
          <p:cNvPr id="42" name="Picture 13" descr="C:\Users\Kevin\Documents\ClipArt\Shapes and Graphics\Arrows - arrow\Straight\right green arrow.png"/>
          <p:cNvPicPr>
            <a:picLocks noChangeAspect="1" noChangeArrowheads="1"/>
          </p:cNvPicPr>
          <p:nvPr/>
        </p:nvPicPr>
        <p:blipFill>
          <a:blip r:embed="rId7"/>
          <a:srcRect/>
          <a:stretch>
            <a:fillRect/>
          </a:stretch>
        </p:blipFill>
        <p:spPr bwMode="auto">
          <a:xfrm rot="19388056">
            <a:off x="3869651" y="3627474"/>
            <a:ext cx="2541402" cy="304800"/>
          </a:xfrm>
          <a:prstGeom prst="rect">
            <a:avLst/>
          </a:prstGeom>
          <a:noFill/>
        </p:spPr>
      </p:pic>
      <p:pic>
        <p:nvPicPr>
          <p:cNvPr id="49" name="Picture 6" descr="C:\Users\Kevin\Documents\ClipArt\Shapes and Graphics\Arrows - arrow\Straight\arrow 0 blue arrow 4.png"/>
          <p:cNvPicPr>
            <a:picLocks noChangeAspect="1" noChangeArrowheads="1"/>
          </p:cNvPicPr>
          <p:nvPr/>
        </p:nvPicPr>
        <p:blipFill>
          <a:blip r:embed="rId6"/>
          <a:srcRect/>
          <a:stretch>
            <a:fillRect/>
          </a:stretch>
        </p:blipFill>
        <p:spPr bwMode="auto">
          <a:xfrm rot="20211944">
            <a:off x="1130786" y="3130745"/>
            <a:ext cx="5218878" cy="434155"/>
          </a:xfrm>
          <a:prstGeom prst="rect">
            <a:avLst/>
          </a:prstGeom>
          <a:noFill/>
        </p:spPr>
      </p:pic>
      <p:pic>
        <p:nvPicPr>
          <p:cNvPr id="52" name="Picture 6" descr="C:\Users\Kevin\Documents\ClipArt\Shapes and Graphics\Arrows - arrow\Straight\arrow 0 blue arrow 4.png"/>
          <p:cNvPicPr>
            <a:picLocks noChangeAspect="1" noChangeArrowheads="1"/>
          </p:cNvPicPr>
          <p:nvPr/>
        </p:nvPicPr>
        <p:blipFill>
          <a:blip r:embed="rId6"/>
          <a:srcRect/>
          <a:stretch>
            <a:fillRect/>
          </a:stretch>
        </p:blipFill>
        <p:spPr bwMode="auto">
          <a:xfrm rot="17609194">
            <a:off x="5516720" y="3510279"/>
            <a:ext cx="1415462" cy="434155"/>
          </a:xfrm>
          <a:prstGeom prst="rect">
            <a:avLst/>
          </a:prstGeom>
          <a:noFill/>
        </p:spPr>
      </p:pic>
      <p:pic>
        <p:nvPicPr>
          <p:cNvPr id="53" name="Picture 6" descr="C:\Users\Kevin\Documents\ClipArt\Shapes and Graphics\Arrows - arrow\Straight\arrow 0 blue arrow 4.png"/>
          <p:cNvPicPr>
            <a:picLocks noChangeAspect="1" noChangeArrowheads="1"/>
          </p:cNvPicPr>
          <p:nvPr/>
        </p:nvPicPr>
        <p:blipFill>
          <a:blip r:embed="rId6"/>
          <a:srcRect/>
          <a:stretch>
            <a:fillRect/>
          </a:stretch>
        </p:blipFill>
        <p:spPr bwMode="auto">
          <a:xfrm rot="17704923">
            <a:off x="5108705" y="3350532"/>
            <a:ext cx="1431667" cy="434155"/>
          </a:xfrm>
          <a:prstGeom prst="rect">
            <a:avLst/>
          </a:prstGeom>
          <a:noFill/>
        </p:spPr>
      </p:pic>
      <p:pic>
        <p:nvPicPr>
          <p:cNvPr id="54" name="Picture 3" descr="C:\Users\Kevin\Documents\ClipArt\XML Icons\pc.png"/>
          <p:cNvPicPr>
            <a:picLocks noChangeAspect="1" noChangeArrowheads="1"/>
          </p:cNvPicPr>
          <p:nvPr/>
        </p:nvPicPr>
        <p:blipFill>
          <a:blip r:embed="rId3" cstate="print"/>
          <a:srcRect/>
          <a:stretch>
            <a:fillRect/>
          </a:stretch>
        </p:blipFill>
        <p:spPr bwMode="auto">
          <a:xfrm flipH="1">
            <a:off x="7696200" y="4230469"/>
            <a:ext cx="990600" cy="988379"/>
          </a:xfrm>
          <a:prstGeom prst="rect">
            <a:avLst/>
          </a:prstGeom>
          <a:noFill/>
        </p:spPr>
      </p:pic>
      <p:pic>
        <p:nvPicPr>
          <p:cNvPr id="55" name="Picture 6" descr="C:\Users\Kevin\Desktop\ClipArt\XML Icons\laptop notebook portable Computer.png"/>
          <p:cNvPicPr>
            <a:picLocks noChangeAspect="1" noChangeArrowheads="1"/>
          </p:cNvPicPr>
          <p:nvPr/>
        </p:nvPicPr>
        <p:blipFill>
          <a:blip r:embed="rId4" cstate="print"/>
          <a:srcRect/>
          <a:stretch>
            <a:fillRect/>
          </a:stretch>
        </p:blipFill>
        <p:spPr bwMode="auto">
          <a:xfrm>
            <a:off x="7086600" y="4306669"/>
            <a:ext cx="963826" cy="914400"/>
          </a:xfrm>
          <a:prstGeom prst="rect">
            <a:avLst/>
          </a:prstGeom>
          <a:noFill/>
        </p:spPr>
      </p:pic>
      <p:sp>
        <p:nvSpPr>
          <p:cNvPr id="56" name="TextBox 55"/>
          <p:cNvSpPr txBox="1"/>
          <p:nvPr/>
        </p:nvSpPr>
        <p:spPr>
          <a:xfrm>
            <a:off x="5791200" y="1334869"/>
            <a:ext cx="1447800" cy="369332"/>
          </a:xfrm>
          <a:prstGeom prst="rect">
            <a:avLst/>
          </a:prstGeom>
          <a:noFill/>
        </p:spPr>
        <p:txBody>
          <a:bodyPr wrap="square" rtlCol="0">
            <a:spAutoFit/>
          </a:bodyPr>
          <a:lstStyle/>
          <a:p>
            <a:pPr algn="ctr"/>
            <a:r>
              <a:rPr lang="en-US" dirty="0" smtClean="0"/>
              <a:t>CA</a:t>
            </a:r>
            <a:endParaRPr lang="en-US" dirty="0"/>
          </a:p>
        </p:txBody>
      </p:sp>
      <p:sp>
        <p:nvSpPr>
          <p:cNvPr id="57" name="TextBox 56"/>
          <p:cNvSpPr txBox="1"/>
          <p:nvPr/>
        </p:nvSpPr>
        <p:spPr>
          <a:xfrm>
            <a:off x="4876800" y="5297269"/>
            <a:ext cx="1752600" cy="646331"/>
          </a:xfrm>
          <a:prstGeom prst="rect">
            <a:avLst/>
          </a:prstGeom>
          <a:noFill/>
        </p:spPr>
        <p:txBody>
          <a:bodyPr wrap="square" rtlCol="0">
            <a:spAutoFit/>
          </a:bodyPr>
          <a:lstStyle/>
          <a:p>
            <a:r>
              <a:rPr lang="en-US" dirty="0" smtClean="0"/>
              <a:t>Active </a:t>
            </a:r>
          </a:p>
          <a:p>
            <a:r>
              <a:rPr lang="en-US" dirty="0" smtClean="0"/>
              <a:t>Directory (AD)</a:t>
            </a:r>
            <a:endParaRPr lang="en-US" dirty="0"/>
          </a:p>
        </p:txBody>
      </p:sp>
      <p:pic>
        <p:nvPicPr>
          <p:cNvPr id="58" name="Picture 57" descr="C:\Users\Kevin\Desktop\ClipArt\XML Icons\ADtriangle4_7connected.png"/>
          <p:cNvPicPr>
            <a:picLocks noChangeAspect="1" noChangeArrowheads="1"/>
          </p:cNvPicPr>
          <p:nvPr/>
        </p:nvPicPr>
        <p:blipFill>
          <a:blip r:embed="rId5" cstate="print"/>
          <a:srcRect/>
          <a:stretch>
            <a:fillRect/>
          </a:stretch>
        </p:blipFill>
        <p:spPr bwMode="auto">
          <a:xfrm>
            <a:off x="4724400" y="4306669"/>
            <a:ext cx="1552180" cy="990600"/>
          </a:xfrm>
          <a:prstGeom prst="rect">
            <a:avLst/>
          </a:prstGeom>
          <a:noFill/>
        </p:spPr>
      </p:pic>
      <p:sp>
        <p:nvSpPr>
          <p:cNvPr id="59" name="TextBox 58"/>
          <p:cNvSpPr txBox="1"/>
          <p:nvPr/>
        </p:nvSpPr>
        <p:spPr>
          <a:xfrm>
            <a:off x="7086600" y="5221069"/>
            <a:ext cx="1524000" cy="646331"/>
          </a:xfrm>
          <a:prstGeom prst="rect">
            <a:avLst/>
          </a:prstGeom>
          <a:noFill/>
        </p:spPr>
        <p:txBody>
          <a:bodyPr wrap="square" rtlCol="0">
            <a:spAutoFit/>
          </a:bodyPr>
          <a:lstStyle/>
          <a:p>
            <a:r>
              <a:rPr lang="en-US" dirty="0" smtClean="0"/>
              <a:t>Client Workstations</a:t>
            </a:r>
            <a:endParaRPr lang="en-US" dirty="0"/>
          </a:p>
        </p:txBody>
      </p:sp>
      <p:pic>
        <p:nvPicPr>
          <p:cNvPr id="60" name="Picture 8" descr="C:\Users\Kevin\Desktop\ClipArt\XML Icons\Server.png"/>
          <p:cNvPicPr>
            <a:picLocks noChangeAspect="1" noChangeArrowheads="1"/>
          </p:cNvPicPr>
          <p:nvPr/>
        </p:nvPicPr>
        <p:blipFill>
          <a:blip r:embed="rId8"/>
          <a:srcRect/>
          <a:stretch>
            <a:fillRect/>
          </a:stretch>
        </p:blipFill>
        <p:spPr bwMode="auto">
          <a:xfrm>
            <a:off x="6019800" y="1715869"/>
            <a:ext cx="887284" cy="1308817"/>
          </a:xfrm>
          <a:prstGeom prst="rect">
            <a:avLst/>
          </a:prstGeom>
          <a:noFill/>
        </p:spPr>
      </p:pic>
      <p:grpSp>
        <p:nvGrpSpPr>
          <p:cNvPr id="3" name="Group 29"/>
          <p:cNvGrpSpPr/>
          <p:nvPr/>
        </p:nvGrpSpPr>
        <p:grpSpPr>
          <a:xfrm>
            <a:off x="5867400" y="3886200"/>
            <a:ext cx="366456" cy="369332"/>
            <a:chOff x="3011424" y="6172200"/>
            <a:chExt cx="366456" cy="369332"/>
          </a:xfrm>
        </p:grpSpPr>
        <p:sp>
          <p:nvSpPr>
            <p:cNvPr id="62" name="TextBox 61"/>
            <p:cNvSpPr txBox="1"/>
            <p:nvPr/>
          </p:nvSpPr>
          <p:spPr>
            <a:xfrm>
              <a:off x="3048000" y="6172200"/>
              <a:ext cx="304800" cy="369332"/>
            </a:xfrm>
            <a:prstGeom prst="rect">
              <a:avLst/>
            </a:prstGeom>
            <a:noFill/>
          </p:spPr>
          <p:txBody>
            <a:bodyPr wrap="square" rtlCol="0">
              <a:spAutoFit/>
            </a:bodyPr>
            <a:lstStyle/>
            <a:p>
              <a:r>
                <a:rPr lang="en-US" b="1" dirty="0" smtClean="0">
                  <a:solidFill>
                    <a:schemeClr val="bg1"/>
                  </a:solidFill>
                </a:rPr>
                <a:t>1</a:t>
              </a:r>
              <a:endParaRPr lang="en-US" b="1" dirty="0">
                <a:solidFill>
                  <a:schemeClr val="bg1"/>
                </a:solidFill>
              </a:endParaRPr>
            </a:p>
          </p:txBody>
        </p:sp>
        <p:pic>
          <p:nvPicPr>
            <p:cNvPr id="63" name="Picture 11" descr="C:\Users\Kevin\Documents\ClipArt\Shapes and Graphics\circular shapes\Circle\grey inner shadow circle.png"/>
            <p:cNvPicPr>
              <a:picLocks noChangeAspect="1" noChangeArrowheads="1"/>
            </p:cNvPicPr>
            <p:nvPr/>
          </p:nvPicPr>
          <p:blipFill>
            <a:blip r:embed="rId9" cstate="print"/>
            <a:srcRect/>
            <a:stretch>
              <a:fillRect/>
            </a:stretch>
          </p:blipFill>
          <p:spPr bwMode="auto">
            <a:xfrm>
              <a:off x="3011424" y="6172200"/>
              <a:ext cx="366456" cy="365760"/>
            </a:xfrm>
            <a:prstGeom prst="rect">
              <a:avLst/>
            </a:prstGeom>
            <a:noFill/>
          </p:spPr>
        </p:pic>
      </p:grpSp>
      <p:pic>
        <p:nvPicPr>
          <p:cNvPr id="64" name="Picture 13" descr="C:\Users\Kevin\Documents\ClipArt\Shapes and Graphics\Arrows - arrow\Straight\right green arrow.png"/>
          <p:cNvPicPr>
            <a:picLocks noChangeAspect="1" noChangeArrowheads="1"/>
          </p:cNvPicPr>
          <p:nvPr/>
        </p:nvPicPr>
        <p:blipFill>
          <a:blip r:embed="rId7"/>
          <a:srcRect/>
          <a:stretch>
            <a:fillRect/>
          </a:stretch>
        </p:blipFill>
        <p:spPr bwMode="auto">
          <a:xfrm rot="3370084">
            <a:off x="6529759" y="3636891"/>
            <a:ext cx="1258248" cy="304800"/>
          </a:xfrm>
          <a:prstGeom prst="rect">
            <a:avLst/>
          </a:prstGeom>
          <a:noFill/>
        </p:spPr>
      </p:pic>
      <p:grpSp>
        <p:nvGrpSpPr>
          <p:cNvPr id="4" name="Group 42"/>
          <p:cNvGrpSpPr/>
          <p:nvPr/>
        </p:nvGrpSpPr>
        <p:grpSpPr>
          <a:xfrm>
            <a:off x="4622325" y="4114801"/>
            <a:ext cx="365760" cy="369332"/>
            <a:chOff x="7251192" y="3276600"/>
            <a:chExt cx="365760" cy="369332"/>
          </a:xfrm>
        </p:grpSpPr>
        <p:sp>
          <p:nvSpPr>
            <p:cNvPr id="66" name="TextBox 65"/>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3</a:t>
              </a:r>
              <a:endParaRPr lang="en-US" b="1" dirty="0">
                <a:solidFill>
                  <a:srgbClr val="92D050"/>
                </a:solidFill>
              </a:endParaRPr>
            </a:p>
          </p:txBody>
        </p:sp>
        <p:pic>
          <p:nvPicPr>
            <p:cNvPr id="67"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pic>
        <p:nvPicPr>
          <p:cNvPr id="68" name="Picture 4" descr="C:\Users\Kevin\Documents\ClipArt\XML Icons\Signed Doc.png"/>
          <p:cNvPicPr>
            <a:picLocks noChangeAspect="1" noChangeArrowheads="1"/>
          </p:cNvPicPr>
          <p:nvPr/>
        </p:nvPicPr>
        <p:blipFill>
          <a:blip r:embed="rId11"/>
          <a:srcRect/>
          <a:stretch>
            <a:fillRect/>
          </a:stretch>
        </p:blipFill>
        <p:spPr bwMode="auto">
          <a:xfrm>
            <a:off x="6400800" y="2348436"/>
            <a:ext cx="838200" cy="739033"/>
          </a:xfrm>
          <a:prstGeom prst="rect">
            <a:avLst/>
          </a:prstGeom>
          <a:noFill/>
        </p:spPr>
      </p:pic>
      <p:pic>
        <p:nvPicPr>
          <p:cNvPr id="69" name="Picture 13" descr="C:\Users\Kevin\Documents\ClipArt\Shapes and Graphics\Arrows - arrow\Straight\right green arrow.png"/>
          <p:cNvPicPr>
            <a:picLocks noChangeAspect="1" noChangeArrowheads="1"/>
          </p:cNvPicPr>
          <p:nvPr/>
        </p:nvPicPr>
        <p:blipFill>
          <a:blip r:embed="rId7"/>
          <a:srcRect/>
          <a:stretch>
            <a:fillRect/>
          </a:stretch>
        </p:blipFill>
        <p:spPr bwMode="auto">
          <a:xfrm rot="14170084">
            <a:off x="6803784" y="3372743"/>
            <a:ext cx="1258248" cy="304800"/>
          </a:xfrm>
          <a:prstGeom prst="rect">
            <a:avLst/>
          </a:prstGeom>
          <a:noFill/>
        </p:spPr>
      </p:pic>
      <p:pic>
        <p:nvPicPr>
          <p:cNvPr id="70" name="Picture 6" descr="C:\Users\Kevin\Documents\ClipArt\Shapes and Graphics\Arrows - arrow\Straight\arrow 0 blue arrow 4.png"/>
          <p:cNvPicPr>
            <a:picLocks noChangeAspect="1" noChangeArrowheads="1"/>
          </p:cNvPicPr>
          <p:nvPr/>
        </p:nvPicPr>
        <p:blipFill>
          <a:blip r:embed="rId6"/>
          <a:srcRect/>
          <a:stretch>
            <a:fillRect/>
          </a:stretch>
        </p:blipFill>
        <p:spPr bwMode="auto">
          <a:xfrm>
            <a:off x="6248400" y="4840069"/>
            <a:ext cx="914401" cy="434155"/>
          </a:xfrm>
          <a:prstGeom prst="rect">
            <a:avLst/>
          </a:prstGeom>
          <a:noFill/>
        </p:spPr>
      </p:pic>
      <p:grpSp>
        <p:nvGrpSpPr>
          <p:cNvPr id="8" name="Group 29"/>
          <p:cNvGrpSpPr/>
          <p:nvPr/>
        </p:nvGrpSpPr>
        <p:grpSpPr>
          <a:xfrm>
            <a:off x="1981200" y="5105400"/>
            <a:ext cx="366456" cy="369332"/>
            <a:chOff x="3011424" y="6172200"/>
            <a:chExt cx="366456" cy="369332"/>
          </a:xfrm>
        </p:grpSpPr>
        <p:sp>
          <p:nvSpPr>
            <p:cNvPr id="72" name="TextBox 71"/>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2</a:t>
              </a:r>
              <a:endParaRPr lang="en-US" b="1" dirty="0">
                <a:solidFill>
                  <a:srgbClr val="0070C0"/>
                </a:solidFill>
              </a:endParaRPr>
            </a:p>
          </p:txBody>
        </p:sp>
        <p:pic>
          <p:nvPicPr>
            <p:cNvPr id="73" name="Picture 11" descr="C:\Users\Kevin\Documents\ClipArt\Shapes and Graphics\circular shapes\Circle\grey inner shadow circle.png"/>
            <p:cNvPicPr>
              <a:picLocks noChangeAspect="1" noChangeArrowheads="1"/>
            </p:cNvPicPr>
            <p:nvPr/>
          </p:nvPicPr>
          <p:blipFill>
            <a:blip r:embed="rId9" cstate="print"/>
            <a:srcRect/>
            <a:stretch>
              <a:fillRect/>
            </a:stretch>
          </p:blipFill>
          <p:spPr bwMode="auto">
            <a:xfrm>
              <a:off x="3011424" y="6172200"/>
              <a:ext cx="366456" cy="365760"/>
            </a:xfrm>
            <a:prstGeom prst="rect">
              <a:avLst/>
            </a:prstGeom>
            <a:noFill/>
          </p:spPr>
        </p:pic>
      </p:grpSp>
      <p:grpSp>
        <p:nvGrpSpPr>
          <p:cNvPr id="12" name="Group 29"/>
          <p:cNvGrpSpPr/>
          <p:nvPr/>
        </p:nvGrpSpPr>
        <p:grpSpPr>
          <a:xfrm>
            <a:off x="3124200" y="3200400"/>
            <a:ext cx="366456" cy="369332"/>
            <a:chOff x="3011424" y="6172200"/>
            <a:chExt cx="366456" cy="369332"/>
          </a:xfrm>
        </p:grpSpPr>
        <p:sp>
          <p:nvSpPr>
            <p:cNvPr id="75" name="TextBox 74"/>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4</a:t>
              </a:r>
              <a:endParaRPr lang="en-US" b="1" dirty="0">
                <a:solidFill>
                  <a:srgbClr val="0070C0"/>
                </a:solidFill>
              </a:endParaRPr>
            </a:p>
          </p:txBody>
        </p:sp>
        <p:pic>
          <p:nvPicPr>
            <p:cNvPr id="76" name="Picture 11" descr="C:\Users\Kevin\Documents\ClipArt\Shapes and Graphics\circular shapes\Circle\grey inner shadow circle.png"/>
            <p:cNvPicPr>
              <a:picLocks noChangeAspect="1" noChangeArrowheads="1"/>
            </p:cNvPicPr>
            <p:nvPr/>
          </p:nvPicPr>
          <p:blipFill>
            <a:blip r:embed="rId9" cstate="print"/>
            <a:srcRect/>
            <a:stretch>
              <a:fillRect/>
            </a:stretch>
          </p:blipFill>
          <p:spPr bwMode="auto">
            <a:xfrm>
              <a:off x="3011424" y="6172200"/>
              <a:ext cx="366456" cy="365760"/>
            </a:xfrm>
            <a:prstGeom prst="rect">
              <a:avLst/>
            </a:prstGeom>
            <a:noFill/>
          </p:spPr>
        </p:pic>
      </p:grpSp>
      <p:grpSp>
        <p:nvGrpSpPr>
          <p:cNvPr id="13" name="Group 42"/>
          <p:cNvGrpSpPr/>
          <p:nvPr/>
        </p:nvGrpSpPr>
        <p:grpSpPr>
          <a:xfrm>
            <a:off x="5384328" y="2824801"/>
            <a:ext cx="365760" cy="369332"/>
            <a:chOff x="7251192" y="3276600"/>
            <a:chExt cx="365760" cy="369332"/>
          </a:xfrm>
        </p:grpSpPr>
        <p:sp>
          <p:nvSpPr>
            <p:cNvPr id="78" name="TextBox 77"/>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5</a:t>
              </a:r>
              <a:endParaRPr lang="en-US" b="1" dirty="0">
                <a:solidFill>
                  <a:srgbClr val="92D050"/>
                </a:solidFill>
              </a:endParaRPr>
            </a:p>
          </p:txBody>
        </p:sp>
        <p:pic>
          <p:nvPicPr>
            <p:cNvPr id="79"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cxnSp>
        <p:nvCxnSpPr>
          <p:cNvPr id="81" name="Straight Connector 80"/>
          <p:cNvCxnSpPr/>
          <p:nvPr/>
        </p:nvCxnSpPr>
        <p:spPr>
          <a:xfrm rot="5400000">
            <a:off x="2019300" y="4000500"/>
            <a:ext cx="49530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69"/>
                                        </p:tgtEl>
                                        <p:attrNameLst>
                                          <p:attrName>style.opacity</p:attrName>
                                        </p:attrNameLst>
                                      </p:cBhvr>
                                      <p:to>
                                        <p:strVal val="0.25"/>
                                      </p:to>
                                    </p:set>
                                    <p:animEffect filter="image" prLst="opacity: 0.25">
                                      <p:cBhvr rctx="IE">
                                        <p:cTn id="7" dur="indefinite"/>
                                        <p:tgtEl>
                                          <p:spTgt spid="69"/>
                                        </p:tgtEl>
                                      </p:cBhvr>
                                    </p:animEffect>
                                  </p:childTnLst>
                                </p:cTn>
                              </p:par>
                              <p:par>
                                <p:cTn id="8" presetID="9" presetClass="emph" presetSubtype="0" nodeType="withEffect">
                                  <p:stCondLst>
                                    <p:cond delay="0"/>
                                  </p:stCondLst>
                                  <p:childTnLst>
                                    <p:set>
                                      <p:cBhvr rctx="PPT">
                                        <p:cTn id="9" dur="indefinite"/>
                                        <p:tgtEl>
                                          <p:spTgt spid="52"/>
                                        </p:tgtEl>
                                        <p:attrNameLst>
                                          <p:attrName>style.opacity</p:attrName>
                                        </p:attrNameLst>
                                      </p:cBhvr>
                                      <p:to>
                                        <p:strVal val="0.25"/>
                                      </p:to>
                                    </p:set>
                                    <p:animEffect filter="image" prLst="opacity: 0.25">
                                      <p:cBhvr rctx="IE">
                                        <p:cTn id="10" dur="indefinite"/>
                                        <p:tgtEl>
                                          <p:spTgt spid="52"/>
                                        </p:tgtEl>
                                      </p:cBhvr>
                                    </p:animEffect>
                                  </p:childTnLst>
                                </p:cTn>
                              </p:par>
                              <p:par>
                                <p:cTn id="11" presetID="9" presetClass="emph" presetSubtype="0" nodeType="withEffect">
                                  <p:stCondLst>
                                    <p:cond delay="0"/>
                                  </p:stCondLst>
                                  <p:childTnLst>
                                    <p:set>
                                      <p:cBhvr rctx="PPT">
                                        <p:cTn id="12" dur="indefinite"/>
                                        <p:tgtEl>
                                          <p:spTgt spid="53"/>
                                        </p:tgtEl>
                                        <p:attrNameLst>
                                          <p:attrName>style.opacity</p:attrName>
                                        </p:attrNameLst>
                                      </p:cBhvr>
                                      <p:to>
                                        <p:strVal val="0.25"/>
                                      </p:to>
                                    </p:set>
                                    <p:animEffect filter="image" prLst="opacity: 0.25">
                                      <p:cBhvr rctx="IE">
                                        <p:cTn id="13" dur="indefinite"/>
                                        <p:tgtEl>
                                          <p:spTgt spid="53"/>
                                        </p:tgtEl>
                                      </p:cBhvr>
                                    </p:animEffect>
                                  </p:childTnLst>
                                </p:cTn>
                              </p:par>
                              <p:par>
                                <p:cTn id="14" presetID="9" presetClass="emph" presetSubtype="0" nodeType="withEffect">
                                  <p:stCondLst>
                                    <p:cond delay="0"/>
                                  </p:stCondLst>
                                  <p:childTnLst>
                                    <p:set>
                                      <p:cBhvr rctx="PPT">
                                        <p:cTn id="15" dur="indefinite"/>
                                        <p:tgtEl>
                                          <p:spTgt spid="70"/>
                                        </p:tgtEl>
                                        <p:attrNameLst>
                                          <p:attrName>style.opacity</p:attrName>
                                        </p:attrNameLst>
                                      </p:cBhvr>
                                      <p:to>
                                        <p:strVal val="0.25"/>
                                      </p:to>
                                    </p:set>
                                    <p:animEffect filter="image" prLst="opacity: 0.25">
                                      <p:cBhvr rctx="IE">
                                        <p:cTn id="16" dur="indefinite"/>
                                        <p:tgtEl>
                                          <p:spTgt spid="70"/>
                                        </p:tgtEl>
                                      </p:cBhvr>
                                    </p:animEffect>
                                  </p:childTnLst>
                                </p:cTn>
                              </p:par>
                              <p:par>
                                <p:cTn id="17" presetID="9" presetClass="emph" presetSubtype="0" nodeType="withEffect">
                                  <p:stCondLst>
                                    <p:cond delay="0"/>
                                  </p:stCondLst>
                                  <p:childTnLst>
                                    <p:set>
                                      <p:cBhvr rctx="PPT">
                                        <p:cTn id="18" dur="indefinite"/>
                                        <p:tgtEl>
                                          <p:spTgt spid="64"/>
                                        </p:tgtEl>
                                        <p:attrNameLst>
                                          <p:attrName>style.opacity</p:attrName>
                                        </p:attrNameLst>
                                      </p:cBhvr>
                                      <p:to>
                                        <p:strVal val="0.25"/>
                                      </p:to>
                                    </p:set>
                                    <p:animEffect filter="image" prLst="opacity: 0.25">
                                      <p:cBhvr rctx="IE">
                                        <p:cTn id="19" dur="indefinite"/>
                                        <p:tgtEl>
                                          <p:spTgt spid="64"/>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mph" presetSubtype="0" nodeType="clickEffect">
                                  <p:stCondLst>
                                    <p:cond delay="0"/>
                                  </p:stCondLst>
                                  <p:childTnLst>
                                    <p:set>
                                      <p:cBhvr rctx="PPT">
                                        <p:cTn id="23" dur="indefinite"/>
                                        <p:tgtEl>
                                          <p:spTgt spid="52"/>
                                        </p:tgtEl>
                                        <p:attrNameLst>
                                          <p:attrName>style.opacity</p:attrName>
                                        </p:attrNameLst>
                                      </p:cBhvr>
                                      <p:to>
                                        <p:strVal val="1"/>
                                      </p:to>
                                    </p:set>
                                    <p:animEffect filter="image" prLst="opacity: 1">
                                      <p:cBhvr rctx="IE">
                                        <p:cTn id="24" dur="indefinite"/>
                                        <p:tgtEl>
                                          <p:spTgt spid="52"/>
                                        </p:tgtEl>
                                      </p:cBhvr>
                                    </p:animEffect>
                                  </p:childTnLst>
                                </p:cTn>
                              </p:par>
                              <p:par>
                                <p:cTn id="25" presetID="1" presetClass="exit" presetSubtype="0" fill="hold" nodeType="withEffect">
                                  <p:stCondLst>
                                    <p:cond delay="0"/>
                                  </p:stCondLst>
                                  <p:childTnLst>
                                    <p:set>
                                      <p:cBhvr>
                                        <p:cTn id="26" dur="1" fill="hold">
                                          <p:stCondLst>
                                            <p:cond delay="0"/>
                                          </p:stCondLst>
                                        </p:cTn>
                                        <p:tgtEl>
                                          <p:spTgt spid="53"/>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64"/>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9"/>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70"/>
                                        </p:tgtEl>
                                        <p:attrNameLst>
                                          <p:attrName>style.visibility</p:attrName>
                                        </p:attrNameLst>
                                      </p:cBhvr>
                                      <p:to>
                                        <p:strVal val="hidden"/>
                                      </p:to>
                                    </p:set>
                                  </p:childTnLst>
                                </p:cTn>
                              </p:par>
                              <p:par>
                                <p:cTn id="33" presetID="1" presetClass="entr" presetSubtype="0" fill="hold"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2"/>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4"/>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49"/>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dirty="0" smtClean="0"/>
              <a:t>Server Consolidation</a:t>
            </a:r>
            <a:br>
              <a:rPr lang="en-US" noProof="0" dirty="0" smtClean="0"/>
            </a:br>
            <a:r>
              <a:rPr lang="en-US" sz="3600" noProof="0" dirty="0" smtClean="0">
                <a:solidFill>
                  <a:schemeClr val="accent1"/>
                </a:solidFill>
              </a:rPr>
              <a:t>Cross forest enrollment</a:t>
            </a:r>
            <a:endParaRPr lang="en-US" sz="3600" noProof="0" dirty="0">
              <a:solidFill>
                <a:schemeClr val="accent1"/>
              </a:solidFill>
            </a:endParaRPr>
          </a:p>
        </p:txBody>
      </p:sp>
      <p:sp>
        <p:nvSpPr>
          <p:cNvPr id="3" name="Text Placeholder 2"/>
          <p:cNvSpPr>
            <a:spLocks noGrp="1"/>
          </p:cNvSpPr>
          <p:nvPr>
            <p:ph type="body" sz="quarter" idx="10"/>
          </p:nvPr>
        </p:nvSpPr>
        <p:spPr>
          <a:xfrm>
            <a:off x="381000" y="1411552"/>
            <a:ext cx="8382000" cy="3779496"/>
          </a:xfrm>
        </p:spPr>
        <p:txBody>
          <a:bodyPr/>
          <a:lstStyle/>
          <a:p>
            <a:endParaRPr lang="en-US" noProof="0" smtClean="0"/>
          </a:p>
          <a:p>
            <a:r>
              <a:rPr lang="en-US" noProof="0" smtClean="0"/>
              <a:t>Windows will support certificate enrollment and issuance across AD forest boundaries</a:t>
            </a:r>
          </a:p>
          <a:p>
            <a:pPr lvl="1"/>
            <a:r>
              <a:rPr lang="en-US" noProof="0" smtClean="0"/>
              <a:t>Requires AD forest two-way trust between </a:t>
            </a:r>
            <a:br>
              <a:rPr lang="en-US" noProof="0" smtClean="0"/>
            </a:br>
            <a:r>
              <a:rPr lang="en-US" noProof="0" smtClean="0"/>
              <a:t>account and resource forest</a:t>
            </a:r>
          </a:p>
          <a:p>
            <a:pPr lvl="1"/>
            <a:r>
              <a:rPr lang="en-US" noProof="0" smtClean="0"/>
              <a:t>Requires Windows Server 2008 R2 CA</a:t>
            </a:r>
          </a:p>
          <a:p>
            <a:pPr lvl="1"/>
            <a:r>
              <a:rPr lang="en-US" noProof="0" smtClean="0"/>
              <a:t>Requires Windows XP and above</a:t>
            </a:r>
          </a:p>
          <a:p>
            <a:endParaRPr lang="en-US" noProof="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dirty="0" smtClean="0"/>
              <a:t>Server Consolidation</a:t>
            </a:r>
            <a:br>
              <a:rPr lang="en-US" noProof="0" dirty="0" smtClean="0"/>
            </a:br>
            <a:r>
              <a:rPr lang="en-US" sz="3600" noProof="0" dirty="0" smtClean="0">
                <a:solidFill>
                  <a:schemeClr val="accent1"/>
                </a:solidFill>
              </a:rPr>
              <a:t>Cross forest enrollment: management</a:t>
            </a:r>
            <a:endParaRPr lang="en-US" sz="3600" noProof="0" dirty="0">
              <a:solidFill>
                <a:schemeClr val="accent1"/>
              </a:solidFill>
            </a:endParaRPr>
          </a:p>
        </p:txBody>
      </p:sp>
      <p:sp>
        <p:nvSpPr>
          <p:cNvPr id="33794" name="Text Placeholder 2"/>
          <p:cNvSpPr>
            <a:spLocks noGrp="1"/>
          </p:cNvSpPr>
          <p:nvPr>
            <p:ph type="body" sz="quarter" idx="10"/>
          </p:nvPr>
        </p:nvSpPr>
        <p:spPr/>
        <p:txBody>
          <a:bodyPr/>
          <a:lstStyle/>
          <a:p>
            <a:r>
              <a:rPr lang="en-US" noProof="0" smtClean="0"/>
              <a:t>CA reads templates from the resource forest</a:t>
            </a:r>
          </a:p>
          <a:p>
            <a:r>
              <a:rPr lang="en-US" noProof="0" smtClean="0"/>
              <a:t>Client reads templates from account forest</a:t>
            </a:r>
          </a:p>
          <a:p>
            <a:r>
              <a:rPr lang="en-US" noProof="0" smtClean="0"/>
              <a:t>This require manual steps to make sure templates are in sync</a:t>
            </a:r>
          </a:p>
          <a:p>
            <a:pPr lvl="1"/>
            <a:r>
              <a:rPr lang="en-US" noProof="0" smtClean="0"/>
              <a:t>Initial consolidation</a:t>
            </a:r>
          </a:p>
          <a:p>
            <a:pPr lvl="1"/>
            <a:r>
              <a:rPr lang="en-US" noProof="0" smtClean="0"/>
              <a:t>Ongoing synchronization</a:t>
            </a:r>
          </a:p>
          <a:p>
            <a:endParaRPr lang="en-US" noProof="0" smtClean="0"/>
          </a:p>
          <a:p>
            <a:r>
              <a:rPr lang="en-US" noProof="0" smtClean="0"/>
              <a:t>Best Practice Whitepaper For PKI Consolidation</a:t>
            </a: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smtClean="0"/>
              <a:t>Server Consolidation</a:t>
            </a:r>
            <a:endParaRPr lang="en-US" noProof="0"/>
          </a:p>
        </p:txBody>
      </p:sp>
      <p:sp>
        <p:nvSpPr>
          <p:cNvPr id="7" name="Subtitle 6"/>
          <p:cNvSpPr>
            <a:spLocks noGrp="1"/>
          </p:cNvSpPr>
          <p:nvPr>
            <p:ph type="subTitle" idx="1"/>
          </p:nvPr>
        </p:nvSpPr>
        <p:spPr/>
        <p:txBody>
          <a:bodyPr/>
          <a:lstStyle/>
          <a:p>
            <a:pPr marL="514350" indent="-514350">
              <a:buFont typeface="+mj-lt"/>
              <a:buAutoNum type="arabicPeriod"/>
            </a:pPr>
            <a:r>
              <a:rPr lang="en-US" noProof="0" smtClean="0"/>
              <a:t>Simplify management for NAP deployment</a:t>
            </a:r>
          </a:p>
          <a:p>
            <a:pPr marL="514350" indent="-514350">
              <a:buFont typeface="+mj-lt"/>
              <a:buAutoNum type="arabicPeriod"/>
            </a:pPr>
            <a:r>
              <a:rPr lang="en-US" noProof="0" smtClean="0"/>
              <a:t>Support CA installations on Server Core</a:t>
            </a:r>
          </a:p>
          <a:p>
            <a:pPr marL="514350" indent="-514350">
              <a:buFont typeface="+mj-lt"/>
              <a:buAutoNum type="arabicPeriod"/>
            </a:pPr>
            <a:r>
              <a:rPr lang="en-US" noProof="0" smtClean="0"/>
              <a:t>Support Cross Forest Enrollment</a:t>
            </a:r>
          </a:p>
          <a:p>
            <a:endParaRPr lang="en-US" noProof="0"/>
          </a:p>
        </p:txBody>
      </p:sp>
      <p:sp>
        <p:nvSpPr>
          <p:cNvPr id="10" name="Text Placeholder 9"/>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381000" y="2590800"/>
            <a:ext cx="8305800" cy="33528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800" b="1" dirty="0" smtClean="0">
                <a:solidFill>
                  <a:schemeClr val="bg1"/>
                </a:solidFill>
                <a:effectLst>
                  <a:outerShdw blurRad="38100" dist="38100" dir="2700000" algn="tl">
                    <a:srgbClr val="000000">
                      <a:alpha val="43137"/>
                    </a:srgbClr>
                  </a:outerShdw>
                </a:effectLst>
              </a:rPr>
              <a:t>Public Key Infrastructure</a:t>
            </a: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noProof="0" smtClean="0"/>
              <a:t>Windows 7 Investments</a:t>
            </a:r>
            <a:endParaRPr lang="en-US" noProof="0"/>
          </a:p>
        </p:txBody>
      </p:sp>
      <p:sp>
        <p:nvSpPr>
          <p:cNvPr id="4" name="Rounded Rectangle 3"/>
          <p:cNvSpPr/>
          <p:nvPr/>
        </p:nvSpPr>
        <p:spPr bwMode="auto">
          <a:xfrm>
            <a:off x="6172200" y="3429000"/>
            <a:ext cx="2201333" cy="228600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rPr>
              <a:t>HTTP Based Enrollment</a:t>
            </a:r>
            <a:endParaRPr lang="en-US" sz="24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685800" y="3352800"/>
            <a:ext cx="2201333" cy="23622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smtClean="0">
                <a:solidFill>
                  <a:srgbClr val="FFFFFF"/>
                </a:solidFill>
                <a:effectLst>
                  <a:outerShdw blurRad="38100" dist="38100" dir="2700000" algn="tl">
                    <a:srgbClr val="000000">
                      <a:alpha val="43137"/>
                    </a:srgbClr>
                  </a:outerShdw>
                </a:effectLst>
              </a:rPr>
              <a:t>Server Consolidation</a:t>
            </a:r>
            <a:endParaRPr lang="en-US" sz="24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3437467" y="3384247"/>
            <a:ext cx="2201333" cy="23307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rPr>
              <a:t>Improved Existing</a:t>
            </a:r>
          </a:p>
          <a:p>
            <a:pPr algn="ctr" defTabSz="914099">
              <a:defRPr/>
            </a:pPr>
            <a:r>
              <a:rPr lang="en-US" sz="2400" dirty="0" smtClean="0">
                <a:solidFill>
                  <a:srgbClr val="FFFFFF"/>
                </a:solidFill>
                <a:effectLst>
                  <a:outerShdw blurRad="38100" dist="38100" dir="2700000" algn="tl">
                    <a:srgbClr val="000000">
                      <a:alpha val="43137"/>
                    </a:srgbClr>
                  </a:outerShdw>
                </a:effectLst>
              </a:rPr>
              <a:t>Scenarios</a:t>
            </a:r>
            <a:endParaRPr lang="en-US" sz="2400" dirty="0">
              <a:solidFill>
                <a:srgbClr val="FFFFFF"/>
              </a:solidFill>
              <a:effectLst>
                <a:outerShdw blurRad="38100" dist="38100" dir="2700000" algn="tl">
                  <a:srgbClr val="000000">
                    <a:alpha val="43137"/>
                  </a:srgbClr>
                </a:outerShdw>
              </a:effectLst>
            </a:endParaRPr>
          </a:p>
        </p:txBody>
      </p:sp>
      <p:sp>
        <p:nvSpPr>
          <p:cNvPr id="9" name="Rounded Rectangle 8"/>
          <p:cNvSpPr/>
          <p:nvPr/>
        </p:nvSpPr>
        <p:spPr bwMode="auto">
          <a:xfrm>
            <a:off x="381000" y="1219200"/>
            <a:ext cx="8305800" cy="106680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spcBef>
                <a:spcPts val="0"/>
              </a:spcBef>
              <a:spcAft>
                <a:spcPts val="0"/>
              </a:spcAft>
              <a:defRPr/>
            </a:pPr>
            <a:r>
              <a:rPr lang="en-US" sz="2800" b="1" dirty="0" smtClean="0">
                <a:solidFill>
                  <a:schemeClr val="bg1"/>
                </a:solidFill>
                <a:effectLst>
                  <a:outerShdw blurRad="38100" dist="38100" dir="2700000" algn="tl">
                    <a:srgbClr val="000000">
                      <a:alpha val="43137"/>
                    </a:srgbClr>
                  </a:outerShdw>
                </a:effectLst>
              </a:rPr>
              <a:t>Strong Authentication</a:t>
            </a:r>
            <a:endParaRPr lang="en-US" sz="2800" b="1" dirty="0">
              <a:solidFill>
                <a:schemeClr val="bg1"/>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6"/>
                                        </p:tgtEl>
                                        <p:attrNameLst>
                                          <p:attrName>style.opacity</p:attrName>
                                        </p:attrNameLst>
                                      </p:cBhvr>
                                      <p:to>
                                        <p:strVal val="0.25"/>
                                      </p:to>
                                    </p:set>
                                    <p:animEffect filter="image" prLst="opacity: 0.25">
                                      <p:cBhvr rctx="IE">
                                        <p:cTn id="7" dur="indefinite"/>
                                        <p:tgtEl>
                                          <p:spTgt spid="6"/>
                                        </p:tgtEl>
                                      </p:cBhvr>
                                    </p:animEffect>
                                  </p:childTnLst>
                                </p:cTn>
                              </p:par>
                              <p:par>
                                <p:cTn id="8" presetID="9" presetClass="emph" presetSubtype="0" grpId="0" nodeType="withEffect">
                                  <p:stCondLst>
                                    <p:cond delay="0"/>
                                  </p:stCondLst>
                                  <p:childTnLst>
                                    <p:set>
                                      <p:cBhvr rctx="PPT">
                                        <p:cTn id="9" dur="indefinite"/>
                                        <p:tgtEl>
                                          <p:spTgt spid="4"/>
                                        </p:tgtEl>
                                        <p:attrNameLst>
                                          <p:attrName>style.opacity</p:attrName>
                                        </p:attrNameLst>
                                      </p:cBhvr>
                                      <p:to>
                                        <p:strVal val="0.25"/>
                                      </p:to>
                                    </p:set>
                                    <p:animEffect filter="image" prLst="opacity: 0.25">
                                      <p:cBhvr rctx="IE">
                                        <p:cTn id="10" dur="indefinite"/>
                                        <p:tgtEl>
                                          <p:spTgt spid="4"/>
                                        </p:tgtEl>
                                      </p:cBhvr>
                                    </p:animEffect>
                                  </p:childTnLst>
                                </p:cTn>
                              </p:par>
                              <p:par>
                                <p:cTn id="11" presetID="9" presetClass="emph" presetSubtype="0" grpId="0" nodeType="withEffect">
                                  <p:stCondLst>
                                    <p:cond delay="0"/>
                                  </p:stCondLst>
                                  <p:childTnLst>
                                    <p:set>
                                      <p:cBhvr rctx="PPT">
                                        <p:cTn id="12" dur="indefinite"/>
                                        <p:tgtEl>
                                          <p:spTgt spid="9"/>
                                        </p:tgtEl>
                                        <p:attrNameLst>
                                          <p:attrName>style.opacity</p:attrName>
                                        </p:attrNameLst>
                                      </p:cBhvr>
                                      <p:to>
                                        <p:strVal val="0.25"/>
                                      </p:to>
                                    </p:set>
                                    <p:animEffect filter="image" prLst="opacity: 0.25">
                                      <p:cBhvr rctx="IE">
                                        <p:cTn id="13" dur="indefinite"/>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pPr defTabSz="914363" eaLnBrk="1" fontAlgn="auto" hangingPunct="1">
              <a:spcAft>
                <a:spcPts val="0"/>
              </a:spcAft>
              <a:defRPr/>
            </a:pPr>
            <a:r>
              <a:rPr lang="en-US" noProof="0" smtClean="0"/>
              <a:t>Improved Existing Scenarios</a:t>
            </a:r>
            <a:br>
              <a:rPr lang="en-US" noProof="0" smtClean="0"/>
            </a:br>
            <a:r>
              <a:rPr lang="en-US" sz="3600" noProof="0" smtClean="0">
                <a:solidFill>
                  <a:schemeClr val="accent1"/>
                </a:solidFill>
              </a:rPr>
              <a:t>Standard SKU supports V2 templates</a:t>
            </a:r>
            <a:endParaRPr lang="en-US" noProof="0">
              <a:solidFill>
                <a:schemeClr val="accent1"/>
              </a:solidFill>
            </a:endParaRPr>
          </a:p>
        </p:txBody>
      </p:sp>
      <p:sp>
        <p:nvSpPr>
          <p:cNvPr id="33794" name="Text Placeholder 2"/>
          <p:cNvSpPr>
            <a:spLocks noGrp="1"/>
          </p:cNvSpPr>
          <p:nvPr>
            <p:ph type="body" sz="quarter" idx="10"/>
          </p:nvPr>
        </p:nvSpPr>
        <p:spPr>
          <a:xfrm>
            <a:off x="381000" y="1905000"/>
            <a:ext cx="8382000" cy="5176802"/>
          </a:xfrm>
        </p:spPr>
        <p:txBody>
          <a:bodyPr/>
          <a:lstStyle/>
          <a:p>
            <a:pPr eaLnBrk="1" hangingPunct="1">
              <a:defRPr/>
            </a:pPr>
            <a:r>
              <a:rPr lang="en-US" sz="2800" noProof="0" smtClean="0"/>
              <a:t>W2K introduced V1 certificate templates</a:t>
            </a:r>
          </a:p>
          <a:p>
            <a:pPr eaLnBrk="1" hangingPunct="1">
              <a:defRPr/>
            </a:pPr>
            <a:r>
              <a:rPr lang="en-US" sz="2800" noProof="0" smtClean="0"/>
              <a:t>W2K3 introduced V2 certificate templates</a:t>
            </a:r>
          </a:p>
          <a:p>
            <a:pPr lvl="1" eaLnBrk="1" hangingPunct="1">
              <a:defRPr/>
            </a:pPr>
            <a:r>
              <a:rPr lang="en-US" sz="2400" noProof="0" smtClean="0"/>
              <a:t>Not supported on W2K3 Standard Edition</a:t>
            </a:r>
          </a:p>
          <a:p>
            <a:pPr eaLnBrk="1" hangingPunct="1">
              <a:defRPr/>
            </a:pPr>
            <a:r>
              <a:rPr lang="en-US" sz="2800" noProof="0" smtClean="0"/>
              <a:t>W2K8 introduced V3 certificate templates</a:t>
            </a:r>
          </a:p>
          <a:p>
            <a:pPr lvl="1" eaLnBrk="1" hangingPunct="1">
              <a:defRPr/>
            </a:pPr>
            <a:r>
              <a:rPr lang="en-US" sz="2400" noProof="0" smtClean="0"/>
              <a:t>Not supported on W2K8 Standard Edition</a:t>
            </a:r>
          </a:p>
          <a:p>
            <a:pPr eaLnBrk="1" hangingPunct="1">
              <a:defRPr/>
            </a:pPr>
            <a:r>
              <a:rPr lang="en-US" sz="2800" noProof="0" smtClean="0"/>
              <a:t>CA installed on Windows Server 2008 R2 Standard Edition supports </a:t>
            </a:r>
            <a:r>
              <a:rPr lang="en-US" sz="2800" noProof="0" smtClean="0">
                <a:solidFill>
                  <a:schemeClr val="accent2"/>
                </a:solidFill>
              </a:rPr>
              <a:t>all</a:t>
            </a:r>
            <a:r>
              <a:rPr lang="en-US" sz="2800" noProof="0" smtClean="0">
                <a:solidFill>
                  <a:srgbClr val="FFC000"/>
                </a:solidFill>
              </a:rPr>
              <a:t> </a:t>
            </a:r>
            <a:r>
              <a:rPr lang="en-US" sz="2800" noProof="0" smtClean="0"/>
              <a:t>certificate template versions</a:t>
            </a:r>
          </a:p>
          <a:p>
            <a:pPr lvl="1" eaLnBrk="1" hangingPunct="1">
              <a:defRPr/>
            </a:pPr>
            <a:r>
              <a:rPr lang="en-US" sz="2400" noProof="0" smtClean="0"/>
              <a:t>Supports auto enrollment</a:t>
            </a:r>
          </a:p>
          <a:p>
            <a:pPr lvl="1" eaLnBrk="1" hangingPunct="1">
              <a:defRPr/>
            </a:pPr>
            <a:r>
              <a:rPr lang="en-US" sz="2400" noProof="0" smtClean="0"/>
              <a:t>Supports key archival</a:t>
            </a:r>
          </a:p>
          <a:p>
            <a:pPr lvl="1" eaLnBrk="1" hangingPunct="1">
              <a:defRPr/>
            </a:pPr>
            <a:r>
              <a:rPr lang="en-US" sz="2400" noProof="0" smtClean="0"/>
              <a:t>Etc. </a:t>
            </a:r>
          </a:p>
          <a:p>
            <a:pPr eaLnBrk="1" hangingPunct="1">
              <a:defRPr/>
            </a:pPr>
            <a:endParaRPr lang="en-US" sz="2800" noProof="0" smtClean="0"/>
          </a:p>
          <a:p>
            <a:pPr eaLnBrk="1" hangingPunct="1">
              <a:defRPr/>
            </a:pPr>
            <a:endParaRPr lang="en-US" sz="2800" noProof="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pPr defTabSz="914363" eaLnBrk="1" fontAlgn="auto" hangingPunct="1">
              <a:spcAft>
                <a:spcPts val="0"/>
              </a:spcAft>
              <a:defRPr/>
            </a:pPr>
            <a:r>
              <a:rPr lang="en-US" noProof="0" smtClean="0"/>
              <a:t>Improved Existing Scenarios </a:t>
            </a:r>
            <a:br>
              <a:rPr lang="en-US" noProof="0" smtClean="0"/>
            </a:br>
            <a:r>
              <a:rPr lang="en-US" sz="3600" noProof="0" smtClean="0">
                <a:solidFill>
                  <a:schemeClr val="accent1"/>
                </a:solidFill>
              </a:rPr>
              <a:t>Best practice analyzer</a:t>
            </a:r>
            <a:endParaRPr lang="en-US" noProof="0">
              <a:solidFill>
                <a:schemeClr val="accent1"/>
              </a:solidFill>
            </a:endParaRPr>
          </a:p>
        </p:txBody>
      </p:sp>
      <p:sp>
        <p:nvSpPr>
          <p:cNvPr id="33794" name="Text Placeholder 2"/>
          <p:cNvSpPr>
            <a:spLocks noGrp="1"/>
          </p:cNvSpPr>
          <p:nvPr>
            <p:ph type="body" sz="quarter" idx="10"/>
          </p:nvPr>
        </p:nvSpPr>
        <p:spPr>
          <a:xfrm>
            <a:off x="381000" y="1905000"/>
            <a:ext cx="8382000" cy="2856167"/>
          </a:xfrm>
        </p:spPr>
        <p:txBody>
          <a:bodyPr/>
          <a:lstStyle/>
          <a:p>
            <a:pPr eaLnBrk="1" hangingPunct="1">
              <a:defRPr/>
            </a:pPr>
            <a:r>
              <a:rPr lang="en-US" noProof="0" smtClean="0"/>
              <a:t>Most of PKI support calls are caused by configuration issues</a:t>
            </a:r>
          </a:p>
          <a:p>
            <a:pPr eaLnBrk="1" hangingPunct="1">
              <a:defRPr/>
            </a:pPr>
            <a:r>
              <a:rPr lang="en-US" noProof="0" smtClean="0"/>
              <a:t>Windows Server 2008 R2 introduces Best Practice Analyzer (BPA) tool</a:t>
            </a:r>
          </a:p>
          <a:p>
            <a:pPr eaLnBrk="1" hangingPunct="1">
              <a:defRPr/>
            </a:pPr>
            <a:r>
              <a:rPr lang="en-US" noProof="0" smtClean="0"/>
              <a:t>CA defines rules that can be checked by the </a:t>
            </a:r>
            <a:br>
              <a:rPr lang="en-US" noProof="0" smtClean="0"/>
            </a:br>
            <a:r>
              <a:rPr lang="en-US" noProof="0" smtClean="0"/>
              <a:t>BPA tool after each CA configuration change</a:t>
            </a: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3" name="Picture 5"/>
          <p:cNvPicPr>
            <a:picLocks noChangeAspect="1" noChangeArrowheads="1"/>
          </p:cNvPicPr>
          <p:nvPr/>
        </p:nvPicPr>
        <p:blipFill>
          <a:blip r:embed="rId3"/>
          <a:srcRect/>
          <a:stretch>
            <a:fillRect/>
          </a:stretch>
        </p:blipFill>
        <p:spPr bwMode="auto">
          <a:xfrm>
            <a:off x="2590800" y="1447800"/>
            <a:ext cx="6362412" cy="4752975"/>
          </a:xfrm>
          <a:prstGeom prst="rect">
            <a:avLst/>
          </a:prstGeom>
          <a:noFill/>
          <a:ln w="9525">
            <a:noFill/>
            <a:miter lim="800000"/>
            <a:headEnd/>
            <a:tailEnd/>
          </a:ln>
          <a:effectLst/>
        </p:spPr>
      </p:pic>
      <p:sp>
        <p:nvSpPr>
          <p:cNvPr id="2" name="Title 1"/>
          <p:cNvSpPr>
            <a:spLocks noGrp="1"/>
          </p:cNvSpPr>
          <p:nvPr>
            <p:ph type="title"/>
          </p:nvPr>
        </p:nvSpPr>
        <p:spPr>
          <a:xfrm>
            <a:off x="381000" y="230188"/>
            <a:ext cx="8382000" cy="1163395"/>
          </a:xfrm>
        </p:spPr>
        <p:txBody>
          <a:bodyPr/>
          <a:lstStyle/>
          <a:p>
            <a:pPr defTabSz="914363" eaLnBrk="1" fontAlgn="auto" hangingPunct="1">
              <a:spcAft>
                <a:spcPts val="0"/>
              </a:spcAft>
              <a:defRPr/>
            </a:pPr>
            <a:r>
              <a:rPr lang="en-US" noProof="0" smtClean="0"/>
              <a:t>Improved Existing Scenarios </a:t>
            </a:r>
            <a:br>
              <a:rPr lang="en-US" noProof="0" smtClean="0"/>
            </a:br>
            <a:r>
              <a:rPr lang="en-US" sz="3600" noProof="0" smtClean="0">
                <a:solidFill>
                  <a:schemeClr val="accent1"/>
                </a:solidFill>
              </a:rPr>
              <a:t>Best practice analyzer</a:t>
            </a:r>
            <a:endParaRPr lang="en-US" noProof="0">
              <a:solidFill>
                <a:schemeClr val="accent1"/>
              </a:solidFill>
            </a:endParaRPr>
          </a:p>
        </p:txBody>
      </p:sp>
      <p:sp>
        <p:nvSpPr>
          <p:cNvPr id="7" name="Rounded Rectangle 6"/>
          <p:cNvSpPr/>
          <p:nvPr/>
        </p:nvSpPr>
        <p:spPr bwMode="auto">
          <a:xfrm>
            <a:off x="288451" y="3886200"/>
            <a:ext cx="2378549"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BPA Scan</a:t>
            </a: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8" name="Picture 6" descr="C:\Users\Kevin\Documents\ClipArt\Shapes and Graphics\Arrows - arrow\Straight\arrow 0 blue arrow 4.png"/>
          <p:cNvPicPr>
            <a:picLocks noChangeAspect="1" noChangeArrowheads="1"/>
          </p:cNvPicPr>
          <p:nvPr/>
        </p:nvPicPr>
        <p:blipFill>
          <a:blip r:embed="rId4"/>
          <a:srcRect/>
          <a:stretch>
            <a:fillRect/>
          </a:stretch>
        </p:blipFill>
        <p:spPr bwMode="auto">
          <a:xfrm>
            <a:off x="2590800" y="4137845"/>
            <a:ext cx="4953000" cy="434155"/>
          </a:xfrm>
          <a:prstGeom prst="rect">
            <a:avLst/>
          </a:prstGeom>
          <a:noFill/>
        </p:spPr>
      </p:pic>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Agenda</a:t>
            </a:r>
            <a:endParaRPr lang="en-US" noProof="0"/>
          </a:p>
        </p:txBody>
      </p:sp>
      <p:sp>
        <p:nvSpPr>
          <p:cNvPr id="3" name="Text Placeholder 2"/>
          <p:cNvSpPr>
            <a:spLocks noGrp="1"/>
          </p:cNvSpPr>
          <p:nvPr>
            <p:ph idx="1"/>
          </p:nvPr>
        </p:nvSpPr>
        <p:spPr/>
        <p:txBody>
          <a:bodyPr/>
          <a:lstStyle/>
          <a:p>
            <a:r>
              <a:rPr lang="en-US" noProof="0" smtClean="0"/>
              <a:t>Background</a:t>
            </a:r>
          </a:p>
          <a:p>
            <a:r>
              <a:rPr lang="en-US" noProof="0" smtClean="0"/>
              <a:t>PKI Enhancements</a:t>
            </a:r>
          </a:p>
          <a:p>
            <a:pPr lvl="1"/>
            <a:r>
              <a:rPr lang="en-US" noProof="0" smtClean="0"/>
              <a:t>Server consolidation</a:t>
            </a:r>
          </a:p>
          <a:p>
            <a:pPr lvl="1"/>
            <a:r>
              <a:rPr lang="en-US" noProof="0" smtClean="0"/>
              <a:t>Improved existing scenarios</a:t>
            </a:r>
          </a:p>
          <a:p>
            <a:pPr lvl="1"/>
            <a:r>
              <a:rPr lang="en-US" noProof="0" smtClean="0"/>
              <a:t>HTTP based enrollment</a:t>
            </a:r>
          </a:p>
          <a:p>
            <a:r>
              <a:rPr lang="en-US" noProof="0" smtClean="0"/>
              <a:t>Strong Authentication Enhancements</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r>
              <a:rPr lang="en-US" noProof="0" dirty="0" smtClean="0"/>
              <a:t>Improved Existing Scenarios </a:t>
            </a:r>
            <a:br>
              <a:rPr lang="en-US" noProof="0" dirty="0" smtClean="0"/>
            </a:br>
            <a:r>
              <a:rPr lang="en-US" sz="3600" noProof="0" dirty="0" smtClean="0">
                <a:solidFill>
                  <a:schemeClr val="accent1"/>
                </a:solidFill>
              </a:rPr>
              <a:t>Certificate selection</a:t>
            </a:r>
            <a:endParaRPr lang="en-US" noProof="0" dirty="0">
              <a:solidFill>
                <a:schemeClr val="accent1"/>
              </a:solidFill>
            </a:endParaRPr>
          </a:p>
        </p:txBody>
      </p:sp>
      <p:sp>
        <p:nvSpPr>
          <p:cNvPr id="3" name="Text Placeholder 2"/>
          <p:cNvSpPr>
            <a:spLocks noGrp="1"/>
          </p:cNvSpPr>
          <p:nvPr>
            <p:ph type="body" sz="quarter" idx="10"/>
          </p:nvPr>
        </p:nvSpPr>
        <p:spPr>
          <a:xfrm>
            <a:off x="381000" y="1411552"/>
            <a:ext cx="3962400" cy="984885"/>
          </a:xfrm>
        </p:spPr>
        <p:txBody>
          <a:bodyPr/>
          <a:lstStyle/>
          <a:p>
            <a:pPr>
              <a:buNone/>
            </a:pPr>
            <a:endParaRPr lang="en-US" noProof="0" smtClean="0"/>
          </a:p>
          <a:p>
            <a:pPr>
              <a:buNone/>
            </a:pPr>
            <a:r>
              <a:rPr lang="en-US" noProof="0" smtClean="0"/>
              <a:t>	Windows Vista		</a:t>
            </a:r>
          </a:p>
        </p:txBody>
      </p:sp>
      <p:pic>
        <p:nvPicPr>
          <p:cNvPr id="1027" name="Picture 3"/>
          <p:cNvPicPr>
            <a:picLocks noChangeAspect="1" noChangeArrowheads="1"/>
          </p:cNvPicPr>
          <p:nvPr/>
        </p:nvPicPr>
        <p:blipFill>
          <a:blip r:embed="rId3"/>
          <a:srcRect/>
          <a:stretch>
            <a:fillRect/>
          </a:stretch>
        </p:blipFill>
        <p:spPr bwMode="auto">
          <a:xfrm>
            <a:off x="609600" y="2584140"/>
            <a:ext cx="3505200" cy="3054660"/>
          </a:xfrm>
          <a:prstGeom prst="rect">
            <a:avLst/>
          </a:prstGeom>
          <a:noFill/>
          <a:ln w="9525">
            <a:noFill/>
            <a:miter lim="800000"/>
            <a:headEnd/>
            <a:tailEnd/>
          </a:ln>
          <a:effectLst/>
        </p:spPr>
      </p:pic>
      <p:sp>
        <p:nvSpPr>
          <p:cNvPr id="6" name="TextBox 5"/>
          <p:cNvSpPr txBox="1"/>
          <p:nvPr/>
        </p:nvSpPr>
        <p:spPr>
          <a:xfrm>
            <a:off x="5105400" y="1853625"/>
            <a:ext cx="2971800" cy="584775"/>
          </a:xfrm>
          <a:prstGeom prst="rect">
            <a:avLst/>
          </a:prstGeom>
          <a:noFill/>
        </p:spPr>
        <p:txBody>
          <a:bodyPr wrap="square" rtlCol="0">
            <a:spAutoFit/>
          </a:bodyPr>
          <a:lstStyle/>
          <a:p>
            <a:r>
              <a:rPr lang="en-US" sz="3200" dirty="0" smtClean="0">
                <a:gradFill>
                  <a:gsLst>
                    <a:gs pos="36000">
                      <a:schemeClr val="tx1"/>
                    </a:gs>
                    <a:gs pos="86000">
                      <a:schemeClr val="tx1"/>
                    </a:gs>
                  </a:gsLst>
                  <a:lin ang="5400000" scaled="0"/>
                </a:gradFill>
                <a:effectLst>
                  <a:outerShdw blurRad="38100" dist="38100" dir="2700000" algn="tl">
                    <a:srgbClr val="000000">
                      <a:alpha val="43137"/>
                    </a:srgbClr>
                  </a:outerShdw>
                </a:effectLst>
                <a:latin typeface="+mj-lt"/>
              </a:rPr>
              <a:t>Windows 7</a:t>
            </a:r>
          </a:p>
        </p:txBody>
      </p:sp>
      <p:pic>
        <p:nvPicPr>
          <p:cNvPr id="7" name="Picture 2"/>
          <p:cNvPicPr>
            <a:picLocks noChangeAspect="1" noChangeArrowheads="1"/>
          </p:cNvPicPr>
          <p:nvPr/>
        </p:nvPicPr>
        <p:blipFill>
          <a:blip r:embed="rId4"/>
          <a:srcRect/>
          <a:stretch>
            <a:fillRect/>
          </a:stretch>
        </p:blipFill>
        <p:spPr bwMode="auto">
          <a:xfrm>
            <a:off x="4861560" y="2632166"/>
            <a:ext cx="3552825" cy="2619375"/>
          </a:xfrm>
          <a:prstGeom prst="rect">
            <a:avLst/>
          </a:prstGeom>
          <a:noFill/>
          <a:ln w="9525">
            <a:noFill/>
            <a:miter lim="800000"/>
            <a:headEnd/>
            <a:tailEnd/>
          </a:ln>
          <a:effectLst/>
        </p:spPr>
      </p:pic>
      <p:cxnSp>
        <p:nvCxnSpPr>
          <p:cNvPr id="9" name="Straight Connector 8"/>
          <p:cNvCxnSpPr/>
          <p:nvPr/>
        </p:nvCxnSpPr>
        <p:spPr>
          <a:xfrm>
            <a:off x="1288869" y="3805646"/>
            <a:ext cx="2081348" cy="200297"/>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271451" y="3814354"/>
            <a:ext cx="2124892" cy="191589"/>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20" name="Oval 19"/>
          <p:cNvSpPr/>
          <p:nvPr/>
        </p:nvSpPr>
        <p:spPr bwMode="auto">
          <a:xfrm>
            <a:off x="4955177" y="3265714"/>
            <a:ext cx="783771" cy="1724297"/>
          </a:xfrm>
          <a:prstGeom prst="ellipse">
            <a:avLst/>
          </a:prstGeom>
          <a:solidFill>
            <a:srgbClr val="92D050">
              <a:alpha val="10000"/>
            </a:srgbClr>
          </a:solidFill>
          <a:ln w="31750">
            <a:solidFill>
              <a:srgbClr val="00B050"/>
            </a:solidFill>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1" name="TextBox 20"/>
          <p:cNvSpPr txBox="1"/>
          <p:nvPr/>
        </p:nvSpPr>
        <p:spPr>
          <a:xfrm>
            <a:off x="775063" y="5747657"/>
            <a:ext cx="3126377" cy="646331"/>
          </a:xfrm>
          <a:prstGeom prst="rect">
            <a:avLst/>
          </a:prstGeom>
          <a:noFill/>
        </p:spPr>
        <p:txBody>
          <a:bodyPr wrap="square" rtlCol="0">
            <a:spAutoFit/>
          </a:bodyPr>
          <a:lstStyle/>
          <a:p>
            <a:r>
              <a:rPr lang="en-US" dirty="0" smtClean="0">
                <a:solidFill>
                  <a:schemeClr val="accent5"/>
                </a:solidFill>
              </a:rPr>
              <a:t>Removed duplicate and archived certificates</a:t>
            </a:r>
            <a:endParaRPr lang="en-US" dirty="0">
              <a:solidFill>
                <a:schemeClr val="accent5"/>
              </a:solidFill>
            </a:endParaRPr>
          </a:p>
        </p:txBody>
      </p:sp>
      <p:sp>
        <p:nvSpPr>
          <p:cNvPr id="22" name="TextBox 21"/>
          <p:cNvSpPr txBox="1"/>
          <p:nvPr/>
        </p:nvSpPr>
        <p:spPr>
          <a:xfrm>
            <a:off x="4929051" y="5512526"/>
            <a:ext cx="3222172" cy="646331"/>
          </a:xfrm>
          <a:prstGeom prst="rect">
            <a:avLst/>
          </a:prstGeom>
          <a:noFill/>
        </p:spPr>
        <p:txBody>
          <a:bodyPr wrap="square" rtlCol="0">
            <a:spAutoFit/>
          </a:bodyPr>
          <a:lstStyle/>
          <a:p>
            <a:r>
              <a:rPr lang="en-US" dirty="0" smtClean="0">
                <a:solidFill>
                  <a:schemeClr val="accent2"/>
                </a:solidFill>
              </a:rPr>
              <a:t>Icons to differentiate software vs. smartcard certificates</a:t>
            </a:r>
            <a:endParaRPr lang="en-US" dirty="0">
              <a:solidFill>
                <a:schemeClr val="accent2"/>
              </a:solidFill>
            </a:endParaRPr>
          </a:p>
        </p:txBody>
      </p:sp>
      <p:cxnSp>
        <p:nvCxnSpPr>
          <p:cNvPr id="24" name="Straight Arrow Connector 23"/>
          <p:cNvCxnSpPr/>
          <p:nvPr/>
        </p:nvCxnSpPr>
        <p:spPr>
          <a:xfrm rot="5400000" flipH="1" flipV="1">
            <a:off x="1219201" y="4850675"/>
            <a:ext cx="1724297" cy="1588"/>
          </a:xfrm>
          <a:prstGeom prst="straightConnector1">
            <a:avLst/>
          </a:prstGeom>
          <a:ln w="31750">
            <a:solidFill>
              <a:schemeClr val="accent5"/>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6200000" flipV="1">
            <a:off x="5025641" y="5304316"/>
            <a:ext cx="647994" cy="12266"/>
          </a:xfrm>
          <a:prstGeom prst="straightConnector1">
            <a:avLst/>
          </a:prstGeom>
          <a:ln w="31750">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0" grpId="0" animBg="1"/>
      <p:bldP spid="21" grpId="0"/>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dirty="0" smtClean="0"/>
              <a:t>Improved Existing Scenarios </a:t>
            </a:r>
            <a:br>
              <a:rPr lang="en-US" noProof="0" dirty="0" smtClean="0"/>
            </a:br>
            <a:r>
              <a:rPr lang="en-US" sz="3600" noProof="0" dirty="0" smtClean="0">
                <a:solidFill>
                  <a:schemeClr val="accent1"/>
                </a:solidFill>
              </a:rPr>
              <a:t>Enterprise SSL EV certificate</a:t>
            </a:r>
            <a:endParaRPr lang="en-US" sz="3600" noProof="0" dirty="0">
              <a:solidFill>
                <a:schemeClr val="accent1"/>
              </a:solidFill>
            </a:endParaRPr>
          </a:p>
        </p:txBody>
      </p:sp>
      <p:sp>
        <p:nvSpPr>
          <p:cNvPr id="33794" name="Text Placeholder 2"/>
          <p:cNvSpPr>
            <a:spLocks noGrp="1"/>
          </p:cNvSpPr>
          <p:nvPr>
            <p:ph type="body" sz="quarter" idx="10"/>
          </p:nvPr>
        </p:nvSpPr>
        <p:spPr>
          <a:xfrm>
            <a:off x="381000" y="1411552"/>
            <a:ext cx="8382000" cy="2412968"/>
          </a:xfrm>
        </p:spPr>
        <p:txBody>
          <a:bodyPr/>
          <a:lstStyle/>
          <a:p>
            <a:endParaRPr lang="en-US" noProof="0" smtClean="0"/>
          </a:p>
          <a:p>
            <a:r>
              <a:rPr lang="en-US" noProof="0" smtClean="0"/>
              <a:t>Mark an enterprise root CA as an </a:t>
            </a:r>
            <a:br>
              <a:rPr lang="en-US" noProof="0" smtClean="0"/>
            </a:br>
            <a:r>
              <a:rPr lang="en-US" noProof="0" smtClean="0"/>
              <a:t>extended validation (EV) root and </a:t>
            </a:r>
            <a:br>
              <a:rPr lang="en-US" noProof="0" smtClean="0"/>
            </a:br>
            <a:r>
              <a:rPr lang="en-US" noProof="0" smtClean="0"/>
              <a:t>add the EV policy OID</a:t>
            </a:r>
          </a:p>
          <a:p>
            <a:r>
              <a:rPr lang="en-US" noProof="0" smtClean="0"/>
              <a:t>Configurable through group policy</a:t>
            </a:r>
          </a:p>
        </p:txBody>
      </p:sp>
      <p:pic>
        <p:nvPicPr>
          <p:cNvPr id="4" name="Picture 2"/>
          <p:cNvPicPr>
            <a:picLocks noChangeAspect="1" noChangeArrowheads="1"/>
          </p:cNvPicPr>
          <p:nvPr/>
        </p:nvPicPr>
        <p:blipFill>
          <a:blip r:embed="rId3"/>
          <a:srcRect/>
          <a:stretch>
            <a:fillRect/>
          </a:stretch>
        </p:blipFill>
        <p:spPr bwMode="auto">
          <a:xfrm>
            <a:off x="457200" y="5105400"/>
            <a:ext cx="8229600" cy="633046"/>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7200" noProof="0" smtClean="0"/>
              <a:t>Improve Existing Scenarios</a:t>
            </a:r>
            <a:endParaRPr lang="en-US" sz="7200" noProof="0"/>
          </a:p>
        </p:txBody>
      </p:sp>
      <p:sp>
        <p:nvSpPr>
          <p:cNvPr id="4" name="Subtitle 3"/>
          <p:cNvSpPr>
            <a:spLocks noGrp="1"/>
          </p:cNvSpPr>
          <p:nvPr>
            <p:ph type="subTitle" idx="1"/>
          </p:nvPr>
        </p:nvSpPr>
        <p:spPr/>
        <p:txBody>
          <a:bodyPr/>
          <a:lstStyle/>
          <a:p>
            <a:pPr marL="514350" indent="-514350">
              <a:buFont typeface="+mj-lt"/>
              <a:buAutoNum type="arabicPeriod"/>
            </a:pPr>
            <a:r>
              <a:rPr lang="en-US" noProof="0" smtClean="0">
                <a:solidFill>
                  <a:srgbClr val="FFFFFF"/>
                </a:solidFill>
              </a:rPr>
              <a:t>V2 Certificate Templates</a:t>
            </a:r>
          </a:p>
          <a:p>
            <a:pPr marL="514350" indent="-514350">
              <a:buFont typeface="+mj-lt"/>
              <a:buAutoNum type="arabicPeriod"/>
            </a:pPr>
            <a:r>
              <a:rPr lang="en-US" noProof="0" smtClean="0"/>
              <a:t>Best Practice Analyzer</a:t>
            </a:r>
          </a:p>
          <a:p>
            <a:pPr marL="514350" indent="-514350">
              <a:buFont typeface="+mj-lt"/>
              <a:buAutoNum type="arabicPeriod"/>
            </a:pPr>
            <a:r>
              <a:rPr lang="en-US" noProof="0" smtClean="0"/>
              <a:t>Certificate Selection</a:t>
            </a:r>
          </a:p>
          <a:p>
            <a:pPr marL="514350" indent="-514350">
              <a:buFont typeface="+mj-lt"/>
              <a:buAutoNum type="arabicPeriod"/>
            </a:pPr>
            <a:r>
              <a:rPr lang="en-US" noProof="0" smtClean="0"/>
              <a:t>Enterprise SSL EV Certificate</a:t>
            </a:r>
          </a:p>
          <a:p>
            <a:endParaRPr lang="en-US" noProof="0"/>
          </a:p>
        </p:txBody>
      </p:sp>
      <p:sp>
        <p:nvSpPr>
          <p:cNvPr id="3" name="Text Placeholder 2"/>
          <p:cNvSpPr>
            <a:spLocks noGrp="1"/>
          </p:cNvSpPr>
          <p:nvPr>
            <p:ph type="body" sz="quarter" idx="10"/>
          </p:nvPr>
        </p:nvSpPr>
        <p:spPr/>
        <p:txBody>
          <a:bodyPr/>
          <a:lstStyle/>
          <a:p>
            <a:pPr marL="514350" indent="-514350">
              <a:buFont typeface="+mj-lt"/>
              <a:buAutoNum type="arabicPeriod"/>
            </a:pPr>
            <a:endParaRPr lang="en-US" noProof="0" dirty="0" smtClean="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381000" y="2590800"/>
            <a:ext cx="8305800" cy="33528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800" b="1" dirty="0" smtClean="0">
                <a:solidFill>
                  <a:schemeClr val="bg1"/>
                </a:solidFill>
                <a:effectLst>
                  <a:outerShdw blurRad="38100" dist="38100" dir="2700000" algn="tl">
                    <a:srgbClr val="000000">
                      <a:alpha val="43137"/>
                    </a:srgbClr>
                  </a:outerShdw>
                </a:effectLst>
              </a:rPr>
              <a:t>Public Key Infrastructure</a:t>
            </a: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noProof="0" smtClean="0"/>
              <a:t>Windows 7 Investments</a:t>
            </a:r>
            <a:endParaRPr lang="en-US" noProof="0"/>
          </a:p>
        </p:txBody>
      </p:sp>
      <p:sp>
        <p:nvSpPr>
          <p:cNvPr id="4" name="Rounded Rectangle 3"/>
          <p:cNvSpPr/>
          <p:nvPr/>
        </p:nvSpPr>
        <p:spPr bwMode="auto">
          <a:xfrm>
            <a:off x="6172200" y="3429000"/>
            <a:ext cx="2201333" cy="228600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a:defRPr/>
            </a:pPr>
            <a:r>
              <a:rPr lang="en-US" sz="2400" i="1" dirty="0" smtClean="0">
                <a:solidFill>
                  <a:srgbClr val="FFFFFF"/>
                </a:solidFill>
                <a:effectLst>
                  <a:outerShdw blurRad="38100" dist="38100" dir="2700000" algn="tl">
                    <a:srgbClr val="000000">
                      <a:alpha val="43137"/>
                    </a:srgbClr>
                  </a:outerShdw>
                </a:effectLst>
              </a:rPr>
              <a:t>HTTP Based Enrollment</a:t>
            </a:r>
            <a:endParaRPr lang="en-US" sz="2400" i="1"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685800" y="3352800"/>
            <a:ext cx="2201333" cy="23622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i="1" dirty="0" smtClean="0">
                <a:solidFill>
                  <a:srgbClr val="FFFFFF"/>
                </a:solidFill>
                <a:effectLst>
                  <a:outerShdw blurRad="38100" dist="38100" dir="2700000" algn="tl">
                    <a:srgbClr val="000000">
                      <a:alpha val="43137"/>
                    </a:srgbClr>
                  </a:outerShdw>
                </a:effectLst>
              </a:rPr>
              <a:t>Server Consolidation</a:t>
            </a:r>
            <a:endParaRPr lang="en-US" sz="2400" i="1"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3437467" y="3384247"/>
            <a:ext cx="2201333" cy="23307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i="1" dirty="0" smtClean="0">
                <a:solidFill>
                  <a:srgbClr val="FFFFFF"/>
                </a:solidFill>
                <a:effectLst>
                  <a:outerShdw blurRad="38100" dist="38100" dir="2700000" algn="tl">
                    <a:srgbClr val="000000">
                      <a:alpha val="43137"/>
                    </a:srgbClr>
                  </a:outerShdw>
                </a:effectLst>
              </a:rPr>
              <a:t>Improved Existing</a:t>
            </a:r>
          </a:p>
          <a:p>
            <a:pPr algn="ctr" defTabSz="914099">
              <a:defRPr/>
            </a:pPr>
            <a:r>
              <a:rPr lang="en-US" sz="2400" i="1" dirty="0" smtClean="0">
                <a:solidFill>
                  <a:srgbClr val="FFFFFF"/>
                </a:solidFill>
                <a:effectLst>
                  <a:outerShdw blurRad="38100" dist="38100" dir="2700000" algn="tl">
                    <a:srgbClr val="000000">
                      <a:alpha val="43137"/>
                    </a:srgbClr>
                  </a:outerShdw>
                </a:effectLst>
              </a:rPr>
              <a:t>Scenarios</a:t>
            </a:r>
            <a:endParaRPr lang="en-US" sz="2400" i="1" dirty="0">
              <a:solidFill>
                <a:srgbClr val="FFFFFF"/>
              </a:solidFill>
              <a:effectLst>
                <a:outerShdw blurRad="38100" dist="38100" dir="2700000" algn="tl">
                  <a:srgbClr val="000000">
                    <a:alpha val="43137"/>
                  </a:srgbClr>
                </a:outerShdw>
              </a:effectLst>
            </a:endParaRPr>
          </a:p>
        </p:txBody>
      </p:sp>
      <p:sp>
        <p:nvSpPr>
          <p:cNvPr id="9" name="Rounded Rectangle 8"/>
          <p:cNvSpPr/>
          <p:nvPr/>
        </p:nvSpPr>
        <p:spPr bwMode="auto">
          <a:xfrm>
            <a:off x="381000" y="1219200"/>
            <a:ext cx="8305800" cy="106680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spcBef>
                <a:spcPts val="0"/>
              </a:spcBef>
              <a:spcAft>
                <a:spcPts val="0"/>
              </a:spcAft>
              <a:defRPr/>
            </a:pPr>
            <a:r>
              <a:rPr lang="en-US" sz="2800" b="1" dirty="0" smtClean="0">
                <a:solidFill>
                  <a:schemeClr val="bg1"/>
                </a:solidFill>
                <a:effectLst>
                  <a:outerShdw blurRad="38100" dist="38100" dir="2700000" algn="tl">
                    <a:srgbClr val="000000">
                      <a:alpha val="43137"/>
                    </a:srgbClr>
                  </a:outerShdw>
                </a:effectLst>
              </a:rPr>
              <a:t>Strong Authentication</a:t>
            </a:r>
            <a:endParaRPr lang="en-US" sz="2800" b="1" dirty="0">
              <a:solidFill>
                <a:schemeClr val="bg1"/>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8"/>
                                        </p:tgtEl>
                                        <p:attrNameLst>
                                          <p:attrName>style.opacity</p:attrName>
                                        </p:attrNameLst>
                                      </p:cBhvr>
                                      <p:to>
                                        <p:strVal val="0.25"/>
                                      </p:to>
                                    </p:set>
                                    <p:animEffect filter="image" prLst="opacity: 0.25">
                                      <p:cBhvr rctx="IE">
                                        <p:cTn id="7" dur="indefinite"/>
                                        <p:tgtEl>
                                          <p:spTgt spid="8"/>
                                        </p:tgtEl>
                                      </p:cBhvr>
                                    </p:animEffect>
                                  </p:childTnLst>
                                </p:cTn>
                              </p:par>
                              <p:par>
                                <p:cTn id="8" presetID="9" presetClass="emph" presetSubtype="0" grpId="0" nodeType="withEffect">
                                  <p:stCondLst>
                                    <p:cond delay="0"/>
                                  </p:stCondLst>
                                  <p:childTnLst>
                                    <p:set>
                                      <p:cBhvr rctx="PPT">
                                        <p:cTn id="9" dur="indefinite"/>
                                        <p:tgtEl>
                                          <p:spTgt spid="6"/>
                                        </p:tgtEl>
                                        <p:attrNameLst>
                                          <p:attrName>style.opacity</p:attrName>
                                        </p:attrNameLst>
                                      </p:cBhvr>
                                      <p:to>
                                        <p:strVal val="0.25"/>
                                      </p:to>
                                    </p:set>
                                    <p:animEffect filter="image" prLst="opacity: 0.25">
                                      <p:cBhvr rctx="IE">
                                        <p:cTn id="10" dur="indefinite"/>
                                        <p:tgtEl>
                                          <p:spTgt spid="6"/>
                                        </p:tgtEl>
                                      </p:cBhvr>
                                    </p:animEffect>
                                  </p:childTnLst>
                                </p:cTn>
                              </p:par>
                              <p:par>
                                <p:cTn id="11" presetID="9" presetClass="emph" presetSubtype="0" grpId="0" nodeType="withEffect">
                                  <p:stCondLst>
                                    <p:cond delay="0"/>
                                  </p:stCondLst>
                                  <p:childTnLst>
                                    <p:set>
                                      <p:cBhvr rctx="PPT">
                                        <p:cTn id="12" dur="indefinite"/>
                                        <p:tgtEl>
                                          <p:spTgt spid="9"/>
                                        </p:tgtEl>
                                        <p:attrNameLst>
                                          <p:attrName>style.opacity</p:attrName>
                                        </p:attrNameLst>
                                      </p:cBhvr>
                                      <p:to>
                                        <p:strVal val="0.25"/>
                                      </p:to>
                                    </p:set>
                                    <p:animEffect filter="image" prLst="opacity: 0.25">
                                      <p:cBhvr rctx="IE">
                                        <p:cTn id="13" dur="indefinite"/>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smtClean="0"/>
              <a:t>HTTP Based Enrollment</a:t>
            </a:r>
            <a:br>
              <a:rPr lang="en-US" noProof="0" smtClean="0"/>
            </a:br>
            <a:r>
              <a:rPr lang="en-US" sz="3600" noProof="0" smtClean="0">
                <a:solidFill>
                  <a:schemeClr val="accent1"/>
                </a:solidFill>
              </a:rPr>
              <a:t>Design goal</a:t>
            </a:r>
            <a:endParaRPr lang="en-US" sz="3600" noProof="0">
              <a:solidFill>
                <a:schemeClr val="accent1"/>
              </a:solidFill>
            </a:endParaRPr>
          </a:p>
        </p:txBody>
      </p:sp>
      <p:sp>
        <p:nvSpPr>
          <p:cNvPr id="3" name="Text Placeholder 2"/>
          <p:cNvSpPr>
            <a:spLocks noGrp="1"/>
          </p:cNvSpPr>
          <p:nvPr>
            <p:ph type="body" sz="quarter" idx="10"/>
          </p:nvPr>
        </p:nvSpPr>
        <p:spPr>
          <a:xfrm>
            <a:off x="381000" y="1411552"/>
            <a:ext cx="8382000" cy="5084469"/>
          </a:xfrm>
        </p:spPr>
        <p:txBody>
          <a:bodyPr/>
          <a:lstStyle/>
          <a:p>
            <a:endParaRPr lang="en-US" sz="1800" noProof="0" smtClean="0"/>
          </a:p>
          <a:p>
            <a:pPr marL="0" indent="0">
              <a:buNone/>
            </a:pPr>
            <a:r>
              <a:rPr lang="en-US" noProof="0" smtClean="0"/>
              <a:t>Enable new scenarios to leverage the </a:t>
            </a:r>
            <a:br>
              <a:rPr lang="en-US" noProof="0" smtClean="0"/>
            </a:br>
            <a:r>
              <a:rPr lang="en-US" noProof="0" smtClean="0"/>
              <a:t>Windows PKI client</a:t>
            </a:r>
          </a:p>
          <a:p>
            <a:pPr marL="514350" indent="-514350">
              <a:buFont typeface="+mj-lt"/>
              <a:buAutoNum type="arabicPeriod"/>
            </a:pPr>
            <a:r>
              <a:rPr lang="en-US" noProof="0" smtClean="0"/>
              <a:t>Server certificates issued by a public CA</a:t>
            </a:r>
          </a:p>
          <a:p>
            <a:pPr marL="514350" indent="-514350">
              <a:buFont typeface="+mj-lt"/>
              <a:buAutoNum type="arabicPeriod"/>
            </a:pPr>
            <a:r>
              <a:rPr lang="en-US" noProof="0" smtClean="0"/>
              <a:t>Issuance across company boundary </a:t>
            </a:r>
          </a:p>
          <a:p>
            <a:pPr lvl="1"/>
            <a:r>
              <a:rPr lang="en-US" noProof="0" smtClean="0"/>
              <a:t>Partnership scenario</a:t>
            </a:r>
          </a:p>
          <a:p>
            <a:pPr marL="514350" indent="-514350">
              <a:buFont typeface="+mj-lt"/>
              <a:buAutoNum type="arabicPeriod"/>
            </a:pPr>
            <a:r>
              <a:rPr lang="en-US" noProof="0" smtClean="0"/>
              <a:t>Issuance to non-domain-joined machines</a:t>
            </a:r>
          </a:p>
          <a:p>
            <a:pPr marL="514350" indent="-514350">
              <a:buFont typeface="+mj-lt"/>
              <a:buAutoNum type="arabicPeriod"/>
            </a:pPr>
            <a:r>
              <a:rPr lang="en-US" noProof="0" smtClean="0"/>
              <a:t>B2C issuance </a:t>
            </a:r>
          </a:p>
          <a:p>
            <a:pPr lvl="1"/>
            <a:r>
              <a:rPr lang="en-US" noProof="0" smtClean="0"/>
              <a:t>My bank issues me certificates</a:t>
            </a:r>
          </a:p>
          <a:p>
            <a:pPr marL="514350" indent="-514350">
              <a:buFont typeface="+mj-lt"/>
              <a:buAutoNum type="arabicPeriod"/>
            </a:pPr>
            <a:r>
              <a:rPr lang="en-US" noProof="0" smtClean="0"/>
              <a:t>And more…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smtClean="0"/>
              <a:t>HTTP Based Enrollment</a:t>
            </a:r>
            <a:br>
              <a:rPr lang="en-US" noProof="0" smtClean="0"/>
            </a:br>
            <a:r>
              <a:rPr lang="en-US" sz="3600" noProof="0" smtClean="0">
                <a:solidFill>
                  <a:schemeClr val="accent1"/>
                </a:solidFill>
              </a:rPr>
              <a:t>Design overview</a:t>
            </a:r>
            <a:endParaRPr lang="en-US" noProof="0">
              <a:solidFill>
                <a:schemeClr val="accent1"/>
              </a:solidFill>
            </a:endParaRPr>
          </a:p>
        </p:txBody>
      </p:sp>
      <p:sp>
        <p:nvSpPr>
          <p:cNvPr id="3" name="Text Placeholder 2"/>
          <p:cNvSpPr>
            <a:spLocks noGrp="1"/>
          </p:cNvSpPr>
          <p:nvPr>
            <p:ph type="body" sz="quarter" idx="10"/>
          </p:nvPr>
        </p:nvSpPr>
        <p:spPr>
          <a:xfrm>
            <a:off x="381000" y="1411552"/>
            <a:ext cx="8382000" cy="4188839"/>
          </a:xfrm>
        </p:spPr>
        <p:txBody>
          <a:bodyPr/>
          <a:lstStyle/>
          <a:p>
            <a:endParaRPr lang="en-US" sz="1800" noProof="0" smtClean="0"/>
          </a:p>
          <a:p>
            <a:r>
              <a:rPr lang="en-US" noProof="0" smtClean="0"/>
              <a:t>Specified two new http based protocols </a:t>
            </a:r>
            <a:br>
              <a:rPr lang="en-US" noProof="0" smtClean="0"/>
            </a:br>
            <a:r>
              <a:rPr lang="en-US" noProof="0" smtClean="0"/>
              <a:t>for certificate enrollment</a:t>
            </a:r>
          </a:p>
          <a:p>
            <a:r>
              <a:rPr lang="en-US" noProof="0" smtClean="0"/>
              <a:t>Implemented client services on top </a:t>
            </a:r>
            <a:br>
              <a:rPr lang="en-US" noProof="0" smtClean="0"/>
            </a:br>
            <a:r>
              <a:rPr lang="en-US" noProof="0" smtClean="0"/>
              <a:t>of new protocols</a:t>
            </a:r>
          </a:p>
          <a:p>
            <a:r>
              <a:rPr lang="en-US" noProof="0" smtClean="0"/>
              <a:t>Implemented server side for </a:t>
            </a:r>
            <a:br>
              <a:rPr lang="en-US" noProof="0" smtClean="0"/>
            </a:br>
            <a:r>
              <a:rPr lang="en-US" noProof="0" smtClean="0"/>
              <a:t>these new protocols</a:t>
            </a:r>
          </a:p>
          <a:p>
            <a:r>
              <a:rPr lang="en-US" noProof="0" smtClean="0"/>
              <a:t>Work (in progress) with related ISVs to </a:t>
            </a:r>
            <a:br>
              <a:rPr lang="en-US" noProof="0" smtClean="0"/>
            </a:br>
            <a:r>
              <a:rPr lang="en-US" noProof="0" smtClean="0"/>
              <a:t>provide interoperable solutions</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HTTP Based Enrollment</a:t>
            </a:r>
            <a:endParaRPr lang="en-US" noProof="0"/>
          </a:p>
        </p:txBody>
      </p:sp>
      <p:pic>
        <p:nvPicPr>
          <p:cNvPr id="5"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rot="5400000">
            <a:off x="6477156" y="3581243"/>
            <a:ext cx="1805441" cy="434155"/>
          </a:xfrm>
          <a:prstGeom prst="rect">
            <a:avLst/>
          </a:prstGeom>
          <a:noFill/>
        </p:spPr>
      </p:pic>
      <p:pic>
        <p:nvPicPr>
          <p:cNvPr id="7"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rot="5400000">
            <a:off x="6924910" y="3590689"/>
            <a:ext cx="1824334" cy="434155"/>
          </a:xfrm>
          <a:prstGeom prst="rect">
            <a:avLst/>
          </a:prstGeom>
          <a:noFill/>
        </p:spPr>
      </p:pic>
      <p:pic>
        <p:nvPicPr>
          <p:cNvPr id="8" name="Picture 3" descr="C:\Users\Kevin\Documents\ClipArt\XML Icons\pc.png"/>
          <p:cNvPicPr>
            <a:picLocks noChangeAspect="1" noChangeArrowheads="1"/>
          </p:cNvPicPr>
          <p:nvPr/>
        </p:nvPicPr>
        <p:blipFill>
          <a:blip r:embed="rId4" cstate="print"/>
          <a:srcRect/>
          <a:stretch>
            <a:fillRect/>
          </a:stretch>
        </p:blipFill>
        <p:spPr bwMode="auto">
          <a:xfrm flipH="1">
            <a:off x="914400" y="3212068"/>
            <a:ext cx="990600" cy="988379"/>
          </a:xfrm>
          <a:prstGeom prst="rect">
            <a:avLst/>
          </a:prstGeom>
          <a:noFill/>
        </p:spPr>
      </p:pic>
      <p:pic>
        <p:nvPicPr>
          <p:cNvPr id="9" name="Picture 6" descr="C:\Users\Kevin\Desktop\ClipArt\XML Icons\laptop notebook portable Computer.png"/>
          <p:cNvPicPr>
            <a:picLocks noChangeAspect="1" noChangeArrowheads="1"/>
          </p:cNvPicPr>
          <p:nvPr/>
        </p:nvPicPr>
        <p:blipFill>
          <a:blip r:embed="rId5" cstate="print"/>
          <a:srcRect/>
          <a:stretch>
            <a:fillRect/>
          </a:stretch>
        </p:blipFill>
        <p:spPr bwMode="auto">
          <a:xfrm>
            <a:off x="304800" y="3288268"/>
            <a:ext cx="963826" cy="914400"/>
          </a:xfrm>
          <a:prstGeom prst="rect">
            <a:avLst/>
          </a:prstGeom>
          <a:noFill/>
        </p:spPr>
      </p:pic>
      <p:sp>
        <p:nvSpPr>
          <p:cNvPr id="10" name="TextBox 9"/>
          <p:cNvSpPr txBox="1"/>
          <p:nvPr/>
        </p:nvSpPr>
        <p:spPr>
          <a:xfrm>
            <a:off x="6477000" y="5955268"/>
            <a:ext cx="1447800" cy="369332"/>
          </a:xfrm>
          <a:prstGeom prst="rect">
            <a:avLst/>
          </a:prstGeom>
          <a:noFill/>
        </p:spPr>
        <p:txBody>
          <a:bodyPr wrap="square" rtlCol="0">
            <a:spAutoFit/>
          </a:bodyPr>
          <a:lstStyle/>
          <a:p>
            <a:pPr algn="ctr"/>
            <a:r>
              <a:rPr lang="en-US" dirty="0" smtClean="0"/>
              <a:t>CA</a:t>
            </a:r>
            <a:endParaRPr lang="en-US" dirty="0"/>
          </a:p>
        </p:txBody>
      </p:sp>
      <p:sp>
        <p:nvSpPr>
          <p:cNvPr id="11" name="TextBox 10"/>
          <p:cNvSpPr txBox="1"/>
          <p:nvPr/>
        </p:nvSpPr>
        <p:spPr>
          <a:xfrm>
            <a:off x="6781800" y="990600"/>
            <a:ext cx="1752600" cy="646331"/>
          </a:xfrm>
          <a:prstGeom prst="rect">
            <a:avLst/>
          </a:prstGeom>
          <a:noFill/>
        </p:spPr>
        <p:txBody>
          <a:bodyPr wrap="square" rtlCol="0">
            <a:spAutoFit/>
          </a:bodyPr>
          <a:lstStyle/>
          <a:p>
            <a:r>
              <a:rPr lang="en-US" dirty="0" smtClean="0"/>
              <a:t>Active </a:t>
            </a:r>
          </a:p>
          <a:p>
            <a:r>
              <a:rPr lang="en-US" dirty="0" smtClean="0"/>
              <a:t>Directory (AD)</a:t>
            </a:r>
            <a:endParaRPr lang="en-US" dirty="0"/>
          </a:p>
        </p:txBody>
      </p:sp>
      <p:pic>
        <p:nvPicPr>
          <p:cNvPr id="12" name="Picture 11" descr="C:\Users\Kevin\Desktop\ClipArt\XML Icons\ADtriangle4_7connected.png"/>
          <p:cNvPicPr>
            <a:picLocks noChangeAspect="1" noChangeArrowheads="1"/>
          </p:cNvPicPr>
          <p:nvPr/>
        </p:nvPicPr>
        <p:blipFill>
          <a:blip r:embed="rId6" cstate="print"/>
          <a:srcRect/>
          <a:stretch>
            <a:fillRect/>
          </a:stretch>
        </p:blipFill>
        <p:spPr bwMode="auto">
          <a:xfrm>
            <a:off x="6781800" y="1676400"/>
            <a:ext cx="1552180" cy="990600"/>
          </a:xfrm>
          <a:prstGeom prst="rect">
            <a:avLst/>
          </a:prstGeom>
          <a:noFill/>
        </p:spPr>
      </p:pic>
      <p:sp>
        <p:nvSpPr>
          <p:cNvPr id="13" name="TextBox 12"/>
          <p:cNvSpPr txBox="1"/>
          <p:nvPr/>
        </p:nvSpPr>
        <p:spPr>
          <a:xfrm>
            <a:off x="304800" y="4202668"/>
            <a:ext cx="1524000" cy="646331"/>
          </a:xfrm>
          <a:prstGeom prst="rect">
            <a:avLst/>
          </a:prstGeom>
          <a:noFill/>
        </p:spPr>
        <p:txBody>
          <a:bodyPr wrap="square" rtlCol="0">
            <a:spAutoFit/>
          </a:bodyPr>
          <a:lstStyle/>
          <a:p>
            <a:r>
              <a:rPr lang="en-US" dirty="0" smtClean="0"/>
              <a:t>Client Workstations</a:t>
            </a:r>
            <a:endParaRPr lang="en-US" dirty="0"/>
          </a:p>
        </p:txBody>
      </p:sp>
      <p:pic>
        <p:nvPicPr>
          <p:cNvPr id="14" name="Picture 8" descr="C:\Users\Kevin\Desktop\ClipArt\XML Icons\Server.png"/>
          <p:cNvPicPr>
            <a:picLocks noChangeAspect="1" noChangeArrowheads="1"/>
          </p:cNvPicPr>
          <p:nvPr/>
        </p:nvPicPr>
        <p:blipFill>
          <a:blip r:embed="rId7"/>
          <a:srcRect/>
          <a:stretch>
            <a:fillRect/>
          </a:stretch>
        </p:blipFill>
        <p:spPr bwMode="auto">
          <a:xfrm>
            <a:off x="6781800" y="4583668"/>
            <a:ext cx="887284" cy="1308817"/>
          </a:xfrm>
          <a:prstGeom prst="rect">
            <a:avLst/>
          </a:prstGeom>
          <a:noFill/>
        </p:spPr>
      </p:pic>
      <p:grpSp>
        <p:nvGrpSpPr>
          <p:cNvPr id="3" name="Group 29"/>
          <p:cNvGrpSpPr/>
          <p:nvPr/>
        </p:nvGrpSpPr>
        <p:grpSpPr>
          <a:xfrm>
            <a:off x="6934200" y="3276600"/>
            <a:ext cx="366456" cy="369332"/>
            <a:chOff x="3011424" y="6172200"/>
            <a:chExt cx="366456" cy="369332"/>
          </a:xfrm>
        </p:grpSpPr>
        <p:sp>
          <p:nvSpPr>
            <p:cNvPr id="16" name="TextBox 15"/>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1</a:t>
              </a:r>
              <a:endParaRPr lang="en-US" b="1" dirty="0">
                <a:solidFill>
                  <a:srgbClr val="0070C0"/>
                </a:solidFill>
              </a:endParaRPr>
            </a:p>
          </p:txBody>
        </p:sp>
        <p:pic>
          <p:nvPicPr>
            <p:cNvPr id="17"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pic>
        <p:nvPicPr>
          <p:cNvPr id="18"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rot="886989">
            <a:off x="1752434" y="4803456"/>
            <a:ext cx="2359538" cy="304800"/>
          </a:xfrm>
          <a:prstGeom prst="rect">
            <a:avLst/>
          </a:prstGeom>
          <a:noFill/>
        </p:spPr>
      </p:pic>
      <p:grpSp>
        <p:nvGrpSpPr>
          <p:cNvPr id="4" name="Group 42"/>
          <p:cNvGrpSpPr/>
          <p:nvPr/>
        </p:nvGrpSpPr>
        <p:grpSpPr>
          <a:xfrm>
            <a:off x="1981200" y="4648200"/>
            <a:ext cx="365760" cy="369332"/>
            <a:chOff x="7251192" y="3276600"/>
            <a:chExt cx="365760" cy="369332"/>
          </a:xfrm>
        </p:grpSpPr>
        <p:sp>
          <p:nvSpPr>
            <p:cNvPr id="20" name="TextBox 19"/>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3</a:t>
              </a:r>
              <a:endParaRPr lang="en-US" b="1" dirty="0">
                <a:solidFill>
                  <a:srgbClr val="92D050"/>
                </a:solidFill>
              </a:endParaRPr>
            </a:p>
          </p:txBody>
        </p:sp>
        <p:pic>
          <p:nvPicPr>
            <p:cNvPr id="21"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pic>
        <p:nvPicPr>
          <p:cNvPr id="22" name="Picture 4" descr="C:\Users\Kevin\Documents\ClipArt\XML Icons\Signed Doc.png"/>
          <p:cNvPicPr>
            <a:picLocks noChangeAspect="1" noChangeArrowheads="1"/>
          </p:cNvPicPr>
          <p:nvPr/>
        </p:nvPicPr>
        <p:blipFill>
          <a:blip r:embed="rId11"/>
          <a:srcRect/>
          <a:stretch>
            <a:fillRect/>
          </a:stretch>
        </p:blipFill>
        <p:spPr bwMode="auto">
          <a:xfrm>
            <a:off x="7162800" y="5216235"/>
            <a:ext cx="838200" cy="739033"/>
          </a:xfrm>
          <a:prstGeom prst="rect">
            <a:avLst/>
          </a:prstGeom>
          <a:noFill/>
        </p:spPr>
      </p:pic>
      <p:pic>
        <p:nvPicPr>
          <p:cNvPr id="23"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rot="10800000">
            <a:off x="5029200" y="4964668"/>
            <a:ext cx="1752600" cy="304800"/>
          </a:xfrm>
          <a:prstGeom prst="rect">
            <a:avLst/>
          </a:prstGeom>
          <a:noFill/>
        </p:spPr>
      </p:pic>
      <p:grpSp>
        <p:nvGrpSpPr>
          <p:cNvPr id="6" name="Group 29"/>
          <p:cNvGrpSpPr/>
          <p:nvPr/>
        </p:nvGrpSpPr>
        <p:grpSpPr>
          <a:xfrm>
            <a:off x="3429000" y="2743200"/>
            <a:ext cx="366456" cy="369332"/>
            <a:chOff x="3011424" y="6172200"/>
            <a:chExt cx="366456" cy="369332"/>
          </a:xfrm>
        </p:grpSpPr>
        <p:sp>
          <p:nvSpPr>
            <p:cNvPr id="26" name="TextBox 25"/>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2</a:t>
              </a:r>
              <a:endParaRPr lang="en-US" b="1" dirty="0">
                <a:solidFill>
                  <a:srgbClr val="0070C0"/>
                </a:solidFill>
              </a:endParaRPr>
            </a:p>
          </p:txBody>
        </p:sp>
        <p:pic>
          <p:nvPicPr>
            <p:cNvPr id="27"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grpSp>
        <p:nvGrpSpPr>
          <p:cNvPr id="15" name="Group 29"/>
          <p:cNvGrpSpPr/>
          <p:nvPr/>
        </p:nvGrpSpPr>
        <p:grpSpPr>
          <a:xfrm>
            <a:off x="7848600" y="2971800"/>
            <a:ext cx="366456" cy="369332"/>
            <a:chOff x="3011424" y="6172200"/>
            <a:chExt cx="366456" cy="369332"/>
          </a:xfrm>
        </p:grpSpPr>
        <p:sp>
          <p:nvSpPr>
            <p:cNvPr id="29" name="TextBox 28"/>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5</a:t>
              </a:r>
              <a:endParaRPr lang="en-US" b="1" dirty="0">
                <a:solidFill>
                  <a:srgbClr val="0070C0"/>
                </a:solidFill>
              </a:endParaRPr>
            </a:p>
          </p:txBody>
        </p:sp>
        <p:pic>
          <p:nvPicPr>
            <p:cNvPr id="30"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grpSp>
        <p:nvGrpSpPr>
          <p:cNvPr id="19" name="Group 42"/>
          <p:cNvGrpSpPr/>
          <p:nvPr/>
        </p:nvGrpSpPr>
        <p:grpSpPr>
          <a:xfrm>
            <a:off x="5105400" y="5257800"/>
            <a:ext cx="365760" cy="369332"/>
            <a:chOff x="7251192" y="3276600"/>
            <a:chExt cx="365760" cy="369332"/>
          </a:xfrm>
        </p:grpSpPr>
        <p:sp>
          <p:nvSpPr>
            <p:cNvPr id="32" name="TextBox 31"/>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4</a:t>
              </a:r>
              <a:endParaRPr lang="en-US" b="1" dirty="0">
                <a:solidFill>
                  <a:srgbClr val="92D050"/>
                </a:solidFill>
              </a:endParaRPr>
            </a:p>
          </p:txBody>
        </p:sp>
        <p:pic>
          <p:nvPicPr>
            <p:cNvPr id="33"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pic>
        <p:nvPicPr>
          <p:cNvPr id="34" name="Picture 8" descr="C:\Users\Kevin\Desktop\ClipArt\XML Icons\Server.png"/>
          <p:cNvPicPr>
            <a:picLocks noChangeAspect="1" noChangeArrowheads="1"/>
          </p:cNvPicPr>
          <p:nvPr/>
        </p:nvPicPr>
        <p:blipFill>
          <a:blip r:embed="rId7"/>
          <a:srcRect/>
          <a:stretch>
            <a:fillRect/>
          </a:stretch>
        </p:blipFill>
        <p:spPr bwMode="auto">
          <a:xfrm>
            <a:off x="4114800" y="2450068"/>
            <a:ext cx="887284" cy="1308817"/>
          </a:xfrm>
          <a:prstGeom prst="rect">
            <a:avLst/>
          </a:prstGeom>
          <a:noFill/>
        </p:spPr>
      </p:pic>
      <p:pic>
        <p:nvPicPr>
          <p:cNvPr id="35" name="Picture 8" descr="C:\Users\Kevin\Desktop\ClipArt\XML Icons\Server.png"/>
          <p:cNvPicPr>
            <a:picLocks noChangeAspect="1" noChangeArrowheads="1"/>
          </p:cNvPicPr>
          <p:nvPr/>
        </p:nvPicPr>
        <p:blipFill>
          <a:blip r:embed="rId7"/>
          <a:srcRect/>
          <a:stretch>
            <a:fillRect/>
          </a:stretch>
        </p:blipFill>
        <p:spPr bwMode="auto">
          <a:xfrm>
            <a:off x="4191000" y="4431268"/>
            <a:ext cx="887284" cy="1308817"/>
          </a:xfrm>
          <a:prstGeom prst="rect">
            <a:avLst/>
          </a:prstGeom>
          <a:noFill/>
        </p:spPr>
      </p:pic>
      <p:pic>
        <p:nvPicPr>
          <p:cNvPr id="36"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rot="10800000">
            <a:off x="4952999" y="2754867"/>
            <a:ext cx="1576841" cy="434155"/>
          </a:xfrm>
          <a:prstGeom prst="rect">
            <a:avLst/>
          </a:prstGeom>
          <a:noFill/>
        </p:spPr>
      </p:pic>
      <p:pic>
        <p:nvPicPr>
          <p:cNvPr id="37" name="Picture 36" descr="C:\Users\Kevin\Documents\ClipArt\Shapes and Graphics\Arrows - arrow\Straight\arrow 0 blue arrow 4.png"/>
          <p:cNvPicPr>
            <a:picLocks noChangeAspect="1" noChangeArrowheads="1"/>
          </p:cNvPicPr>
          <p:nvPr/>
        </p:nvPicPr>
        <p:blipFill>
          <a:blip r:embed="rId3"/>
          <a:srcRect/>
          <a:stretch>
            <a:fillRect/>
          </a:stretch>
        </p:blipFill>
        <p:spPr bwMode="auto">
          <a:xfrm rot="9764095">
            <a:off x="1687926" y="3322139"/>
            <a:ext cx="2348122" cy="434155"/>
          </a:xfrm>
          <a:prstGeom prst="rect">
            <a:avLst/>
          </a:prstGeom>
          <a:noFill/>
        </p:spPr>
      </p:pic>
      <p:pic>
        <p:nvPicPr>
          <p:cNvPr id="38"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a:off x="4953000" y="5269468"/>
            <a:ext cx="1828800" cy="304800"/>
          </a:xfrm>
          <a:prstGeom prst="rect">
            <a:avLst/>
          </a:prstGeom>
          <a:noFill/>
        </p:spPr>
      </p:pic>
      <p:pic>
        <p:nvPicPr>
          <p:cNvPr id="39"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rot="11622072">
            <a:off x="1754475" y="4406994"/>
            <a:ext cx="2405328" cy="304800"/>
          </a:xfrm>
          <a:prstGeom prst="rect">
            <a:avLst/>
          </a:prstGeom>
          <a:noFill/>
        </p:spPr>
      </p:pic>
      <p:grpSp>
        <p:nvGrpSpPr>
          <p:cNvPr id="24" name="Group 29"/>
          <p:cNvGrpSpPr/>
          <p:nvPr/>
        </p:nvGrpSpPr>
        <p:grpSpPr>
          <a:xfrm>
            <a:off x="6019800" y="2438400"/>
            <a:ext cx="366456" cy="369332"/>
            <a:chOff x="3011424" y="6172200"/>
            <a:chExt cx="366456" cy="369332"/>
          </a:xfrm>
        </p:grpSpPr>
        <p:sp>
          <p:nvSpPr>
            <p:cNvPr id="41" name="TextBox 40"/>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1</a:t>
              </a:r>
              <a:endParaRPr lang="en-US" b="1" dirty="0">
                <a:solidFill>
                  <a:srgbClr val="0070C0"/>
                </a:solidFill>
              </a:endParaRPr>
            </a:p>
          </p:txBody>
        </p:sp>
        <p:pic>
          <p:nvPicPr>
            <p:cNvPr id="42"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grpSp>
        <p:nvGrpSpPr>
          <p:cNvPr id="25" name="Group 42"/>
          <p:cNvGrpSpPr/>
          <p:nvPr/>
        </p:nvGrpSpPr>
        <p:grpSpPr>
          <a:xfrm>
            <a:off x="6324600" y="4953000"/>
            <a:ext cx="365760" cy="369332"/>
            <a:chOff x="7251192" y="3276600"/>
            <a:chExt cx="365760" cy="369332"/>
          </a:xfrm>
        </p:grpSpPr>
        <p:sp>
          <p:nvSpPr>
            <p:cNvPr id="44" name="TextBox 43"/>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6</a:t>
              </a:r>
              <a:endParaRPr lang="en-US" b="1" dirty="0">
                <a:solidFill>
                  <a:srgbClr val="92D050"/>
                </a:solidFill>
              </a:endParaRPr>
            </a:p>
          </p:txBody>
        </p:sp>
        <p:pic>
          <p:nvPicPr>
            <p:cNvPr id="45"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grpSp>
        <p:nvGrpSpPr>
          <p:cNvPr id="28" name="Group 42"/>
          <p:cNvGrpSpPr/>
          <p:nvPr/>
        </p:nvGrpSpPr>
        <p:grpSpPr>
          <a:xfrm>
            <a:off x="3657600" y="4572000"/>
            <a:ext cx="365760" cy="369332"/>
            <a:chOff x="7251192" y="3276600"/>
            <a:chExt cx="365760" cy="369332"/>
          </a:xfrm>
        </p:grpSpPr>
        <p:sp>
          <p:nvSpPr>
            <p:cNvPr id="47" name="TextBox 46"/>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7</a:t>
              </a:r>
              <a:endParaRPr lang="en-US" b="1" dirty="0">
                <a:solidFill>
                  <a:srgbClr val="92D050"/>
                </a:solidFill>
              </a:endParaRPr>
            </a:p>
          </p:txBody>
        </p:sp>
        <p:pic>
          <p:nvPicPr>
            <p:cNvPr id="48"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sp>
        <p:nvSpPr>
          <p:cNvPr id="53" name="TextBox 52"/>
          <p:cNvSpPr txBox="1"/>
          <p:nvPr/>
        </p:nvSpPr>
        <p:spPr>
          <a:xfrm>
            <a:off x="3276600" y="1828800"/>
            <a:ext cx="2514600" cy="646331"/>
          </a:xfrm>
          <a:prstGeom prst="rect">
            <a:avLst/>
          </a:prstGeom>
          <a:noFill/>
        </p:spPr>
        <p:txBody>
          <a:bodyPr wrap="square" rtlCol="0">
            <a:spAutoFit/>
          </a:bodyPr>
          <a:lstStyle/>
          <a:p>
            <a:r>
              <a:rPr lang="en-US" dirty="0" smtClean="0"/>
              <a:t>Certificate Enrollment Policy WS</a:t>
            </a:r>
            <a:endParaRPr lang="en-US" dirty="0"/>
          </a:p>
        </p:txBody>
      </p:sp>
      <p:sp>
        <p:nvSpPr>
          <p:cNvPr id="54" name="TextBox 53"/>
          <p:cNvSpPr txBox="1"/>
          <p:nvPr/>
        </p:nvSpPr>
        <p:spPr>
          <a:xfrm>
            <a:off x="3429000" y="5715000"/>
            <a:ext cx="2514600" cy="646331"/>
          </a:xfrm>
          <a:prstGeom prst="rect">
            <a:avLst/>
          </a:prstGeom>
          <a:noFill/>
        </p:spPr>
        <p:txBody>
          <a:bodyPr wrap="square" rtlCol="0">
            <a:spAutoFit/>
          </a:bodyPr>
          <a:lstStyle/>
          <a:p>
            <a:r>
              <a:rPr lang="en-US" dirty="0" smtClean="0"/>
              <a:t>Certificate Enrollment WS</a:t>
            </a:r>
            <a:endParaRPr lang="en-US" dirty="0"/>
          </a:p>
        </p:txBody>
      </p:sp>
      <p:pic>
        <p:nvPicPr>
          <p:cNvPr id="79874" name="Picture 2" descr="C:\Users\oshekel\AppData\Local\Microsoft\Windows\Temporary Internet Files\Content.IE5\DEIIWN0O\MCj04380590000[1].png"/>
          <p:cNvPicPr>
            <a:picLocks noChangeAspect="1" noChangeArrowheads="1"/>
          </p:cNvPicPr>
          <p:nvPr/>
        </p:nvPicPr>
        <p:blipFill>
          <a:blip r:embed="rId12"/>
          <a:srcRect/>
          <a:stretch>
            <a:fillRect/>
          </a:stretch>
        </p:blipFill>
        <p:spPr bwMode="auto">
          <a:xfrm>
            <a:off x="4572000" y="3352800"/>
            <a:ext cx="381000" cy="381000"/>
          </a:xfrm>
          <a:prstGeom prst="rect">
            <a:avLst/>
          </a:prstGeom>
          <a:noFill/>
        </p:spPr>
      </p:pic>
      <p:pic>
        <p:nvPicPr>
          <p:cNvPr id="56" name="Picture 2" descr="C:\Users\oshekel\AppData\Local\Microsoft\Windows\Temporary Internet Files\Content.IE5\DEIIWN0O\MCj04380590000[1].png"/>
          <p:cNvPicPr>
            <a:picLocks noChangeAspect="1" noChangeArrowheads="1"/>
          </p:cNvPicPr>
          <p:nvPr/>
        </p:nvPicPr>
        <p:blipFill>
          <a:blip r:embed="rId12"/>
          <a:srcRect/>
          <a:stretch>
            <a:fillRect/>
          </a:stretch>
        </p:blipFill>
        <p:spPr bwMode="auto">
          <a:xfrm>
            <a:off x="4648200" y="5410200"/>
            <a:ext cx="381000" cy="381000"/>
          </a:xfrm>
          <a:prstGeom prst="rect">
            <a:avLst/>
          </a:prstGeom>
          <a:noFill/>
        </p:spPr>
      </p:pic>
      <p:cxnSp>
        <p:nvCxnSpPr>
          <p:cNvPr id="58" name="Straight Connector 57"/>
          <p:cNvCxnSpPr/>
          <p:nvPr/>
        </p:nvCxnSpPr>
        <p:spPr>
          <a:xfrm rot="5400000">
            <a:off x="838200" y="4038600"/>
            <a:ext cx="3810000" cy="158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905000" y="2438400"/>
            <a:ext cx="1676400" cy="400110"/>
          </a:xfrm>
          <a:prstGeom prst="rect">
            <a:avLst/>
          </a:prstGeom>
          <a:noFill/>
        </p:spPr>
        <p:txBody>
          <a:bodyPr wrap="square" rtlCol="0">
            <a:spAutoFit/>
          </a:bodyPr>
          <a:lstStyle/>
          <a:p>
            <a:r>
              <a:rPr lang="en-US" sz="2000" dirty="0" smtClean="0">
                <a:solidFill>
                  <a:srgbClr val="FFC000"/>
                </a:solidFill>
              </a:rPr>
              <a:t>HTTP  Only</a:t>
            </a:r>
            <a:endParaRPr lang="en-US" sz="2000" dirty="0">
              <a:solidFill>
                <a:srgbClr val="FFC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054" y="228600"/>
            <a:ext cx="8375946" cy="1163395"/>
          </a:xfrm>
        </p:spPr>
        <p:txBody>
          <a:bodyPr/>
          <a:lstStyle/>
          <a:p>
            <a:r>
              <a:rPr lang="en-US" noProof="0" smtClean="0"/>
              <a:t>HTTP Based Enrollment</a:t>
            </a:r>
            <a:br>
              <a:rPr lang="en-US" noProof="0" smtClean="0"/>
            </a:br>
            <a:r>
              <a:rPr lang="en-US" sz="3600" noProof="0" smtClean="0">
                <a:solidFill>
                  <a:schemeClr val="accent1"/>
                </a:solidFill>
              </a:rPr>
              <a:t>Auto-enrollment enhancements</a:t>
            </a:r>
            <a:endParaRPr lang="en-US" noProof="0">
              <a:solidFill>
                <a:schemeClr val="accent1"/>
              </a:solidFill>
            </a:endParaRPr>
          </a:p>
        </p:txBody>
      </p:sp>
      <p:sp>
        <p:nvSpPr>
          <p:cNvPr id="3" name="Text Placeholder 2"/>
          <p:cNvSpPr>
            <a:spLocks noGrp="1"/>
          </p:cNvSpPr>
          <p:nvPr>
            <p:ph type="body" sz="quarter" idx="10"/>
          </p:nvPr>
        </p:nvSpPr>
        <p:spPr>
          <a:xfrm>
            <a:off x="381000" y="1411552"/>
            <a:ext cx="8382000" cy="4167295"/>
          </a:xfrm>
        </p:spPr>
        <p:txBody>
          <a:bodyPr/>
          <a:lstStyle/>
          <a:p>
            <a:pPr lvl="1"/>
            <a:endParaRPr lang="en-US" noProof="0" smtClean="0"/>
          </a:p>
          <a:p>
            <a:r>
              <a:rPr lang="en-US" noProof="0" smtClean="0"/>
              <a:t>Ensure the system has a valid certificate for each one of the enrollment policies that are configured for the end entity</a:t>
            </a:r>
          </a:p>
          <a:p>
            <a:pPr lvl="1">
              <a:spcBef>
                <a:spcPts val="1200"/>
              </a:spcBef>
            </a:pPr>
            <a:r>
              <a:rPr lang="en-US" noProof="0" smtClean="0"/>
              <a:t>Implements </a:t>
            </a:r>
            <a:r>
              <a:rPr lang="en-US" noProof="0" smtClean="0">
                <a:solidFill>
                  <a:schemeClr val="accent2"/>
                </a:solidFill>
              </a:rPr>
              <a:t>client role </a:t>
            </a:r>
            <a:r>
              <a:rPr lang="en-US" noProof="0" smtClean="0"/>
              <a:t>for both protocols</a:t>
            </a:r>
          </a:p>
          <a:p>
            <a:pPr lvl="1"/>
            <a:r>
              <a:rPr lang="en-US" noProof="0" smtClean="0"/>
              <a:t>Maintains list of policy server URI’s</a:t>
            </a:r>
          </a:p>
          <a:p>
            <a:pPr lvl="1"/>
            <a:r>
              <a:rPr lang="en-US" noProof="0" smtClean="0"/>
              <a:t>Maintains a cache of the enrollment policies returned from all policy servers</a:t>
            </a:r>
          </a:p>
          <a:p>
            <a:pPr lvl="1"/>
            <a:r>
              <a:rPr lang="en-US" noProof="0" smtClean="0"/>
              <a:t>Runs on non-domain-joined machines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054" y="228600"/>
            <a:ext cx="8375946" cy="1163395"/>
          </a:xfrm>
        </p:spPr>
        <p:txBody>
          <a:bodyPr/>
          <a:lstStyle/>
          <a:p>
            <a:r>
              <a:rPr lang="en-US" noProof="0" smtClean="0"/>
              <a:t>HTTP Based Enrollment</a:t>
            </a:r>
            <a:br>
              <a:rPr lang="en-US" noProof="0" smtClean="0"/>
            </a:br>
            <a:r>
              <a:rPr lang="en-US" sz="3600" noProof="0" smtClean="0">
                <a:solidFill>
                  <a:schemeClr val="accent1"/>
                </a:solidFill>
              </a:rPr>
              <a:t>Authentication</a:t>
            </a:r>
            <a:endParaRPr lang="en-US" noProof="0">
              <a:solidFill>
                <a:schemeClr val="accent1"/>
              </a:solidFill>
            </a:endParaRPr>
          </a:p>
        </p:txBody>
      </p:sp>
      <p:sp>
        <p:nvSpPr>
          <p:cNvPr id="3" name="Text Placeholder 2"/>
          <p:cNvSpPr>
            <a:spLocks noGrp="1"/>
          </p:cNvSpPr>
          <p:nvPr>
            <p:ph type="body" sz="quarter" idx="10"/>
          </p:nvPr>
        </p:nvSpPr>
        <p:spPr>
          <a:xfrm>
            <a:off x="381000" y="1411552"/>
            <a:ext cx="8382000" cy="5167568"/>
          </a:xfrm>
        </p:spPr>
        <p:txBody>
          <a:bodyPr/>
          <a:lstStyle/>
          <a:p>
            <a:endParaRPr lang="en-US" sz="1800" noProof="0" smtClean="0"/>
          </a:p>
          <a:p>
            <a:r>
              <a:rPr lang="en-US" noProof="0" smtClean="0"/>
              <a:t>Windows client will use the same authentication mechanism for policy </a:t>
            </a:r>
            <a:br>
              <a:rPr lang="en-US" noProof="0" smtClean="0"/>
            </a:br>
            <a:r>
              <a:rPr lang="en-US" noProof="0" smtClean="0"/>
              <a:t>and enrollment servers</a:t>
            </a:r>
          </a:p>
          <a:p>
            <a:pPr lvl="1"/>
            <a:r>
              <a:rPr lang="en-US" noProof="0" smtClean="0"/>
              <a:t>Kerberos</a:t>
            </a:r>
          </a:p>
          <a:p>
            <a:pPr lvl="1"/>
            <a:r>
              <a:rPr lang="en-US" noProof="0" smtClean="0"/>
              <a:t>Username/Password</a:t>
            </a:r>
          </a:p>
          <a:p>
            <a:pPr lvl="1"/>
            <a:r>
              <a:rPr lang="en-US" noProof="0" smtClean="0"/>
              <a:t>Certificate based</a:t>
            </a:r>
          </a:p>
          <a:p>
            <a:r>
              <a:rPr lang="en-US" noProof="0" smtClean="0"/>
              <a:t>Supports credentials storage (optional)</a:t>
            </a:r>
          </a:p>
          <a:p>
            <a:r>
              <a:rPr lang="en-US" noProof="0" smtClean="0"/>
              <a:t>Implements renewal through </a:t>
            </a:r>
            <a:br>
              <a:rPr lang="en-US" noProof="0" smtClean="0"/>
            </a:br>
            <a:r>
              <a:rPr lang="en-US" noProof="0" smtClean="0"/>
              <a:t>proof of possession</a:t>
            </a:r>
          </a:p>
          <a:p>
            <a:r>
              <a:rPr lang="en-US" noProof="0" smtClean="0"/>
              <a:t>Requires SSL</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054" y="228600"/>
            <a:ext cx="8375946" cy="1163395"/>
          </a:xfrm>
        </p:spPr>
        <p:txBody>
          <a:bodyPr/>
          <a:lstStyle/>
          <a:p>
            <a:r>
              <a:rPr lang="en-US" noProof="0" smtClean="0"/>
              <a:t>HTTP Based Enrollment </a:t>
            </a:r>
            <a:br>
              <a:rPr lang="en-US" noProof="0" smtClean="0"/>
            </a:br>
            <a:r>
              <a:rPr lang="en-US" sz="3600" noProof="0" smtClean="0">
                <a:solidFill>
                  <a:schemeClr val="accent1"/>
                </a:solidFill>
              </a:rPr>
              <a:t>Enrollment policies UX</a:t>
            </a:r>
            <a:endParaRPr lang="en-US" sz="3600" noProof="0">
              <a:solidFill>
                <a:schemeClr val="accent1"/>
              </a:solidFill>
            </a:endParaRPr>
          </a:p>
        </p:txBody>
      </p:sp>
      <p:pic>
        <p:nvPicPr>
          <p:cNvPr id="83971" name="Picture 3"/>
          <p:cNvPicPr>
            <a:picLocks noChangeAspect="1" noChangeArrowheads="1"/>
          </p:cNvPicPr>
          <p:nvPr/>
        </p:nvPicPr>
        <p:blipFill>
          <a:blip r:embed="rId3"/>
          <a:srcRect/>
          <a:stretch>
            <a:fillRect/>
          </a:stretch>
        </p:blipFill>
        <p:spPr bwMode="auto">
          <a:xfrm>
            <a:off x="381000" y="2809875"/>
            <a:ext cx="3943350" cy="2981325"/>
          </a:xfrm>
          <a:prstGeom prst="rect">
            <a:avLst/>
          </a:prstGeom>
          <a:noFill/>
          <a:ln w="9525">
            <a:noFill/>
            <a:miter lim="800000"/>
            <a:headEnd/>
            <a:tailEnd/>
          </a:ln>
          <a:effectLst/>
        </p:spPr>
      </p:pic>
      <p:pic>
        <p:nvPicPr>
          <p:cNvPr id="83972" name="Picture 4"/>
          <p:cNvPicPr>
            <a:picLocks noChangeAspect="1" noChangeArrowheads="1"/>
          </p:cNvPicPr>
          <p:nvPr/>
        </p:nvPicPr>
        <p:blipFill>
          <a:blip r:embed="rId4"/>
          <a:srcRect/>
          <a:stretch>
            <a:fillRect/>
          </a:stretch>
        </p:blipFill>
        <p:spPr bwMode="auto">
          <a:xfrm>
            <a:off x="5257800" y="2514600"/>
            <a:ext cx="3435804" cy="3810000"/>
          </a:xfrm>
          <a:prstGeom prst="rect">
            <a:avLst/>
          </a:prstGeom>
          <a:noFill/>
          <a:ln w="9525">
            <a:noFill/>
            <a:miter lim="800000"/>
            <a:headEnd/>
            <a:tailEnd/>
          </a:ln>
          <a:effectLst/>
        </p:spPr>
      </p:pic>
      <p:pic>
        <p:nvPicPr>
          <p:cNvPr id="20" name="Picture 13" descr="C:\Users\Kevin\Documents\ClipArt\Shapes and Graphics\Arrows - arrow\Straight\right green arrow.png"/>
          <p:cNvPicPr>
            <a:picLocks noChangeAspect="1" noChangeArrowheads="1"/>
          </p:cNvPicPr>
          <p:nvPr/>
        </p:nvPicPr>
        <p:blipFill>
          <a:blip r:embed="rId5"/>
          <a:srcRect/>
          <a:stretch>
            <a:fillRect/>
          </a:stretch>
        </p:blipFill>
        <p:spPr bwMode="auto">
          <a:xfrm>
            <a:off x="3048000" y="4343400"/>
            <a:ext cx="2209800" cy="304800"/>
          </a:xfrm>
          <a:prstGeom prst="rect">
            <a:avLst/>
          </a:prstGeom>
          <a:noFill/>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Windows PKI Today</a:t>
            </a:r>
            <a:endParaRPr lang="en-US" noProof="0"/>
          </a:p>
        </p:txBody>
      </p:sp>
      <p:sp>
        <p:nvSpPr>
          <p:cNvPr id="3" name="Text Placeholder 2"/>
          <p:cNvSpPr>
            <a:spLocks noGrp="1"/>
          </p:cNvSpPr>
          <p:nvPr>
            <p:ph type="body" sz="quarter" idx="10"/>
          </p:nvPr>
        </p:nvSpPr>
        <p:spPr>
          <a:xfrm>
            <a:off x="381000" y="1411552"/>
            <a:ext cx="8382000" cy="5096780"/>
          </a:xfrm>
        </p:spPr>
        <p:txBody>
          <a:bodyPr/>
          <a:lstStyle/>
          <a:p>
            <a:r>
              <a:rPr lang="en-US" noProof="0" dirty="0" smtClean="0"/>
              <a:t>A strategic investment</a:t>
            </a:r>
          </a:p>
          <a:p>
            <a:pPr lvl="1"/>
            <a:r>
              <a:rPr lang="en-US" noProof="0" dirty="0" smtClean="0"/>
              <a:t>Windows 2000, Windows XP, Windows Vista and keep on investing</a:t>
            </a:r>
          </a:p>
          <a:p>
            <a:r>
              <a:rPr lang="en-US" noProof="0" dirty="0" smtClean="0"/>
              <a:t>Existing abilities:</a:t>
            </a:r>
          </a:p>
          <a:p>
            <a:pPr lvl="1"/>
            <a:r>
              <a:rPr lang="en-US" noProof="0" dirty="0" smtClean="0"/>
              <a:t>Server role: CA, OCSP, SCEP</a:t>
            </a:r>
          </a:p>
          <a:p>
            <a:pPr lvl="1"/>
            <a:r>
              <a:rPr lang="en-US" noProof="0" dirty="0" smtClean="0"/>
              <a:t>Client components: API, UI, Client services</a:t>
            </a:r>
          </a:p>
          <a:p>
            <a:pPr lvl="1"/>
            <a:r>
              <a:rPr lang="en-US" noProof="0" dirty="0" smtClean="0"/>
              <a:t>Active Directory integration</a:t>
            </a:r>
          </a:p>
          <a:p>
            <a:pPr lvl="1"/>
            <a:r>
              <a:rPr lang="en-US" noProof="0" dirty="0" smtClean="0"/>
              <a:t>Protocols and application adoption</a:t>
            </a:r>
          </a:p>
          <a:p>
            <a:r>
              <a:rPr lang="en-US" noProof="0" dirty="0" smtClean="0"/>
              <a:t>For more info </a:t>
            </a:r>
          </a:p>
          <a:p>
            <a:pPr lvl="1"/>
            <a:r>
              <a:rPr lang="en-US" sz="2400" noProof="0" dirty="0" smtClean="0">
                <a:hlinkClick r:id="rId3"/>
              </a:rPr>
              <a:t>http://technet.microsoft.com/en-us/library/cc753254.aspx</a:t>
            </a:r>
            <a:endParaRPr lang="en-US" sz="2400" noProof="0" dirty="0" smtClean="0"/>
          </a:p>
          <a:p>
            <a:pPr lvl="1"/>
            <a:r>
              <a:rPr lang="en-US" sz="2400" noProof="0" dirty="0" smtClean="0">
                <a:hlinkClick r:id="rId4"/>
              </a:rPr>
              <a:t>http://technet.microsoft.com/en-us/library/cc770357.aspx</a:t>
            </a:r>
            <a:endParaRPr lang="en-US" sz="2400" noProof="0"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054" y="228600"/>
            <a:ext cx="8375946" cy="1163395"/>
          </a:xfrm>
        </p:spPr>
        <p:txBody>
          <a:bodyPr/>
          <a:lstStyle/>
          <a:p>
            <a:r>
              <a:rPr lang="en-US" noProof="0" dirty="0" smtClean="0"/>
              <a:t>HTTP Based Enrollment </a:t>
            </a:r>
            <a:br>
              <a:rPr lang="en-US" noProof="0" dirty="0" smtClean="0"/>
            </a:br>
            <a:r>
              <a:rPr lang="en-US" sz="3600" noProof="0" dirty="0" err="1" smtClean="0">
                <a:solidFill>
                  <a:schemeClr val="accent1"/>
                </a:solidFill>
              </a:rPr>
              <a:t>Enrollment</a:t>
            </a:r>
            <a:r>
              <a:rPr lang="en-US" sz="3600" noProof="0" dirty="0" smtClean="0">
                <a:solidFill>
                  <a:schemeClr val="accent1"/>
                </a:solidFill>
              </a:rPr>
              <a:t> wizard</a:t>
            </a:r>
            <a:endParaRPr lang="en-US" sz="3600" noProof="0" dirty="0">
              <a:solidFill>
                <a:schemeClr val="accent1"/>
              </a:solidFill>
            </a:endParaRPr>
          </a:p>
        </p:txBody>
      </p:sp>
      <p:sp>
        <p:nvSpPr>
          <p:cNvPr id="3" name="Text Placeholder 2"/>
          <p:cNvSpPr>
            <a:spLocks noGrp="1"/>
          </p:cNvSpPr>
          <p:nvPr>
            <p:ph idx="1"/>
          </p:nvPr>
        </p:nvSpPr>
        <p:spPr>
          <a:xfrm>
            <a:off x="381000" y="1412875"/>
            <a:ext cx="8382000" cy="1292662"/>
          </a:xfrm>
        </p:spPr>
        <p:txBody>
          <a:bodyPr/>
          <a:lstStyle/>
          <a:p>
            <a:endParaRPr lang="en-US" sz="1800" noProof="0" smtClean="0"/>
          </a:p>
          <a:p>
            <a:r>
              <a:rPr lang="en-US" noProof="0" smtClean="0"/>
              <a:t>Added additional step to the Enrollment Wizard</a:t>
            </a:r>
          </a:p>
          <a:p>
            <a:pPr lvl="1"/>
            <a:endParaRPr lang="en-US" noProof="0" smtClean="0"/>
          </a:p>
        </p:txBody>
      </p:sp>
      <p:pic>
        <p:nvPicPr>
          <p:cNvPr id="81922" name="Picture 2"/>
          <p:cNvPicPr>
            <a:picLocks noChangeAspect="1" noChangeArrowheads="1"/>
          </p:cNvPicPr>
          <p:nvPr/>
        </p:nvPicPr>
        <p:blipFill>
          <a:blip r:embed="rId3"/>
          <a:srcRect/>
          <a:stretch>
            <a:fillRect/>
          </a:stretch>
        </p:blipFill>
        <p:spPr bwMode="auto">
          <a:xfrm>
            <a:off x="4114800" y="3124200"/>
            <a:ext cx="4463142" cy="3124200"/>
          </a:xfrm>
          <a:prstGeom prst="rect">
            <a:avLst/>
          </a:prstGeom>
          <a:noFill/>
          <a:ln w="9525">
            <a:noFill/>
            <a:miter lim="800000"/>
            <a:headEnd/>
            <a:tailEnd/>
          </a:ln>
          <a:effectLst/>
        </p:spPr>
      </p:pic>
      <p:sp>
        <p:nvSpPr>
          <p:cNvPr id="7" name="Rounded Rectangle 6"/>
          <p:cNvSpPr/>
          <p:nvPr/>
        </p:nvSpPr>
        <p:spPr bwMode="auto">
          <a:xfrm>
            <a:off x="152400" y="3962400"/>
            <a:ext cx="2378549"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Enrollment Policy Entry</a:t>
            </a: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8" name="Picture 13" descr="C:\Users\Kevin\Documents\ClipArt\Shapes and Graphics\Arrows - arrow\Straight\right green arrow.png"/>
          <p:cNvPicPr>
            <a:picLocks noChangeAspect="1" noChangeArrowheads="1"/>
          </p:cNvPicPr>
          <p:nvPr/>
        </p:nvPicPr>
        <p:blipFill>
          <a:blip r:embed="rId4"/>
          <a:srcRect/>
          <a:stretch>
            <a:fillRect/>
          </a:stretch>
        </p:blipFill>
        <p:spPr bwMode="auto">
          <a:xfrm>
            <a:off x="1219200" y="4343400"/>
            <a:ext cx="3276766" cy="304800"/>
          </a:xfrm>
          <a:prstGeom prst="rect">
            <a:avLst/>
          </a:prstGeom>
          <a:noFill/>
        </p:spPr>
      </p:pic>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054" y="228600"/>
            <a:ext cx="8375946" cy="1163395"/>
          </a:xfrm>
        </p:spPr>
        <p:txBody>
          <a:bodyPr/>
          <a:lstStyle/>
          <a:p>
            <a:r>
              <a:rPr lang="en-US" noProof="0" dirty="0" smtClean="0"/>
              <a:t>HTTP Based Enrollment </a:t>
            </a:r>
            <a:br>
              <a:rPr lang="en-US" noProof="0" dirty="0" smtClean="0"/>
            </a:br>
            <a:r>
              <a:rPr lang="en-US" sz="3600" noProof="0" dirty="0" smtClean="0">
                <a:solidFill>
                  <a:schemeClr val="accent1"/>
                </a:solidFill>
              </a:rPr>
              <a:t>Group policy UX</a:t>
            </a:r>
            <a:endParaRPr lang="en-US" noProof="0" dirty="0">
              <a:solidFill>
                <a:schemeClr val="accent1"/>
              </a:solidFill>
            </a:endParaRPr>
          </a:p>
        </p:txBody>
      </p:sp>
      <p:sp>
        <p:nvSpPr>
          <p:cNvPr id="3" name="Text Placeholder 2"/>
          <p:cNvSpPr>
            <a:spLocks noGrp="1"/>
          </p:cNvSpPr>
          <p:nvPr>
            <p:ph idx="1"/>
          </p:nvPr>
        </p:nvSpPr>
        <p:spPr>
          <a:xfrm>
            <a:off x="381000" y="1412875"/>
            <a:ext cx="8382000" cy="4090351"/>
          </a:xfrm>
        </p:spPr>
        <p:txBody>
          <a:bodyPr/>
          <a:lstStyle/>
          <a:p>
            <a:endParaRPr lang="en-US" sz="1800" noProof="0" smtClean="0"/>
          </a:p>
          <a:p>
            <a:r>
              <a:rPr lang="en-US" noProof="0" smtClean="0"/>
              <a:t>Allows admins to publish Policy </a:t>
            </a:r>
            <a:br>
              <a:rPr lang="en-US" noProof="0" smtClean="0"/>
            </a:br>
            <a:r>
              <a:rPr lang="en-US" noProof="0" smtClean="0"/>
              <a:t>Servers to client machines</a:t>
            </a:r>
          </a:p>
          <a:p>
            <a:r>
              <a:rPr lang="en-US" noProof="0" smtClean="0"/>
              <a:t>Ensures the policy server </a:t>
            </a:r>
            <a:br>
              <a:rPr lang="en-US" noProof="0" smtClean="0"/>
            </a:br>
            <a:r>
              <a:rPr lang="en-US" noProof="0" smtClean="0"/>
              <a:t>URI is valid</a:t>
            </a:r>
          </a:p>
          <a:p>
            <a:r>
              <a:rPr lang="en-US" noProof="0" smtClean="0"/>
              <a:t>Same UX is used on client </a:t>
            </a:r>
            <a:br>
              <a:rPr lang="en-US" noProof="0" smtClean="0"/>
            </a:br>
            <a:r>
              <a:rPr lang="en-US" noProof="0" smtClean="0"/>
              <a:t>machines to configure </a:t>
            </a:r>
            <a:br>
              <a:rPr lang="en-US" noProof="0" smtClean="0"/>
            </a:br>
            <a:r>
              <a:rPr lang="en-US" noProof="0" smtClean="0"/>
              <a:t>local policy and users </a:t>
            </a:r>
            <a:br>
              <a:rPr lang="en-US" noProof="0" smtClean="0"/>
            </a:br>
            <a:r>
              <a:rPr lang="en-US" noProof="0" smtClean="0"/>
              <a:t>configured entries</a:t>
            </a:r>
          </a:p>
        </p:txBody>
      </p:sp>
      <p:pic>
        <p:nvPicPr>
          <p:cNvPr id="4" name="Picture 4"/>
          <p:cNvPicPr>
            <a:picLocks noChangeAspect="1" noChangeArrowheads="1"/>
          </p:cNvPicPr>
          <p:nvPr/>
        </p:nvPicPr>
        <p:blipFill>
          <a:blip r:embed="rId3"/>
          <a:srcRect/>
          <a:stretch>
            <a:fillRect/>
          </a:stretch>
        </p:blipFill>
        <p:spPr bwMode="auto">
          <a:xfrm>
            <a:off x="5526995" y="3048000"/>
            <a:ext cx="3229655" cy="35814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dirty="0" smtClean="0"/>
              <a:t>HTTP Based Enrollment </a:t>
            </a:r>
            <a:br>
              <a:rPr lang="en-US" noProof="0" dirty="0" smtClean="0"/>
            </a:br>
            <a:r>
              <a:rPr lang="en-US" sz="3600" noProof="0" dirty="0" smtClean="0">
                <a:solidFill>
                  <a:schemeClr val="accent1"/>
                </a:solidFill>
              </a:rPr>
              <a:t>Cross forest support</a:t>
            </a:r>
            <a:endParaRPr lang="en-US" noProof="0" dirty="0">
              <a:solidFill>
                <a:schemeClr val="accent1"/>
              </a:solidFill>
            </a:endParaRPr>
          </a:p>
        </p:txBody>
      </p:sp>
      <p:pic>
        <p:nvPicPr>
          <p:cNvPr id="5"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rot="5400000">
            <a:off x="6477156" y="3581243"/>
            <a:ext cx="1805441" cy="434155"/>
          </a:xfrm>
          <a:prstGeom prst="rect">
            <a:avLst/>
          </a:prstGeom>
          <a:noFill/>
        </p:spPr>
      </p:pic>
      <p:pic>
        <p:nvPicPr>
          <p:cNvPr id="7"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rot="5400000">
            <a:off x="6924910" y="3590689"/>
            <a:ext cx="1824334" cy="434155"/>
          </a:xfrm>
          <a:prstGeom prst="rect">
            <a:avLst/>
          </a:prstGeom>
          <a:noFill/>
        </p:spPr>
      </p:pic>
      <p:pic>
        <p:nvPicPr>
          <p:cNvPr id="8" name="Picture 3" descr="C:\Users\Kevin\Documents\ClipArt\XML Icons\pc.png"/>
          <p:cNvPicPr>
            <a:picLocks noChangeAspect="1" noChangeArrowheads="1"/>
          </p:cNvPicPr>
          <p:nvPr/>
        </p:nvPicPr>
        <p:blipFill>
          <a:blip r:embed="rId4" cstate="print"/>
          <a:srcRect/>
          <a:stretch>
            <a:fillRect/>
          </a:stretch>
        </p:blipFill>
        <p:spPr bwMode="auto">
          <a:xfrm flipH="1">
            <a:off x="914400" y="3212068"/>
            <a:ext cx="990600" cy="988379"/>
          </a:xfrm>
          <a:prstGeom prst="rect">
            <a:avLst/>
          </a:prstGeom>
          <a:noFill/>
        </p:spPr>
      </p:pic>
      <p:pic>
        <p:nvPicPr>
          <p:cNvPr id="9" name="Picture 6" descr="C:\Users\Kevin\Desktop\ClipArt\XML Icons\laptop notebook portable Computer.png"/>
          <p:cNvPicPr>
            <a:picLocks noChangeAspect="1" noChangeArrowheads="1"/>
          </p:cNvPicPr>
          <p:nvPr/>
        </p:nvPicPr>
        <p:blipFill>
          <a:blip r:embed="rId5" cstate="print"/>
          <a:srcRect/>
          <a:stretch>
            <a:fillRect/>
          </a:stretch>
        </p:blipFill>
        <p:spPr bwMode="auto">
          <a:xfrm>
            <a:off x="304800" y="3288268"/>
            <a:ext cx="963826" cy="914400"/>
          </a:xfrm>
          <a:prstGeom prst="rect">
            <a:avLst/>
          </a:prstGeom>
          <a:noFill/>
        </p:spPr>
      </p:pic>
      <p:sp>
        <p:nvSpPr>
          <p:cNvPr id="10" name="TextBox 9"/>
          <p:cNvSpPr txBox="1"/>
          <p:nvPr/>
        </p:nvSpPr>
        <p:spPr>
          <a:xfrm>
            <a:off x="6477000" y="5955268"/>
            <a:ext cx="1447800" cy="369332"/>
          </a:xfrm>
          <a:prstGeom prst="rect">
            <a:avLst/>
          </a:prstGeom>
          <a:noFill/>
        </p:spPr>
        <p:txBody>
          <a:bodyPr wrap="square" rtlCol="0">
            <a:spAutoFit/>
          </a:bodyPr>
          <a:lstStyle/>
          <a:p>
            <a:pPr algn="ctr"/>
            <a:r>
              <a:rPr lang="en-US" dirty="0" smtClean="0"/>
              <a:t>CA</a:t>
            </a:r>
            <a:endParaRPr lang="en-US" dirty="0"/>
          </a:p>
        </p:txBody>
      </p:sp>
      <p:sp>
        <p:nvSpPr>
          <p:cNvPr id="11" name="TextBox 10"/>
          <p:cNvSpPr txBox="1"/>
          <p:nvPr/>
        </p:nvSpPr>
        <p:spPr>
          <a:xfrm>
            <a:off x="6781800" y="990600"/>
            <a:ext cx="1752600" cy="646331"/>
          </a:xfrm>
          <a:prstGeom prst="rect">
            <a:avLst/>
          </a:prstGeom>
          <a:noFill/>
        </p:spPr>
        <p:txBody>
          <a:bodyPr wrap="square" rtlCol="0">
            <a:spAutoFit/>
          </a:bodyPr>
          <a:lstStyle/>
          <a:p>
            <a:r>
              <a:rPr lang="en-US" dirty="0" smtClean="0"/>
              <a:t>Active </a:t>
            </a:r>
          </a:p>
          <a:p>
            <a:r>
              <a:rPr lang="en-US" dirty="0" smtClean="0"/>
              <a:t>Directory (AD)</a:t>
            </a:r>
            <a:endParaRPr lang="en-US" dirty="0"/>
          </a:p>
        </p:txBody>
      </p:sp>
      <p:pic>
        <p:nvPicPr>
          <p:cNvPr id="12" name="Picture 11" descr="C:\Users\Kevin\Desktop\ClipArt\XML Icons\ADtriangle4_7connected.png"/>
          <p:cNvPicPr>
            <a:picLocks noChangeAspect="1" noChangeArrowheads="1"/>
          </p:cNvPicPr>
          <p:nvPr/>
        </p:nvPicPr>
        <p:blipFill>
          <a:blip r:embed="rId6" cstate="print"/>
          <a:srcRect/>
          <a:stretch>
            <a:fillRect/>
          </a:stretch>
        </p:blipFill>
        <p:spPr bwMode="auto">
          <a:xfrm>
            <a:off x="6781800" y="1676400"/>
            <a:ext cx="1552180" cy="990600"/>
          </a:xfrm>
          <a:prstGeom prst="rect">
            <a:avLst/>
          </a:prstGeom>
          <a:noFill/>
        </p:spPr>
      </p:pic>
      <p:sp>
        <p:nvSpPr>
          <p:cNvPr id="13" name="TextBox 12"/>
          <p:cNvSpPr txBox="1"/>
          <p:nvPr/>
        </p:nvSpPr>
        <p:spPr>
          <a:xfrm>
            <a:off x="304800" y="4202668"/>
            <a:ext cx="1524000" cy="646331"/>
          </a:xfrm>
          <a:prstGeom prst="rect">
            <a:avLst/>
          </a:prstGeom>
          <a:noFill/>
        </p:spPr>
        <p:txBody>
          <a:bodyPr wrap="square" rtlCol="0">
            <a:spAutoFit/>
          </a:bodyPr>
          <a:lstStyle/>
          <a:p>
            <a:r>
              <a:rPr lang="en-US" dirty="0" smtClean="0"/>
              <a:t>Client Workstations</a:t>
            </a:r>
            <a:endParaRPr lang="en-US" dirty="0"/>
          </a:p>
        </p:txBody>
      </p:sp>
      <p:pic>
        <p:nvPicPr>
          <p:cNvPr id="14" name="Picture 8" descr="C:\Users\Kevin\Desktop\ClipArt\XML Icons\Server.png"/>
          <p:cNvPicPr>
            <a:picLocks noChangeAspect="1" noChangeArrowheads="1"/>
          </p:cNvPicPr>
          <p:nvPr/>
        </p:nvPicPr>
        <p:blipFill>
          <a:blip r:embed="rId7"/>
          <a:srcRect/>
          <a:stretch>
            <a:fillRect/>
          </a:stretch>
        </p:blipFill>
        <p:spPr bwMode="auto">
          <a:xfrm>
            <a:off x="6781800" y="4583668"/>
            <a:ext cx="887284" cy="1308817"/>
          </a:xfrm>
          <a:prstGeom prst="rect">
            <a:avLst/>
          </a:prstGeom>
          <a:noFill/>
        </p:spPr>
      </p:pic>
      <p:grpSp>
        <p:nvGrpSpPr>
          <p:cNvPr id="3" name="Group 29"/>
          <p:cNvGrpSpPr/>
          <p:nvPr/>
        </p:nvGrpSpPr>
        <p:grpSpPr>
          <a:xfrm>
            <a:off x="6934200" y="3276600"/>
            <a:ext cx="366456" cy="369332"/>
            <a:chOff x="3011424" y="6172200"/>
            <a:chExt cx="366456" cy="369332"/>
          </a:xfrm>
        </p:grpSpPr>
        <p:sp>
          <p:nvSpPr>
            <p:cNvPr id="16" name="TextBox 15"/>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1</a:t>
              </a:r>
              <a:endParaRPr lang="en-US" b="1" dirty="0">
                <a:solidFill>
                  <a:srgbClr val="0070C0"/>
                </a:solidFill>
              </a:endParaRPr>
            </a:p>
          </p:txBody>
        </p:sp>
        <p:pic>
          <p:nvPicPr>
            <p:cNvPr id="17"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pic>
        <p:nvPicPr>
          <p:cNvPr id="18"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rot="886989">
            <a:off x="1752434" y="4803456"/>
            <a:ext cx="2359538" cy="304800"/>
          </a:xfrm>
          <a:prstGeom prst="rect">
            <a:avLst/>
          </a:prstGeom>
          <a:noFill/>
        </p:spPr>
      </p:pic>
      <p:grpSp>
        <p:nvGrpSpPr>
          <p:cNvPr id="4" name="Group 42"/>
          <p:cNvGrpSpPr/>
          <p:nvPr/>
        </p:nvGrpSpPr>
        <p:grpSpPr>
          <a:xfrm>
            <a:off x="1981200" y="4648200"/>
            <a:ext cx="365760" cy="369332"/>
            <a:chOff x="7251192" y="3276600"/>
            <a:chExt cx="365760" cy="369332"/>
          </a:xfrm>
        </p:grpSpPr>
        <p:sp>
          <p:nvSpPr>
            <p:cNvPr id="20" name="TextBox 19"/>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3</a:t>
              </a:r>
              <a:endParaRPr lang="en-US" b="1" dirty="0">
                <a:solidFill>
                  <a:srgbClr val="92D050"/>
                </a:solidFill>
              </a:endParaRPr>
            </a:p>
          </p:txBody>
        </p:sp>
        <p:pic>
          <p:nvPicPr>
            <p:cNvPr id="21"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pic>
        <p:nvPicPr>
          <p:cNvPr id="22" name="Picture 4" descr="C:\Users\Kevin\Documents\ClipArt\XML Icons\Signed Doc.png"/>
          <p:cNvPicPr>
            <a:picLocks noChangeAspect="1" noChangeArrowheads="1"/>
          </p:cNvPicPr>
          <p:nvPr/>
        </p:nvPicPr>
        <p:blipFill>
          <a:blip r:embed="rId11"/>
          <a:srcRect/>
          <a:stretch>
            <a:fillRect/>
          </a:stretch>
        </p:blipFill>
        <p:spPr bwMode="auto">
          <a:xfrm>
            <a:off x="7162800" y="5216235"/>
            <a:ext cx="838200" cy="739033"/>
          </a:xfrm>
          <a:prstGeom prst="rect">
            <a:avLst/>
          </a:prstGeom>
          <a:noFill/>
        </p:spPr>
      </p:pic>
      <p:pic>
        <p:nvPicPr>
          <p:cNvPr id="23"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rot="10800000">
            <a:off x="5029200" y="4964668"/>
            <a:ext cx="1752600" cy="304800"/>
          </a:xfrm>
          <a:prstGeom prst="rect">
            <a:avLst/>
          </a:prstGeom>
          <a:noFill/>
        </p:spPr>
      </p:pic>
      <p:grpSp>
        <p:nvGrpSpPr>
          <p:cNvPr id="6" name="Group 29"/>
          <p:cNvGrpSpPr/>
          <p:nvPr/>
        </p:nvGrpSpPr>
        <p:grpSpPr>
          <a:xfrm>
            <a:off x="3429000" y="2743200"/>
            <a:ext cx="366456" cy="369332"/>
            <a:chOff x="3011424" y="6172200"/>
            <a:chExt cx="366456" cy="369332"/>
          </a:xfrm>
        </p:grpSpPr>
        <p:sp>
          <p:nvSpPr>
            <p:cNvPr id="26" name="TextBox 25"/>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2</a:t>
              </a:r>
              <a:endParaRPr lang="en-US" b="1" dirty="0">
                <a:solidFill>
                  <a:srgbClr val="0070C0"/>
                </a:solidFill>
              </a:endParaRPr>
            </a:p>
          </p:txBody>
        </p:sp>
        <p:pic>
          <p:nvPicPr>
            <p:cNvPr id="27"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grpSp>
        <p:nvGrpSpPr>
          <p:cNvPr id="15" name="Group 29"/>
          <p:cNvGrpSpPr/>
          <p:nvPr/>
        </p:nvGrpSpPr>
        <p:grpSpPr>
          <a:xfrm>
            <a:off x="7848600" y="2971800"/>
            <a:ext cx="366456" cy="369332"/>
            <a:chOff x="3011424" y="6172200"/>
            <a:chExt cx="366456" cy="369332"/>
          </a:xfrm>
        </p:grpSpPr>
        <p:sp>
          <p:nvSpPr>
            <p:cNvPr id="29" name="TextBox 28"/>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5</a:t>
              </a:r>
              <a:endParaRPr lang="en-US" b="1" dirty="0">
                <a:solidFill>
                  <a:srgbClr val="0070C0"/>
                </a:solidFill>
              </a:endParaRPr>
            </a:p>
          </p:txBody>
        </p:sp>
        <p:pic>
          <p:nvPicPr>
            <p:cNvPr id="30"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grpSp>
        <p:nvGrpSpPr>
          <p:cNvPr id="19" name="Group 42"/>
          <p:cNvGrpSpPr/>
          <p:nvPr/>
        </p:nvGrpSpPr>
        <p:grpSpPr>
          <a:xfrm>
            <a:off x="5105400" y="5257800"/>
            <a:ext cx="365760" cy="369332"/>
            <a:chOff x="7251192" y="3276600"/>
            <a:chExt cx="365760" cy="369332"/>
          </a:xfrm>
        </p:grpSpPr>
        <p:sp>
          <p:nvSpPr>
            <p:cNvPr id="32" name="TextBox 31"/>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4</a:t>
              </a:r>
              <a:endParaRPr lang="en-US" b="1" dirty="0">
                <a:solidFill>
                  <a:srgbClr val="92D050"/>
                </a:solidFill>
              </a:endParaRPr>
            </a:p>
          </p:txBody>
        </p:sp>
        <p:pic>
          <p:nvPicPr>
            <p:cNvPr id="33"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pic>
        <p:nvPicPr>
          <p:cNvPr id="34" name="Picture 8" descr="C:\Users\Kevin\Desktop\ClipArt\XML Icons\Server.png"/>
          <p:cNvPicPr>
            <a:picLocks noChangeAspect="1" noChangeArrowheads="1"/>
          </p:cNvPicPr>
          <p:nvPr/>
        </p:nvPicPr>
        <p:blipFill>
          <a:blip r:embed="rId7"/>
          <a:srcRect/>
          <a:stretch>
            <a:fillRect/>
          </a:stretch>
        </p:blipFill>
        <p:spPr bwMode="auto">
          <a:xfrm>
            <a:off x="4114800" y="2450068"/>
            <a:ext cx="887284" cy="1308817"/>
          </a:xfrm>
          <a:prstGeom prst="rect">
            <a:avLst/>
          </a:prstGeom>
          <a:noFill/>
        </p:spPr>
      </p:pic>
      <p:pic>
        <p:nvPicPr>
          <p:cNvPr id="35" name="Picture 8" descr="C:\Users\Kevin\Desktop\ClipArt\XML Icons\Server.png"/>
          <p:cNvPicPr>
            <a:picLocks noChangeAspect="1" noChangeArrowheads="1"/>
          </p:cNvPicPr>
          <p:nvPr/>
        </p:nvPicPr>
        <p:blipFill>
          <a:blip r:embed="rId7"/>
          <a:srcRect/>
          <a:stretch>
            <a:fillRect/>
          </a:stretch>
        </p:blipFill>
        <p:spPr bwMode="auto">
          <a:xfrm>
            <a:off x="4191000" y="4431268"/>
            <a:ext cx="887284" cy="1308817"/>
          </a:xfrm>
          <a:prstGeom prst="rect">
            <a:avLst/>
          </a:prstGeom>
          <a:noFill/>
        </p:spPr>
      </p:pic>
      <p:pic>
        <p:nvPicPr>
          <p:cNvPr id="36" name="Picture 6" descr="C:\Users\Kevin\Documents\ClipArt\Shapes and Graphics\Arrows - arrow\Straight\arrow 0 blue arrow 4.png"/>
          <p:cNvPicPr>
            <a:picLocks noChangeAspect="1" noChangeArrowheads="1"/>
          </p:cNvPicPr>
          <p:nvPr/>
        </p:nvPicPr>
        <p:blipFill>
          <a:blip r:embed="rId3"/>
          <a:srcRect/>
          <a:stretch>
            <a:fillRect/>
          </a:stretch>
        </p:blipFill>
        <p:spPr bwMode="auto">
          <a:xfrm rot="10800000">
            <a:off x="4952999" y="2754867"/>
            <a:ext cx="1576841" cy="434155"/>
          </a:xfrm>
          <a:prstGeom prst="rect">
            <a:avLst/>
          </a:prstGeom>
          <a:noFill/>
        </p:spPr>
      </p:pic>
      <p:pic>
        <p:nvPicPr>
          <p:cNvPr id="37" name="Picture 36" descr="C:\Users\Kevin\Documents\ClipArt\Shapes and Graphics\Arrows - arrow\Straight\arrow 0 blue arrow 4.png"/>
          <p:cNvPicPr>
            <a:picLocks noChangeAspect="1" noChangeArrowheads="1"/>
          </p:cNvPicPr>
          <p:nvPr/>
        </p:nvPicPr>
        <p:blipFill>
          <a:blip r:embed="rId3"/>
          <a:srcRect/>
          <a:stretch>
            <a:fillRect/>
          </a:stretch>
        </p:blipFill>
        <p:spPr bwMode="auto">
          <a:xfrm rot="9764095">
            <a:off x="1687926" y="3322139"/>
            <a:ext cx="2348122" cy="434155"/>
          </a:xfrm>
          <a:prstGeom prst="rect">
            <a:avLst/>
          </a:prstGeom>
          <a:noFill/>
        </p:spPr>
      </p:pic>
      <p:pic>
        <p:nvPicPr>
          <p:cNvPr id="38"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a:off x="4953000" y="5269468"/>
            <a:ext cx="1828800" cy="304800"/>
          </a:xfrm>
          <a:prstGeom prst="rect">
            <a:avLst/>
          </a:prstGeom>
          <a:noFill/>
        </p:spPr>
      </p:pic>
      <p:pic>
        <p:nvPicPr>
          <p:cNvPr id="39" name="Picture 13" descr="C:\Users\Kevin\Documents\ClipArt\Shapes and Graphics\Arrows - arrow\Straight\right green arrow.png"/>
          <p:cNvPicPr>
            <a:picLocks noChangeAspect="1" noChangeArrowheads="1"/>
          </p:cNvPicPr>
          <p:nvPr/>
        </p:nvPicPr>
        <p:blipFill>
          <a:blip r:embed="rId9"/>
          <a:srcRect/>
          <a:stretch>
            <a:fillRect/>
          </a:stretch>
        </p:blipFill>
        <p:spPr bwMode="auto">
          <a:xfrm rot="11622072">
            <a:off x="1754475" y="4406994"/>
            <a:ext cx="2405328" cy="304800"/>
          </a:xfrm>
          <a:prstGeom prst="rect">
            <a:avLst/>
          </a:prstGeom>
          <a:noFill/>
        </p:spPr>
      </p:pic>
      <p:grpSp>
        <p:nvGrpSpPr>
          <p:cNvPr id="24" name="Group 29"/>
          <p:cNvGrpSpPr/>
          <p:nvPr/>
        </p:nvGrpSpPr>
        <p:grpSpPr>
          <a:xfrm>
            <a:off x="6019800" y="2438400"/>
            <a:ext cx="366456" cy="369332"/>
            <a:chOff x="3011424" y="6172200"/>
            <a:chExt cx="366456" cy="369332"/>
          </a:xfrm>
        </p:grpSpPr>
        <p:sp>
          <p:nvSpPr>
            <p:cNvPr id="41" name="TextBox 40"/>
            <p:cNvSpPr txBox="1"/>
            <p:nvPr/>
          </p:nvSpPr>
          <p:spPr>
            <a:xfrm>
              <a:off x="3048000" y="6172200"/>
              <a:ext cx="304800" cy="369332"/>
            </a:xfrm>
            <a:prstGeom prst="rect">
              <a:avLst/>
            </a:prstGeom>
            <a:noFill/>
          </p:spPr>
          <p:txBody>
            <a:bodyPr wrap="square" rtlCol="0">
              <a:spAutoFit/>
            </a:bodyPr>
            <a:lstStyle/>
            <a:p>
              <a:r>
                <a:rPr lang="en-US" b="1" dirty="0" smtClean="0">
                  <a:solidFill>
                    <a:srgbClr val="0070C0"/>
                  </a:solidFill>
                </a:rPr>
                <a:t>1</a:t>
              </a:r>
              <a:endParaRPr lang="en-US" b="1" dirty="0">
                <a:solidFill>
                  <a:srgbClr val="0070C0"/>
                </a:solidFill>
              </a:endParaRPr>
            </a:p>
          </p:txBody>
        </p:sp>
        <p:pic>
          <p:nvPicPr>
            <p:cNvPr id="42" name="Picture 11" descr="C:\Users\Kevin\Documents\ClipArt\Shapes and Graphics\circular shapes\Circle\grey inner shadow circle.png"/>
            <p:cNvPicPr>
              <a:picLocks noChangeAspect="1" noChangeArrowheads="1"/>
            </p:cNvPicPr>
            <p:nvPr/>
          </p:nvPicPr>
          <p:blipFill>
            <a:blip r:embed="rId8" cstate="print"/>
            <a:srcRect/>
            <a:stretch>
              <a:fillRect/>
            </a:stretch>
          </p:blipFill>
          <p:spPr bwMode="auto">
            <a:xfrm>
              <a:off x="3011424" y="6172200"/>
              <a:ext cx="366456" cy="365760"/>
            </a:xfrm>
            <a:prstGeom prst="rect">
              <a:avLst/>
            </a:prstGeom>
            <a:noFill/>
          </p:spPr>
        </p:pic>
      </p:grpSp>
      <p:grpSp>
        <p:nvGrpSpPr>
          <p:cNvPr id="25" name="Group 42"/>
          <p:cNvGrpSpPr/>
          <p:nvPr/>
        </p:nvGrpSpPr>
        <p:grpSpPr>
          <a:xfrm>
            <a:off x="6324600" y="4953000"/>
            <a:ext cx="365760" cy="369332"/>
            <a:chOff x="7251192" y="3276600"/>
            <a:chExt cx="365760" cy="369332"/>
          </a:xfrm>
        </p:grpSpPr>
        <p:sp>
          <p:nvSpPr>
            <p:cNvPr id="44" name="TextBox 43"/>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6</a:t>
              </a:r>
              <a:endParaRPr lang="en-US" b="1" dirty="0">
                <a:solidFill>
                  <a:srgbClr val="92D050"/>
                </a:solidFill>
              </a:endParaRPr>
            </a:p>
          </p:txBody>
        </p:sp>
        <p:pic>
          <p:nvPicPr>
            <p:cNvPr id="45"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grpSp>
        <p:nvGrpSpPr>
          <p:cNvPr id="28" name="Group 42"/>
          <p:cNvGrpSpPr/>
          <p:nvPr/>
        </p:nvGrpSpPr>
        <p:grpSpPr>
          <a:xfrm>
            <a:off x="3657600" y="4572000"/>
            <a:ext cx="365760" cy="369332"/>
            <a:chOff x="7251192" y="3276600"/>
            <a:chExt cx="365760" cy="369332"/>
          </a:xfrm>
        </p:grpSpPr>
        <p:sp>
          <p:nvSpPr>
            <p:cNvPr id="47" name="TextBox 46"/>
            <p:cNvSpPr txBox="1"/>
            <p:nvPr/>
          </p:nvSpPr>
          <p:spPr>
            <a:xfrm>
              <a:off x="7278624" y="3276600"/>
              <a:ext cx="304800" cy="369332"/>
            </a:xfrm>
            <a:prstGeom prst="rect">
              <a:avLst/>
            </a:prstGeom>
            <a:noFill/>
          </p:spPr>
          <p:txBody>
            <a:bodyPr wrap="square" rtlCol="0">
              <a:spAutoFit/>
            </a:bodyPr>
            <a:lstStyle/>
            <a:p>
              <a:r>
                <a:rPr lang="en-US" b="1" dirty="0" smtClean="0">
                  <a:solidFill>
                    <a:srgbClr val="92D050"/>
                  </a:solidFill>
                </a:rPr>
                <a:t>7</a:t>
              </a:r>
              <a:endParaRPr lang="en-US" b="1" dirty="0">
                <a:solidFill>
                  <a:srgbClr val="92D050"/>
                </a:solidFill>
              </a:endParaRPr>
            </a:p>
          </p:txBody>
        </p:sp>
        <p:pic>
          <p:nvPicPr>
            <p:cNvPr id="48" name="Picture 10" descr="C:\Users\Kevin\Documents\ClipArt\Shapes and Graphics\circular shapes\Circle\green inner shadow circle.png"/>
            <p:cNvPicPr>
              <a:picLocks noChangeAspect="1" noChangeArrowheads="1"/>
            </p:cNvPicPr>
            <p:nvPr/>
          </p:nvPicPr>
          <p:blipFill>
            <a:blip r:embed="rId10" cstate="print"/>
            <a:srcRect/>
            <a:stretch>
              <a:fillRect/>
            </a:stretch>
          </p:blipFill>
          <p:spPr bwMode="auto">
            <a:xfrm>
              <a:off x="7251192" y="3276600"/>
              <a:ext cx="365760" cy="365760"/>
            </a:xfrm>
            <a:prstGeom prst="rect">
              <a:avLst/>
            </a:prstGeom>
            <a:noFill/>
          </p:spPr>
        </p:pic>
      </p:grpSp>
      <p:sp>
        <p:nvSpPr>
          <p:cNvPr id="53" name="TextBox 52"/>
          <p:cNvSpPr txBox="1"/>
          <p:nvPr/>
        </p:nvSpPr>
        <p:spPr>
          <a:xfrm>
            <a:off x="3276600" y="1828800"/>
            <a:ext cx="2514600" cy="646331"/>
          </a:xfrm>
          <a:prstGeom prst="rect">
            <a:avLst/>
          </a:prstGeom>
          <a:noFill/>
        </p:spPr>
        <p:txBody>
          <a:bodyPr wrap="square" rtlCol="0">
            <a:spAutoFit/>
          </a:bodyPr>
          <a:lstStyle/>
          <a:p>
            <a:r>
              <a:rPr lang="en-US" dirty="0" smtClean="0"/>
              <a:t>Certificate Enrollment Policy WS</a:t>
            </a:r>
            <a:endParaRPr lang="en-US" dirty="0"/>
          </a:p>
        </p:txBody>
      </p:sp>
      <p:sp>
        <p:nvSpPr>
          <p:cNvPr id="54" name="TextBox 53"/>
          <p:cNvSpPr txBox="1"/>
          <p:nvPr/>
        </p:nvSpPr>
        <p:spPr>
          <a:xfrm>
            <a:off x="3429000" y="5715000"/>
            <a:ext cx="2514600" cy="646331"/>
          </a:xfrm>
          <a:prstGeom prst="rect">
            <a:avLst/>
          </a:prstGeom>
          <a:noFill/>
        </p:spPr>
        <p:txBody>
          <a:bodyPr wrap="square" rtlCol="0">
            <a:spAutoFit/>
          </a:bodyPr>
          <a:lstStyle/>
          <a:p>
            <a:r>
              <a:rPr lang="en-US" dirty="0" smtClean="0"/>
              <a:t>Certificate Enrollment WS</a:t>
            </a:r>
            <a:endParaRPr lang="en-US" dirty="0"/>
          </a:p>
        </p:txBody>
      </p:sp>
      <p:pic>
        <p:nvPicPr>
          <p:cNvPr id="79874" name="Picture 2" descr="C:\Users\oshekel\AppData\Local\Microsoft\Windows\Temporary Internet Files\Content.IE5\DEIIWN0O\MCj04380590000[1].png"/>
          <p:cNvPicPr>
            <a:picLocks noChangeAspect="1" noChangeArrowheads="1"/>
          </p:cNvPicPr>
          <p:nvPr/>
        </p:nvPicPr>
        <p:blipFill>
          <a:blip r:embed="rId12"/>
          <a:srcRect/>
          <a:stretch>
            <a:fillRect/>
          </a:stretch>
        </p:blipFill>
        <p:spPr bwMode="auto">
          <a:xfrm>
            <a:off x="4572000" y="3352800"/>
            <a:ext cx="381000" cy="381000"/>
          </a:xfrm>
          <a:prstGeom prst="rect">
            <a:avLst/>
          </a:prstGeom>
          <a:noFill/>
        </p:spPr>
      </p:pic>
      <p:pic>
        <p:nvPicPr>
          <p:cNvPr id="56" name="Picture 2" descr="C:\Users\oshekel\AppData\Local\Microsoft\Windows\Temporary Internet Files\Content.IE5\DEIIWN0O\MCj04380590000[1].png"/>
          <p:cNvPicPr>
            <a:picLocks noChangeAspect="1" noChangeArrowheads="1"/>
          </p:cNvPicPr>
          <p:nvPr/>
        </p:nvPicPr>
        <p:blipFill>
          <a:blip r:embed="rId12"/>
          <a:srcRect/>
          <a:stretch>
            <a:fillRect/>
          </a:stretch>
        </p:blipFill>
        <p:spPr bwMode="auto">
          <a:xfrm>
            <a:off x="4648200" y="5410200"/>
            <a:ext cx="381000" cy="381000"/>
          </a:xfrm>
          <a:prstGeom prst="rect">
            <a:avLst/>
          </a:prstGeom>
          <a:noFill/>
        </p:spPr>
      </p:pic>
      <p:cxnSp>
        <p:nvCxnSpPr>
          <p:cNvPr id="58" name="Straight Connector 57"/>
          <p:cNvCxnSpPr/>
          <p:nvPr/>
        </p:nvCxnSpPr>
        <p:spPr>
          <a:xfrm rot="5400000">
            <a:off x="838200" y="4038600"/>
            <a:ext cx="3810000" cy="158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304800" y="1371600"/>
            <a:ext cx="1752600" cy="646331"/>
          </a:xfrm>
          <a:prstGeom prst="rect">
            <a:avLst/>
          </a:prstGeom>
          <a:noFill/>
        </p:spPr>
        <p:txBody>
          <a:bodyPr wrap="square" rtlCol="0">
            <a:spAutoFit/>
          </a:bodyPr>
          <a:lstStyle/>
          <a:p>
            <a:r>
              <a:rPr lang="en-US" dirty="0" smtClean="0"/>
              <a:t>Active </a:t>
            </a:r>
          </a:p>
          <a:p>
            <a:r>
              <a:rPr lang="en-US" dirty="0" smtClean="0"/>
              <a:t>Directory (AD)</a:t>
            </a:r>
            <a:endParaRPr lang="en-US" dirty="0"/>
          </a:p>
        </p:txBody>
      </p:sp>
      <p:pic>
        <p:nvPicPr>
          <p:cNvPr id="52" name="Picture 51" descr="C:\Users\Kevin\Desktop\ClipArt\XML Icons\ADtriangle4_7connected.png"/>
          <p:cNvPicPr>
            <a:picLocks noChangeAspect="1" noChangeArrowheads="1"/>
          </p:cNvPicPr>
          <p:nvPr/>
        </p:nvPicPr>
        <p:blipFill>
          <a:blip r:embed="rId6" cstate="print"/>
          <a:srcRect/>
          <a:stretch>
            <a:fillRect/>
          </a:stretch>
        </p:blipFill>
        <p:spPr bwMode="auto">
          <a:xfrm>
            <a:off x="304800" y="2057400"/>
            <a:ext cx="1552180" cy="990600"/>
          </a:xfrm>
          <a:prstGeom prst="rect">
            <a:avLst/>
          </a:prstGeom>
          <a:noFill/>
        </p:spPr>
      </p:pic>
      <p:sp>
        <p:nvSpPr>
          <p:cNvPr id="55" name="Rectangle 5"/>
          <p:cNvSpPr txBox="1">
            <a:spLocks noChangeArrowheads="1"/>
          </p:cNvSpPr>
          <p:nvPr/>
        </p:nvSpPr>
        <p:spPr>
          <a:xfrm>
            <a:off x="381000" y="5791200"/>
            <a:ext cx="1905000" cy="609600"/>
          </a:xfrm>
          <a:prstGeom prst="rect">
            <a:avLst/>
          </a:prstGeom>
          <a:noFill/>
          <a:ln/>
          <a:effectLst>
            <a:outerShdw blurRad="25400" dist="25400" dir="2700000" algn="tl" rotWithShape="0">
              <a:srgbClr val="000000">
                <a:alpha val="90000"/>
              </a:srgbClr>
            </a:outerShdw>
          </a:effectLst>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A7438"/>
                </a:solidFill>
                <a:effectLst/>
                <a:uLnTx/>
                <a:uFillTx/>
                <a:latin typeface="Segoe" pitchFamily="34" charset="0"/>
                <a:ea typeface="+mj-ea"/>
                <a:cs typeface="+mj-cs"/>
              </a:rPr>
              <a:t>Account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A7438"/>
                </a:solidFill>
                <a:effectLst/>
                <a:uLnTx/>
                <a:uFillTx/>
                <a:latin typeface="Segoe" pitchFamily="34" charset="0"/>
                <a:ea typeface="+mj-ea"/>
                <a:cs typeface="+mj-cs"/>
              </a:rPr>
              <a:t>Forest</a:t>
            </a:r>
            <a:endParaRPr kumimoji="0" lang="en-US" sz="2400" b="0" i="0" u="none" strike="noStrike" kern="1200" cap="none" spc="0" normalizeH="0" baseline="0" noProof="0" dirty="0">
              <a:ln>
                <a:noFill/>
              </a:ln>
              <a:solidFill>
                <a:srgbClr val="FA7438"/>
              </a:solidFill>
              <a:effectLst/>
              <a:uLnTx/>
              <a:uFillTx/>
              <a:latin typeface="Segoe" pitchFamily="34" charset="0"/>
              <a:ea typeface="+mj-ea"/>
              <a:cs typeface="+mj-cs"/>
            </a:endParaRPr>
          </a:p>
        </p:txBody>
      </p:sp>
      <p:sp>
        <p:nvSpPr>
          <p:cNvPr id="57" name="Rectangle 5"/>
          <p:cNvSpPr txBox="1">
            <a:spLocks noChangeArrowheads="1"/>
          </p:cNvSpPr>
          <p:nvPr/>
        </p:nvSpPr>
        <p:spPr>
          <a:xfrm>
            <a:off x="2971800" y="6172200"/>
            <a:ext cx="4724400" cy="609600"/>
          </a:xfrm>
          <a:prstGeom prst="rect">
            <a:avLst/>
          </a:prstGeom>
          <a:noFill/>
          <a:ln/>
          <a:effectLst>
            <a:outerShdw blurRad="25400" dist="25400" dir="2700000" algn="tl" rotWithShape="0">
              <a:srgbClr val="000000">
                <a:alpha val="90000"/>
              </a:srgbClr>
            </a:outerShdw>
          </a:effectLst>
        </p:spPr>
        <p:txBody>
          <a:bodyPr vert="horz" lIns="91440" tIns="45720" rIns="91440" bIns="45720" rtlCol="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FA7438"/>
                </a:solidFill>
                <a:effectLst/>
                <a:uLnTx/>
                <a:uFillTx/>
                <a:latin typeface="Segoe" pitchFamily="34" charset="0"/>
                <a:ea typeface="+mj-ea"/>
                <a:cs typeface="+mj-cs"/>
              </a:rPr>
              <a:t>Resource Forest</a:t>
            </a:r>
            <a:endParaRPr kumimoji="0" lang="en-US" sz="2400" b="0" i="0" u="none" strike="noStrike" kern="1200" cap="none" spc="0" normalizeH="0" baseline="0" noProof="0" dirty="0">
              <a:ln>
                <a:noFill/>
              </a:ln>
              <a:solidFill>
                <a:srgbClr val="FA7438"/>
              </a:solidFill>
              <a:effectLst/>
              <a:uLnTx/>
              <a:uFillTx/>
              <a:latin typeface="Segoe" pitchFamily="34" charset="0"/>
              <a:ea typeface="+mj-ea"/>
              <a:cs typeface="+mj-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mph" presetSubtype="0" nodeType="clickEffect">
                                  <p:stCondLst>
                                    <p:cond delay="0"/>
                                  </p:stCondLst>
                                  <p:childTnLst>
                                    <p:set>
                                      <p:cBhvr rctx="PPT">
                                        <p:cTn id="18" dur="indefinite"/>
                                        <p:tgtEl>
                                          <p:spTgt spid="52"/>
                                        </p:tgtEl>
                                        <p:attrNameLst>
                                          <p:attrName>style.opacity</p:attrName>
                                        </p:attrNameLst>
                                      </p:cBhvr>
                                      <p:to>
                                        <p:strVal val="0.25"/>
                                      </p:to>
                                    </p:set>
                                    <p:animEffect filter="image" prLst="opacity: 0.25">
                                      <p:cBhvr rctx="IE">
                                        <p:cTn id="19" dur="indefinite"/>
                                        <p:tgtEl>
                                          <p:spTgt spid="52"/>
                                        </p:tgtEl>
                                      </p:cBhvr>
                                    </p:animEffect>
                                  </p:childTnLst>
                                </p:cTn>
                              </p:par>
                              <p:par>
                                <p:cTn id="20" presetID="9" presetClass="emph" presetSubtype="0" grpId="1" nodeType="withEffect">
                                  <p:stCondLst>
                                    <p:cond delay="0"/>
                                  </p:stCondLst>
                                  <p:childTnLst>
                                    <p:set>
                                      <p:cBhvr rctx="PPT">
                                        <p:cTn id="21" dur="indefinite"/>
                                        <p:tgtEl>
                                          <p:spTgt spid="51"/>
                                        </p:tgtEl>
                                        <p:attrNameLst>
                                          <p:attrName>style.opacity</p:attrName>
                                        </p:attrNameLst>
                                      </p:cBhvr>
                                      <p:to>
                                        <p:strVal val="0.25"/>
                                      </p:to>
                                    </p:set>
                                    <p:animEffect filter="image" prLst="opacity: 0.25">
                                      <p:cBhvr rctx="IE">
                                        <p:cTn id="22" dur="indefinite"/>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1" grpId="1"/>
      <p:bldP spid="55" grpId="0" animBg="1"/>
      <p:bldP spid="5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054" y="228600"/>
            <a:ext cx="8375946" cy="1163395"/>
          </a:xfrm>
        </p:spPr>
        <p:txBody>
          <a:bodyPr/>
          <a:lstStyle/>
          <a:p>
            <a:r>
              <a:rPr lang="en-US" noProof="0" dirty="0" smtClean="0"/>
              <a:t>HTTP Based Enrollment </a:t>
            </a:r>
            <a:br>
              <a:rPr lang="en-US" noProof="0" dirty="0" smtClean="0"/>
            </a:br>
            <a:r>
              <a:rPr lang="en-US" sz="3600" noProof="0" dirty="0" smtClean="0">
                <a:solidFill>
                  <a:schemeClr val="accent1"/>
                </a:solidFill>
              </a:rPr>
              <a:t>Web server scenario: enrollment and renewal</a:t>
            </a:r>
            <a:endParaRPr lang="en-US" sz="4400" noProof="0" dirty="0">
              <a:solidFill>
                <a:schemeClr val="accent1"/>
              </a:solidFill>
            </a:endParaRPr>
          </a:p>
        </p:txBody>
      </p:sp>
      <p:sp>
        <p:nvSpPr>
          <p:cNvPr id="3" name="Text Placeholder 2"/>
          <p:cNvSpPr>
            <a:spLocks noGrp="1"/>
          </p:cNvSpPr>
          <p:nvPr>
            <p:ph type="body" sz="quarter" idx="10"/>
          </p:nvPr>
        </p:nvSpPr>
        <p:spPr/>
        <p:txBody>
          <a:bodyPr/>
          <a:lstStyle/>
          <a:p>
            <a:endParaRPr lang="en-US" noProof="0" dirty="0" smtClean="0"/>
          </a:p>
          <a:p>
            <a:r>
              <a:rPr lang="en-US" noProof="0" dirty="0" smtClean="0"/>
              <a:t>Admin logs on to a web server</a:t>
            </a:r>
          </a:p>
          <a:p>
            <a:r>
              <a:rPr lang="en-US" noProof="0" dirty="0" smtClean="0"/>
              <a:t>Admin opens IE browses to public CA web site and creates an account</a:t>
            </a:r>
          </a:p>
          <a:p>
            <a:r>
              <a:rPr lang="en-US" noProof="0" dirty="0" smtClean="0"/>
              <a:t>Admin clicks OK to elevation dialog:</a:t>
            </a:r>
          </a:p>
          <a:p>
            <a:pPr lvl="1"/>
            <a:r>
              <a:rPr lang="en-US" noProof="0" dirty="0" smtClean="0"/>
              <a:t>Set policy server URL in the local policy store</a:t>
            </a:r>
          </a:p>
          <a:p>
            <a:pPr lvl="1"/>
            <a:r>
              <a:rPr lang="en-US" noProof="0" dirty="0" smtClean="0"/>
              <a:t>Set credentials for policy server (admin or control)</a:t>
            </a:r>
          </a:p>
          <a:p>
            <a:pPr lvl="1"/>
            <a:r>
              <a:rPr lang="en-US" noProof="0" dirty="0" smtClean="0"/>
              <a:t>Enroll for this policy server</a:t>
            </a:r>
          </a:p>
          <a:p>
            <a:pPr lvl="2"/>
            <a:r>
              <a:rPr lang="en-US" noProof="0" dirty="0" smtClean="0"/>
              <a:t>Dynamic Enrollment policy</a:t>
            </a:r>
          </a:p>
          <a:p>
            <a:pPr lvl="2"/>
            <a:r>
              <a:rPr lang="en-US" noProof="0" dirty="0" smtClean="0"/>
              <a:t>After enrollment is done, certificate installed</a:t>
            </a:r>
            <a:endParaRPr lang="en-US" noProof="0" dirty="0"/>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054" y="228600"/>
            <a:ext cx="8375946" cy="1163395"/>
          </a:xfrm>
        </p:spPr>
        <p:txBody>
          <a:bodyPr/>
          <a:lstStyle/>
          <a:p>
            <a:r>
              <a:rPr lang="en-US" noProof="0" dirty="0" smtClean="0"/>
              <a:t>HTTP Based Enrollment </a:t>
            </a:r>
            <a:br>
              <a:rPr lang="en-US" noProof="0" dirty="0" smtClean="0"/>
            </a:br>
            <a:r>
              <a:rPr lang="en-US" sz="3600" noProof="0" dirty="0" smtClean="0">
                <a:solidFill>
                  <a:schemeClr val="accent1"/>
                </a:solidFill>
              </a:rPr>
              <a:t>Web server scenario: recover from revocation</a:t>
            </a:r>
            <a:endParaRPr lang="en-US" sz="3600" noProof="0" dirty="0">
              <a:solidFill>
                <a:schemeClr val="accent1"/>
              </a:solidFill>
            </a:endParaRPr>
          </a:p>
        </p:txBody>
      </p:sp>
      <p:sp>
        <p:nvSpPr>
          <p:cNvPr id="3" name="Text Placeholder 2"/>
          <p:cNvSpPr>
            <a:spLocks noGrp="1"/>
          </p:cNvSpPr>
          <p:nvPr>
            <p:ph type="body" sz="quarter" idx="10"/>
          </p:nvPr>
        </p:nvSpPr>
        <p:spPr>
          <a:xfrm>
            <a:off x="381000" y="1411552"/>
            <a:ext cx="8382000" cy="5620000"/>
          </a:xfrm>
        </p:spPr>
        <p:txBody>
          <a:bodyPr/>
          <a:lstStyle/>
          <a:p>
            <a:endParaRPr lang="en-US" sz="1800" noProof="0" smtClean="0"/>
          </a:p>
          <a:p>
            <a:r>
              <a:rPr lang="en-US" noProof="0" smtClean="0"/>
              <a:t>System configured with Policy Server Entry</a:t>
            </a:r>
          </a:p>
          <a:p>
            <a:pPr lvl="1"/>
            <a:r>
              <a:rPr lang="en-US" noProof="0" smtClean="0"/>
              <a:t>Cached U/P credentials</a:t>
            </a:r>
          </a:p>
          <a:p>
            <a:pPr lvl="1"/>
            <a:r>
              <a:rPr lang="en-US" noProof="0" smtClean="0"/>
              <a:t>Enabled for Auto-Enrollment</a:t>
            </a:r>
          </a:p>
          <a:p>
            <a:r>
              <a:rPr lang="en-US" noProof="0" smtClean="0"/>
              <a:t>CA revokes the system’s certificate and </a:t>
            </a:r>
            <a:br>
              <a:rPr lang="en-US" noProof="0" smtClean="0"/>
            </a:br>
            <a:r>
              <a:rPr lang="en-US" noProof="0" smtClean="0"/>
              <a:t>publish new CRL</a:t>
            </a:r>
          </a:p>
          <a:p>
            <a:r>
              <a:rPr lang="en-US" noProof="0" smtClean="0"/>
              <a:t>Within eight hours after old CRL expire:</a:t>
            </a:r>
          </a:p>
          <a:p>
            <a:pPr lvl="1"/>
            <a:r>
              <a:rPr lang="en-US" noProof="0" smtClean="0"/>
              <a:t>AE downloads new CRL</a:t>
            </a:r>
          </a:p>
          <a:p>
            <a:pPr lvl="1"/>
            <a:r>
              <a:rPr lang="en-US" noProof="0" smtClean="0"/>
              <a:t>AE marks existing cert as revoked</a:t>
            </a:r>
          </a:p>
          <a:p>
            <a:pPr lvl="1"/>
            <a:r>
              <a:rPr lang="en-US" noProof="0" smtClean="0"/>
              <a:t>AE retrieves policies from policy server </a:t>
            </a:r>
            <a:br>
              <a:rPr lang="en-US" noProof="0" smtClean="0"/>
            </a:br>
            <a:r>
              <a:rPr lang="en-US" noProof="0" smtClean="0"/>
              <a:t>and enrolls for a new certificate</a:t>
            </a:r>
          </a:p>
          <a:p>
            <a:pPr lvl="3"/>
            <a:endParaRPr lang="en-US" noProof="0"/>
          </a:p>
        </p:txBody>
      </p:sp>
    </p:spTree>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387054" y="228600"/>
            <a:ext cx="8375946" cy="1163395"/>
          </a:xfrm>
        </p:spPr>
        <p:txBody>
          <a:bodyPr/>
          <a:lstStyle/>
          <a:p>
            <a:r>
              <a:rPr lang="en-US" noProof="0" dirty="0" smtClean="0"/>
              <a:t>HTTP Based Enrollment </a:t>
            </a:r>
            <a:br>
              <a:rPr lang="en-US" noProof="0" dirty="0" smtClean="0"/>
            </a:br>
            <a:r>
              <a:rPr lang="en-US" sz="3600" noProof="0" dirty="0" smtClean="0">
                <a:solidFill>
                  <a:schemeClr val="accent1"/>
                </a:solidFill>
              </a:rPr>
              <a:t>Web server scenario: dynamic policy updates</a:t>
            </a:r>
            <a:endParaRPr lang="en-US" sz="3600" noProof="0" dirty="0">
              <a:solidFill>
                <a:schemeClr val="accent1"/>
              </a:solidFill>
            </a:endParaRPr>
          </a:p>
        </p:txBody>
      </p:sp>
      <p:sp>
        <p:nvSpPr>
          <p:cNvPr id="3" name="Text Placeholder 2"/>
          <p:cNvSpPr>
            <a:spLocks noGrp="1"/>
          </p:cNvSpPr>
          <p:nvPr>
            <p:ph type="body" sz="quarter" idx="10"/>
          </p:nvPr>
        </p:nvSpPr>
        <p:spPr>
          <a:xfrm>
            <a:off x="381000" y="1411552"/>
            <a:ext cx="8382000" cy="6081665"/>
          </a:xfrm>
        </p:spPr>
        <p:txBody>
          <a:bodyPr/>
          <a:lstStyle/>
          <a:p>
            <a:endParaRPr lang="en-US" sz="1800" noProof="0" dirty="0" smtClean="0"/>
          </a:p>
          <a:p>
            <a:r>
              <a:rPr lang="en-US" noProof="0" dirty="0" smtClean="0"/>
              <a:t>System configured with Policy Server</a:t>
            </a:r>
          </a:p>
          <a:p>
            <a:pPr lvl="1"/>
            <a:r>
              <a:rPr lang="en-US" noProof="0" dirty="0" smtClean="0"/>
              <a:t>One enrollment policy for SSL 1Year 1024 key size</a:t>
            </a:r>
          </a:p>
          <a:p>
            <a:pPr lvl="1"/>
            <a:r>
              <a:rPr lang="en-US" noProof="0" dirty="0" smtClean="0"/>
              <a:t>Policy needs to be updated every week</a:t>
            </a:r>
          </a:p>
          <a:p>
            <a:r>
              <a:rPr lang="en-US" noProof="0" dirty="0" smtClean="0"/>
              <a:t>CA increases key size to 2048 and update </a:t>
            </a:r>
            <a:br>
              <a:rPr lang="en-US" noProof="0" dirty="0" smtClean="0"/>
            </a:br>
            <a:r>
              <a:rPr lang="en-US" noProof="0" dirty="0" smtClean="0"/>
              <a:t>the revision number on the enrollment </a:t>
            </a:r>
            <a:br>
              <a:rPr lang="en-US" noProof="0" dirty="0" smtClean="0"/>
            </a:br>
            <a:r>
              <a:rPr lang="en-US" noProof="0" dirty="0" smtClean="0"/>
              <a:t>policy object</a:t>
            </a:r>
          </a:p>
          <a:p>
            <a:r>
              <a:rPr lang="en-US" noProof="0" dirty="0" smtClean="0"/>
              <a:t>Within a week:</a:t>
            </a:r>
          </a:p>
          <a:p>
            <a:pPr lvl="1"/>
            <a:r>
              <a:rPr lang="en-US" noProof="0" dirty="0" smtClean="0"/>
              <a:t>AE downloads new policies</a:t>
            </a:r>
          </a:p>
          <a:p>
            <a:pPr lvl="1"/>
            <a:r>
              <a:rPr lang="en-US" noProof="0" dirty="0" smtClean="0"/>
              <a:t>AE marks existing cert as archived</a:t>
            </a:r>
          </a:p>
          <a:p>
            <a:pPr lvl="1"/>
            <a:r>
              <a:rPr lang="en-US" noProof="0" dirty="0" smtClean="0"/>
              <a:t>AE enrolls for a new certificate</a:t>
            </a:r>
          </a:p>
          <a:p>
            <a:pPr lvl="2"/>
            <a:endParaRPr lang="en-US" noProof="0" dirty="0" smtClean="0"/>
          </a:p>
          <a:p>
            <a:pPr lvl="3"/>
            <a:endParaRPr lang="en-US" noProof="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381000" y="2590800"/>
            <a:ext cx="8305800" cy="33528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800" b="1" dirty="0" smtClean="0">
                <a:solidFill>
                  <a:schemeClr val="bg1"/>
                </a:solidFill>
                <a:effectLst>
                  <a:outerShdw blurRad="38100" dist="38100" dir="2700000" algn="tl">
                    <a:srgbClr val="000000">
                      <a:alpha val="43137"/>
                    </a:srgbClr>
                  </a:outerShdw>
                </a:effectLst>
              </a:rPr>
              <a:t>Public Key Infrastructure</a:t>
            </a: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noProof="0" dirty="0" smtClean="0"/>
              <a:t>Windows 7 Investments</a:t>
            </a:r>
            <a:endParaRPr lang="en-US" noProof="0" dirty="0"/>
          </a:p>
        </p:txBody>
      </p:sp>
      <p:sp>
        <p:nvSpPr>
          <p:cNvPr id="4" name="Rounded Rectangle 3"/>
          <p:cNvSpPr/>
          <p:nvPr/>
        </p:nvSpPr>
        <p:spPr bwMode="auto">
          <a:xfrm>
            <a:off x="6172200" y="3429000"/>
            <a:ext cx="2201333" cy="228600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rPr>
              <a:t>HTTP Based Enrollment</a:t>
            </a:r>
            <a:endParaRPr lang="en-US" sz="24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685800" y="3352800"/>
            <a:ext cx="2201333" cy="23622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smtClean="0">
                <a:solidFill>
                  <a:srgbClr val="FFFFFF"/>
                </a:solidFill>
                <a:effectLst>
                  <a:outerShdw blurRad="38100" dist="38100" dir="2700000" algn="tl">
                    <a:srgbClr val="000000">
                      <a:alpha val="43137"/>
                    </a:srgbClr>
                  </a:outerShdw>
                </a:effectLst>
              </a:rPr>
              <a:t>Server Consolidation</a:t>
            </a:r>
            <a:endParaRPr lang="en-US" sz="24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3437467" y="3384247"/>
            <a:ext cx="2201333" cy="23307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rPr>
              <a:t>Improved Existing</a:t>
            </a:r>
          </a:p>
          <a:p>
            <a:pPr algn="ctr" defTabSz="914099">
              <a:defRPr/>
            </a:pPr>
            <a:r>
              <a:rPr lang="en-US" sz="2400" dirty="0" smtClean="0">
                <a:solidFill>
                  <a:srgbClr val="FFFFFF"/>
                </a:solidFill>
                <a:effectLst>
                  <a:outerShdw blurRad="38100" dist="38100" dir="2700000" algn="tl">
                    <a:srgbClr val="000000">
                      <a:alpha val="43137"/>
                    </a:srgbClr>
                  </a:outerShdw>
                </a:effectLst>
              </a:rPr>
              <a:t>Scenarios</a:t>
            </a:r>
            <a:endParaRPr lang="en-US" sz="2400" dirty="0">
              <a:solidFill>
                <a:srgbClr val="FFFFFF"/>
              </a:solidFill>
              <a:effectLst>
                <a:outerShdw blurRad="38100" dist="38100" dir="2700000" algn="tl">
                  <a:srgbClr val="000000">
                    <a:alpha val="43137"/>
                  </a:srgbClr>
                </a:outerShdw>
              </a:effectLst>
            </a:endParaRPr>
          </a:p>
        </p:txBody>
      </p:sp>
      <p:sp>
        <p:nvSpPr>
          <p:cNvPr id="9" name="Rounded Rectangle 8"/>
          <p:cNvSpPr/>
          <p:nvPr/>
        </p:nvSpPr>
        <p:spPr bwMode="auto">
          <a:xfrm>
            <a:off x="381000" y="1219200"/>
            <a:ext cx="8305800" cy="106680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spcBef>
                <a:spcPts val="0"/>
              </a:spcBef>
              <a:spcAft>
                <a:spcPts val="0"/>
              </a:spcAft>
              <a:defRPr/>
            </a:pPr>
            <a:r>
              <a:rPr lang="en-US" sz="2800" b="1" dirty="0" smtClean="0">
                <a:solidFill>
                  <a:schemeClr val="bg1"/>
                </a:solidFill>
                <a:effectLst>
                  <a:outerShdw blurRad="38100" dist="38100" dir="2700000" algn="tl">
                    <a:srgbClr val="000000">
                      <a:alpha val="43137"/>
                    </a:srgbClr>
                  </a:outerShdw>
                </a:effectLst>
              </a:rPr>
              <a:t>Strong Authentication</a:t>
            </a:r>
            <a:endParaRPr lang="en-US" sz="2800" b="1" dirty="0">
              <a:solidFill>
                <a:schemeClr val="bg1"/>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6"/>
                                        </p:tgtEl>
                                        <p:attrNameLst>
                                          <p:attrName>style.opacity</p:attrName>
                                        </p:attrNameLst>
                                      </p:cBhvr>
                                      <p:to>
                                        <p:strVal val="0.5"/>
                                      </p:to>
                                    </p:set>
                                    <p:animEffect filter="image" prLst="opacity: 0.5">
                                      <p:cBhvr rctx="IE">
                                        <p:cTn id="7" dur="indefinite"/>
                                        <p:tgtEl>
                                          <p:spTgt spid="6"/>
                                        </p:tgtEl>
                                      </p:cBhvr>
                                    </p:animEffect>
                                  </p:childTnLst>
                                </p:cTn>
                              </p:par>
                              <p:par>
                                <p:cTn id="8" presetID="9" presetClass="emph" presetSubtype="0" grpId="0" nodeType="withEffect">
                                  <p:stCondLst>
                                    <p:cond delay="0"/>
                                  </p:stCondLst>
                                  <p:childTnLst>
                                    <p:set>
                                      <p:cBhvr rctx="PPT">
                                        <p:cTn id="9" dur="indefinite"/>
                                        <p:tgtEl>
                                          <p:spTgt spid="8"/>
                                        </p:tgtEl>
                                        <p:attrNameLst>
                                          <p:attrName>style.opacity</p:attrName>
                                        </p:attrNameLst>
                                      </p:cBhvr>
                                      <p:to>
                                        <p:strVal val="0.5"/>
                                      </p:to>
                                    </p:set>
                                    <p:animEffect filter="image" prLst="opacity: 0.5">
                                      <p:cBhvr rctx="IE">
                                        <p:cTn id="10" dur="indefinite"/>
                                        <p:tgtEl>
                                          <p:spTgt spid="8"/>
                                        </p:tgtEl>
                                      </p:cBhvr>
                                    </p:animEffect>
                                  </p:childTnLst>
                                </p:cTn>
                              </p:par>
                              <p:par>
                                <p:cTn id="11" presetID="9" presetClass="emph" presetSubtype="0" grpId="0" nodeType="withEffect">
                                  <p:stCondLst>
                                    <p:cond delay="0"/>
                                  </p:stCondLst>
                                  <p:childTnLst>
                                    <p:set>
                                      <p:cBhvr rctx="PPT">
                                        <p:cTn id="12" dur="indefinite"/>
                                        <p:tgtEl>
                                          <p:spTgt spid="4"/>
                                        </p:tgtEl>
                                        <p:attrNameLst>
                                          <p:attrName>style.opacity</p:attrName>
                                        </p:attrNameLst>
                                      </p:cBhvr>
                                      <p:to>
                                        <p:strVal val="0.5"/>
                                      </p:to>
                                    </p:set>
                                    <p:animEffect filter="image" prLst="opacity: 0.5">
                                      <p:cBhvr rctx="IE">
                                        <p:cTn id="13" dur="indefinite"/>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dirty="0" smtClean="0"/>
              <a:t>Strong Authentication</a:t>
            </a:r>
            <a:br>
              <a:rPr lang="en-US" noProof="0" dirty="0" smtClean="0"/>
            </a:br>
            <a:r>
              <a:rPr lang="en-US" sz="3600" noProof="0" dirty="0" smtClean="0">
                <a:solidFill>
                  <a:schemeClr val="accent1"/>
                </a:solidFill>
              </a:rPr>
              <a:t>Biometric</a:t>
            </a:r>
            <a:endParaRPr lang="en-US" noProof="0" dirty="0">
              <a:solidFill>
                <a:schemeClr val="accent1"/>
              </a:solidFill>
            </a:endParaRPr>
          </a:p>
        </p:txBody>
      </p:sp>
      <p:sp>
        <p:nvSpPr>
          <p:cNvPr id="33794" name="Text Placeholder 2"/>
          <p:cNvSpPr>
            <a:spLocks noGrp="1"/>
          </p:cNvSpPr>
          <p:nvPr>
            <p:ph type="body" sz="quarter" idx="10"/>
          </p:nvPr>
        </p:nvSpPr>
        <p:spPr>
          <a:xfrm>
            <a:off x="381000" y="1411552"/>
            <a:ext cx="8382000" cy="4382738"/>
          </a:xfrm>
        </p:spPr>
        <p:txBody>
          <a:bodyPr/>
          <a:lstStyle/>
          <a:p>
            <a:endParaRPr lang="en-US" sz="1800" noProof="0" dirty="0" smtClean="0"/>
          </a:p>
          <a:p>
            <a:r>
              <a:rPr lang="en-US" sz="2800" noProof="0" dirty="0" smtClean="0"/>
              <a:t>New platform for Biometric Devices</a:t>
            </a:r>
          </a:p>
          <a:p>
            <a:pPr lvl="1"/>
            <a:r>
              <a:rPr lang="en-US" sz="2400" noProof="0" dirty="0" smtClean="0"/>
              <a:t>Focused on fingerprint based </a:t>
            </a:r>
            <a:r>
              <a:rPr lang="en-US" sz="2400" noProof="0" dirty="0" err="1" smtClean="0"/>
              <a:t>authN</a:t>
            </a:r>
            <a:r>
              <a:rPr lang="en-US" sz="2400" noProof="0" dirty="0" smtClean="0"/>
              <a:t> in consumer scenarios</a:t>
            </a:r>
          </a:p>
          <a:p>
            <a:pPr lvl="1"/>
            <a:r>
              <a:rPr lang="en-US" sz="2400" noProof="0" dirty="0" smtClean="0"/>
              <a:t>New driver model and basis for future certification program</a:t>
            </a:r>
          </a:p>
          <a:p>
            <a:pPr>
              <a:spcBef>
                <a:spcPts val="1200"/>
              </a:spcBef>
            </a:pPr>
            <a:r>
              <a:rPr lang="en-US" sz="2800" noProof="0" dirty="0" smtClean="0"/>
              <a:t>Integrated user experience</a:t>
            </a:r>
          </a:p>
          <a:p>
            <a:pPr lvl="1"/>
            <a:r>
              <a:rPr lang="en-US" sz="2400" noProof="0" dirty="0" smtClean="0"/>
              <a:t>Windows logon, local and domain</a:t>
            </a:r>
          </a:p>
          <a:p>
            <a:pPr lvl="1"/>
            <a:r>
              <a:rPr lang="en-US" sz="2400" noProof="0" dirty="0" smtClean="0"/>
              <a:t>Device and feature discovery</a:t>
            </a:r>
          </a:p>
          <a:p>
            <a:pPr>
              <a:spcBef>
                <a:spcPts val="1200"/>
              </a:spcBef>
            </a:pPr>
            <a:r>
              <a:rPr lang="en-US" sz="2800" noProof="0" dirty="0" smtClean="0"/>
              <a:t>Enterprise management</a:t>
            </a:r>
          </a:p>
          <a:p>
            <a:pPr lvl="1"/>
            <a:r>
              <a:rPr lang="en-US" sz="2400" noProof="0" dirty="0" smtClean="0"/>
              <a:t>Disable Windows Biometric Framework via Group Policy</a:t>
            </a:r>
          </a:p>
          <a:p>
            <a:pPr lvl="1"/>
            <a:r>
              <a:rPr lang="en-US" sz="2400" noProof="0" dirty="0" smtClean="0"/>
              <a:t>Allow use for applications but not for domain logon</a:t>
            </a:r>
          </a:p>
        </p:txBody>
      </p:sp>
    </p:spTree>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dirty="0" smtClean="0"/>
              <a:t>Strong Authentication</a:t>
            </a:r>
            <a:br>
              <a:rPr lang="en-US" noProof="0" dirty="0" smtClean="0"/>
            </a:br>
            <a:r>
              <a:rPr lang="en-US" sz="3600" noProof="0" dirty="0" err="1" smtClean="0">
                <a:solidFill>
                  <a:schemeClr val="accent1"/>
                </a:solidFill>
              </a:rPr>
              <a:t>SmartCard</a:t>
            </a:r>
            <a:endParaRPr lang="en-US" sz="3600" noProof="0" dirty="0">
              <a:solidFill>
                <a:schemeClr val="accent1"/>
              </a:solidFill>
            </a:endParaRPr>
          </a:p>
        </p:txBody>
      </p:sp>
      <p:sp>
        <p:nvSpPr>
          <p:cNvPr id="33794" name="Text Placeholder 2"/>
          <p:cNvSpPr>
            <a:spLocks noGrp="1"/>
          </p:cNvSpPr>
          <p:nvPr>
            <p:ph type="body" sz="quarter" idx="10"/>
          </p:nvPr>
        </p:nvSpPr>
        <p:spPr>
          <a:xfrm>
            <a:off x="381000" y="1411552"/>
            <a:ext cx="8382000" cy="4653582"/>
          </a:xfrm>
        </p:spPr>
        <p:txBody>
          <a:bodyPr/>
          <a:lstStyle/>
          <a:p>
            <a:endParaRPr lang="en-US" sz="1800" noProof="0" dirty="0" smtClean="0"/>
          </a:p>
          <a:p>
            <a:r>
              <a:rPr lang="en-US" sz="2800" noProof="0" dirty="0" smtClean="0"/>
              <a:t>Smart card Plug-and-Play </a:t>
            </a:r>
          </a:p>
          <a:p>
            <a:pPr lvl="1"/>
            <a:r>
              <a:rPr lang="en-US" sz="2400" noProof="0" dirty="0" smtClean="0"/>
              <a:t>Windows Update and WSUS/SUS based driver installation</a:t>
            </a:r>
          </a:p>
          <a:p>
            <a:pPr lvl="1"/>
            <a:r>
              <a:rPr lang="en-US" sz="2400" noProof="0" dirty="0" smtClean="0"/>
              <a:t>Pre-Logon driver installation</a:t>
            </a:r>
          </a:p>
          <a:p>
            <a:pPr lvl="1"/>
            <a:r>
              <a:rPr lang="en-US" sz="2400" noProof="0" dirty="0" smtClean="0"/>
              <a:t>Non-Admin based driver installation</a:t>
            </a:r>
          </a:p>
          <a:p>
            <a:r>
              <a:rPr lang="en-US" sz="2800" noProof="0" dirty="0" smtClean="0"/>
              <a:t>Smart card class mini-driver</a:t>
            </a:r>
          </a:p>
          <a:p>
            <a:pPr lvl="1"/>
            <a:r>
              <a:rPr lang="en-US" sz="2400" noProof="0" dirty="0" smtClean="0"/>
              <a:t>NIST SP800-73-1 (PIV) support</a:t>
            </a:r>
          </a:p>
          <a:p>
            <a:pPr lvl="1"/>
            <a:r>
              <a:rPr lang="en-US" sz="2400" noProof="0" dirty="0" smtClean="0"/>
              <a:t>INCITS GICS  (Butterfly) support</a:t>
            </a:r>
          </a:p>
          <a:p>
            <a:r>
              <a:rPr lang="en-US" sz="2800" noProof="0" dirty="0" smtClean="0"/>
              <a:t>Windows 7 Smartcard Framework improvements</a:t>
            </a:r>
          </a:p>
          <a:p>
            <a:pPr lvl="1"/>
            <a:r>
              <a:rPr lang="en-US" sz="2400" noProof="0" dirty="0" smtClean="0"/>
              <a:t>Improved support for Biometric Based Smart card unlock</a:t>
            </a:r>
          </a:p>
          <a:p>
            <a:pPr lvl="1"/>
            <a:r>
              <a:rPr lang="en-US" sz="2400" noProof="0" dirty="0" smtClean="0"/>
              <a:t>New APIs enabling Secure Key Injection</a:t>
            </a:r>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pPr>
              <a:tabLst>
                <a:tab pos="2286000" algn="l"/>
              </a:tabLst>
            </a:pPr>
            <a:r>
              <a:rPr lang="en-US" noProof="0" dirty="0" smtClean="0"/>
              <a:t>Strong Authentication</a:t>
            </a:r>
            <a:br>
              <a:rPr lang="en-US" noProof="0" dirty="0" smtClean="0"/>
            </a:br>
            <a:r>
              <a:rPr lang="en-US" sz="3600" noProof="0" dirty="0" smtClean="0">
                <a:solidFill>
                  <a:schemeClr val="accent1"/>
                </a:solidFill>
              </a:rPr>
              <a:t>ECC based Smartcard logon</a:t>
            </a:r>
            <a:endParaRPr lang="en-US" sz="3600" noProof="0" dirty="0">
              <a:solidFill>
                <a:schemeClr val="accent1"/>
              </a:solidFill>
            </a:endParaRPr>
          </a:p>
        </p:txBody>
      </p:sp>
      <p:sp>
        <p:nvSpPr>
          <p:cNvPr id="33794" name="Text Placeholder 2"/>
          <p:cNvSpPr>
            <a:spLocks noGrp="1"/>
          </p:cNvSpPr>
          <p:nvPr>
            <p:ph type="body" sz="quarter" idx="10"/>
          </p:nvPr>
        </p:nvSpPr>
        <p:spPr>
          <a:xfrm>
            <a:off x="381000" y="1411552"/>
            <a:ext cx="8382000" cy="1738938"/>
          </a:xfrm>
        </p:spPr>
        <p:txBody>
          <a:bodyPr/>
          <a:lstStyle/>
          <a:p>
            <a:endParaRPr lang="en-US" sz="1800" noProof="0" dirty="0" smtClean="0"/>
          </a:p>
          <a:p>
            <a:r>
              <a:rPr lang="en-US" noProof="0" dirty="0" smtClean="0"/>
              <a:t>Windows 7 supports:</a:t>
            </a:r>
          </a:p>
          <a:p>
            <a:pPr lvl="1"/>
            <a:r>
              <a:rPr lang="en-US" noProof="0" dirty="0" smtClean="0"/>
              <a:t>smartcard enrollment for ECC certificate</a:t>
            </a:r>
          </a:p>
          <a:p>
            <a:pPr lvl="1"/>
            <a:r>
              <a:rPr lang="en-US" noProof="0" dirty="0" smtClean="0"/>
              <a:t>logon with ECC based certificate</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PKI Trends</a:t>
            </a:r>
            <a:endParaRPr lang="en-US" noProof="0"/>
          </a:p>
        </p:txBody>
      </p:sp>
      <p:sp>
        <p:nvSpPr>
          <p:cNvPr id="3" name="Text Placeholder 2"/>
          <p:cNvSpPr>
            <a:spLocks noGrp="1"/>
          </p:cNvSpPr>
          <p:nvPr>
            <p:ph type="body" sz="quarter" idx="10"/>
          </p:nvPr>
        </p:nvSpPr>
        <p:spPr/>
        <p:txBody>
          <a:bodyPr/>
          <a:lstStyle/>
          <a:p>
            <a:r>
              <a:rPr lang="en-US" noProof="0" smtClean="0"/>
              <a:t>Governments – the biggest cert issuers!!!</a:t>
            </a:r>
          </a:p>
          <a:p>
            <a:r>
              <a:rPr lang="en-US" noProof="0" smtClean="0"/>
              <a:t>SMBs need PKI solution</a:t>
            </a:r>
          </a:p>
          <a:p>
            <a:r>
              <a:rPr lang="en-US" noProof="0" smtClean="0"/>
              <a:t>Enterprises need PKI for heterogeneous environments</a:t>
            </a:r>
          </a:p>
          <a:p>
            <a:r>
              <a:rPr lang="en-US" noProof="0" smtClean="0"/>
              <a:t>Applications use certificates as authorization tokens (short validity period)</a:t>
            </a:r>
          </a:p>
          <a:p>
            <a:r>
              <a:rPr lang="en-US" noProof="0" smtClean="0"/>
              <a:t>Industry extends usage of X.509 certificates </a:t>
            </a:r>
          </a:p>
          <a:p>
            <a:pPr lvl="1"/>
            <a:r>
              <a:rPr lang="en-US" noProof="0" smtClean="0"/>
              <a:t>Extended Validation (EV) certificates</a:t>
            </a:r>
          </a:p>
          <a:p>
            <a:pPr lvl="1"/>
            <a:r>
              <a:rPr lang="en-US" noProof="0" smtClean="0"/>
              <a:t>Logo types</a:t>
            </a:r>
          </a:p>
          <a:p>
            <a:r>
              <a:rPr lang="en-US" noProof="0" smtClean="0"/>
              <a:t>Advanced crypto is picking up</a:t>
            </a:r>
            <a:endParaRPr lang="en-US" noProof="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 calcmode="lin" valueType="num">
                                      <p:cBhvr additive="base">
                                        <p:cTn id="4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228600"/>
            <a:ext cx="8375946" cy="1163395"/>
          </a:xfrm>
        </p:spPr>
        <p:txBody>
          <a:bodyPr/>
          <a:lstStyle/>
          <a:p>
            <a:r>
              <a:rPr lang="en-US" noProof="0" dirty="0" smtClean="0"/>
              <a:t>Strong Authentication</a:t>
            </a:r>
            <a:br>
              <a:rPr lang="en-US" noProof="0" dirty="0" smtClean="0"/>
            </a:br>
            <a:r>
              <a:rPr lang="en-US" sz="3600" noProof="0" dirty="0" smtClean="0">
                <a:solidFill>
                  <a:schemeClr val="accent1"/>
                </a:solidFill>
              </a:rPr>
              <a:t>Strong authentication based access control</a:t>
            </a:r>
            <a:endParaRPr lang="en-US" sz="3600" noProof="0" dirty="0">
              <a:solidFill>
                <a:schemeClr val="accent1"/>
              </a:solidFill>
            </a:endParaRPr>
          </a:p>
        </p:txBody>
      </p:sp>
      <p:sp>
        <p:nvSpPr>
          <p:cNvPr id="3" name="Text Placeholder 2"/>
          <p:cNvSpPr>
            <a:spLocks noGrp="1"/>
          </p:cNvSpPr>
          <p:nvPr>
            <p:ph type="body" sz="quarter" idx="10"/>
          </p:nvPr>
        </p:nvSpPr>
        <p:spPr>
          <a:xfrm>
            <a:off x="381000" y="1411552"/>
            <a:ext cx="8382000" cy="1264962"/>
          </a:xfrm>
        </p:spPr>
        <p:txBody>
          <a:bodyPr/>
          <a:lstStyle/>
          <a:p>
            <a:endParaRPr lang="en-US" sz="1800" noProof="0" dirty="0" smtClean="0"/>
          </a:p>
          <a:p>
            <a:r>
              <a:rPr lang="en-US" noProof="0" dirty="0" smtClean="0"/>
              <a:t>‘Smart card required’ for remote access checks</a:t>
            </a:r>
          </a:p>
          <a:p>
            <a:pPr lvl="1"/>
            <a:endParaRPr lang="en-US" noProof="0" dirty="0"/>
          </a:p>
        </p:txBody>
      </p:sp>
      <p:graphicFrame>
        <p:nvGraphicFramePr>
          <p:cNvPr id="4" name="Diagram 3"/>
          <p:cNvGraphicFramePr/>
          <p:nvPr/>
        </p:nvGraphicFramePr>
        <p:xfrm>
          <a:off x="387350" y="2362200"/>
          <a:ext cx="83693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dirty="0" smtClean="0"/>
              <a:t>Strong Authentication</a:t>
            </a:r>
            <a:endParaRPr lang="en-US" noProof="0" dirty="0"/>
          </a:p>
        </p:txBody>
      </p:sp>
      <p:sp>
        <p:nvSpPr>
          <p:cNvPr id="4" name="Subtitle 3"/>
          <p:cNvSpPr>
            <a:spLocks noGrp="1"/>
          </p:cNvSpPr>
          <p:nvPr>
            <p:ph type="subTitle" idx="1"/>
          </p:nvPr>
        </p:nvSpPr>
        <p:spPr/>
        <p:txBody>
          <a:bodyPr/>
          <a:lstStyle/>
          <a:p>
            <a:pPr marL="514350" indent="-514350">
              <a:buFont typeface="+mj-lt"/>
              <a:buAutoNum type="arabicPeriod"/>
            </a:pPr>
            <a:r>
              <a:rPr lang="en-US" dirty="0" smtClean="0"/>
              <a:t>Biometric</a:t>
            </a:r>
          </a:p>
          <a:p>
            <a:pPr marL="514350" indent="-514350">
              <a:buFont typeface="+mj-lt"/>
              <a:buAutoNum type="arabicPeriod"/>
            </a:pPr>
            <a:r>
              <a:rPr lang="en-US" dirty="0" smtClean="0"/>
              <a:t>Smartcard</a:t>
            </a:r>
          </a:p>
          <a:p>
            <a:endParaRPr lang="en-GB" dirty="0"/>
          </a:p>
        </p:txBody>
      </p:sp>
      <p:sp>
        <p:nvSpPr>
          <p:cNvPr id="7" name="Text Placeholder 6"/>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381000" y="2590800"/>
            <a:ext cx="8305800" cy="33528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800" b="1" dirty="0" smtClean="0">
                <a:solidFill>
                  <a:schemeClr val="bg1"/>
                </a:solidFill>
                <a:effectLst>
                  <a:outerShdw blurRad="38100" dist="38100" dir="2700000" algn="tl">
                    <a:srgbClr val="000000">
                      <a:alpha val="43137"/>
                    </a:srgbClr>
                  </a:outerShdw>
                </a:effectLst>
              </a:rPr>
              <a:t>Public Key Infrastructure</a:t>
            </a: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noProof="0" dirty="0" smtClean="0"/>
              <a:t>Windows 7 Investments</a:t>
            </a:r>
            <a:endParaRPr lang="en-US" noProof="0" dirty="0"/>
          </a:p>
        </p:txBody>
      </p:sp>
      <p:sp>
        <p:nvSpPr>
          <p:cNvPr id="4" name="Rounded Rectangle 3"/>
          <p:cNvSpPr/>
          <p:nvPr/>
        </p:nvSpPr>
        <p:spPr bwMode="auto">
          <a:xfrm>
            <a:off x="6172200" y="3429000"/>
            <a:ext cx="2201333" cy="228600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rPr>
              <a:t>HTTP Based Enrollment</a:t>
            </a:r>
            <a:endParaRPr lang="en-US" sz="24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685800" y="3352800"/>
            <a:ext cx="2201333" cy="23622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smtClean="0">
                <a:solidFill>
                  <a:srgbClr val="FFFFFF"/>
                </a:solidFill>
                <a:effectLst>
                  <a:outerShdw blurRad="38100" dist="38100" dir="2700000" algn="tl">
                    <a:srgbClr val="000000">
                      <a:alpha val="43137"/>
                    </a:srgbClr>
                  </a:outerShdw>
                </a:effectLst>
              </a:rPr>
              <a:t>Server Consolidation</a:t>
            </a:r>
            <a:endParaRPr lang="en-US" sz="24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3437467" y="3384247"/>
            <a:ext cx="2201333" cy="23307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rPr>
              <a:t>Improved Existing</a:t>
            </a:r>
          </a:p>
          <a:p>
            <a:pPr algn="ctr" defTabSz="914099">
              <a:defRPr/>
            </a:pPr>
            <a:r>
              <a:rPr lang="en-US" sz="2400" dirty="0" smtClean="0">
                <a:solidFill>
                  <a:srgbClr val="FFFFFF"/>
                </a:solidFill>
                <a:effectLst>
                  <a:outerShdw blurRad="38100" dist="38100" dir="2700000" algn="tl">
                    <a:srgbClr val="000000">
                      <a:alpha val="43137"/>
                    </a:srgbClr>
                  </a:outerShdw>
                </a:effectLst>
              </a:rPr>
              <a:t>Scenarios</a:t>
            </a:r>
            <a:endParaRPr lang="en-US" sz="2400" dirty="0">
              <a:solidFill>
                <a:srgbClr val="FFFFFF"/>
              </a:solidFill>
              <a:effectLst>
                <a:outerShdw blurRad="38100" dist="38100" dir="2700000" algn="tl">
                  <a:srgbClr val="000000">
                    <a:alpha val="43137"/>
                  </a:srgbClr>
                </a:outerShdw>
              </a:effectLst>
            </a:endParaRPr>
          </a:p>
        </p:txBody>
      </p:sp>
      <p:sp>
        <p:nvSpPr>
          <p:cNvPr id="9" name="Rounded Rectangle 8"/>
          <p:cNvSpPr/>
          <p:nvPr/>
        </p:nvSpPr>
        <p:spPr bwMode="auto">
          <a:xfrm>
            <a:off x="381000" y="1219200"/>
            <a:ext cx="8305800" cy="106680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spcBef>
                <a:spcPts val="0"/>
              </a:spcBef>
              <a:spcAft>
                <a:spcPts val="0"/>
              </a:spcAft>
              <a:defRPr/>
            </a:pPr>
            <a:r>
              <a:rPr lang="en-US" sz="2800" b="1" dirty="0" smtClean="0">
                <a:solidFill>
                  <a:schemeClr val="bg1"/>
                </a:solidFill>
                <a:effectLst>
                  <a:outerShdw blurRad="38100" dist="38100" dir="2700000" algn="tl">
                    <a:srgbClr val="000000">
                      <a:alpha val="43137"/>
                    </a:srgbClr>
                  </a:outerShdw>
                </a:effectLst>
              </a:rPr>
              <a:t>Strong Authentication</a:t>
            </a:r>
            <a:endParaRPr lang="en-US" sz="2800" b="1" dirty="0">
              <a:solidFill>
                <a:schemeClr val="bg1"/>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p:txBody>
          <a:bodyPr/>
          <a:lstStyle/>
          <a:p>
            <a:r>
              <a:rPr lang="en-US" noProof="0" smtClean="0"/>
              <a:t>Q &amp; A</a:t>
            </a:r>
            <a:endParaRPr lang="en-US" noProof="0"/>
          </a:p>
        </p:txBody>
      </p:sp>
      <p:sp>
        <p:nvSpPr>
          <p:cNvPr id="5" name="Text Placeholder 2"/>
          <p:cNvSpPr txBox="1">
            <a:spLocks/>
          </p:cNvSpPr>
          <p:nvPr/>
        </p:nvSpPr>
        <p:spPr>
          <a:xfrm>
            <a:off x="1243122" y="3029803"/>
            <a:ext cx="6994950" cy="3002511"/>
          </a:xfrm>
          <a:prstGeom prst="rect">
            <a:avLst/>
          </a:prstGeom>
          <a:scene3d>
            <a:camera prst="orthographicFront"/>
            <a:lightRig rig="contrasting" dir="t"/>
          </a:scene3d>
          <a:sp3d/>
        </p:spPr>
        <p:txBody>
          <a:bodyPr vert="horz" wrap="square" lIns="0" tIns="0" rIns="0" bIns="0" rtlCol="0" anchor="t" anchorCtr="0">
            <a:noAutofit/>
            <a:sp3d extrusionH="57150">
              <a:bevelT w="19050" h="31750"/>
              <a:contourClr>
                <a:srgbClr val="CCFF99"/>
              </a:contourClr>
            </a:sp3d>
          </a:bodyPr>
          <a:lstStyle/>
          <a:p>
            <a:pPr marL="0" marR="0" lvl="0" indent="0" algn="r" defTabSz="914363" rtl="0" eaLnBrk="1" fontAlgn="auto" latinLnBrk="0" hangingPunct="1">
              <a:lnSpc>
                <a:spcPct val="90000"/>
              </a:lnSpc>
              <a:spcBef>
                <a:spcPct val="0"/>
              </a:spcBef>
              <a:spcAft>
                <a:spcPts val="0"/>
              </a:spcAft>
              <a:buClrTx/>
              <a:buSzPct val="120000"/>
              <a:buFont typeface="Arial" pitchFamily="34" charset="0"/>
              <a:buNone/>
              <a:tabLst/>
              <a:defRPr/>
            </a:pPr>
            <a:r>
              <a:rPr kumimoji="0" lang="en-GB" sz="36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Meet me in the </a:t>
            </a:r>
          </a:p>
          <a:p>
            <a:pPr marL="0" marR="0" lvl="0" indent="0" algn="r" defTabSz="914363" rtl="0" eaLnBrk="1" fontAlgn="auto" latinLnBrk="0" hangingPunct="1">
              <a:lnSpc>
                <a:spcPct val="90000"/>
              </a:lnSpc>
              <a:spcBef>
                <a:spcPct val="0"/>
              </a:spcBef>
              <a:spcAft>
                <a:spcPts val="0"/>
              </a:spcAft>
              <a:buClrTx/>
              <a:buSzPct val="120000"/>
              <a:buFont typeface="Arial" pitchFamily="34" charset="0"/>
              <a:buNone/>
              <a:tabLst/>
              <a:defRPr/>
            </a:pPr>
            <a:r>
              <a:rPr kumimoji="0" lang="en-GB" sz="36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Ask-the-Experts pavilion!</a:t>
            </a:r>
          </a:p>
          <a:p>
            <a:pPr marL="0" marR="0" lvl="0" indent="0" algn="r" defTabSz="914363" rtl="0" eaLnBrk="1" fontAlgn="auto" latinLnBrk="0" hangingPunct="1">
              <a:lnSpc>
                <a:spcPct val="90000"/>
              </a:lnSpc>
              <a:spcBef>
                <a:spcPct val="20000"/>
              </a:spcBef>
              <a:spcAft>
                <a:spcPts val="0"/>
              </a:spcAft>
              <a:buClrTx/>
              <a:buSzPct val="120000"/>
              <a:buFont typeface="Arial" pitchFamily="34" charset="0"/>
              <a:buNone/>
              <a:tabLst/>
              <a:defRPr/>
            </a:pPr>
            <a: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WEDNESDAY - DAY 3</a:t>
            </a:r>
            <a:b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br>
            <a:r>
              <a:rPr lang="en-GB" sz="4800" dirty="0" smtClean="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rPr>
              <a:t>12:15 - 12:45</a:t>
            </a:r>
            <a:endParaRPr lang="en-GB" sz="4800" dirty="0">
              <a:ln w="11430"/>
              <a:gradFill flip="none" rotWithShape="1">
                <a:gsLst>
                  <a:gs pos="0">
                    <a:srgbClr val="FFFFFF"/>
                  </a:gs>
                  <a:gs pos="28000">
                    <a:srgbClr val="B0DEFE"/>
                  </a:gs>
                  <a:gs pos="62000">
                    <a:srgbClr val="5DBDFF"/>
                  </a:gs>
                  <a:gs pos="88000">
                    <a:srgbClr val="0386D7"/>
                  </a:gs>
                </a:gsLst>
                <a:lin ang="5400000" scaled="1"/>
                <a:tileRect/>
              </a:gradFill>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noProof="0" smtClean="0"/>
              <a:t>Related Content</a:t>
            </a:r>
            <a:endParaRPr lang="en-US" noProof="0"/>
          </a:p>
        </p:txBody>
      </p:sp>
      <p:sp>
        <p:nvSpPr>
          <p:cNvPr id="17" name="Content Placeholder 16"/>
          <p:cNvSpPr>
            <a:spLocks noGrp="1"/>
          </p:cNvSpPr>
          <p:nvPr>
            <p:ph sz="quarter" idx="10"/>
          </p:nvPr>
        </p:nvSpPr>
        <p:spPr>
          <a:xfrm>
            <a:off x="352425" y="2386008"/>
            <a:ext cx="8385048" cy="878092"/>
          </a:xfrm>
        </p:spPr>
        <p:txBody>
          <a:bodyPr/>
          <a:lstStyle/>
          <a:p>
            <a:r>
              <a:rPr lang="en-US" b="1" noProof="0" smtClean="0"/>
              <a:t>IDA02-ILL: Setting Up and Configuring Active Directory Certificate Services (AD CS)</a:t>
            </a:r>
            <a:r>
              <a:rPr lang="en-US" noProof="0" smtClean="0"/>
              <a:t> </a:t>
            </a:r>
          </a:p>
          <a:p>
            <a:r>
              <a:rPr lang="en-US" noProof="0" smtClean="0"/>
              <a:t>	 November 5 09:00 - 10:15 </a:t>
            </a:r>
          </a:p>
          <a:p>
            <a:r>
              <a:rPr lang="en-US" noProof="0" smtClean="0"/>
              <a:t>	 November 6 16:20 - 17:35 </a:t>
            </a:r>
          </a:p>
        </p:txBody>
      </p:sp>
      <p:sp>
        <p:nvSpPr>
          <p:cNvPr id="18" name="Content Placeholder 17"/>
          <p:cNvSpPr>
            <a:spLocks noGrp="1"/>
          </p:cNvSpPr>
          <p:nvPr>
            <p:ph sz="quarter" idx="11"/>
          </p:nvPr>
        </p:nvSpPr>
        <p:spPr>
          <a:xfrm>
            <a:off x="381000" y="1490170"/>
            <a:ext cx="8385048" cy="585395"/>
          </a:xfrm>
        </p:spPr>
        <p:txBody>
          <a:bodyPr/>
          <a:lstStyle/>
          <a:p>
            <a:pPr>
              <a:defRPr/>
            </a:pPr>
            <a:r>
              <a:rPr lang="en-US" b="1" noProof="0" smtClean="0"/>
              <a:t>IDA04-IS: All You Ever Wanted to Ask about Designing and Operating an Enterprise PKI</a:t>
            </a:r>
            <a:r>
              <a:rPr lang="en-US" noProof="0" smtClean="0"/>
              <a:t> </a:t>
            </a:r>
          </a:p>
          <a:p>
            <a:pPr>
              <a:defRPr/>
            </a:pPr>
            <a:r>
              <a:rPr lang="en-US" noProof="0" smtClean="0"/>
              <a:t>	November 6 14:40 - 15:55</a:t>
            </a:r>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one2.png"/>
          <p:cNvPicPr>
            <a:picLocks noChangeAspect="1"/>
          </p:cNvPicPr>
          <p:nvPr/>
        </p:nvPicPr>
        <p:blipFill>
          <a:blip r:embed="rId3"/>
          <a:stretch>
            <a:fillRect/>
          </a:stretch>
        </p:blipFill>
        <p:spPr>
          <a:xfrm>
            <a:off x="1068696" y="455903"/>
            <a:ext cx="2090971" cy="4545588"/>
          </a:xfrm>
          <a:prstGeom prst="rect">
            <a:avLst/>
          </a:prstGeom>
          <a:effectLst>
            <a:glow rad="228600">
              <a:schemeClr val="bg1">
                <a:alpha val="40000"/>
              </a:schemeClr>
            </a:glow>
          </a:effectLst>
        </p:spPr>
      </p:pic>
      <p:sp>
        <p:nvSpPr>
          <p:cNvPr id="6" name="Rounded Rectangle 5"/>
          <p:cNvSpPr/>
          <p:nvPr/>
        </p:nvSpPr>
        <p:spPr bwMode="blackGray">
          <a:xfrm>
            <a:off x="595175" y="5049980"/>
            <a:ext cx="8022353" cy="1170712"/>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lnSpc>
                <a:spcPts val="2100"/>
              </a:lnSpc>
              <a:spcBef>
                <a:spcPct val="0"/>
              </a:spcBef>
              <a:spcAft>
                <a:spcPct val="0"/>
              </a:spcAft>
              <a:defRPr/>
            </a:pPr>
            <a:r>
              <a:rPr lang="en-GB" sz="2200" i="1" dirty="0" smtClean="0"/>
              <a:t>With an amazing line up of international speakers, there are even more chances to win an evaluation prize! So make sure you submit feedback for all the sessions you attend!</a:t>
            </a:r>
            <a:endParaRPr lang="en-US" sz="2200" b="1" i="1" dirty="0" smtClean="0">
              <a:solidFill>
                <a:srgbClr val="FFFFFF"/>
              </a:solidFill>
              <a:effectLst>
                <a:outerShdw blurRad="38100" dist="38100" dir="2700000" algn="tl">
                  <a:srgbClr val="000000">
                    <a:alpha val="43137"/>
                  </a:srgbClr>
                </a:outerShdw>
              </a:effectLst>
              <a:latin typeface="+mj-lt"/>
            </a:endParaRPr>
          </a:p>
        </p:txBody>
      </p:sp>
      <p:sp>
        <p:nvSpPr>
          <p:cNvPr id="4" name="Rounded Rectangle 3"/>
          <p:cNvSpPr/>
          <p:nvPr/>
        </p:nvSpPr>
        <p:spPr bwMode="blackGray">
          <a:xfrm>
            <a:off x="4020858" y="2359395"/>
            <a:ext cx="4559476" cy="2508012"/>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algn="r" defTabSz="914099" fontAlgn="base">
              <a:lnSpc>
                <a:spcPts val="2800"/>
              </a:lnSpc>
              <a:spcBef>
                <a:spcPct val="0"/>
              </a:spcBef>
              <a:spcAft>
                <a:spcPct val="0"/>
              </a:spcAft>
              <a:defRPr/>
            </a:pPr>
            <a:r>
              <a:rPr lang="en-US" sz="2600" dirty="0" smtClean="0">
                <a:solidFill>
                  <a:srgbClr val="FFFFFF"/>
                </a:solidFill>
                <a:effectLst>
                  <a:outerShdw blurRad="38100" dist="38100" dir="2700000" algn="tl">
                    <a:srgbClr val="000000">
                      <a:alpha val="43137"/>
                    </a:srgbClr>
                  </a:outerShdw>
                </a:effectLst>
                <a:latin typeface="+mj-lt"/>
              </a:rPr>
              <a:t>Don’t forget to complete</a:t>
            </a:r>
            <a:br>
              <a:rPr lang="en-US" sz="2600" dirty="0" smtClean="0">
                <a:solidFill>
                  <a:srgbClr val="FFFFFF"/>
                </a:solidFill>
                <a:effectLst>
                  <a:outerShdw blurRad="38100" dist="38100" dir="2700000" algn="tl">
                    <a:srgbClr val="000000">
                      <a:alpha val="43137"/>
                    </a:srgbClr>
                  </a:outerShdw>
                </a:effectLst>
                <a:latin typeface="+mj-lt"/>
              </a:rPr>
            </a:br>
            <a:r>
              <a:rPr lang="en-US" sz="2600" dirty="0" smtClean="0">
                <a:solidFill>
                  <a:srgbClr val="FFFFFF"/>
                </a:solidFill>
                <a:effectLst>
                  <a:outerShdw blurRad="38100" dist="38100" dir="2700000" algn="tl">
                    <a:srgbClr val="000000">
                      <a:alpha val="43137"/>
                    </a:srgbClr>
                  </a:outerShdw>
                </a:effectLst>
                <a:latin typeface="+mj-lt"/>
              </a:rPr>
              <a:t>your session feedback</a:t>
            </a:r>
            <a:r>
              <a:rPr lang="en-US" sz="2600" baseline="0" dirty="0" smtClean="0">
                <a:solidFill>
                  <a:srgbClr val="FFFFFF"/>
                </a:solidFill>
                <a:effectLst>
                  <a:outerShdw blurRad="38100" dist="38100" dir="2700000" algn="tl">
                    <a:srgbClr val="000000">
                      <a:alpha val="43137"/>
                    </a:srgbClr>
                  </a:outerShdw>
                </a:effectLst>
                <a:latin typeface="+mj-lt"/>
              </a:rPr>
              <a:t> </a:t>
            </a:r>
            <a:r>
              <a:rPr lang="en-US" sz="2600" dirty="0" smtClean="0">
                <a:solidFill>
                  <a:srgbClr val="FFFFFF"/>
                </a:solidFill>
                <a:effectLst>
                  <a:outerShdw blurRad="38100" dist="38100" dir="2700000" algn="tl">
                    <a:srgbClr val="000000">
                      <a:alpha val="43137"/>
                    </a:srgbClr>
                  </a:outerShdw>
                </a:effectLst>
                <a:latin typeface="+mj-lt"/>
              </a:rPr>
              <a:t>forms via the</a:t>
            </a:r>
            <a:r>
              <a:rPr lang="en-US" sz="2600" baseline="0" dirty="0" smtClean="0">
                <a:solidFill>
                  <a:srgbClr val="FFFFFF"/>
                </a:solidFill>
                <a:effectLst>
                  <a:outerShdw blurRad="38100" dist="38100" dir="2700000" algn="tl">
                    <a:srgbClr val="000000">
                      <a:alpha val="43137"/>
                    </a:srgbClr>
                  </a:outerShdw>
                </a:effectLst>
                <a:latin typeface="+mj-lt"/>
              </a:rPr>
              <a:t> </a:t>
            </a:r>
            <a:r>
              <a:rPr lang="en-US" sz="2600" dirty="0" err="1" smtClean="0">
                <a:solidFill>
                  <a:srgbClr val="FFFFFF"/>
                </a:solidFill>
                <a:effectLst>
                  <a:outerShdw blurRad="38100" dist="38100" dir="2700000" algn="tl">
                    <a:srgbClr val="000000">
                      <a:alpha val="43137"/>
                    </a:srgbClr>
                  </a:outerShdw>
                </a:effectLst>
                <a:latin typeface="+mj-lt"/>
              </a:rPr>
              <a:t>CommNet</a:t>
            </a:r>
            <a:r>
              <a:rPr lang="en-US" sz="2600" dirty="0" smtClean="0">
                <a:solidFill>
                  <a:srgbClr val="FFFFFF"/>
                </a:solidFill>
                <a:effectLst>
                  <a:outerShdw blurRad="38100" dist="38100" dir="2700000" algn="tl">
                    <a:srgbClr val="000000">
                      <a:alpha val="43137"/>
                    </a:srgbClr>
                  </a:outerShdw>
                </a:effectLst>
                <a:latin typeface="+mj-lt"/>
              </a:rPr>
              <a:t> terminals</a:t>
            </a:r>
            <a:br>
              <a:rPr lang="en-US" sz="2600" dirty="0" smtClean="0">
                <a:solidFill>
                  <a:srgbClr val="FFFFFF"/>
                </a:solidFill>
                <a:effectLst>
                  <a:outerShdw blurRad="38100" dist="38100" dir="2700000" algn="tl">
                    <a:srgbClr val="000000">
                      <a:alpha val="43137"/>
                    </a:srgbClr>
                  </a:outerShdw>
                </a:effectLst>
                <a:latin typeface="+mj-lt"/>
              </a:rPr>
            </a:br>
            <a:r>
              <a:rPr lang="en-US" sz="2600" dirty="0" smtClean="0">
                <a:solidFill>
                  <a:srgbClr val="FFFFFF"/>
                </a:solidFill>
                <a:effectLst>
                  <a:outerShdw blurRad="38100" dist="38100" dir="2700000" algn="tl">
                    <a:srgbClr val="000000">
                      <a:alpha val="43137"/>
                    </a:srgbClr>
                  </a:outerShdw>
                </a:effectLst>
                <a:latin typeface="+mj-lt"/>
              </a:rPr>
              <a:t>or the</a:t>
            </a:r>
            <a:r>
              <a:rPr lang="en-US" sz="2600" baseline="0" dirty="0" smtClean="0">
                <a:solidFill>
                  <a:srgbClr val="FFFFFF"/>
                </a:solidFill>
                <a:effectLst>
                  <a:outerShdw blurRad="38100" dist="38100" dir="2700000" algn="tl">
                    <a:srgbClr val="000000">
                      <a:alpha val="43137"/>
                    </a:srgbClr>
                  </a:outerShdw>
                </a:effectLst>
                <a:latin typeface="+mj-lt"/>
              </a:rPr>
              <a:t> </a:t>
            </a:r>
            <a:r>
              <a:rPr lang="en-US" sz="2600" dirty="0" smtClean="0">
                <a:solidFill>
                  <a:srgbClr val="FFFFFF"/>
                </a:solidFill>
                <a:effectLst>
                  <a:outerShdw blurRad="38100" dist="38100" dir="2700000" algn="tl">
                    <a:srgbClr val="000000">
                      <a:alpha val="43137"/>
                    </a:srgbClr>
                  </a:outerShdw>
                </a:effectLst>
                <a:latin typeface="+mj-lt"/>
              </a:rPr>
              <a:t>Registered Delegate Pages for</a:t>
            </a:r>
            <a:r>
              <a:rPr lang="en-US" sz="2600" baseline="0" dirty="0" smtClean="0">
                <a:solidFill>
                  <a:srgbClr val="FFFFFF"/>
                </a:solidFill>
                <a:effectLst>
                  <a:outerShdw blurRad="38100" dist="38100" dir="2700000" algn="tl">
                    <a:srgbClr val="000000">
                      <a:alpha val="43137"/>
                    </a:srgbClr>
                  </a:outerShdw>
                </a:effectLst>
                <a:latin typeface="+mj-lt"/>
              </a:rPr>
              <a:t> </a:t>
            </a:r>
            <a:r>
              <a:rPr lang="en-US" sz="2600" dirty="0" smtClean="0">
                <a:solidFill>
                  <a:srgbClr val="FFFFFF"/>
                </a:solidFill>
                <a:effectLst>
                  <a:outerShdw blurRad="38100" dist="38100" dir="2700000" algn="tl">
                    <a:srgbClr val="000000">
                      <a:alpha val="43137"/>
                    </a:srgbClr>
                  </a:outerShdw>
                </a:effectLst>
                <a:latin typeface="+mj-lt"/>
              </a:rPr>
              <a:t>your chance to</a:t>
            </a:r>
            <a:br>
              <a:rPr lang="en-US" sz="2600" dirty="0" smtClean="0">
                <a:solidFill>
                  <a:srgbClr val="FFFFFF"/>
                </a:solidFill>
                <a:effectLst>
                  <a:outerShdw blurRad="38100" dist="38100" dir="2700000" algn="tl">
                    <a:srgbClr val="000000">
                      <a:alpha val="43137"/>
                    </a:srgbClr>
                  </a:outerShdw>
                </a:effectLst>
                <a:latin typeface="+mj-lt"/>
              </a:rPr>
            </a:br>
            <a:r>
              <a:rPr lang="en-US" sz="2600" dirty="0" smtClean="0">
                <a:solidFill>
                  <a:srgbClr val="FFFFFF"/>
                </a:solidFill>
                <a:effectLst>
                  <a:outerShdw blurRad="38100" dist="38100" dir="2700000" algn="tl">
                    <a:srgbClr val="000000">
                      <a:alpha val="43137"/>
                    </a:srgbClr>
                  </a:outerShdw>
                </a:effectLst>
                <a:latin typeface="+mj-lt"/>
              </a:rPr>
              <a:t>win a</a:t>
            </a:r>
            <a:r>
              <a:rPr lang="en-US" sz="2600" baseline="0" dirty="0" smtClean="0">
                <a:solidFill>
                  <a:srgbClr val="FFFFFF"/>
                </a:solidFill>
                <a:effectLst>
                  <a:outerShdw blurRad="38100" dist="38100" dir="2700000" algn="tl">
                    <a:srgbClr val="000000">
                      <a:alpha val="43137"/>
                    </a:srgbClr>
                  </a:outerShdw>
                </a:effectLst>
                <a:latin typeface="+mj-lt"/>
              </a:rPr>
              <a:t> </a:t>
            </a:r>
            <a:r>
              <a:rPr lang="en-US" sz="2600" b="1" dirty="0" smtClean="0">
                <a:solidFill>
                  <a:srgbClr val="FFFFFF"/>
                </a:solidFill>
                <a:effectLst>
                  <a:outerShdw blurRad="38100" dist="38100" dir="2700000" algn="tl">
                    <a:srgbClr val="000000">
                      <a:alpha val="43137"/>
                    </a:srgbClr>
                  </a:outerShdw>
                </a:effectLst>
                <a:latin typeface="+mj-lt"/>
              </a:rPr>
              <a:t>HTC Touch Dual!</a:t>
            </a:r>
          </a:p>
        </p:txBody>
      </p:sp>
      <p:sp>
        <p:nvSpPr>
          <p:cNvPr id="7" name="Rectangle 6"/>
          <p:cNvSpPr/>
          <p:nvPr/>
        </p:nvSpPr>
        <p:spPr bwMode="blackGray">
          <a:xfrm>
            <a:off x="636741" y="6073921"/>
            <a:ext cx="7426613" cy="513914"/>
          </a:xfrm>
          <a:prstGeom prst="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lnSpc>
                <a:spcPts val="3000"/>
              </a:lnSpc>
              <a:spcBef>
                <a:spcPct val="0"/>
              </a:spcBef>
              <a:spcAft>
                <a:spcPct val="0"/>
              </a:spcAft>
              <a:defRPr/>
            </a:pPr>
            <a:r>
              <a:rPr lang="en-US" kern="800" spc="-20" dirty="0" smtClean="0">
                <a:solidFill>
                  <a:srgbClr val="3290E6"/>
                </a:solidFill>
                <a:effectLst>
                  <a:outerShdw blurRad="38100" dist="38100" dir="2700000" algn="tl">
                    <a:srgbClr val="000000">
                      <a:alpha val="43137"/>
                    </a:srgbClr>
                  </a:outerShdw>
                </a:effectLst>
              </a:rPr>
              <a:t>http://www.microsoft.com/emea/teched2008/itpro/feedback.aspx</a:t>
            </a:r>
            <a:endParaRPr lang="en-US" b="1" i="1" kern="800" spc="-20" dirty="0" smtClean="0">
              <a:solidFill>
                <a:srgbClr val="3290E6"/>
              </a:solidFill>
              <a:effectLst>
                <a:outerShdw blurRad="38100" dist="38100" dir="2700000" algn="tl">
                  <a:srgbClr val="000000">
                    <a:alpha val="43137"/>
                  </a:srgbClr>
                </a:outerShdw>
              </a:effectLst>
              <a:latin typeface="+mj-lt"/>
            </a:endParaRPr>
          </a:p>
        </p:txBody>
      </p:sp>
      <p:sp>
        <p:nvSpPr>
          <p:cNvPr id="8" name="Rounded Rectangle 7"/>
          <p:cNvSpPr/>
          <p:nvPr/>
        </p:nvSpPr>
        <p:spPr bwMode="blackGray">
          <a:xfrm>
            <a:off x="3646714" y="549226"/>
            <a:ext cx="4883728" cy="1170712"/>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algn="r" defTabSz="914099" fontAlgn="base">
              <a:lnSpc>
                <a:spcPts val="2700"/>
              </a:lnSpc>
              <a:spcBef>
                <a:spcPct val="0"/>
              </a:spcBef>
              <a:spcAft>
                <a:spcPct val="0"/>
              </a:spcAft>
              <a:defRPr/>
            </a:pPr>
            <a:r>
              <a:rPr lang="en-GB" sz="2800" dirty="0" smtClean="0">
                <a:solidFill>
                  <a:srgbClr val="6CADF4"/>
                </a:solidFill>
              </a:rPr>
              <a:t>Now extended from</a:t>
            </a:r>
            <a:br>
              <a:rPr lang="en-GB" sz="2800" dirty="0" smtClean="0">
                <a:solidFill>
                  <a:srgbClr val="6CADF4"/>
                </a:solidFill>
              </a:rPr>
            </a:br>
            <a:r>
              <a:rPr lang="en-GB" sz="2800" dirty="0" smtClean="0">
                <a:solidFill>
                  <a:srgbClr val="6CADF4"/>
                </a:solidFill>
              </a:rPr>
              <a:t>2 to 24 hours after session</a:t>
            </a:r>
            <a:br>
              <a:rPr lang="en-GB" sz="2800" dirty="0" smtClean="0">
                <a:solidFill>
                  <a:srgbClr val="6CADF4"/>
                </a:solidFill>
              </a:rPr>
            </a:br>
            <a:r>
              <a:rPr lang="en-GB" sz="2800" dirty="0" smtClean="0">
                <a:solidFill>
                  <a:srgbClr val="6CADF4"/>
                </a:solidFill>
              </a:rPr>
              <a:t>for more chance to WIN</a:t>
            </a:r>
            <a:endParaRPr lang="en-US" sz="2800" b="1" dirty="0" smtClean="0">
              <a:solidFill>
                <a:srgbClr val="6CADF4"/>
              </a:solidFill>
              <a:effectLst>
                <a:outerShdw blurRad="38100" dist="38100" dir="2700000" algn="tl">
                  <a:srgbClr val="000000">
                    <a:alpha val="43137"/>
                  </a:srgbClr>
                </a:outerShdw>
              </a:effectLst>
              <a:latin typeface="+mj-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7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000"/>
                                        <p:tgtEl>
                                          <p:spTgt spid="4"/>
                                        </p:tgtEl>
                                      </p:cBhvr>
                                    </p:animEffect>
                                    <p:anim calcmode="lin" valueType="num">
                                      <p:cBhvr>
                                        <p:cTn id="11" dur="1000" fill="hold"/>
                                        <p:tgtEl>
                                          <p:spTgt spid="4"/>
                                        </p:tgtEl>
                                        <p:attrNameLst>
                                          <p:attrName>ppt_x</p:attrName>
                                        </p:attrNameLst>
                                      </p:cBhvr>
                                      <p:tavLst>
                                        <p:tav tm="0">
                                          <p:val>
                                            <p:strVal val="#ppt_x"/>
                                          </p:val>
                                        </p:tav>
                                        <p:tav tm="100000">
                                          <p:val>
                                            <p:strVal val="#ppt_x"/>
                                          </p:val>
                                        </p:tav>
                                      </p:tavLst>
                                    </p:anim>
                                    <p:anim calcmode="lin" valueType="num">
                                      <p:cBhvr>
                                        <p:cTn id="1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a:srcRect r="25754" b="36106"/>
          <a:stretch>
            <a:fillRect/>
          </a:stretch>
        </p:blipFill>
        <p:spPr bwMode="black">
          <a:xfrm>
            <a:off x="2213840" y="2666735"/>
            <a:ext cx="4718061" cy="875731"/>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bwMode="auto">
          <a:xfrm>
            <a:off x="381000" y="2590800"/>
            <a:ext cx="8305800" cy="3352800"/>
          </a:xfrm>
          <a:prstGeom prst="roundRect">
            <a:avLst>
              <a:gd name="adj" fmla="val 9033"/>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lIns="91436" tIns="45718" rIns="91436" bIns="45718" anchor="ctr"/>
          <a:lstStyle/>
          <a:p>
            <a:pPr algn="ctr" defTabSz="914099">
              <a:defRPr/>
            </a:pPr>
            <a:r>
              <a:rPr lang="en-US" sz="2800" b="1" dirty="0" smtClean="0">
                <a:solidFill>
                  <a:schemeClr val="bg1"/>
                </a:solidFill>
                <a:effectLst>
                  <a:outerShdw blurRad="38100" dist="38100" dir="2700000" algn="tl">
                    <a:srgbClr val="000000">
                      <a:alpha val="43137"/>
                    </a:srgbClr>
                  </a:outerShdw>
                </a:effectLst>
              </a:rPr>
              <a:t>Public Key Infrastructure</a:t>
            </a: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endParaRPr>
          </a:p>
          <a:p>
            <a:pPr algn="ctr" defTabSz="914099">
              <a:defRPr/>
            </a:pP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2" name="Title 1"/>
          <p:cNvSpPr>
            <a:spLocks noGrp="1"/>
          </p:cNvSpPr>
          <p:nvPr>
            <p:ph type="title"/>
          </p:nvPr>
        </p:nvSpPr>
        <p:spPr/>
        <p:txBody>
          <a:bodyPr/>
          <a:lstStyle/>
          <a:p>
            <a:r>
              <a:rPr lang="en-US" noProof="0" smtClean="0"/>
              <a:t>Windows 7 Investments</a:t>
            </a:r>
            <a:endParaRPr lang="en-US" noProof="0"/>
          </a:p>
        </p:txBody>
      </p:sp>
      <p:sp>
        <p:nvSpPr>
          <p:cNvPr id="4" name="Rounded Rectangle 3"/>
          <p:cNvSpPr/>
          <p:nvPr/>
        </p:nvSpPr>
        <p:spPr bwMode="auto">
          <a:xfrm>
            <a:off x="6172200" y="3429000"/>
            <a:ext cx="2201333" cy="2286000"/>
          </a:xfrm>
          <a:prstGeom prst="roundRect">
            <a:avLst>
              <a:gd name="adj" fmla="val 9033"/>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rPr>
              <a:t>HTTP Based Enrollment</a:t>
            </a:r>
            <a:endParaRPr lang="en-US" sz="2400" dirty="0">
              <a:solidFill>
                <a:srgbClr val="FFFFFF"/>
              </a:solidFill>
              <a:effectLst>
                <a:outerShdw blurRad="38100" dist="38100" dir="2700000" algn="tl">
                  <a:srgbClr val="000000">
                    <a:alpha val="43137"/>
                  </a:srgbClr>
                </a:outerShdw>
              </a:effectLst>
            </a:endParaRPr>
          </a:p>
        </p:txBody>
      </p:sp>
      <p:sp>
        <p:nvSpPr>
          <p:cNvPr id="6" name="Rounded Rectangle 5"/>
          <p:cNvSpPr/>
          <p:nvPr/>
        </p:nvSpPr>
        <p:spPr bwMode="auto">
          <a:xfrm>
            <a:off x="685800" y="3352800"/>
            <a:ext cx="2201333" cy="2362200"/>
          </a:xfrm>
          <a:prstGeom prst="roundRect">
            <a:avLst>
              <a:gd name="adj" fmla="val 9033"/>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2400" dirty="0" smtClean="0">
                <a:solidFill>
                  <a:srgbClr val="FFFFFF"/>
                </a:solidFill>
                <a:effectLst>
                  <a:outerShdw blurRad="38100" dist="38100" dir="2700000" algn="tl">
                    <a:srgbClr val="000000">
                      <a:alpha val="43137"/>
                    </a:srgbClr>
                  </a:outerShdw>
                </a:effectLst>
              </a:rPr>
              <a:t>Server Consolidation</a:t>
            </a:r>
            <a:endParaRPr lang="en-US" sz="2400" dirty="0">
              <a:solidFill>
                <a:srgbClr val="FFFFFF"/>
              </a:solidFill>
              <a:effectLst>
                <a:outerShdw blurRad="38100" dist="38100" dir="2700000" algn="tl">
                  <a:srgbClr val="000000">
                    <a:alpha val="43137"/>
                  </a:srgbClr>
                </a:outerShdw>
              </a:effectLst>
            </a:endParaRPr>
          </a:p>
        </p:txBody>
      </p:sp>
      <p:sp>
        <p:nvSpPr>
          <p:cNvPr id="8" name="Rounded Rectangle 7"/>
          <p:cNvSpPr/>
          <p:nvPr/>
        </p:nvSpPr>
        <p:spPr bwMode="auto">
          <a:xfrm>
            <a:off x="3437467" y="3384247"/>
            <a:ext cx="2201333" cy="23307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smtClean="0">
                <a:solidFill>
                  <a:srgbClr val="FFFFFF"/>
                </a:solidFill>
                <a:effectLst>
                  <a:outerShdw blurRad="38100" dist="38100" dir="2700000" algn="tl">
                    <a:srgbClr val="000000">
                      <a:alpha val="43137"/>
                    </a:srgbClr>
                  </a:outerShdw>
                </a:effectLst>
              </a:rPr>
              <a:t>Improved Existing</a:t>
            </a:r>
          </a:p>
          <a:p>
            <a:pPr algn="ctr" defTabSz="914099">
              <a:defRPr/>
            </a:pPr>
            <a:r>
              <a:rPr lang="en-US" sz="2400" dirty="0" smtClean="0">
                <a:solidFill>
                  <a:srgbClr val="FFFFFF"/>
                </a:solidFill>
                <a:effectLst>
                  <a:outerShdw blurRad="38100" dist="38100" dir="2700000" algn="tl">
                    <a:srgbClr val="000000">
                      <a:alpha val="43137"/>
                    </a:srgbClr>
                  </a:outerShdw>
                </a:effectLst>
              </a:rPr>
              <a:t>Scenarios</a:t>
            </a:r>
            <a:endParaRPr lang="en-US" sz="2400" dirty="0">
              <a:solidFill>
                <a:srgbClr val="FFFFFF"/>
              </a:solidFill>
              <a:effectLst>
                <a:outerShdw blurRad="38100" dist="38100" dir="2700000" algn="tl">
                  <a:srgbClr val="000000">
                    <a:alpha val="43137"/>
                  </a:srgbClr>
                </a:outerShdw>
              </a:effectLst>
            </a:endParaRPr>
          </a:p>
        </p:txBody>
      </p:sp>
      <p:sp>
        <p:nvSpPr>
          <p:cNvPr id="9" name="Rounded Rectangle 8"/>
          <p:cNvSpPr/>
          <p:nvPr/>
        </p:nvSpPr>
        <p:spPr bwMode="auto">
          <a:xfrm>
            <a:off x="381000" y="1219200"/>
            <a:ext cx="8305800" cy="1066800"/>
          </a:xfrm>
          <a:prstGeom prst="roundRect">
            <a:avLst>
              <a:gd name="adj" fmla="val 9033"/>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lIns="91436" tIns="45718" rIns="91436" bIns="45718" anchor="ctr"/>
          <a:lstStyle/>
          <a:p>
            <a:pPr algn="ctr" defTabSz="914099" fontAlgn="auto">
              <a:spcBef>
                <a:spcPts val="0"/>
              </a:spcBef>
              <a:spcAft>
                <a:spcPts val="0"/>
              </a:spcAft>
              <a:defRPr/>
            </a:pPr>
            <a:r>
              <a:rPr lang="en-US" sz="2800" b="1" dirty="0" smtClean="0">
                <a:solidFill>
                  <a:schemeClr val="bg1"/>
                </a:solidFill>
                <a:effectLst>
                  <a:outerShdw blurRad="38100" dist="38100" dir="2700000" algn="tl">
                    <a:srgbClr val="000000">
                      <a:alpha val="43137"/>
                    </a:srgbClr>
                  </a:outerShdw>
                </a:effectLst>
              </a:rPr>
              <a:t>Strong Authentication</a:t>
            </a:r>
            <a:endParaRPr lang="en-US" sz="2800" b="1" dirty="0">
              <a:solidFill>
                <a:schemeClr val="bg1"/>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rctx="PPT">
                                        <p:cTn id="6" dur="indefinite"/>
                                        <p:tgtEl>
                                          <p:spTgt spid="9"/>
                                        </p:tgtEl>
                                        <p:attrNameLst>
                                          <p:attrName>style.opacity</p:attrName>
                                        </p:attrNameLst>
                                      </p:cBhvr>
                                      <p:to>
                                        <p:strVal val="0.25"/>
                                      </p:to>
                                    </p:set>
                                    <p:animEffect filter="image" prLst="opacity: 0.25">
                                      <p:cBhvr rctx="IE">
                                        <p:cTn id="7" dur="indefinite"/>
                                        <p:tgtEl>
                                          <p:spTgt spid="9"/>
                                        </p:tgtEl>
                                      </p:cBhvr>
                                    </p:animEffect>
                                  </p:childTnLst>
                                </p:cTn>
                              </p:par>
                              <p:par>
                                <p:cTn id="8" presetID="9" presetClass="emph" presetSubtype="0" grpId="0" nodeType="withEffect">
                                  <p:stCondLst>
                                    <p:cond delay="0"/>
                                  </p:stCondLst>
                                  <p:childTnLst>
                                    <p:set>
                                      <p:cBhvr rctx="PPT">
                                        <p:cTn id="9" dur="indefinite"/>
                                        <p:tgtEl>
                                          <p:spTgt spid="8"/>
                                        </p:tgtEl>
                                        <p:attrNameLst>
                                          <p:attrName>style.opacity</p:attrName>
                                        </p:attrNameLst>
                                      </p:cBhvr>
                                      <p:to>
                                        <p:strVal val="0.25"/>
                                      </p:to>
                                    </p:set>
                                    <p:animEffect filter="image" prLst="opacity: 0.25">
                                      <p:cBhvr rctx="IE">
                                        <p:cTn id="10" dur="indefinite"/>
                                        <p:tgtEl>
                                          <p:spTgt spid="8"/>
                                        </p:tgtEl>
                                      </p:cBhvr>
                                    </p:animEffect>
                                  </p:childTnLst>
                                </p:cTn>
                              </p:par>
                              <p:par>
                                <p:cTn id="11" presetID="9" presetClass="emph" presetSubtype="0" grpId="0" nodeType="withEffect">
                                  <p:stCondLst>
                                    <p:cond delay="0"/>
                                  </p:stCondLst>
                                  <p:childTnLst>
                                    <p:set>
                                      <p:cBhvr rctx="PPT">
                                        <p:cTn id="12" dur="indefinite"/>
                                        <p:tgtEl>
                                          <p:spTgt spid="4"/>
                                        </p:tgtEl>
                                        <p:attrNameLst>
                                          <p:attrName>style.opacity</p:attrName>
                                        </p:attrNameLst>
                                      </p:cBhvr>
                                      <p:to>
                                        <p:strVal val="0.25"/>
                                      </p:to>
                                    </p:set>
                                    <p:animEffect filter="image" prLst="opacity: 0.25">
                                      <p:cBhvr rctx="IE">
                                        <p:cTn id="13" dur="indefinite"/>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pPr defTabSz="914363" eaLnBrk="1" fontAlgn="auto" hangingPunct="1">
              <a:spcAft>
                <a:spcPts val="0"/>
              </a:spcAft>
              <a:defRPr/>
            </a:pPr>
            <a:r>
              <a:rPr lang="en-US" noProof="0" dirty="0" smtClean="0"/>
              <a:t>Server Consolidation</a:t>
            </a:r>
            <a:br>
              <a:rPr lang="en-US" noProof="0" dirty="0" smtClean="0"/>
            </a:br>
            <a:r>
              <a:rPr lang="en-US" sz="3600" noProof="0" dirty="0" smtClean="0">
                <a:solidFill>
                  <a:schemeClr val="accent1"/>
                </a:solidFill>
              </a:rPr>
              <a:t>Not persistent requests</a:t>
            </a:r>
            <a:endParaRPr lang="en-US" noProof="0" dirty="0">
              <a:solidFill>
                <a:schemeClr val="accent1"/>
              </a:solidFill>
            </a:endParaRPr>
          </a:p>
        </p:txBody>
      </p:sp>
      <p:sp>
        <p:nvSpPr>
          <p:cNvPr id="33794" name="Text Placeholder 2"/>
          <p:cNvSpPr>
            <a:spLocks noGrp="1"/>
          </p:cNvSpPr>
          <p:nvPr>
            <p:ph type="body" sz="quarter" idx="10"/>
          </p:nvPr>
        </p:nvSpPr>
        <p:spPr>
          <a:xfrm>
            <a:off x="381000" y="1905000"/>
            <a:ext cx="8382000" cy="3779496"/>
          </a:xfrm>
        </p:spPr>
        <p:txBody>
          <a:bodyPr/>
          <a:lstStyle/>
          <a:p>
            <a:r>
              <a:rPr lang="en-US" noProof="0" smtClean="0"/>
              <a:t>New PKI Scenarios use short-lived certificates</a:t>
            </a:r>
          </a:p>
          <a:p>
            <a:pPr lvl="1"/>
            <a:r>
              <a:rPr lang="en-US" noProof="0" smtClean="0"/>
              <a:t>Network Access Protection (NAP)</a:t>
            </a:r>
          </a:p>
          <a:p>
            <a:pPr lvl="1"/>
            <a:r>
              <a:rPr lang="en-US" noProof="0" smtClean="0"/>
              <a:t>OCSP signing certificates</a:t>
            </a:r>
          </a:p>
          <a:p>
            <a:r>
              <a:rPr lang="en-US" noProof="0" smtClean="0"/>
              <a:t>Existing workarounds for DB growth: dedicated servers or high management cleanup cost</a:t>
            </a:r>
          </a:p>
          <a:p>
            <a:r>
              <a:rPr lang="en-US" noProof="0" smtClean="0"/>
              <a:t>Windows Server 2008 R2</a:t>
            </a:r>
          </a:p>
          <a:p>
            <a:pPr lvl="1"/>
            <a:r>
              <a:rPr lang="en-US" noProof="0" smtClean="0"/>
              <a:t>Administrator can configure whether the CA writes to the database</a:t>
            </a: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pPr defTabSz="914363" eaLnBrk="1" fontAlgn="auto" hangingPunct="1">
              <a:spcAft>
                <a:spcPts val="0"/>
              </a:spcAft>
              <a:defRPr/>
            </a:pPr>
            <a:r>
              <a:rPr lang="en-US" noProof="0" dirty="0" smtClean="0"/>
              <a:t>Server Consolidation</a:t>
            </a:r>
            <a:br>
              <a:rPr lang="en-US" noProof="0" dirty="0" smtClean="0"/>
            </a:br>
            <a:r>
              <a:rPr lang="en-US" sz="3600" noProof="0" dirty="0" smtClean="0">
                <a:solidFill>
                  <a:schemeClr val="accent1"/>
                </a:solidFill>
              </a:rPr>
              <a:t>Not persistent requests</a:t>
            </a:r>
            <a:endParaRPr lang="en-US" noProof="0" dirty="0">
              <a:solidFill>
                <a:schemeClr val="accent1"/>
              </a:solidFill>
            </a:endParaRPr>
          </a:p>
        </p:txBody>
      </p:sp>
      <p:sp>
        <p:nvSpPr>
          <p:cNvPr id="6" name="Rounded Rectangle 5"/>
          <p:cNvSpPr/>
          <p:nvPr/>
        </p:nvSpPr>
        <p:spPr bwMode="auto">
          <a:xfrm>
            <a:off x="762000" y="1828800"/>
            <a:ext cx="2362200"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No-Persist</a:t>
            </a: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sp>
        <p:nvSpPr>
          <p:cNvPr id="7" name="Rounded Rectangle 6"/>
          <p:cNvSpPr/>
          <p:nvPr/>
        </p:nvSpPr>
        <p:spPr bwMode="auto">
          <a:xfrm>
            <a:off x="762000" y="4374847"/>
            <a:ext cx="2362200" cy="882953"/>
          </a:xfrm>
          <a:prstGeom prst="roundRect">
            <a:avLst>
              <a:gd name="adj" fmla="val 9033"/>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lIns="91436" tIns="45718" rIns="91436" bIns="45718" anchor="ctr"/>
          <a:lstStyle/>
          <a:p>
            <a:pPr algn="ctr" defTabSz="914099">
              <a:defRPr/>
            </a:pPr>
            <a:r>
              <a:rPr lang="en-US" sz="2400" dirty="0" smtClean="0">
                <a:gradFill>
                  <a:gsLst>
                    <a:gs pos="50000">
                      <a:schemeClr val="tx1"/>
                    </a:gs>
                    <a:gs pos="100000">
                      <a:schemeClr val="tx1"/>
                    </a:gs>
                  </a:gsLst>
                  <a:lin ang="5400000" scaled="0"/>
                </a:gradFill>
                <a:effectLst>
                  <a:outerShdw blurRad="38100" dist="38100" dir="2700000" algn="tl">
                    <a:srgbClr val="000000">
                      <a:alpha val="43137"/>
                    </a:srgbClr>
                  </a:outerShdw>
                </a:effectLst>
              </a:rPr>
              <a:t>No-Revocation</a:t>
            </a:r>
            <a:endParaRPr lang="en-US" sz="2400" dirty="0">
              <a:gradFill>
                <a:gsLst>
                  <a:gs pos="50000">
                    <a:schemeClr val="tx1"/>
                  </a:gs>
                  <a:gs pos="100000">
                    <a:schemeClr val="tx1"/>
                  </a:gs>
                </a:gsLst>
                <a:lin ang="5400000" scaled="0"/>
              </a:gra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3"/>
          <a:srcRect/>
          <a:stretch>
            <a:fillRect/>
          </a:stretch>
        </p:blipFill>
        <p:spPr bwMode="auto">
          <a:xfrm>
            <a:off x="3886200" y="1676400"/>
            <a:ext cx="4936718" cy="3048000"/>
          </a:xfrm>
          <a:prstGeom prst="rect">
            <a:avLst/>
          </a:prstGeom>
          <a:noFill/>
          <a:ln w="9525">
            <a:noFill/>
            <a:miter lim="800000"/>
            <a:headEnd/>
            <a:tailEnd/>
          </a:ln>
          <a:effectLst/>
        </p:spPr>
      </p:pic>
      <p:pic>
        <p:nvPicPr>
          <p:cNvPr id="9" name="Picture 6" descr="C:\Users\Kevin\Documents\ClipArt\Shapes and Graphics\Arrows - arrow\Straight\arrow 0 blue arrow 4.png"/>
          <p:cNvPicPr>
            <a:picLocks noChangeAspect="1" noChangeArrowheads="1"/>
          </p:cNvPicPr>
          <p:nvPr/>
        </p:nvPicPr>
        <p:blipFill>
          <a:blip r:embed="rId4"/>
          <a:srcRect/>
          <a:stretch>
            <a:fillRect/>
          </a:stretch>
        </p:blipFill>
        <p:spPr bwMode="auto">
          <a:xfrm rot="1727679">
            <a:off x="3229053" y="2481605"/>
            <a:ext cx="1609731" cy="434155"/>
          </a:xfrm>
          <a:prstGeom prst="rect">
            <a:avLst/>
          </a:prstGeom>
          <a:noFill/>
        </p:spPr>
      </p:pic>
      <p:pic>
        <p:nvPicPr>
          <p:cNvPr id="10" name="Picture 6" descr="C:\Users\Kevin\Documents\ClipArt\Shapes and Graphics\Arrows - arrow\Straight\arrow 0 blue arrow 4.png"/>
          <p:cNvPicPr>
            <a:picLocks noChangeAspect="1" noChangeArrowheads="1"/>
          </p:cNvPicPr>
          <p:nvPr/>
        </p:nvPicPr>
        <p:blipFill>
          <a:blip r:embed="rId4"/>
          <a:srcRect/>
          <a:stretch>
            <a:fillRect/>
          </a:stretch>
        </p:blipFill>
        <p:spPr bwMode="auto">
          <a:xfrm rot="20108062">
            <a:off x="3148487" y="4152450"/>
            <a:ext cx="1692666" cy="434155"/>
          </a:xfrm>
          <a:prstGeom prst="rect">
            <a:avLst/>
          </a:prstGeom>
          <a:noFill/>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1163395"/>
          </a:xfrm>
        </p:spPr>
        <p:txBody>
          <a:bodyPr/>
          <a:lstStyle/>
          <a:p>
            <a:pPr defTabSz="914363" eaLnBrk="1" fontAlgn="auto" hangingPunct="1">
              <a:spcAft>
                <a:spcPts val="0"/>
              </a:spcAft>
              <a:defRPr/>
            </a:pPr>
            <a:r>
              <a:rPr lang="en-US" noProof="0" dirty="0" smtClean="0"/>
              <a:t>Server Consolidation</a:t>
            </a:r>
            <a:br>
              <a:rPr lang="en-US" noProof="0" dirty="0" smtClean="0"/>
            </a:br>
            <a:r>
              <a:rPr lang="en-US" sz="3600" noProof="0" dirty="0" smtClean="0">
                <a:solidFill>
                  <a:schemeClr val="accent1"/>
                </a:solidFill>
              </a:rPr>
              <a:t>Server core support</a:t>
            </a:r>
            <a:endParaRPr lang="en-US" noProof="0" dirty="0">
              <a:solidFill>
                <a:schemeClr val="accent1"/>
              </a:solidFill>
            </a:endParaRPr>
          </a:p>
        </p:txBody>
      </p:sp>
      <p:sp>
        <p:nvSpPr>
          <p:cNvPr id="33794" name="Text Placeholder 2"/>
          <p:cNvSpPr>
            <a:spLocks noGrp="1"/>
          </p:cNvSpPr>
          <p:nvPr>
            <p:ph type="body" sz="quarter" idx="10"/>
          </p:nvPr>
        </p:nvSpPr>
        <p:spPr>
          <a:xfrm>
            <a:off x="381000" y="1905000"/>
            <a:ext cx="8382000" cy="2850011"/>
          </a:xfrm>
        </p:spPr>
        <p:txBody>
          <a:bodyPr/>
          <a:lstStyle/>
          <a:p>
            <a:pPr eaLnBrk="1" hangingPunct="1">
              <a:defRPr/>
            </a:pPr>
            <a:r>
              <a:rPr lang="en-US" noProof="0" smtClean="0"/>
              <a:t>CA is supported on Server Core</a:t>
            </a:r>
          </a:p>
          <a:p>
            <a:pPr lvl="1" eaLnBrk="1" hangingPunct="1">
              <a:defRPr/>
            </a:pPr>
            <a:r>
              <a:rPr lang="en-US" noProof="0" smtClean="0"/>
              <a:t>Local command line utilities</a:t>
            </a:r>
          </a:p>
          <a:p>
            <a:pPr lvl="1" eaLnBrk="1" hangingPunct="1">
              <a:defRPr/>
            </a:pPr>
            <a:r>
              <a:rPr lang="en-US" noProof="0" smtClean="0"/>
              <a:t>Remote UX management</a:t>
            </a:r>
          </a:p>
          <a:p>
            <a:pPr lvl="1" eaLnBrk="1" hangingPunct="1">
              <a:defRPr/>
            </a:pPr>
            <a:r>
              <a:rPr lang="en-US" noProof="0" smtClean="0"/>
              <a:t>Key management by HSM vendor</a:t>
            </a:r>
          </a:p>
          <a:p>
            <a:pPr eaLnBrk="1" hangingPunct="1">
              <a:defRPr/>
            </a:pPr>
            <a:r>
              <a:rPr lang="en-US" noProof="0" smtClean="0"/>
              <a:t>No other ADCS service is supported </a:t>
            </a:r>
            <a:br>
              <a:rPr lang="en-US" noProof="0" smtClean="0"/>
            </a:br>
            <a:r>
              <a:rPr lang="en-US" noProof="0" smtClean="0"/>
              <a:t>on Server Core</a:t>
            </a: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noProof="0" smtClean="0"/>
              <a:t>Server Consolidation</a:t>
            </a:r>
            <a:br>
              <a:rPr lang="en-US" noProof="0" smtClean="0"/>
            </a:br>
            <a:r>
              <a:rPr lang="en-US" noProof="0" smtClean="0"/>
              <a:t>Cross Forest Enrollment</a:t>
            </a:r>
            <a:endParaRPr lang="en-US" noProof="0"/>
          </a:p>
        </p:txBody>
      </p:sp>
      <p:sp>
        <p:nvSpPr>
          <p:cNvPr id="10" name="Subtitle 9"/>
          <p:cNvSpPr>
            <a:spLocks noGrp="1"/>
          </p:cNvSpPr>
          <p:nvPr>
            <p:ph type="subTitle" idx="1"/>
          </p:nvPr>
        </p:nvSpPr>
        <p:spPr/>
        <p:txBody>
          <a:bodyPr/>
          <a:lstStyle/>
          <a:p>
            <a:endParaRPr lang="en-GB"/>
          </a:p>
        </p:txBody>
      </p:sp>
      <p:sp>
        <p:nvSpPr>
          <p:cNvPr id="11" name="Text Placeholder 10"/>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2008_ITPro_4-3">
  <a:themeElements>
    <a:clrScheme name="Custom 1">
      <a:dk1>
        <a:srgbClr val="FFFFFF"/>
      </a:dk1>
      <a:lt1>
        <a:srgbClr val="FFFFFF"/>
      </a:lt1>
      <a:dk2>
        <a:srgbClr val="FFFFFF"/>
      </a:dk2>
      <a:lt2>
        <a:srgbClr val="7F7F7F"/>
      </a:lt2>
      <a:accent1>
        <a:srgbClr val="5EA7EA"/>
      </a:accent1>
      <a:accent2>
        <a:srgbClr val="97D256"/>
      </a:accent2>
      <a:accent3>
        <a:srgbClr val="11508A"/>
      </a:accent3>
      <a:accent4>
        <a:srgbClr val="7F7F7F"/>
      </a:accent4>
      <a:accent5>
        <a:srgbClr val="95337B"/>
      </a:accent5>
      <a:accent6>
        <a:srgbClr val="186CB8"/>
      </a:accent6>
      <a:hlink>
        <a:srgbClr val="19B0E5"/>
      </a:hlink>
      <a:folHlink>
        <a:srgbClr val="186CB8"/>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1_TechEd2008_ITPro_4-3">
  <a:themeElements>
    <a:clrScheme name="Custom 1">
      <a:dk1>
        <a:srgbClr val="FFFFFF"/>
      </a:dk1>
      <a:lt1>
        <a:srgbClr val="FFFFFF"/>
      </a:lt1>
      <a:dk2>
        <a:srgbClr val="FFFFFF"/>
      </a:dk2>
      <a:lt2>
        <a:srgbClr val="7F7F7F"/>
      </a:lt2>
      <a:accent1>
        <a:srgbClr val="5EA7EA"/>
      </a:accent1>
      <a:accent2>
        <a:srgbClr val="97D256"/>
      </a:accent2>
      <a:accent3>
        <a:srgbClr val="11508A"/>
      </a:accent3>
      <a:accent4>
        <a:srgbClr val="7F7F7F"/>
      </a:accent4>
      <a:accent5>
        <a:srgbClr val="95337B"/>
      </a:accent5>
      <a:accent6>
        <a:srgbClr val="186CB8"/>
      </a:accent6>
      <a:hlink>
        <a:srgbClr val="19B0E5"/>
      </a:hlink>
      <a:folHlink>
        <a:srgbClr val="186CB8"/>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FAD18D62016C640A18B4602AF84C96B" ma:contentTypeVersion="0" ma:contentTypeDescription="Create a new document." ma:contentTypeScope="" ma:versionID="caa81f01dd96cdfbc3682f85211525f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27A27AF-67A1-4A64-B04E-6572043AD347}">
  <ds:schemaRefs>
    <ds:schemaRef ds:uri="http://schemas.microsoft.com/sharepoint/v3/contenttype/forms"/>
  </ds:schemaRefs>
</ds:datastoreItem>
</file>

<file path=customXml/itemProps2.xml><?xml version="1.0" encoding="utf-8"?>
<ds:datastoreItem xmlns:ds="http://schemas.openxmlformats.org/officeDocument/2006/customXml" ds:itemID="{36E36A69-20AF-4475-8E56-46E6A5BAB14A}">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customXml/itemProps3.xml><?xml version="1.0" encoding="utf-8"?>
<ds:datastoreItem xmlns:ds="http://schemas.openxmlformats.org/officeDocument/2006/customXml" ds:itemID="{C720BFF8-353C-459A-AFEF-E21478A415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TechEd2008_ITPro_4-3</Template>
  <TotalTime>1003</TotalTime>
  <Words>1258</Words>
  <Application>Microsoft Office PowerPoint</Application>
  <PresentationFormat>On-screen Show (4:3)</PresentationFormat>
  <Paragraphs>354</Paragraphs>
  <Slides>47</Slides>
  <Notes>47</Notes>
  <HiddenSlides>0</HiddenSlides>
  <MMClips>0</MMClips>
  <ScaleCrop>false</ScaleCrop>
  <HeadingPairs>
    <vt:vector size="4" baseType="variant">
      <vt:variant>
        <vt:lpstr>Theme</vt:lpstr>
      </vt:variant>
      <vt:variant>
        <vt:i4>2</vt:i4>
      </vt:variant>
      <vt:variant>
        <vt:lpstr>Slide Titles</vt:lpstr>
      </vt:variant>
      <vt:variant>
        <vt:i4>47</vt:i4>
      </vt:variant>
    </vt:vector>
  </HeadingPairs>
  <TitlesOfParts>
    <vt:vector size="49" baseType="lpstr">
      <vt:lpstr>TechEd2008_ITPro_4-3</vt:lpstr>
      <vt:lpstr>1_TechEd2008_ITPro_4-3</vt:lpstr>
      <vt:lpstr>Windows Vista PKI Enhancement in Windows 7 and Windows Server 2008 R2</vt:lpstr>
      <vt:lpstr>Agenda</vt:lpstr>
      <vt:lpstr>Windows PKI Today</vt:lpstr>
      <vt:lpstr>PKI Trends</vt:lpstr>
      <vt:lpstr>Windows 7 Investments</vt:lpstr>
      <vt:lpstr>Server Consolidation Not persistent requests</vt:lpstr>
      <vt:lpstr>Server Consolidation Not persistent requests</vt:lpstr>
      <vt:lpstr>Server Consolidation Server core support</vt:lpstr>
      <vt:lpstr>Server Consolidation Cross Forest Enrollment</vt:lpstr>
      <vt:lpstr>How does it work today? Single forest</vt:lpstr>
      <vt:lpstr>How does it work today? Multiple forests</vt:lpstr>
      <vt:lpstr>How will it work? Cross forest enrollment</vt:lpstr>
      <vt:lpstr>Server Consolidation Cross forest enrollment</vt:lpstr>
      <vt:lpstr>Server Consolidation Cross forest enrollment: management</vt:lpstr>
      <vt:lpstr>Server Consolidation</vt:lpstr>
      <vt:lpstr>Windows 7 Investments</vt:lpstr>
      <vt:lpstr>Improved Existing Scenarios Standard SKU supports V2 templates</vt:lpstr>
      <vt:lpstr>Improved Existing Scenarios  Best practice analyzer</vt:lpstr>
      <vt:lpstr>Improved Existing Scenarios  Best practice analyzer</vt:lpstr>
      <vt:lpstr>Improved Existing Scenarios  Certificate selection</vt:lpstr>
      <vt:lpstr>Improved Existing Scenarios  Enterprise SSL EV certificate</vt:lpstr>
      <vt:lpstr>Improve Existing Scenarios</vt:lpstr>
      <vt:lpstr>Windows 7 Investments</vt:lpstr>
      <vt:lpstr>HTTP Based Enrollment Design goal</vt:lpstr>
      <vt:lpstr>HTTP Based Enrollment Design overview</vt:lpstr>
      <vt:lpstr>HTTP Based Enrollment</vt:lpstr>
      <vt:lpstr>HTTP Based Enrollment Auto-enrollment enhancements</vt:lpstr>
      <vt:lpstr>HTTP Based Enrollment Authentication</vt:lpstr>
      <vt:lpstr>HTTP Based Enrollment  Enrollment policies UX</vt:lpstr>
      <vt:lpstr>HTTP Based Enrollment  Enrollment wizard</vt:lpstr>
      <vt:lpstr>HTTP Based Enrollment  Group policy UX</vt:lpstr>
      <vt:lpstr>HTTP Based Enrollment  Cross forest support</vt:lpstr>
      <vt:lpstr>HTTP Based Enrollment  Web server scenario: enrollment and renewal</vt:lpstr>
      <vt:lpstr>HTTP Based Enrollment  Web server scenario: recover from revocation</vt:lpstr>
      <vt:lpstr>HTTP Based Enrollment  Web server scenario: dynamic policy updates</vt:lpstr>
      <vt:lpstr>Windows 7 Investments</vt:lpstr>
      <vt:lpstr>Strong Authentication Biometric</vt:lpstr>
      <vt:lpstr>Strong Authentication SmartCard</vt:lpstr>
      <vt:lpstr>Strong Authentication ECC based Smartcard logon</vt:lpstr>
      <vt:lpstr>Strong Authentication Strong authentication based access control</vt:lpstr>
      <vt:lpstr>Strong Authentication</vt:lpstr>
      <vt:lpstr>Windows 7 Investments</vt:lpstr>
      <vt:lpstr>Slide 43</vt:lpstr>
      <vt:lpstr>Related Content</vt:lpstr>
      <vt:lpstr>Slide 45</vt:lpstr>
      <vt:lpstr>Slide 46</vt:lpstr>
      <vt:lpstr>Slide 47</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 Ed 2008 TechEd Tech-Ed</dc:subject>
  <dc:creator>James Dent</dc:creator>
  <dc:description>Template: Mary Feil-Jacobs (maryjf), Heather Tall, Slidework LLC, Claire Hoover, Silverfox Productions
Formatting:
Event Date: June 9-13, 2008
Event Location: Orlando, FL
Audience: Technical, partners and customers, dev, developers, developer, IT IT Pro Pros Professionals,</dc:description>
  <cp:lastModifiedBy>Michael Leworthy</cp:lastModifiedBy>
  <cp:revision>82</cp:revision>
  <dcterms:created xsi:type="dcterms:W3CDTF">2008-04-17T09:28:09Z</dcterms:created>
  <dcterms:modified xsi:type="dcterms:W3CDTF">2008-11-08T01:54:27Z</dcterms:modified>
</cp:coreProperties>
</file>