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Default Extension="bin" ContentType="application/vnd.openxmlformats-officedocument.oleObject"/>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31.xml" ContentType="application/vnd.openxmlformats-officedocument.presentationml.notes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charts/chart2.xml" ContentType="application/vnd.openxmlformats-officedocument.drawingml.chart+xml"/>
  <Override PartName="/ppt/slides/slide29.xml" ContentType="application/vnd.openxmlformats-officedocument.presentationml.slide+xml"/>
  <Override PartName="/ppt/slideLayouts/slideLayout39.xml" ContentType="application/vnd.openxmlformats-officedocument.presentationml.slideLayout+xml"/>
  <Override PartName="/customXml/itemProps1.xml" ContentType="application/vnd.openxmlformats-officedocument.customXmlProperties+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4"/>
    <p:sldMasterId id="2147483759" r:id="rId5"/>
    <p:sldMasterId id="2147483776" r:id="rId6"/>
  </p:sldMasterIdLst>
  <p:notesMasterIdLst>
    <p:notesMasterId r:id="rId68"/>
  </p:notesMasterIdLst>
  <p:handoutMasterIdLst>
    <p:handoutMasterId r:id="rId69"/>
  </p:handoutMasterIdLst>
  <p:sldIdLst>
    <p:sldId id="347" r:id="rId7"/>
    <p:sldId id="283" r:id="rId8"/>
    <p:sldId id="339" r:id="rId9"/>
    <p:sldId id="340" r:id="rId10"/>
    <p:sldId id="341" r:id="rId11"/>
    <p:sldId id="342" r:id="rId12"/>
    <p:sldId id="343" r:id="rId13"/>
    <p:sldId id="284" r:id="rId14"/>
    <p:sldId id="285" r:id="rId15"/>
    <p:sldId id="286" r:id="rId16"/>
    <p:sldId id="287" r:id="rId17"/>
    <p:sldId id="288" r:id="rId18"/>
    <p:sldId id="289" r:id="rId19"/>
    <p:sldId id="290" r:id="rId20"/>
    <p:sldId id="291" r:id="rId21"/>
    <p:sldId id="292" r:id="rId22"/>
    <p:sldId id="293" r:id="rId23"/>
    <p:sldId id="294" r:id="rId24"/>
    <p:sldId id="295" r:id="rId25"/>
    <p:sldId id="296" r:id="rId26"/>
    <p:sldId id="297" r:id="rId27"/>
    <p:sldId id="298" r:id="rId28"/>
    <p:sldId id="344" r:id="rId29"/>
    <p:sldId id="299" r:id="rId30"/>
    <p:sldId id="345" r:id="rId31"/>
    <p:sldId id="300" r:id="rId32"/>
    <p:sldId id="301" r:id="rId33"/>
    <p:sldId id="302" r:id="rId34"/>
    <p:sldId id="303" r:id="rId35"/>
    <p:sldId id="304" r:id="rId36"/>
    <p:sldId id="305" r:id="rId37"/>
    <p:sldId id="306" r:id="rId38"/>
    <p:sldId id="307" r:id="rId39"/>
    <p:sldId id="308" r:id="rId40"/>
    <p:sldId id="309" r:id="rId41"/>
    <p:sldId id="310" r:id="rId42"/>
    <p:sldId id="311" r:id="rId43"/>
    <p:sldId id="312" r:id="rId44"/>
    <p:sldId id="313" r:id="rId45"/>
    <p:sldId id="314" r:id="rId46"/>
    <p:sldId id="315" r:id="rId47"/>
    <p:sldId id="316" r:id="rId48"/>
    <p:sldId id="317" r:id="rId49"/>
    <p:sldId id="318" r:id="rId50"/>
    <p:sldId id="319" r:id="rId51"/>
    <p:sldId id="320" r:id="rId52"/>
    <p:sldId id="321" r:id="rId53"/>
    <p:sldId id="328" r:id="rId54"/>
    <p:sldId id="329" r:id="rId55"/>
    <p:sldId id="330" r:id="rId56"/>
    <p:sldId id="331" r:id="rId57"/>
    <p:sldId id="332" r:id="rId58"/>
    <p:sldId id="333" r:id="rId59"/>
    <p:sldId id="322" r:id="rId60"/>
    <p:sldId id="323" r:id="rId61"/>
    <p:sldId id="324" r:id="rId62"/>
    <p:sldId id="325" r:id="rId63"/>
    <p:sldId id="326" r:id="rId64"/>
    <p:sldId id="327" r:id="rId65"/>
    <p:sldId id="346" r:id="rId66"/>
    <p:sldId id="281" r:id="rId67"/>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7" clrIdx="0"/>
  <p:cmAuthor id="1" name="claireh" initials="ceh" lastIdx="3"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9900"/>
    <a:srgbClr val="3290E6"/>
    <a:srgbClr val="404040"/>
    <a:srgbClr val="1C7FFF"/>
    <a:srgbClr val="1C7FDA"/>
    <a:srgbClr val="99C8DF"/>
    <a:srgbClr val="A2CDE2"/>
    <a:srgbClr val="9BCFE9"/>
    <a:srgbClr val="B0D9E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3972" autoAdjust="0"/>
    <p:restoredTop sz="92718" autoAdjust="0"/>
  </p:normalViewPr>
  <p:slideViewPr>
    <p:cSldViewPr snapToGrid="0">
      <p:cViewPr varScale="1">
        <p:scale>
          <a:sx n="89" d="100"/>
          <a:sy n="89" d="100"/>
        </p:scale>
        <p:origin x="-1104" y="-96"/>
      </p:cViewPr>
      <p:guideLst>
        <p:guide orient="horz" pos="144"/>
        <p:guide orient="horz" pos="742"/>
        <p:guide orient="horz" pos="890"/>
        <p:guide orient="horz" pos="3399"/>
        <p:guide orient="horz" pos="261"/>
        <p:guide orient="horz" pos="4176"/>
        <p:guide pos="2880"/>
        <p:guide pos="244"/>
        <p:guide pos="462"/>
        <p:guide pos="5516"/>
        <p:guide pos="5052"/>
        <p:guide pos="4251"/>
        <p:guide pos="1508"/>
      </p:guideLst>
    </p:cSldViewPr>
  </p:slideViewPr>
  <p:outlineViewPr>
    <p:cViewPr>
      <p:scale>
        <a:sx n="33" d="100"/>
        <a:sy n="33" d="100"/>
      </p:scale>
      <p:origin x="216" y="0"/>
    </p:cViewPr>
  </p:outlineViewPr>
  <p:notesTextViewPr>
    <p:cViewPr>
      <p:scale>
        <a:sx n="100" d="100"/>
        <a:sy n="100" d="100"/>
      </p:scale>
      <p:origin x="0" y="0"/>
    </p:cViewPr>
  </p:notesTextViewPr>
  <p:sorterViewPr>
    <p:cViewPr>
      <p:scale>
        <a:sx n="70" d="100"/>
        <a:sy n="70" d="100"/>
      </p:scale>
      <p:origin x="0" y="0"/>
    </p:cViewPr>
  </p:sorterViewPr>
  <p:notesViewPr>
    <p:cSldViewPr snapToGrid="0" showGuides="1">
      <p:cViewPr varScale="1">
        <p:scale>
          <a:sx n="80" d="100"/>
          <a:sy n="80" d="100"/>
        </p:scale>
        <p:origin x="-1974"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slide" Target="slides/slide57.xml"/><Relationship Id="rId68" Type="http://schemas.openxmlformats.org/officeDocument/2006/relationships/notesMaster" Target="notesMasters/notesMaster1.xml"/><Relationship Id="rId7" Type="http://schemas.openxmlformats.org/officeDocument/2006/relationships/slide" Target="slides/slide1.xml"/><Relationship Id="rId71"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slide" Target="slides/slide55.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handoutMaster" Target="handoutMasters/handoutMaster1.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6"/>
  <c:chart>
    <c:autoTitleDeleted val="1"/>
    <c:plotArea>
      <c:layout/>
      <c:barChart>
        <c:barDir val="col"/>
        <c:grouping val="clustered"/>
        <c:ser>
          <c:idx val="0"/>
          <c:order val="0"/>
          <c:tx>
            <c:strRef>
              <c:f>Sheet1!$B$1</c:f>
              <c:strCache>
                <c:ptCount val="1"/>
                <c:pt idx="0">
                  <c:v>XP-SMB1</c:v>
                </c:pt>
              </c:strCache>
            </c:strRef>
          </c:tx>
          <c:dLbls>
            <c:spPr>
              <a:effectLst>
                <a:outerShdw blurRad="50800" dist="50800" dir="5400000" algn="ctr" rotWithShape="0">
                  <a:srgbClr val="000000">
                    <a:alpha val="43137"/>
                  </a:srgbClr>
                </a:outerShdw>
              </a:effectLst>
            </c:spPr>
            <c:txPr>
              <a:bodyPr/>
              <a:lstStyle/>
              <a:p>
                <a:pPr>
                  <a:defRPr lang="en-GB"/>
                </a:pPr>
                <a:endParaRPr lang="en-US"/>
              </a:p>
            </c:txPr>
            <c:showVal val="1"/>
          </c:dLbls>
          <c:cat>
            <c:strRef>
              <c:f>Sheet1!$A$2:$A$3</c:f>
              <c:strCache>
                <c:ptCount val="2"/>
                <c:pt idx="0">
                  <c:v>8 Mb file</c:v>
                </c:pt>
                <c:pt idx="1">
                  <c:v>700 Mb file</c:v>
                </c:pt>
              </c:strCache>
            </c:strRef>
          </c:cat>
          <c:val>
            <c:numRef>
              <c:f>Sheet1!$B$2:$B$3</c:f>
              <c:numCache>
                <c:formatCode>General</c:formatCode>
                <c:ptCount val="2"/>
                <c:pt idx="0">
                  <c:v>38</c:v>
                </c:pt>
                <c:pt idx="1">
                  <c:v>483</c:v>
                </c:pt>
              </c:numCache>
            </c:numRef>
          </c:val>
        </c:ser>
        <c:ser>
          <c:idx val="1"/>
          <c:order val="1"/>
          <c:tx>
            <c:strRef>
              <c:f>Sheet1!$C$1</c:f>
              <c:strCache>
                <c:ptCount val="1"/>
                <c:pt idx="0">
                  <c:v>Vista-SMB1</c:v>
                </c:pt>
              </c:strCache>
            </c:strRef>
          </c:tx>
          <c:dLbls>
            <c:txPr>
              <a:bodyPr/>
              <a:lstStyle/>
              <a:p>
                <a:pPr>
                  <a:defRPr lang="en-GB"/>
                </a:pPr>
                <a:endParaRPr lang="en-US"/>
              </a:p>
            </c:txPr>
            <c:showVal val="1"/>
          </c:dLbls>
          <c:cat>
            <c:strRef>
              <c:f>Sheet1!$A$2:$A$3</c:f>
              <c:strCache>
                <c:ptCount val="2"/>
                <c:pt idx="0">
                  <c:v>8 Mb file</c:v>
                </c:pt>
                <c:pt idx="1">
                  <c:v>700 Mb file</c:v>
                </c:pt>
              </c:strCache>
            </c:strRef>
          </c:cat>
          <c:val>
            <c:numRef>
              <c:f>Sheet1!$C$2:$C$3</c:f>
              <c:numCache>
                <c:formatCode>General</c:formatCode>
                <c:ptCount val="2"/>
                <c:pt idx="0">
                  <c:v>249</c:v>
                </c:pt>
                <c:pt idx="1">
                  <c:v>4991</c:v>
                </c:pt>
              </c:numCache>
            </c:numRef>
          </c:val>
        </c:ser>
        <c:ser>
          <c:idx val="2"/>
          <c:order val="2"/>
          <c:tx>
            <c:strRef>
              <c:f>Sheet1!$D$1</c:f>
              <c:strCache>
                <c:ptCount val="1"/>
                <c:pt idx="0">
                  <c:v>Vista-SMB2</c:v>
                </c:pt>
              </c:strCache>
            </c:strRef>
          </c:tx>
          <c:dLbls>
            <c:txPr>
              <a:bodyPr/>
              <a:lstStyle/>
              <a:p>
                <a:pPr>
                  <a:defRPr lang="en-GB"/>
                </a:pPr>
                <a:endParaRPr lang="en-US"/>
              </a:p>
            </c:txPr>
            <c:showVal val="1"/>
          </c:dLbls>
          <c:cat>
            <c:strRef>
              <c:f>Sheet1!$A$2:$A$3</c:f>
              <c:strCache>
                <c:ptCount val="2"/>
                <c:pt idx="0">
                  <c:v>8 Mb file</c:v>
                </c:pt>
                <c:pt idx="1">
                  <c:v>700 Mb file</c:v>
                </c:pt>
              </c:strCache>
            </c:strRef>
          </c:cat>
          <c:val>
            <c:numRef>
              <c:f>Sheet1!$D$2:$D$3</c:f>
              <c:numCache>
                <c:formatCode>General</c:formatCode>
                <c:ptCount val="2"/>
                <c:pt idx="0">
                  <c:v>814</c:v>
                </c:pt>
                <c:pt idx="1">
                  <c:v>10490</c:v>
                </c:pt>
              </c:numCache>
            </c:numRef>
          </c:val>
        </c:ser>
        <c:axId val="85357696"/>
        <c:axId val="85359232"/>
      </c:barChart>
      <c:catAx>
        <c:axId val="85357696"/>
        <c:scaling>
          <c:orientation val="minMax"/>
        </c:scaling>
        <c:axPos val="b"/>
        <c:majorTickMark val="none"/>
        <c:tickLblPos val="nextTo"/>
        <c:txPr>
          <a:bodyPr/>
          <a:lstStyle/>
          <a:p>
            <a:pPr>
              <a:defRPr lang="en-GB"/>
            </a:pPr>
            <a:endParaRPr lang="en-US"/>
          </a:p>
        </c:txPr>
        <c:crossAx val="85359232"/>
        <c:crosses val="autoZero"/>
        <c:auto val="1"/>
        <c:lblAlgn val="ctr"/>
        <c:lblOffset val="100"/>
      </c:catAx>
      <c:valAx>
        <c:axId val="85359232"/>
        <c:scaling>
          <c:orientation val="minMax"/>
        </c:scaling>
        <c:delete val="1"/>
        <c:axPos val="l"/>
        <c:numFmt formatCode="General" sourceLinked="1"/>
        <c:tickLblPos val="nextTo"/>
        <c:crossAx val="85357696"/>
        <c:crosses val="autoZero"/>
        <c:crossBetween val="between"/>
        <c:majorUnit val="1"/>
      </c:valAx>
    </c:plotArea>
    <c:legend>
      <c:legendPos val="b"/>
      <c:layout/>
      <c:txPr>
        <a:bodyPr/>
        <a:lstStyle/>
        <a:p>
          <a:pPr>
            <a:defRPr lang="en-GB"/>
          </a:pPr>
          <a:endParaRPr lang="en-US"/>
        </a:p>
      </c:txPr>
    </c:legend>
    <c:plotVisOnly val="1"/>
  </c:chart>
  <c:spPr>
    <a:noFill/>
  </c:spPr>
  <c:txPr>
    <a:bodyPr/>
    <a:lstStyle/>
    <a:p>
      <a:pPr>
        <a:defRPr sz="1800">
          <a:effectLst>
            <a:outerShdw blurRad="50800" dist="38100" dir="2700000" algn="ctr" rotWithShape="0">
              <a:srgbClr val="000000">
                <a:alpha val="60000"/>
              </a:srgbClr>
            </a:outerShdw>
          </a:effectLst>
        </a:defRPr>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manualLayout>
          <c:layoutTarget val="inner"/>
          <c:xMode val="edge"/>
          <c:yMode val="edge"/>
          <c:x val="4.3042735569686887E-2"/>
          <c:y val="5.5220883534136553E-2"/>
          <c:w val="0.63790891840421782"/>
          <c:h val="0.53990529045315383"/>
        </c:manualLayout>
      </c:layout>
      <c:barChart>
        <c:barDir val="bar"/>
        <c:grouping val="clustered"/>
        <c:ser>
          <c:idx val="0"/>
          <c:order val="0"/>
          <c:tx>
            <c:strRef>
              <c:f>Sheet1!$B$1</c:f>
              <c:strCache>
                <c:ptCount val="1"/>
                <c:pt idx="0">
                  <c:v>Vista SMB1</c:v>
                </c:pt>
              </c:strCache>
            </c:strRef>
          </c:tx>
          <c:spPr>
            <a:gradFill rotWithShape="1">
              <a:gsLst>
                <a:gs pos="0">
                  <a:schemeClr val="accent1">
                    <a:shade val="15000"/>
                    <a:satMod val="180000"/>
                  </a:schemeClr>
                </a:gs>
                <a:gs pos="50000">
                  <a:schemeClr val="accent1">
                    <a:shade val="45000"/>
                    <a:satMod val="170000"/>
                  </a:schemeClr>
                </a:gs>
                <a:gs pos="70000">
                  <a:schemeClr val="accent1">
                    <a:tint val="99000"/>
                    <a:shade val="65000"/>
                    <a:satMod val="155000"/>
                  </a:schemeClr>
                </a:gs>
                <a:gs pos="100000">
                  <a:schemeClr val="accent1">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satMod val="300000"/>
                </a:schemeClr>
              </a:contourClr>
            </a:sp3d>
          </c:spPr>
          <c:cat>
            <c:numRef>
              <c:f>Sheet1!$A$2</c:f>
              <c:numCache>
                <c:formatCode>General</c:formatCode>
                <c:ptCount val="1"/>
              </c:numCache>
            </c:numRef>
          </c:cat>
          <c:val>
            <c:numRef>
              <c:f>Sheet1!$B$2</c:f>
              <c:numCache>
                <c:formatCode>General</c:formatCode>
                <c:ptCount val="1"/>
                <c:pt idx="0">
                  <c:v>4</c:v>
                </c:pt>
              </c:numCache>
            </c:numRef>
          </c:val>
        </c:ser>
        <c:ser>
          <c:idx val="1"/>
          <c:order val="1"/>
          <c:tx>
            <c:strRef>
              <c:f>Sheet1!$C$1</c:f>
              <c:strCache>
                <c:ptCount val="1"/>
                <c:pt idx="0">
                  <c:v>Vista SP1 SMB2</c:v>
                </c:pt>
              </c:strCache>
            </c:strRef>
          </c:tx>
          <c:spPr>
            <a:gradFill rotWithShape="1">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satMod val="300000"/>
                </a:schemeClr>
              </a:contourClr>
            </a:sp3d>
          </c:spPr>
          <c:cat>
            <c:numRef>
              <c:f>Sheet1!$A$2</c:f>
              <c:numCache>
                <c:formatCode>General</c:formatCode>
                <c:ptCount val="1"/>
              </c:numCache>
            </c:numRef>
          </c:cat>
          <c:val>
            <c:numRef>
              <c:f>Sheet1!$C$2</c:f>
              <c:numCache>
                <c:formatCode>General</c:formatCode>
                <c:ptCount val="1"/>
                <c:pt idx="0">
                  <c:v>2.1</c:v>
                </c:pt>
              </c:numCache>
            </c:numRef>
          </c:val>
        </c:ser>
        <c:axId val="85491712"/>
        <c:axId val="85493248"/>
      </c:barChart>
      <c:catAx>
        <c:axId val="85491712"/>
        <c:scaling>
          <c:orientation val="minMax"/>
        </c:scaling>
        <c:axPos val="l"/>
        <c:numFmt formatCode="General" sourceLinked="1"/>
        <c:tickLblPos val="nextTo"/>
        <c:txPr>
          <a:bodyPr/>
          <a:lstStyle/>
          <a:p>
            <a:pPr>
              <a:defRPr lang="en-US"/>
            </a:pPr>
            <a:endParaRPr lang="en-US"/>
          </a:p>
        </c:txPr>
        <c:crossAx val="85493248"/>
        <c:crosses val="autoZero"/>
        <c:auto val="1"/>
        <c:lblAlgn val="ctr"/>
        <c:lblOffset val="100"/>
      </c:catAx>
      <c:valAx>
        <c:axId val="85493248"/>
        <c:scaling>
          <c:orientation val="minMax"/>
        </c:scaling>
        <c:axPos val="b"/>
        <c:title>
          <c:tx>
            <c:rich>
              <a:bodyPr/>
              <a:lstStyle/>
              <a:p>
                <a:pPr>
                  <a:defRPr lang="en-US"/>
                </a:pPr>
                <a:r>
                  <a:rPr lang="en-US" b="0" dirty="0" smtClean="0"/>
                  <a:t>Response Time in Seconds</a:t>
                </a:r>
                <a:endParaRPr lang="en-US" b="0" dirty="0"/>
              </a:p>
            </c:rich>
          </c:tx>
          <c:layout/>
        </c:title>
        <c:numFmt formatCode="General" sourceLinked="1"/>
        <c:tickLblPos val="nextTo"/>
        <c:txPr>
          <a:bodyPr/>
          <a:lstStyle/>
          <a:p>
            <a:pPr>
              <a:defRPr lang="en-US"/>
            </a:pPr>
            <a:endParaRPr lang="en-US"/>
          </a:p>
        </c:txPr>
        <c:crossAx val="85491712"/>
        <c:crosses val="autoZero"/>
        <c:crossBetween val="between"/>
      </c:valAx>
    </c:plotArea>
    <c:legend>
      <c:legendPos val="r"/>
      <c:legendEntry>
        <c:idx val="0"/>
        <c:txPr>
          <a:bodyPr/>
          <a:lstStyle/>
          <a:p>
            <a:pPr>
              <a:defRPr lang="en-US" baseline="0">
                <a:solidFill>
                  <a:schemeClr val="bg1"/>
                </a:solidFill>
              </a:defRPr>
            </a:pPr>
            <a:endParaRPr lang="en-US"/>
          </a:p>
        </c:txPr>
      </c:legendEntry>
      <c:layout>
        <c:manualLayout>
          <c:xMode val="edge"/>
          <c:yMode val="edge"/>
          <c:x val="0.63549449154587534"/>
          <c:y val="6.0976583499351728E-2"/>
          <c:w val="0.36450557316699322"/>
          <c:h val="0.52664132500678795"/>
        </c:manualLayout>
      </c:layout>
      <c:txPr>
        <a:bodyPr/>
        <a:lstStyle/>
        <a:p>
          <a:pPr>
            <a:defRPr lang="en-US"/>
          </a:pPr>
          <a:endParaRPr lang="en-US"/>
        </a:p>
      </c:txPr>
    </c:legend>
    <c:plotVisOnly val="1"/>
  </c:chart>
  <c:txPr>
    <a:bodyPr/>
    <a:lstStyle/>
    <a:p>
      <a:pPr>
        <a:defRPr sz="1800"/>
      </a:pPr>
      <a:endParaRPr lang="en-US"/>
    </a:p>
  </c:txPr>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4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Calibr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Calibri" pitchFamily="34" charset="0"/>
              </a:rPr>
              <a:pPr/>
              <a:t>11/7/2008</a:t>
            </a:fld>
            <a:endParaRPr lang="en-US" dirty="0">
              <a:latin typeface="Calibr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Calibri" pitchFamily="34" charset="0"/>
              </a:rPr>
              <a:t>© 2008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Calibr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Calibri" pitchFamily="34" charset="0"/>
              </a:rPr>
            </a:br>
            <a:r>
              <a:rPr lang="en-US" sz="500" dirty="0" smtClean="0">
                <a:solidFill>
                  <a:srgbClr val="000000"/>
                </a:solidFill>
                <a:latin typeface="Calibr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Calibri" pitchFamily="34" charset="0"/>
              </a:rPr>
              <a:pPr/>
              <a:t>‹#›</a:t>
            </a:fld>
            <a:endParaRPr lang="en-US" dirty="0">
              <a:latin typeface="Calibri"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Calibr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Calibri" pitchFamily="34" charset="0"/>
              </a:defRPr>
            </a:lvl1pPr>
          </a:lstStyle>
          <a:p>
            <a:fld id="{7C3FBCD4-166E-446F-AF18-7D4A0CF9AEF6}" type="datetimeFigureOut">
              <a:rPr lang="en-US" smtClean="0"/>
              <a:pPr/>
              <a:t>11/7/2008</a:t>
            </a:fld>
            <a:endParaRPr lang="en-US" dirty="0"/>
          </a:p>
        </p:txBody>
      </p:sp>
      <p:sp>
        <p:nvSpPr>
          <p:cNvPr id="4" name="Slide Image Placeholder 3"/>
          <p:cNvSpPr>
            <a:spLocks noGrp="1" noRot="1" noChangeAspect="1"/>
          </p:cNvSpPr>
          <p:nvPr>
            <p:ph type="sldImg" idx="2"/>
          </p:nvPr>
        </p:nvSpPr>
        <p:spPr>
          <a:xfrm>
            <a:off x="1535113" y="457200"/>
            <a:ext cx="3736975" cy="2801938"/>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3429000"/>
            <a:ext cx="5486400" cy="50292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mn-lt"/>
              </a:defRPr>
            </a:lvl1pPr>
          </a:lstStyle>
          <a:p>
            <a:r>
              <a:rPr lang="en-US" dirty="0" smtClean="0">
                <a:solidFill>
                  <a:srgbClr val="000000"/>
                </a:solidFill>
              </a:rPr>
              <a:t>© 2008 Microsoft Corporation. All rights reserved. Microsoft, Windows, Windows Vista and other product names are or may be registered trademarks and/or trademarks in the U.S. and/or other countries.</a:t>
            </a:r>
          </a:p>
          <a:p>
            <a:r>
              <a:rPr lang="en-US"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rPr>
            </a:br>
            <a:r>
              <a:rPr lang="en-US" dirty="0" smtClean="0">
                <a:solidFill>
                  <a:srgbClr val="000000"/>
                </a:solidFill>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Calibri"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Calibr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Calibr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3"/>
          <p:cNvSpPr>
            <a:spLocks noGrp="1" noChangeArrowheads="1"/>
          </p:cNvSpPr>
          <p:nvPr>
            <p:ph type="sldNum" sz="quarter" idx="5"/>
          </p:nvPr>
        </p:nvSpPr>
        <p:spPr>
          <a:noFill/>
          <a:ln>
            <a:headEnd/>
            <a:tailEnd/>
          </a:ln>
        </p:spPr>
        <p:txBody>
          <a:bodyPr/>
          <a:lstStyle/>
          <a:p>
            <a:fld id="{651D5D0B-6E02-42A7-A3A8-E5318165CA22}" type="slidenum">
              <a:rPr lang="en-GB" smtClean="0"/>
              <a:pPr/>
              <a:t>18</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noChangeArrowheads="1"/>
          </p:cNvSpPr>
          <p:nvPr>
            <p:ph type="sldNum" sz="quarter" idx="5"/>
          </p:nvPr>
        </p:nvSpPr>
        <p:spPr>
          <a:noFill/>
          <a:ln>
            <a:headEnd/>
            <a:tailEnd/>
          </a:ln>
        </p:spPr>
        <p:txBody>
          <a:bodyPr/>
          <a:lstStyle/>
          <a:p>
            <a:fld id="{0440AC31-C526-4B28-B8DE-83D7176D4D38}" type="slidenum">
              <a:rPr lang="en-GB" smtClean="0"/>
              <a:pPr/>
              <a:t>34</a:t>
            </a:fld>
            <a:endParaRPr 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type="dt" idx="1"/>
          </p:nvPr>
        </p:nvSpPr>
        <p:spPr>
          <a:ln/>
        </p:spPr>
        <p:txBody>
          <a:bodyPr/>
          <a:lstStyle/>
          <a:p>
            <a:fld id="{AE913BD5-8F35-48EB-9E21-C39A68A60597}" type="datetime8">
              <a:rPr lang="en-US"/>
              <a:pPr/>
              <a:t>11/7/2008 6:02 PM</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6B79C280-DB62-4918-AD3B-0E7C0E22B5DB}" type="slidenum">
              <a:rPr lang="en-US"/>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3"/>
          <p:cNvSpPr>
            <a:spLocks noGrp="1" noChangeArrowheads="1"/>
          </p:cNvSpPr>
          <p:nvPr>
            <p:ph type="sldNum" sz="quarter" idx="5"/>
          </p:nvPr>
        </p:nvSpPr>
        <p:spPr>
          <a:noFill/>
          <a:ln>
            <a:headEnd/>
            <a:tailEnd/>
          </a:ln>
        </p:spPr>
        <p:txBody>
          <a:bodyPr/>
          <a:lstStyle/>
          <a:p>
            <a:fld id="{651D5D0B-6E02-42A7-A3A8-E5318165CA22}" type="slidenum">
              <a:rPr lang="en-GB" smtClean="0"/>
              <a:pPr/>
              <a:t>41</a:t>
            </a:fld>
            <a:endParaRPr lang="en-US"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www.microsoft.com/teched" TargetMode="External"/><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microsoft.com/technet"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hyperlink" Target="http://www.microsoft.com/teched" TargetMode="External"/><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microsoft.com/technet" TargetMode="Externa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13.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hyperlink" Target="http://www.microsoft.com/teched" TargetMode="External"/><Relationship Id="rId2" Type="http://schemas.openxmlformats.org/officeDocument/2006/relationships/image" Target="../media/image9.png"/><Relationship Id="rId1" Type="http://schemas.openxmlformats.org/officeDocument/2006/relationships/slideMaster" Target="../slideMasters/slideMaster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microsoft.com/technet" TargetMode="Externa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descr="Bottom_Bar_03.png"/>
          <p:cNvPicPr>
            <a:picLocks noChangeAspect="1"/>
          </p:cNvPicPr>
          <p:nvPr userDrawn="1"/>
        </p:nvPicPr>
        <p:blipFill>
          <a:blip r:embed="rId3"/>
          <a:stretch>
            <a:fillRect/>
          </a:stretch>
        </p:blipFill>
        <p:spPr>
          <a:xfrm>
            <a:off x="0" y="6268641"/>
            <a:ext cx="9144000" cy="589359"/>
          </a:xfrm>
          <a:prstGeom prst="rect">
            <a:avLst/>
          </a:prstGeom>
        </p:spPr>
      </p:pic>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sp>
        <p:nvSpPr>
          <p:cNvPr id="8" name="Text Placeholder 7"/>
          <p:cNvSpPr>
            <a:spLocks noGrp="1"/>
          </p:cNvSpPr>
          <p:nvPr>
            <p:ph type="body" sz="quarter" idx="10" hasCustomPrompt="1"/>
          </p:nvPr>
        </p:nvSpPr>
        <p:spPr>
          <a:xfrm>
            <a:off x="733425" y="228600"/>
            <a:ext cx="3838575" cy="276999"/>
          </a:xfrm>
        </p:spPr>
        <p:txBody>
          <a:bodyPr/>
          <a:lstStyle>
            <a:lvl1pPr>
              <a:buFont typeface="Arial" pitchFamily="34" charset="0"/>
              <a:buNone/>
              <a:defRPr sz="2000">
                <a:solidFill>
                  <a:schemeClr val="tx1"/>
                </a:solidFill>
              </a:defRPr>
            </a:lvl1pPr>
          </a:lstStyle>
          <a:p>
            <a:pPr lvl="0"/>
            <a:r>
              <a:rPr lang="en-US" dirty="0" smtClean="0">
                <a:solidFill>
                  <a:schemeClr val="tx1"/>
                </a:solidFill>
              </a:rPr>
              <a:t>Session Code:</a:t>
            </a:r>
            <a:endParaRPr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Q &amp; 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Bottom_Bar_04.png"/>
          <p:cNvPicPr>
            <a:picLocks noChangeAspect="1"/>
          </p:cNvPicPr>
          <p:nvPr userDrawn="1"/>
        </p:nvPicPr>
        <p:blipFill>
          <a:blip r:embed="rId3"/>
          <a:stretch>
            <a:fillRect/>
          </a:stretch>
        </p:blipFill>
        <p:spPr>
          <a:xfrm>
            <a:off x="0" y="5741789"/>
            <a:ext cx="9144000" cy="1116211"/>
          </a:xfrm>
          <a:prstGeom prst="rect">
            <a:avLst/>
          </a:prstGeom>
        </p:spPr>
      </p:pic>
      <p:sp>
        <p:nvSpPr>
          <p:cNvPr id="7" name="Text Placeholder 6"/>
          <p:cNvSpPr>
            <a:spLocks noGrp="1"/>
          </p:cNvSpPr>
          <p:nvPr>
            <p:ph type="body" sz="quarter" idx="10" hasCustomPrompt="1"/>
          </p:nvPr>
        </p:nvSpPr>
        <p:spPr>
          <a:xfrm>
            <a:off x="1220400" y="14652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Q &amp; A</a:t>
            </a:r>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esentation Outline">
    <p:bg bwMode="black">
      <p:bgPr>
        <a:solidFill>
          <a:srgbClr val="40404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marL="0" marR="0" indent="0" defTabSz="914363" rtl="0" eaLnBrk="1" fontAlgn="auto" latinLnBrk="0" hangingPunct="1">
              <a:lnSpc>
                <a:spcPct val="90000"/>
              </a:lnSpc>
              <a:spcBef>
                <a:spcPct val="0"/>
              </a:spcBef>
              <a:spcAft>
                <a:spcPts val="0"/>
              </a:spcAft>
              <a:tabLs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Presentation Outline (hidden slide):</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6" name="Text Placeholder 5"/>
          <p:cNvSpPr>
            <a:spLocks noGrp="1"/>
          </p:cNvSpPr>
          <p:nvPr>
            <p:ph type="body" sz="quarter" idx="10" hasCustomPrompt="1"/>
          </p:nvPr>
        </p:nvSpPr>
        <p:spPr bwMode="white">
          <a:xfrm>
            <a:off x="381000" y="1905000"/>
            <a:ext cx="8382000" cy="3981624"/>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r>
              <a:rPr lang="en-US" dirty="0" smtClean="0"/>
              <a:t>Title:</a:t>
            </a:r>
          </a:p>
          <a:p>
            <a:r>
              <a:rPr lang="en-US" dirty="0" smtClean="0"/>
              <a:t>Technical Level:</a:t>
            </a:r>
          </a:p>
          <a:p>
            <a:r>
              <a:rPr lang="en-US" dirty="0" smtClean="0"/>
              <a:t>Intended Audience:</a:t>
            </a:r>
          </a:p>
          <a:p>
            <a:r>
              <a:rPr lang="en-US" dirty="0" smtClean="0"/>
              <a:t>Objectives (what do you want the audience to take away from this session):</a:t>
            </a:r>
          </a:p>
          <a:p>
            <a:pPr lvl="1"/>
            <a:r>
              <a:rPr lang="en-US" dirty="0" smtClean="0"/>
              <a:t>1. </a:t>
            </a:r>
          </a:p>
          <a:p>
            <a:pPr lvl="1"/>
            <a:r>
              <a:rPr lang="en-US" dirty="0" smtClean="0"/>
              <a:t>2.</a:t>
            </a:r>
          </a:p>
          <a:p>
            <a:pPr lvl="1"/>
            <a:r>
              <a:rPr lang="en-US" dirty="0" smtClean="0"/>
              <a:t>3.</a:t>
            </a:r>
          </a:p>
          <a:p>
            <a:r>
              <a:rPr lang="en-US" dirty="0" smtClean="0"/>
              <a:t>Presentation Outline (including demos):</a:t>
            </a:r>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bg1"/>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bg1"/>
              </a:solidFill>
              <a:effectLst/>
              <a:uLnTx/>
              <a:uFillTx/>
              <a:latin typeface="+mn-lt"/>
              <a:ea typeface="+mn-ea"/>
              <a:cs typeface="+mn-cs"/>
            </a:endParaRPr>
          </a:p>
        </p:txBody>
      </p:sp>
      <p:sp>
        <p:nvSpPr>
          <p:cNvPr id="10" name="Text Box 4"/>
          <p:cNvSpPr txBox="1">
            <a:spLocks noChangeArrowheads="1"/>
          </p:cNvSpPr>
          <p:nvPr userDrawn="1"/>
        </p:nvSpPr>
        <p:spPr bwMode="auto">
          <a:xfrm>
            <a:off x="381000" y="926926"/>
            <a:ext cx="8382000" cy="885423"/>
          </a:xfrm>
          <a:prstGeom prst="rect">
            <a:avLst/>
          </a:prstGeom>
          <a:solidFill>
            <a:srgbClr val="FFFF99"/>
          </a:solidFill>
          <a:ln w="38100">
            <a:solidFill>
              <a:srgbClr val="FFFF00"/>
            </a:solidFill>
            <a:miter lim="800000"/>
            <a:headEnd/>
            <a:tailEnd/>
          </a:ln>
        </p:spPr>
        <p:txBody>
          <a:bodyPr lIns="91436" tIns="45718" rIns="91436" bIns="45718"/>
          <a:lstStyle/>
          <a:p>
            <a:r>
              <a:rPr lang="en-US" dirty="0">
                <a:solidFill>
                  <a:srgbClr val="990033"/>
                </a:solidFill>
              </a:rPr>
              <a:t>Speaker instructions: </a:t>
            </a:r>
            <a:r>
              <a:rPr lang="en-US" sz="1600" dirty="0" smtClean="0">
                <a:solidFill>
                  <a:srgbClr val="000000"/>
                </a:solidFill>
              </a:rPr>
              <a:t>Complete this slide to assist your SME (subject matter expert) in evaluatin</a:t>
            </a:r>
            <a:r>
              <a:rPr lang="en-US" sz="1600" dirty="0">
                <a:solidFill>
                  <a:srgbClr val="000000"/>
                </a:solidFill>
              </a:rPr>
              <a:t>g </a:t>
            </a:r>
            <a:r>
              <a:rPr lang="en-US" sz="1600" dirty="0" smtClean="0">
                <a:solidFill>
                  <a:srgbClr val="000000"/>
                </a:solidFill>
              </a:rPr>
              <a:t>your </a:t>
            </a:r>
            <a:r>
              <a:rPr lang="en-US" sz="1600" dirty="0">
                <a:solidFill>
                  <a:srgbClr val="000000"/>
                </a:solidFill>
              </a:rPr>
              <a:t>presentation flow, topic coverage, demo integration and alignment of content to your session description and level. </a:t>
            </a:r>
          </a:p>
          <a:p>
            <a:pPr>
              <a:lnSpc>
                <a:spcPct val="90000"/>
              </a:lnSpc>
              <a:spcBef>
                <a:spcPct val="20000"/>
              </a:spcBef>
            </a:pPr>
            <a:endParaRPr lang="en-US" dirty="0">
              <a:solidFill>
                <a:srgbClr val="990033"/>
              </a:solidFill>
            </a:endParaRP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sources for IT Professionals">
    <p:spTree>
      <p:nvGrpSpPr>
        <p:cNvPr id="1" name=""/>
        <p:cNvGrpSpPr/>
        <p:nvPr/>
      </p:nvGrpSpPr>
      <p:grpSpPr>
        <a:xfrm>
          <a:off x="0" y="0"/>
          <a:ext cx="0" cy="0"/>
          <a:chOff x="0" y="0"/>
          <a:chExt cx="0" cy="0"/>
        </a:xfrm>
      </p:grpSpPr>
      <p:sp>
        <p:nvSpPr>
          <p:cNvPr id="21" name="Rounded Rectangle 20"/>
          <p:cNvSpPr/>
          <p:nvPr userDrawn="1"/>
        </p:nvSpPr>
        <p:spPr bwMode="auto">
          <a:xfrm>
            <a:off x="-34925" y="990600"/>
            <a:ext cx="9144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23" name="Rounded Rectangle 22"/>
          <p:cNvSpPr/>
          <p:nvPr userDrawn="1"/>
        </p:nvSpPr>
        <p:spPr bwMode="auto">
          <a:xfrm>
            <a:off x="-34925" y="3429000"/>
            <a:ext cx="58674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Calibri" pitchFamily="34" charset="0"/>
            </a:endParaRPr>
          </a:p>
        </p:txBody>
      </p:sp>
      <p:pic>
        <p:nvPicPr>
          <p:cNvPr id="24" name="Picture 23" descr="TechNet.png"/>
          <p:cNvPicPr>
            <a:picLocks noChangeAspect="1"/>
          </p:cNvPicPr>
          <p:nvPr userDrawn="1"/>
        </p:nvPicPr>
        <p:blipFill>
          <a:blip r:embed="rId2" cstate="email"/>
          <a:stretch>
            <a:fillRect/>
          </a:stretch>
        </p:blipFill>
        <p:spPr bwMode="invGray">
          <a:xfrm>
            <a:off x="727075" y="3529168"/>
            <a:ext cx="3624263" cy="738032"/>
          </a:xfrm>
          <a:prstGeom prst="rect">
            <a:avLst/>
          </a:prstGeom>
        </p:spPr>
      </p:pic>
      <p:grpSp>
        <p:nvGrpSpPr>
          <p:cNvPr id="25" name="Group 29"/>
          <p:cNvGrpSpPr/>
          <p:nvPr userDrawn="1"/>
        </p:nvGrpSpPr>
        <p:grpSpPr>
          <a:xfrm>
            <a:off x="193675" y="1247775"/>
            <a:ext cx="457200" cy="457200"/>
            <a:chOff x="0" y="1400175"/>
            <a:chExt cx="457200" cy="457200"/>
          </a:xfrm>
        </p:grpSpPr>
        <p:sp>
          <p:nvSpPr>
            <p:cNvPr id="26" name="Oval 25"/>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7" name="Oval 26"/>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 name="Oval 27"/>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grpSp>
        <p:nvGrpSpPr>
          <p:cNvPr id="29" name="Group 33"/>
          <p:cNvGrpSpPr/>
          <p:nvPr userDrawn="1"/>
        </p:nvGrpSpPr>
        <p:grpSpPr>
          <a:xfrm>
            <a:off x="193675" y="3671887"/>
            <a:ext cx="457200" cy="457200"/>
            <a:chOff x="0" y="1400175"/>
            <a:chExt cx="457200" cy="457200"/>
          </a:xfrm>
        </p:grpSpPr>
        <p:sp>
          <p:nvSpPr>
            <p:cNvPr id="30" name="Oval 29"/>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 name="Oval 30"/>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34" name="Oval 33"/>
          <p:cNvSpPr/>
          <p:nvPr userDrawn="1"/>
        </p:nvSpPr>
        <p:spPr bwMode="auto">
          <a:xfrm>
            <a:off x="60325" y="108585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Oval 34"/>
          <p:cNvSpPr/>
          <p:nvPr userDrawn="1"/>
        </p:nvSpPr>
        <p:spPr bwMode="auto">
          <a:xfrm>
            <a:off x="60325" y="3519487"/>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6" name="Rectangle 35"/>
          <p:cNvSpPr/>
          <p:nvPr userDrawn="1"/>
        </p:nvSpPr>
        <p:spPr>
          <a:xfrm>
            <a:off x="803275" y="2286000"/>
            <a:ext cx="4572000" cy="954107"/>
          </a:xfrm>
          <a:prstGeom prst="rect">
            <a:avLst/>
          </a:prstGeom>
        </p:spPr>
        <p:txBody>
          <a:bodyPr>
            <a:spAutoFit/>
          </a:bodyPr>
          <a:lstStyle/>
          <a:p>
            <a:pPr>
              <a:spcBef>
                <a:spcPts val="600"/>
              </a:spcBef>
            </a:pPr>
            <a:r>
              <a:rPr lang="en-US" sz="2000" dirty="0" smtClean="0">
                <a:hlinkClick r:id="rId3"/>
              </a:rPr>
              <a:t>www.microsoft.com/teched</a:t>
            </a:r>
            <a:r>
              <a:rPr lang="en-US" sz="2000" dirty="0" smtClean="0"/>
              <a:t> </a:t>
            </a:r>
          </a:p>
          <a:p>
            <a:pPr marL="0" lvl="1" indent="0">
              <a:lnSpc>
                <a:spcPct val="100000"/>
              </a:lnSpc>
              <a:spcBef>
                <a:spcPts val="0"/>
              </a:spcBef>
              <a:buNone/>
              <a:tabLst>
                <a:tab pos="1828800" algn="l"/>
              </a:tabLst>
            </a:pPr>
            <a:r>
              <a:rPr lang="en-US" dirty="0" err="1" smtClean="0"/>
              <a:t>Tech·Talks</a:t>
            </a:r>
            <a:r>
              <a:rPr lang="en-US" dirty="0" smtClean="0"/>
              <a:t>	</a:t>
            </a:r>
            <a:r>
              <a:rPr lang="en-US" dirty="0" err="1" smtClean="0"/>
              <a:t>Tech·Ed</a:t>
            </a:r>
            <a:r>
              <a:rPr lang="en-US" dirty="0" smtClean="0"/>
              <a:t> Bloggers</a:t>
            </a:r>
          </a:p>
          <a:p>
            <a:pPr marL="0" lvl="1" indent="0">
              <a:lnSpc>
                <a:spcPct val="100000"/>
              </a:lnSpc>
              <a:spcBef>
                <a:spcPts val="0"/>
              </a:spcBef>
              <a:buNone/>
              <a:tabLst>
                <a:tab pos="1828800" algn="l"/>
              </a:tabLst>
            </a:pPr>
            <a:r>
              <a:rPr lang="en-US" dirty="0" smtClean="0"/>
              <a:t>Live Simulcasts	Virtual Labs</a:t>
            </a:r>
          </a:p>
        </p:txBody>
      </p:sp>
      <p:sp>
        <p:nvSpPr>
          <p:cNvPr id="37" name="Rectangle 36"/>
          <p:cNvSpPr/>
          <p:nvPr userDrawn="1"/>
        </p:nvSpPr>
        <p:spPr>
          <a:xfrm>
            <a:off x="803275" y="4419600"/>
            <a:ext cx="6324600" cy="1354217"/>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4"/>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sz="2000" dirty="0" smtClean="0">
                <a:latin typeface="Calibri" pitchFamily="34" charset="0"/>
              </a:rPr>
              <a:t>Evaluation licenses, pre-released </a:t>
            </a:r>
            <a:br>
              <a:rPr lang="en-US" sz="2000" dirty="0" smtClean="0">
                <a:latin typeface="Calibri" pitchFamily="34" charset="0"/>
              </a:rPr>
            </a:br>
            <a:r>
              <a:rPr lang="en-US" sz="2000" dirty="0" smtClean="0">
                <a:latin typeface="Calibri" pitchFamily="34" charset="0"/>
              </a:rPr>
              <a:t>products, and MORE!</a:t>
            </a:r>
          </a:p>
        </p:txBody>
      </p:sp>
      <p:pic>
        <p:nvPicPr>
          <p:cNvPr id="38" name="Picture 2"/>
          <p:cNvPicPr>
            <a:picLocks noChangeAspect="1" noChangeArrowheads="1"/>
          </p:cNvPicPr>
          <p:nvPr userDrawn="1"/>
        </p:nvPicPr>
        <p:blipFill>
          <a:blip r:embed="rId5" cstate="email"/>
          <a:srcRect/>
          <a:stretch>
            <a:fillRect/>
          </a:stretch>
        </p:blipFill>
        <p:spPr bwMode="auto">
          <a:xfrm>
            <a:off x="4384675" y="2133600"/>
            <a:ext cx="4212524" cy="3209544"/>
          </a:xfrm>
          <a:prstGeom prst="rect">
            <a:avLst/>
          </a:prstGeom>
          <a:noFill/>
          <a:ln>
            <a:noFill/>
          </a:ln>
          <a:effectLst>
            <a:glow rad="101600">
              <a:schemeClr val="accent6">
                <a:satMod val="175000"/>
                <a:alpha val="40000"/>
              </a:schemeClr>
            </a:glow>
            <a:reflection blurRad="6350" stA="52000" endA="300" endPos="35000" dir="5400000" sy="-100000" algn="bl" rotWithShape="0"/>
          </a:effectLst>
          <a:scene3d>
            <a:camera prst="perspectiveHeroicExtremeLeftFacing" fov="3000000">
              <a:rot lat="777496" lon="1390288" rev="21572207"/>
            </a:camera>
            <a:lightRig rig="threePt" dir="t"/>
          </a:scene3d>
        </p:spPr>
      </p:pic>
      <p:pic>
        <p:nvPicPr>
          <p:cNvPr id="39" name="Picture 38" descr="TechEd_online.png"/>
          <p:cNvPicPr>
            <a:picLocks noChangeAspect="1"/>
          </p:cNvPicPr>
          <p:nvPr userDrawn="1"/>
        </p:nvPicPr>
        <p:blipFill>
          <a:blip r:embed="rId6"/>
          <a:stretch>
            <a:fillRect/>
          </a:stretch>
        </p:blipFill>
        <p:spPr bwMode="invGray">
          <a:xfrm>
            <a:off x="879475" y="1209675"/>
            <a:ext cx="2409825" cy="1076325"/>
          </a:xfrm>
          <a:prstGeom prst="rect">
            <a:avLst/>
          </a:prstGeom>
        </p:spPr>
      </p:pic>
      <p:sp>
        <p:nvSpPr>
          <p:cNvPr id="41" name="Rectangle 40"/>
          <p:cNvSpPr/>
          <p:nvPr userDrawn="1"/>
        </p:nvSpPr>
        <p:spPr>
          <a:xfrm>
            <a:off x="733425" y="228600"/>
            <a:ext cx="7194214" cy="830997"/>
          </a:xfrm>
          <a:prstGeom prst="rect">
            <a:avLst/>
          </a:prstGeom>
        </p:spPr>
        <p:txBody>
          <a:bodyPr wrap="none">
            <a:spAutoFit/>
          </a:bodyPr>
          <a:lstStyle/>
          <a:p>
            <a:r>
              <a:rPr kumimoji="0" lang="en-US" sz="4800" b="0" i="0" u="none" strike="noStrike" kern="1200" cap="none" spc="-100" normalizeH="0" baseline="0" noProof="0" dirty="0" smtClean="0">
                <a:ln w="3175">
                  <a:noFill/>
                </a:ln>
                <a:solidFill>
                  <a:srgbClr val="FFFFFF"/>
                </a:solidFill>
                <a:effectLst/>
                <a:uLnTx/>
                <a:uFillTx/>
                <a:latin typeface="Calibri" pitchFamily="34" charset="0"/>
                <a:ea typeface="+mn-ea"/>
                <a:cs typeface="Arial" charset="0"/>
              </a:rPr>
              <a:t>Resources for IT Professionals</a:t>
            </a:r>
            <a:endParaRPr lang="en-US" dirty="0"/>
          </a:p>
        </p:txBody>
      </p:sp>
      <p:sp>
        <p:nvSpPr>
          <p:cNvPr id="20"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34"/>
                                        </p:tgtEl>
                                      </p:cBhvr>
                                    </p:animEffect>
                                    <p:set>
                                      <p:cBhvr>
                                        <p:cTn id="12" dur="1" fill="hold">
                                          <p:stCondLst>
                                            <p:cond delay="1999"/>
                                          </p:stCondLst>
                                        </p:cTn>
                                        <p:tgtEl>
                                          <p:spTgt spid="34"/>
                                        </p:tgtEl>
                                        <p:attrNameLst>
                                          <p:attrName>style.visibility</p:attrName>
                                        </p:attrNameLst>
                                      </p:cBhvr>
                                      <p:to>
                                        <p:strVal val="hidden"/>
                                      </p:to>
                                    </p:set>
                                  </p:childTnLst>
                                </p:cTn>
                              </p:par>
                              <p:par>
                                <p:cTn id="13" presetID="1" presetClass="entr" presetSubtype="0" fill="hold" grpId="0" nodeType="withEffect">
                                  <p:stCondLst>
                                    <p:cond delay="80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800"/>
                                  </p:stCondLst>
                                  <p:childTnLst>
                                    <p:set>
                                      <p:cBhvr>
                                        <p:cTn id="16" dur="1" fill="hold">
                                          <p:stCondLst>
                                            <p:cond delay="0"/>
                                          </p:stCondLst>
                                        </p:cTn>
                                        <p:tgtEl>
                                          <p:spTgt spid="29"/>
                                        </p:tgtEl>
                                        <p:attrNameLst>
                                          <p:attrName>style.visibility</p:attrName>
                                        </p:attrNameLst>
                                      </p:cBhvr>
                                      <p:to>
                                        <p:strVal val="visible"/>
                                      </p:to>
                                    </p:set>
                                  </p:childTnLst>
                                </p:cTn>
                              </p:par>
                              <p:par>
                                <p:cTn id="17" presetID="10" presetClass="exit" presetSubtype="0" fill="hold" grpId="1" nodeType="withEffect">
                                  <p:stCondLst>
                                    <p:cond delay="1000"/>
                                  </p:stCondLst>
                                  <p:childTnLst>
                                    <p:animEffect transition="out" filter="fade">
                                      <p:cBhvr>
                                        <p:cTn id="18" dur="2000"/>
                                        <p:tgtEl>
                                          <p:spTgt spid="35"/>
                                        </p:tgtEl>
                                      </p:cBhvr>
                                    </p:animEffect>
                                    <p:set>
                                      <p:cBhvr>
                                        <p:cTn id="19" dur="1" fill="hold">
                                          <p:stCondLst>
                                            <p:cond delay="1999"/>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35" grpId="0" animBg="1"/>
      <p:bldP spid="35" grpId="1"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lated Conten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55559"/>
            <a:ext cx="8385048" cy="62438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Sessions (session codes and titles)</a:t>
            </a:r>
          </a:p>
        </p:txBody>
      </p:sp>
      <p:sp>
        <p:nvSpPr>
          <p:cNvPr id="13" name="Content Placeholder 10"/>
          <p:cNvSpPr>
            <a:spLocks noGrp="1"/>
          </p:cNvSpPr>
          <p:nvPr>
            <p:ph sz="quarter" idx="12" hasCustomPrompt="1"/>
          </p:nvPr>
        </p:nvSpPr>
        <p:spPr>
          <a:xfrm>
            <a:off x="381000" y="3235238"/>
            <a:ext cx="8385048" cy="292697"/>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Calibri" pitchFamily="34" charset="0"/>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176337"/>
            <a:ext cx="8385048" cy="652569"/>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Instructor-led Labs (session codes and titles)</a:t>
            </a:r>
          </a:p>
        </p:txBody>
      </p:sp>
      <p:sp>
        <p:nvSpPr>
          <p:cNvPr id="7" name="Content Placeholder 10"/>
          <p:cNvSpPr>
            <a:spLocks noGrp="1"/>
          </p:cNvSpPr>
          <p:nvPr>
            <p:ph sz="quarter" idx="14" hasCustomPrompt="1"/>
          </p:nvPr>
        </p:nvSpPr>
        <p:spPr>
          <a:xfrm>
            <a:off x="380999" y="5084204"/>
            <a:ext cx="8385048" cy="587253"/>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Other Resources (books, websites, etc.)</a:t>
            </a:r>
          </a:p>
        </p:txBody>
      </p:sp>
      <p:sp>
        <p:nvSpPr>
          <p:cNvPr id="8"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rack Resources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val Slide">
    <p:spTree>
      <p:nvGrpSpPr>
        <p:cNvPr id="1" name=""/>
        <p:cNvGrpSpPr/>
        <p:nvPr/>
      </p:nvGrpSpPr>
      <p:grpSpPr>
        <a:xfrm>
          <a:off x="0" y="0"/>
          <a:ext cx="0" cy="0"/>
          <a:chOff x="0" y="0"/>
          <a:chExt cx="0" cy="0"/>
        </a:xfrm>
      </p:grpSpPr>
      <p:sp>
        <p:nvSpPr>
          <p:cNvPr id="17" name="Freeform 16"/>
          <p:cNvSpPr/>
          <p:nvPr userDrawn="1"/>
        </p:nvSpPr>
        <p:spPr bwMode="auto">
          <a:xfrm>
            <a:off x="-1" y="171450"/>
            <a:ext cx="10163175" cy="6686550"/>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10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8" name="Freeform 17"/>
          <p:cNvSpPr/>
          <p:nvPr userDrawn="1"/>
        </p:nvSpPr>
        <p:spPr bwMode="auto">
          <a:xfrm>
            <a:off x="1" y="-82550"/>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33000"/>
                </a:schemeClr>
              </a:gs>
              <a:gs pos="100000">
                <a:srgbClr val="000000">
                  <a:alpha val="10000"/>
                </a:srgbClr>
              </a:gs>
            </a:gsLst>
            <a:lin ang="2700000" scaled="1"/>
            <a:tileRect/>
          </a:gradFill>
          <a:ln w="9525">
            <a:noFill/>
            <a:miter lim="800000"/>
            <a:headEnd/>
            <a:tailEnd/>
          </a:ln>
        </p:spPr>
        <p:txBody>
          <a:bodyPr anchor="t" anchorCtr="0"/>
          <a:lstStyle/>
          <a:p>
            <a:pPr algn="ctr" defTabSz="914099" fontAlgn="base">
              <a:spcBef>
                <a:spcPct val="0"/>
              </a:spcBef>
              <a:spcAft>
                <a:spcPct val="0"/>
              </a:spcAft>
              <a:defRPr/>
            </a:pPr>
            <a:endParaRPr lang="en-US" sz="32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0" name="Round Same Side Corner Rectangle 29"/>
          <p:cNvSpPr/>
          <p:nvPr userDrawn="1"/>
        </p:nvSpPr>
        <p:spPr bwMode="blackWhite">
          <a:xfrm rot="5400000">
            <a:off x="1429939" y="2380061"/>
            <a:ext cx="2443162" cy="5360192"/>
          </a:xfrm>
          <a:prstGeom prst="round2SameRect">
            <a:avLst>
              <a:gd name="adj1" fmla="val 50000"/>
              <a:gd name="adj2" fmla="val 0"/>
            </a:avLst>
          </a:prstGeom>
          <a:gradFill flip="none" rotWithShape="1">
            <a:gsLst>
              <a:gs pos="0">
                <a:srgbClr val="0270DB">
                  <a:alpha val="15294"/>
                </a:srgbClr>
              </a:gs>
              <a:gs pos="24000">
                <a:srgbClr val="0270DB">
                  <a:alpha val="64706"/>
                </a:srgbClr>
              </a:gs>
              <a:gs pos="35000">
                <a:srgbClr val="0270DB">
                  <a:alpha val="74902"/>
                </a:srgb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1" name="Rounded Rectangle 30"/>
          <p:cNvSpPr/>
          <p:nvPr userDrawn="1"/>
        </p:nvSpPr>
        <p:spPr bwMode="blackGray">
          <a:xfrm>
            <a:off x="1676400" y="4057650"/>
            <a:ext cx="3457575"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lvl="0" defTabSz="914099" fontAlgn="base">
              <a:lnSpc>
                <a:spcPts val="4000"/>
              </a:lnSpc>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mj-lt"/>
              </a:rPr>
              <a:t>Complete an</a:t>
            </a:r>
          </a:p>
          <a:p>
            <a:pPr lvl="0" defTabSz="914099" fontAlgn="base">
              <a:lnSpc>
                <a:spcPts val="4000"/>
              </a:lnSpc>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mj-lt"/>
              </a:rPr>
              <a:t>evaluation on</a:t>
            </a:r>
          </a:p>
          <a:p>
            <a:pPr lvl="0" defTabSz="914099" fontAlgn="base">
              <a:lnSpc>
                <a:spcPts val="4000"/>
              </a:lnSpc>
              <a:spcBef>
                <a:spcPct val="0"/>
              </a:spcBef>
              <a:spcAft>
                <a:spcPct val="0"/>
              </a:spcAft>
              <a:defRPr/>
            </a:pPr>
            <a:r>
              <a:rPr lang="en-US" sz="3600" dirty="0" err="1" smtClean="0">
                <a:solidFill>
                  <a:srgbClr val="FFFFFF"/>
                </a:solidFill>
                <a:effectLst>
                  <a:outerShdw blurRad="38100" dist="38100" dir="2700000" algn="tl">
                    <a:srgbClr val="000000">
                      <a:alpha val="43137"/>
                    </a:srgbClr>
                  </a:outerShdw>
                </a:effectLst>
                <a:latin typeface="+mj-lt"/>
              </a:rPr>
              <a:t>CommNet</a:t>
            </a:r>
            <a:r>
              <a:rPr lang="en-US" sz="3600" dirty="0" smtClean="0">
                <a:solidFill>
                  <a:srgbClr val="FFFFFF"/>
                </a:solidFill>
                <a:effectLst>
                  <a:outerShdw blurRad="38100" dist="38100" dir="2700000" algn="tl">
                    <a:srgbClr val="000000">
                      <a:alpha val="43137"/>
                    </a:srgbClr>
                  </a:outerShdw>
                </a:effectLst>
                <a:latin typeface="+mj-lt"/>
              </a:rPr>
              <a:t> and</a:t>
            </a:r>
          </a:p>
          <a:p>
            <a:pPr lvl="0" defTabSz="914099" fontAlgn="base">
              <a:lnSpc>
                <a:spcPts val="4000"/>
              </a:lnSpc>
              <a:spcBef>
                <a:spcPct val="0"/>
              </a:spcBef>
              <a:spcAft>
                <a:spcPct val="0"/>
              </a:spcAft>
              <a:defRPr/>
            </a:pPr>
            <a:r>
              <a:rPr lang="en-US" sz="3600" dirty="0" smtClean="0">
                <a:solidFill>
                  <a:srgbClr val="FFFFFF"/>
                </a:solidFill>
                <a:effectLst>
                  <a:outerShdw blurRad="38100" dist="38100" dir="2700000" algn="tl">
                    <a:srgbClr val="000000">
                      <a:alpha val="43137"/>
                    </a:srgbClr>
                  </a:outerShdw>
                </a:effectLst>
                <a:latin typeface="+mj-lt"/>
              </a:rPr>
              <a:t>enter to win!</a:t>
            </a:r>
          </a:p>
        </p:txBody>
      </p:sp>
      <p:sp>
        <p:nvSpPr>
          <p:cNvPr id="6"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0"/>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31"/>
                                        </p:tgtEl>
                                        <p:attrNameLst>
                                          <p:attrName>ppt_x</p:attrName>
                                          <p:attrName>ppt_y</p:attrName>
                                        </p:attrNameLst>
                                      </p:cBhvr>
                                      <p:rCtr x="0"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p:bldP spid="31" grpId="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NOTE layout - user must hide slide">
    <p:bg bwMode="black">
      <p:bgPr>
        <a:solidFill>
          <a:srgbClr val="40404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00000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mn-lt"/>
              <a:ea typeface="+mn-ea"/>
              <a:cs typeface="+mn-cs"/>
            </a:endParaRP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descr="Bottom_Bar_03.png"/>
          <p:cNvPicPr>
            <a:picLocks noChangeAspect="1"/>
          </p:cNvPicPr>
          <p:nvPr userDrawn="1"/>
        </p:nvPicPr>
        <p:blipFill>
          <a:blip r:embed="rId3"/>
          <a:stretch>
            <a:fillRect/>
          </a:stretch>
        </p:blipFill>
        <p:spPr>
          <a:xfrm>
            <a:off x="0" y="6268641"/>
            <a:ext cx="9144000" cy="589359"/>
          </a:xfrm>
          <a:prstGeom prst="rect">
            <a:avLst/>
          </a:prstGeom>
        </p:spPr>
      </p:pic>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404040"/>
                </a:solidFill>
                <a:latin typeface="Calibri"/>
                <a:ea typeface="+mn-ea"/>
                <a:cs typeface="+mn-cs"/>
              </a:rPr>
              <a:pPr algn="l" defTabSz="914363" rtl="0">
                <a:defRPr/>
              </a:pPr>
              <a:t>‹#›</a:t>
            </a:fld>
            <a:endParaRPr lang="en-US" sz="1400" kern="1200" dirty="0">
              <a:solidFill>
                <a:srgbClr val="404040"/>
              </a:solidFill>
              <a:latin typeface="Calibri"/>
              <a:ea typeface="+mn-ea"/>
              <a:cs typeface="+mn-cs"/>
            </a:endParaRPr>
          </a:p>
        </p:txBody>
      </p:sp>
      <p:pic>
        <p:nvPicPr>
          <p:cNvPr id="6" name="Picture 5" descr="TechEd IT Pro logo for title slide.png"/>
          <p:cNvPicPr>
            <a:picLocks noChangeAspect="1"/>
          </p:cNvPicPr>
          <p:nvPr userDrawn="1"/>
        </p:nvPicPr>
        <p:blipFill>
          <a:blip r:embed="rId4" cstate="email"/>
          <a:srcRect/>
          <a:stretch>
            <a:fillRect/>
          </a:stretch>
        </p:blipFill>
        <p:spPr bwMode="invGray">
          <a:xfrm>
            <a:off x="5943600" y="5257800"/>
            <a:ext cx="3200400" cy="1600200"/>
          </a:xfrm>
          <a:prstGeom prst="rect">
            <a:avLst/>
          </a:prstGeom>
        </p:spPr>
      </p:pic>
      <p:sp>
        <p:nvSpPr>
          <p:cNvPr id="8" name="Text Placeholder 7"/>
          <p:cNvSpPr>
            <a:spLocks noGrp="1"/>
          </p:cNvSpPr>
          <p:nvPr>
            <p:ph type="body" sz="quarter" idx="10" hasCustomPrompt="1"/>
          </p:nvPr>
        </p:nvSpPr>
        <p:spPr>
          <a:xfrm>
            <a:off x="733425" y="228600"/>
            <a:ext cx="3838575" cy="276999"/>
          </a:xfrm>
        </p:spPr>
        <p:txBody>
          <a:bodyPr/>
          <a:lstStyle>
            <a:lvl1pPr>
              <a:buFont typeface="Arial" pitchFamily="34" charset="0"/>
              <a:buNone/>
              <a:defRPr sz="2000">
                <a:solidFill>
                  <a:schemeClr val="tx1"/>
                </a:solidFill>
              </a:defRPr>
            </a:lvl1pPr>
          </a:lstStyle>
          <a:p>
            <a:pPr lvl="0"/>
            <a:r>
              <a:rPr lang="en-US" dirty="0" smtClean="0">
                <a:solidFill>
                  <a:schemeClr val="tx1"/>
                </a:solidFill>
              </a:rPr>
              <a:t>Session Code:</a:t>
            </a:r>
            <a:endParaRPr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Bottom_Bar_04.png"/>
          <p:cNvPicPr>
            <a:picLocks noChangeAspect="1"/>
          </p:cNvPicPr>
          <p:nvPr userDrawn="1"/>
        </p:nvPicPr>
        <p:blipFill>
          <a:blip r:embed="rId3"/>
          <a:stretch>
            <a:fillRect/>
          </a:stretch>
        </p:blipFill>
        <p:spPr>
          <a:xfrm>
            <a:off x="0" y="5741789"/>
            <a:ext cx="9144000" cy="1116211"/>
          </a:xfrm>
          <a:prstGeom prst="rect">
            <a:avLst/>
          </a:prstGeom>
        </p:spPr>
      </p:pic>
      <p:sp>
        <p:nvSpPr>
          <p:cNvPr id="2" name="Title 1"/>
          <p:cNvSpPr>
            <a:spLocks noGrp="1"/>
          </p:cNvSpPr>
          <p:nvPr>
            <p:ph type="ctrTitle"/>
          </p:nvPr>
        </p:nvSpPr>
        <p:spPr>
          <a:xfrm>
            <a:off x="1370014" y="381506"/>
            <a:ext cx="6994362" cy="1523494"/>
          </a:xfrm>
        </p:spPr>
        <p:txBody>
          <a:bodyPr anchor="b" anchorCtr="0">
            <a:noAutofit/>
          </a:bodyPr>
          <a:lstStyle>
            <a:lvl1pPr>
              <a:lnSpc>
                <a:spcPct val="90000"/>
              </a:lnSpc>
              <a:defRPr sz="48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0014" y="3657601"/>
            <a:ext cx="699436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370013" y="19050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click to…</a:t>
            </a:r>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404040"/>
                </a:solidFill>
                <a:latin typeface="Calibri"/>
                <a:ea typeface="+mn-ea"/>
                <a:cs typeface="+mn-cs"/>
              </a:rPr>
              <a:pPr algn="l" defTabSz="914363" rtl="0">
                <a:defRPr/>
              </a:pPr>
              <a:t>‹#›</a:t>
            </a:fld>
            <a:endParaRPr lang="en-US" sz="1400" kern="1200" dirty="0">
              <a:solidFill>
                <a:srgbClr val="404040"/>
              </a:solidFill>
              <a:latin typeface="Calibri"/>
              <a:ea typeface="+mn-ea"/>
              <a:cs typeface="+mn-cs"/>
            </a:endParaRP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Bottom_Bar_04.png"/>
          <p:cNvPicPr>
            <a:picLocks noChangeAspect="1"/>
          </p:cNvPicPr>
          <p:nvPr userDrawn="1"/>
        </p:nvPicPr>
        <p:blipFill>
          <a:blip r:embed="rId3"/>
          <a:stretch>
            <a:fillRect/>
          </a:stretch>
        </p:blipFill>
        <p:spPr>
          <a:xfrm>
            <a:off x="0" y="5741789"/>
            <a:ext cx="9144000" cy="1116211"/>
          </a:xfrm>
          <a:prstGeom prst="rect">
            <a:avLst/>
          </a:prstGeom>
        </p:spPr>
      </p:pic>
      <p:sp>
        <p:nvSpPr>
          <p:cNvPr id="2" name="Title 1"/>
          <p:cNvSpPr>
            <a:spLocks noGrp="1"/>
          </p:cNvSpPr>
          <p:nvPr>
            <p:ph type="ctrTitle"/>
          </p:nvPr>
        </p:nvSpPr>
        <p:spPr>
          <a:xfrm>
            <a:off x="1370014" y="381506"/>
            <a:ext cx="6994362" cy="1523494"/>
          </a:xfrm>
        </p:spPr>
        <p:txBody>
          <a:bodyPr anchor="b" anchorCtr="0">
            <a:noAutofit/>
          </a:bodyPr>
          <a:lstStyle>
            <a:lvl1pPr>
              <a:lnSpc>
                <a:spcPct val="90000"/>
              </a:lnSpc>
              <a:defRPr sz="48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0014" y="3657601"/>
            <a:ext cx="699436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370013" y="19050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click to…</a:t>
            </a:r>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rgbClr val="404040"/>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rgbClr val="404040"/>
              </a:solidFill>
              <a:effectLst/>
              <a:uLnTx/>
              <a:uFillTx/>
              <a:latin typeface="+mn-lt"/>
              <a:ea typeface="+mn-ea"/>
              <a:cs typeface="+mn-cs"/>
            </a:endParaRP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411554"/>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411554"/>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ight background developer code">
    <p:spTree>
      <p:nvGrpSpPr>
        <p:cNvPr id="1" name=""/>
        <p:cNvGrpSpPr/>
        <p:nvPr/>
      </p:nvGrpSpPr>
      <p:grpSpPr>
        <a:xfrm>
          <a:off x="0" y="0"/>
          <a:ext cx="0" cy="0"/>
          <a:chOff x="0" y="0"/>
          <a:chExt cx="0" cy="0"/>
        </a:xfrm>
      </p:grpSpPr>
      <p:pic>
        <p:nvPicPr>
          <p:cNvPr id="8" name="Picture 7" descr="code slide background.png"/>
          <p:cNvPicPr>
            <a:picLocks noChangeAspect="1"/>
          </p:cNvPicPr>
          <p:nvPr userDrawn="1"/>
        </p:nvPicPr>
        <p:blipFill>
          <a:blip r:embed="rId2"/>
          <a:stretch>
            <a:fillRect/>
          </a:stretch>
        </p:blipFill>
        <p:spPr bwMode="white">
          <a:xfrm>
            <a:off x="0" y="414338"/>
            <a:ext cx="9144000" cy="6443662"/>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alibri" pitchFamily="34" charset="0"/>
                <a:cs typeface="Courier New" pitchFamily="49" charset="0"/>
              </a:defRPr>
            </a:lvl1pPr>
            <a:lvl2pPr marL="457200" indent="6350">
              <a:lnSpc>
                <a:spcPct val="80000"/>
              </a:lnSpc>
              <a:buFontTx/>
              <a:buNone/>
              <a:defRPr sz="2400" b="0">
                <a:solidFill>
                  <a:srgbClr val="000000"/>
                </a:solidFill>
                <a:latin typeface="Calibri" pitchFamily="34" charset="0"/>
                <a:cs typeface="Courier New" pitchFamily="49" charset="0"/>
              </a:defRPr>
            </a:lvl2pPr>
            <a:lvl3pPr marL="796925" indent="0">
              <a:lnSpc>
                <a:spcPct val="80000"/>
              </a:lnSpc>
              <a:buFontTx/>
              <a:buNone/>
              <a:defRPr sz="2000" b="0">
                <a:solidFill>
                  <a:srgbClr val="000000"/>
                </a:solidFill>
                <a:latin typeface="Calibri" pitchFamily="34" charset="0"/>
                <a:cs typeface="Courier New" pitchFamily="49" charset="0"/>
              </a:defRPr>
            </a:lvl3pPr>
            <a:lvl4pPr marL="1147763" indent="20638">
              <a:lnSpc>
                <a:spcPct val="80000"/>
              </a:lnSpc>
              <a:buFontTx/>
              <a:buNone/>
              <a:defRPr sz="2000" b="0">
                <a:solidFill>
                  <a:srgbClr val="000000"/>
                </a:solidFill>
                <a:latin typeface="Calibri" pitchFamily="34" charset="0"/>
                <a:cs typeface="Courier New" pitchFamily="49" charset="0"/>
              </a:defRPr>
            </a:lvl4pPr>
            <a:lvl5pPr marL="1489075" indent="0">
              <a:lnSpc>
                <a:spcPct val="80000"/>
              </a:lnSpc>
              <a:buFontTx/>
              <a:buNone/>
              <a:defRPr sz="2000" b="0">
                <a:solidFill>
                  <a:srgbClr val="000000"/>
                </a:solidFill>
                <a:latin typeface="Calibri" pitchFamily="34" charset="0"/>
                <a:cs typeface="Courier New"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Q &amp; 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Bottom_Bar_04.png"/>
          <p:cNvPicPr>
            <a:picLocks noChangeAspect="1"/>
          </p:cNvPicPr>
          <p:nvPr userDrawn="1"/>
        </p:nvPicPr>
        <p:blipFill>
          <a:blip r:embed="rId3"/>
          <a:stretch>
            <a:fillRect/>
          </a:stretch>
        </p:blipFill>
        <p:spPr>
          <a:xfrm>
            <a:off x="0" y="5741789"/>
            <a:ext cx="9144000" cy="1116211"/>
          </a:xfrm>
          <a:prstGeom prst="rect">
            <a:avLst/>
          </a:prstGeom>
        </p:spPr>
      </p:pic>
      <p:sp>
        <p:nvSpPr>
          <p:cNvPr id="7" name="Text Placeholder 6"/>
          <p:cNvSpPr>
            <a:spLocks noGrp="1"/>
          </p:cNvSpPr>
          <p:nvPr>
            <p:ph type="body" sz="quarter" idx="10" hasCustomPrompt="1"/>
          </p:nvPr>
        </p:nvSpPr>
        <p:spPr>
          <a:xfrm>
            <a:off x="1220400" y="14652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Q &amp; A</a:t>
            </a:r>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404040"/>
                </a:solidFill>
                <a:latin typeface="Calibri"/>
                <a:ea typeface="+mn-ea"/>
                <a:cs typeface="+mn-cs"/>
              </a:rPr>
              <a:pPr algn="l" defTabSz="914363" rtl="0">
                <a:defRPr/>
              </a:pPr>
              <a:t>‹#›</a:t>
            </a:fld>
            <a:endParaRPr lang="en-US" sz="1400" kern="1200" dirty="0">
              <a:solidFill>
                <a:srgbClr val="404040"/>
              </a:solidFill>
              <a:latin typeface="Calibri"/>
              <a:ea typeface="+mn-ea"/>
              <a:cs typeface="+mn-cs"/>
            </a:endParaRPr>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resentation Outline">
    <p:bg bwMode="black">
      <p:bgPr>
        <a:solidFill>
          <a:srgbClr val="40404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marL="0" marR="0" indent="0" defTabSz="914363" rtl="0" eaLnBrk="1" fontAlgn="auto" latinLnBrk="0" hangingPunct="1">
              <a:lnSpc>
                <a:spcPct val="90000"/>
              </a:lnSpc>
              <a:spcBef>
                <a:spcPct val="0"/>
              </a:spcBef>
              <a:spcAft>
                <a:spcPts val="0"/>
              </a:spcAft>
              <a:tabLs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Presentation Outline (hidden slide):</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6" name="Text Placeholder 5"/>
          <p:cNvSpPr>
            <a:spLocks noGrp="1"/>
          </p:cNvSpPr>
          <p:nvPr>
            <p:ph type="body" sz="quarter" idx="10" hasCustomPrompt="1"/>
          </p:nvPr>
        </p:nvSpPr>
        <p:spPr bwMode="white">
          <a:xfrm>
            <a:off x="381000" y="1905000"/>
            <a:ext cx="8382000" cy="3981624"/>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r>
              <a:rPr lang="en-US" dirty="0" smtClean="0"/>
              <a:t>Title:</a:t>
            </a:r>
          </a:p>
          <a:p>
            <a:r>
              <a:rPr lang="en-US" dirty="0" smtClean="0"/>
              <a:t>Technical Level:</a:t>
            </a:r>
          </a:p>
          <a:p>
            <a:r>
              <a:rPr lang="en-US" dirty="0" smtClean="0"/>
              <a:t>Intended Audience:</a:t>
            </a:r>
          </a:p>
          <a:p>
            <a:r>
              <a:rPr lang="en-US" dirty="0" smtClean="0"/>
              <a:t>Objectives (what do you want the audience to take away from this session):</a:t>
            </a:r>
          </a:p>
          <a:p>
            <a:pPr lvl="1"/>
            <a:r>
              <a:rPr lang="en-US" dirty="0" smtClean="0"/>
              <a:t>1. </a:t>
            </a:r>
          </a:p>
          <a:p>
            <a:pPr lvl="1"/>
            <a:r>
              <a:rPr lang="en-US" dirty="0" smtClean="0"/>
              <a:t>2.</a:t>
            </a:r>
          </a:p>
          <a:p>
            <a:pPr lvl="1"/>
            <a:r>
              <a:rPr lang="en-US" dirty="0" smtClean="0"/>
              <a:t>3.</a:t>
            </a:r>
          </a:p>
          <a:p>
            <a:r>
              <a:rPr lang="en-US" dirty="0" smtClean="0"/>
              <a:t>Presentation Outline (including demos):</a:t>
            </a:r>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solidFill>
                <a:latin typeface="Calibri"/>
                <a:ea typeface="+mn-ea"/>
                <a:cs typeface="+mn-cs"/>
              </a:rPr>
              <a:pPr algn="l" defTabSz="914363" rtl="0">
                <a:defRPr/>
              </a:pPr>
              <a:t>‹#›</a:t>
            </a:fld>
            <a:endParaRPr lang="en-US" sz="1400" kern="1200" dirty="0">
              <a:solidFill>
                <a:srgbClr val="FFFFFF"/>
              </a:solidFill>
              <a:latin typeface="Calibri"/>
              <a:ea typeface="+mn-ea"/>
              <a:cs typeface="+mn-cs"/>
            </a:endParaRPr>
          </a:p>
        </p:txBody>
      </p:sp>
      <p:sp>
        <p:nvSpPr>
          <p:cNvPr id="10" name="Text Box 4"/>
          <p:cNvSpPr txBox="1">
            <a:spLocks noChangeArrowheads="1"/>
          </p:cNvSpPr>
          <p:nvPr userDrawn="1"/>
        </p:nvSpPr>
        <p:spPr bwMode="auto">
          <a:xfrm>
            <a:off x="381000" y="926926"/>
            <a:ext cx="8382000" cy="885423"/>
          </a:xfrm>
          <a:prstGeom prst="rect">
            <a:avLst/>
          </a:prstGeom>
          <a:solidFill>
            <a:srgbClr val="FFFF99"/>
          </a:solidFill>
          <a:ln w="38100">
            <a:solidFill>
              <a:srgbClr val="FFFF00"/>
            </a:solidFill>
            <a:miter lim="800000"/>
            <a:headEnd/>
            <a:tailEnd/>
          </a:ln>
        </p:spPr>
        <p:txBody>
          <a:bodyPr lIns="91436" tIns="45718" rIns="91436" bIns="45718"/>
          <a:lstStyle/>
          <a:p>
            <a:pPr algn="l" defTabSz="914363" rtl="0"/>
            <a:r>
              <a:rPr lang="en-US" kern="1200" dirty="0">
                <a:solidFill>
                  <a:srgbClr val="990033"/>
                </a:solidFill>
                <a:latin typeface="Calibri"/>
                <a:ea typeface="+mn-ea"/>
                <a:cs typeface="+mn-cs"/>
              </a:rPr>
              <a:t>Speaker instructions: </a:t>
            </a:r>
            <a:r>
              <a:rPr lang="en-US" sz="1600" kern="1200" dirty="0">
                <a:solidFill>
                  <a:srgbClr val="000000"/>
                </a:solidFill>
                <a:latin typeface="Calibri"/>
                <a:ea typeface="+mn-ea"/>
                <a:cs typeface="+mn-cs"/>
              </a:rPr>
              <a:t>Complete this slide to assist your SME (subject matter expert) in evaluating your presentation flow, topic coverage, demo integration and alignment of content to your session description and level. </a:t>
            </a:r>
          </a:p>
          <a:p>
            <a:pPr algn="l" defTabSz="914363" rtl="0">
              <a:lnSpc>
                <a:spcPct val="90000"/>
              </a:lnSpc>
              <a:spcBef>
                <a:spcPct val="20000"/>
              </a:spcBef>
            </a:pPr>
            <a:endParaRPr lang="en-US" kern="1200" dirty="0">
              <a:solidFill>
                <a:srgbClr val="990033"/>
              </a:solidFill>
              <a:latin typeface="Calibri"/>
              <a:ea typeface="+mn-ea"/>
              <a:cs typeface="+mn-cs"/>
            </a:endParaRPr>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Resources for IT Professionals">
    <p:spTree>
      <p:nvGrpSpPr>
        <p:cNvPr id="1" name=""/>
        <p:cNvGrpSpPr/>
        <p:nvPr/>
      </p:nvGrpSpPr>
      <p:grpSpPr>
        <a:xfrm>
          <a:off x="0" y="0"/>
          <a:ext cx="0" cy="0"/>
          <a:chOff x="0" y="0"/>
          <a:chExt cx="0" cy="0"/>
        </a:xfrm>
      </p:grpSpPr>
      <p:sp>
        <p:nvSpPr>
          <p:cNvPr id="21" name="Rounded Rectangle 20"/>
          <p:cNvSpPr/>
          <p:nvPr userDrawn="1"/>
        </p:nvSpPr>
        <p:spPr bwMode="auto">
          <a:xfrm>
            <a:off x="-34925" y="990600"/>
            <a:ext cx="9144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rtl="0" fontAlgn="base">
              <a:spcBef>
                <a:spcPct val="0"/>
              </a:spcBef>
              <a:spcAft>
                <a:spcPct val="0"/>
              </a:spcAft>
              <a:defRPr/>
            </a:pPr>
            <a:endParaRPr lang="en-US" sz="16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23" name="Rounded Rectangle 22"/>
          <p:cNvSpPr/>
          <p:nvPr userDrawn="1"/>
        </p:nvSpPr>
        <p:spPr bwMode="auto">
          <a:xfrm>
            <a:off x="-34925" y="3429000"/>
            <a:ext cx="58674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rtl="0" fontAlgn="base">
              <a:spcBef>
                <a:spcPct val="0"/>
              </a:spcBef>
              <a:spcAft>
                <a:spcPct val="0"/>
              </a:spcAft>
              <a:defRPr/>
            </a:pPr>
            <a:endParaRPr lang="en-US" sz="16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pic>
        <p:nvPicPr>
          <p:cNvPr id="24" name="Picture 23" descr="TechNet.png"/>
          <p:cNvPicPr>
            <a:picLocks noChangeAspect="1"/>
          </p:cNvPicPr>
          <p:nvPr userDrawn="1"/>
        </p:nvPicPr>
        <p:blipFill>
          <a:blip r:embed="rId2" cstate="email"/>
          <a:stretch>
            <a:fillRect/>
          </a:stretch>
        </p:blipFill>
        <p:spPr bwMode="invGray">
          <a:xfrm>
            <a:off x="727075" y="3529168"/>
            <a:ext cx="3624263" cy="738032"/>
          </a:xfrm>
          <a:prstGeom prst="rect">
            <a:avLst/>
          </a:prstGeom>
        </p:spPr>
      </p:pic>
      <p:grpSp>
        <p:nvGrpSpPr>
          <p:cNvPr id="2" name="Group 29"/>
          <p:cNvGrpSpPr/>
          <p:nvPr userDrawn="1"/>
        </p:nvGrpSpPr>
        <p:grpSpPr>
          <a:xfrm>
            <a:off x="193675" y="1247775"/>
            <a:ext cx="457200" cy="457200"/>
            <a:chOff x="0" y="1400175"/>
            <a:chExt cx="457200" cy="457200"/>
          </a:xfrm>
        </p:grpSpPr>
        <p:sp>
          <p:nvSpPr>
            <p:cNvPr id="26" name="Oval 25"/>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algn="ctr" rtl="0">
                <a:defRPr/>
              </a:pPr>
              <a:endParaRPr lang="en-US">
                <a:solidFill>
                  <a:sysClr val="window" lastClr="FFFFFF"/>
                </a:solidFill>
                <a:latin typeface="Calibri"/>
                <a:ea typeface="+mn-ea"/>
                <a:cs typeface="+mn-cs"/>
              </a:endParaRPr>
            </a:p>
          </p:txBody>
        </p:sp>
        <p:sp>
          <p:nvSpPr>
            <p:cNvPr id="27" name="Oval 26"/>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algn="ctr" rtl="0">
                <a:defRPr/>
              </a:pPr>
              <a:endParaRPr lang="en-US">
                <a:solidFill>
                  <a:sysClr val="window" lastClr="FFFFFF"/>
                </a:solidFill>
                <a:latin typeface="Calibri"/>
                <a:ea typeface="+mn-ea"/>
                <a:cs typeface="+mn-cs"/>
              </a:endParaRPr>
            </a:p>
          </p:txBody>
        </p:sp>
        <p:sp>
          <p:nvSpPr>
            <p:cNvPr id="28" name="Oval 27"/>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3" name="Group 33"/>
          <p:cNvGrpSpPr/>
          <p:nvPr userDrawn="1"/>
        </p:nvGrpSpPr>
        <p:grpSpPr>
          <a:xfrm>
            <a:off x="193675" y="3671887"/>
            <a:ext cx="457200" cy="457200"/>
            <a:chOff x="0" y="1400175"/>
            <a:chExt cx="457200" cy="457200"/>
          </a:xfrm>
        </p:grpSpPr>
        <p:sp>
          <p:nvSpPr>
            <p:cNvPr id="30" name="Oval 29"/>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algn="ctr" rtl="0">
                <a:defRPr/>
              </a:pPr>
              <a:endParaRPr lang="en-US">
                <a:solidFill>
                  <a:sysClr val="window" lastClr="FFFFFF"/>
                </a:solidFill>
                <a:latin typeface="Calibri"/>
                <a:ea typeface="+mn-ea"/>
                <a:cs typeface="+mn-cs"/>
              </a:endParaRPr>
            </a:p>
          </p:txBody>
        </p:sp>
        <p:sp>
          <p:nvSpPr>
            <p:cNvPr id="31" name="Oval 30"/>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algn="ctr" rtl="0">
                <a:defRPr/>
              </a:pPr>
              <a:endParaRPr lang="en-US">
                <a:solidFill>
                  <a:sysClr val="window" lastClr="FFFFFF"/>
                </a:solidFill>
                <a:latin typeface="Calibri"/>
                <a:ea typeface="+mn-ea"/>
                <a:cs typeface="+mn-cs"/>
              </a:endParaRPr>
            </a:p>
          </p:txBody>
        </p:sp>
        <p:sp>
          <p:nvSpPr>
            <p:cNvPr id="32" name="Oval 31"/>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sp>
        <p:nvSpPr>
          <p:cNvPr id="34" name="Oval 33"/>
          <p:cNvSpPr/>
          <p:nvPr userDrawn="1"/>
        </p:nvSpPr>
        <p:spPr bwMode="auto">
          <a:xfrm>
            <a:off x="60325" y="108585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300" kern="1200" dirty="0">
              <a:solidFill>
                <a:srgbClr val="FFFFFF"/>
              </a:solidFill>
              <a:effectLst>
                <a:outerShdw blurRad="38100" dist="38100" dir="2700000" algn="tl">
                  <a:srgbClr val="000000">
                    <a:alpha val="43137"/>
                  </a:srgbClr>
                </a:outerShdw>
              </a:effectLst>
              <a:latin typeface="Trebuchet MS" pitchFamily="34" charset="0"/>
              <a:ea typeface="+mn-ea"/>
              <a:cs typeface="+mn-cs"/>
            </a:endParaRPr>
          </a:p>
        </p:txBody>
      </p:sp>
      <p:sp>
        <p:nvSpPr>
          <p:cNvPr id="35" name="Oval 34"/>
          <p:cNvSpPr/>
          <p:nvPr userDrawn="1"/>
        </p:nvSpPr>
        <p:spPr bwMode="auto">
          <a:xfrm>
            <a:off x="60325" y="3519487"/>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300" kern="1200" dirty="0">
              <a:solidFill>
                <a:srgbClr val="FFFFFF"/>
              </a:solidFill>
              <a:effectLst>
                <a:outerShdw blurRad="38100" dist="38100" dir="2700000" algn="tl">
                  <a:srgbClr val="000000">
                    <a:alpha val="43137"/>
                  </a:srgbClr>
                </a:outerShdw>
              </a:effectLst>
              <a:latin typeface="Trebuchet MS" pitchFamily="34" charset="0"/>
              <a:ea typeface="+mn-ea"/>
              <a:cs typeface="+mn-cs"/>
            </a:endParaRPr>
          </a:p>
        </p:txBody>
      </p:sp>
      <p:sp>
        <p:nvSpPr>
          <p:cNvPr id="36" name="Rectangle 35"/>
          <p:cNvSpPr/>
          <p:nvPr userDrawn="1"/>
        </p:nvSpPr>
        <p:spPr>
          <a:xfrm>
            <a:off x="803275" y="2286000"/>
            <a:ext cx="4572000" cy="954107"/>
          </a:xfrm>
          <a:prstGeom prst="rect">
            <a:avLst/>
          </a:prstGeom>
        </p:spPr>
        <p:txBody>
          <a:bodyPr>
            <a:spAutoFit/>
          </a:bodyPr>
          <a:lstStyle/>
          <a:p>
            <a:pPr algn="l" defTabSz="914363" rtl="0">
              <a:spcBef>
                <a:spcPts val="600"/>
              </a:spcBef>
            </a:pPr>
            <a:r>
              <a:rPr lang="en-US" sz="2000" kern="1200" dirty="0">
                <a:solidFill>
                  <a:srgbClr val="FFFFFF"/>
                </a:solidFill>
                <a:latin typeface="Calibri"/>
                <a:ea typeface="+mn-ea"/>
                <a:cs typeface="+mn-cs"/>
                <a:hlinkClick r:id="rId3"/>
              </a:rPr>
              <a:t>www.microsoft.com/teched</a:t>
            </a:r>
            <a:r>
              <a:rPr lang="en-US" sz="2000" kern="1200" dirty="0">
                <a:solidFill>
                  <a:srgbClr val="FFFFFF"/>
                </a:solidFill>
                <a:latin typeface="Calibri"/>
                <a:ea typeface="+mn-ea"/>
                <a:cs typeface="+mn-cs"/>
              </a:rPr>
              <a:t> </a:t>
            </a:r>
          </a:p>
          <a:p>
            <a:pPr lvl="1" algn="l" defTabSz="914363" rtl="0">
              <a:tabLst>
                <a:tab pos="1828800" algn="l"/>
              </a:tabLst>
            </a:pPr>
            <a:r>
              <a:rPr lang="en-US" kern="1200" dirty="0" err="1">
                <a:solidFill>
                  <a:srgbClr val="FFFFFF"/>
                </a:solidFill>
                <a:latin typeface="Calibri"/>
                <a:ea typeface="+mn-ea"/>
                <a:cs typeface="+mn-cs"/>
              </a:rPr>
              <a:t>Tech·Talks</a:t>
            </a:r>
            <a:r>
              <a:rPr lang="en-US" kern="1200" dirty="0">
                <a:solidFill>
                  <a:srgbClr val="FFFFFF"/>
                </a:solidFill>
                <a:latin typeface="Calibri"/>
                <a:ea typeface="+mn-ea"/>
                <a:cs typeface="+mn-cs"/>
              </a:rPr>
              <a:t>	</a:t>
            </a:r>
            <a:r>
              <a:rPr lang="en-US" kern="1200" dirty="0" err="1">
                <a:solidFill>
                  <a:srgbClr val="FFFFFF"/>
                </a:solidFill>
                <a:latin typeface="Calibri"/>
                <a:ea typeface="+mn-ea"/>
                <a:cs typeface="+mn-cs"/>
              </a:rPr>
              <a:t>Tech·Ed</a:t>
            </a:r>
            <a:r>
              <a:rPr lang="en-US" kern="1200" dirty="0">
                <a:solidFill>
                  <a:srgbClr val="FFFFFF"/>
                </a:solidFill>
                <a:latin typeface="Calibri"/>
                <a:ea typeface="+mn-ea"/>
                <a:cs typeface="+mn-cs"/>
              </a:rPr>
              <a:t> Bloggers</a:t>
            </a:r>
          </a:p>
          <a:p>
            <a:pPr lvl="1" algn="l" defTabSz="914363" rtl="0">
              <a:tabLst>
                <a:tab pos="1828800" algn="l"/>
              </a:tabLst>
            </a:pPr>
            <a:r>
              <a:rPr lang="en-US" kern="1200" dirty="0">
                <a:solidFill>
                  <a:srgbClr val="FFFFFF"/>
                </a:solidFill>
                <a:latin typeface="Calibri"/>
                <a:ea typeface="+mn-ea"/>
                <a:cs typeface="+mn-cs"/>
              </a:rPr>
              <a:t>Live Simulcasts	Virtual Labs</a:t>
            </a:r>
          </a:p>
        </p:txBody>
      </p:sp>
      <p:sp>
        <p:nvSpPr>
          <p:cNvPr id="37" name="Rectangle 36"/>
          <p:cNvSpPr/>
          <p:nvPr userDrawn="1"/>
        </p:nvSpPr>
        <p:spPr>
          <a:xfrm>
            <a:off x="803275" y="4419600"/>
            <a:ext cx="6324600" cy="1354217"/>
          </a:xfrm>
          <a:prstGeom prst="rect">
            <a:avLst/>
          </a:prstGeom>
        </p:spPr>
        <p:txBody>
          <a:bodyPr wrap="square">
            <a:spAutoFit/>
          </a:bodyPr>
          <a:lstStyle/>
          <a:p>
            <a:pPr algn="l" defTabSz="914363" rtl="0">
              <a:spcBef>
                <a:spcPts val="600"/>
              </a:spcBef>
              <a:buSzPct val="120000"/>
              <a:tabLst>
                <a:tab pos="1828800" algn="l"/>
              </a:tabLst>
              <a:defRPr/>
            </a:pPr>
            <a:r>
              <a:rPr lang="en-US" sz="2000" kern="1200" dirty="0">
                <a:solidFill>
                  <a:srgbClr val="FFFFFF"/>
                </a:solidFill>
                <a:latin typeface="Calibri" pitchFamily="34" charset="0"/>
                <a:ea typeface="+mn-ea"/>
                <a:cs typeface="+mn-cs"/>
                <a:hlinkClick r:id="rId4"/>
              </a:rPr>
              <a:t>http://microsoft.com/technet</a:t>
            </a:r>
            <a:r>
              <a:rPr lang="en-US" sz="2400" b="1" kern="1200" dirty="0">
                <a:solidFill>
                  <a:srgbClr val="FFFFFF"/>
                </a:solidFill>
                <a:latin typeface="Calibri" pitchFamily="34" charset="0"/>
                <a:ea typeface="+mn-ea"/>
                <a:cs typeface="+mn-cs"/>
              </a:rPr>
              <a:t>  </a:t>
            </a:r>
            <a:endParaRPr lang="en-US" sz="2400" kern="1200" dirty="0">
              <a:solidFill>
                <a:srgbClr val="FFFFFF"/>
              </a:solidFill>
              <a:latin typeface="Calibri" pitchFamily="34" charset="0"/>
              <a:ea typeface="+mn-ea"/>
              <a:cs typeface="+mn-cs"/>
            </a:endParaRPr>
          </a:p>
          <a:p>
            <a:pPr lvl="1" algn="l" defTabSz="914363" rtl="0">
              <a:tabLst>
                <a:tab pos="1828800" algn="l"/>
              </a:tabLst>
              <a:defRPr/>
            </a:pPr>
            <a:endParaRPr lang="en-US" kern="1200" dirty="0">
              <a:solidFill>
                <a:srgbClr val="FFFFFF"/>
              </a:solidFill>
              <a:latin typeface="Calibri" pitchFamily="34" charset="0"/>
              <a:ea typeface="+mn-ea"/>
              <a:cs typeface="+mn-cs"/>
            </a:endParaRPr>
          </a:p>
          <a:p>
            <a:pPr lvl="1" algn="l" defTabSz="914363" rtl="0">
              <a:tabLst>
                <a:tab pos="1828800" algn="l"/>
              </a:tabLst>
              <a:defRPr/>
            </a:pPr>
            <a:r>
              <a:rPr lang="en-US" sz="2000" kern="1200" dirty="0">
                <a:solidFill>
                  <a:srgbClr val="FFFFFF"/>
                </a:solidFill>
                <a:latin typeface="Calibri" pitchFamily="34" charset="0"/>
                <a:ea typeface="+mn-ea"/>
                <a:cs typeface="+mn-cs"/>
              </a:rPr>
              <a:t>Evaluation licenses, pre-released </a:t>
            </a:r>
            <a:br>
              <a:rPr lang="en-US" sz="2000" kern="1200" dirty="0">
                <a:solidFill>
                  <a:srgbClr val="FFFFFF"/>
                </a:solidFill>
                <a:latin typeface="Calibri" pitchFamily="34" charset="0"/>
                <a:ea typeface="+mn-ea"/>
                <a:cs typeface="+mn-cs"/>
              </a:rPr>
            </a:br>
            <a:r>
              <a:rPr lang="en-US" sz="2000" kern="1200" dirty="0">
                <a:solidFill>
                  <a:srgbClr val="FFFFFF"/>
                </a:solidFill>
                <a:latin typeface="Calibri" pitchFamily="34" charset="0"/>
                <a:ea typeface="+mn-ea"/>
                <a:cs typeface="+mn-cs"/>
              </a:rPr>
              <a:t>products, and MORE!</a:t>
            </a:r>
          </a:p>
        </p:txBody>
      </p:sp>
      <p:pic>
        <p:nvPicPr>
          <p:cNvPr id="38" name="Picture 2"/>
          <p:cNvPicPr>
            <a:picLocks noChangeAspect="1" noChangeArrowheads="1"/>
          </p:cNvPicPr>
          <p:nvPr userDrawn="1"/>
        </p:nvPicPr>
        <p:blipFill>
          <a:blip r:embed="rId5" cstate="email"/>
          <a:srcRect/>
          <a:stretch>
            <a:fillRect/>
          </a:stretch>
        </p:blipFill>
        <p:spPr bwMode="auto">
          <a:xfrm>
            <a:off x="4384675" y="2133600"/>
            <a:ext cx="4212524" cy="3209544"/>
          </a:xfrm>
          <a:prstGeom prst="rect">
            <a:avLst/>
          </a:prstGeom>
          <a:noFill/>
          <a:ln>
            <a:noFill/>
          </a:ln>
          <a:effectLst>
            <a:glow rad="101600">
              <a:schemeClr val="accent6">
                <a:satMod val="175000"/>
                <a:alpha val="40000"/>
              </a:schemeClr>
            </a:glow>
            <a:reflection blurRad="6350" stA="52000" endA="300" endPos="35000" dir="5400000" sy="-100000" algn="bl" rotWithShape="0"/>
          </a:effectLst>
          <a:scene3d>
            <a:camera prst="perspectiveHeroicExtremeLeftFacing" fov="3000000">
              <a:rot lat="777496" lon="1390288" rev="21572207"/>
            </a:camera>
            <a:lightRig rig="threePt" dir="t"/>
          </a:scene3d>
        </p:spPr>
      </p:pic>
      <p:pic>
        <p:nvPicPr>
          <p:cNvPr id="39" name="Picture 38" descr="TechEd_online.png"/>
          <p:cNvPicPr>
            <a:picLocks noChangeAspect="1"/>
          </p:cNvPicPr>
          <p:nvPr userDrawn="1"/>
        </p:nvPicPr>
        <p:blipFill>
          <a:blip r:embed="rId6"/>
          <a:stretch>
            <a:fillRect/>
          </a:stretch>
        </p:blipFill>
        <p:spPr bwMode="invGray">
          <a:xfrm>
            <a:off x="879475" y="1209675"/>
            <a:ext cx="2409825" cy="1076325"/>
          </a:xfrm>
          <a:prstGeom prst="rect">
            <a:avLst/>
          </a:prstGeom>
        </p:spPr>
      </p:pic>
      <p:sp>
        <p:nvSpPr>
          <p:cNvPr id="41" name="Rectangle 40"/>
          <p:cNvSpPr/>
          <p:nvPr userDrawn="1"/>
        </p:nvSpPr>
        <p:spPr>
          <a:xfrm>
            <a:off x="733425" y="228600"/>
            <a:ext cx="7194214" cy="830997"/>
          </a:xfrm>
          <a:prstGeom prst="rect">
            <a:avLst/>
          </a:prstGeom>
        </p:spPr>
        <p:txBody>
          <a:bodyPr wrap="none">
            <a:spAutoFit/>
          </a:bodyPr>
          <a:lstStyle/>
          <a:p>
            <a:pPr algn="l" defTabSz="914363" rtl="0"/>
            <a:r>
              <a:rPr lang="en-US" sz="4800" kern="1200" spc="-100" dirty="0">
                <a:ln w="3175">
                  <a:noFill/>
                </a:ln>
                <a:solidFill>
                  <a:srgbClr val="FFFFFF"/>
                </a:solidFill>
                <a:latin typeface="Calibri" pitchFamily="34" charset="0"/>
                <a:ea typeface="+mn-ea"/>
                <a:cs typeface="Arial" charset="0"/>
              </a:rPr>
              <a:t>Resources for IT Professionals</a:t>
            </a:r>
            <a:endParaRPr lang="en-US" kern="1200" dirty="0">
              <a:solidFill>
                <a:srgbClr val="FFFFFF"/>
              </a:solidFill>
              <a:latin typeface="Calibri"/>
              <a:ea typeface="+mn-ea"/>
              <a:cs typeface="+mn-cs"/>
            </a:endParaRPr>
          </a:p>
        </p:txBody>
      </p:sp>
      <p:sp>
        <p:nvSpPr>
          <p:cNvPr id="20"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34"/>
                                        </p:tgtEl>
                                      </p:cBhvr>
                                    </p:animEffect>
                                    <p:set>
                                      <p:cBhvr>
                                        <p:cTn id="12" dur="1" fill="hold">
                                          <p:stCondLst>
                                            <p:cond delay="1999"/>
                                          </p:stCondLst>
                                        </p:cTn>
                                        <p:tgtEl>
                                          <p:spTgt spid="34"/>
                                        </p:tgtEl>
                                        <p:attrNameLst>
                                          <p:attrName>style.visibility</p:attrName>
                                        </p:attrNameLst>
                                      </p:cBhvr>
                                      <p:to>
                                        <p:strVal val="hidden"/>
                                      </p:to>
                                    </p:set>
                                  </p:childTnLst>
                                </p:cTn>
                              </p:par>
                              <p:par>
                                <p:cTn id="13" presetID="1" presetClass="entr" presetSubtype="0" fill="hold" grpId="0" nodeType="withEffect">
                                  <p:stCondLst>
                                    <p:cond delay="80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800"/>
                                  </p:stCondLst>
                                  <p:childTnLst>
                                    <p:set>
                                      <p:cBhvr>
                                        <p:cTn id="16" dur="1" fill="hold">
                                          <p:stCondLst>
                                            <p:cond delay="0"/>
                                          </p:stCondLst>
                                        </p:cTn>
                                        <p:tgtEl>
                                          <p:spTgt spid="3"/>
                                        </p:tgtEl>
                                        <p:attrNameLst>
                                          <p:attrName>style.visibility</p:attrName>
                                        </p:attrNameLst>
                                      </p:cBhvr>
                                      <p:to>
                                        <p:strVal val="visible"/>
                                      </p:to>
                                    </p:set>
                                  </p:childTnLst>
                                </p:cTn>
                              </p:par>
                              <p:par>
                                <p:cTn id="17" presetID="10" presetClass="exit" presetSubtype="0" fill="hold" grpId="1" nodeType="withEffect">
                                  <p:stCondLst>
                                    <p:cond delay="1000"/>
                                  </p:stCondLst>
                                  <p:childTnLst>
                                    <p:animEffect transition="out" filter="fade">
                                      <p:cBhvr>
                                        <p:cTn id="18" dur="2000"/>
                                        <p:tgtEl>
                                          <p:spTgt spid="35"/>
                                        </p:tgtEl>
                                      </p:cBhvr>
                                    </p:animEffect>
                                    <p:set>
                                      <p:cBhvr>
                                        <p:cTn id="19" dur="1" fill="hold">
                                          <p:stCondLst>
                                            <p:cond delay="1999"/>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35" grpId="0" animBg="1"/>
      <p:bldP spid="35" grpId="1" animBg="1"/>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Related Conten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55559"/>
            <a:ext cx="8385048" cy="62438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Sessions (session codes and titles)</a:t>
            </a:r>
          </a:p>
        </p:txBody>
      </p:sp>
      <p:sp>
        <p:nvSpPr>
          <p:cNvPr id="13" name="Content Placeholder 10"/>
          <p:cNvSpPr>
            <a:spLocks noGrp="1"/>
          </p:cNvSpPr>
          <p:nvPr>
            <p:ph sz="quarter" idx="12" hasCustomPrompt="1"/>
          </p:nvPr>
        </p:nvSpPr>
        <p:spPr>
          <a:xfrm>
            <a:off x="381000" y="3235238"/>
            <a:ext cx="8385048" cy="292697"/>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Calibri" pitchFamily="34" charset="0"/>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176337"/>
            <a:ext cx="8385048" cy="652569"/>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Instructor-led Labs (session codes and titles)</a:t>
            </a:r>
          </a:p>
        </p:txBody>
      </p:sp>
      <p:sp>
        <p:nvSpPr>
          <p:cNvPr id="7" name="Content Placeholder 10"/>
          <p:cNvSpPr>
            <a:spLocks noGrp="1"/>
          </p:cNvSpPr>
          <p:nvPr>
            <p:ph sz="quarter" idx="14" hasCustomPrompt="1"/>
          </p:nvPr>
        </p:nvSpPr>
        <p:spPr>
          <a:xfrm>
            <a:off x="380999" y="5084204"/>
            <a:ext cx="8385048" cy="587253"/>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Other Resources (books, websites, etc.)</a:t>
            </a:r>
          </a:p>
        </p:txBody>
      </p:sp>
      <p:sp>
        <p:nvSpPr>
          <p:cNvPr id="8"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rack Resources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Eval Slide">
    <p:spTree>
      <p:nvGrpSpPr>
        <p:cNvPr id="1" name=""/>
        <p:cNvGrpSpPr/>
        <p:nvPr/>
      </p:nvGrpSpPr>
      <p:grpSpPr>
        <a:xfrm>
          <a:off x="0" y="0"/>
          <a:ext cx="0" cy="0"/>
          <a:chOff x="0" y="0"/>
          <a:chExt cx="0" cy="0"/>
        </a:xfrm>
      </p:grpSpPr>
      <p:sp>
        <p:nvSpPr>
          <p:cNvPr id="17" name="Freeform 16"/>
          <p:cNvSpPr/>
          <p:nvPr userDrawn="1"/>
        </p:nvSpPr>
        <p:spPr bwMode="auto">
          <a:xfrm flipH="1">
            <a:off x="-713986" y="-530050"/>
            <a:ext cx="10867678" cy="7150056"/>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10000"/>
                </a:schemeClr>
              </a:gs>
              <a:gs pos="100000">
                <a:srgbClr val="000000">
                  <a:alpha val="10000"/>
                </a:srgbClr>
              </a:gs>
            </a:gsLst>
            <a:lin ang="2700000" scaled="1"/>
            <a:tileRect/>
          </a:gradFill>
          <a:ln w="9525">
            <a:noFill/>
            <a:miter lim="800000"/>
            <a:headEnd/>
            <a:tailEnd/>
          </a:ln>
        </p:spPr>
        <p:txBody>
          <a:bodyPr anchor="t" anchorCtr="0"/>
          <a:lstStyle/>
          <a:p>
            <a:pPr algn="ctr" defTabSz="914099" rtl="0" fontAlgn="base">
              <a:spcBef>
                <a:spcPct val="0"/>
              </a:spcBef>
              <a:spcAft>
                <a:spcPct val="0"/>
              </a:spcAft>
              <a:defRPr/>
            </a:pPr>
            <a:endParaRPr lang="en-US" sz="32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18" name="Freeform 17"/>
          <p:cNvSpPr/>
          <p:nvPr userDrawn="1"/>
        </p:nvSpPr>
        <p:spPr bwMode="auto">
          <a:xfrm flipH="1">
            <a:off x="-713984" y="-800996"/>
            <a:ext cx="10809961" cy="7411478"/>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33000"/>
                </a:schemeClr>
              </a:gs>
              <a:gs pos="100000">
                <a:srgbClr val="000000">
                  <a:alpha val="10000"/>
                </a:srgbClr>
              </a:gs>
            </a:gsLst>
            <a:lin ang="2700000" scaled="1"/>
            <a:tileRect/>
          </a:gradFill>
          <a:ln w="9525">
            <a:noFill/>
            <a:miter lim="800000"/>
            <a:headEnd/>
            <a:tailEnd/>
          </a:ln>
        </p:spPr>
        <p:txBody>
          <a:bodyPr anchor="t" anchorCtr="0"/>
          <a:lstStyle/>
          <a:p>
            <a:pPr algn="ctr" defTabSz="914099" rtl="0" fontAlgn="base">
              <a:spcBef>
                <a:spcPct val="0"/>
              </a:spcBef>
              <a:spcAft>
                <a:spcPct val="0"/>
              </a:spcAft>
              <a:defRPr/>
            </a:pPr>
            <a:endParaRPr lang="en-US" sz="32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30" name="Round Same Side Corner Rectangle 29"/>
          <p:cNvSpPr/>
          <p:nvPr userDrawn="1"/>
        </p:nvSpPr>
        <p:spPr bwMode="blackWhite">
          <a:xfrm rot="16200000" flipH="1">
            <a:off x="5549036" y="746342"/>
            <a:ext cx="2517731" cy="5749450"/>
          </a:xfrm>
          <a:prstGeom prst="round2SameRect">
            <a:avLst>
              <a:gd name="adj1" fmla="val 50000"/>
              <a:gd name="adj2" fmla="val 0"/>
            </a:avLst>
          </a:prstGeom>
          <a:gradFill flip="none" rotWithShape="1">
            <a:gsLst>
              <a:gs pos="0">
                <a:srgbClr val="0270DB">
                  <a:alpha val="15294"/>
                </a:srgbClr>
              </a:gs>
              <a:gs pos="24000">
                <a:srgbClr val="0270DB">
                  <a:alpha val="64706"/>
                </a:srgbClr>
              </a:gs>
              <a:gs pos="35000">
                <a:srgbClr val="0270DB">
                  <a:alpha val="74902"/>
                </a:srgb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300" kern="1200" dirty="0">
              <a:solidFill>
                <a:srgbClr val="FFFFFF"/>
              </a:solidFill>
              <a:effectLst>
                <a:outerShdw blurRad="38100" dist="38100" dir="2700000" algn="tl">
                  <a:srgbClr val="000000">
                    <a:alpha val="43137"/>
                  </a:srgbClr>
                </a:outerShdw>
              </a:effectLst>
              <a:latin typeface="Trebuchet MS" pitchFamily="34" charset="0"/>
              <a:ea typeface="+mn-ea"/>
              <a:cs typeface="+mn-cs"/>
            </a:endParaRPr>
          </a:p>
        </p:txBody>
      </p:sp>
      <p:sp>
        <p:nvSpPr>
          <p:cNvPr id="6"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0"/>
                                        </p:tgtEl>
                                        <p:attrNameLst>
                                          <p:attrName>ppt_x</p:attrName>
                                          <p:attrName>ppt_y</p:attrName>
                                        </p:attrNameLst>
                                      </p:cBhvr>
                                      <p:rCtr x="125"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NOTE layout - user must hide slide">
    <p:bg bwMode="black">
      <p:bgPr>
        <a:solidFill>
          <a:srgbClr val="40404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000000"/>
                </a:solidFill>
                <a:latin typeface="Calibri"/>
                <a:ea typeface="+mn-ea"/>
                <a:cs typeface="+mn-cs"/>
              </a:rPr>
              <a:pPr algn="l" defTabSz="914363" rtl="0">
                <a:defRPr/>
              </a:pPr>
              <a:t>‹#›</a:t>
            </a:fld>
            <a:endParaRPr lang="en-US" sz="1400" kern="1200" dirty="0">
              <a:solidFill>
                <a:srgbClr val="000000"/>
              </a:solidFill>
              <a:latin typeface="Calibri"/>
              <a:ea typeface="+mn-ea"/>
              <a:cs typeface="+mn-cs"/>
            </a:endParaRPr>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6" descr="Bottom_Bar_03.png"/>
          <p:cNvPicPr>
            <a:picLocks noChangeAspect="1"/>
          </p:cNvPicPr>
          <p:nvPr/>
        </p:nvPicPr>
        <p:blipFill>
          <a:blip r:embed="rId3"/>
          <a:stretch>
            <a:fillRect/>
          </a:stretch>
        </p:blipFill>
        <p:spPr>
          <a:xfrm>
            <a:off x="0" y="6268641"/>
            <a:ext cx="9144000" cy="589359"/>
          </a:xfrm>
          <a:prstGeom prst="rect">
            <a:avLst/>
          </a:prstGeom>
        </p:spPr>
      </p:pic>
      <p:sp>
        <p:nvSpPr>
          <p:cNvPr id="2" name="Title 1"/>
          <p:cNvSpPr>
            <a:spLocks noGrp="1"/>
          </p:cNvSpPr>
          <p:nvPr>
            <p:ph type="ctrTitle"/>
          </p:nvPr>
        </p:nvSpPr>
        <p:spPr>
          <a:xfrm>
            <a:off x="729663" y="1416051"/>
            <a:ext cx="7681913" cy="1523495"/>
          </a:xfrm>
        </p:spPr>
        <p:txBody>
          <a:bodyPr anchor="ctr">
            <a:noAutofit/>
          </a:bodyPr>
          <a:lstStyle>
            <a:lvl1pPr>
              <a:lnSpc>
                <a:spcPct val="90000"/>
              </a:lnSpc>
              <a:defRPr sz="4800">
                <a:solidFill>
                  <a:schemeClr val="tx1"/>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729663" y="3657601"/>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404040"/>
                </a:solidFill>
                <a:latin typeface="Calibri"/>
                <a:ea typeface="+mn-ea"/>
                <a:cs typeface="+mn-cs"/>
              </a:rPr>
              <a:pPr algn="l" defTabSz="914363" rtl="0">
                <a:defRPr/>
              </a:pPr>
              <a:t>‹#›</a:t>
            </a:fld>
            <a:endParaRPr lang="en-US" sz="1400" kern="1200" dirty="0">
              <a:solidFill>
                <a:srgbClr val="404040"/>
              </a:solidFill>
              <a:latin typeface="Calibri"/>
              <a:ea typeface="+mn-ea"/>
              <a:cs typeface="+mn-cs"/>
            </a:endParaRPr>
          </a:p>
        </p:txBody>
      </p:sp>
      <p:sp>
        <p:nvSpPr>
          <p:cNvPr id="8" name="Text Placeholder 7"/>
          <p:cNvSpPr>
            <a:spLocks noGrp="1"/>
          </p:cNvSpPr>
          <p:nvPr>
            <p:ph type="body" sz="quarter" idx="10" hasCustomPrompt="1"/>
          </p:nvPr>
        </p:nvSpPr>
        <p:spPr>
          <a:xfrm>
            <a:off x="733425" y="228600"/>
            <a:ext cx="3838575" cy="276999"/>
          </a:xfrm>
        </p:spPr>
        <p:txBody>
          <a:bodyPr/>
          <a:lstStyle>
            <a:lvl1pPr>
              <a:buFont typeface="Arial" pitchFamily="34" charset="0"/>
              <a:buNone/>
              <a:defRPr sz="2000">
                <a:solidFill>
                  <a:schemeClr val="tx1"/>
                </a:solidFill>
              </a:defRPr>
            </a:lvl1pPr>
          </a:lstStyle>
          <a:p>
            <a:pPr lvl="0"/>
            <a:r>
              <a:rPr lang="en-US" dirty="0" smtClean="0">
                <a:solidFill>
                  <a:schemeClr val="tx1"/>
                </a:solidFill>
              </a:rPr>
              <a:t>Session Code:</a:t>
            </a:r>
            <a:endParaRPr lang="en-US" dirty="0"/>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Bottom_Bar_04.png"/>
          <p:cNvPicPr>
            <a:picLocks noChangeAspect="1"/>
          </p:cNvPicPr>
          <p:nvPr/>
        </p:nvPicPr>
        <p:blipFill>
          <a:blip r:embed="rId3"/>
          <a:stretch>
            <a:fillRect/>
          </a:stretch>
        </p:blipFill>
        <p:spPr>
          <a:xfrm>
            <a:off x="0" y="5741789"/>
            <a:ext cx="9144000" cy="1116211"/>
          </a:xfrm>
          <a:prstGeom prst="rect">
            <a:avLst/>
          </a:prstGeom>
        </p:spPr>
      </p:pic>
      <p:sp>
        <p:nvSpPr>
          <p:cNvPr id="2" name="Title 1"/>
          <p:cNvSpPr>
            <a:spLocks noGrp="1"/>
          </p:cNvSpPr>
          <p:nvPr>
            <p:ph type="ctrTitle"/>
          </p:nvPr>
        </p:nvSpPr>
        <p:spPr>
          <a:xfrm>
            <a:off x="1370014" y="381506"/>
            <a:ext cx="6994362" cy="1523494"/>
          </a:xfrm>
        </p:spPr>
        <p:txBody>
          <a:bodyPr anchor="b" anchorCtr="0">
            <a:noAutofit/>
          </a:bodyPr>
          <a:lstStyle>
            <a:lvl1pPr>
              <a:lnSpc>
                <a:spcPct val="90000"/>
              </a:lnSpc>
              <a:defRPr sz="48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0014" y="3657601"/>
            <a:ext cx="699436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370013" y="19050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click to…</a:t>
            </a:r>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404040"/>
                </a:solidFill>
                <a:latin typeface="Calibri"/>
                <a:ea typeface="+mn-ea"/>
                <a:cs typeface="+mn-cs"/>
              </a:rPr>
              <a:pPr algn="l" defTabSz="914363" rtl="0">
                <a:defRPr/>
              </a:pPr>
              <a:t>‹#›</a:t>
            </a:fld>
            <a:endParaRPr lang="en-US" sz="1400" kern="1200" dirty="0">
              <a:solidFill>
                <a:srgbClr val="404040"/>
              </a:solidFill>
              <a:latin typeface="Calibri"/>
              <a:ea typeface="+mn-ea"/>
              <a:cs typeface="+mn-cs"/>
            </a:endParaRPr>
          </a:p>
        </p:txBody>
      </p:sp>
      <p:pic>
        <p:nvPicPr>
          <p:cNvPr id="8" name="Picture 3" descr="C:\Users\wardr\Desktop\WS08-R2_h_rgb.png"/>
          <p:cNvPicPr>
            <a:picLocks noChangeAspect="1" noChangeArrowheads="1"/>
          </p:cNvPicPr>
          <p:nvPr userDrawn="1"/>
        </p:nvPicPr>
        <p:blipFill>
          <a:blip r:embed="rId4"/>
          <a:srcRect/>
          <a:stretch>
            <a:fillRect/>
          </a:stretch>
        </p:blipFill>
        <p:spPr bwMode="auto">
          <a:xfrm>
            <a:off x="7096991" y="6582291"/>
            <a:ext cx="1970809" cy="275709"/>
          </a:xfrm>
          <a:prstGeom prst="rect">
            <a:avLst/>
          </a:prstGeom>
          <a:noFill/>
        </p:spPr>
      </p:pic>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pic>
        <p:nvPicPr>
          <p:cNvPr id="8" name="Picture 7" descr="ContentForgroundBlue.png"/>
          <p:cNvPicPr>
            <a:picLocks noChangeAspect="1"/>
          </p:cNvPicPr>
          <p:nvPr/>
        </p:nvPicPr>
        <p:blipFill>
          <a:blip r:embed="rId2"/>
          <a:stretch>
            <a:fillRect/>
          </a:stretch>
        </p:blipFill>
        <p:spPr>
          <a:xfrm>
            <a:off x="0" y="0"/>
            <a:ext cx="9144000" cy="6858000"/>
          </a:xfrm>
          <a:prstGeom prst="rect">
            <a:avLst/>
          </a:prstGeom>
        </p:spPr>
      </p:pic>
      <p:pic>
        <p:nvPicPr>
          <p:cNvPr id="9" name="Picture 8" descr="ContentForgroundBlue.png"/>
          <p:cNvPicPr>
            <a:picLocks noChangeAspect="1"/>
          </p:cNvPicPr>
          <p:nvPr/>
        </p:nvPicPr>
        <p:blipFill>
          <a:blip r:embed="rId2"/>
          <a:stretch>
            <a:fillRect/>
          </a:stretch>
        </p:blipFill>
        <p:spPr>
          <a:xfrm>
            <a:off x="0" y="0"/>
            <a:ext cx="9144000" cy="6858000"/>
          </a:xfrm>
          <a:prstGeom prst="rect">
            <a:avLst/>
          </a:prstGeom>
        </p:spPr>
      </p:pic>
      <p:pic>
        <p:nvPicPr>
          <p:cNvPr id="7" name="Picture 3" descr="C:\Users\wardr\Desktop\WS08-R2_h_rgb.png"/>
          <p:cNvPicPr>
            <a:picLocks noChangeAspect="1" noChangeArrowheads="1"/>
          </p:cNvPicPr>
          <p:nvPr userDrawn="1"/>
        </p:nvPicPr>
        <p:blipFill>
          <a:blip r:embed="rId3"/>
          <a:srcRect/>
          <a:stretch>
            <a:fillRect/>
          </a:stretch>
        </p:blipFill>
        <p:spPr bwMode="auto">
          <a:xfrm>
            <a:off x="7096991" y="6582291"/>
            <a:ext cx="1970809" cy="275709"/>
          </a:xfrm>
          <a:prstGeom prst="rect">
            <a:avLst/>
          </a:prstGeom>
          <a:noFill/>
        </p:spPr>
      </p:pic>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6" name="Picture 5" descr="ContentForgroundBlue.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pic>
        <p:nvPicPr>
          <p:cNvPr id="8" name="Picture 7" descr="ContentForgroundBlue.png"/>
          <p:cNvPicPr>
            <a:picLocks noChangeAspect="1"/>
          </p:cNvPicPr>
          <p:nvPr/>
        </p:nvPicPr>
        <p:blipFill>
          <a:blip r:embed="rId2"/>
          <a:stretch>
            <a:fillRect/>
          </a:stretch>
        </p:blipFill>
        <p:spPr>
          <a:xfrm>
            <a:off x="0" y="0"/>
            <a:ext cx="9144000" cy="6858000"/>
          </a:xfrm>
          <a:prstGeom prst="rect">
            <a:avLst/>
          </a:prstGeom>
        </p:spPr>
      </p:pic>
      <p:pic>
        <p:nvPicPr>
          <p:cNvPr id="9" name="Picture 3" descr="C:\Users\wardr\Desktop\WS08-R2_h_rgb.png"/>
          <p:cNvPicPr>
            <a:picLocks noChangeAspect="1" noChangeArrowheads="1"/>
          </p:cNvPicPr>
          <p:nvPr userDrawn="1"/>
        </p:nvPicPr>
        <p:blipFill>
          <a:blip r:embed="rId3"/>
          <a:srcRect/>
          <a:stretch>
            <a:fillRect/>
          </a:stretch>
        </p:blipFill>
        <p:spPr bwMode="auto">
          <a:xfrm>
            <a:off x="7096991" y="6582291"/>
            <a:ext cx="1970809" cy="275709"/>
          </a:xfrm>
          <a:prstGeom prst="rect">
            <a:avLst/>
          </a:prstGeom>
          <a:noFill/>
        </p:spPr>
      </p:pic>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411554"/>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411554"/>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pic>
        <p:nvPicPr>
          <p:cNvPr id="8" name="Picture 7" descr="ContentForgroundBlue.png"/>
          <p:cNvPicPr>
            <a:picLocks noChangeAspect="1"/>
          </p:cNvPicPr>
          <p:nvPr/>
        </p:nvPicPr>
        <p:blipFill>
          <a:blip r:embed="rId2"/>
          <a:stretch>
            <a:fillRect/>
          </a:stretch>
        </p:blipFill>
        <p:spPr>
          <a:xfrm>
            <a:off x="0" y="0"/>
            <a:ext cx="9144000" cy="6858000"/>
          </a:xfrm>
          <a:prstGeom prst="rect">
            <a:avLst/>
          </a:prstGeom>
        </p:spPr>
      </p:pic>
      <p:pic>
        <p:nvPicPr>
          <p:cNvPr id="10" name="Picture 9" descr="ContentForgroundBlue.png"/>
          <p:cNvPicPr>
            <a:picLocks noChangeAspect="1"/>
          </p:cNvPicPr>
          <p:nvPr/>
        </p:nvPicPr>
        <p:blipFill>
          <a:blip r:embed="rId2"/>
          <a:stretch>
            <a:fillRect/>
          </a:stretch>
        </p:blipFill>
        <p:spPr>
          <a:xfrm>
            <a:off x="0" y="0"/>
            <a:ext cx="9144000" cy="6858000"/>
          </a:xfrm>
          <a:prstGeom prst="rect">
            <a:avLst/>
          </a:prstGeom>
        </p:spPr>
      </p:pic>
      <p:pic>
        <p:nvPicPr>
          <p:cNvPr id="11" name="Picture 3" descr="C:\Users\wardr\Desktop\WS08-R2_h_rgb.png"/>
          <p:cNvPicPr>
            <a:picLocks noChangeAspect="1" noChangeArrowheads="1"/>
          </p:cNvPicPr>
          <p:nvPr userDrawn="1"/>
        </p:nvPicPr>
        <p:blipFill>
          <a:blip r:embed="rId3"/>
          <a:srcRect/>
          <a:stretch>
            <a:fillRect/>
          </a:stretch>
        </p:blipFill>
        <p:spPr bwMode="auto">
          <a:xfrm>
            <a:off x="7096991" y="6582291"/>
            <a:ext cx="1970809" cy="275709"/>
          </a:xfrm>
          <a:prstGeom prst="rect">
            <a:avLst/>
          </a:prstGeom>
          <a:noFill/>
        </p:spPr>
      </p:pic>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pic>
        <p:nvPicPr>
          <p:cNvPr id="4" name="Picture 3" descr="ContentForgroundBlue.png"/>
          <p:cNvPicPr>
            <a:picLocks noChangeAspect="1"/>
          </p:cNvPicPr>
          <p:nvPr/>
        </p:nvPicPr>
        <p:blipFill>
          <a:blip r:embed="rId2" cstate="email"/>
          <a:srcRect/>
          <a:stretch>
            <a:fillRect/>
          </a:stretch>
        </p:blipFill>
        <p:spPr>
          <a:xfrm>
            <a:off x="0" y="5562600"/>
            <a:ext cx="9144000" cy="1295400"/>
          </a:xfrm>
          <a:prstGeom prst="rect">
            <a:avLst/>
          </a:prstGeom>
        </p:spPr>
      </p:pic>
      <p:pic>
        <p:nvPicPr>
          <p:cNvPr id="6" name="Picture 5" descr="C:\Users\wardr\Desktop\WS08-R2_h_rgb.png"/>
          <p:cNvPicPr>
            <a:picLocks noChangeAspect="1" noChangeArrowheads="1"/>
          </p:cNvPicPr>
          <p:nvPr userDrawn="1"/>
        </p:nvPicPr>
        <p:blipFill>
          <a:blip r:embed="rId3"/>
          <a:srcRect/>
          <a:stretch>
            <a:fillRect/>
          </a:stretch>
        </p:blipFill>
        <p:spPr bwMode="auto">
          <a:xfrm>
            <a:off x="7096991" y="6582291"/>
            <a:ext cx="1970809" cy="275709"/>
          </a:xfrm>
          <a:prstGeom prst="rect">
            <a:avLst/>
          </a:prstGeom>
          <a:noFill/>
        </p:spPr>
      </p:pic>
    </p:spTree>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Light background developer code">
    <p:spTree>
      <p:nvGrpSpPr>
        <p:cNvPr id="1" name=""/>
        <p:cNvGrpSpPr/>
        <p:nvPr/>
      </p:nvGrpSpPr>
      <p:grpSpPr>
        <a:xfrm>
          <a:off x="0" y="0"/>
          <a:ext cx="0" cy="0"/>
          <a:chOff x="0" y="0"/>
          <a:chExt cx="0" cy="0"/>
        </a:xfrm>
      </p:grpSpPr>
      <p:pic>
        <p:nvPicPr>
          <p:cNvPr id="8" name="Picture 7" descr="code slide background.png"/>
          <p:cNvPicPr>
            <a:picLocks noChangeAspect="1"/>
          </p:cNvPicPr>
          <p:nvPr/>
        </p:nvPicPr>
        <p:blipFill>
          <a:blip r:embed="rId2"/>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onsolas" pitchFamily="49" charset="0"/>
                <a:cs typeface="Courier New" pitchFamily="49" charset="0"/>
              </a:defRPr>
            </a:lvl1pPr>
            <a:lvl2pPr marL="457200" indent="6350">
              <a:lnSpc>
                <a:spcPct val="80000"/>
              </a:lnSpc>
              <a:buFontTx/>
              <a:buNone/>
              <a:defRPr sz="2400" b="0">
                <a:solidFill>
                  <a:srgbClr val="000000"/>
                </a:solidFill>
                <a:latin typeface="Consolas" pitchFamily="49" charset="0"/>
                <a:cs typeface="Courier New" pitchFamily="49" charset="0"/>
              </a:defRPr>
            </a:lvl2pPr>
            <a:lvl3pPr marL="796925" indent="0">
              <a:lnSpc>
                <a:spcPct val="80000"/>
              </a:lnSpc>
              <a:buFontTx/>
              <a:buNone/>
              <a:defRPr sz="2000" b="0">
                <a:solidFill>
                  <a:srgbClr val="000000"/>
                </a:solidFill>
                <a:latin typeface="Consolas" pitchFamily="49" charset="0"/>
                <a:cs typeface="Courier New" pitchFamily="49" charset="0"/>
              </a:defRPr>
            </a:lvl3pPr>
            <a:lvl4pPr marL="1147763" indent="20638">
              <a:lnSpc>
                <a:spcPct val="80000"/>
              </a:lnSpc>
              <a:buFontTx/>
              <a:buNone/>
              <a:defRPr sz="2000" b="0">
                <a:solidFill>
                  <a:srgbClr val="000000"/>
                </a:solidFill>
                <a:latin typeface="Consolas" pitchFamily="49" charset="0"/>
                <a:cs typeface="Courier New" pitchFamily="49" charset="0"/>
              </a:defRPr>
            </a:lvl4pPr>
            <a:lvl5pPr marL="1489075" indent="0">
              <a:lnSpc>
                <a:spcPct val="80000"/>
              </a:lnSpc>
              <a:buFontTx/>
              <a:buNone/>
              <a:defRPr sz="2000" b="0">
                <a:solidFill>
                  <a:srgbClr val="000000"/>
                </a:solidFill>
                <a:latin typeface="Consolas" pitchFamily="49" charset="0"/>
                <a:cs typeface="Courier New"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381001"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tint val="75000"/>
                  </a:srgbClr>
                </a:solidFill>
                <a:latin typeface="Calibri"/>
                <a:ea typeface="+mn-ea"/>
                <a:cs typeface="+mn-cs"/>
              </a:rPr>
              <a:pPr algn="l" defTabSz="914363" rtl="0">
                <a:defRPr/>
              </a:pPr>
              <a:t>‹#›</a:t>
            </a:fld>
            <a:endParaRPr lang="en-US" sz="1400" kern="1200" dirty="0">
              <a:solidFill>
                <a:srgbClr val="FFFFFF">
                  <a:tint val="75000"/>
                </a:srgbClr>
              </a:solidFill>
              <a:latin typeface="Calibri"/>
              <a:ea typeface="+mn-ea"/>
              <a:cs typeface="+mn-cs"/>
            </a:endParaRPr>
          </a:p>
        </p:txBody>
      </p:sp>
      <p:pic>
        <p:nvPicPr>
          <p:cNvPr id="3" name="Picture 2" descr="ContentForgroundBlue.png"/>
          <p:cNvPicPr>
            <a:picLocks noChangeAspect="1"/>
          </p:cNvPicPr>
          <p:nvPr/>
        </p:nvPicPr>
        <p:blipFill>
          <a:blip r:embed="rId2" cstate="email"/>
          <a:srcRect/>
          <a:stretch>
            <a:fillRect/>
          </a:stretch>
        </p:blipFill>
        <p:spPr>
          <a:xfrm>
            <a:off x="0" y="5715000"/>
            <a:ext cx="9144000" cy="1143000"/>
          </a:xfrm>
          <a:prstGeom prst="rect">
            <a:avLst/>
          </a:prstGeom>
        </p:spPr>
      </p:pic>
      <p:pic>
        <p:nvPicPr>
          <p:cNvPr id="5" name="Picture 3" descr="C:\Users\wardr\Desktop\WS08-R2_h_rgb.png"/>
          <p:cNvPicPr>
            <a:picLocks noChangeAspect="1" noChangeArrowheads="1"/>
          </p:cNvPicPr>
          <p:nvPr userDrawn="1"/>
        </p:nvPicPr>
        <p:blipFill>
          <a:blip r:embed="rId3"/>
          <a:srcRect/>
          <a:stretch>
            <a:fillRect/>
          </a:stretch>
        </p:blipFill>
        <p:spPr bwMode="auto">
          <a:xfrm>
            <a:off x="7096991" y="6582291"/>
            <a:ext cx="1970809" cy="275709"/>
          </a:xfrm>
          <a:prstGeom prst="rect">
            <a:avLst/>
          </a:prstGeom>
          <a:noFill/>
        </p:spPr>
      </p:pic>
    </p:spTree>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Q &amp; 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descr="Bottom_Bar_04.png"/>
          <p:cNvPicPr>
            <a:picLocks noChangeAspect="1"/>
          </p:cNvPicPr>
          <p:nvPr/>
        </p:nvPicPr>
        <p:blipFill>
          <a:blip r:embed="rId3"/>
          <a:stretch>
            <a:fillRect/>
          </a:stretch>
        </p:blipFill>
        <p:spPr>
          <a:xfrm>
            <a:off x="0" y="5741789"/>
            <a:ext cx="9144000" cy="1116211"/>
          </a:xfrm>
          <a:prstGeom prst="rect">
            <a:avLst/>
          </a:prstGeom>
        </p:spPr>
      </p:pic>
      <p:sp>
        <p:nvSpPr>
          <p:cNvPr id="7" name="Text Placeholder 6"/>
          <p:cNvSpPr>
            <a:spLocks noGrp="1"/>
          </p:cNvSpPr>
          <p:nvPr>
            <p:ph type="body" sz="quarter" idx="10" hasCustomPrompt="1"/>
          </p:nvPr>
        </p:nvSpPr>
        <p:spPr>
          <a:xfrm>
            <a:off x="1220400" y="1465200"/>
            <a:ext cx="6994950" cy="1384994"/>
          </a:xfrm>
          <a:scene3d>
            <a:camera prst="orthographicFront"/>
            <a:lightRig rig="contrasting" dir="t"/>
          </a:scene3d>
          <a:sp3d/>
        </p:spPr>
        <p:txBody>
          <a:bodyPr anchor="t" anchorCtr="0">
            <a:noAutofit/>
            <a:sp3d extrusionH="57150">
              <a:bevelT w="19050" h="31750"/>
              <a:contourClr>
                <a:srgbClr val="CCFF99"/>
              </a:contourClr>
            </a:sp3d>
          </a:bodyPr>
          <a:lstStyle>
            <a:lvl1pPr marL="0" indent="0" algn="l">
              <a:buFont typeface="Arial" pitchFamily="34" charset="0"/>
              <a:buNone/>
              <a:defRPr kumimoji="0" lang="en-US" sz="10000" b="0" i="0" u="none" strike="noStrike" kern="1200" cap="none" spc="-500" normalizeH="0" baseline="0" noProof="0" dirty="0" smtClean="0">
                <a:ln w="11430"/>
                <a:gradFill flip="none" rotWithShape="1">
                  <a:gsLst>
                    <a:gs pos="0">
                      <a:srgbClr val="FFFFFF"/>
                    </a:gs>
                    <a:gs pos="28000">
                      <a:srgbClr val="B0DEFE"/>
                    </a:gs>
                    <a:gs pos="62000">
                      <a:srgbClr val="5DBDFF"/>
                    </a:gs>
                    <a:gs pos="88000">
                      <a:srgbClr val="0386D7"/>
                    </a:gs>
                  </a:gsLst>
                  <a:lin ang="5400000" scaled="1"/>
                  <a:tileRect/>
                </a:gradFill>
                <a:effectLst/>
                <a:uLnTx/>
                <a:uFillTx/>
                <a:latin typeface="Calibri" pitchFamily="34" charset="0"/>
                <a:ea typeface="+mn-ea"/>
                <a:cs typeface="+mn-cs"/>
              </a:defRPr>
            </a:lvl1pPr>
          </a:lstStyle>
          <a:p>
            <a:pPr lvl="0"/>
            <a:r>
              <a:rPr lang="en-US" dirty="0" smtClean="0"/>
              <a:t>Q &amp; A</a:t>
            </a:r>
          </a:p>
        </p:txBody>
      </p:sp>
      <p:sp>
        <p:nvSpPr>
          <p:cNvPr id="5"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404040"/>
                </a:solidFill>
                <a:latin typeface="Calibri"/>
                <a:ea typeface="+mn-ea"/>
                <a:cs typeface="+mn-cs"/>
              </a:rPr>
              <a:pPr algn="l" defTabSz="914363" rtl="0">
                <a:defRPr/>
              </a:pPr>
              <a:t>‹#›</a:t>
            </a:fld>
            <a:endParaRPr lang="en-US" sz="1400" kern="1200" dirty="0">
              <a:solidFill>
                <a:srgbClr val="404040"/>
              </a:solidFill>
              <a:latin typeface="Calibri"/>
              <a:ea typeface="+mn-ea"/>
              <a:cs typeface="+mn-cs"/>
            </a:endParaRPr>
          </a:p>
        </p:txBody>
      </p:sp>
    </p:spTree>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Presentation Outline">
    <p:bg bwMode="black">
      <p:bgPr>
        <a:solidFill>
          <a:srgbClr val="40404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white"/>
        <p:txBody>
          <a:bodyPr/>
          <a:lstStyle>
            <a:lvl1pPr marL="0" marR="0" indent="0" defTabSz="914363" rtl="0" eaLnBrk="1" fontAlgn="auto" latinLnBrk="0" hangingPunct="1">
              <a:lnSpc>
                <a:spcPct val="90000"/>
              </a:lnSpc>
              <a:spcBef>
                <a:spcPct val="0"/>
              </a:spcBef>
              <a:spcAft>
                <a:spcPts val="0"/>
              </a:spcAft>
              <a:tabLs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Presentation Outline (hidden slide):</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6" name="Text Placeholder 5"/>
          <p:cNvSpPr>
            <a:spLocks noGrp="1"/>
          </p:cNvSpPr>
          <p:nvPr>
            <p:ph type="body" sz="quarter" idx="10" hasCustomPrompt="1"/>
          </p:nvPr>
        </p:nvSpPr>
        <p:spPr bwMode="white">
          <a:xfrm>
            <a:off x="381000" y="1905000"/>
            <a:ext cx="8382000" cy="3981624"/>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r>
              <a:rPr lang="en-US" dirty="0" smtClean="0"/>
              <a:t>Title:</a:t>
            </a:r>
          </a:p>
          <a:p>
            <a:r>
              <a:rPr lang="en-US" dirty="0" smtClean="0"/>
              <a:t>Technical Level:</a:t>
            </a:r>
          </a:p>
          <a:p>
            <a:r>
              <a:rPr lang="en-US" dirty="0" smtClean="0"/>
              <a:t>Intended Audience:</a:t>
            </a:r>
          </a:p>
          <a:p>
            <a:r>
              <a:rPr lang="en-US" dirty="0" smtClean="0"/>
              <a:t>Objectives (what do you want the audience to take away from this session):</a:t>
            </a:r>
          </a:p>
          <a:p>
            <a:pPr lvl="1"/>
            <a:r>
              <a:rPr lang="en-US" dirty="0" smtClean="0"/>
              <a:t>1. </a:t>
            </a:r>
          </a:p>
          <a:p>
            <a:pPr lvl="1"/>
            <a:r>
              <a:rPr lang="en-US" dirty="0" smtClean="0"/>
              <a:t>2.</a:t>
            </a:r>
          </a:p>
          <a:p>
            <a:pPr lvl="1"/>
            <a:r>
              <a:rPr lang="en-US" dirty="0" smtClean="0"/>
              <a:t>3.</a:t>
            </a:r>
          </a:p>
          <a:p>
            <a:r>
              <a:rPr lang="en-US" dirty="0" smtClean="0"/>
              <a:t>Presentation Outline (including demos):</a:t>
            </a:r>
          </a:p>
        </p:txBody>
      </p:sp>
      <p:sp>
        <p:nvSpPr>
          <p:cNvPr id="7"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FFFFFF"/>
                </a:solidFill>
                <a:latin typeface="Calibri"/>
                <a:ea typeface="+mn-ea"/>
                <a:cs typeface="+mn-cs"/>
              </a:rPr>
              <a:pPr algn="l" defTabSz="914363" rtl="0">
                <a:defRPr/>
              </a:pPr>
              <a:t>‹#›</a:t>
            </a:fld>
            <a:endParaRPr lang="en-US" sz="1400" kern="1200" dirty="0">
              <a:solidFill>
                <a:srgbClr val="FFFFFF"/>
              </a:solidFill>
              <a:latin typeface="Calibri"/>
              <a:ea typeface="+mn-ea"/>
              <a:cs typeface="+mn-cs"/>
            </a:endParaRPr>
          </a:p>
        </p:txBody>
      </p:sp>
      <p:sp>
        <p:nvSpPr>
          <p:cNvPr id="10" name="Text Box 4"/>
          <p:cNvSpPr txBox="1">
            <a:spLocks noChangeArrowheads="1"/>
          </p:cNvSpPr>
          <p:nvPr/>
        </p:nvSpPr>
        <p:spPr bwMode="auto">
          <a:xfrm>
            <a:off x="381000" y="926926"/>
            <a:ext cx="8382000" cy="885423"/>
          </a:xfrm>
          <a:prstGeom prst="rect">
            <a:avLst/>
          </a:prstGeom>
          <a:solidFill>
            <a:srgbClr val="FFFF99"/>
          </a:solidFill>
          <a:ln w="38100">
            <a:solidFill>
              <a:srgbClr val="FFFF00"/>
            </a:solidFill>
            <a:miter lim="800000"/>
            <a:headEnd/>
            <a:tailEnd/>
          </a:ln>
        </p:spPr>
        <p:txBody>
          <a:bodyPr lIns="91436" tIns="45718" rIns="91436" bIns="45718"/>
          <a:lstStyle/>
          <a:p>
            <a:pPr algn="l" defTabSz="914363" rtl="0"/>
            <a:r>
              <a:rPr lang="en-US" kern="1200" dirty="0">
                <a:solidFill>
                  <a:srgbClr val="990033"/>
                </a:solidFill>
                <a:latin typeface="Calibri"/>
                <a:ea typeface="+mn-ea"/>
                <a:cs typeface="+mn-cs"/>
              </a:rPr>
              <a:t>Speaker instructions: </a:t>
            </a:r>
            <a:r>
              <a:rPr lang="en-US" sz="1600" kern="1200" dirty="0">
                <a:solidFill>
                  <a:srgbClr val="000000"/>
                </a:solidFill>
                <a:latin typeface="Calibri"/>
                <a:ea typeface="+mn-ea"/>
                <a:cs typeface="+mn-cs"/>
              </a:rPr>
              <a:t>Complete this slide to assist your SME (subject matter expert) in evaluatin</a:t>
            </a:r>
            <a:r>
              <a:rPr lang="en-US" sz="1600" kern="1200" dirty="0">
                <a:solidFill>
                  <a:srgbClr val="000000"/>
                </a:solidFill>
                <a:latin typeface="Calibri"/>
                <a:ea typeface="+mn-ea"/>
                <a:cs typeface="+mn-cs"/>
              </a:rPr>
              <a:t>g </a:t>
            </a:r>
            <a:r>
              <a:rPr lang="en-US" sz="1600" kern="1200" dirty="0">
                <a:solidFill>
                  <a:srgbClr val="000000"/>
                </a:solidFill>
                <a:latin typeface="Calibri"/>
                <a:ea typeface="+mn-ea"/>
                <a:cs typeface="+mn-cs"/>
              </a:rPr>
              <a:t>your </a:t>
            </a:r>
            <a:r>
              <a:rPr lang="en-US" sz="1600" kern="1200" dirty="0">
                <a:solidFill>
                  <a:srgbClr val="000000"/>
                </a:solidFill>
                <a:latin typeface="Calibri"/>
                <a:ea typeface="+mn-ea"/>
                <a:cs typeface="+mn-cs"/>
              </a:rPr>
              <a:t>presentation flow, topic coverage, demo integration and alignment of content to your session description and level. </a:t>
            </a:r>
          </a:p>
          <a:p>
            <a:pPr algn="l" defTabSz="914363" rtl="0">
              <a:lnSpc>
                <a:spcPct val="90000"/>
              </a:lnSpc>
              <a:spcBef>
                <a:spcPct val="20000"/>
              </a:spcBef>
            </a:pPr>
            <a:endParaRPr lang="en-US" kern="1200" dirty="0">
              <a:solidFill>
                <a:srgbClr val="990033"/>
              </a:solidFill>
              <a:latin typeface="Calibri"/>
              <a:ea typeface="+mn-ea"/>
              <a:cs typeface="+mn-cs"/>
            </a:endParaRPr>
          </a:p>
        </p:txBody>
      </p:sp>
    </p:spTree>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Resources for IT Professionals">
    <p:spTree>
      <p:nvGrpSpPr>
        <p:cNvPr id="1" name=""/>
        <p:cNvGrpSpPr/>
        <p:nvPr/>
      </p:nvGrpSpPr>
      <p:grpSpPr>
        <a:xfrm>
          <a:off x="0" y="0"/>
          <a:ext cx="0" cy="0"/>
          <a:chOff x="0" y="0"/>
          <a:chExt cx="0" cy="0"/>
        </a:xfrm>
      </p:grpSpPr>
      <p:sp>
        <p:nvSpPr>
          <p:cNvPr id="21" name="Rounded Rectangle 20"/>
          <p:cNvSpPr/>
          <p:nvPr/>
        </p:nvSpPr>
        <p:spPr bwMode="auto">
          <a:xfrm>
            <a:off x="-34925" y="990600"/>
            <a:ext cx="91440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rtl="0" fontAlgn="base">
              <a:spcBef>
                <a:spcPct val="0"/>
              </a:spcBef>
              <a:spcAft>
                <a:spcPct val="0"/>
              </a:spcAft>
              <a:defRPr/>
            </a:pPr>
            <a:endParaRPr lang="en-US" sz="16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23" name="Rounded Rectangle 22"/>
          <p:cNvSpPr/>
          <p:nvPr/>
        </p:nvSpPr>
        <p:spPr bwMode="auto">
          <a:xfrm>
            <a:off x="-34925" y="3429000"/>
            <a:ext cx="586740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rtl="0" fontAlgn="base">
              <a:spcBef>
                <a:spcPct val="0"/>
              </a:spcBef>
              <a:spcAft>
                <a:spcPct val="0"/>
              </a:spcAft>
              <a:defRPr/>
            </a:pPr>
            <a:endParaRPr lang="en-US" sz="16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pic>
        <p:nvPicPr>
          <p:cNvPr id="24" name="Picture 23" descr="TechNet.png"/>
          <p:cNvPicPr>
            <a:picLocks noChangeAspect="1"/>
          </p:cNvPicPr>
          <p:nvPr/>
        </p:nvPicPr>
        <p:blipFill>
          <a:blip r:embed="rId2" cstate="email"/>
          <a:stretch>
            <a:fillRect/>
          </a:stretch>
        </p:blipFill>
        <p:spPr bwMode="invGray">
          <a:xfrm>
            <a:off x="727075" y="3529168"/>
            <a:ext cx="3624263" cy="738032"/>
          </a:xfrm>
          <a:prstGeom prst="rect">
            <a:avLst/>
          </a:prstGeom>
        </p:spPr>
      </p:pic>
      <p:grpSp>
        <p:nvGrpSpPr>
          <p:cNvPr id="2" name="Group 29"/>
          <p:cNvGrpSpPr/>
          <p:nvPr/>
        </p:nvGrpSpPr>
        <p:grpSpPr>
          <a:xfrm>
            <a:off x="193675" y="1247775"/>
            <a:ext cx="457200" cy="457200"/>
            <a:chOff x="0" y="1400175"/>
            <a:chExt cx="457200" cy="457200"/>
          </a:xfrm>
        </p:grpSpPr>
        <p:sp>
          <p:nvSpPr>
            <p:cNvPr id="26" name="Oval 25"/>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algn="ctr" rtl="0">
                <a:defRPr/>
              </a:pPr>
              <a:endParaRPr lang="en-US">
                <a:solidFill>
                  <a:sysClr val="window" lastClr="FFFFFF"/>
                </a:solidFill>
                <a:latin typeface="Calibri"/>
                <a:ea typeface="+mn-ea"/>
                <a:cs typeface="+mn-cs"/>
              </a:endParaRPr>
            </a:p>
          </p:txBody>
        </p:sp>
        <p:sp>
          <p:nvSpPr>
            <p:cNvPr id="27" name="Oval 26"/>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algn="ctr" rtl="0">
                <a:defRPr/>
              </a:pPr>
              <a:endParaRPr lang="en-US">
                <a:solidFill>
                  <a:sysClr val="window" lastClr="FFFFFF"/>
                </a:solidFill>
                <a:latin typeface="Calibri"/>
                <a:ea typeface="+mn-ea"/>
                <a:cs typeface="+mn-cs"/>
              </a:endParaRPr>
            </a:p>
          </p:txBody>
        </p:sp>
        <p:sp>
          <p:nvSpPr>
            <p:cNvPr id="28" name="Oval 27"/>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grpSp>
        <p:nvGrpSpPr>
          <p:cNvPr id="3" name="Group 33"/>
          <p:cNvGrpSpPr/>
          <p:nvPr/>
        </p:nvGrpSpPr>
        <p:grpSpPr>
          <a:xfrm>
            <a:off x="193675" y="3671887"/>
            <a:ext cx="457200" cy="457200"/>
            <a:chOff x="0" y="1400175"/>
            <a:chExt cx="457200" cy="457200"/>
          </a:xfrm>
        </p:grpSpPr>
        <p:sp>
          <p:nvSpPr>
            <p:cNvPr id="30" name="Oval 29"/>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algn="ctr" rtl="0">
                <a:defRPr/>
              </a:pPr>
              <a:endParaRPr lang="en-US">
                <a:solidFill>
                  <a:sysClr val="window" lastClr="FFFFFF"/>
                </a:solidFill>
                <a:latin typeface="Calibri"/>
                <a:ea typeface="+mn-ea"/>
                <a:cs typeface="+mn-cs"/>
              </a:endParaRPr>
            </a:p>
          </p:txBody>
        </p:sp>
        <p:sp>
          <p:nvSpPr>
            <p:cNvPr id="31" name="Oval 30"/>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algn="ctr" rtl="0">
                <a:defRPr/>
              </a:pPr>
              <a:endParaRPr lang="en-US">
                <a:solidFill>
                  <a:sysClr val="window" lastClr="FFFFFF"/>
                </a:solidFill>
                <a:latin typeface="Calibri"/>
                <a:ea typeface="+mn-ea"/>
                <a:cs typeface="+mn-cs"/>
              </a:endParaRPr>
            </a:p>
          </p:txBody>
        </p:sp>
        <p:sp>
          <p:nvSpPr>
            <p:cNvPr id="32" name="Oval 31"/>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algn="ctr" rtl="0">
                <a:defRPr/>
              </a:pPr>
              <a:endParaRPr lang="en-US">
                <a:solidFill>
                  <a:sysClr val="window" lastClr="FFFFFF"/>
                </a:solidFill>
                <a:latin typeface="Calibri"/>
                <a:ea typeface="+mn-ea"/>
                <a:cs typeface="+mn-cs"/>
              </a:endParaRPr>
            </a:p>
          </p:txBody>
        </p:sp>
      </p:grpSp>
      <p:sp>
        <p:nvSpPr>
          <p:cNvPr id="34" name="Oval 33"/>
          <p:cNvSpPr/>
          <p:nvPr/>
        </p:nvSpPr>
        <p:spPr bwMode="auto">
          <a:xfrm>
            <a:off x="60325" y="1085850"/>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300" kern="1200" dirty="0">
              <a:solidFill>
                <a:srgbClr val="FFFFFF"/>
              </a:solidFill>
              <a:effectLst>
                <a:outerShdw blurRad="38100" dist="38100" dir="2700000" algn="tl">
                  <a:srgbClr val="000000">
                    <a:alpha val="43137"/>
                  </a:srgbClr>
                </a:outerShdw>
              </a:effectLst>
              <a:latin typeface="Trebuchet MS" pitchFamily="34" charset="0"/>
              <a:ea typeface="+mn-ea"/>
              <a:cs typeface="+mn-cs"/>
            </a:endParaRPr>
          </a:p>
        </p:txBody>
      </p:sp>
      <p:sp>
        <p:nvSpPr>
          <p:cNvPr id="35" name="Oval 34"/>
          <p:cNvSpPr/>
          <p:nvPr/>
        </p:nvSpPr>
        <p:spPr bwMode="auto">
          <a:xfrm>
            <a:off x="60325" y="3519487"/>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300" kern="1200" dirty="0">
              <a:solidFill>
                <a:srgbClr val="FFFFFF"/>
              </a:solidFill>
              <a:effectLst>
                <a:outerShdw blurRad="38100" dist="38100" dir="2700000" algn="tl">
                  <a:srgbClr val="000000">
                    <a:alpha val="43137"/>
                  </a:srgbClr>
                </a:outerShdw>
              </a:effectLst>
              <a:latin typeface="Trebuchet MS" pitchFamily="34" charset="0"/>
              <a:ea typeface="+mn-ea"/>
              <a:cs typeface="+mn-cs"/>
            </a:endParaRPr>
          </a:p>
        </p:txBody>
      </p:sp>
      <p:sp>
        <p:nvSpPr>
          <p:cNvPr id="36" name="Rectangle 35"/>
          <p:cNvSpPr/>
          <p:nvPr/>
        </p:nvSpPr>
        <p:spPr>
          <a:xfrm>
            <a:off x="803275" y="2286000"/>
            <a:ext cx="4572000" cy="954107"/>
          </a:xfrm>
          <a:prstGeom prst="rect">
            <a:avLst/>
          </a:prstGeom>
        </p:spPr>
        <p:txBody>
          <a:bodyPr>
            <a:spAutoFit/>
          </a:bodyPr>
          <a:lstStyle/>
          <a:p>
            <a:pPr algn="l" defTabSz="914363" rtl="0">
              <a:spcBef>
                <a:spcPts val="600"/>
              </a:spcBef>
            </a:pPr>
            <a:r>
              <a:rPr lang="en-US" sz="2000" kern="1200" dirty="0">
                <a:solidFill>
                  <a:srgbClr val="FFFFFF"/>
                </a:solidFill>
                <a:latin typeface="Calibri"/>
                <a:ea typeface="+mn-ea"/>
                <a:cs typeface="+mn-cs"/>
                <a:hlinkClick r:id="rId3"/>
              </a:rPr>
              <a:t>www.microsoft.com/teched</a:t>
            </a:r>
            <a:r>
              <a:rPr lang="en-US" sz="2000" kern="1200" dirty="0">
                <a:solidFill>
                  <a:srgbClr val="FFFFFF"/>
                </a:solidFill>
                <a:latin typeface="Calibri"/>
                <a:ea typeface="+mn-ea"/>
                <a:cs typeface="+mn-cs"/>
              </a:rPr>
              <a:t> </a:t>
            </a:r>
          </a:p>
          <a:p>
            <a:pPr lvl="1" algn="l" defTabSz="914363" rtl="0">
              <a:tabLst>
                <a:tab pos="1828800" algn="l"/>
              </a:tabLst>
            </a:pPr>
            <a:r>
              <a:rPr lang="en-US" kern="1200" dirty="0" err="1">
                <a:solidFill>
                  <a:srgbClr val="FFFFFF"/>
                </a:solidFill>
                <a:latin typeface="Calibri"/>
                <a:ea typeface="+mn-ea"/>
                <a:cs typeface="+mn-cs"/>
              </a:rPr>
              <a:t>Tech·Talks</a:t>
            </a:r>
            <a:r>
              <a:rPr lang="en-US" kern="1200" dirty="0">
                <a:solidFill>
                  <a:srgbClr val="FFFFFF"/>
                </a:solidFill>
                <a:latin typeface="Calibri"/>
                <a:ea typeface="+mn-ea"/>
                <a:cs typeface="+mn-cs"/>
              </a:rPr>
              <a:t>	</a:t>
            </a:r>
            <a:r>
              <a:rPr lang="en-US" kern="1200" dirty="0" err="1">
                <a:solidFill>
                  <a:srgbClr val="FFFFFF"/>
                </a:solidFill>
                <a:latin typeface="Calibri"/>
                <a:ea typeface="+mn-ea"/>
                <a:cs typeface="+mn-cs"/>
              </a:rPr>
              <a:t>Tech·Ed</a:t>
            </a:r>
            <a:r>
              <a:rPr lang="en-US" kern="1200" dirty="0">
                <a:solidFill>
                  <a:srgbClr val="FFFFFF"/>
                </a:solidFill>
                <a:latin typeface="Calibri"/>
                <a:ea typeface="+mn-ea"/>
                <a:cs typeface="+mn-cs"/>
              </a:rPr>
              <a:t> Bloggers</a:t>
            </a:r>
          </a:p>
          <a:p>
            <a:pPr lvl="1" algn="l" defTabSz="914363" rtl="0">
              <a:tabLst>
                <a:tab pos="1828800" algn="l"/>
              </a:tabLst>
            </a:pPr>
            <a:r>
              <a:rPr lang="en-US" kern="1200" dirty="0">
                <a:solidFill>
                  <a:srgbClr val="FFFFFF"/>
                </a:solidFill>
                <a:latin typeface="Calibri"/>
                <a:ea typeface="+mn-ea"/>
                <a:cs typeface="+mn-cs"/>
              </a:rPr>
              <a:t>Live Simulcasts	Virtual Labs</a:t>
            </a:r>
          </a:p>
        </p:txBody>
      </p:sp>
      <p:sp>
        <p:nvSpPr>
          <p:cNvPr id="37" name="Rectangle 36"/>
          <p:cNvSpPr/>
          <p:nvPr/>
        </p:nvSpPr>
        <p:spPr>
          <a:xfrm>
            <a:off x="803275" y="4419600"/>
            <a:ext cx="6324600" cy="1354217"/>
          </a:xfrm>
          <a:prstGeom prst="rect">
            <a:avLst/>
          </a:prstGeom>
        </p:spPr>
        <p:txBody>
          <a:bodyPr wrap="square">
            <a:spAutoFit/>
          </a:bodyPr>
          <a:lstStyle/>
          <a:p>
            <a:pPr algn="l" defTabSz="914363" rtl="0">
              <a:spcBef>
                <a:spcPts val="600"/>
              </a:spcBef>
              <a:buSzPct val="120000"/>
              <a:tabLst>
                <a:tab pos="1828800" algn="l"/>
              </a:tabLst>
              <a:defRPr/>
            </a:pPr>
            <a:r>
              <a:rPr lang="en-US" sz="2000" kern="1200" dirty="0">
                <a:solidFill>
                  <a:srgbClr val="FFFFFF"/>
                </a:solidFill>
                <a:latin typeface="Calibri" pitchFamily="34" charset="0"/>
                <a:ea typeface="+mn-ea"/>
                <a:cs typeface="+mn-cs"/>
                <a:hlinkClick r:id="rId4"/>
              </a:rPr>
              <a:t>http://microsoft.com/technet</a:t>
            </a:r>
            <a:r>
              <a:rPr lang="en-US" sz="2400" b="1" kern="1200" dirty="0">
                <a:solidFill>
                  <a:srgbClr val="FFFFFF"/>
                </a:solidFill>
                <a:latin typeface="Calibri" pitchFamily="34" charset="0"/>
                <a:ea typeface="+mn-ea"/>
                <a:cs typeface="+mn-cs"/>
              </a:rPr>
              <a:t>  </a:t>
            </a:r>
            <a:endParaRPr lang="en-US" sz="2400" kern="1200" dirty="0">
              <a:solidFill>
                <a:srgbClr val="FFFFFF"/>
              </a:solidFill>
              <a:latin typeface="Calibri" pitchFamily="34" charset="0"/>
              <a:ea typeface="+mn-ea"/>
              <a:cs typeface="+mn-cs"/>
            </a:endParaRPr>
          </a:p>
          <a:p>
            <a:pPr lvl="1" algn="l" defTabSz="914363" rtl="0">
              <a:tabLst>
                <a:tab pos="1828800" algn="l"/>
              </a:tabLst>
              <a:defRPr/>
            </a:pPr>
            <a:endParaRPr lang="en-US" kern="1200" dirty="0">
              <a:solidFill>
                <a:srgbClr val="FFFFFF"/>
              </a:solidFill>
              <a:latin typeface="Calibri" pitchFamily="34" charset="0"/>
              <a:ea typeface="+mn-ea"/>
              <a:cs typeface="+mn-cs"/>
            </a:endParaRPr>
          </a:p>
          <a:p>
            <a:pPr lvl="1" algn="l" defTabSz="914363" rtl="0">
              <a:tabLst>
                <a:tab pos="1828800" algn="l"/>
              </a:tabLst>
              <a:defRPr/>
            </a:pPr>
            <a:r>
              <a:rPr lang="en-US" sz="2000" kern="1200" dirty="0">
                <a:solidFill>
                  <a:srgbClr val="FFFFFF"/>
                </a:solidFill>
                <a:latin typeface="Calibri" pitchFamily="34" charset="0"/>
                <a:ea typeface="+mn-ea"/>
                <a:cs typeface="+mn-cs"/>
              </a:rPr>
              <a:t>Evaluation licenses, pre-released </a:t>
            </a:r>
            <a:br>
              <a:rPr lang="en-US" sz="2000" kern="1200" dirty="0">
                <a:solidFill>
                  <a:srgbClr val="FFFFFF"/>
                </a:solidFill>
                <a:latin typeface="Calibri" pitchFamily="34" charset="0"/>
                <a:ea typeface="+mn-ea"/>
                <a:cs typeface="+mn-cs"/>
              </a:rPr>
            </a:br>
            <a:r>
              <a:rPr lang="en-US" sz="2000" kern="1200" dirty="0">
                <a:solidFill>
                  <a:srgbClr val="FFFFFF"/>
                </a:solidFill>
                <a:latin typeface="Calibri" pitchFamily="34" charset="0"/>
                <a:ea typeface="+mn-ea"/>
                <a:cs typeface="+mn-cs"/>
              </a:rPr>
              <a:t>products, and MORE!</a:t>
            </a:r>
          </a:p>
        </p:txBody>
      </p:sp>
      <p:pic>
        <p:nvPicPr>
          <p:cNvPr id="38" name="Picture 2"/>
          <p:cNvPicPr>
            <a:picLocks noChangeAspect="1" noChangeArrowheads="1"/>
          </p:cNvPicPr>
          <p:nvPr/>
        </p:nvPicPr>
        <p:blipFill>
          <a:blip r:embed="rId5" cstate="email"/>
          <a:srcRect/>
          <a:stretch>
            <a:fillRect/>
          </a:stretch>
        </p:blipFill>
        <p:spPr bwMode="auto">
          <a:xfrm>
            <a:off x="4384675" y="2133600"/>
            <a:ext cx="4212524" cy="3209544"/>
          </a:xfrm>
          <a:prstGeom prst="rect">
            <a:avLst/>
          </a:prstGeom>
          <a:noFill/>
          <a:ln>
            <a:noFill/>
          </a:ln>
          <a:effectLst>
            <a:glow rad="101600">
              <a:schemeClr val="accent6">
                <a:satMod val="175000"/>
                <a:alpha val="40000"/>
              </a:schemeClr>
            </a:glow>
            <a:reflection blurRad="6350" stA="52000" endA="300" endPos="35000" dir="5400000" sy="-100000" algn="bl" rotWithShape="0"/>
          </a:effectLst>
          <a:scene3d>
            <a:camera prst="perspectiveHeroicExtremeLeftFacing" fov="3000000">
              <a:rot lat="777496" lon="1390288" rev="21572207"/>
            </a:camera>
            <a:lightRig rig="threePt" dir="t"/>
          </a:scene3d>
        </p:spPr>
      </p:pic>
      <p:pic>
        <p:nvPicPr>
          <p:cNvPr id="39" name="Picture 38" descr="TechEd_online.png"/>
          <p:cNvPicPr>
            <a:picLocks noChangeAspect="1"/>
          </p:cNvPicPr>
          <p:nvPr/>
        </p:nvPicPr>
        <p:blipFill>
          <a:blip r:embed="rId6"/>
          <a:stretch>
            <a:fillRect/>
          </a:stretch>
        </p:blipFill>
        <p:spPr bwMode="invGray">
          <a:xfrm>
            <a:off x="879475" y="1209675"/>
            <a:ext cx="2409825" cy="1076325"/>
          </a:xfrm>
          <a:prstGeom prst="rect">
            <a:avLst/>
          </a:prstGeom>
        </p:spPr>
      </p:pic>
      <p:sp>
        <p:nvSpPr>
          <p:cNvPr id="41" name="Rectangle 40"/>
          <p:cNvSpPr/>
          <p:nvPr/>
        </p:nvSpPr>
        <p:spPr>
          <a:xfrm>
            <a:off x="733425" y="228600"/>
            <a:ext cx="7194214" cy="830997"/>
          </a:xfrm>
          <a:prstGeom prst="rect">
            <a:avLst/>
          </a:prstGeom>
        </p:spPr>
        <p:txBody>
          <a:bodyPr wrap="none">
            <a:spAutoFit/>
          </a:bodyPr>
          <a:lstStyle/>
          <a:p>
            <a:pPr algn="l" defTabSz="914363" rtl="0"/>
            <a:r>
              <a:rPr lang="en-US" sz="4800" kern="1200" spc="-100" dirty="0">
                <a:ln w="3175">
                  <a:noFill/>
                </a:ln>
                <a:solidFill>
                  <a:srgbClr val="FFFFFF"/>
                </a:solidFill>
                <a:latin typeface="Calibri" pitchFamily="34" charset="0"/>
                <a:ea typeface="+mn-ea"/>
                <a:cs typeface="Arial" charset="0"/>
              </a:rPr>
              <a:t>Resources for IT Professionals</a:t>
            </a:r>
            <a:endParaRPr lang="en-US" kern="1200" dirty="0">
              <a:solidFill>
                <a:srgbClr val="FFFFFF"/>
              </a:solidFill>
              <a:latin typeface="Calibri"/>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34"/>
                                        </p:tgtEl>
                                      </p:cBhvr>
                                    </p:animEffect>
                                    <p:set>
                                      <p:cBhvr>
                                        <p:cTn id="12" dur="1" fill="hold">
                                          <p:stCondLst>
                                            <p:cond delay="1999"/>
                                          </p:stCondLst>
                                        </p:cTn>
                                        <p:tgtEl>
                                          <p:spTgt spid="34"/>
                                        </p:tgtEl>
                                        <p:attrNameLst>
                                          <p:attrName>style.visibility</p:attrName>
                                        </p:attrNameLst>
                                      </p:cBhvr>
                                      <p:to>
                                        <p:strVal val="hidden"/>
                                      </p:to>
                                    </p:set>
                                  </p:childTnLst>
                                </p:cTn>
                              </p:par>
                              <p:par>
                                <p:cTn id="13" presetID="1" presetClass="entr" presetSubtype="0" fill="hold" grpId="0" nodeType="withEffect">
                                  <p:stCondLst>
                                    <p:cond delay="80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800"/>
                                  </p:stCondLst>
                                  <p:childTnLst>
                                    <p:set>
                                      <p:cBhvr>
                                        <p:cTn id="16" dur="1" fill="hold">
                                          <p:stCondLst>
                                            <p:cond delay="0"/>
                                          </p:stCondLst>
                                        </p:cTn>
                                        <p:tgtEl>
                                          <p:spTgt spid="3"/>
                                        </p:tgtEl>
                                        <p:attrNameLst>
                                          <p:attrName>style.visibility</p:attrName>
                                        </p:attrNameLst>
                                      </p:cBhvr>
                                      <p:to>
                                        <p:strVal val="visible"/>
                                      </p:to>
                                    </p:set>
                                  </p:childTnLst>
                                </p:cTn>
                              </p:par>
                              <p:par>
                                <p:cTn id="17" presetID="10" presetClass="exit" presetSubtype="0" fill="hold" grpId="1" nodeType="withEffect">
                                  <p:stCondLst>
                                    <p:cond delay="1000"/>
                                  </p:stCondLst>
                                  <p:childTnLst>
                                    <p:animEffect transition="out" filter="fade">
                                      <p:cBhvr>
                                        <p:cTn id="18" dur="2000"/>
                                        <p:tgtEl>
                                          <p:spTgt spid="35"/>
                                        </p:tgtEl>
                                      </p:cBhvr>
                                    </p:animEffect>
                                    <p:set>
                                      <p:cBhvr>
                                        <p:cTn id="19" dur="1" fill="hold">
                                          <p:stCondLst>
                                            <p:cond delay="1999"/>
                                          </p:stCondLst>
                                        </p:cTn>
                                        <p:tgtEl>
                                          <p:spTgt spid="3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35" grpId="0" animBg="1"/>
      <p:bldP spid="35" grpId="1" animBg="1"/>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Related Conten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55559"/>
            <a:ext cx="8385048" cy="62438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Sessions (session codes and titles)</a:t>
            </a:r>
          </a:p>
        </p:txBody>
      </p:sp>
      <p:sp>
        <p:nvSpPr>
          <p:cNvPr id="13" name="Content Placeholder 10"/>
          <p:cNvSpPr>
            <a:spLocks noGrp="1"/>
          </p:cNvSpPr>
          <p:nvPr>
            <p:ph sz="quarter" idx="12" hasCustomPrompt="1"/>
          </p:nvPr>
        </p:nvSpPr>
        <p:spPr>
          <a:xfrm>
            <a:off x="381000" y="3235238"/>
            <a:ext cx="8385048" cy="292697"/>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Calibri" pitchFamily="34" charset="0"/>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176337"/>
            <a:ext cx="8385048" cy="652569"/>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Instructor-led Labs (session codes and titles)</a:t>
            </a:r>
          </a:p>
        </p:txBody>
      </p:sp>
      <p:sp>
        <p:nvSpPr>
          <p:cNvPr id="7" name="Content Placeholder 10"/>
          <p:cNvSpPr>
            <a:spLocks noGrp="1"/>
          </p:cNvSpPr>
          <p:nvPr>
            <p:ph sz="quarter" idx="14" hasCustomPrompt="1"/>
          </p:nvPr>
        </p:nvSpPr>
        <p:spPr>
          <a:xfrm>
            <a:off x="380999" y="5084204"/>
            <a:ext cx="8385048" cy="587253"/>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baseline="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Other Resources (books, websites, etc.)</a:t>
            </a:r>
          </a:p>
        </p:txBody>
      </p:sp>
    </p:spTree>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rack Resources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a:defRPr baseline="0"/>
            </a:lvl1pPr>
          </a:lstStyle>
          <a:p>
            <a:r>
              <a:rPr lang="en-US" dirty="0" smtClean="0"/>
              <a:t>Track Resources</a:t>
            </a:r>
            <a:endParaRPr lang="en-US" dirty="0"/>
          </a:p>
        </p:txBody>
      </p:sp>
      <p:sp>
        <p:nvSpPr>
          <p:cNvPr id="11" name="Content Placeholder 10"/>
          <p:cNvSpPr>
            <a:spLocks noGrp="1"/>
          </p:cNvSpPr>
          <p:nvPr>
            <p:ph sz="quarter" idx="10" hasCustomPrompt="1"/>
          </p:nvPr>
        </p:nvSpPr>
        <p:spPr>
          <a:xfrm>
            <a:off x="381000" y="1414461"/>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1</a:t>
            </a:r>
            <a:endParaRPr lang="en-US" dirty="0"/>
          </a:p>
        </p:txBody>
      </p:sp>
      <p:sp>
        <p:nvSpPr>
          <p:cNvPr id="12" name="Content Placeholder 10"/>
          <p:cNvSpPr>
            <a:spLocks noGrp="1"/>
          </p:cNvSpPr>
          <p:nvPr>
            <p:ph sz="quarter" idx="11" hasCustomPrompt="1"/>
          </p:nvPr>
        </p:nvSpPr>
        <p:spPr>
          <a:xfrm>
            <a:off x="381000" y="2347422"/>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2</a:t>
            </a:r>
            <a:endParaRPr lang="en-US" dirty="0"/>
          </a:p>
        </p:txBody>
      </p:sp>
      <p:sp>
        <p:nvSpPr>
          <p:cNvPr id="13" name="Content Placeholder 10"/>
          <p:cNvSpPr>
            <a:spLocks noGrp="1"/>
          </p:cNvSpPr>
          <p:nvPr>
            <p:ph sz="quarter" idx="12" hasCustomPrompt="1"/>
          </p:nvPr>
        </p:nvSpPr>
        <p:spPr>
          <a:xfrm>
            <a:off x="381000" y="3280384"/>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3</a:t>
            </a:r>
            <a:endParaRPr lang="en-US" dirty="0"/>
          </a:p>
        </p:txBody>
      </p:sp>
      <p:sp>
        <p:nvSpPr>
          <p:cNvPr id="14" name="Content Placeholder 10"/>
          <p:cNvSpPr>
            <a:spLocks noGrp="1"/>
          </p:cNvSpPr>
          <p:nvPr>
            <p:ph sz="quarter" idx="13" hasCustomPrompt="1"/>
          </p:nvPr>
        </p:nvSpPr>
        <p:spPr>
          <a:xfrm>
            <a:off x="381000" y="4213346"/>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dirty="0" smtClean="0">
                <a:solidFill>
                  <a:srgbClr val="FFFFFF"/>
                </a:solidFill>
                <a:effectLst>
                  <a:outerShdw blurRad="38100" dist="38100" dir="2700000" algn="tl">
                    <a:srgbClr val="000000">
                      <a:alpha val="43137"/>
                    </a:srgbClr>
                  </a:outerShdw>
                </a:effectLst>
                <a:latin typeface="+mn-lt"/>
                <a:ea typeface="+mn-ea"/>
                <a:cs typeface="+mn-cs"/>
              </a:defRPr>
            </a:lvl1pPr>
          </a:lstStyle>
          <a:p>
            <a:pPr lvl="0"/>
            <a:r>
              <a:rPr lang="en-US" dirty="0" smtClean="0"/>
              <a:t>Resource 4</a:t>
            </a:r>
            <a:endParaRPr lang="en-US" dirty="0"/>
          </a:p>
        </p:txBody>
      </p:sp>
    </p:spTree>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Eval Slide">
    <p:spTree>
      <p:nvGrpSpPr>
        <p:cNvPr id="1" name=""/>
        <p:cNvGrpSpPr/>
        <p:nvPr/>
      </p:nvGrpSpPr>
      <p:grpSpPr>
        <a:xfrm>
          <a:off x="0" y="0"/>
          <a:ext cx="0" cy="0"/>
          <a:chOff x="0" y="0"/>
          <a:chExt cx="0" cy="0"/>
        </a:xfrm>
      </p:grpSpPr>
      <p:sp>
        <p:nvSpPr>
          <p:cNvPr id="17" name="Freeform 16"/>
          <p:cNvSpPr/>
          <p:nvPr/>
        </p:nvSpPr>
        <p:spPr bwMode="auto">
          <a:xfrm>
            <a:off x="-1" y="171450"/>
            <a:ext cx="10163175" cy="6686550"/>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10000"/>
                </a:schemeClr>
              </a:gs>
              <a:gs pos="100000">
                <a:srgbClr val="000000">
                  <a:alpha val="10000"/>
                </a:srgbClr>
              </a:gs>
            </a:gsLst>
            <a:lin ang="2700000" scaled="1"/>
            <a:tileRect/>
          </a:gradFill>
          <a:ln w="9525">
            <a:noFill/>
            <a:miter lim="800000"/>
            <a:headEnd/>
            <a:tailEnd/>
          </a:ln>
        </p:spPr>
        <p:txBody>
          <a:bodyPr anchor="t" anchorCtr="0"/>
          <a:lstStyle/>
          <a:p>
            <a:pPr algn="ctr" defTabSz="914099" rtl="0" fontAlgn="base">
              <a:spcBef>
                <a:spcPct val="0"/>
              </a:spcBef>
              <a:spcAft>
                <a:spcPct val="0"/>
              </a:spcAft>
              <a:defRPr/>
            </a:pPr>
            <a:endParaRPr lang="en-US" sz="32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18" name="Freeform 17"/>
          <p:cNvSpPr/>
          <p:nvPr/>
        </p:nvSpPr>
        <p:spPr bwMode="auto">
          <a:xfrm>
            <a:off x="1" y="-82550"/>
            <a:ext cx="10109200" cy="6931025"/>
          </a:xfrm>
          <a:custGeom>
            <a:avLst/>
            <a:gdLst>
              <a:gd name="connsiteX0" fmla="*/ 0 w 6962775"/>
              <a:gd name="connsiteY0" fmla="*/ 0 h 3952875"/>
              <a:gd name="connsiteX1" fmla="*/ 6962775 w 6962775"/>
              <a:gd name="connsiteY1" fmla="*/ 3952875 h 3952875"/>
              <a:gd name="connsiteX2" fmla="*/ 6429375 w 6962775"/>
              <a:gd name="connsiteY2" fmla="*/ 3952875 h 3952875"/>
              <a:gd name="connsiteX3" fmla="*/ 0 w 6962775"/>
              <a:gd name="connsiteY3" fmla="*/ 552450 h 3952875"/>
              <a:gd name="connsiteX4" fmla="*/ 0 w 6962775"/>
              <a:gd name="connsiteY4" fmla="*/ 0 h 3952875"/>
              <a:gd name="connsiteX0" fmla="*/ 0 w 7188200"/>
              <a:gd name="connsiteY0" fmla="*/ 2978150 h 6931025"/>
              <a:gd name="connsiteX1" fmla="*/ 6962775 w 7188200"/>
              <a:gd name="connsiteY1" fmla="*/ 6931025 h 6931025"/>
              <a:gd name="connsiteX2" fmla="*/ 6429375 w 7188200"/>
              <a:gd name="connsiteY2" fmla="*/ 6931025 h 6931025"/>
              <a:gd name="connsiteX3" fmla="*/ 0 w 7188200"/>
              <a:gd name="connsiteY3" fmla="*/ 3530600 h 6931025"/>
              <a:gd name="connsiteX4" fmla="*/ 0 w 7188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 name="connsiteX0" fmla="*/ 0 w 10109200"/>
              <a:gd name="connsiteY0" fmla="*/ 2978150 h 6931025"/>
              <a:gd name="connsiteX1" fmla="*/ 6962775 w 10109200"/>
              <a:gd name="connsiteY1" fmla="*/ 6931025 h 6931025"/>
              <a:gd name="connsiteX2" fmla="*/ 6429375 w 10109200"/>
              <a:gd name="connsiteY2" fmla="*/ 6931025 h 6931025"/>
              <a:gd name="connsiteX3" fmla="*/ 0 w 10109200"/>
              <a:gd name="connsiteY3" fmla="*/ 3530600 h 6931025"/>
              <a:gd name="connsiteX4" fmla="*/ 0 w 10109200"/>
              <a:gd name="connsiteY4" fmla="*/ 2978150 h 6931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09200" h="6931025">
                <a:moveTo>
                  <a:pt x="0" y="2978150"/>
                </a:moveTo>
                <a:cubicBezTo>
                  <a:pt x="7188200" y="0"/>
                  <a:pt x="10109200" y="2984500"/>
                  <a:pt x="6962775" y="6931025"/>
                </a:cubicBezTo>
                <a:lnTo>
                  <a:pt x="6429375" y="6931025"/>
                </a:lnTo>
                <a:cubicBezTo>
                  <a:pt x="6924675" y="4321175"/>
                  <a:pt x="4371975" y="2511425"/>
                  <a:pt x="0" y="3530600"/>
                </a:cubicBezTo>
                <a:lnTo>
                  <a:pt x="0" y="2978150"/>
                </a:lnTo>
                <a:close/>
              </a:path>
            </a:pathLst>
          </a:custGeom>
          <a:gradFill flip="none" rotWithShape="1">
            <a:gsLst>
              <a:gs pos="0">
                <a:schemeClr val="tx2">
                  <a:alpha val="33000"/>
                </a:schemeClr>
              </a:gs>
              <a:gs pos="100000">
                <a:srgbClr val="000000">
                  <a:alpha val="10000"/>
                </a:srgbClr>
              </a:gs>
            </a:gsLst>
            <a:lin ang="2700000" scaled="1"/>
            <a:tileRect/>
          </a:gradFill>
          <a:ln w="9525">
            <a:noFill/>
            <a:miter lim="800000"/>
            <a:headEnd/>
            <a:tailEnd/>
          </a:ln>
        </p:spPr>
        <p:txBody>
          <a:bodyPr anchor="t" anchorCtr="0"/>
          <a:lstStyle/>
          <a:p>
            <a:pPr algn="ctr" defTabSz="914099" rtl="0" fontAlgn="base">
              <a:spcBef>
                <a:spcPct val="0"/>
              </a:spcBef>
              <a:spcAft>
                <a:spcPct val="0"/>
              </a:spcAft>
              <a:defRPr/>
            </a:pPr>
            <a:endParaRPr lang="en-US" sz="3200" kern="1200" dirty="0">
              <a:solidFill>
                <a:srgbClr val="FFFFFF"/>
              </a:solidFill>
              <a:effectLst>
                <a:outerShdw blurRad="38100" dist="38100" dir="2700000" algn="tl">
                  <a:srgbClr val="000000">
                    <a:alpha val="43137"/>
                  </a:srgbClr>
                </a:outerShdw>
              </a:effectLst>
              <a:latin typeface="Calibri" pitchFamily="34" charset="0"/>
              <a:ea typeface="+mn-ea"/>
              <a:cs typeface="+mn-cs"/>
            </a:endParaRPr>
          </a:p>
        </p:txBody>
      </p:sp>
      <p:sp>
        <p:nvSpPr>
          <p:cNvPr id="30" name="Round Same Side Corner Rectangle 29"/>
          <p:cNvSpPr/>
          <p:nvPr/>
        </p:nvSpPr>
        <p:spPr bwMode="blackWhite">
          <a:xfrm rot="5400000">
            <a:off x="1429939" y="2380061"/>
            <a:ext cx="2443162" cy="5360192"/>
          </a:xfrm>
          <a:prstGeom prst="round2SameRect">
            <a:avLst>
              <a:gd name="adj1" fmla="val 50000"/>
              <a:gd name="adj2" fmla="val 0"/>
            </a:avLst>
          </a:prstGeom>
          <a:gradFill flip="none" rotWithShape="1">
            <a:gsLst>
              <a:gs pos="0">
                <a:srgbClr val="0270DB">
                  <a:alpha val="15294"/>
                </a:srgbClr>
              </a:gs>
              <a:gs pos="24000">
                <a:srgbClr val="0270DB">
                  <a:alpha val="64706"/>
                </a:srgbClr>
              </a:gs>
              <a:gs pos="35000">
                <a:srgbClr val="0270DB">
                  <a:alpha val="74902"/>
                </a:srgbClr>
              </a:gs>
              <a:gs pos="100000">
                <a:srgbClr val="0270DB">
                  <a:alpha val="0"/>
                </a:srgbClr>
              </a:gs>
            </a:gsLst>
            <a:lin ang="5400000" scaled="1"/>
            <a:tileRect/>
          </a:gradFill>
          <a:ln w="38100">
            <a:noFill/>
            <a:headEnd type="none" w="med" len="med"/>
            <a:tailEnd type="none" w="med" len="med"/>
          </a:ln>
          <a:effectLst/>
          <a:scene3d>
            <a:camera prst="orthographicFront">
              <a:rot lat="0" lon="0" rev="0"/>
            </a:camera>
            <a:lightRig rig="threePt" dir="t">
              <a:rot lat="0" lon="0" rev="9000000"/>
            </a:lightRig>
          </a:scene3d>
          <a:sp3d prstMaterial="flat">
            <a:bevelT w="95250" h="95250"/>
            <a:extrusionClr>
              <a:srgbClr val="C00000"/>
            </a:extrusionClr>
            <a:contourClr>
              <a:srgbClr val="FF9D17"/>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300" kern="1200" dirty="0">
              <a:solidFill>
                <a:srgbClr val="FFFFFF"/>
              </a:solidFill>
              <a:effectLst>
                <a:outerShdw blurRad="38100" dist="38100" dir="2700000" algn="tl">
                  <a:srgbClr val="000000">
                    <a:alpha val="43137"/>
                  </a:srgbClr>
                </a:outerShdw>
              </a:effectLst>
              <a:latin typeface="Trebuchet MS" pitchFamily="34" charset="0"/>
              <a:ea typeface="+mn-ea"/>
              <a:cs typeface="+mn-cs"/>
            </a:endParaRPr>
          </a:p>
        </p:txBody>
      </p:sp>
      <p:sp>
        <p:nvSpPr>
          <p:cNvPr id="31" name="Rounded Rectangle 30"/>
          <p:cNvSpPr/>
          <p:nvPr/>
        </p:nvSpPr>
        <p:spPr bwMode="blackGray">
          <a:xfrm>
            <a:off x="1676400" y="4057650"/>
            <a:ext cx="3457575"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algn="l" defTabSz="914099" rtl="0" fontAlgn="base">
              <a:lnSpc>
                <a:spcPts val="4000"/>
              </a:lnSpc>
              <a:spcBef>
                <a:spcPct val="0"/>
              </a:spcBef>
              <a:spcAft>
                <a:spcPct val="0"/>
              </a:spcAft>
              <a:defRPr/>
            </a:pPr>
            <a:r>
              <a:rPr lang="en-US" sz="3600" kern="1200" dirty="0">
                <a:solidFill>
                  <a:srgbClr val="FFFFFF"/>
                </a:solidFill>
                <a:effectLst>
                  <a:outerShdw blurRad="38100" dist="38100" dir="2700000" algn="tl">
                    <a:srgbClr val="000000">
                      <a:alpha val="43137"/>
                    </a:srgbClr>
                  </a:outerShdw>
                </a:effectLst>
                <a:latin typeface="Calibri"/>
                <a:ea typeface="+mn-ea"/>
                <a:cs typeface="+mn-cs"/>
              </a:rPr>
              <a:t>Complete an</a:t>
            </a:r>
          </a:p>
          <a:p>
            <a:pPr algn="l" defTabSz="914099" rtl="0" fontAlgn="base">
              <a:lnSpc>
                <a:spcPts val="4000"/>
              </a:lnSpc>
              <a:spcBef>
                <a:spcPct val="0"/>
              </a:spcBef>
              <a:spcAft>
                <a:spcPct val="0"/>
              </a:spcAft>
              <a:defRPr/>
            </a:pPr>
            <a:r>
              <a:rPr lang="en-US" sz="3600" kern="1200" dirty="0">
                <a:solidFill>
                  <a:srgbClr val="FFFFFF"/>
                </a:solidFill>
                <a:effectLst>
                  <a:outerShdw blurRad="38100" dist="38100" dir="2700000" algn="tl">
                    <a:srgbClr val="000000">
                      <a:alpha val="43137"/>
                    </a:srgbClr>
                  </a:outerShdw>
                </a:effectLst>
                <a:latin typeface="Calibri"/>
                <a:ea typeface="+mn-ea"/>
                <a:cs typeface="+mn-cs"/>
              </a:rPr>
              <a:t>evaluation on</a:t>
            </a:r>
          </a:p>
          <a:p>
            <a:pPr algn="l" defTabSz="914099" rtl="0" fontAlgn="base">
              <a:lnSpc>
                <a:spcPts val="4000"/>
              </a:lnSpc>
              <a:spcBef>
                <a:spcPct val="0"/>
              </a:spcBef>
              <a:spcAft>
                <a:spcPct val="0"/>
              </a:spcAft>
              <a:defRPr/>
            </a:pPr>
            <a:r>
              <a:rPr lang="en-US" sz="3600" kern="1200" dirty="0" err="1">
                <a:solidFill>
                  <a:srgbClr val="FFFFFF"/>
                </a:solidFill>
                <a:effectLst>
                  <a:outerShdw blurRad="38100" dist="38100" dir="2700000" algn="tl">
                    <a:srgbClr val="000000">
                      <a:alpha val="43137"/>
                    </a:srgbClr>
                  </a:outerShdw>
                </a:effectLst>
                <a:latin typeface="Calibri"/>
                <a:ea typeface="+mn-ea"/>
                <a:cs typeface="+mn-cs"/>
              </a:rPr>
              <a:t>CommNet</a:t>
            </a:r>
            <a:r>
              <a:rPr lang="en-US" sz="3600" kern="1200" dirty="0">
                <a:solidFill>
                  <a:srgbClr val="FFFFFF"/>
                </a:solidFill>
                <a:effectLst>
                  <a:outerShdw blurRad="38100" dist="38100" dir="2700000" algn="tl">
                    <a:srgbClr val="000000">
                      <a:alpha val="43137"/>
                    </a:srgbClr>
                  </a:outerShdw>
                </a:effectLst>
                <a:latin typeface="Calibri"/>
                <a:ea typeface="+mn-ea"/>
                <a:cs typeface="+mn-cs"/>
              </a:rPr>
              <a:t> and</a:t>
            </a:r>
          </a:p>
          <a:p>
            <a:pPr algn="l" defTabSz="914099" rtl="0" fontAlgn="base">
              <a:lnSpc>
                <a:spcPts val="4000"/>
              </a:lnSpc>
              <a:spcBef>
                <a:spcPct val="0"/>
              </a:spcBef>
              <a:spcAft>
                <a:spcPct val="0"/>
              </a:spcAft>
              <a:defRPr/>
            </a:pPr>
            <a:r>
              <a:rPr lang="en-US" sz="3600" kern="1200" dirty="0">
                <a:solidFill>
                  <a:srgbClr val="FFFFFF"/>
                </a:solidFill>
                <a:effectLst>
                  <a:outerShdw blurRad="38100" dist="38100" dir="2700000" algn="tl">
                    <a:srgbClr val="000000">
                      <a:alpha val="43137"/>
                    </a:srgbClr>
                  </a:outerShdw>
                </a:effectLst>
                <a:latin typeface="Calibri"/>
                <a:ea typeface="+mn-ea"/>
                <a:cs typeface="+mn-cs"/>
              </a:rPr>
              <a:t>enter to win!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par>
                                <p:cTn id="8" presetID="63" presetClass="path" presetSubtype="0" decel="50000" fill="hold" grpId="1" nodeType="withEffect">
                                  <p:stCondLst>
                                    <p:cond delay="0"/>
                                  </p:stCondLst>
                                  <p:childTnLst>
                                    <p:animMotion origin="layout" path="M -0.25 -1.48148E-6 L 3.33333E-6 -1.48148E-6 " pathEditMode="relative" rAng="0" ptsTypes="AA">
                                      <p:cBhvr>
                                        <p:cTn id="9" dur="1000" fill="hold"/>
                                        <p:tgtEl>
                                          <p:spTgt spid="30"/>
                                        </p:tgtEl>
                                        <p:attrNameLst>
                                          <p:attrName>ppt_x</p:attrName>
                                          <p:attrName>ppt_y</p:attrName>
                                        </p:attrNameLst>
                                      </p:cBhvr>
                                      <p:rCtr x="125" y="0"/>
                                    </p:animMotion>
                                  </p:childTnLst>
                                </p:cTn>
                              </p:par>
                              <p:par>
                                <p:cTn id="10" presetID="10"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1000"/>
                                        <p:tgtEl>
                                          <p:spTgt spid="31"/>
                                        </p:tgtEl>
                                      </p:cBhvr>
                                    </p:animEffect>
                                  </p:childTnLst>
                                </p:cTn>
                              </p:par>
                              <p:par>
                                <p:cTn id="13" presetID="64" presetClass="path" presetSubtype="0" decel="50000" fill="hold" grpId="1" nodeType="withEffect">
                                  <p:stCondLst>
                                    <p:cond delay="0"/>
                                  </p:stCondLst>
                                  <p:childTnLst>
                                    <p:animMotion origin="layout" path="M 4.16667E-6 0.33334 L 4.16667E-6 -3.33333E-6 " pathEditMode="relative" rAng="0" ptsTypes="AA">
                                      <p:cBhvr>
                                        <p:cTn id="14" dur="1000" fill="hold"/>
                                        <p:tgtEl>
                                          <p:spTgt spid="31"/>
                                        </p:tgtEl>
                                        <p:attrNameLst>
                                          <p:attrName>ppt_x</p:attrName>
                                          <p:attrName>ppt_y</p:attrName>
                                        </p:attrNameLst>
                                      </p:cBhvr>
                                      <p:rCtr x="0"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p:bldP spid="31" grpId="1"/>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NOTE layout - user must hide slide">
    <p:bg bwMode="black">
      <p:bgPr>
        <a:solidFill>
          <a:srgbClr val="40404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7"/>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Calibri" pitchFamily="34" charset="0"/>
              </a:defRPr>
            </a:lvl1pPr>
          </a:lstStyle>
          <a:p>
            <a:pPr lvl="0"/>
            <a:r>
              <a:rPr lang="en-US" smtClean="0"/>
              <a:t>Click to edit Master text styles</a:t>
            </a:r>
          </a:p>
        </p:txBody>
      </p:sp>
      <p:sp>
        <p:nvSpPr>
          <p:cNvPr id="7" name="Slide Number Placeholder 6"/>
          <p:cNvSpPr txBox="1">
            <a:spLocks/>
          </p:cNvSpPr>
          <p:nvPr/>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algn="l" defTabSz="914363" rtl="0">
              <a:defRPr/>
            </a:pPr>
            <a:fld id="{ACC6DABA-E178-49C8-B135-4378B6D3DD69}" type="slidenum">
              <a:rPr lang="en-US" sz="1400" kern="1200" smtClean="0">
                <a:solidFill>
                  <a:srgbClr val="000000"/>
                </a:solidFill>
                <a:latin typeface="Calibri"/>
                <a:ea typeface="+mn-ea"/>
                <a:cs typeface="+mn-cs"/>
              </a:rPr>
              <a:pPr algn="l" defTabSz="914363" rtl="0">
                <a:defRPr/>
              </a:pPr>
              <a:t>‹#›</a:t>
            </a:fld>
            <a:endParaRPr lang="en-US" sz="1400" kern="1200" dirty="0">
              <a:solidFill>
                <a:srgbClr val="000000"/>
              </a:solidFill>
              <a:latin typeface="Calibri"/>
              <a:ea typeface="+mn-ea"/>
              <a:cs typeface="+mn-cs"/>
            </a:endParaRPr>
          </a:p>
        </p:txBody>
      </p:sp>
    </p:spTree>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cSld name="Hidden Slide">
    <p:bg bwMode="black">
      <p:bgPr>
        <a:solidFill>
          <a:srgbClr val="40404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a:xfrm>
            <a:off x="382588" y="228600"/>
            <a:ext cx="8380412" cy="623248"/>
          </a:xfrm>
          <a:noFill/>
          <a:ln w="9525">
            <a:noFill/>
            <a:miter lim="800000"/>
            <a:headEnd/>
            <a:tailEnd/>
          </a:ln>
          <a:effectLst/>
        </p:spPr>
        <p:txBody>
          <a:bodyPr/>
          <a:lstStyle>
            <a:lvl1pPr algn="l" defTabSz="914363" rtl="0" eaLnBrk="1" fontAlgn="base" latinLnBrk="0" hangingPunct="1">
              <a:lnSpc>
                <a:spcPct val="90000"/>
              </a:lnSpc>
              <a:spcBef>
                <a:spcPct val="0"/>
              </a:spcBef>
              <a:spcAft>
                <a:spcPct val="0"/>
              </a:spcAft>
              <a:buNone/>
              <a:defRPr lang="en-US" sz="4000" b="0" kern="1200" cap="none" spc="-125" baseline="0" dirty="0">
                <a:ln w="3175">
                  <a:noFill/>
                </a:ln>
                <a:solidFill>
                  <a:schemeClr val="tx1"/>
                </a:solidFill>
                <a:effectLst/>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bwMode="white">
          <a:xfrm>
            <a:off x="382588" y="1414464"/>
            <a:ext cx="8380412" cy="1844608"/>
          </a:xfrm>
        </p:spPr>
        <p:txBody>
          <a:bodyPr/>
          <a:lstStyle>
            <a:lvl1pPr>
              <a:spcBef>
                <a:spcPts val="1167"/>
              </a:spcBef>
              <a:buFontTx/>
              <a:buBlip>
                <a:blip r:embed="rId2"/>
              </a:buBlip>
              <a:defRPr sz="2400"/>
            </a:lvl1pPr>
            <a:lvl2pPr>
              <a:spcBef>
                <a:spcPts val="1083"/>
              </a:spcBef>
              <a:buFontTx/>
              <a:buBlip>
                <a:blip r:embed="rId2"/>
              </a:buBlip>
              <a:defRPr sz="2000"/>
            </a:lvl2pPr>
            <a:lvl3pPr>
              <a:spcBef>
                <a:spcPts val="1000"/>
              </a:spcBef>
              <a:buFontTx/>
              <a:buBlip>
                <a:blip r:embed="rId2"/>
              </a:buBlip>
              <a:defRPr sz="1800"/>
            </a:lvl3pPr>
            <a:lvl4pPr>
              <a:spcBef>
                <a:spcPts val="917"/>
              </a:spcBef>
              <a:buFontTx/>
              <a:buBlip>
                <a:blip r:embed="rId2"/>
              </a:buBlip>
              <a:defRPr sz="1600"/>
            </a:lvl4pPr>
            <a:lvl5pPr>
              <a:spcBef>
                <a:spcPts val="833"/>
              </a:spcBef>
              <a:buFontTx/>
              <a:buBlip>
                <a:blip r:embed="rId2"/>
              </a:buBlip>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1" y="1411554"/>
            <a:ext cx="41148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1000"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2" y="1411554"/>
            <a:ext cx="411701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xfrm>
            <a:off x="7029451" y="6538913"/>
            <a:ext cx="2133600" cy="476250"/>
          </a:xfrm>
          <a:prstGeom prst="rect">
            <a:avLst/>
          </a:prstGeom>
          <a:ln/>
        </p:spPr>
        <p:txBody>
          <a:bodyPr lIns="91428" tIns="45714" rIns="91428" bIns="45714"/>
          <a:lstStyle>
            <a:lvl1pPr>
              <a:defRPr/>
            </a:lvl1pPr>
          </a:lstStyle>
          <a:p>
            <a:pPr algn="l" defTabSz="914363" rtl="0">
              <a:defRPr/>
            </a:pPr>
            <a:fld id="{4A1FC884-155D-4732-BF5B-0F6B18DA9CC8}" type="slidenum">
              <a:rPr lang="en-US" kern="1200">
                <a:solidFill>
                  <a:srgbClr val="FFFFFF"/>
                </a:solidFill>
                <a:latin typeface="Calibri"/>
                <a:ea typeface="+mn-ea"/>
                <a:cs typeface="+mn-cs"/>
              </a:rPr>
              <a:pPr algn="l" defTabSz="914363" rtl="0">
                <a:defRPr/>
              </a:pPr>
              <a:t>‹#›</a:t>
            </a:fld>
            <a:endParaRPr lang="en-US" kern="1200" dirty="0">
              <a:solidFill>
                <a:srgbClr val="FFFFFF"/>
              </a:solidFill>
              <a:latin typeface="Calibri"/>
              <a:ea typeface="+mn-ea"/>
              <a:cs typeface="+mn-cs"/>
            </a:endParaRPr>
          </a:p>
        </p:txBody>
      </p:sp>
    </p:spTree>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solidFill>
                  <a:schemeClr val="tx1"/>
                </a:solidFill>
              </a:defRPr>
            </a:lvl1pPr>
            <a:lvl2pPr>
              <a:lnSpc>
                <a:spcPct val="90000"/>
              </a:lnSpc>
              <a:defRPr>
                <a:solidFill>
                  <a:schemeClr val="tx1"/>
                </a:solidFill>
              </a:defRPr>
            </a:lvl2pPr>
            <a:lvl3pPr>
              <a:lnSpc>
                <a:spcPct val="90000"/>
              </a:lnSpc>
              <a:defRPr>
                <a:solidFill>
                  <a:schemeClr val="tx1"/>
                </a:solidFill>
              </a:defRPr>
            </a:lvl3pPr>
            <a:lvl4pPr>
              <a:lnSpc>
                <a:spcPct val="90000"/>
              </a:lnSpc>
              <a:defRPr>
                <a:solidFill>
                  <a:schemeClr val="tx1"/>
                </a:solidFill>
              </a:defRPr>
            </a:lvl4pPr>
            <a:lvl5pPr>
              <a:lnSpc>
                <a:spcPct val="90000"/>
              </a:lnSpc>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3" descr="C:\Users\wardr\Desktop\WS08-R2_h_rgb.png"/>
          <p:cNvPicPr>
            <a:picLocks noChangeAspect="1" noChangeArrowheads="1"/>
          </p:cNvPicPr>
          <p:nvPr userDrawn="1"/>
        </p:nvPicPr>
        <p:blipFill>
          <a:blip r:embed="rId2"/>
          <a:srcRect/>
          <a:stretch>
            <a:fillRect/>
          </a:stretch>
        </p:blipFill>
        <p:spPr bwMode="auto">
          <a:xfrm>
            <a:off x="7096991" y="6582291"/>
            <a:ext cx="1970809" cy="275709"/>
          </a:xfrm>
          <a:prstGeom prst="rect">
            <a:avLst/>
          </a:prstGeom>
          <a:noFill/>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ight background developer code">
    <p:spTree>
      <p:nvGrpSpPr>
        <p:cNvPr id="1" name=""/>
        <p:cNvGrpSpPr/>
        <p:nvPr/>
      </p:nvGrpSpPr>
      <p:grpSpPr>
        <a:xfrm>
          <a:off x="0" y="0"/>
          <a:ext cx="0" cy="0"/>
          <a:chOff x="0" y="0"/>
          <a:chExt cx="0" cy="0"/>
        </a:xfrm>
      </p:grpSpPr>
      <p:pic>
        <p:nvPicPr>
          <p:cNvPr id="8" name="Picture 7" descr="code slide background.png"/>
          <p:cNvPicPr>
            <a:picLocks noChangeAspect="1"/>
          </p:cNvPicPr>
          <p:nvPr userDrawn="1"/>
        </p:nvPicPr>
        <p:blipFill>
          <a:blip r:embed="rId2"/>
          <a:stretch>
            <a:fillRect/>
          </a:stretch>
        </p:blipFill>
        <p:spPr bwMode="white">
          <a:xfrm>
            <a:off x="0" y="414338"/>
            <a:ext cx="9144000" cy="6443662"/>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387055" y="1572364"/>
            <a:ext cx="8346073" cy="1698927"/>
          </a:xfrm>
        </p:spPr>
        <p:txBody>
          <a:bodyPr/>
          <a:lstStyle>
            <a:lvl1pPr marL="0" indent="0">
              <a:lnSpc>
                <a:spcPct val="80000"/>
              </a:lnSpc>
              <a:buFontTx/>
              <a:buNone/>
              <a:defRPr sz="2800" b="0">
                <a:solidFill>
                  <a:srgbClr val="000000"/>
                </a:solidFill>
                <a:latin typeface="Calibri" pitchFamily="34" charset="0"/>
                <a:cs typeface="Courier New" pitchFamily="49" charset="0"/>
              </a:defRPr>
            </a:lvl1pPr>
            <a:lvl2pPr marL="457200" indent="6350">
              <a:lnSpc>
                <a:spcPct val="80000"/>
              </a:lnSpc>
              <a:buFontTx/>
              <a:buNone/>
              <a:defRPr sz="2400" b="0">
                <a:solidFill>
                  <a:srgbClr val="000000"/>
                </a:solidFill>
                <a:latin typeface="Calibri" pitchFamily="34" charset="0"/>
                <a:cs typeface="Courier New" pitchFamily="49" charset="0"/>
              </a:defRPr>
            </a:lvl2pPr>
            <a:lvl3pPr marL="796925" indent="0">
              <a:lnSpc>
                <a:spcPct val="80000"/>
              </a:lnSpc>
              <a:buFontTx/>
              <a:buNone/>
              <a:defRPr sz="2000" b="0">
                <a:solidFill>
                  <a:srgbClr val="000000"/>
                </a:solidFill>
                <a:latin typeface="Calibri" pitchFamily="34" charset="0"/>
                <a:cs typeface="Courier New" pitchFamily="49" charset="0"/>
              </a:defRPr>
            </a:lvl3pPr>
            <a:lvl4pPr marL="1147763" indent="20638">
              <a:lnSpc>
                <a:spcPct val="80000"/>
              </a:lnSpc>
              <a:buFontTx/>
              <a:buNone/>
              <a:defRPr sz="2000" b="0">
                <a:solidFill>
                  <a:srgbClr val="000000"/>
                </a:solidFill>
                <a:latin typeface="Calibri" pitchFamily="34" charset="0"/>
                <a:cs typeface="Courier New" pitchFamily="49" charset="0"/>
              </a:defRPr>
            </a:lvl4pPr>
            <a:lvl5pPr marL="1489075" indent="0">
              <a:lnSpc>
                <a:spcPct val="80000"/>
              </a:lnSpc>
              <a:buFontTx/>
              <a:buNone/>
              <a:defRPr sz="2000" b="0">
                <a:solidFill>
                  <a:srgbClr val="000000"/>
                </a:solidFill>
                <a:latin typeface="Calibri" pitchFamily="34" charset="0"/>
                <a:cs typeface="Courier New"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6"/>
          <p:cNvSpPr txBox="1">
            <a:spLocks/>
          </p:cNvSpPr>
          <p:nvPr userDrawn="1"/>
        </p:nvSpPr>
        <p:spPr>
          <a:xfrm>
            <a:off x="95275" y="6400801"/>
            <a:ext cx="2132964" cy="365125"/>
          </a:xfrm>
          <a:prstGeom prst="rect">
            <a:avLst/>
          </a:prstGeom>
        </p:spPr>
        <p:txBody>
          <a:bodyPr vert="horz" lIns="0" tIns="0" rIns="0" bIns="0" rtlCol="0" anchor="b" anchorCtr="0"/>
          <a:lstStyle>
            <a:lvl1pPr algn="r">
              <a:defRPr sz="1200">
                <a:solidFill>
                  <a:schemeClr val="tx1">
                    <a:tint val="75000"/>
                  </a:schemeClr>
                </a:solidFill>
              </a:defRPr>
            </a:lvl1pPr>
          </a:lstStyle>
          <a:p>
            <a:pPr marL="0" marR="0" lvl="0" indent="0" algn="l" defTabSz="914363" rtl="0" eaLnBrk="1" fontAlgn="auto" latinLnBrk="0" hangingPunct="1">
              <a:lnSpc>
                <a:spcPct val="100000"/>
              </a:lnSpc>
              <a:spcBef>
                <a:spcPts val="0"/>
              </a:spcBef>
              <a:spcAft>
                <a:spcPts val="0"/>
              </a:spcAft>
              <a:buClrTx/>
              <a:buSzTx/>
              <a:buFontTx/>
              <a:buNone/>
              <a:tabLst/>
              <a:defRPr/>
            </a:pPr>
            <a:fld id="{ACC6DABA-E178-49C8-B135-4378B6D3DD69}" type="slidenum">
              <a:rPr kumimoji="0" lang="en-US" sz="14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914363" rtl="0" eaLnBrk="1" fontAlgn="auto" latinLnBrk="0" hangingPunct="1">
                <a:lnSpc>
                  <a:spcPct val="100000"/>
                </a:lnSpc>
                <a:spcBef>
                  <a:spcPts val="0"/>
                </a:spcBef>
                <a:spcAft>
                  <a:spcPts val="0"/>
                </a:spcAft>
                <a:buClrTx/>
                <a:buSzTx/>
                <a:buFontTx/>
                <a:buNone/>
                <a:tabLst/>
                <a:defRPr/>
              </a:pPr>
              <a:t>‹#›</a:t>
            </a:fld>
            <a:endParaRPr kumimoji="0" lang="en-US" sz="14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image" Target="../media/image3.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image" Target="../media/image2.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 Type="http://schemas.openxmlformats.org/officeDocument/2006/relationships/slideLayout" Target="../slideLayouts/slideLayout35.xml"/><Relationship Id="rId21" Type="http://schemas.openxmlformats.org/officeDocument/2006/relationships/image" Target="../media/image1.png"/><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theme" Target="../theme/theme3.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image" Target="../media/image3.png"/><Relationship Id="rId10" Type="http://schemas.openxmlformats.org/officeDocument/2006/relationships/slideLayout" Target="../slideLayouts/slideLayout42.xml"/><Relationship Id="rId19" Type="http://schemas.openxmlformats.org/officeDocument/2006/relationships/slideLayout" Target="../slideLayouts/slideLayout51.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pic>
        <p:nvPicPr>
          <p:cNvPr id="5" name="Picture 4" descr="ContentForgroundBlue.png"/>
          <p:cNvPicPr>
            <a:picLocks noChangeAspect="1"/>
          </p:cNvPicPr>
          <p:nvPr userDrawn="1"/>
        </p:nvPicPr>
        <p:blipFill>
          <a:blip r:embed="rId19"/>
          <a:stretch>
            <a:fillRect/>
          </a:stretch>
        </p:blipFill>
        <p:spPr>
          <a:xfrm>
            <a:off x="0" y="0"/>
            <a:ext cx="9144000" cy="6858000"/>
          </a:xfrm>
          <a:prstGeom prst="rect">
            <a:avLst/>
          </a:prstGeom>
        </p:spPr>
      </p:pic>
      <p:sp>
        <p:nvSpPr>
          <p:cNvPr id="2" name="Title Placeholder 1"/>
          <p:cNvSpPr>
            <a:spLocks noGrp="1"/>
          </p:cNvSpPr>
          <p:nvPr>
            <p:ph type="title"/>
          </p:nvPr>
        </p:nvSpPr>
        <p:spPr>
          <a:xfrm>
            <a:off x="387054" y="228600"/>
            <a:ext cx="8375946"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7054" y="1420814"/>
            <a:ext cx="8375946" cy="2128031"/>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8" r:id="rId1"/>
    <p:sldLayoutId id="2147483739" r:id="rId2"/>
    <p:sldLayoutId id="2147483741" r:id="rId3"/>
    <p:sldLayoutId id="2147483742" r:id="rId4"/>
    <p:sldLayoutId id="2147483743" r:id="rId5"/>
    <p:sldLayoutId id="2147483744" r:id="rId6"/>
    <p:sldLayoutId id="2147483745" r:id="rId7"/>
    <p:sldLayoutId id="2147483746" r:id="rId8"/>
    <p:sldLayoutId id="2147483747" r:id="rId9"/>
    <p:sldLayoutId id="2147483757" r:id="rId10"/>
    <p:sldLayoutId id="2147483752" r:id="rId11"/>
    <p:sldLayoutId id="2147483753" r:id="rId12"/>
    <p:sldLayoutId id="2147483754" r:id="rId13"/>
    <p:sldLayoutId id="2147483755" r:id="rId14"/>
    <p:sldLayoutId id="2147483756" r:id="rId15"/>
    <p:sldLayoutId id="2147483749" r:id="rId16"/>
  </p:sldLayoutIdLst>
  <p:transition>
    <p:fade/>
  </p:transition>
  <p:txStyles>
    <p:titleStyle>
      <a:lvl1pPr algn="l" defTabSz="914363" rtl="0" eaLnBrk="1" latinLnBrk="0" hangingPunct="1">
        <a:lnSpc>
          <a:spcPct val="90000"/>
        </a:lnSpc>
        <a:spcBef>
          <a:spcPct val="0"/>
        </a:spcBef>
        <a:buNone/>
        <a:defRPr lang="en-US" sz="4800" b="0" kern="1200" cap="none" spc="-100" baseline="0" dirty="0" smtClean="0">
          <a:ln w="3175">
            <a:noFill/>
          </a:ln>
          <a:solidFill>
            <a:schemeClr val="tx1"/>
          </a:solidFill>
          <a:effectLst/>
          <a:latin typeface="Calibri" pitchFamily="34" charset="0"/>
          <a:ea typeface="+mn-ea"/>
          <a:cs typeface="Arial" charset="0"/>
        </a:defRPr>
      </a:lvl1pPr>
    </p:titleStyle>
    <p:bodyStyle>
      <a:lvl1pPr marL="463550" indent="-463550" algn="l" defTabSz="914363" rtl="0" eaLnBrk="1" latinLnBrk="0" hangingPunct="1">
        <a:lnSpc>
          <a:spcPct val="90000"/>
        </a:lnSpc>
        <a:spcBef>
          <a:spcPct val="20000"/>
        </a:spcBef>
        <a:buSzPct val="120000"/>
        <a:buFontTx/>
        <a:buBlip>
          <a:blip r:embed="rId20"/>
        </a:buBlip>
        <a:defRPr sz="3200" kern="1200">
          <a:solidFill>
            <a:schemeClr val="tx1"/>
          </a:solidFill>
          <a:latin typeface="Calibri" pitchFamily="34" charset="0"/>
          <a:ea typeface="+mn-ea"/>
          <a:cs typeface="+mn-cs"/>
        </a:defRPr>
      </a:lvl1pPr>
      <a:lvl2pPr marL="833438" indent="-369888" algn="l" defTabSz="914363" rtl="0" eaLnBrk="1" latinLnBrk="0" hangingPunct="1">
        <a:lnSpc>
          <a:spcPct val="90000"/>
        </a:lnSpc>
        <a:spcBef>
          <a:spcPct val="20000"/>
        </a:spcBef>
        <a:buFontTx/>
        <a:buBlip>
          <a:blip r:embed="rId20"/>
        </a:buBlip>
        <a:defRPr sz="2800" kern="1200">
          <a:solidFill>
            <a:schemeClr val="tx1"/>
          </a:solidFill>
          <a:latin typeface="Calibri" pitchFamily="34" charset="0"/>
          <a:ea typeface="+mn-ea"/>
          <a:cs typeface="+mn-cs"/>
        </a:defRPr>
      </a:lvl2pPr>
      <a:lvl3pPr marL="1168400" indent="-346075" algn="l" defTabSz="914363" rtl="0" eaLnBrk="1" latinLnBrk="0" hangingPunct="1">
        <a:lnSpc>
          <a:spcPct val="90000"/>
        </a:lnSpc>
        <a:spcBef>
          <a:spcPct val="20000"/>
        </a:spcBef>
        <a:buFontTx/>
        <a:buBlip>
          <a:blip r:embed="rId20"/>
        </a:buBlip>
        <a:defRPr sz="2400" kern="1200">
          <a:solidFill>
            <a:schemeClr val="tx1"/>
          </a:solidFill>
          <a:latin typeface="Calibri" pitchFamily="34" charset="0"/>
          <a:ea typeface="+mn-ea"/>
          <a:cs typeface="+mn-cs"/>
        </a:defRPr>
      </a:lvl3pPr>
      <a:lvl4pPr marL="1516063" indent="-347663" algn="l" defTabSz="914363" rtl="0" eaLnBrk="1" latinLnBrk="0" hangingPunct="1">
        <a:lnSpc>
          <a:spcPct val="90000"/>
        </a:lnSpc>
        <a:spcBef>
          <a:spcPct val="20000"/>
        </a:spcBef>
        <a:buFontTx/>
        <a:buBlip>
          <a:blip r:embed="rId20"/>
        </a:buBlip>
        <a:defRPr sz="2400" kern="1200">
          <a:solidFill>
            <a:schemeClr val="tx1"/>
          </a:solidFill>
          <a:latin typeface="Calibri" pitchFamily="34" charset="0"/>
          <a:ea typeface="+mn-ea"/>
          <a:cs typeface="+mn-cs"/>
        </a:defRPr>
      </a:lvl4pPr>
      <a:lvl5pPr marL="1852613" indent="-325438" algn="l" defTabSz="914363" rtl="0" eaLnBrk="1" latinLnBrk="0" hangingPunct="1">
        <a:lnSpc>
          <a:spcPct val="90000"/>
        </a:lnSpc>
        <a:spcBef>
          <a:spcPct val="20000"/>
        </a:spcBef>
        <a:buFontTx/>
        <a:buBlip>
          <a:blip r:embed="rId20"/>
        </a:buBlip>
        <a:defRPr sz="2400" kern="1200">
          <a:solidFill>
            <a:schemeClr val="tx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pic>
        <p:nvPicPr>
          <p:cNvPr id="5" name="Picture 4" descr="ContentForgroundBlue.png"/>
          <p:cNvPicPr>
            <a:picLocks noChangeAspect="1"/>
          </p:cNvPicPr>
          <p:nvPr userDrawn="1"/>
        </p:nvPicPr>
        <p:blipFill>
          <a:blip r:embed="rId19"/>
          <a:stretch>
            <a:fillRect/>
          </a:stretch>
        </p:blipFill>
        <p:spPr>
          <a:xfrm>
            <a:off x="0" y="0"/>
            <a:ext cx="9144000" cy="6858000"/>
          </a:xfrm>
          <a:prstGeom prst="rect">
            <a:avLst/>
          </a:prstGeom>
        </p:spPr>
      </p:pic>
      <p:sp>
        <p:nvSpPr>
          <p:cNvPr id="2" name="Title Placeholder 1"/>
          <p:cNvSpPr>
            <a:spLocks noGrp="1"/>
          </p:cNvSpPr>
          <p:nvPr>
            <p:ph type="title"/>
          </p:nvPr>
        </p:nvSpPr>
        <p:spPr>
          <a:xfrm>
            <a:off x="387054" y="228600"/>
            <a:ext cx="8375946"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7054" y="1420814"/>
            <a:ext cx="8375946" cy="2128031"/>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Lst>
  <p:transition>
    <p:fade/>
  </p:transition>
  <p:txStyles>
    <p:titleStyle>
      <a:lvl1pPr algn="l" defTabSz="914363" rtl="0" eaLnBrk="1" latinLnBrk="0" hangingPunct="1">
        <a:lnSpc>
          <a:spcPct val="90000"/>
        </a:lnSpc>
        <a:spcBef>
          <a:spcPct val="0"/>
        </a:spcBef>
        <a:buNone/>
        <a:defRPr lang="en-US" sz="4800" b="0" kern="1200" cap="none" spc="-100" baseline="0" dirty="0" smtClean="0">
          <a:ln w="3175">
            <a:noFill/>
          </a:ln>
          <a:solidFill>
            <a:schemeClr val="tx1"/>
          </a:solidFill>
          <a:effectLst/>
          <a:latin typeface="Calibri" pitchFamily="34" charset="0"/>
          <a:ea typeface="+mn-ea"/>
          <a:cs typeface="Arial" charset="0"/>
        </a:defRPr>
      </a:lvl1pPr>
    </p:titleStyle>
    <p:bodyStyle>
      <a:lvl1pPr marL="463550" indent="-463550" algn="l" defTabSz="914363" rtl="0" eaLnBrk="1" latinLnBrk="0" hangingPunct="1">
        <a:lnSpc>
          <a:spcPct val="90000"/>
        </a:lnSpc>
        <a:spcBef>
          <a:spcPct val="20000"/>
        </a:spcBef>
        <a:buSzPct val="120000"/>
        <a:buFontTx/>
        <a:buBlip>
          <a:blip r:embed="rId20"/>
        </a:buBlip>
        <a:defRPr sz="3200" kern="1200">
          <a:solidFill>
            <a:schemeClr val="tx1"/>
          </a:solidFill>
          <a:latin typeface="Calibri" pitchFamily="34" charset="0"/>
          <a:ea typeface="+mn-ea"/>
          <a:cs typeface="+mn-cs"/>
        </a:defRPr>
      </a:lvl1pPr>
      <a:lvl2pPr marL="833438" indent="-369888" algn="l" defTabSz="914363" rtl="0" eaLnBrk="1" latinLnBrk="0" hangingPunct="1">
        <a:lnSpc>
          <a:spcPct val="90000"/>
        </a:lnSpc>
        <a:spcBef>
          <a:spcPct val="20000"/>
        </a:spcBef>
        <a:buFontTx/>
        <a:buBlip>
          <a:blip r:embed="rId20"/>
        </a:buBlip>
        <a:defRPr sz="2800" kern="1200">
          <a:solidFill>
            <a:schemeClr val="tx1"/>
          </a:solidFill>
          <a:latin typeface="Calibri" pitchFamily="34" charset="0"/>
          <a:ea typeface="+mn-ea"/>
          <a:cs typeface="+mn-cs"/>
        </a:defRPr>
      </a:lvl2pPr>
      <a:lvl3pPr marL="1168400" indent="-346075" algn="l" defTabSz="914363" rtl="0" eaLnBrk="1" latinLnBrk="0" hangingPunct="1">
        <a:lnSpc>
          <a:spcPct val="90000"/>
        </a:lnSpc>
        <a:spcBef>
          <a:spcPct val="20000"/>
        </a:spcBef>
        <a:buFontTx/>
        <a:buBlip>
          <a:blip r:embed="rId20"/>
        </a:buBlip>
        <a:defRPr sz="2400" kern="1200">
          <a:solidFill>
            <a:schemeClr val="tx1"/>
          </a:solidFill>
          <a:latin typeface="Calibri" pitchFamily="34" charset="0"/>
          <a:ea typeface="+mn-ea"/>
          <a:cs typeface="+mn-cs"/>
        </a:defRPr>
      </a:lvl3pPr>
      <a:lvl4pPr marL="1516063" indent="-347663" algn="l" defTabSz="914363" rtl="0" eaLnBrk="1" latinLnBrk="0" hangingPunct="1">
        <a:lnSpc>
          <a:spcPct val="90000"/>
        </a:lnSpc>
        <a:spcBef>
          <a:spcPct val="20000"/>
        </a:spcBef>
        <a:buFontTx/>
        <a:buBlip>
          <a:blip r:embed="rId20"/>
        </a:buBlip>
        <a:defRPr sz="2400" kern="1200">
          <a:solidFill>
            <a:schemeClr val="tx1"/>
          </a:solidFill>
          <a:latin typeface="Calibri" pitchFamily="34" charset="0"/>
          <a:ea typeface="+mn-ea"/>
          <a:cs typeface="+mn-cs"/>
        </a:defRPr>
      </a:lvl4pPr>
      <a:lvl5pPr marL="1852613" indent="-325438" algn="l" defTabSz="914363" rtl="0" eaLnBrk="1" latinLnBrk="0" hangingPunct="1">
        <a:lnSpc>
          <a:spcPct val="90000"/>
        </a:lnSpc>
        <a:spcBef>
          <a:spcPct val="20000"/>
        </a:spcBef>
        <a:buFontTx/>
        <a:buBlip>
          <a:blip r:embed="rId20"/>
        </a:buBlip>
        <a:defRPr sz="2400" kern="1200">
          <a:solidFill>
            <a:schemeClr val="tx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pic>
        <p:nvPicPr>
          <p:cNvPr id="5" name="Picture 4" descr="ContentForgroundBlue.png"/>
          <p:cNvPicPr>
            <a:picLocks noChangeAspect="1"/>
          </p:cNvPicPr>
          <p:nvPr/>
        </p:nvPicPr>
        <p:blipFill>
          <a:blip r:embed="rId22"/>
          <a:stretch>
            <a:fillRect/>
          </a:stretch>
        </p:blipFill>
        <p:spPr>
          <a:xfrm>
            <a:off x="0" y="0"/>
            <a:ext cx="9144000" cy="6858000"/>
          </a:xfrm>
          <a:prstGeom prst="rect">
            <a:avLst/>
          </a:prstGeom>
        </p:spPr>
      </p:pic>
      <p:pic>
        <p:nvPicPr>
          <p:cNvPr id="4" name="Picture 3" descr="ContentForgroundBlue.png"/>
          <p:cNvPicPr>
            <a:picLocks noChangeAspect="1"/>
          </p:cNvPicPr>
          <p:nvPr/>
        </p:nvPicPr>
        <p:blipFill>
          <a:blip r:embed="rId22"/>
          <a:stretch>
            <a:fillRect/>
          </a:stretch>
        </p:blipFill>
        <p:spPr>
          <a:xfrm>
            <a:off x="0" y="0"/>
            <a:ext cx="9144000" cy="6858000"/>
          </a:xfrm>
          <a:prstGeom prst="rect">
            <a:avLst/>
          </a:prstGeom>
        </p:spPr>
      </p:pic>
      <p:sp>
        <p:nvSpPr>
          <p:cNvPr id="2" name="Title Placeholder 1"/>
          <p:cNvSpPr>
            <a:spLocks noGrp="1"/>
          </p:cNvSpPr>
          <p:nvPr>
            <p:ph type="title"/>
          </p:nvPr>
        </p:nvSpPr>
        <p:spPr>
          <a:xfrm>
            <a:off x="387054" y="228600"/>
            <a:ext cx="8375946"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7054" y="1420814"/>
            <a:ext cx="8375946" cy="2128031"/>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788" r:id="rId12"/>
    <p:sldLayoutId id="2147483789" r:id="rId13"/>
    <p:sldLayoutId id="2147483790" r:id="rId14"/>
    <p:sldLayoutId id="2147483791" r:id="rId15"/>
    <p:sldLayoutId id="2147483792" r:id="rId16"/>
    <p:sldLayoutId id="2147483793" r:id="rId17"/>
    <p:sldLayoutId id="2147483794" r:id="rId18"/>
    <p:sldLayoutId id="2147483795" r:id="rId19"/>
  </p:sldLayoutIdLst>
  <p:transition>
    <p:fade/>
  </p:transition>
  <p:txStyles>
    <p:titleStyle>
      <a:lvl1pPr algn="l" defTabSz="914363" rtl="0" eaLnBrk="1" latinLnBrk="0" hangingPunct="1">
        <a:lnSpc>
          <a:spcPct val="90000"/>
        </a:lnSpc>
        <a:spcBef>
          <a:spcPct val="0"/>
        </a:spcBef>
        <a:buNone/>
        <a:defRPr lang="en-US" sz="4800" b="0" kern="1200" cap="none" spc="-100" baseline="0" dirty="0" smtClean="0">
          <a:ln w="3175">
            <a:noFill/>
          </a:ln>
          <a:solidFill>
            <a:schemeClr val="tx1"/>
          </a:solidFill>
          <a:effectLst/>
          <a:latin typeface="Calibri" pitchFamily="34" charset="0"/>
          <a:ea typeface="+mn-ea"/>
          <a:cs typeface="Arial" charset="0"/>
        </a:defRPr>
      </a:lvl1pPr>
    </p:titleStyle>
    <p:bodyStyle>
      <a:lvl1pPr marL="463550" indent="-463550" algn="l" defTabSz="914363" rtl="0" eaLnBrk="1" latinLnBrk="0" hangingPunct="1">
        <a:lnSpc>
          <a:spcPct val="90000"/>
        </a:lnSpc>
        <a:spcBef>
          <a:spcPct val="20000"/>
        </a:spcBef>
        <a:buSzPct val="120000"/>
        <a:buFontTx/>
        <a:buBlip>
          <a:blip r:embed="rId23"/>
        </a:buBlip>
        <a:defRPr sz="3200" kern="1200">
          <a:solidFill>
            <a:schemeClr val="tx1"/>
          </a:solidFill>
          <a:latin typeface="Calibri" pitchFamily="34" charset="0"/>
          <a:ea typeface="+mn-ea"/>
          <a:cs typeface="+mn-cs"/>
        </a:defRPr>
      </a:lvl1pPr>
      <a:lvl2pPr marL="833438" indent="-369888" algn="l" defTabSz="914363" rtl="0" eaLnBrk="1" latinLnBrk="0" hangingPunct="1">
        <a:lnSpc>
          <a:spcPct val="90000"/>
        </a:lnSpc>
        <a:spcBef>
          <a:spcPct val="20000"/>
        </a:spcBef>
        <a:buFontTx/>
        <a:buBlip>
          <a:blip r:embed="rId23"/>
        </a:buBlip>
        <a:defRPr sz="2800" kern="1200">
          <a:solidFill>
            <a:schemeClr val="tx1"/>
          </a:solidFill>
          <a:latin typeface="Calibri" pitchFamily="34" charset="0"/>
          <a:ea typeface="+mn-ea"/>
          <a:cs typeface="+mn-cs"/>
        </a:defRPr>
      </a:lvl2pPr>
      <a:lvl3pPr marL="1168400" indent="-346075" algn="l" defTabSz="914363" rtl="0" eaLnBrk="1" latinLnBrk="0" hangingPunct="1">
        <a:lnSpc>
          <a:spcPct val="90000"/>
        </a:lnSpc>
        <a:spcBef>
          <a:spcPct val="20000"/>
        </a:spcBef>
        <a:buFontTx/>
        <a:buBlip>
          <a:blip r:embed="rId23"/>
        </a:buBlip>
        <a:defRPr sz="2400" kern="1200">
          <a:solidFill>
            <a:schemeClr val="tx1"/>
          </a:solidFill>
          <a:latin typeface="Calibri" pitchFamily="34" charset="0"/>
          <a:ea typeface="+mn-ea"/>
          <a:cs typeface="+mn-cs"/>
        </a:defRPr>
      </a:lvl3pPr>
      <a:lvl4pPr marL="1516063" indent="-347663" algn="l" defTabSz="914363" rtl="0" eaLnBrk="1" latinLnBrk="0" hangingPunct="1">
        <a:lnSpc>
          <a:spcPct val="90000"/>
        </a:lnSpc>
        <a:spcBef>
          <a:spcPct val="20000"/>
        </a:spcBef>
        <a:buFontTx/>
        <a:buBlip>
          <a:blip r:embed="rId23"/>
        </a:buBlip>
        <a:defRPr sz="2400" kern="1200">
          <a:solidFill>
            <a:schemeClr val="tx1"/>
          </a:solidFill>
          <a:latin typeface="Calibri" pitchFamily="34" charset="0"/>
          <a:ea typeface="+mn-ea"/>
          <a:cs typeface="+mn-cs"/>
        </a:defRPr>
      </a:lvl4pPr>
      <a:lvl5pPr marL="1852613" indent="-325438" algn="l" defTabSz="914363" rtl="0" eaLnBrk="1" latinLnBrk="0" hangingPunct="1">
        <a:lnSpc>
          <a:spcPct val="90000"/>
        </a:lnSpc>
        <a:spcBef>
          <a:spcPct val="20000"/>
        </a:spcBef>
        <a:buFontTx/>
        <a:buBlip>
          <a:blip r:embed="rId23"/>
        </a:buBlip>
        <a:defRPr sz="2400" kern="1200">
          <a:solidFill>
            <a:schemeClr val="tx1"/>
          </a:solidFill>
          <a:latin typeface="Calibri" pitchFamily="34" charset="0"/>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24.xml"/><Relationship Id="rId7" Type="http://schemas.openxmlformats.org/officeDocument/2006/relationships/image" Target="../media/image43.png"/><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42.emf"/><Relationship Id="rId5" Type="http://schemas.openxmlformats.org/officeDocument/2006/relationships/oleObject" Target="../embeddings/oleObject1.bin"/><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0.png"/><Relationship Id="rId7" Type="http://schemas.openxmlformats.org/officeDocument/2006/relationships/image" Target="../media/image50.png"/><Relationship Id="rId2" Type="http://schemas.openxmlformats.org/officeDocument/2006/relationships/notesSlide" Target="../notesSlides/notesSlide34.xml"/><Relationship Id="rId1" Type="http://schemas.openxmlformats.org/officeDocument/2006/relationships/slideLayout" Target="../slideLayouts/slideLayout6.xml"/><Relationship Id="rId6" Type="http://schemas.openxmlformats.org/officeDocument/2006/relationships/image" Target="../media/image49.png"/><Relationship Id="rId11" Type="http://schemas.openxmlformats.org/officeDocument/2006/relationships/image" Target="../media/image53.png"/><Relationship Id="rId5" Type="http://schemas.openxmlformats.org/officeDocument/2006/relationships/image" Target="../media/image48.png"/><Relationship Id="rId10" Type="http://schemas.openxmlformats.org/officeDocument/2006/relationships/image" Target="../media/image35.png"/><Relationship Id="rId4" Type="http://schemas.openxmlformats.org/officeDocument/2006/relationships/image" Target="../media/image47.png"/><Relationship Id="rId9" Type="http://schemas.openxmlformats.org/officeDocument/2006/relationships/image" Target="../media/image52.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55.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3.png"/><Relationship Id="rId2" Type="http://schemas.openxmlformats.org/officeDocument/2006/relationships/notesSlide" Target="../notesSlides/notesSlide41.xml"/><Relationship Id="rId1" Type="http://schemas.openxmlformats.org/officeDocument/2006/relationships/slideLayout" Target="../slideLayouts/slideLayout6.xml"/><Relationship Id="rId6" Type="http://schemas.openxmlformats.org/officeDocument/2006/relationships/image" Target="../media/image59.png"/><Relationship Id="rId5" Type="http://schemas.openxmlformats.org/officeDocument/2006/relationships/image" Target="../media/image58.jpeg"/><Relationship Id="rId4" Type="http://schemas.openxmlformats.org/officeDocument/2006/relationships/image" Target="../media/image57.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6.xml"/><Relationship Id="rId1" Type="http://schemas.openxmlformats.org/officeDocument/2006/relationships/slideLayout" Target="../slideLayouts/slideLayout3.xml"/><Relationship Id="rId4" Type="http://schemas.openxmlformats.org/officeDocument/2006/relationships/image" Target="../media/image65.png"/></Relationships>
</file>

<file path=ppt/slides/_rels/slide5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7.xml"/><Relationship Id="rId1" Type="http://schemas.openxmlformats.org/officeDocument/2006/relationships/slideLayout" Target="../slideLayouts/slideLayout3.xml"/><Relationship Id="rId4" Type="http://schemas.openxmlformats.org/officeDocument/2006/relationships/image" Target="../media/image67.png"/></Relationships>
</file>

<file path=ppt/slides/_rels/slide5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58.xml"/><Relationship Id="rId1" Type="http://schemas.openxmlformats.org/officeDocument/2006/relationships/slideLayout" Target="../slideLayouts/slideLayout3.xml"/><Relationship Id="rId4" Type="http://schemas.openxmlformats.org/officeDocument/2006/relationships/image" Target="../media/image69.png"/></Relationships>
</file>

<file path=ppt/slides/_rels/slide5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1.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smtClean="0"/>
              <a:t>Windows Server 2008 - File and Storage Solutions</a:t>
            </a: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noProof="0" dirty="0" smtClean="0"/>
              <a:t>SMB2 Benefits</a:t>
            </a:r>
          </a:p>
        </p:txBody>
      </p:sp>
      <p:sp>
        <p:nvSpPr>
          <p:cNvPr id="13315" name="Rectangle 3"/>
          <p:cNvSpPr>
            <a:spLocks noGrp="1" noChangeArrowheads="1"/>
          </p:cNvSpPr>
          <p:nvPr>
            <p:ph idx="1"/>
          </p:nvPr>
        </p:nvSpPr>
        <p:spPr>
          <a:xfrm>
            <a:off x="381000" y="1412875"/>
            <a:ext cx="8382000" cy="4918269"/>
          </a:xfrm>
        </p:spPr>
        <p:txBody>
          <a:bodyPr/>
          <a:lstStyle/>
          <a:p>
            <a:r>
              <a:rPr lang="en-US" sz="2400" noProof="0" dirty="0" smtClean="0"/>
              <a:t>Scalability for file </a:t>
            </a:r>
            <a:br>
              <a:rPr lang="en-US" sz="2400" noProof="0" dirty="0" smtClean="0"/>
            </a:br>
            <a:r>
              <a:rPr lang="en-US" sz="2400" noProof="0" dirty="0" smtClean="0"/>
              <a:t>sharing greatly </a:t>
            </a:r>
            <a:br>
              <a:rPr lang="en-US" sz="2400" noProof="0" dirty="0" smtClean="0"/>
            </a:br>
            <a:r>
              <a:rPr lang="en-US" sz="2400" noProof="0" dirty="0" smtClean="0"/>
              <a:t>increased</a:t>
            </a:r>
          </a:p>
          <a:p>
            <a:pPr>
              <a:spcBef>
                <a:spcPts val="900"/>
              </a:spcBef>
            </a:pPr>
            <a:r>
              <a:rPr lang="en-US" sz="2400" noProof="0" dirty="0" smtClean="0"/>
              <a:t>Performance </a:t>
            </a:r>
            <a:br>
              <a:rPr lang="en-US" sz="2400" noProof="0" dirty="0" smtClean="0"/>
            </a:br>
            <a:r>
              <a:rPr lang="en-US" sz="2400" noProof="0" dirty="0" smtClean="0"/>
              <a:t>massively improved</a:t>
            </a:r>
          </a:p>
          <a:p>
            <a:pPr lvl="1">
              <a:spcBef>
                <a:spcPts val="300"/>
              </a:spcBef>
            </a:pPr>
            <a:r>
              <a:rPr lang="en-US" sz="2000" noProof="0" dirty="0" smtClean="0"/>
              <a:t>Request compounding reduces “chattiness”</a:t>
            </a:r>
          </a:p>
          <a:p>
            <a:pPr lvl="1">
              <a:spcBef>
                <a:spcPts val="300"/>
              </a:spcBef>
            </a:pPr>
            <a:r>
              <a:rPr lang="en-US" sz="2000" noProof="0" dirty="0" smtClean="0"/>
              <a:t>Larger reads/writes can fill the pipe even with significant link latency</a:t>
            </a:r>
          </a:p>
          <a:p>
            <a:pPr>
              <a:spcBef>
                <a:spcPts val="900"/>
              </a:spcBef>
            </a:pPr>
            <a:r>
              <a:rPr lang="en-US" sz="2400" noProof="0" dirty="0" smtClean="0"/>
              <a:t>Secure and robust</a:t>
            </a:r>
          </a:p>
          <a:p>
            <a:pPr lvl="1">
              <a:spcBef>
                <a:spcPts val="300"/>
              </a:spcBef>
            </a:pPr>
            <a:r>
              <a:rPr lang="en-US" sz="2000" noProof="0" dirty="0" smtClean="0"/>
              <a:t>Durable handles</a:t>
            </a:r>
          </a:p>
          <a:p>
            <a:pPr lvl="1">
              <a:spcBef>
                <a:spcPts val="300"/>
              </a:spcBef>
            </a:pPr>
            <a:r>
              <a:rPr lang="en-US" sz="2000" dirty="0" smtClean="0"/>
              <a:t>Message signing settings improved (HMAC SHA-256 replaces MD5)</a:t>
            </a:r>
          </a:p>
          <a:p>
            <a:pPr lvl="1">
              <a:spcBef>
                <a:spcPts val="300"/>
              </a:spcBef>
            </a:pPr>
            <a:r>
              <a:rPr lang="en-US" sz="2000" dirty="0" smtClean="0"/>
              <a:t>Small command set reduces attack surface and complexity </a:t>
            </a:r>
          </a:p>
          <a:p>
            <a:pPr>
              <a:spcBef>
                <a:spcPts val="900"/>
              </a:spcBef>
            </a:pPr>
            <a:r>
              <a:rPr lang="en-US" sz="2400" noProof="0" dirty="0" smtClean="0"/>
              <a:t>Symbolic link support</a:t>
            </a:r>
          </a:p>
          <a:p>
            <a:pPr lvl="1">
              <a:spcBef>
                <a:spcPts val="300"/>
              </a:spcBef>
            </a:pPr>
            <a:r>
              <a:rPr lang="en-US" sz="2000" noProof="0" dirty="0" smtClean="0"/>
              <a:t>Evaluation of </a:t>
            </a:r>
            <a:r>
              <a:rPr lang="en-US" sz="2000" noProof="0" dirty="0" err="1" smtClean="0"/>
              <a:t>symlinks</a:t>
            </a:r>
            <a:r>
              <a:rPr lang="en-US" sz="2000" noProof="0" dirty="0" smtClean="0"/>
              <a:t> involving remote paths is limited by default</a:t>
            </a:r>
          </a:p>
          <a:p>
            <a:pPr lvl="1">
              <a:spcBef>
                <a:spcPts val="300"/>
              </a:spcBef>
            </a:pPr>
            <a:r>
              <a:rPr lang="en-US" sz="2000" noProof="0" dirty="0" smtClean="0"/>
              <a:t>Can only be created by administrators (via </a:t>
            </a:r>
            <a:r>
              <a:rPr lang="en-US" sz="2000" noProof="0" smtClean="0"/>
              <a:t>Group Policy</a:t>
            </a:r>
            <a:r>
              <a:rPr lang="en-US" sz="2000" noProof="0" dirty="0" smtClean="0"/>
              <a:t>)</a:t>
            </a:r>
          </a:p>
        </p:txBody>
      </p:sp>
      <p:graphicFrame>
        <p:nvGraphicFramePr>
          <p:cNvPr id="7" name="Content Placeholder 3"/>
          <p:cNvGraphicFramePr>
            <a:graphicFrameLocks/>
          </p:cNvGraphicFramePr>
          <p:nvPr/>
        </p:nvGraphicFramePr>
        <p:xfrm>
          <a:off x="3454399" y="1426952"/>
          <a:ext cx="5302251" cy="1371600"/>
        </p:xfrm>
        <a:graphic>
          <a:graphicData uri="http://schemas.openxmlformats.org/drawingml/2006/table">
            <a:tbl>
              <a:tblPr firstRow="1" bandRow="1">
                <a:tableStyleId>{5940675A-B579-460E-94D1-54222C63F5DA}</a:tableStyleId>
              </a:tblPr>
              <a:tblGrid>
                <a:gridCol w="2044701"/>
                <a:gridCol w="1628775"/>
                <a:gridCol w="1628775"/>
              </a:tblGrid>
              <a:tr h="310273">
                <a:tc>
                  <a:txBody>
                    <a:bodyPr/>
                    <a:lstStyle/>
                    <a:p>
                      <a:pPr marL="0" algn="l"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Limits</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pPr marL="0" algn="l"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SMB1</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pPr marL="0" algn="l"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SMB2</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r>
              <a:tr h="310273">
                <a:tc>
                  <a:txBody>
                    <a:bodyPr/>
                    <a:lstStyle/>
                    <a:p>
                      <a:pPr marL="0" algn="l"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Number</a:t>
                      </a:r>
                      <a:r>
                        <a:rPr lang="en-US" sz="1600" kern="1200" baseline="0" dirty="0" smtClean="0">
                          <a:solidFill>
                            <a:schemeClr val="bg1"/>
                          </a:solidFill>
                          <a:effectLst>
                            <a:outerShdw blurRad="38100" dist="38100" dir="2700000" algn="tl">
                              <a:srgbClr val="000000">
                                <a:alpha val="43137"/>
                              </a:srgbClr>
                            </a:outerShdw>
                          </a:effectLst>
                          <a:latin typeface="+mn-lt"/>
                          <a:ea typeface="+mn-ea"/>
                          <a:cs typeface="+mn-cs"/>
                        </a:rPr>
                        <a:t> of users</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l"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Max 2^16</a:t>
                      </a:r>
                      <a:endParaRPr lang="en-US" sz="1600" kern="1200" dirty="0">
                        <a:solidFill>
                          <a:schemeClr val="bg1"/>
                        </a:solidFill>
                        <a:effectLst>
                          <a:outerShdw blurRad="38100" dist="38100" dir="2700000" algn="tl">
                            <a:srgbClr val="000000">
                              <a:alpha val="43137"/>
                            </a:srgbClr>
                          </a:outerShdw>
                        </a:effectLst>
                        <a:latin typeface="+mn-lt"/>
                        <a:ea typeface="+mn-ea"/>
                        <a:cs typeface="+mn-cs"/>
                      </a:endParaRPr>
                    </a:p>
                  </a:txBody>
                  <a:tcP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l"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Max 2^64</a:t>
                      </a:r>
                      <a:endParaRPr lang="en-US" sz="1600" kern="1200" dirty="0">
                        <a:solidFill>
                          <a:schemeClr val="bg1"/>
                        </a:solidFill>
                        <a:effectLst>
                          <a:outerShdw blurRad="38100" dist="38100" dir="2700000" algn="tl">
                            <a:srgbClr val="000000">
                              <a:alpha val="43137"/>
                            </a:srgbClr>
                          </a:outerShdw>
                        </a:effectLst>
                        <a:latin typeface="+mn-lt"/>
                        <a:ea typeface="+mn-ea"/>
                        <a:cs typeface="+mn-cs"/>
                      </a:endParaRPr>
                    </a:p>
                  </a:txBody>
                  <a:tcP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310273">
                <a:tc>
                  <a:txBody>
                    <a:bodyPr/>
                    <a:lstStyle/>
                    <a:p>
                      <a:pPr marL="0" algn="l"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Number of open files</a:t>
                      </a: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l"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Max 2^16</a:t>
                      </a:r>
                      <a:endParaRPr lang="en-US" sz="1600" kern="1200" dirty="0">
                        <a:solidFill>
                          <a:schemeClr val="bg1"/>
                        </a:solidFill>
                        <a:effectLst>
                          <a:outerShdw blurRad="38100" dist="38100" dir="2700000" algn="tl">
                            <a:srgbClr val="000000">
                              <a:alpha val="43137"/>
                            </a:srgbClr>
                          </a:outerShdw>
                        </a:effectLst>
                        <a:latin typeface="+mn-lt"/>
                        <a:ea typeface="+mn-ea"/>
                        <a:cs typeface="+mn-cs"/>
                      </a:endParaRPr>
                    </a:p>
                  </a:txBody>
                  <a:tcP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l"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Max 2^64</a:t>
                      </a:r>
                      <a:endParaRPr lang="en-US" sz="1600" kern="1200" dirty="0">
                        <a:solidFill>
                          <a:schemeClr val="bg1"/>
                        </a:solidFill>
                        <a:effectLst>
                          <a:outerShdw blurRad="38100" dist="38100" dir="2700000" algn="tl">
                            <a:srgbClr val="000000">
                              <a:alpha val="43137"/>
                            </a:srgbClr>
                          </a:outerShdw>
                        </a:effectLst>
                        <a:latin typeface="+mn-lt"/>
                        <a:ea typeface="+mn-ea"/>
                        <a:cs typeface="+mn-cs"/>
                      </a:endParaRPr>
                    </a:p>
                  </a:txBody>
                  <a:tcP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310273">
                <a:tc>
                  <a:txBody>
                    <a:bodyPr/>
                    <a:lstStyle/>
                    <a:p>
                      <a:pPr marL="0" algn="l"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Number of shares</a:t>
                      </a: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l"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Max 2^16</a:t>
                      </a:r>
                      <a:endParaRPr lang="en-US" sz="1600" kern="1200" dirty="0">
                        <a:solidFill>
                          <a:schemeClr val="bg1"/>
                        </a:solidFill>
                        <a:effectLst>
                          <a:outerShdw blurRad="38100" dist="38100" dir="2700000" algn="tl">
                            <a:srgbClr val="000000">
                              <a:alpha val="43137"/>
                            </a:srgbClr>
                          </a:outerShdw>
                        </a:effectLst>
                        <a:latin typeface="+mn-lt"/>
                        <a:ea typeface="+mn-ea"/>
                        <a:cs typeface="+mn-cs"/>
                      </a:endParaRPr>
                    </a:p>
                  </a:txBody>
                  <a:tcP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l"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Max 2^32</a:t>
                      </a:r>
                      <a:endParaRPr lang="en-US" sz="1600" kern="1200" dirty="0">
                        <a:solidFill>
                          <a:schemeClr val="bg1"/>
                        </a:solidFill>
                        <a:effectLst>
                          <a:outerShdw blurRad="38100" dist="38100" dir="2700000" algn="tl">
                            <a:srgbClr val="000000">
                              <a:alpha val="43137"/>
                            </a:srgbClr>
                          </a:outerShdw>
                        </a:effectLst>
                        <a:latin typeface="+mn-lt"/>
                        <a:ea typeface="+mn-ea"/>
                        <a:cs typeface="+mn-cs"/>
                      </a:endParaRPr>
                    </a:p>
                  </a:txBody>
                  <a:tcP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bl>
          </a:graphicData>
        </a:graphic>
      </p:graphicFrame>
      <p:graphicFrame>
        <p:nvGraphicFramePr>
          <p:cNvPr id="8" name="Content Placeholder 3"/>
          <p:cNvGraphicFramePr>
            <a:graphicFrameLocks/>
          </p:cNvGraphicFramePr>
          <p:nvPr/>
        </p:nvGraphicFramePr>
        <p:xfrm>
          <a:off x="3454399" y="3846064"/>
          <a:ext cx="5302251" cy="701040"/>
        </p:xfrm>
        <a:graphic>
          <a:graphicData uri="http://schemas.openxmlformats.org/drawingml/2006/table">
            <a:tbl>
              <a:tblPr firstRow="1" bandRow="1">
                <a:tableStyleId>{5940675A-B579-460E-94D1-54222C63F5DA}</a:tableStyleId>
              </a:tblPr>
              <a:tblGrid>
                <a:gridCol w="2044701"/>
                <a:gridCol w="1628775"/>
                <a:gridCol w="1628775"/>
              </a:tblGrid>
              <a:tr h="268029">
                <a:tc>
                  <a:txBody>
                    <a:bodyPr/>
                    <a:lstStyle/>
                    <a:p>
                      <a:pPr marL="0" algn="l"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Total</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pPr marL="0" algn="l"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SMB1</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pPr marL="0" algn="l" defTabSz="914099" rtl="0" eaLnBrk="1" fontAlgn="base" latinLnBrk="0" hangingPunct="1">
                        <a:spcBef>
                          <a:spcPct val="0"/>
                        </a:spcBef>
                        <a:spcAft>
                          <a:spcPct val="0"/>
                        </a:spcAft>
                        <a:defRPr/>
                      </a:pPr>
                      <a:r>
                        <a:rPr lang="en-US" sz="1800" kern="1200" dirty="0" smtClean="0">
                          <a:effectLst>
                            <a:outerShdw blurRad="38100" dist="38100" dir="2700000" algn="tl">
                              <a:srgbClr val="000000">
                                <a:alpha val="43137"/>
                              </a:srgbClr>
                            </a:outerShdw>
                          </a:effectLst>
                        </a:rPr>
                        <a:t>SMB2</a:t>
                      </a:r>
                      <a:endParaRPr lang="en-US" sz="1800" kern="1200" dirty="0" smtClean="0">
                        <a:solidFill>
                          <a:srgbClr val="FFFFFF"/>
                        </a:solidFill>
                        <a:effectLst>
                          <a:outerShdw blurRad="38100" dist="38100" dir="2700000" algn="tl">
                            <a:srgbClr val="000000">
                              <a:alpha val="43137"/>
                            </a:srgbClr>
                          </a:outerShdw>
                        </a:effectLst>
                        <a:latin typeface="+mn-lt"/>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r>
              <a:tr h="245694">
                <a:tc>
                  <a:txBody>
                    <a:bodyPr/>
                    <a:lstStyle/>
                    <a:p>
                      <a:pPr marL="0" algn="l" defTabSz="914099" rtl="0" eaLnBrk="1" fontAlgn="base" latinLnBrk="0" hangingPunct="1">
                        <a:spcBef>
                          <a:spcPct val="0"/>
                        </a:spcBef>
                        <a:spcAft>
                          <a:spcPct val="0"/>
                        </a:spcAft>
                        <a:defRPr/>
                      </a:pPr>
                      <a:r>
                        <a:rPr lang="en-US" sz="1600" kern="1200" dirty="0" err="1" smtClean="0">
                          <a:solidFill>
                            <a:schemeClr val="bg1"/>
                          </a:solidFill>
                          <a:effectLst>
                            <a:outerShdw blurRad="38100" dist="38100" dir="2700000" algn="tl">
                              <a:srgbClr val="000000">
                                <a:alpha val="43137"/>
                              </a:srgbClr>
                            </a:outerShdw>
                          </a:effectLst>
                          <a:latin typeface="+mn-lt"/>
                          <a:ea typeface="+mn-ea"/>
                          <a:cs typeface="+mn-cs"/>
                        </a:rPr>
                        <a:t>Opcodes</a:t>
                      </a:r>
                      <a:endParaRPr lang="en-US" sz="1600" kern="1200" dirty="0" smtClean="0">
                        <a:solidFill>
                          <a:schemeClr val="bg1"/>
                        </a:solidFill>
                        <a:effectLst>
                          <a:outerShdw blurRad="38100" dist="38100" dir="2700000" algn="tl">
                            <a:srgbClr val="000000">
                              <a:alpha val="43137"/>
                            </a:srgbClr>
                          </a:outerShdw>
                        </a:effectLst>
                        <a:latin typeface="+mn-lt"/>
                        <a:ea typeface="+mn-ea"/>
                        <a:cs typeface="+mn-cs"/>
                      </a:endParaRPr>
                    </a:p>
                  </a:txBody>
                  <a:tcPr anchor="ct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l"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&gt;100</a:t>
                      </a:r>
                      <a:endParaRPr lang="en-US" sz="1600" kern="1200" dirty="0">
                        <a:solidFill>
                          <a:schemeClr val="bg1"/>
                        </a:solidFill>
                        <a:effectLst>
                          <a:outerShdw blurRad="38100" dist="38100" dir="2700000" algn="tl">
                            <a:srgbClr val="000000">
                              <a:alpha val="43137"/>
                            </a:srgbClr>
                          </a:outerShdw>
                        </a:effectLst>
                        <a:latin typeface="+mn-lt"/>
                        <a:ea typeface="+mn-ea"/>
                        <a:cs typeface="+mn-cs"/>
                      </a:endParaRPr>
                    </a:p>
                  </a:txBody>
                  <a:tcP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l" defTabSz="914099" rtl="0" eaLnBrk="1" fontAlgn="base" latinLnBrk="0" hangingPunct="1">
                        <a:spcBef>
                          <a:spcPct val="0"/>
                        </a:spcBef>
                        <a:spcAft>
                          <a:spcPct val="0"/>
                        </a:spcAft>
                        <a:defRPr/>
                      </a:pPr>
                      <a:r>
                        <a:rPr lang="en-US" sz="1600" kern="1200" dirty="0" smtClean="0">
                          <a:solidFill>
                            <a:schemeClr val="bg1"/>
                          </a:solidFill>
                          <a:effectLst>
                            <a:outerShdw blurRad="38100" dist="38100" dir="2700000" algn="tl">
                              <a:srgbClr val="000000">
                                <a:alpha val="43137"/>
                              </a:srgbClr>
                            </a:outerShdw>
                          </a:effectLst>
                          <a:latin typeface="+mn-lt"/>
                          <a:ea typeface="+mn-ea"/>
                          <a:cs typeface="+mn-cs"/>
                        </a:rPr>
                        <a:t>19</a:t>
                      </a:r>
                      <a:endParaRPr lang="en-US" sz="1600" kern="1200" dirty="0">
                        <a:solidFill>
                          <a:schemeClr val="bg1"/>
                        </a:solidFill>
                        <a:effectLst>
                          <a:outerShdw blurRad="38100" dist="38100" dir="2700000" algn="tl">
                            <a:srgbClr val="000000">
                              <a:alpha val="43137"/>
                            </a:srgbClr>
                          </a:outerShdw>
                        </a:effectLst>
                        <a:latin typeface="+mn-lt"/>
                        <a:ea typeface="+mn-ea"/>
                        <a:cs typeface="+mn-cs"/>
                      </a:endParaRPr>
                    </a:p>
                  </a:txBody>
                  <a:tcP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fade">
                                      <p:cBhvr>
                                        <p:cTn id="7" dur="500"/>
                                        <p:tgtEl>
                                          <p:spTgt spid="1331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3315">
                                            <p:txEl>
                                              <p:pRg st="1" end="1"/>
                                            </p:txEl>
                                          </p:spTgt>
                                        </p:tgtEl>
                                        <p:attrNameLst>
                                          <p:attrName>style.visibility</p:attrName>
                                        </p:attrNameLst>
                                      </p:cBhvr>
                                      <p:to>
                                        <p:strVal val="visible"/>
                                      </p:to>
                                    </p:set>
                                    <p:animEffect transition="in" filter="fade">
                                      <p:cBhvr>
                                        <p:cTn id="15" dur="500"/>
                                        <p:tgtEl>
                                          <p:spTgt spid="13315">
                                            <p:txEl>
                                              <p:pRg st="1" end="1"/>
                                            </p:txEl>
                                          </p:spTgt>
                                        </p:tgtEl>
                                      </p:cBhvr>
                                    </p:animEffect>
                                  </p:childTnLst>
                                </p:cTn>
                              </p:par>
                              <p:par>
                                <p:cTn id="16" presetID="10" presetClass="entr" presetSubtype="0" fill="hold" nodeType="withEffect">
                                  <p:stCondLst>
                                    <p:cond delay="300"/>
                                  </p:stCondLst>
                                  <p:childTnLst>
                                    <p:set>
                                      <p:cBhvr>
                                        <p:cTn id="17" dur="1" fill="hold">
                                          <p:stCondLst>
                                            <p:cond delay="0"/>
                                          </p:stCondLst>
                                        </p:cTn>
                                        <p:tgtEl>
                                          <p:spTgt spid="13315">
                                            <p:txEl>
                                              <p:pRg st="2" end="2"/>
                                            </p:txEl>
                                          </p:spTgt>
                                        </p:tgtEl>
                                        <p:attrNameLst>
                                          <p:attrName>style.visibility</p:attrName>
                                        </p:attrNameLst>
                                      </p:cBhvr>
                                      <p:to>
                                        <p:strVal val="visible"/>
                                      </p:to>
                                    </p:set>
                                    <p:animEffect transition="in" filter="fade">
                                      <p:cBhvr>
                                        <p:cTn id="18" dur="500"/>
                                        <p:tgtEl>
                                          <p:spTgt spid="13315">
                                            <p:txEl>
                                              <p:pRg st="2" end="2"/>
                                            </p:txEl>
                                          </p:spTgt>
                                        </p:tgtEl>
                                      </p:cBhvr>
                                    </p:animEffect>
                                  </p:childTnLst>
                                </p:cTn>
                              </p:par>
                              <p:par>
                                <p:cTn id="19" presetID="10" presetClass="entr" presetSubtype="0" fill="hold" nodeType="withEffect">
                                  <p:stCondLst>
                                    <p:cond delay="600"/>
                                  </p:stCondLst>
                                  <p:childTnLst>
                                    <p:set>
                                      <p:cBhvr>
                                        <p:cTn id="20" dur="1" fill="hold">
                                          <p:stCondLst>
                                            <p:cond delay="0"/>
                                          </p:stCondLst>
                                        </p:cTn>
                                        <p:tgtEl>
                                          <p:spTgt spid="13315">
                                            <p:txEl>
                                              <p:pRg st="3" end="3"/>
                                            </p:txEl>
                                          </p:spTgt>
                                        </p:tgtEl>
                                        <p:attrNameLst>
                                          <p:attrName>style.visibility</p:attrName>
                                        </p:attrNameLst>
                                      </p:cBhvr>
                                      <p:to>
                                        <p:strVal val="visible"/>
                                      </p:to>
                                    </p:set>
                                    <p:animEffect transition="in" filter="fade">
                                      <p:cBhvr>
                                        <p:cTn id="21" dur="500"/>
                                        <p:tgtEl>
                                          <p:spTgt spid="13315">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3315">
                                            <p:txEl>
                                              <p:pRg st="4" end="4"/>
                                            </p:txEl>
                                          </p:spTgt>
                                        </p:tgtEl>
                                        <p:attrNameLst>
                                          <p:attrName>style.visibility</p:attrName>
                                        </p:attrNameLst>
                                      </p:cBhvr>
                                      <p:to>
                                        <p:strVal val="visible"/>
                                      </p:to>
                                    </p:set>
                                    <p:animEffect transition="in" filter="fade">
                                      <p:cBhvr>
                                        <p:cTn id="26" dur="500"/>
                                        <p:tgtEl>
                                          <p:spTgt spid="13315">
                                            <p:txEl>
                                              <p:pRg st="4" end="4"/>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nodeType="withEffect">
                                  <p:stCondLst>
                                    <p:cond delay="300"/>
                                  </p:stCondLst>
                                  <p:childTnLst>
                                    <p:set>
                                      <p:cBhvr>
                                        <p:cTn id="31" dur="1" fill="hold">
                                          <p:stCondLst>
                                            <p:cond delay="0"/>
                                          </p:stCondLst>
                                        </p:cTn>
                                        <p:tgtEl>
                                          <p:spTgt spid="13315">
                                            <p:txEl>
                                              <p:pRg st="5" end="5"/>
                                            </p:txEl>
                                          </p:spTgt>
                                        </p:tgtEl>
                                        <p:attrNameLst>
                                          <p:attrName>style.visibility</p:attrName>
                                        </p:attrNameLst>
                                      </p:cBhvr>
                                      <p:to>
                                        <p:strVal val="visible"/>
                                      </p:to>
                                    </p:set>
                                    <p:animEffect transition="in" filter="fade">
                                      <p:cBhvr>
                                        <p:cTn id="32" dur="500"/>
                                        <p:tgtEl>
                                          <p:spTgt spid="13315">
                                            <p:txEl>
                                              <p:pRg st="5" end="5"/>
                                            </p:txEl>
                                          </p:spTgt>
                                        </p:tgtEl>
                                      </p:cBhvr>
                                    </p:animEffect>
                                  </p:childTnLst>
                                </p:cTn>
                              </p:par>
                              <p:par>
                                <p:cTn id="33" presetID="10" presetClass="entr" presetSubtype="0" fill="hold" nodeType="withEffect">
                                  <p:stCondLst>
                                    <p:cond delay="600"/>
                                  </p:stCondLst>
                                  <p:childTnLst>
                                    <p:set>
                                      <p:cBhvr>
                                        <p:cTn id="34" dur="1" fill="hold">
                                          <p:stCondLst>
                                            <p:cond delay="0"/>
                                          </p:stCondLst>
                                        </p:cTn>
                                        <p:tgtEl>
                                          <p:spTgt spid="13315">
                                            <p:txEl>
                                              <p:pRg st="6" end="6"/>
                                            </p:txEl>
                                          </p:spTgt>
                                        </p:tgtEl>
                                        <p:attrNameLst>
                                          <p:attrName>style.visibility</p:attrName>
                                        </p:attrNameLst>
                                      </p:cBhvr>
                                      <p:to>
                                        <p:strVal val="visible"/>
                                      </p:to>
                                    </p:set>
                                    <p:animEffect transition="in" filter="fade">
                                      <p:cBhvr>
                                        <p:cTn id="35" dur="500"/>
                                        <p:tgtEl>
                                          <p:spTgt spid="13315">
                                            <p:txEl>
                                              <p:pRg st="6" end="6"/>
                                            </p:txEl>
                                          </p:spTgt>
                                        </p:tgtEl>
                                      </p:cBhvr>
                                    </p:animEffect>
                                  </p:childTnLst>
                                </p:cTn>
                              </p:par>
                              <p:par>
                                <p:cTn id="36" presetID="10" presetClass="entr" presetSubtype="0" fill="hold" nodeType="withEffect">
                                  <p:stCondLst>
                                    <p:cond delay="900"/>
                                  </p:stCondLst>
                                  <p:childTnLst>
                                    <p:set>
                                      <p:cBhvr>
                                        <p:cTn id="37" dur="1" fill="hold">
                                          <p:stCondLst>
                                            <p:cond delay="0"/>
                                          </p:stCondLst>
                                        </p:cTn>
                                        <p:tgtEl>
                                          <p:spTgt spid="13315">
                                            <p:txEl>
                                              <p:pRg st="7" end="7"/>
                                            </p:txEl>
                                          </p:spTgt>
                                        </p:tgtEl>
                                        <p:attrNameLst>
                                          <p:attrName>style.visibility</p:attrName>
                                        </p:attrNameLst>
                                      </p:cBhvr>
                                      <p:to>
                                        <p:strVal val="visible"/>
                                      </p:to>
                                    </p:set>
                                    <p:animEffect transition="in" filter="fade">
                                      <p:cBhvr>
                                        <p:cTn id="38" dur="500"/>
                                        <p:tgtEl>
                                          <p:spTgt spid="13315">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3315">
                                            <p:txEl>
                                              <p:pRg st="8" end="8"/>
                                            </p:txEl>
                                          </p:spTgt>
                                        </p:tgtEl>
                                        <p:attrNameLst>
                                          <p:attrName>style.visibility</p:attrName>
                                        </p:attrNameLst>
                                      </p:cBhvr>
                                      <p:to>
                                        <p:strVal val="visible"/>
                                      </p:to>
                                    </p:set>
                                    <p:animEffect transition="in" filter="fade">
                                      <p:cBhvr>
                                        <p:cTn id="43" dur="500"/>
                                        <p:tgtEl>
                                          <p:spTgt spid="13315">
                                            <p:txEl>
                                              <p:pRg st="8" end="8"/>
                                            </p:txEl>
                                          </p:spTgt>
                                        </p:tgtEl>
                                      </p:cBhvr>
                                    </p:animEffect>
                                  </p:childTnLst>
                                </p:cTn>
                              </p:par>
                              <p:par>
                                <p:cTn id="44" presetID="10" presetClass="entr" presetSubtype="0" fill="hold" nodeType="withEffect">
                                  <p:stCondLst>
                                    <p:cond delay="400"/>
                                  </p:stCondLst>
                                  <p:childTnLst>
                                    <p:set>
                                      <p:cBhvr>
                                        <p:cTn id="45" dur="1" fill="hold">
                                          <p:stCondLst>
                                            <p:cond delay="0"/>
                                          </p:stCondLst>
                                        </p:cTn>
                                        <p:tgtEl>
                                          <p:spTgt spid="13315">
                                            <p:txEl>
                                              <p:pRg st="9" end="9"/>
                                            </p:txEl>
                                          </p:spTgt>
                                        </p:tgtEl>
                                        <p:attrNameLst>
                                          <p:attrName>style.visibility</p:attrName>
                                        </p:attrNameLst>
                                      </p:cBhvr>
                                      <p:to>
                                        <p:strVal val="visible"/>
                                      </p:to>
                                    </p:set>
                                    <p:animEffect transition="in" filter="fade">
                                      <p:cBhvr>
                                        <p:cTn id="46" dur="500"/>
                                        <p:tgtEl>
                                          <p:spTgt spid="13315">
                                            <p:txEl>
                                              <p:pRg st="9" end="9"/>
                                            </p:txEl>
                                          </p:spTgt>
                                        </p:tgtEl>
                                      </p:cBhvr>
                                    </p:animEffect>
                                  </p:childTnLst>
                                </p:cTn>
                              </p:par>
                              <p:par>
                                <p:cTn id="47" presetID="10" presetClass="entr" presetSubtype="0" fill="hold" nodeType="withEffect">
                                  <p:stCondLst>
                                    <p:cond delay="600"/>
                                  </p:stCondLst>
                                  <p:childTnLst>
                                    <p:set>
                                      <p:cBhvr>
                                        <p:cTn id="48" dur="1" fill="hold">
                                          <p:stCondLst>
                                            <p:cond delay="0"/>
                                          </p:stCondLst>
                                        </p:cTn>
                                        <p:tgtEl>
                                          <p:spTgt spid="13315">
                                            <p:txEl>
                                              <p:pRg st="10" end="10"/>
                                            </p:txEl>
                                          </p:spTgt>
                                        </p:tgtEl>
                                        <p:attrNameLst>
                                          <p:attrName>style.visibility</p:attrName>
                                        </p:attrNameLst>
                                      </p:cBhvr>
                                      <p:to>
                                        <p:strVal val="visible"/>
                                      </p:to>
                                    </p:set>
                                    <p:animEffect transition="in" filter="fade">
                                      <p:cBhvr>
                                        <p:cTn id="49" dur="500"/>
                                        <p:tgtEl>
                                          <p:spTgt spid="1331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noProof="0" dirty="0" smtClean="0"/>
              <a:t>SMB2 </a:t>
            </a:r>
            <a:r>
              <a:rPr lang="en-US" noProof="0" dirty="0" err="1" smtClean="0"/>
              <a:t>CopyFile</a:t>
            </a:r>
            <a:r>
              <a:rPr lang="en-US" noProof="0" dirty="0" smtClean="0"/>
              <a:t> Performance</a:t>
            </a:r>
          </a:p>
        </p:txBody>
      </p:sp>
      <p:sp>
        <p:nvSpPr>
          <p:cNvPr id="12291" name="Rectangle 3"/>
          <p:cNvSpPr>
            <a:spLocks noGrp="1" noChangeArrowheads="1"/>
          </p:cNvSpPr>
          <p:nvPr>
            <p:ph idx="1"/>
          </p:nvPr>
        </p:nvSpPr>
        <p:spPr>
          <a:xfrm>
            <a:off x="381000" y="1412875"/>
            <a:ext cx="8382000" cy="3693319"/>
          </a:xfrm>
        </p:spPr>
        <p:txBody>
          <a:bodyPr/>
          <a:lstStyle/>
          <a:p>
            <a:r>
              <a:rPr lang="en-US" noProof="0" dirty="0" smtClean="0"/>
              <a:t>Improved WAN utilization</a:t>
            </a:r>
          </a:p>
          <a:p>
            <a:r>
              <a:rPr lang="en-US" noProof="0" dirty="0" smtClean="0"/>
              <a:t>Benefits due to combination of: </a:t>
            </a:r>
          </a:p>
          <a:p>
            <a:pPr lvl="1"/>
            <a:r>
              <a:rPr lang="en-US" noProof="0" dirty="0" smtClean="0"/>
              <a:t>TCP stack improvements</a:t>
            </a:r>
          </a:p>
          <a:p>
            <a:pPr lvl="1"/>
            <a:r>
              <a:rPr lang="en-US" noProof="0" dirty="0" smtClean="0"/>
              <a:t>SMB2 request pipelining</a:t>
            </a:r>
          </a:p>
          <a:p>
            <a:pPr lvl="1"/>
            <a:r>
              <a:rPr lang="en-US" noProof="0" dirty="0" smtClean="0"/>
              <a:t>SMB2 large request support</a:t>
            </a:r>
          </a:p>
          <a:p>
            <a:pPr lvl="1"/>
            <a:r>
              <a:rPr lang="en-US" noProof="0" dirty="0" err="1" smtClean="0"/>
              <a:t>CopyFileEx</a:t>
            </a:r>
            <a:r>
              <a:rPr lang="en-US" noProof="0" dirty="0" smtClean="0"/>
              <a:t>() improvements</a:t>
            </a:r>
          </a:p>
          <a:p>
            <a:pPr lvl="2"/>
            <a:r>
              <a:rPr lang="en-US" noProof="0" dirty="0" smtClean="0"/>
              <a:t>Large buffers</a:t>
            </a:r>
          </a:p>
          <a:p>
            <a:pPr lvl="2"/>
            <a:r>
              <a:rPr lang="en-US" noProof="0" dirty="0" err="1" smtClean="0"/>
              <a:t>Async</a:t>
            </a:r>
            <a:r>
              <a:rPr lang="en-US" noProof="0" dirty="0" smtClean="0"/>
              <a:t>, non-cached, IO</a:t>
            </a:r>
          </a:p>
        </p:txBody>
      </p:sp>
      <p:grpSp>
        <p:nvGrpSpPr>
          <p:cNvPr id="2" name="Group 63"/>
          <p:cNvGrpSpPr/>
          <p:nvPr/>
        </p:nvGrpSpPr>
        <p:grpSpPr>
          <a:xfrm>
            <a:off x="6248400" y="1524000"/>
            <a:ext cx="2382520" cy="4150360"/>
            <a:chOff x="6096000" y="1066800"/>
            <a:chExt cx="2382520" cy="4150360"/>
          </a:xfrm>
        </p:grpSpPr>
        <p:sp>
          <p:nvSpPr>
            <p:cNvPr id="4" name="Oval 3"/>
            <p:cNvSpPr/>
            <p:nvPr/>
          </p:nvSpPr>
          <p:spPr bwMode="auto">
            <a:xfrm>
              <a:off x="6340361" y="1131649"/>
              <a:ext cx="244361" cy="259398"/>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400" b="0" i="0" strike="noStrike" cap="none" normalizeH="0" baseline="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5" name="Oval 4"/>
            <p:cNvSpPr/>
            <p:nvPr/>
          </p:nvSpPr>
          <p:spPr bwMode="auto">
            <a:xfrm>
              <a:off x="6340361" y="1585595"/>
              <a:ext cx="244361" cy="259398"/>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400" b="0" i="0" strike="noStrike" cap="none" normalizeH="0" baseline="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6" name="TextBox 5"/>
            <p:cNvSpPr txBox="1"/>
            <p:nvPr/>
          </p:nvSpPr>
          <p:spPr>
            <a:xfrm>
              <a:off x="6645812" y="1066800"/>
              <a:ext cx="1527256" cy="338554"/>
            </a:xfrm>
            <a:prstGeom prst="rect">
              <a:avLst/>
            </a:prstGeom>
            <a:noFill/>
          </p:spPr>
          <p:txBody>
            <a:bodyPr wrap="square" rtlCol="0">
              <a:spAutoFit/>
            </a:bodyPr>
            <a:lstStyle/>
            <a:p>
              <a:r>
                <a:rPr lang="en-US" sz="1600" dirty="0" smtClean="0">
                  <a:solidFill>
                    <a:schemeClr val="tx1"/>
                  </a:solidFill>
                  <a:effectLst>
                    <a:outerShdw blurRad="38100" dist="38100" dir="2700000" algn="tl">
                      <a:srgbClr val="000000">
                        <a:alpha val="43137"/>
                      </a:srgbClr>
                    </a:outerShdw>
                  </a:effectLst>
                  <a:latin typeface="Calibri" pitchFamily="34" charset="0"/>
                </a:rPr>
                <a:t>Write Request</a:t>
              </a:r>
            </a:p>
          </p:txBody>
        </p:sp>
        <p:sp>
          <p:nvSpPr>
            <p:cNvPr id="7" name="TextBox 6"/>
            <p:cNvSpPr txBox="1"/>
            <p:nvPr/>
          </p:nvSpPr>
          <p:spPr>
            <a:xfrm>
              <a:off x="6645812" y="1520746"/>
              <a:ext cx="1832708" cy="338554"/>
            </a:xfrm>
            <a:prstGeom prst="rect">
              <a:avLst/>
            </a:prstGeom>
            <a:noFill/>
          </p:spPr>
          <p:txBody>
            <a:bodyPr wrap="square" rtlCol="0">
              <a:spAutoFit/>
            </a:bodyPr>
            <a:lstStyle/>
            <a:p>
              <a:r>
                <a:rPr lang="en-US" sz="1600" dirty="0" smtClean="0">
                  <a:solidFill>
                    <a:schemeClr val="tx1"/>
                  </a:solidFill>
                  <a:effectLst>
                    <a:outerShdw blurRad="38100" dist="38100" dir="2700000" algn="tl">
                      <a:srgbClr val="000000">
                        <a:alpha val="43137"/>
                      </a:srgbClr>
                    </a:outerShdw>
                  </a:effectLst>
                  <a:latin typeface="Calibri" pitchFamily="34" charset="0"/>
                </a:rPr>
                <a:t>Write Response</a:t>
              </a:r>
            </a:p>
          </p:txBody>
        </p:sp>
        <p:sp>
          <p:nvSpPr>
            <p:cNvPr id="8" name="Oval 7"/>
            <p:cNvSpPr/>
            <p:nvPr/>
          </p:nvSpPr>
          <p:spPr bwMode="auto">
            <a:xfrm>
              <a:off x="6340361" y="2298938"/>
              <a:ext cx="244361" cy="259398"/>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400" b="0" i="0" strike="noStrike" cap="none" normalizeH="0" baseline="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9" name="Oval 8"/>
            <p:cNvSpPr/>
            <p:nvPr/>
          </p:nvSpPr>
          <p:spPr bwMode="auto">
            <a:xfrm>
              <a:off x="6340361" y="3206829"/>
              <a:ext cx="244361" cy="259398"/>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400" b="0" i="0" strike="noStrike" cap="none" normalizeH="0" baseline="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10" name="Oval 9"/>
            <p:cNvSpPr/>
            <p:nvPr/>
          </p:nvSpPr>
          <p:spPr bwMode="auto">
            <a:xfrm>
              <a:off x="6340361" y="4114721"/>
              <a:ext cx="244361" cy="259398"/>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400" b="0" i="0" strike="noStrike" cap="none" normalizeH="0" baseline="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11" name="Oval 10"/>
            <p:cNvSpPr/>
            <p:nvPr/>
          </p:nvSpPr>
          <p:spPr bwMode="auto">
            <a:xfrm>
              <a:off x="6829083" y="2752884"/>
              <a:ext cx="244361" cy="259398"/>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400" b="0" i="0" strike="noStrike" cap="none" normalizeH="0" baseline="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12" name="Oval 11"/>
            <p:cNvSpPr/>
            <p:nvPr/>
          </p:nvSpPr>
          <p:spPr bwMode="auto">
            <a:xfrm>
              <a:off x="6829083" y="3660775"/>
              <a:ext cx="244361" cy="259398"/>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400" b="0" i="0" strike="noStrike" cap="none" normalizeH="0" baseline="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13" name="Oval 12"/>
            <p:cNvSpPr/>
            <p:nvPr/>
          </p:nvSpPr>
          <p:spPr bwMode="auto">
            <a:xfrm>
              <a:off x="6829083" y="4633516"/>
              <a:ext cx="244361" cy="259398"/>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400" b="0" i="0" strike="noStrike" cap="none" normalizeH="0" baseline="0" dirty="0" smtClean="0">
                <a:solidFill>
                  <a:schemeClr val="tx1"/>
                </a:solidFill>
                <a:effectLst>
                  <a:outerShdw blurRad="38100" dist="38100" dir="2700000" algn="tl">
                    <a:srgbClr val="000000">
                      <a:alpha val="43137"/>
                    </a:srgbClr>
                  </a:outerShdw>
                </a:effectLst>
                <a:latin typeface="Calibri" pitchFamily="34" charset="0"/>
              </a:endParaRPr>
            </a:p>
          </p:txBody>
        </p:sp>
        <p:cxnSp>
          <p:nvCxnSpPr>
            <p:cNvPr id="14" name="Straight Arrow Connector 13"/>
            <p:cNvCxnSpPr>
              <a:stCxn id="8" idx="5"/>
              <a:endCxn id="11" idx="1"/>
            </p:cNvCxnSpPr>
            <p:nvPr/>
          </p:nvCxnSpPr>
          <p:spPr bwMode="auto">
            <a:xfrm rot="16200000" flipH="1">
              <a:off x="6571641" y="2497643"/>
              <a:ext cx="270524" cy="315933"/>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accent1"/>
              </a:solidFill>
              <a:prstDash val="solid"/>
              <a:round/>
              <a:headEnd type="none" w="med" len="med"/>
              <a:tailEnd type="arrow"/>
            </a:ln>
            <a:effectLst>
              <a:glow rad="63500">
                <a:schemeClr val="accent4">
                  <a:satMod val="175000"/>
                  <a:alpha val="40000"/>
                </a:schemeClr>
              </a:glow>
            </a:effectLst>
          </p:spPr>
        </p:cxnSp>
        <p:cxnSp>
          <p:nvCxnSpPr>
            <p:cNvPr id="15" name="Straight Arrow Connector 14"/>
            <p:cNvCxnSpPr>
              <a:stCxn id="11" idx="3"/>
              <a:endCxn id="9" idx="7"/>
            </p:cNvCxnSpPr>
            <p:nvPr/>
          </p:nvCxnSpPr>
          <p:spPr bwMode="auto">
            <a:xfrm rot="5400000">
              <a:off x="6571641" y="2951589"/>
              <a:ext cx="270524" cy="315933"/>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accent1"/>
              </a:solidFill>
              <a:prstDash val="solid"/>
              <a:round/>
              <a:headEnd type="none" w="med" len="med"/>
              <a:tailEnd type="arrow"/>
            </a:ln>
            <a:effectLst>
              <a:glow rad="63500">
                <a:schemeClr val="accent4">
                  <a:satMod val="175000"/>
                  <a:alpha val="40000"/>
                </a:schemeClr>
              </a:glow>
            </a:effectLst>
          </p:spPr>
        </p:cxnSp>
        <p:cxnSp>
          <p:nvCxnSpPr>
            <p:cNvPr id="16" name="Straight Arrow Connector 15"/>
            <p:cNvCxnSpPr>
              <a:stCxn id="9" idx="5"/>
              <a:endCxn id="12" idx="1"/>
            </p:cNvCxnSpPr>
            <p:nvPr/>
          </p:nvCxnSpPr>
          <p:spPr bwMode="auto">
            <a:xfrm rot="16200000" flipH="1">
              <a:off x="6571641" y="3405535"/>
              <a:ext cx="270524" cy="315933"/>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accent1"/>
              </a:solidFill>
              <a:prstDash val="solid"/>
              <a:round/>
              <a:headEnd type="none" w="med" len="med"/>
              <a:tailEnd type="arrow"/>
            </a:ln>
            <a:effectLst>
              <a:glow rad="63500">
                <a:schemeClr val="accent4">
                  <a:satMod val="175000"/>
                  <a:alpha val="40000"/>
                </a:schemeClr>
              </a:glow>
            </a:effectLst>
          </p:spPr>
        </p:cxnSp>
        <p:cxnSp>
          <p:nvCxnSpPr>
            <p:cNvPr id="17" name="Straight Arrow Connector 16"/>
            <p:cNvCxnSpPr>
              <a:stCxn id="12" idx="3"/>
              <a:endCxn id="10" idx="7"/>
            </p:cNvCxnSpPr>
            <p:nvPr/>
          </p:nvCxnSpPr>
          <p:spPr bwMode="auto">
            <a:xfrm rot="5400000">
              <a:off x="6571641" y="3859480"/>
              <a:ext cx="270524" cy="315933"/>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accent1"/>
              </a:solidFill>
              <a:prstDash val="solid"/>
              <a:round/>
              <a:headEnd type="none" w="med" len="med"/>
              <a:tailEnd type="arrow"/>
            </a:ln>
            <a:effectLst>
              <a:glow rad="63500">
                <a:schemeClr val="accent4">
                  <a:satMod val="175000"/>
                  <a:alpha val="40000"/>
                </a:schemeClr>
              </a:glow>
            </a:effectLst>
          </p:spPr>
        </p:cxnSp>
        <p:cxnSp>
          <p:nvCxnSpPr>
            <p:cNvPr id="18" name="Straight Arrow Connector 17"/>
            <p:cNvCxnSpPr>
              <a:stCxn id="10" idx="5"/>
              <a:endCxn id="13" idx="1"/>
            </p:cNvCxnSpPr>
            <p:nvPr/>
          </p:nvCxnSpPr>
          <p:spPr bwMode="auto">
            <a:xfrm rot="16200000" flipH="1">
              <a:off x="6539216" y="4345850"/>
              <a:ext cx="335373" cy="315933"/>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accent1"/>
              </a:solidFill>
              <a:prstDash val="solid"/>
              <a:round/>
              <a:headEnd type="none" w="med" len="med"/>
              <a:tailEnd type="arrow"/>
            </a:ln>
            <a:effectLst>
              <a:glow rad="63500">
                <a:schemeClr val="accent4">
                  <a:satMod val="175000"/>
                  <a:alpha val="40000"/>
                </a:schemeClr>
              </a:glow>
            </a:effectLst>
          </p:spPr>
        </p:cxnSp>
        <p:cxnSp>
          <p:nvCxnSpPr>
            <p:cNvPr id="19" name="Straight Arrow Connector 18"/>
            <p:cNvCxnSpPr>
              <a:stCxn id="13" idx="3"/>
            </p:cNvCxnSpPr>
            <p:nvPr/>
          </p:nvCxnSpPr>
          <p:spPr bwMode="auto">
            <a:xfrm rot="5400000">
              <a:off x="6513134" y="4865424"/>
              <a:ext cx="362235" cy="341237"/>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accent1"/>
              </a:solidFill>
              <a:prstDash val="solid"/>
              <a:round/>
              <a:headEnd type="none" w="med" len="med"/>
              <a:tailEnd type="arrow"/>
            </a:ln>
            <a:effectLst>
              <a:glow rad="63500">
                <a:schemeClr val="accent4">
                  <a:satMod val="175000"/>
                  <a:alpha val="40000"/>
                </a:schemeClr>
              </a:glow>
            </a:effectLst>
          </p:spPr>
        </p:cxnSp>
        <p:sp>
          <p:nvSpPr>
            <p:cNvPr id="20" name="Oval 19"/>
            <p:cNvSpPr/>
            <p:nvPr/>
          </p:nvSpPr>
          <p:spPr bwMode="auto">
            <a:xfrm>
              <a:off x="7623256" y="2298938"/>
              <a:ext cx="244361" cy="259398"/>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400" b="0" i="0" strike="noStrike" cap="none" normalizeH="0" baseline="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21" name="Oval 20"/>
            <p:cNvSpPr/>
            <p:nvPr/>
          </p:nvSpPr>
          <p:spPr bwMode="auto">
            <a:xfrm>
              <a:off x="8111978" y="2752884"/>
              <a:ext cx="244361" cy="259398"/>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400" b="0" i="0" strike="noStrike" cap="none" normalizeH="0" baseline="0" dirty="0" smtClean="0">
                <a:solidFill>
                  <a:schemeClr val="tx1"/>
                </a:solidFill>
                <a:effectLst>
                  <a:outerShdw blurRad="38100" dist="38100" dir="2700000" algn="tl">
                    <a:srgbClr val="000000">
                      <a:alpha val="43137"/>
                    </a:srgbClr>
                  </a:outerShdw>
                </a:effectLst>
                <a:latin typeface="Calibri" pitchFamily="34" charset="0"/>
              </a:endParaRPr>
            </a:p>
          </p:txBody>
        </p:sp>
        <p:cxnSp>
          <p:nvCxnSpPr>
            <p:cNvPr id="22" name="Straight Arrow Connector 21"/>
            <p:cNvCxnSpPr>
              <a:stCxn id="20" idx="5"/>
              <a:endCxn id="21" idx="1"/>
            </p:cNvCxnSpPr>
            <p:nvPr/>
          </p:nvCxnSpPr>
          <p:spPr bwMode="auto">
            <a:xfrm rot="16200000" flipH="1">
              <a:off x="7854536" y="2497643"/>
              <a:ext cx="270524" cy="315933"/>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accent1"/>
              </a:solidFill>
              <a:prstDash val="solid"/>
              <a:round/>
              <a:headEnd type="none" w="med" len="med"/>
              <a:tailEnd type="arrow"/>
            </a:ln>
            <a:effectLst>
              <a:glow rad="63500">
                <a:schemeClr val="accent4">
                  <a:satMod val="175000"/>
                  <a:alpha val="40000"/>
                </a:schemeClr>
              </a:glow>
            </a:effectLst>
          </p:spPr>
        </p:cxnSp>
        <p:cxnSp>
          <p:nvCxnSpPr>
            <p:cNvPr id="23" name="Straight Arrow Connector 22"/>
            <p:cNvCxnSpPr/>
            <p:nvPr/>
          </p:nvCxnSpPr>
          <p:spPr bwMode="auto">
            <a:xfrm rot="5400000">
              <a:off x="7796028" y="2957931"/>
              <a:ext cx="362235" cy="341237"/>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accent1"/>
              </a:solidFill>
              <a:prstDash val="solid"/>
              <a:round/>
              <a:headEnd type="none" w="med" len="med"/>
              <a:tailEnd type="arrow"/>
            </a:ln>
            <a:effectLst>
              <a:glow rad="63500">
                <a:schemeClr val="accent4">
                  <a:satMod val="175000"/>
                  <a:alpha val="40000"/>
                </a:schemeClr>
              </a:glow>
            </a:effectLst>
          </p:spPr>
        </p:cxnSp>
        <p:sp>
          <p:nvSpPr>
            <p:cNvPr id="24" name="Oval 23"/>
            <p:cNvSpPr/>
            <p:nvPr/>
          </p:nvSpPr>
          <p:spPr bwMode="auto">
            <a:xfrm>
              <a:off x="7623256" y="2688034"/>
              <a:ext cx="244361" cy="259398"/>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400" b="0" i="0" strike="noStrike" cap="none" normalizeH="0" baseline="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25" name="Oval 24"/>
            <p:cNvSpPr/>
            <p:nvPr/>
          </p:nvSpPr>
          <p:spPr bwMode="auto">
            <a:xfrm>
              <a:off x="8111978" y="3141980"/>
              <a:ext cx="244361" cy="259398"/>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400" b="0" i="0" strike="noStrike" cap="none" normalizeH="0" baseline="0" dirty="0" smtClean="0">
                <a:solidFill>
                  <a:schemeClr val="tx1"/>
                </a:solidFill>
                <a:effectLst>
                  <a:outerShdw blurRad="38100" dist="38100" dir="2700000" algn="tl">
                    <a:srgbClr val="000000">
                      <a:alpha val="43137"/>
                    </a:srgbClr>
                  </a:outerShdw>
                </a:effectLst>
                <a:latin typeface="Calibri" pitchFamily="34" charset="0"/>
              </a:endParaRPr>
            </a:p>
          </p:txBody>
        </p:sp>
        <p:cxnSp>
          <p:nvCxnSpPr>
            <p:cNvPr id="26" name="Straight Arrow Connector 25"/>
            <p:cNvCxnSpPr>
              <a:stCxn id="24" idx="5"/>
              <a:endCxn id="25" idx="1"/>
            </p:cNvCxnSpPr>
            <p:nvPr/>
          </p:nvCxnSpPr>
          <p:spPr bwMode="auto">
            <a:xfrm rot="16200000" flipH="1">
              <a:off x="7854536" y="2886740"/>
              <a:ext cx="270524" cy="315933"/>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accent1"/>
              </a:solidFill>
              <a:prstDash val="solid"/>
              <a:round/>
              <a:headEnd type="none" w="med" len="med"/>
              <a:tailEnd type="arrow"/>
            </a:ln>
            <a:effectLst>
              <a:glow rad="63500">
                <a:schemeClr val="accent4">
                  <a:satMod val="175000"/>
                  <a:alpha val="40000"/>
                </a:schemeClr>
              </a:glow>
            </a:effectLst>
          </p:spPr>
        </p:cxnSp>
        <p:cxnSp>
          <p:nvCxnSpPr>
            <p:cNvPr id="27" name="Straight Arrow Connector 26"/>
            <p:cNvCxnSpPr/>
            <p:nvPr/>
          </p:nvCxnSpPr>
          <p:spPr bwMode="auto">
            <a:xfrm rot="5400000">
              <a:off x="7796028" y="3347027"/>
              <a:ext cx="362235" cy="341237"/>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accent1"/>
              </a:solidFill>
              <a:prstDash val="solid"/>
              <a:round/>
              <a:headEnd type="none" w="med" len="med"/>
              <a:tailEnd type="arrow"/>
            </a:ln>
            <a:effectLst>
              <a:glow rad="63500">
                <a:schemeClr val="accent4">
                  <a:satMod val="175000"/>
                  <a:alpha val="40000"/>
                </a:schemeClr>
              </a:glow>
            </a:effectLst>
          </p:spPr>
        </p:cxnSp>
        <p:sp>
          <p:nvSpPr>
            <p:cNvPr id="28" name="Oval 27"/>
            <p:cNvSpPr/>
            <p:nvPr/>
          </p:nvSpPr>
          <p:spPr bwMode="auto">
            <a:xfrm>
              <a:off x="7623256" y="3012281"/>
              <a:ext cx="244361" cy="259398"/>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400" b="0" i="0" strike="noStrike" cap="none" normalizeH="0" baseline="0" dirty="0" smtClean="0">
                <a:solidFill>
                  <a:schemeClr val="tx1"/>
                </a:solidFill>
                <a:effectLst>
                  <a:outerShdw blurRad="38100" dist="38100" dir="2700000" algn="tl">
                    <a:srgbClr val="000000">
                      <a:alpha val="43137"/>
                    </a:srgbClr>
                  </a:outerShdw>
                </a:effectLst>
                <a:latin typeface="Calibri" pitchFamily="34" charset="0"/>
              </a:endParaRPr>
            </a:p>
          </p:txBody>
        </p:sp>
        <p:sp>
          <p:nvSpPr>
            <p:cNvPr id="29" name="Oval 28"/>
            <p:cNvSpPr/>
            <p:nvPr/>
          </p:nvSpPr>
          <p:spPr bwMode="auto">
            <a:xfrm>
              <a:off x="8111978" y="3466227"/>
              <a:ext cx="244361" cy="259398"/>
            </a:xfrm>
            <a:prstGeom prst="ellipse">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400" b="0" i="0" strike="noStrike" cap="none" normalizeH="0" baseline="0" dirty="0" smtClean="0">
                <a:solidFill>
                  <a:schemeClr val="tx1"/>
                </a:solidFill>
                <a:effectLst>
                  <a:outerShdw blurRad="38100" dist="38100" dir="2700000" algn="tl">
                    <a:srgbClr val="000000">
                      <a:alpha val="43137"/>
                    </a:srgbClr>
                  </a:outerShdw>
                </a:effectLst>
                <a:latin typeface="Calibri" pitchFamily="34" charset="0"/>
              </a:endParaRPr>
            </a:p>
          </p:txBody>
        </p:sp>
        <p:cxnSp>
          <p:nvCxnSpPr>
            <p:cNvPr id="30" name="Straight Arrow Connector 29"/>
            <p:cNvCxnSpPr>
              <a:stCxn id="28" idx="5"/>
              <a:endCxn id="29" idx="1"/>
            </p:cNvCxnSpPr>
            <p:nvPr/>
          </p:nvCxnSpPr>
          <p:spPr bwMode="auto">
            <a:xfrm rot="16200000" flipH="1">
              <a:off x="7854536" y="3210986"/>
              <a:ext cx="270524" cy="315933"/>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accent1"/>
              </a:solidFill>
              <a:prstDash val="solid"/>
              <a:round/>
              <a:headEnd type="none" w="med" len="med"/>
              <a:tailEnd type="arrow"/>
            </a:ln>
            <a:effectLst>
              <a:glow rad="63500">
                <a:schemeClr val="accent4">
                  <a:satMod val="175000"/>
                  <a:alpha val="40000"/>
                </a:schemeClr>
              </a:glow>
            </a:effectLst>
          </p:spPr>
        </p:cxnSp>
        <p:cxnSp>
          <p:nvCxnSpPr>
            <p:cNvPr id="31" name="Straight Arrow Connector 30"/>
            <p:cNvCxnSpPr/>
            <p:nvPr/>
          </p:nvCxnSpPr>
          <p:spPr bwMode="auto">
            <a:xfrm rot="5400000">
              <a:off x="7796028" y="3671274"/>
              <a:ext cx="362235" cy="341237"/>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accent1"/>
              </a:solidFill>
              <a:prstDash val="solid"/>
              <a:round/>
              <a:headEnd type="none" w="med" len="med"/>
              <a:tailEnd type="arrow"/>
            </a:ln>
            <a:effectLst>
              <a:glow rad="63500">
                <a:schemeClr val="accent4">
                  <a:satMod val="175000"/>
                  <a:alpha val="40000"/>
                </a:schemeClr>
              </a:glow>
            </a:effectLst>
          </p:spPr>
        </p:cxnSp>
        <p:sp>
          <p:nvSpPr>
            <p:cNvPr id="32" name="TextBox 31"/>
            <p:cNvSpPr txBox="1"/>
            <p:nvPr/>
          </p:nvSpPr>
          <p:spPr>
            <a:xfrm>
              <a:off x="6096000" y="1909842"/>
              <a:ext cx="1221805" cy="338554"/>
            </a:xfrm>
            <a:prstGeom prst="rect">
              <a:avLst/>
            </a:prstGeom>
            <a:noFill/>
          </p:spPr>
          <p:txBody>
            <a:bodyPr wrap="square" rtlCol="0">
              <a:spAutoFit/>
            </a:bodyPr>
            <a:lstStyle/>
            <a:p>
              <a:pPr algn="ctr"/>
              <a:r>
                <a:rPr lang="en-US" sz="1600" dirty="0" smtClean="0">
                  <a:solidFill>
                    <a:schemeClr val="tx1"/>
                  </a:solidFill>
                  <a:effectLst>
                    <a:outerShdw blurRad="38100" dist="38100" dir="2700000" algn="tl">
                      <a:srgbClr val="000000">
                        <a:alpha val="43137"/>
                      </a:srgbClr>
                    </a:outerShdw>
                  </a:effectLst>
                  <a:latin typeface="Calibri" pitchFamily="34" charset="0"/>
                </a:rPr>
                <a:t>Pre-Vista</a:t>
              </a:r>
            </a:p>
          </p:txBody>
        </p:sp>
        <p:sp>
          <p:nvSpPr>
            <p:cNvPr id="63" name="TextBox 62"/>
            <p:cNvSpPr txBox="1"/>
            <p:nvPr/>
          </p:nvSpPr>
          <p:spPr>
            <a:xfrm>
              <a:off x="7239000" y="1905000"/>
              <a:ext cx="1221805" cy="338554"/>
            </a:xfrm>
            <a:prstGeom prst="rect">
              <a:avLst/>
            </a:prstGeom>
            <a:noFill/>
          </p:spPr>
          <p:txBody>
            <a:bodyPr wrap="square" rtlCol="0">
              <a:spAutoFit/>
            </a:bodyPr>
            <a:lstStyle/>
            <a:p>
              <a:pPr algn="ctr"/>
              <a:r>
                <a:rPr lang="en-US" sz="1600" dirty="0" smtClean="0">
                  <a:solidFill>
                    <a:schemeClr val="tx1"/>
                  </a:solidFill>
                  <a:effectLst>
                    <a:outerShdw blurRad="38100" dist="38100" dir="2700000" algn="tl">
                      <a:srgbClr val="000000">
                        <a:alpha val="43137"/>
                      </a:srgbClr>
                    </a:outerShdw>
                  </a:effectLst>
                  <a:latin typeface="Calibri" pitchFamily="34" charset="0"/>
                </a:rPr>
                <a:t>Vista</a:t>
              </a:r>
            </a:p>
          </p:txBody>
        </p:sp>
      </p:gr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SMB2 </a:t>
            </a:r>
            <a:r>
              <a:rPr lang="en-US" noProof="0" dirty="0" err="1" smtClean="0"/>
              <a:t>CopyFile</a:t>
            </a:r>
            <a:r>
              <a:rPr lang="en-US" noProof="0" dirty="0" smtClean="0"/>
              <a:t> Performance</a:t>
            </a:r>
            <a:endParaRPr lang="en-US" noProof="0" dirty="0"/>
          </a:p>
        </p:txBody>
      </p:sp>
      <p:sp>
        <p:nvSpPr>
          <p:cNvPr id="3" name="Content Placeholder 2"/>
          <p:cNvSpPr>
            <a:spLocks noGrp="1"/>
          </p:cNvSpPr>
          <p:nvPr>
            <p:ph idx="1"/>
          </p:nvPr>
        </p:nvSpPr>
        <p:spPr>
          <a:xfrm>
            <a:off x="381000" y="1412875"/>
            <a:ext cx="8382000" cy="443198"/>
          </a:xfrm>
        </p:spPr>
        <p:txBody>
          <a:bodyPr/>
          <a:lstStyle/>
          <a:p>
            <a:r>
              <a:rPr lang="en-US" noProof="0" smtClean="0"/>
              <a:t>XCOPY, remote-&gt;Local, 1Gb / 100ms RTT</a:t>
            </a:r>
            <a:endParaRPr lang="en-US" noProof="0"/>
          </a:p>
        </p:txBody>
      </p:sp>
      <p:graphicFrame>
        <p:nvGraphicFramePr>
          <p:cNvPr id="6" name="Chart 5"/>
          <p:cNvGraphicFramePr/>
          <p:nvPr/>
        </p:nvGraphicFramePr>
        <p:xfrm>
          <a:off x="1084942" y="2093682"/>
          <a:ext cx="6814618" cy="4471987"/>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rot="16200000">
            <a:off x="6655192" y="3715653"/>
            <a:ext cx="2698874" cy="369332"/>
          </a:xfrm>
          <a:prstGeom prst="rect">
            <a:avLst/>
          </a:prstGeom>
          <a:noFill/>
        </p:spPr>
        <p:txBody>
          <a:bodyPr wrap="square" rtlCol="0">
            <a:spAutoFit/>
          </a:bodyPr>
          <a:lstStyle/>
          <a:p>
            <a:pPr algn="ctr"/>
            <a:r>
              <a:rPr lang="en-US" dirty="0" smtClean="0"/>
              <a:t>Throughput in kb/s</a:t>
            </a:r>
            <a:endParaRPr lang="en-GB"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SMB2 Compounding Sample</a:t>
            </a:r>
            <a:endParaRPr lang="en-US" noProof="0" dirty="0"/>
          </a:p>
        </p:txBody>
      </p:sp>
      <p:sp>
        <p:nvSpPr>
          <p:cNvPr id="3" name="Content Placeholder 2"/>
          <p:cNvSpPr>
            <a:spLocks noGrp="1"/>
          </p:cNvSpPr>
          <p:nvPr>
            <p:ph idx="1"/>
          </p:nvPr>
        </p:nvSpPr>
        <p:spPr>
          <a:xfrm>
            <a:off x="381000" y="1412875"/>
            <a:ext cx="8382000" cy="1421928"/>
          </a:xfrm>
        </p:spPr>
        <p:txBody>
          <a:bodyPr/>
          <a:lstStyle/>
          <a:p>
            <a:r>
              <a:rPr lang="en-US" sz="2200" noProof="0" dirty="0" smtClean="0"/>
              <a:t>A common application generated request sequence is shown below</a:t>
            </a:r>
          </a:p>
          <a:p>
            <a:r>
              <a:rPr lang="en-US" sz="2200" noProof="0" dirty="0" smtClean="0"/>
              <a:t>Left side shows resulting client-server requests without compounding</a:t>
            </a:r>
          </a:p>
          <a:p>
            <a:r>
              <a:rPr lang="en-US" sz="2200" noProof="0" dirty="0" smtClean="0"/>
              <a:t>Right side shows resulting client-server requests with compounding</a:t>
            </a:r>
          </a:p>
          <a:p>
            <a:r>
              <a:rPr lang="en-US" sz="2200" noProof="0" dirty="0" smtClean="0"/>
              <a:t>Benefit of round trip savings is greater the higher the link latency</a:t>
            </a:r>
            <a:endParaRPr lang="en-US" sz="2200" noProof="0" dirty="0"/>
          </a:p>
        </p:txBody>
      </p:sp>
      <p:grpSp>
        <p:nvGrpSpPr>
          <p:cNvPr id="33" name="Group 33"/>
          <p:cNvGrpSpPr/>
          <p:nvPr/>
        </p:nvGrpSpPr>
        <p:grpSpPr>
          <a:xfrm>
            <a:off x="859971" y="3200401"/>
            <a:ext cx="7467600" cy="2819400"/>
            <a:chOff x="609600" y="2667001"/>
            <a:chExt cx="7924800" cy="3200399"/>
          </a:xfrm>
        </p:grpSpPr>
        <p:sp>
          <p:nvSpPr>
            <p:cNvPr id="4" name="Rectangle 3"/>
            <p:cNvSpPr/>
            <p:nvPr/>
          </p:nvSpPr>
          <p:spPr bwMode="auto">
            <a:xfrm>
              <a:off x="609600" y="2667001"/>
              <a:ext cx="1213708" cy="417349"/>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solidFill>
                    <a:schemeClr val="tx1"/>
                  </a:solidFill>
                  <a:effectLst>
                    <a:outerShdw blurRad="38100" dist="38100" dir="2700000" algn="tl">
                      <a:srgbClr val="000000">
                        <a:alpha val="43137"/>
                      </a:srgbClr>
                    </a:outerShdw>
                  </a:effectLst>
                </a:rPr>
                <a:t>Open Dir</a:t>
              </a:r>
            </a:p>
          </p:txBody>
        </p:sp>
        <p:sp>
          <p:nvSpPr>
            <p:cNvPr id="5" name="Rectangle 4"/>
            <p:cNvSpPr/>
            <p:nvPr/>
          </p:nvSpPr>
          <p:spPr bwMode="auto">
            <a:xfrm>
              <a:off x="609600" y="3293022"/>
              <a:ext cx="1213708" cy="417349"/>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1400" dirty="0" smtClean="0">
                  <a:solidFill>
                    <a:schemeClr val="tx1"/>
                  </a:solidFill>
                  <a:effectLst>
                    <a:outerShdw blurRad="38100" dist="38100" dir="2700000" algn="tl">
                      <a:srgbClr val="000000">
                        <a:alpha val="43137"/>
                      </a:srgbClr>
                    </a:outerShdw>
                  </a:effectLst>
                </a:rPr>
                <a:t>Query Dir</a:t>
              </a:r>
            </a:p>
          </p:txBody>
        </p:sp>
        <p:sp>
          <p:nvSpPr>
            <p:cNvPr id="6" name="Rectangle 5"/>
            <p:cNvSpPr/>
            <p:nvPr/>
          </p:nvSpPr>
          <p:spPr bwMode="auto">
            <a:xfrm>
              <a:off x="609600" y="3988605"/>
              <a:ext cx="1213708" cy="417349"/>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marR="0" indent="0" algn="ctr" defTabSz="1096963" fontAlgn="base">
                <a:lnSpc>
                  <a:spcPct val="100000"/>
                </a:lnSpc>
                <a:spcBef>
                  <a:spcPct val="0"/>
                </a:spcBef>
                <a:spcAft>
                  <a:spcPct val="0"/>
                </a:spcAft>
                <a:buClrTx/>
                <a:buSzTx/>
                <a:buFontTx/>
                <a:buNone/>
                <a:tabLst/>
              </a:pPr>
              <a:r>
                <a:rPr lang="en-US" sz="1300" dirty="0" smtClean="0">
                  <a:solidFill>
                    <a:schemeClr val="tx1"/>
                  </a:solidFill>
                  <a:effectLst>
                    <a:outerShdw blurRad="38100" dist="38100" dir="2700000" algn="tl">
                      <a:srgbClr val="000000">
                        <a:alpha val="43137"/>
                      </a:srgbClr>
                    </a:outerShdw>
                  </a:effectLst>
                </a:rPr>
                <a:t>Query Volume</a:t>
              </a:r>
            </a:p>
          </p:txBody>
        </p:sp>
        <p:sp>
          <p:nvSpPr>
            <p:cNvPr id="7" name="Rectangle 6"/>
            <p:cNvSpPr/>
            <p:nvPr/>
          </p:nvSpPr>
          <p:spPr bwMode="auto">
            <a:xfrm>
              <a:off x="3108411" y="2875674"/>
              <a:ext cx="1213708" cy="417349"/>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solidFill>
                    <a:schemeClr val="tx1"/>
                  </a:solidFill>
                  <a:effectLst>
                    <a:outerShdw blurRad="38100" dist="38100" dir="2700000" algn="tl">
                      <a:srgbClr val="000000">
                        <a:alpha val="43137"/>
                      </a:srgbClr>
                    </a:outerShdw>
                  </a:effectLst>
                </a:rPr>
                <a:t>Response</a:t>
              </a:r>
            </a:p>
          </p:txBody>
        </p:sp>
        <p:sp>
          <p:nvSpPr>
            <p:cNvPr id="8" name="Rectangle 7"/>
            <p:cNvSpPr/>
            <p:nvPr/>
          </p:nvSpPr>
          <p:spPr bwMode="auto">
            <a:xfrm>
              <a:off x="3108411" y="3640814"/>
              <a:ext cx="1213708" cy="417349"/>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1400" dirty="0" smtClean="0">
                  <a:solidFill>
                    <a:schemeClr val="tx1"/>
                  </a:solidFill>
                  <a:effectLst>
                    <a:outerShdw blurRad="38100" dist="38100" dir="2700000" algn="tl">
                      <a:srgbClr val="000000">
                        <a:alpha val="43137"/>
                      </a:srgbClr>
                    </a:outerShdw>
                  </a:effectLst>
                </a:rPr>
                <a:t>Response</a:t>
              </a:r>
            </a:p>
          </p:txBody>
        </p:sp>
        <p:sp>
          <p:nvSpPr>
            <p:cNvPr id="9" name="Rectangle 8"/>
            <p:cNvSpPr/>
            <p:nvPr/>
          </p:nvSpPr>
          <p:spPr bwMode="auto">
            <a:xfrm>
              <a:off x="3108411" y="4336396"/>
              <a:ext cx="1213708" cy="417349"/>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1400" dirty="0" smtClean="0">
                  <a:solidFill>
                    <a:schemeClr val="tx1"/>
                  </a:solidFill>
                  <a:effectLst>
                    <a:outerShdw blurRad="38100" dist="38100" dir="2700000" algn="tl">
                      <a:srgbClr val="000000">
                        <a:alpha val="43137"/>
                      </a:srgbClr>
                    </a:outerShdw>
                  </a:effectLst>
                </a:rPr>
                <a:t>Response</a:t>
              </a:r>
            </a:p>
          </p:txBody>
        </p:sp>
        <p:cxnSp>
          <p:nvCxnSpPr>
            <p:cNvPr id="10" name="Straight Arrow Connector 9"/>
            <p:cNvCxnSpPr>
              <a:stCxn id="4" idx="3"/>
              <a:endCxn id="7" idx="1"/>
            </p:cNvCxnSpPr>
            <p:nvPr/>
          </p:nvCxnSpPr>
          <p:spPr bwMode="auto">
            <a:xfrm>
              <a:off x="1823308" y="2875674"/>
              <a:ext cx="1285103" cy="208674"/>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rgbClr val="FFFF00"/>
              </a:solidFill>
              <a:prstDash val="solid"/>
              <a:round/>
              <a:headEnd type="none" w="lg" len="lg"/>
              <a:tailEnd type="arrow" w="lg" len="lg"/>
            </a:ln>
            <a:effectLst>
              <a:glow rad="101600">
                <a:schemeClr val="accent4">
                  <a:satMod val="175000"/>
                  <a:alpha val="40000"/>
                </a:schemeClr>
              </a:glow>
            </a:effectLst>
          </p:spPr>
        </p:cxnSp>
        <p:cxnSp>
          <p:nvCxnSpPr>
            <p:cNvPr id="11" name="Straight Arrow Connector 10"/>
            <p:cNvCxnSpPr>
              <a:stCxn id="7" idx="1"/>
              <a:endCxn id="5" idx="3"/>
            </p:cNvCxnSpPr>
            <p:nvPr/>
          </p:nvCxnSpPr>
          <p:spPr bwMode="auto">
            <a:xfrm rot="10800000" flipV="1">
              <a:off x="1823308" y="3084349"/>
              <a:ext cx="1285103" cy="417349"/>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rgbClr val="FFFF00"/>
              </a:solidFill>
              <a:prstDash val="solid"/>
              <a:round/>
              <a:headEnd type="none" w="lg" len="lg"/>
              <a:tailEnd type="arrow" w="lg" len="lg"/>
            </a:ln>
            <a:effectLst>
              <a:glow rad="101600">
                <a:schemeClr val="accent4">
                  <a:satMod val="175000"/>
                  <a:alpha val="40000"/>
                </a:schemeClr>
              </a:glow>
            </a:effectLst>
          </p:spPr>
        </p:cxnSp>
        <p:cxnSp>
          <p:nvCxnSpPr>
            <p:cNvPr id="12" name="Straight Arrow Connector 11"/>
            <p:cNvCxnSpPr>
              <a:stCxn id="5" idx="3"/>
              <a:endCxn id="8" idx="1"/>
            </p:cNvCxnSpPr>
            <p:nvPr/>
          </p:nvCxnSpPr>
          <p:spPr bwMode="auto">
            <a:xfrm>
              <a:off x="1823308" y="3501698"/>
              <a:ext cx="1285103" cy="347791"/>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rgbClr val="FFFF00"/>
              </a:solidFill>
              <a:prstDash val="solid"/>
              <a:round/>
              <a:headEnd type="none" w="lg" len="lg"/>
              <a:tailEnd type="arrow" w="lg" len="lg"/>
            </a:ln>
            <a:effectLst>
              <a:glow rad="101600">
                <a:schemeClr val="accent4">
                  <a:satMod val="175000"/>
                  <a:alpha val="40000"/>
                </a:schemeClr>
              </a:glow>
            </a:effectLst>
          </p:spPr>
        </p:cxnSp>
        <p:cxnSp>
          <p:nvCxnSpPr>
            <p:cNvPr id="13" name="Straight Arrow Connector 12"/>
            <p:cNvCxnSpPr>
              <a:stCxn id="8" idx="1"/>
              <a:endCxn id="6" idx="3"/>
            </p:cNvCxnSpPr>
            <p:nvPr/>
          </p:nvCxnSpPr>
          <p:spPr bwMode="auto">
            <a:xfrm rot="10800000" flipV="1">
              <a:off x="1823308" y="3849489"/>
              <a:ext cx="1285103" cy="347791"/>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rgbClr val="FFFF00"/>
              </a:solidFill>
              <a:prstDash val="solid"/>
              <a:round/>
              <a:headEnd type="none" w="lg" len="lg"/>
              <a:tailEnd type="arrow" w="lg" len="lg"/>
            </a:ln>
            <a:effectLst>
              <a:glow rad="101600">
                <a:schemeClr val="accent4">
                  <a:satMod val="175000"/>
                  <a:alpha val="40000"/>
                </a:schemeClr>
              </a:glow>
            </a:effectLst>
          </p:spPr>
        </p:cxnSp>
        <p:cxnSp>
          <p:nvCxnSpPr>
            <p:cNvPr id="14" name="Straight Arrow Connector 13"/>
            <p:cNvCxnSpPr>
              <a:stCxn id="6" idx="3"/>
              <a:endCxn id="9" idx="1"/>
            </p:cNvCxnSpPr>
            <p:nvPr/>
          </p:nvCxnSpPr>
          <p:spPr bwMode="auto">
            <a:xfrm>
              <a:off x="1823308" y="4197279"/>
              <a:ext cx="1285103" cy="347791"/>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rgbClr val="FFFF00"/>
              </a:solidFill>
              <a:prstDash val="solid"/>
              <a:round/>
              <a:headEnd type="none" w="lg" len="lg"/>
              <a:tailEnd type="arrow" w="lg" len="lg"/>
            </a:ln>
            <a:effectLst>
              <a:glow rad="101600">
                <a:schemeClr val="accent4">
                  <a:satMod val="175000"/>
                  <a:alpha val="40000"/>
                </a:schemeClr>
              </a:glow>
            </a:effectLst>
          </p:spPr>
        </p:cxnSp>
        <p:cxnSp>
          <p:nvCxnSpPr>
            <p:cNvPr id="15" name="Straight Arrow Connector 14"/>
            <p:cNvCxnSpPr>
              <a:stCxn id="9" idx="1"/>
              <a:endCxn id="23" idx="3"/>
            </p:cNvCxnSpPr>
            <p:nvPr/>
          </p:nvCxnSpPr>
          <p:spPr bwMode="auto">
            <a:xfrm rot="10800000" flipV="1">
              <a:off x="1823308" y="4545070"/>
              <a:ext cx="1285103" cy="347791"/>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rgbClr val="FFFF00"/>
              </a:solidFill>
              <a:prstDash val="solid"/>
              <a:round/>
              <a:headEnd type="none" w="lg" len="lg"/>
              <a:tailEnd type="arrow" w="lg" len="lg"/>
            </a:ln>
            <a:effectLst>
              <a:glow rad="101600">
                <a:schemeClr val="accent4">
                  <a:satMod val="175000"/>
                  <a:alpha val="40000"/>
                </a:schemeClr>
              </a:glow>
            </a:effectLst>
          </p:spPr>
        </p:cxnSp>
        <p:sp>
          <p:nvSpPr>
            <p:cNvPr id="16" name="Rectangle 15"/>
            <p:cNvSpPr/>
            <p:nvPr/>
          </p:nvSpPr>
          <p:spPr bwMode="auto">
            <a:xfrm>
              <a:off x="4821881" y="2736558"/>
              <a:ext cx="1570681" cy="417349"/>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solidFill>
                    <a:schemeClr val="tx1"/>
                  </a:solidFill>
                  <a:effectLst>
                    <a:outerShdw blurRad="38100" dist="38100" dir="2700000" algn="tl">
                      <a:srgbClr val="000000">
                        <a:alpha val="43137"/>
                      </a:srgbClr>
                    </a:outerShdw>
                  </a:effectLst>
                  <a:latin typeface="+mj-lt"/>
                </a:rPr>
                <a:t>Open Dir</a:t>
              </a:r>
            </a:p>
          </p:txBody>
        </p:sp>
        <p:sp>
          <p:nvSpPr>
            <p:cNvPr id="17" name="Rectangle 16"/>
            <p:cNvSpPr/>
            <p:nvPr/>
          </p:nvSpPr>
          <p:spPr bwMode="auto">
            <a:xfrm>
              <a:off x="4821881" y="3153907"/>
              <a:ext cx="1570681" cy="417349"/>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1400" dirty="0" smtClean="0">
                  <a:solidFill>
                    <a:schemeClr val="tx1"/>
                  </a:solidFill>
                  <a:effectLst>
                    <a:outerShdw blurRad="38100" dist="38100" dir="2700000" algn="tl">
                      <a:srgbClr val="000000">
                        <a:alpha val="43137"/>
                      </a:srgbClr>
                    </a:outerShdw>
                  </a:effectLst>
                </a:rPr>
                <a:t>Query Dir</a:t>
              </a:r>
            </a:p>
          </p:txBody>
        </p:sp>
        <p:sp>
          <p:nvSpPr>
            <p:cNvPr id="18" name="Rectangle 17"/>
            <p:cNvSpPr/>
            <p:nvPr/>
          </p:nvSpPr>
          <p:spPr bwMode="auto">
            <a:xfrm>
              <a:off x="4821881" y="3571256"/>
              <a:ext cx="1570681" cy="417349"/>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1400" dirty="0" smtClean="0">
                  <a:solidFill>
                    <a:schemeClr val="tx1"/>
                  </a:solidFill>
                  <a:effectLst>
                    <a:outerShdw blurRad="38100" dist="38100" dir="2700000" algn="tl">
                      <a:srgbClr val="000000">
                        <a:alpha val="43137"/>
                      </a:srgbClr>
                    </a:outerShdw>
                  </a:effectLst>
                </a:rPr>
                <a:t>Query Volume</a:t>
              </a:r>
            </a:p>
          </p:txBody>
        </p:sp>
        <p:sp>
          <p:nvSpPr>
            <p:cNvPr id="19" name="Rectangle 18"/>
            <p:cNvSpPr/>
            <p:nvPr/>
          </p:nvSpPr>
          <p:spPr bwMode="auto">
            <a:xfrm>
              <a:off x="7249297" y="3710372"/>
              <a:ext cx="1285103" cy="417349"/>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1400" dirty="0" smtClean="0">
                  <a:solidFill>
                    <a:schemeClr val="tx1"/>
                  </a:solidFill>
                  <a:effectLst>
                    <a:outerShdw blurRad="38100" dist="38100" dir="2700000" algn="tl">
                      <a:srgbClr val="000000">
                        <a:alpha val="43137"/>
                      </a:srgbClr>
                    </a:outerShdw>
                  </a:effectLst>
                </a:rPr>
                <a:t>Response</a:t>
              </a:r>
            </a:p>
          </p:txBody>
        </p:sp>
        <p:sp>
          <p:nvSpPr>
            <p:cNvPr id="20" name="Rectangle 19"/>
            <p:cNvSpPr/>
            <p:nvPr/>
          </p:nvSpPr>
          <p:spPr bwMode="auto">
            <a:xfrm>
              <a:off x="4821881" y="3988605"/>
              <a:ext cx="1570681" cy="417349"/>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1400" dirty="0" smtClean="0">
                  <a:solidFill>
                    <a:schemeClr val="tx1"/>
                  </a:solidFill>
                  <a:effectLst>
                    <a:outerShdw blurRad="38100" dist="38100" dir="2700000" algn="tl">
                      <a:srgbClr val="000000">
                        <a:alpha val="43137"/>
                      </a:srgbClr>
                    </a:outerShdw>
                  </a:effectLst>
                </a:rPr>
                <a:t>Close Dir</a:t>
              </a:r>
            </a:p>
          </p:txBody>
        </p:sp>
        <p:cxnSp>
          <p:nvCxnSpPr>
            <p:cNvPr id="21" name="Straight Arrow Connector 20"/>
            <p:cNvCxnSpPr>
              <a:stCxn id="17" idx="3"/>
              <a:endCxn id="19" idx="1"/>
            </p:cNvCxnSpPr>
            <p:nvPr/>
          </p:nvCxnSpPr>
          <p:spPr bwMode="auto">
            <a:xfrm>
              <a:off x="6392562" y="3362582"/>
              <a:ext cx="856735" cy="556465"/>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rgbClr val="FFFF00"/>
              </a:solidFill>
              <a:prstDash val="solid"/>
              <a:round/>
              <a:headEnd type="none" w="lg" len="lg"/>
              <a:tailEnd type="arrow" w="lg" len="lg"/>
            </a:ln>
            <a:effectLst>
              <a:glow rad="101600">
                <a:schemeClr val="accent4">
                  <a:satMod val="175000"/>
                  <a:alpha val="40000"/>
                </a:schemeClr>
              </a:glow>
            </a:effectLst>
          </p:spPr>
        </p:cxnSp>
        <p:cxnSp>
          <p:nvCxnSpPr>
            <p:cNvPr id="22" name="Straight Arrow Connector 21"/>
            <p:cNvCxnSpPr>
              <a:stCxn id="19" idx="1"/>
              <a:endCxn id="27" idx="3"/>
            </p:cNvCxnSpPr>
            <p:nvPr/>
          </p:nvCxnSpPr>
          <p:spPr bwMode="auto">
            <a:xfrm rot="10800000" flipV="1">
              <a:off x="6392562" y="3919047"/>
              <a:ext cx="856735" cy="1043372"/>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rgbClr val="FFFF00"/>
              </a:solidFill>
              <a:prstDash val="solid"/>
              <a:round/>
              <a:headEnd type="none" w="lg" len="lg"/>
              <a:tailEnd type="arrow" w="lg" len="lg"/>
            </a:ln>
            <a:effectLst>
              <a:glow rad="101600">
                <a:schemeClr val="accent4">
                  <a:satMod val="175000"/>
                  <a:alpha val="40000"/>
                </a:schemeClr>
              </a:glow>
            </a:effectLst>
          </p:spPr>
        </p:cxnSp>
        <p:sp>
          <p:nvSpPr>
            <p:cNvPr id="23" name="Rectangle 22"/>
            <p:cNvSpPr/>
            <p:nvPr/>
          </p:nvSpPr>
          <p:spPr bwMode="auto">
            <a:xfrm>
              <a:off x="609600" y="4684187"/>
              <a:ext cx="1213708" cy="417349"/>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109728" tIns="54864" rIns="109728" bIns="54864" numCol="1" rtlCol="0" anchor="ctr" anchorCtr="0" compatLnSpc="1">
              <a:prstTxWarp prst="textNoShape">
                <a:avLst/>
              </a:prstTxWarp>
            </a:bodyPr>
            <a:lstStyle/>
            <a:p>
              <a:pPr marR="0" indent="0" algn="ctr" defTabSz="1096963" fontAlgn="base">
                <a:lnSpc>
                  <a:spcPct val="100000"/>
                </a:lnSpc>
                <a:spcBef>
                  <a:spcPct val="0"/>
                </a:spcBef>
                <a:spcAft>
                  <a:spcPct val="0"/>
                </a:spcAft>
                <a:buClrTx/>
                <a:buSzTx/>
                <a:buFontTx/>
                <a:buNone/>
                <a:tabLst/>
              </a:pPr>
              <a:r>
                <a:rPr lang="en-US" sz="1400" dirty="0" smtClean="0">
                  <a:solidFill>
                    <a:schemeClr val="tx1"/>
                  </a:solidFill>
                  <a:effectLst>
                    <a:outerShdw blurRad="38100" dist="38100" dir="2700000" algn="tl">
                      <a:srgbClr val="000000">
                        <a:alpha val="43137"/>
                      </a:srgbClr>
                    </a:outerShdw>
                  </a:effectLst>
                </a:rPr>
                <a:t>Close Dir</a:t>
              </a:r>
            </a:p>
          </p:txBody>
        </p:sp>
        <p:sp>
          <p:nvSpPr>
            <p:cNvPr id="24" name="Rectangle 23"/>
            <p:cNvSpPr/>
            <p:nvPr/>
          </p:nvSpPr>
          <p:spPr bwMode="auto">
            <a:xfrm>
              <a:off x="3108411" y="5031977"/>
              <a:ext cx="1213708" cy="417349"/>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1400" dirty="0" smtClean="0">
                  <a:solidFill>
                    <a:schemeClr val="tx1"/>
                  </a:solidFill>
                  <a:effectLst>
                    <a:outerShdw blurRad="38100" dist="38100" dir="2700000" algn="tl">
                      <a:srgbClr val="000000">
                        <a:alpha val="43137"/>
                      </a:srgbClr>
                    </a:outerShdw>
                  </a:effectLst>
                </a:rPr>
                <a:t>Response</a:t>
              </a:r>
            </a:p>
          </p:txBody>
        </p:sp>
        <p:cxnSp>
          <p:nvCxnSpPr>
            <p:cNvPr id="25" name="Straight Arrow Connector 24"/>
            <p:cNvCxnSpPr>
              <a:stCxn id="23" idx="3"/>
              <a:endCxn id="24" idx="1"/>
            </p:cNvCxnSpPr>
            <p:nvPr/>
          </p:nvCxnSpPr>
          <p:spPr bwMode="auto">
            <a:xfrm>
              <a:off x="1823308" y="4892861"/>
              <a:ext cx="1285103" cy="347791"/>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rgbClr val="FFFF00"/>
              </a:solidFill>
              <a:prstDash val="solid"/>
              <a:round/>
              <a:headEnd type="none" w="lg" len="lg"/>
              <a:tailEnd type="arrow" w="lg" len="lg"/>
            </a:ln>
            <a:effectLst>
              <a:glow rad="101600">
                <a:schemeClr val="accent4">
                  <a:satMod val="175000"/>
                  <a:alpha val="40000"/>
                </a:schemeClr>
              </a:glow>
            </a:effectLst>
          </p:spPr>
        </p:cxnSp>
        <p:cxnSp>
          <p:nvCxnSpPr>
            <p:cNvPr id="26" name="Straight Arrow Connector 25"/>
            <p:cNvCxnSpPr>
              <a:stCxn id="24" idx="1"/>
            </p:cNvCxnSpPr>
            <p:nvPr/>
          </p:nvCxnSpPr>
          <p:spPr bwMode="auto">
            <a:xfrm rot="10800000" flipV="1">
              <a:off x="1894703" y="5240652"/>
              <a:ext cx="1213708" cy="347791"/>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25400" cap="flat" cmpd="sng" algn="ctr">
              <a:solidFill>
                <a:srgbClr val="FFFF00"/>
              </a:solidFill>
              <a:prstDash val="solid"/>
              <a:round/>
              <a:headEnd type="none" w="lg" len="lg"/>
              <a:tailEnd type="arrow" w="lg" len="lg"/>
            </a:ln>
            <a:effectLst>
              <a:glow rad="101600">
                <a:schemeClr val="accent4">
                  <a:satMod val="175000"/>
                  <a:alpha val="40000"/>
                </a:schemeClr>
              </a:glow>
            </a:effectLst>
          </p:spPr>
        </p:cxnSp>
        <p:sp>
          <p:nvSpPr>
            <p:cNvPr id="27" name="Rectangle 26"/>
            <p:cNvSpPr/>
            <p:nvPr/>
          </p:nvSpPr>
          <p:spPr bwMode="auto">
            <a:xfrm>
              <a:off x="4821881" y="4753745"/>
              <a:ext cx="1570681" cy="417349"/>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1400" dirty="0" smtClean="0">
                  <a:solidFill>
                    <a:schemeClr val="tx1"/>
                  </a:solidFill>
                  <a:effectLst>
                    <a:outerShdw blurRad="38100" dist="38100" dir="2700000" algn="tl">
                      <a:srgbClr val="000000">
                        <a:alpha val="43137"/>
                      </a:srgbClr>
                    </a:outerShdw>
                  </a:effectLst>
                  <a:latin typeface="+mj-lt"/>
                </a:rPr>
                <a:t>Query Dir</a:t>
              </a:r>
            </a:p>
          </p:txBody>
        </p:sp>
        <p:sp>
          <p:nvSpPr>
            <p:cNvPr id="28" name="Rectangle 27"/>
            <p:cNvSpPr/>
            <p:nvPr/>
          </p:nvSpPr>
          <p:spPr bwMode="auto">
            <a:xfrm>
              <a:off x="4821881" y="5379768"/>
              <a:ext cx="1570681" cy="417349"/>
            </a:xfrm>
            <a:prstGeom prst="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1096963" fontAlgn="base">
                <a:spcBef>
                  <a:spcPct val="0"/>
                </a:spcBef>
                <a:spcAft>
                  <a:spcPct val="0"/>
                </a:spcAft>
              </a:pPr>
              <a:r>
                <a:rPr lang="en-US" sz="1400" dirty="0" smtClean="0">
                  <a:solidFill>
                    <a:schemeClr val="tx1"/>
                  </a:solidFill>
                  <a:effectLst>
                    <a:outerShdw blurRad="38100" dist="38100" dir="2700000" algn="tl">
                      <a:srgbClr val="000000">
                        <a:alpha val="43137"/>
                      </a:srgbClr>
                    </a:outerShdw>
                  </a:effectLst>
                  <a:latin typeface="+mj-lt"/>
                </a:rPr>
                <a:t>Query Volume</a:t>
              </a:r>
            </a:p>
          </p:txBody>
        </p:sp>
        <p:cxnSp>
          <p:nvCxnSpPr>
            <p:cNvPr id="29" name="Straight Arrow Connector 28"/>
            <p:cNvCxnSpPr>
              <a:stCxn id="27" idx="3"/>
            </p:cNvCxnSpPr>
            <p:nvPr/>
          </p:nvCxnSpPr>
          <p:spPr bwMode="auto">
            <a:xfrm>
              <a:off x="6392562" y="4962419"/>
              <a:ext cx="356973" cy="139116"/>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rgbClr val="FFFF00"/>
              </a:solidFill>
              <a:prstDash val="solid"/>
              <a:round/>
              <a:headEnd type="none" w="med" len="med"/>
              <a:tailEnd type="arrow"/>
            </a:ln>
            <a:effectLst>
              <a:glow rad="101600">
                <a:schemeClr val="accent4">
                  <a:satMod val="175000"/>
                  <a:alpha val="40000"/>
                </a:schemeClr>
              </a:glow>
            </a:effectLst>
          </p:spPr>
        </p:cxnSp>
        <p:cxnSp>
          <p:nvCxnSpPr>
            <p:cNvPr id="30" name="Straight Arrow Connector 29"/>
            <p:cNvCxnSpPr/>
            <p:nvPr/>
          </p:nvCxnSpPr>
          <p:spPr bwMode="auto">
            <a:xfrm>
              <a:off x="6392562" y="5588443"/>
              <a:ext cx="356973" cy="139116"/>
            </a:xfrm>
            <a:prstGeom prst="straightConnector1">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rgbClr val="FFFF00"/>
              </a:solidFill>
              <a:prstDash val="solid"/>
              <a:round/>
              <a:headEnd type="none" w="med" len="med"/>
              <a:tailEnd type="arrow"/>
            </a:ln>
            <a:effectLst>
              <a:glow rad="101600">
                <a:schemeClr val="accent4">
                  <a:satMod val="175000"/>
                  <a:alpha val="40000"/>
                </a:schemeClr>
              </a:glow>
            </a:effectLst>
          </p:spPr>
        </p:cxnSp>
        <p:cxnSp>
          <p:nvCxnSpPr>
            <p:cNvPr id="31" name="Straight Connector 30"/>
            <p:cNvCxnSpPr/>
            <p:nvPr/>
          </p:nvCxnSpPr>
          <p:spPr bwMode="auto">
            <a:xfrm rot="5400000">
              <a:off x="6262628" y="5379749"/>
              <a:ext cx="973814" cy="1488"/>
            </a:xfrm>
            <a:prstGeom prst="line">
              <a:avLst/>
            </a:prstGeom>
            <a:gradFill rotWithShape="0">
              <a:gsLst>
                <a:gs pos="0">
                  <a:schemeClr val="folHlink">
                    <a:gamma/>
                    <a:tint val="72941"/>
                    <a:invGamma/>
                  </a:schemeClr>
                </a:gs>
                <a:gs pos="50000">
                  <a:schemeClr val="folHlink"/>
                </a:gs>
                <a:gs pos="100000">
                  <a:schemeClr val="folHlink">
                    <a:gamma/>
                    <a:tint val="72941"/>
                    <a:invGamma/>
                  </a:schemeClr>
                </a:gs>
              </a:gsLst>
              <a:lin ang="2700000" scaled="1"/>
            </a:gradFill>
            <a:ln w="12700" cap="flat" cmpd="sng" algn="ctr">
              <a:solidFill>
                <a:schemeClr val="tx1"/>
              </a:solidFill>
              <a:prstDash val="solid"/>
              <a:round/>
              <a:headEnd type="none" w="med" len="med"/>
              <a:tailEnd type="none" w="med" len="med"/>
            </a:ln>
            <a:effectLst/>
          </p:spPr>
        </p:cxnSp>
        <p:sp>
          <p:nvSpPr>
            <p:cNvPr id="32" name="TextBox 31"/>
            <p:cNvSpPr txBox="1"/>
            <p:nvPr/>
          </p:nvSpPr>
          <p:spPr>
            <a:xfrm>
              <a:off x="6820930" y="4915929"/>
              <a:ext cx="1713470" cy="943294"/>
            </a:xfrm>
            <a:prstGeom prst="rect">
              <a:avLst/>
            </a:prstGeom>
            <a:noFill/>
          </p:spPr>
          <p:txBody>
            <a:bodyPr wrap="square" rtlCol="0">
              <a:spAutoFit/>
            </a:bodyPr>
            <a:lstStyle/>
            <a:p>
              <a:r>
                <a:rPr lang="en-US" sz="1600" dirty="0" smtClean="0">
                  <a:solidFill>
                    <a:schemeClr val="tx1"/>
                  </a:solidFill>
                  <a:effectLst>
                    <a:outerShdw blurRad="38100" dist="38100" dir="2700000" algn="tl">
                      <a:srgbClr val="000000">
                        <a:alpha val="43137"/>
                      </a:srgbClr>
                    </a:outerShdw>
                  </a:effectLst>
                  <a:latin typeface="Calibri" pitchFamily="34" charset="0"/>
                </a:rPr>
                <a:t>Satisfied from </a:t>
              </a:r>
              <a:r>
                <a:rPr lang="en-US" sz="1600" dirty="0" smtClean="0">
                  <a:effectLst>
                    <a:outerShdw blurRad="38100" dist="38100" dir="2700000" algn="tl">
                      <a:srgbClr val="000000">
                        <a:alpha val="43137"/>
                      </a:srgbClr>
                    </a:outerShdw>
                  </a:effectLst>
                  <a:latin typeface="Calibri" pitchFamily="34" charset="0"/>
                </a:rPr>
                <a:t>SMB2 </a:t>
              </a:r>
              <a:r>
                <a:rPr lang="en-US" sz="1600" dirty="0" smtClean="0">
                  <a:solidFill>
                    <a:schemeClr val="tx1"/>
                  </a:solidFill>
                  <a:effectLst>
                    <a:outerShdw blurRad="38100" dist="38100" dir="2700000" algn="tl">
                      <a:srgbClr val="000000">
                        <a:alpha val="43137"/>
                      </a:srgbClr>
                    </a:outerShdw>
                  </a:effectLst>
                  <a:latin typeface="Calibri" pitchFamily="34" charset="0"/>
                </a:rPr>
                <a:t>client </a:t>
              </a:r>
              <a:r>
                <a:rPr lang="en-US" sz="1600" dirty="0" smtClean="0">
                  <a:effectLst>
                    <a:outerShdw blurRad="38100" dist="38100" dir="2700000" algn="tl">
                      <a:srgbClr val="000000">
                        <a:alpha val="43137"/>
                      </a:srgbClr>
                    </a:outerShdw>
                  </a:effectLst>
                  <a:latin typeface="Calibri" pitchFamily="34" charset="0"/>
                </a:rPr>
                <a:t>cache</a:t>
              </a:r>
              <a:endParaRPr lang="en-US" sz="1600" dirty="0" smtClean="0">
                <a:solidFill>
                  <a:schemeClr val="tx1"/>
                </a:solidFill>
                <a:effectLst>
                  <a:outerShdw blurRad="38100" dist="38100" dir="2700000" algn="tl">
                    <a:srgbClr val="000000">
                      <a:alpha val="43137"/>
                    </a:srgbClr>
                  </a:outerShdw>
                </a:effectLst>
                <a:latin typeface="Calibri" pitchFamily="34" charset="0"/>
              </a:endParaRPr>
            </a:p>
          </p:txBody>
        </p:sp>
      </p:gr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noProof="0" smtClean="0"/>
              <a:t>SMB2 Explorer Performance</a:t>
            </a:r>
          </a:p>
        </p:txBody>
      </p:sp>
      <p:sp>
        <p:nvSpPr>
          <p:cNvPr id="12291" name="Rectangle 3"/>
          <p:cNvSpPr>
            <a:spLocks noGrp="1" noChangeArrowheads="1"/>
          </p:cNvSpPr>
          <p:nvPr>
            <p:ph idx="1"/>
          </p:nvPr>
        </p:nvSpPr>
        <p:spPr>
          <a:xfrm>
            <a:off x="381000" y="1412875"/>
            <a:ext cx="8382000" cy="2486835"/>
          </a:xfrm>
        </p:spPr>
        <p:txBody>
          <a:bodyPr/>
          <a:lstStyle/>
          <a:p>
            <a:r>
              <a:rPr lang="en-US" sz="2400" noProof="0" dirty="0" smtClean="0"/>
              <a:t>Dramatic benefits in explorer directory enumeration, </a:t>
            </a:r>
            <a:br>
              <a:rPr lang="en-US" sz="2400" noProof="0" dirty="0" smtClean="0"/>
            </a:br>
            <a:r>
              <a:rPr lang="en-US" sz="2400" noProof="0" dirty="0" smtClean="0"/>
              <a:t>due to a combination of:</a:t>
            </a:r>
          </a:p>
          <a:p>
            <a:pPr lvl="1"/>
            <a:r>
              <a:rPr lang="en-US" sz="2000" noProof="0" dirty="0" smtClean="0"/>
              <a:t>compounding/speculative requests</a:t>
            </a:r>
          </a:p>
          <a:p>
            <a:pPr lvl="1"/>
            <a:r>
              <a:rPr lang="en-US" sz="2000" noProof="0" dirty="0" smtClean="0"/>
              <a:t>directory and attribute caching</a:t>
            </a:r>
          </a:p>
          <a:p>
            <a:r>
              <a:rPr lang="en-US" sz="2400" noProof="0" dirty="0" smtClean="0"/>
              <a:t>For this scenario, a directory containing about 50 </a:t>
            </a:r>
            <a:br>
              <a:rPr lang="en-US" sz="2400" noProof="0" dirty="0" smtClean="0"/>
            </a:br>
            <a:r>
              <a:rPr lang="en-US" sz="2400" noProof="0" dirty="0" smtClean="0"/>
              <a:t>Excel 2007 files was opened using Windows Explorer</a:t>
            </a:r>
          </a:p>
          <a:p>
            <a:r>
              <a:rPr lang="en-US" sz="2400" noProof="0" dirty="0" smtClean="0"/>
              <a:t>Network – 1Gb/s, 100ms RTT</a:t>
            </a:r>
          </a:p>
        </p:txBody>
      </p:sp>
      <p:graphicFrame>
        <p:nvGraphicFramePr>
          <p:cNvPr id="4" name="Chart 3"/>
          <p:cNvGraphicFramePr/>
          <p:nvPr/>
        </p:nvGraphicFramePr>
        <p:xfrm>
          <a:off x="774192" y="3980688"/>
          <a:ext cx="8174736" cy="252984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noProof="0" smtClean="0"/>
              <a:t>SMB2 Versions</a:t>
            </a:r>
          </a:p>
        </p:txBody>
      </p:sp>
      <p:sp>
        <p:nvSpPr>
          <p:cNvPr id="12291" name="Rectangle 3"/>
          <p:cNvSpPr>
            <a:spLocks noGrp="1" noChangeArrowheads="1"/>
          </p:cNvSpPr>
          <p:nvPr>
            <p:ph idx="1"/>
          </p:nvPr>
        </p:nvSpPr>
        <p:spPr>
          <a:xfrm>
            <a:off x="381000" y="1412875"/>
            <a:ext cx="8382000" cy="2431435"/>
          </a:xfrm>
        </p:spPr>
        <p:txBody>
          <a:bodyPr/>
          <a:lstStyle/>
          <a:p>
            <a:r>
              <a:rPr lang="en-US" sz="2400" noProof="0" dirty="0" smtClean="0"/>
              <a:t>First shipped in Windows Vista RTM</a:t>
            </a:r>
          </a:p>
          <a:p>
            <a:pPr lvl="1"/>
            <a:r>
              <a:rPr lang="en-US" sz="2000" noProof="0" dirty="0" smtClean="0"/>
              <a:t>Not all protocol features utilized by Windows Vista RTM implementation</a:t>
            </a:r>
          </a:p>
          <a:p>
            <a:pPr lvl="1"/>
            <a:r>
              <a:rPr lang="en-US" sz="2000" noProof="0" dirty="0" smtClean="0"/>
              <a:t>Dialect revved for Windows Server 2008 / Windows Vista SP1</a:t>
            </a:r>
          </a:p>
          <a:p>
            <a:r>
              <a:rPr lang="en-US" sz="2400" noProof="0" dirty="0" smtClean="0"/>
              <a:t>Windows Server 2008 / Windows Vista SP1 enhancements</a:t>
            </a:r>
          </a:p>
          <a:p>
            <a:pPr lvl="1"/>
            <a:r>
              <a:rPr lang="en-US" sz="2000" noProof="0" dirty="0" smtClean="0"/>
              <a:t>Uses request compounding</a:t>
            </a:r>
          </a:p>
          <a:p>
            <a:pPr lvl="1"/>
            <a:r>
              <a:rPr lang="en-US" sz="2000" noProof="0" dirty="0" smtClean="0"/>
              <a:t>Cached: directory enumerations and file attributes</a:t>
            </a:r>
          </a:p>
          <a:p>
            <a:pPr lvl="1"/>
            <a:r>
              <a:rPr lang="en-US" sz="2000" noProof="0" dirty="0" smtClean="0"/>
              <a:t>Cached: common share and file system property queries</a:t>
            </a:r>
          </a:p>
        </p:txBody>
      </p:sp>
      <p:graphicFrame>
        <p:nvGraphicFramePr>
          <p:cNvPr id="8" name="Content Placeholder 3"/>
          <p:cNvGraphicFramePr>
            <a:graphicFrameLocks/>
          </p:cNvGraphicFramePr>
          <p:nvPr/>
        </p:nvGraphicFramePr>
        <p:xfrm>
          <a:off x="364997" y="4078514"/>
          <a:ext cx="8398000" cy="2036074"/>
        </p:xfrm>
        <a:graphic>
          <a:graphicData uri="http://schemas.openxmlformats.org/drawingml/2006/table">
            <a:tbl>
              <a:tblPr firstRow="1" bandRow="1">
                <a:tableStyleId>{5940675A-B579-460E-94D1-54222C63F5DA}</a:tableStyleId>
              </a:tblPr>
              <a:tblGrid>
                <a:gridCol w="2099500"/>
                <a:gridCol w="1860760"/>
                <a:gridCol w="2148114"/>
                <a:gridCol w="2289626"/>
              </a:tblGrid>
              <a:tr h="408437">
                <a:tc>
                  <a:txBody>
                    <a:bodyPr/>
                    <a:lstStyle/>
                    <a:p>
                      <a:pPr marL="0" algn="l" defTabSz="914099" rtl="0" eaLnBrk="1" fontAlgn="base" latinLnBrk="0" hangingPunct="1">
                        <a:spcBef>
                          <a:spcPct val="0"/>
                        </a:spcBef>
                        <a:spcAft>
                          <a:spcPct val="0"/>
                        </a:spcAft>
                        <a:defRPr/>
                      </a:pPr>
                      <a:r>
                        <a:rPr lang="en-US" sz="1800" b="1" kern="1200" dirty="0" smtClean="0">
                          <a:solidFill>
                            <a:schemeClr val="bg2"/>
                          </a:solidFill>
                          <a:effectLst>
                            <a:outerShdw blurRad="38100" dist="38100" dir="2700000" algn="tl">
                              <a:srgbClr val="000000">
                                <a:alpha val="43137"/>
                              </a:srgbClr>
                            </a:outerShdw>
                          </a:effectLst>
                        </a:rPr>
                        <a:t>Client/ Server OS</a:t>
                      </a:r>
                      <a:endParaRPr lang="en-US" sz="1800" b="1" kern="1200" dirty="0" smtClean="0">
                        <a:solidFill>
                          <a:schemeClr val="bg2"/>
                        </a:solidFill>
                        <a:effectLst>
                          <a:outerShdw blurRad="38100" dist="38100" dir="2700000" algn="tl">
                            <a:srgbClr val="000000">
                              <a:alpha val="43137"/>
                            </a:srgbClr>
                          </a:outerShdw>
                        </a:effectLst>
                        <a:latin typeface="+mj-lt"/>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pPr marL="0" algn="l" defTabSz="914099" rtl="0" eaLnBrk="1" fontAlgn="base" latinLnBrk="0" hangingPunct="1">
                        <a:spcBef>
                          <a:spcPct val="0"/>
                        </a:spcBef>
                        <a:spcAft>
                          <a:spcPct val="0"/>
                        </a:spcAft>
                        <a:defRPr/>
                      </a:pPr>
                      <a:r>
                        <a:rPr lang="en-US" sz="1800" b="1" kern="1200" dirty="0" smtClean="0">
                          <a:solidFill>
                            <a:schemeClr val="bg2"/>
                          </a:solidFill>
                          <a:effectLst>
                            <a:outerShdw blurRad="38100" dist="38100" dir="2700000" algn="tl">
                              <a:srgbClr val="000000">
                                <a:alpha val="43137"/>
                              </a:srgbClr>
                            </a:outerShdw>
                          </a:effectLst>
                        </a:rPr>
                        <a:t>Older</a:t>
                      </a:r>
                      <a:r>
                        <a:rPr lang="en-US" sz="1800" b="1" kern="1200" baseline="0" dirty="0" smtClean="0">
                          <a:solidFill>
                            <a:schemeClr val="bg2"/>
                          </a:solidFill>
                          <a:effectLst>
                            <a:outerShdw blurRad="38100" dist="38100" dir="2700000" algn="tl">
                              <a:srgbClr val="000000">
                                <a:alpha val="43137"/>
                              </a:srgbClr>
                            </a:outerShdw>
                          </a:effectLst>
                        </a:rPr>
                        <a:t> Windows</a:t>
                      </a:r>
                      <a:endParaRPr lang="en-US" sz="1800" b="1" kern="1200" dirty="0" smtClean="0">
                        <a:solidFill>
                          <a:schemeClr val="bg2"/>
                        </a:solidFill>
                        <a:effectLst>
                          <a:outerShdw blurRad="38100" dist="38100" dir="2700000" algn="tl">
                            <a:srgbClr val="000000">
                              <a:alpha val="43137"/>
                            </a:srgbClr>
                          </a:outerShdw>
                        </a:effectLst>
                        <a:latin typeface="+mj-lt"/>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pPr marL="0" algn="l" defTabSz="914099" rtl="0" eaLnBrk="1" fontAlgn="base" latinLnBrk="0" hangingPunct="1">
                        <a:spcBef>
                          <a:spcPct val="0"/>
                        </a:spcBef>
                        <a:spcAft>
                          <a:spcPct val="0"/>
                        </a:spcAft>
                        <a:defRPr/>
                      </a:pPr>
                      <a:r>
                        <a:rPr lang="en-US" sz="1800" b="1" kern="1200" dirty="0" smtClean="0">
                          <a:solidFill>
                            <a:schemeClr val="bg2"/>
                          </a:solidFill>
                          <a:effectLst>
                            <a:outerShdw blurRad="38100" dist="38100" dir="2700000" algn="tl">
                              <a:srgbClr val="000000">
                                <a:alpha val="43137"/>
                              </a:srgbClr>
                            </a:outerShdw>
                          </a:effectLst>
                        </a:rPr>
                        <a:t>Windows Vista</a:t>
                      </a:r>
                      <a:r>
                        <a:rPr lang="en-US" sz="1800" b="1" kern="1200" baseline="0" dirty="0" smtClean="0">
                          <a:solidFill>
                            <a:schemeClr val="bg2"/>
                          </a:solidFill>
                          <a:effectLst>
                            <a:outerShdw blurRad="38100" dist="38100" dir="2700000" algn="tl">
                              <a:srgbClr val="000000">
                                <a:alpha val="43137"/>
                              </a:srgbClr>
                            </a:outerShdw>
                          </a:effectLst>
                        </a:rPr>
                        <a:t> RTM</a:t>
                      </a:r>
                      <a:endParaRPr lang="en-US" sz="1800" b="1" kern="1200" dirty="0" smtClean="0">
                        <a:solidFill>
                          <a:schemeClr val="bg2"/>
                        </a:solidFill>
                        <a:effectLst>
                          <a:outerShdw blurRad="38100" dist="38100" dir="2700000" algn="tl">
                            <a:srgbClr val="000000">
                              <a:alpha val="43137"/>
                            </a:srgbClr>
                          </a:outerShdw>
                        </a:effectLst>
                        <a:latin typeface="+mj-lt"/>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pPr marL="0" algn="l" defTabSz="914099" rtl="0" eaLnBrk="1" fontAlgn="base" latinLnBrk="0" hangingPunct="1">
                        <a:spcBef>
                          <a:spcPct val="0"/>
                        </a:spcBef>
                        <a:spcAft>
                          <a:spcPct val="0"/>
                        </a:spcAft>
                        <a:defRPr/>
                      </a:pPr>
                      <a:r>
                        <a:rPr lang="en-US" sz="1800" b="1" kern="1200" dirty="0" smtClean="0">
                          <a:solidFill>
                            <a:schemeClr val="bg2"/>
                          </a:solidFill>
                          <a:effectLst>
                            <a:outerShdw blurRad="38100" dist="38100" dir="2700000" algn="tl">
                              <a:srgbClr val="000000">
                                <a:alpha val="43137"/>
                              </a:srgbClr>
                            </a:outerShdw>
                          </a:effectLst>
                        </a:rPr>
                        <a:t>Windows Vista SP1 </a:t>
                      </a:r>
                    </a:p>
                    <a:p>
                      <a:pPr marL="0" algn="l" defTabSz="914099" rtl="0" eaLnBrk="1" fontAlgn="base" latinLnBrk="0" hangingPunct="1">
                        <a:spcBef>
                          <a:spcPct val="0"/>
                        </a:spcBef>
                        <a:spcAft>
                          <a:spcPct val="0"/>
                        </a:spcAft>
                        <a:defRPr/>
                      </a:pPr>
                      <a:r>
                        <a:rPr lang="en-US" sz="1800" b="1" kern="1200" dirty="0" smtClean="0">
                          <a:solidFill>
                            <a:schemeClr val="bg2"/>
                          </a:solidFill>
                          <a:effectLst>
                            <a:outerShdw blurRad="38100" dist="38100" dir="2700000" algn="tl">
                              <a:srgbClr val="000000">
                                <a:alpha val="43137"/>
                              </a:srgbClr>
                            </a:outerShdw>
                          </a:effectLst>
                        </a:rPr>
                        <a:t>Windows Server 2008</a:t>
                      </a:r>
                      <a:endParaRPr lang="en-US" sz="1800" b="1" kern="1200" dirty="0" smtClean="0">
                        <a:solidFill>
                          <a:schemeClr val="bg2"/>
                        </a:solidFill>
                        <a:effectLst>
                          <a:outerShdw blurRad="38100" dist="38100" dir="2700000" algn="tl">
                            <a:srgbClr val="000000">
                              <a:alpha val="43137"/>
                            </a:srgbClr>
                          </a:outerShdw>
                        </a:effectLst>
                        <a:latin typeface="+mj-lt"/>
                        <a:ea typeface="+mn-ea"/>
                        <a:cs typeface="+mn-cs"/>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r>
              <a:tr h="408437">
                <a:tc>
                  <a:txBody>
                    <a:bodyPr/>
                    <a:lstStyle/>
                    <a:p>
                      <a:pPr marL="0" algn="l" defTabSz="914099" rtl="0" eaLnBrk="1" fontAlgn="base" latinLnBrk="0" hangingPunct="1">
                        <a:spcBef>
                          <a:spcPct val="0"/>
                        </a:spcBef>
                        <a:spcAft>
                          <a:spcPct val="0"/>
                        </a:spcAft>
                        <a:defRPr/>
                      </a:pPr>
                      <a:r>
                        <a:rPr lang="en-US" sz="1600" b="1" kern="1200" dirty="0" smtClean="0">
                          <a:solidFill>
                            <a:schemeClr val="bg2"/>
                          </a:solidFill>
                          <a:effectLst>
                            <a:outerShdw blurRad="38100" dist="38100" dir="2700000" algn="tl">
                              <a:srgbClr val="000000">
                                <a:alpha val="43137"/>
                              </a:srgbClr>
                            </a:outerShdw>
                          </a:effectLst>
                        </a:rPr>
                        <a:t>Older Windows</a:t>
                      </a:r>
                      <a:endParaRPr lang="en-US" sz="1600" b="1" kern="1200" dirty="0" smtClean="0">
                        <a:solidFill>
                          <a:schemeClr val="bg2"/>
                        </a:solidFill>
                        <a:effectLst>
                          <a:outerShdw blurRad="38100" dist="38100" dir="2700000" algn="tl">
                            <a:srgbClr val="000000">
                              <a:alpha val="43137"/>
                            </a:srgbClr>
                          </a:outerShdw>
                        </a:effectLst>
                        <a:latin typeface="+mj-lt"/>
                        <a:ea typeface="+mn-ea"/>
                        <a:cs typeface="+mn-cs"/>
                      </a:endParaRPr>
                    </a:p>
                  </a:txBody>
                  <a:tcPr anchor="ct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l" defTabSz="914099" rtl="0" eaLnBrk="1" fontAlgn="base" latinLnBrk="0" hangingPunct="1">
                        <a:lnSpc>
                          <a:spcPct val="100000"/>
                        </a:lnSpc>
                        <a:spcBef>
                          <a:spcPct val="0"/>
                        </a:spcBef>
                        <a:spcAft>
                          <a:spcPct val="0"/>
                        </a:spcAft>
                        <a:buClrTx/>
                        <a:buSzTx/>
                        <a:buFontTx/>
                        <a:buNone/>
                        <a:tabLst/>
                        <a:defRPr/>
                      </a:pPr>
                      <a:r>
                        <a:rPr lang="en-US" sz="1600" b="0" kern="1200" dirty="0" smtClean="0">
                          <a:solidFill>
                            <a:schemeClr val="bg2"/>
                          </a:solidFill>
                          <a:effectLst>
                            <a:outerShdw blurRad="38100" dist="38100" dir="2700000" algn="tl">
                              <a:srgbClr val="000000">
                                <a:alpha val="43137"/>
                              </a:srgbClr>
                            </a:outerShdw>
                          </a:effectLst>
                        </a:rPr>
                        <a:t>SMB 1</a:t>
                      </a:r>
                      <a:endParaRPr lang="en-US" sz="1600" b="0" kern="1200" dirty="0" smtClean="0">
                        <a:solidFill>
                          <a:schemeClr val="bg2"/>
                        </a:solidFill>
                        <a:effectLst>
                          <a:outerShdw blurRad="38100" dist="38100" dir="2700000" algn="tl">
                            <a:srgbClr val="000000">
                              <a:alpha val="43137"/>
                            </a:srgbClr>
                          </a:outerShdw>
                        </a:effectLst>
                        <a:latin typeface="+mj-lt"/>
                        <a:ea typeface="+mn-ea"/>
                        <a:cs typeface="+mn-cs"/>
                      </a:endParaRPr>
                    </a:p>
                  </a:txBody>
                  <a:tcPr anchor="ct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marR="0" indent="0" algn="l" defTabSz="914099" rtl="0" eaLnBrk="1" fontAlgn="base" latinLnBrk="0" hangingPunct="1">
                        <a:lnSpc>
                          <a:spcPct val="100000"/>
                        </a:lnSpc>
                        <a:spcBef>
                          <a:spcPct val="0"/>
                        </a:spcBef>
                        <a:spcAft>
                          <a:spcPct val="0"/>
                        </a:spcAft>
                        <a:buClrTx/>
                        <a:buSzTx/>
                        <a:buFontTx/>
                        <a:buNone/>
                        <a:tabLst/>
                        <a:defRPr/>
                      </a:pPr>
                      <a:r>
                        <a:rPr lang="en-US" sz="1600" b="0" kern="1200" dirty="0" smtClean="0">
                          <a:solidFill>
                            <a:schemeClr val="bg2"/>
                          </a:solidFill>
                          <a:effectLst>
                            <a:outerShdw blurRad="38100" dist="38100" dir="2700000" algn="tl">
                              <a:srgbClr val="000000">
                                <a:alpha val="43137"/>
                              </a:srgbClr>
                            </a:outerShdw>
                          </a:effectLst>
                        </a:rPr>
                        <a:t>SMB 1</a:t>
                      </a:r>
                      <a:endParaRPr lang="en-US" sz="1600" b="0" kern="1200" dirty="0" smtClean="0">
                        <a:solidFill>
                          <a:schemeClr val="bg2"/>
                        </a:solidFill>
                        <a:effectLst>
                          <a:outerShdw blurRad="38100" dist="38100" dir="2700000" algn="tl">
                            <a:srgbClr val="000000">
                              <a:alpha val="43137"/>
                            </a:srgbClr>
                          </a:outerShdw>
                        </a:effectLst>
                        <a:latin typeface="+mj-lt"/>
                        <a:ea typeface="+mn-ea"/>
                        <a:cs typeface="+mn-cs"/>
                      </a:endParaRPr>
                    </a:p>
                  </a:txBody>
                  <a:tcPr anchor="ct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l" defTabSz="914099" rtl="0" eaLnBrk="1" fontAlgn="base" latinLnBrk="0" hangingPunct="1">
                        <a:lnSpc>
                          <a:spcPct val="100000"/>
                        </a:lnSpc>
                        <a:spcBef>
                          <a:spcPct val="0"/>
                        </a:spcBef>
                        <a:spcAft>
                          <a:spcPct val="0"/>
                        </a:spcAft>
                        <a:buClrTx/>
                        <a:buSzTx/>
                        <a:buFontTx/>
                        <a:buNone/>
                        <a:tabLst/>
                        <a:defRPr/>
                      </a:pPr>
                      <a:r>
                        <a:rPr lang="en-US" sz="1600" b="0" kern="1200" dirty="0" smtClean="0">
                          <a:solidFill>
                            <a:schemeClr val="bg2"/>
                          </a:solidFill>
                          <a:effectLst>
                            <a:outerShdw blurRad="38100" dist="38100" dir="2700000" algn="tl">
                              <a:srgbClr val="000000">
                                <a:alpha val="43137"/>
                              </a:srgbClr>
                            </a:outerShdw>
                          </a:effectLst>
                        </a:rPr>
                        <a:t>SMB 1</a:t>
                      </a:r>
                      <a:endParaRPr lang="en-US" sz="1600" b="0" kern="1200" dirty="0" smtClean="0">
                        <a:solidFill>
                          <a:schemeClr val="bg2"/>
                        </a:solidFill>
                        <a:effectLst>
                          <a:outerShdw blurRad="38100" dist="38100" dir="2700000" algn="tl">
                            <a:srgbClr val="000000">
                              <a:alpha val="43137"/>
                            </a:srgbClr>
                          </a:outerShdw>
                        </a:effectLst>
                        <a:latin typeface="+mj-lt"/>
                        <a:ea typeface="+mn-ea"/>
                        <a:cs typeface="+mn-cs"/>
                      </a:endParaRPr>
                    </a:p>
                  </a:txBody>
                  <a:tcPr anchor="ct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408437">
                <a:tc>
                  <a:txBody>
                    <a:bodyPr/>
                    <a:lstStyle/>
                    <a:p>
                      <a:pPr marL="0" algn="l" defTabSz="914099" rtl="0" eaLnBrk="1" fontAlgn="base" latinLnBrk="0" hangingPunct="1">
                        <a:spcBef>
                          <a:spcPct val="0"/>
                        </a:spcBef>
                        <a:spcAft>
                          <a:spcPct val="0"/>
                        </a:spcAft>
                        <a:defRPr/>
                      </a:pPr>
                      <a:r>
                        <a:rPr lang="en-US" sz="1600" b="1" kern="1200" dirty="0" smtClean="0">
                          <a:solidFill>
                            <a:schemeClr val="bg2"/>
                          </a:solidFill>
                          <a:effectLst>
                            <a:outerShdw blurRad="38100" dist="38100" dir="2700000" algn="tl">
                              <a:srgbClr val="000000">
                                <a:alpha val="43137"/>
                              </a:srgbClr>
                            </a:outerShdw>
                          </a:effectLst>
                        </a:rPr>
                        <a:t>Windows Vista</a:t>
                      </a:r>
                      <a:r>
                        <a:rPr lang="en-US" sz="1600" b="1" kern="1200" baseline="0" dirty="0" smtClean="0">
                          <a:solidFill>
                            <a:schemeClr val="bg2"/>
                          </a:solidFill>
                          <a:effectLst>
                            <a:outerShdw blurRad="38100" dist="38100" dir="2700000" algn="tl">
                              <a:srgbClr val="000000">
                                <a:alpha val="43137"/>
                              </a:srgbClr>
                            </a:outerShdw>
                          </a:effectLst>
                        </a:rPr>
                        <a:t> RTM</a:t>
                      </a:r>
                      <a:endParaRPr lang="en-US" sz="1600" b="1" kern="1200" dirty="0" smtClean="0">
                        <a:solidFill>
                          <a:schemeClr val="bg2"/>
                        </a:solidFill>
                        <a:effectLst>
                          <a:outerShdw blurRad="38100" dist="38100" dir="2700000" algn="tl">
                            <a:srgbClr val="000000">
                              <a:alpha val="43137"/>
                            </a:srgbClr>
                          </a:outerShdw>
                        </a:effectLst>
                        <a:latin typeface="+mj-lt"/>
                        <a:ea typeface="+mn-ea"/>
                        <a:cs typeface="+mn-cs"/>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l" defTabSz="914099" rtl="0" eaLnBrk="1" fontAlgn="base" latinLnBrk="0" hangingPunct="1">
                        <a:spcBef>
                          <a:spcPct val="0"/>
                        </a:spcBef>
                        <a:spcAft>
                          <a:spcPct val="0"/>
                        </a:spcAft>
                        <a:defRPr/>
                      </a:pPr>
                      <a:r>
                        <a:rPr lang="en-US" sz="1600" b="0" kern="1200" dirty="0" smtClean="0">
                          <a:solidFill>
                            <a:schemeClr val="bg2"/>
                          </a:solidFill>
                          <a:effectLst>
                            <a:outerShdw blurRad="38100" dist="38100" dir="2700000" algn="tl">
                              <a:srgbClr val="000000">
                                <a:alpha val="43137"/>
                              </a:srgbClr>
                            </a:outerShdw>
                          </a:effectLst>
                        </a:rPr>
                        <a:t>SMB1</a:t>
                      </a:r>
                      <a:endParaRPr lang="en-US" sz="1600" b="0" kern="1200" dirty="0" smtClean="0">
                        <a:solidFill>
                          <a:schemeClr val="bg2"/>
                        </a:solidFill>
                        <a:effectLst>
                          <a:outerShdw blurRad="38100" dist="38100" dir="2700000" algn="tl">
                            <a:srgbClr val="000000">
                              <a:alpha val="43137"/>
                            </a:srgbClr>
                          </a:outerShdw>
                        </a:effectLst>
                        <a:latin typeface="+mj-lt"/>
                        <a:ea typeface="+mn-ea"/>
                        <a:cs typeface="+mn-cs"/>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l" defTabSz="914099" rtl="0" eaLnBrk="1" fontAlgn="base" latinLnBrk="0" hangingPunct="1">
                        <a:spcBef>
                          <a:spcPct val="0"/>
                        </a:spcBef>
                        <a:spcAft>
                          <a:spcPct val="0"/>
                        </a:spcAft>
                        <a:defRPr/>
                      </a:pPr>
                      <a:r>
                        <a:rPr lang="en-US" sz="1600" b="1" kern="1200" dirty="0" smtClean="0">
                          <a:solidFill>
                            <a:schemeClr val="bg2"/>
                          </a:solidFill>
                          <a:effectLst>
                            <a:outerShdw blurRad="38100" dist="38100" dir="2700000" algn="tl">
                              <a:srgbClr val="000000">
                                <a:alpha val="43137"/>
                              </a:srgbClr>
                            </a:outerShdw>
                          </a:effectLst>
                        </a:rPr>
                        <a:t>SMB2 (v2.001)</a:t>
                      </a:r>
                      <a:endParaRPr lang="en-US" sz="1600" b="1" kern="1200" dirty="0" smtClean="0">
                        <a:solidFill>
                          <a:schemeClr val="bg2"/>
                        </a:solidFill>
                        <a:effectLst>
                          <a:outerShdw blurRad="38100" dist="38100" dir="2700000" algn="tl">
                            <a:srgbClr val="000000">
                              <a:alpha val="43137"/>
                            </a:srgbClr>
                          </a:outerShdw>
                        </a:effectLst>
                        <a:latin typeface="+mj-lt"/>
                        <a:ea typeface="+mn-ea"/>
                        <a:cs typeface="+mn-cs"/>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l" defTabSz="914099" rtl="0" eaLnBrk="1" fontAlgn="base" latinLnBrk="0" hangingPunct="1">
                        <a:spcBef>
                          <a:spcPct val="0"/>
                        </a:spcBef>
                        <a:spcAft>
                          <a:spcPct val="0"/>
                        </a:spcAft>
                        <a:defRPr/>
                      </a:pPr>
                      <a:r>
                        <a:rPr lang="en-US" sz="1600" b="0" kern="1200" dirty="0" smtClean="0">
                          <a:solidFill>
                            <a:schemeClr val="bg2"/>
                          </a:solidFill>
                          <a:effectLst>
                            <a:outerShdw blurRad="38100" dist="38100" dir="2700000" algn="tl">
                              <a:srgbClr val="000000">
                                <a:alpha val="43137"/>
                              </a:srgbClr>
                            </a:outerShdw>
                          </a:effectLst>
                        </a:rPr>
                        <a:t>SMB 1</a:t>
                      </a:r>
                      <a:endParaRPr lang="en-US" sz="1600" b="0" kern="1200" dirty="0" smtClean="0">
                        <a:solidFill>
                          <a:schemeClr val="bg2"/>
                        </a:solidFill>
                        <a:effectLst>
                          <a:outerShdw blurRad="38100" dist="38100" dir="2700000" algn="tl">
                            <a:srgbClr val="000000">
                              <a:alpha val="43137"/>
                            </a:srgbClr>
                          </a:outerShdw>
                        </a:effectLst>
                        <a:latin typeface="+mj-lt"/>
                        <a:ea typeface="+mn-ea"/>
                        <a:cs typeface="+mn-cs"/>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408437">
                <a:tc>
                  <a:txBody>
                    <a:bodyPr/>
                    <a:lstStyle/>
                    <a:p>
                      <a:pPr marL="0" algn="l" defTabSz="914099" rtl="0" eaLnBrk="1" fontAlgn="base" latinLnBrk="0" hangingPunct="1">
                        <a:spcBef>
                          <a:spcPct val="0"/>
                        </a:spcBef>
                        <a:spcAft>
                          <a:spcPct val="0"/>
                        </a:spcAft>
                        <a:defRPr/>
                      </a:pPr>
                      <a:r>
                        <a:rPr lang="en-US" sz="1600" b="1" kern="1200" dirty="0" smtClean="0">
                          <a:solidFill>
                            <a:schemeClr val="bg2"/>
                          </a:solidFill>
                          <a:effectLst>
                            <a:outerShdw blurRad="38100" dist="38100" dir="2700000" algn="tl">
                              <a:srgbClr val="000000">
                                <a:alpha val="43137"/>
                              </a:srgbClr>
                            </a:outerShdw>
                          </a:effectLst>
                        </a:rPr>
                        <a:t>Windows Vista SP1</a:t>
                      </a:r>
                    </a:p>
                    <a:p>
                      <a:pPr marL="0" algn="l" defTabSz="914099" rtl="0" eaLnBrk="1" fontAlgn="base" latinLnBrk="0" hangingPunct="1">
                        <a:spcBef>
                          <a:spcPct val="0"/>
                        </a:spcBef>
                        <a:spcAft>
                          <a:spcPct val="0"/>
                        </a:spcAft>
                        <a:defRPr/>
                      </a:pPr>
                      <a:r>
                        <a:rPr lang="en-US" sz="1600" b="1" kern="1200" dirty="0" smtClean="0">
                          <a:solidFill>
                            <a:schemeClr val="bg2"/>
                          </a:solidFill>
                          <a:effectLst>
                            <a:outerShdw blurRad="38100" dist="38100" dir="2700000" algn="tl">
                              <a:srgbClr val="000000">
                                <a:alpha val="43137"/>
                              </a:srgbClr>
                            </a:outerShdw>
                          </a:effectLst>
                        </a:rPr>
                        <a:t>Windows Server 2008</a:t>
                      </a:r>
                      <a:endParaRPr lang="en-US" sz="1600" b="1" kern="1200" dirty="0" smtClean="0">
                        <a:solidFill>
                          <a:schemeClr val="bg2"/>
                        </a:solidFill>
                        <a:effectLst>
                          <a:outerShdw blurRad="38100" dist="38100" dir="2700000" algn="tl">
                            <a:srgbClr val="000000">
                              <a:alpha val="43137"/>
                            </a:srgbClr>
                          </a:outerShdw>
                        </a:effectLst>
                        <a:latin typeface="+mj-lt"/>
                        <a:ea typeface="+mn-ea"/>
                        <a:cs typeface="+mn-cs"/>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l" defTabSz="914099" rtl="0" eaLnBrk="1" fontAlgn="base" latinLnBrk="0" hangingPunct="1">
                        <a:spcBef>
                          <a:spcPct val="0"/>
                        </a:spcBef>
                        <a:spcAft>
                          <a:spcPct val="0"/>
                        </a:spcAft>
                        <a:defRPr/>
                      </a:pPr>
                      <a:r>
                        <a:rPr lang="en-US" sz="1600" b="0" kern="1200" dirty="0" smtClean="0">
                          <a:solidFill>
                            <a:schemeClr val="bg2"/>
                          </a:solidFill>
                          <a:effectLst>
                            <a:outerShdw blurRad="38100" dist="38100" dir="2700000" algn="tl">
                              <a:srgbClr val="000000">
                                <a:alpha val="43137"/>
                              </a:srgbClr>
                            </a:outerShdw>
                          </a:effectLst>
                        </a:rPr>
                        <a:t>SMB1</a:t>
                      </a:r>
                      <a:endParaRPr lang="en-US" sz="1600" b="0" kern="1200" dirty="0" smtClean="0">
                        <a:solidFill>
                          <a:schemeClr val="bg2"/>
                        </a:solidFill>
                        <a:effectLst>
                          <a:outerShdw blurRad="38100" dist="38100" dir="2700000" algn="tl">
                            <a:srgbClr val="000000">
                              <a:alpha val="43137"/>
                            </a:srgbClr>
                          </a:outerShdw>
                        </a:effectLst>
                        <a:latin typeface="+mj-lt"/>
                        <a:ea typeface="+mn-ea"/>
                        <a:cs typeface="+mn-cs"/>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marL="0" algn="l" defTabSz="914099" rtl="0" eaLnBrk="1" fontAlgn="base" latinLnBrk="0" hangingPunct="1">
                        <a:spcBef>
                          <a:spcPct val="0"/>
                        </a:spcBef>
                        <a:spcAft>
                          <a:spcPct val="0"/>
                        </a:spcAft>
                        <a:defRPr/>
                      </a:pPr>
                      <a:r>
                        <a:rPr lang="en-US" sz="1600" b="0" kern="1200" dirty="0" smtClean="0">
                          <a:solidFill>
                            <a:schemeClr val="bg2"/>
                          </a:solidFill>
                          <a:effectLst>
                            <a:outerShdw blurRad="38100" dist="38100" dir="2700000" algn="tl">
                              <a:srgbClr val="000000">
                                <a:alpha val="43137"/>
                              </a:srgbClr>
                            </a:outerShdw>
                          </a:effectLst>
                        </a:rPr>
                        <a:t>SMB 1</a:t>
                      </a:r>
                      <a:endParaRPr lang="en-US" sz="1600" b="0" kern="1200" dirty="0" smtClean="0">
                        <a:solidFill>
                          <a:schemeClr val="bg2"/>
                        </a:solidFill>
                        <a:effectLst>
                          <a:outerShdw blurRad="38100" dist="38100" dir="2700000" algn="tl">
                            <a:srgbClr val="000000">
                              <a:alpha val="43137"/>
                            </a:srgbClr>
                          </a:outerShdw>
                        </a:effectLst>
                        <a:latin typeface="+mj-lt"/>
                        <a:ea typeface="+mn-ea"/>
                        <a:cs typeface="+mn-cs"/>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algn="l" defTabSz="914099" rtl="0" eaLnBrk="1" fontAlgn="base" latinLnBrk="0" hangingPunct="1">
                        <a:spcBef>
                          <a:spcPct val="0"/>
                        </a:spcBef>
                        <a:spcAft>
                          <a:spcPct val="0"/>
                        </a:spcAft>
                        <a:defRPr/>
                      </a:pPr>
                      <a:r>
                        <a:rPr lang="en-US" sz="1600" b="1" kern="1200" dirty="0" smtClean="0">
                          <a:solidFill>
                            <a:schemeClr val="bg2"/>
                          </a:solidFill>
                          <a:effectLst>
                            <a:outerShdw blurRad="38100" dist="38100" dir="2700000" algn="tl">
                              <a:srgbClr val="000000">
                                <a:alpha val="43137"/>
                              </a:srgbClr>
                            </a:outerShdw>
                          </a:effectLst>
                        </a:rPr>
                        <a:t>SMB</a:t>
                      </a:r>
                      <a:r>
                        <a:rPr lang="en-US" sz="1600" b="1" kern="1200" baseline="0" dirty="0" smtClean="0">
                          <a:solidFill>
                            <a:schemeClr val="bg2"/>
                          </a:solidFill>
                          <a:effectLst>
                            <a:outerShdw blurRad="38100" dist="38100" dir="2700000" algn="tl">
                              <a:srgbClr val="000000">
                                <a:alpha val="43137"/>
                              </a:srgbClr>
                            </a:outerShdw>
                          </a:effectLst>
                        </a:rPr>
                        <a:t>2 (v2.002)</a:t>
                      </a:r>
                      <a:endParaRPr lang="en-US" sz="1600" b="1" kern="1200" dirty="0" smtClean="0">
                        <a:solidFill>
                          <a:schemeClr val="bg2"/>
                        </a:solidFill>
                        <a:effectLst>
                          <a:outerShdw blurRad="38100" dist="38100" dir="2700000" algn="tl">
                            <a:srgbClr val="000000">
                              <a:alpha val="43137"/>
                            </a:srgbClr>
                          </a:outerShdw>
                        </a:effectLst>
                        <a:latin typeface="+mj-lt"/>
                        <a:ea typeface="+mn-ea"/>
                        <a:cs typeface="+mn-cs"/>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1">
                                            <p:txEl>
                                              <p:pRg st="3" end="3"/>
                                            </p:txEl>
                                          </p:spTgt>
                                        </p:tgtEl>
                                        <p:attrNameLst>
                                          <p:attrName>style.visibility</p:attrName>
                                        </p:attrNameLst>
                                      </p:cBhvr>
                                      <p:to>
                                        <p:strVal val="visible"/>
                                      </p:to>
                                    </p:set>
                                    <p:animEffect transition="in" filter="fade">
                                      <p:cBhvr>
                                        <p:cTn id="7" dur="500"/>
                                        <p:tgtEl>
                                          <p:spTgt spid="12291">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2291">
                                            <p:txEl>
                                              <p:pRg st="4" end="4"/>
                                            </p:txEl>
                                          </p:spTgt>
                                        </p:tgtEl>
                                        <p:attrNameLst>
                                          <p:attrName>style.visibility</p:attrName>
                                        </p:attrNameLst>
                                      </p:cBhvr>
                                      <p:to>
                                        <p:strVal val="visible"/>
                                      </p:to>
                                    </p:set>
                                    <p:animEffect transition="in" filter="fade">
                                      <p:cBhvr>
                                        <p:cTn id="10" dur="500"/>
                                        <p:tgtEl>
                                          <p:spTgt spid="12291">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2291">
                                            <p:txEl>
                                              <p:pRg st="5" end="5"/>
                                            </p:txEl>
                                          </p:spTgt>
                                        </p:tgtEl>
                                        <p:attrNameLst>
                                          <p:attrName>style.visibility</p:attrName>
                                        </p:attrNameLst>
                                      </p:cBhvr>
                                      <p:to>
                                        <p:strVal val="visible"/>
                                      </p:to>
                                    </p:set>
                                    <p:animEffect transition="in" filter="fade">
                                      <p:cBhvr>
                                        <p:cTn id="13" dur="500"/>
                                        <p:tgtEl>
                                          <p:spTgt spid="12291">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2291">
                                            <p:txEl>
                                              <p:pRg st="6" end="6"/>
                                            </p:txEl>
                                          </p:spTgt>
                                        </p:tgtEl>
                                        <p:attrNameLst>
                                          <p:attrName>style.visibility</p:attrName>
                                        </p:attrNameLst>
                                      </p:cBhvr>
                                      <p:to>
                                        <p:strVal val="visible"/>
                                      </p:to>
                                    </p:set>
                                    <p:animEffect transition="in" filter="fade">
                                      <p:cBhvr>
                                        <p:cTn id="16" dur="500"/>
                                        <p:tgtEl>
                                          <p:spTgt spid="12291">
                                            <p:txEl>
                                              <p:pRg st="6" end="6"/>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noProof="0" smtClean="0"/>
              <a:t>Server Message Block Version 2 (SMB2)</a:t>
            </a:r>
            <a:endParaRPr lang="en-US" noProof="0"/>
          </a:p>
        </p:txBody>
      </p:sp>
      <p:pic>
        <p:nvPicPr>
          <p:cNvPr id="6" name="Picture 2" descr="H:\Archive\Sunni's Documents\pictures\Aeshen\Shapes and Graphics\Charts and Graphs\pie charts\6 color wedge oval pie chart.png"/>
          <p:cNvPicPr>
            <a:picLocks noChangeAspect="1" noChangeArrowheads="1"/>
          </p:cNvPicPr>
          <p:nvPr/>
        </p:nvPicPr>
        <p:blipFill>
          <a:blip r:embed="rId3"/>
          <a:srcRect/>
          <a:stretch>
            <a:fillRect/>
          </a:stretch>
        </p:blipFill>
        <p:spPr bwMode="auto">
          <a:xfrm>
            <a:off x="843636" y="1381560"/>
            <a:ext cx="7354888" cy="5103059"/>
          </a:xfrm>
          <a:prstGeom prst="rect">
            <a:avLst/>
          </a:prstGeom>
          <a:noFill/>
        </p:spPr>
      </p:pic>
      <p:pic>
        <p:nvPicPr>
          <p:cNvPr id="7" name="Picture 3" descr="H:\Archive\Sunni's Documents\pictures\Aeshen\Shapes and Graphics\Box\shipping box package\Shipping box with label.png"/>
          <p:cNvPicPr>
            <a:picLocks noChangeAspect="1" noChangeArrowheads="1"/>
          </p:cNvPicPr>
          <p:nvPr/>
        </p:nvPicPr>
        <p:blipFill>
          <a:blip r:embed="rId4"/>
          <a:srcRect/>
          <a:stretch>
            <a:fillRect/>
          </a:stretch>
        </p:blipFill>
        <p:spPr bwMode="auto">
          <a:xfrm>
            <a:off x="5891568" y="1770285"/>
            <a:ext cx="2190750" cy="1933575"/>
          </a:xfrm>
          <a:prstGeom prst="rect">
            <a:avLst/>
          </a:prstGeom>
          <a:noFill/>
        </p:spPr>
      </p:pic>
      <p:sp>
        <p:nvSpPr>
          <p:cNvPr id="8" name="TextBox 7"/>
          <p:cNvSpPr txBox="1"/>
          <p:nvPr/>
        </p:nvSpPr>
        <p:spPr>
          <a:xfrm>
            <a:off x="5443715" y="3328893"/>
            <a:ext cx="2418080" cy="369332"/>
          </a:xfrm>
          <a:prstGeom prst="rect">
            <a:avLst/>
          </a:prstGeom>
          <a:noFill/>
        </p:spPr>
        <p:txBody>
          <a:bodyPr wrap="square" rtlCol="0">
            <a:spAutoFit/>
          </a:bodyPr>
          <a:lstStyle/>
          <a:p>
            <a:pPr algn="ctr"/>
            <a:r>
              <a:rPr lang="en-US" dirty="0" smtClean="0"/>
              <a:t>Compound Packets</a:t>
            </a:r>
            <a:endParaRPr lang="en-US" dirty="0"/>
          </a:p>
        </p:txBody>
      </p:sp>
      <p:pic>
        <p:nvPicPr>
          <p:cNvPr id="9" name="Picture 4" descr="H:\Archive\Sunni's Documents\pictures\Aeshen\Shapes and Graphics\Windows XP Illustration Icon\XP icon wireless.png"/>
          <p:cNvPicPr>
            <a:picLocks noChangeAspect="1" noChangeArrowheads="1"/>
          </p:cNvPicPr>
          <p:nvPr/>
        </p:nvPicPr>
        <p:blipFill>
          <a:blip r:embed="rId5"/>
          <a:srcRect/>
          <a:stretch>
            <a:fillRect/>
          </a:stretch>
        </p:blipFill>
        <p:spPr bwMode="auto">
          <a:xfrm>
            <a:off x="3742093" y="4761257"/>
            <a:ext cx="1441450" cy="1160976"/>
          </a:xfrm>
          <a:prstGeom prst="rect">
            <a:avLst/>
          </a:prstGeom>
          <a:noFill/>
        </p:spPr>
      </p:pic>
      <p:sp>
        <p:nvSpPr>
          <p:cNvPr id="10" name="TextBox 9"/>
          <p:cNvSpPr txBox="1"/>
          <p:nvPr/>
        </p:nvSpPr>
        <p:spPr>
          <a:xfrm>
            <a:off x="3179124" y="5932393"/>
            <a:ext cx="2712720" cy="369332"/>
          </a:xfrm>
          <a:prstGeom prst="rect">
            <a:avLst/>
          </a:prstGeom>
          <a:noFill/>
        </p:spPr>
        <p:txBody>
          <a:bodyPr wrap="square" rtlCol="0">
            <a:spAutoFit/>
          </a:bodyPr>
          <a:lstStyle/>
          <a:p>
            <a:pPr algn="ctr"/>
            <a:r>
              <a:rPr lang="en-US" dirty="0" smtClean="0"/>
              <a:t>Durable File Handles</a:t>
            </a:r>
            <a:endParaRPr lang="en-US" dirty="0"/>
          </a:p>
        </p:txBody>
      </p:sp>
      <p:pic>
        <p:nvPicPr>
          <p:cNvPr id="11" name="Picture 5" descr="H:\Archive\Sunni's Documents\pictures\Aeshen\Shapes and Graphics\Arrows - arrow\Straight\up arrow yellow vertical up trans persp.png"/>
          <p:cNvPicPr>
            <a:picLocks noChangeAspect="1" noChangeArrowheads="1"/>
          </p:cNvPicPr>
          <p:nvPr/>
        </p:nvPicPr>
        <p:blipFill>
          <a:blip r:embed="rId6"/>
          <a:srcRect/>
          <a:stretch>
            <a:fillRect/>
          </a:stretch>
        </p:blipFill>
        <p:spPr bwMode="auto">
          <a:xfrm>
            <a:off x="5340705" y="4009613"/>
            <a:ext cx="1209358" cy="990600"/>
          </a:xfrm>
          <a:prstGeom prst="rect">
            <a:avLst/>
          </a:prstGeom>
          <a:noFill/>
        </p:spPr>
      </p:pic>
      <p:sp>
        <p:nvSpPr>
          <p:cNvPr id="12" name="TextBox 11"/>
          <p:cNvSpPr txBox="1"/>
          <p:nvPr/>
        </p:nvSpPr>
        <p:spPr>
          <a:xfrm>
            <a:off x="6178501" y="4428713"/>
            <a:ext cx="1666240" cy="646331"/>
          </a:xfrm>
          <a:prstGeom prst="rect">
            <a:avLst/>
          </a:prstGeom>
          <a:noFill/>
        </p:spPr>
        <p:txBody>
          <a:bodyPr wrap="square" rtlCol="0">
            <a:spAutoFit/>
          </a:bodyPr>
          <a:lstStyle/>
          <a:p>
            <a:pPr algn="ctr"/>
            <a:r>
              <a:rPr lang="en-US" dirty="0" smtClean="0"/>
              <a:t>Increased Buffer Sizes</a:t>
            </a:r>
            <a:endParaRPr lang="en-US" dirty="0"/>
          </a:p>
        </p:txBody>
      </p:sp>
      <p:sp>
        <p:nvSpPr>
          <p:cNvPr id="14" name="TextBox 13"/>
          <p:cNvSpPr txBox="1"/>
          <p:nvPr/>
        </p:nvSpPr>
        <p:spPr>
          <a:xfrm>
            <a:off x="1445029" y="4979167"/>
            <a:ext cx="1666240" cy="646331"/>
          </a:xfrm>
          <a:prstGeom prst="rect">
            <a:avLst/>
          </a:prstGeom>
          <a:noFill/>
        </p:spPr>
        <p:txBody>
          <a:bodyPr wrap="square" rtlCol="0">
            <a:spAutoFit/>
          </a:bodyPr>
          <a:lstStyle/>
          <a:p>
            <a:pPr algn="ctr"/>
            <a:r>
              <a:rPr lang="en-US" dirty="0" smtClean="0"/>
              <a:t>Symbolic </a:t>
            </a:r>
            <a:br>
              <a:rPr lang="en-US" dirty="0" smtClean="0"/>
            </a:br>
            <a:r>
              <a:rPr lang="en-US" dirty="0" smtClean="0"/>
              <a:t>Links</a:t>
            </a:r>
            <a:endParaRPr lang="en-US" dirty="0"/>
          </a:p>
        </p:txBody>
      </p:sp>
      <p:sp>
        <p:nvSpPr>
          <p:cNvPr id="15" name="TextBox 14"/>
          <p:cNvSpPr txBox="1"/>
          <p:nvPr/>
        </p:nvSpPr>
        <p:spPr>
          <a:xfrm>
            <a:off x="1089429" y="2919590"/>
            <a:ext cx="1320800" cy="646331"/>
          </a:xfrm>
          <a:prstGeom prst="rect">
            <a:avLst/>
          </a:prstGeom>
          <a:noFill/>
        </p:spPr>
        <p:txBody>
          <a:bodyPr wrap="square" rtlCol="0">
            <a:spAutoFit/>
          </a:bodyPr>
          <a:lstStyle/>
          <a:p>
            <a:pPr algn="ctr"/>
            <a:r>
              <a:rPr lang="en-US" dirty="0" smtClean="0"/>
              <a:t>Greater Scalability</a:t>
            </a:r>
            <a:endParaRPr lang="en-US" dirty="0"/>
          </a:p>
        </p:txBody>
      </p:sp>
      <p:pic>
        <p:nvPicPr>
          <p:cNvPr id="16" name="Picture 8" descr="H:\SVN\Technet resources\Samples\PPT Graphics\Windows Illustration Icons\Security Upload server.png"/>
          <p:cNvPicPr>
            <a:picLocks noChangeAspect="1" noChangeArrowheads="1"/>
          </p:cNvPicPr>
          <p:nvPr/>
        </p:nvPicPr>
        <p:blipFill>
          <a:blip r:embed="rId7" cstate="print"/>
          <a:srcRect/>
          <a:stretch>
            <a:fillRect/>
          </a:stretch>
        </p:blipFill>
        <p:spPr bwMode="auto">
          <a:xfrm>
            <a:off x="3960216" y="1215613"/>
            <a:ext cx="1080960" cy="1596948"/>
          </a:xfrm>
          <a:prstGeom prst="rect">
            <a:avLst/>
          </a:prstGeom>
          <a:noFill/>
        </p:spPr>
      </p:pic>
      <p:sp>
        <p:nvSpPr>
          <p:cNvPr id="17" name="TextBox 16"/>
          <p:cNvSpPr txBox="1"/>
          <p:nvPr/>
        </p:nvSpPr>
        <p:spPr>
          <a:xfrm>
            <a:off x="3848595" y="2749773"/>
            <a:ext cx="1320800" cy="646331"/>
          </a:xfrm>
          <a:prstGeom prst="rect">
            <a:avLst/>
          </a:prstGeom>
          <a:noFill/>
        </p:spPr>
        <p:txBody>
          <a:bodyPr wrap="square" rtlCol="0">
            <a:spAutoFit/>
          </a:bodyPr>
          <a:lstStyle/>
          <a:p>
            <a:pPr algn="ctr"/>
            <a:r>
              <a:rPr lang="en-US" dirty="0" smtClean="0"/>
              <a:t>More Secure</a:t>
            </a:r>
            <a:endParaRPr lang="en-US" dirty="0"/>
          </a:p>
        </p:txBody>
      </p:sp>
      <p:pic>
        <p:nvPicPr>
          <p:cNvPr id="18" name="Picture 10" descr="H:\Archive\Sunni's Documents\pictures\Aeshen\Shapes and Graphics\Arrows - arrow\Straight\green up arrow shodow.png"/>
          <p:cNvPicPr>
            <a:picLocks noChangeAspect="1" noChangeArrowheads="1"/>
          </p:cNvPicPr>
          <p:nvPr/>
        </p:nvPicPr>
        <p:blipFill>
          <a:blip r:embed="rId8"/>
          <a:srcRect/>
          <a:stretch>
            <a:fillRect/>
          </a:stretch>
        </p:blipFill>
        <p:spPr bwMode="auto">
          <a:xfrm>
            <a:off x="2202218" y="2146840"/>
            <a:ext cx="857250" cy="1419225"/>
          </a:xfrm>
          <a:prstGeom prst="rect">
            <a:avLst/>
          </a:prstGeom>
          <a:noFill/>
        </p:spPr>
      </p:pic>
      <p:sp>
        <p:nvSpPr>
          <p:cNvPr id="22" name="Freeform 21"/>
          <p:cNvSpPr/>
          <p:nvPr/>
        </p:nvSpPr>
        <p:spPr bwMode="auto">
          <a:xfrm>
            <a:off x="1320573" y="4063207"/>
            <a:ext cx="1788319" cy="795337"/>
          </a:xfrm>
          <a:custGeom>
            <a:avLst/>
            <a:gdLst>
              <a:gd name="connsiteX0" fmla="*/ 0 w 1788319"/>
              <a:gd name="connsiteY0" fmla="*/ 247650 h 485775"/>
              <a:gd name="connsiteX1" fmla="*/ 1133475 w 1788319"/>
              <a:gd name="connsiteY1" fmla="*/ 0 h 485775"/>
              <a:gd name="connsiteX2" fmla="*/ 959644 w 1788319"/>
              <a:gd name="connsiteY2" fmla="*/ 340518 h 485775"/>
              <a:gd name="connsiteX3" fmla="*/ 1788319 w 1788319"/>
              <a:gd name="connsiteY3" fmla="*/ 245268 h 485775"/>
              <a:gd name="connsiteX4" fmla="*/ 661988 w 1788319"/>
              <a:gd name="connsiteY4" fmla="*/ 485775 h 485775"/>
              <a:gd name="connsiteX5" fmla="*/ 833438 w 1788319"/>
              <a:gd name="connsiteY5" fmla="*/ 150018 h 485775"/>
              <a:gd name="connsiteX6" fmla="*/ 0 w 1788319"/>
              <a:gd name="connsiteY6" fmla="*/ 24765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88319" h="485775">
                <a:moveTo>
                  <a:pt x="0" y="247650"/>
                </a:moveTo>
                <a:lnTo>
                  <a:pt x="1133475" y="0"/>
                </a:lnTo>
                <a:lnTo>
                  <a:pt x="959644" y="340518"/>
                </a:lnTo>
                <a:lnTo>
                  <a:pt x="1788319" y="245268"/>
                </a:lnTo>
                <a:lnTo>
                  <a:pt x="661988" y="485775"/>
                </a:lnTo>
                <a:lnTo>
                  <a:pt x="833438" y="150018"/>
                </a:lnTo>
                <a:lnTo>
                  <a:pt x="0" y="247650"/>
                </a:lnTo>
                <a:close/>
              </a:path>
            </a:pathLst>
          </a:custGeom>
          <a:solidFill>
            <a:srgbClr val="FFFF00"/>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noProof="0" smtClean="0"/>
              <a:t>Distributed File System</a:t>
            </a:r>
            <a:br>
              <a:rPr lang="en-US" noProof="0" smtClean="0"/>
            </a:br>
            <a:r>
              <a:rPr lang="en-US" noProof="0" smtClean="0"/>
              <a:t>Namespace (DFS-N)</a:t>
            </a:r>
            <a:endParaRPr lang="en-US" noProof="0"/>
          </a:p>
        </p:txBody>
      </p:sp>
      <p:sp>
        <p:nvSpPr>
          <p:cNvPr id="8" name="Subtitle 7"/>
          <p:cNvSpPr>
            <a:spLocks noGrp="1"/>
          </p:cNvSpPr>
          <p:nvPr>
            <p:ph type="subTitle" idx="1"/>
          </p:nvPr>
        </p:nvSpPr>
        <p:spPr/>
        <p:txBody>
          <a:bodyPr/>
          <a:lstStyle/>
          <a:p>
            <a:endParaRPr lang="en-GB"/>
          </a:p>
        </p:txBody>
      </p:sp>
      <p:sp>
        <p:nvSpPr>
          <p:cNvPr id="9" name="Text Placeholder 8"/>
          <p:cNvSpPr>
            <a:spLocks noGrp="1"/>
          </p:cNvSpPr>
          <p:nvPr>
            <p:ph type="body" sz="quarter" idx="10"/>
          </p:nvPr>
        </p:nvSpPr>
        <p:spPr/>
        <p:txBody>
          <a:bodyPr/>
          <a:lstStyle/>
          <a:p>
            <a:endParaRPr lang="en-GB" dirty="0"/>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60827" y="1560286"/>
            <a:ext cx="3937001" cy="4477657"/>
          </a:xfrm>
          <a:prstGeom prst="roundRect">
            <a:avLst>
              <a:gd name="adj" fmla="val 4978"/>
            </a:avLst>
          </a:prstGeom>
          <a:gradFill flip="none" rotWithShape="1">
            <a:gsLst>
              <a:gs pos="0">
                <a:srgbClr val="0070C0"/>
              </a:gs>
              <a:gs pos="50000">
                <a:srgbClr val="0070C0">
                  <a:alpha val="30000"/>
                </a:srgbClr>
              </a:gs>
              <a:gs pos="100000">
                <a:srgbClr val="7030A0">
                  <a:alpha val="0"/>
                </a:srgbClr>
              </a:gs>
            </a:gsLst>
            <a:lin ang="2700000" scaled="1"/>
            <a:tileRect/>
          </a:gradFill>
          <a:ln w="9525">
            <a:noFill/>
            <a:round/>
            <a:headEnd/>
            <a:tailEnd/>
          </a:ln>
          <a:effectLst/>
        </p:spPr>
        <p:txBody>
          <a:bodyPr vert="horz" wrap="square" lIns="91426" tIns="45712" rIns="91426" bIns="45712" numCol="1" rtlCol="0" anchor="ctr" anchorCtr="0" compatLnSpc="1">
            <a:prstTxWarp prst="textNoShape">
              <a:avLst/>
            </a:prstTxWarp>
          </a:bodyPr>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cxnSp>
        <p:nvCxnSpPr>
          <p:cNvPr id="52" name="Straight Connector 51"/>
          <p:cNvCxnSpPr/>
          <p:nvPr/>
        </p:nvCxnSpPr>
        <p:spPr bwMode="auto">
          <a:xfrm>
            <a:off x="2431918" y="4695187"/>
            <a:ext cx="355785" cy="1588"/>
          </a:xfrm>
          <a:prstGeom prst="line">
            <a:avLst/>
          </a:prstGeom>
          <a:ln>
            <a:headEnd type="non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54" name="Straight Connector 53"/>
          <p:cNvCxnSpPr/>
          <p:nvPr/>
        </p:nvCxnSpPr>
        <p:spPr bwMode="auto">
          <a:xfrm rot="5400000">
            <a:off x="2097330" y="4362187"/>
            <a:ext cx="669176" cy="1588"/>
          </a:xfrm>
          <a:prstGeom prst="line">
            <a:avLst/>
          </a:prstGeom>
          <a:ln>
            <a:headEnd type="non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51" name="Straight Connector 50"/>
          <p:cNvCxnSpPr/>
          <p:nvPr/>
        </p:nvCxnSpPr>
        <p:spPr bwMode="auto">
          <a:xfrm>
            <a:off x="1797094" y="5581220"/>
            <a:ext cx="355785" cy="1588"/>
          </a:xfrm>
          <a:prstGeom prst="line">
            <a:avLst/>
          </a:prstGeom>
          <a:ln>
            <a:headEnd type="none" w="med" len="med"/>
            <a:tailEnd type="none" w="med" len="med"/>
          </a:ln>
        </p:spPr>
        <p:style>
          <a:lnRef idx="2">
            <a:schemeClr val="accent4"/>
          </a:lnRef>
          <a:fillRef idx="0">
            <a:schemeClr val="accent4"/>
          </a:fillRef>
          <a:effectRef idx="1">
            <a:schemeClr val="accent4"/>
          </a:effectRef>
          <a:fontRef idx="minor">
            <a:schemeClr val="tx1"/>
          </a:fontRef>
        </p:style>
      </p:cxnSp>
      <p:cxnSp>
        <p:nvCxnSpPr>
          <p:cNvPr id="50" name="Straight Connector 49"/>
          <p:cNvCxnSpPr/>
          <p:nvPr/>
        </p:nvCxnSpPr>
        <p:spPr bwMode="auto">
          <a:xfrm>
            <a:off x="1796271" y="3824403"/>
            <a:ext cx="355785" cy="1588"/>
          </a:xfrm>
          <a:prstGeom prst="line">
            <a:avLst/>
          </a:prstGeom>
          <a:ln>
            <a:headEnd type="none" w="med" len="med"/>
            <a:tailEnd type="none" w="med" len="med"/>
          </a:ln>
        </p:spPr>
        <p:style>
          <a:lnRef idx="2">
            <a:schemeClr val="accent4"/>
          </a:lnRef>
          <a:fillRef idx="0">
            <a:schemeClr val="accent4"/>
          </a:fillRef>
          <a:effectRef idx="1">
            <a:schemeClr val="accent4"/>
          </a:effectRef>
          <a:fontRef idx="minor">
            <a:schemeClr val="tx1"/>
          </a:fontRef>
        </p:style>
      </p:cxnSp>
      <p:pic>
        <p:nvPicPr>
          <p:cNvPr id="5133" name="Picture 13" descr="C:\Program Files\Microsoft Resource DVD Artwork\DVD_ART\Artwork_Imagery\Shapes and Graphics\Internet Cloud\internet cloud.png"/>
          <p:cNvPicPr>
            <a:picLocks noChangeAspect="1" noChangeArrowheads="1"/>
          </p:cNvPicPr>
          <p:nvPr/>
        </p:nvPicPr>
        <p:blipFill>
          <a:blip r:embed="rId3">
            <a:duotone>
              <a:schemeClr val="accent4">
                <a:shade val="45000"/>
                <a:satMod val="135000"/>
              </a:schemeClr>
              <a:prstClr val="white"/>
            </a:duotone>
            <a:lum bright="-36000" contrast="45000"/>
          </a:blip>
          <a:stretch>
            <a:fillRect/>
          </a:stretch>
        </p:blipFill>
        <p:spPr bwMode="auto">
          <a:xfrm>
            <a:off x="4373881" y="1092946"/>
            <a:ext cx="4465319" cy="5467508"/>
          </a:xfrm>
          <a:prstGeom prst="rect">
            <a:avLst/>
          </a:prstGeom>
          <a:noFill/>
          <a:ln>
            <a:noFill/>
          </a:ln>
        </p:spPr>
      </p:pic>
      <p:cxnSp>
        <p:nvCxnSpPr>
          <p:cNvPr id="48" name="Straight Connector 47"/>
          <p:cNvCxnSpPr/>
          <p:nvPr/>
        </p:nvCxnSpPr>
        <p:spPr bwMode="auto">
          <a:xfrm rot="5400000">
            <a:off x="514745" y="4297079"/>
            <a:ext cx="2565667" cy="2615"/>
          </a:xfrm>
          <a:prstGeom prst="line">
            <a:avLst/>
          </a:prstGeom>
          <a:ln>
            <a:headEnd type="none" w="med" len="med"/>
            <a:tailEnd type="none" w="med" len="med"/>
          </a:ln>
        </p:spPr>
        <p:style>
          <a:lnRef idx="2">
            <a:schemeClr val="accent4"/>
          </a:lnRef>
          <a:fillRef idx="0">
            <a:schemeClr val="accent4"/>
          </a:fillRef>
          <a:effectRef idx="1">
            <a:schemeClr val="accent4"/>
          </a:effectRef>
          <a:fontRef idx="minor">
            <a:schemeClr val="tx1"/>
          </a:fontRef>
        </p:style>
      </p:cxnSp>
      <p:sp>
        <p:nvSpPr>
          <p:cNvPr id="7170" name="Rectangle 5"/>
          <p:cNvSpPr>
            <a:spLocks noChangeArrowheads="1"/>
          </p:cNvSpPr>
          <p:nvPr/>
        </p:nvSpPr>
        <p:spPr bwMode="auto">
          <a:xfrm>
            <a:off x="38100" y="73025"/>
            <a:ext cx="9105900" cy="1244600"/>
          </a:xfrm>
          <a:prstGeom prst="rect">
            <a:avLst/>
          </a:prstGeom>
          <a:noFill/>
          <a:ln w="9525">
            <a:noFill/>
            <a:miter lim="800000"/>
            <a:headEnd/>
            <a:tailEnd/>
          </a:ln>
        </p:spPr>
        <p:txBody>
          <a:bodyPr anchor="ctr"/>
          <a:lstStyle/>
          <a:p>
            <a:pPr eaLnBrk="1" hangingPunct="1"/>
            <a:endParaRPr lang="en-GB" sz="3600" b="1" dirty="0">
              <a:solidFill>
                <a:srgbClr val="FFFF99"/>
              </a:solidFill>
              <a:latin typeface="+mj-lt"/>
            </a:endParaRPr>
          </a:p>
        </p:txBody>
      </p:sp>
      <p:sp>
        <p:nvSpPr>
          <p:cNvPr id="7171" name="Rectangle 11"/>
          <p:cNvSpPr>
            <a:spLocks noGrp="1" noChangeArrowheads="1"/>
          </p:cNvSpPr>
          <p:nvPr>
            <p:ph type="title"/>
          </p:nvPr>
        </p:nvSpPr>
        <p:spPr/>
        <p:txBody>
          <a:bodyPr/>
          <a:lstStyle/>
          <a:p>
            <a:r>
              <a:rPr lang="en-US" noProof="0" smtClean="0">
                <a:latin typeface="+mj-lt"/>
              </a:rPr>
              <a:t>DFS Overview</a:t>
            </a:r>
          </a:p>
        </p:txBody>
      </p:sp>
      <p:pic>
        <p:nvPicPr>
          <p:cNvPr id="5123" name="Picture 3" descr="C:\Program Files\Microsoft Resource DVD Artwork\DVD_ART\Artwork_Imagery\HARDWARE_IMAGERY\Illustration - Misc Hardware\XML Icons\Server Content Management.png"/>
          <p:cNvPicPr>
            <a:picLocks noChangeAspect="1" noChangeArrowheads="1"/>
          </p:cNvPicPr>
          <p:nvPr/>
        </p:nvPicPr>
        <p:blipFill>
          <a:blip r:embed="rId4"/>
          <a:srcRect/>
          <a:stretch>
            <a:fillRect/>
          </a:stretch>
        </p:blipFill>
        <p:spPr bwMode="auto">
          <a:xfrm>
            <a:off x="400323" y="1116675"/>
            <a:ext cx="1012813" cy="1495269"/>
          </a:xfrm>
          <a:prstGeom prst="rect">
            <a:avLst/>
          </a:prstGeom>
          <a:noFill/>
        </p:spPr>
      </p:pic>
      <p:grpSp>
        <p:nvGrpSpPr>
          <p:cNvPr id="2" name="Group 55"/>
          <p:cNvGrpSpPr/>
          <p:nvPr/>
        </p:nvGrpSpPr>
        <p:grpSpPr>
          <a:xfrm>
            <a:off x="1406530" y="2080281"/>
            <a:ext cx="2565864" cy="1203281"/>
            <a:chOff x="1406530" y="1912891"/>
            <a:chExt cx="2565864" cy="1203281"/>
          </a:xfrm>
        </p:grpSpPr>
        <p:sp>
          <p:nvSpPr>
            <p:cNvPr id="30" name="TextBox 29"/>
            <p:cNvSpPr txBox="1"/>
            <p:nvPr/>
          </p:nvSpPr>
          <p:spPr>
            <a:xfrm>
              <a:off x="2489891" y="2397637"/>
              <a:ext cx="1482503" cy="276999"/>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5400000" scaled="0"/>
            </a:gradFill>
            <a:effectLst>
              <a:outerShdw blurRad="50800" dist="38100" dir="2700000" algn="tl" rotWithShape="0">
                <a:prstClr val="black">
                  <a:alpha val="40000"/>
                </a:prstClr>
              </a:outerShdw>
              <a:softEdge rad="31750"/>
            </a:effectLst>
          </p:spPr>
          <p:txBody>
            <a:bodyPr wrap="square" rtlCol="0">
              <a:spAutoFit/>
            </a:bodyPr>
            <a:lstStyle/>
            <a:p>
              <a:r>
                <a:rPr lang="en-US" sz="1200" b="1" dirty="0" smtClean="0">
                  <a:solidFill>
                    <a:schemeClr val="bg2">
                      <a:lumMod val="10000"/>
                    </a:schemeClr>
                  </a:solidFill>
                  <a:latin typeface="+mj-lt"/>
                </a:rPr>
                <a:t>\\Contoso\Public</a:t>
              </a:r>
              <a:endParaRPr lang="en-US" sz="1200" b="1" dirty="0">
                <a:solidFill>
                  <a:schemeClr val="bg2">
                    <a:lumMod val="10000"/>
                  </a:schemeClr>
                </a:solidFill>
                <a:latin typeface="+mj-lt"/>
              </a:endParaRPr>
            </a:p>
          </p:txBody>
        </p:sp>
        <p:pic>
          <p:nvPicPr>
            <p:cNvPr id="5125" name="Picture 5" descr="C:\Program Files\Microsoft Resource DVD Artwork\DVD_ART\Artwork_Imagery\HARDWARE_IMAGERY\Illustration - Misc Hardware\Windows Vista Illustration Icons\Generic Device.png"/>
            <p:cNvPicPr>
              <a:picLocks noChangeAspect="1" noChangeArrowheads="1"/>
            </p:cNvPicPr>
            <p:nvPr/>
          </p:nvPicPr>
          <p:blipFill>
            <a:blip r:embed="rId5"/>
            <a:srcRect/>
            <a:stretch>
              <a:fillRect/>
            </a:stretch>
          </p:blipFill>
          <p:spPr bwMode="auto">
            <a:xfrm>
              <a:off x="1406530" y="1912891"/>
              <a:ext cx="1203281" cy="1203281"/>
            </a:xfrm>
            <a:prstGeom prst="rect">
              <a:avLst/>
            </a:prstGeom>
            <a:noFill/>
          </p:spPr>
        </p:pic>
      </p:grpSp>
      <p:sp>
        <p:nvSpPr>
          <p:cNvPr id="27" name="TextBox 26"/>
          <p:cNvSpPr txBox="1"/>
          <p:nvPr/>
        </p:nvSpPr>
        <p:spPr>
          <a:xfrm>
            <a:off x="1752600" y="1125724"/>
            <a:ext cx="2482154" cy="369332"/>
          </a:xfrm>
          <a:prstGeom prst="rect">
            <a:avLst/>
          </a:prstGeom>
          <a:noFill/>
        </p:spPr>
        <p:txBody>
          <a:bodyPr wrap="none" rtlCol="0">
            <a:spAutoFit/>
          </a:bodyPr>
          <a:lstStyle/>
          <a:p>
            <a:r>
              <a:rPr lang="en-US" b="1" dirty="0" smtClean="0">
                <a:solidFill>
                  <a:schemeClr val="tx1"/>
                </a:solidFill>
                <a:latin typeface="+mj-lt"/>
              </a:rPr>
              <a:t>DFS Namespace (DFS-N)</a:t>
            </a:r>
            <a:endParaRPr lang="en-US" b="1" dirty="0">
              <a:solidFill>
                <a:schemeClr val="tx1"/>
              </a:solidFill>
              <a:latin typeface="+mj-lt"/>
            </a:endParaRPr>
          </a:p>
        </p:txBody>
      </p:sp>
      <p:sp>
        <p:nvSpPr>
          <p:cNvPr id="28" name="TextBox 27"/>
          <p:cNvSpPr txBox="1"/>
          <p:nvPr/>
        </p:nvSpPr>
        <p:spPr>
          <a:xfrm>
            <a:off x="1413136" y="1633477"/>
            <a:ext cx="1165943" cy="461665"/>
          </a:xfrm>
          <a:prstGeom prst="rect">
            <a:avLst/>
          </a:prstGeom>
          <a:noFill/>
        </p:spPr>
        <p:txBody>
          <a:bodyPr wrap="square" rtlCol="0">
            <a:spAutoFit/>
          </a:bodyPr>
          <a:lstStyle/>
          <a:p>
            <a:pPr algn="ctr"/>
            <a:r>
              <a:rPr lang="en-US" sz="1200" dirty="0" smtClean="0">
                <a:solidFill>
                  <a:schemeClr val="tx1"/>
                </a:solidFill>
                <a:latin typeface="+mj-lt"/>
              </a:rPr>
              <a:t>Namespace Server</a:t>
            </a:r>
            <a:endParaRPr lang="en-US" sz="1200" dirty="0">
              <a:solidFill>
                <a:schemeClr val="tx1"/>
              </a:solidFill>
              <a:latin typeface="+mj-lt"/>
            </a:endParaRPr>
          </a:p>
        </p:txBody>
      </p:sp>
      <p:sp>
        <p:nvSpPr>
          <p:cNvPr id="29" name="TextBox 28"/>
          <p:cNvSpPr txBox="1"/>
          <p:nvPr/>
        </p:nvSpPr>
        <p:spPr>
          <a:xfrm>
            <a:off x="415313" y="2611944"/>
            <a:ext cx="1165943" cy="461665"/>
          </a:xfrm>
          <a:prstGeom prst="rect">
            <a:avLst/>
          </a:prstGeom>
          <a:noFill/>
        </p:spPr>
        <p:txBody>
          <a:bodyPr wrap="square" rtlCol="0">
            <a:spAutoFit/>
          </a:bodyPr>
          <a:lstStyle/>
          <a:p>
            <a:pPr algn="ctr"/>
            <a:r>
              <a:rPr lang="en-US" sz="1200" b="1" dirty="0" smtClean="0">
                <a:solidFill>
                  <a:schemeClr val="tx1"/>
                </a:solidFill>
                <a:latin typeface="+mj-lt"/>
              </a:rPr>
              <a:t>Namespace Root</a:t>
            </a:r>
            <a:endParaRPr lang="en-US" sz="1200" b="1" dirty="0">
              <a:solidFill>
                <a:schemeClr val="tx1"/>
              </a:solidFill>
              <a:latin typeface="+mj-lt"/>
            </a:endParaRPr>
          </a:p>
        </p:txBody>
      </p:sp>
      <p:grpSp>
        <p:nvGrpSpPr>
          <p:cNvPr id="3" name="Group 54"/>
          <p:cNvGrpSpPr/>
          <p:nvPr/>
        </p:nvGrpSpPr>
        <p:grpSpPr>
          <a:xfrm>
            <a:off x="1955924" y="3156426"/>
            <a:ext cx="1591321" cy="951617"/>
            <a:chOff x="1955924" y="2989036"/>
            <a:chExt cx="1591321" cy="951617"/>
          </a:xfrm>
        </p:grpSpPr>
        <p:pic>
          <p:nvPicPr>
            <p:cNvPr id="5130" name="Picture 10" descr="H:\SVN\Technet resources\Samples\PPT Graphics\Windows Illustration Icons\Aeshen Created\folder-uprigh3.png"/>
            <p:cNvPicPr>
              <a:picLocks noChangeAspect="1" noChangeArrowheads="1"/>
            </p:cNvPicPr>
            <p:nvPr/>
          </p:nvPicPr>
          <p:blipFill>
            <a:blip r:embed="rId6" cstate="print"/>
            <a:srcRect/>
            <a:stretch>
              <a:fillRect/>
            </a:stretch>
          </p:blipFill>
          <p:spPr bwMode="auto">
            <a:xfrm>
              <a:off x="1955924" y="2989036"/>
              <a:ext cx="1220884" cy="951617"/>
            </a:xfrm>
            <a:prstGeom prst="rect">
              <a:avLst/>
            </a:prstGeom>
            <a:noFill/>
          </p:spPr>
        </p:pic>
        <p:sp>
          <p:nvSpPr>
            <p:cNvPr id="31" name="TextBox 30"/>
            <p:cNvSpPr txBox="1"/>
            <p:nvPr/>
          </p:nvSpPr>
          <p:spPr>
            <a:xfrm>
              <a:off x="2152056" y="3498101"/>
              <a:ext cx="1395189" cy="276999"/>
            </a:xfrm>
            <a:prstGeom prst="rect">
              <a:avLst/>
            </a:prstGeom>
            <a:noFill/>
          </p:spPr>
          <p:txBody>
            <a:bodyPr wrap="square" rtlCol="0">
              <a:spAutoFit/>
            </a:bodyPr>
            <a:lstStyle/>
            <a:p>
              <a:r>
                <a:rPr lang="en-US" sz="1200" dirty="0" smtClean="0">
                  <a:solidFill>
                    <a:schemeClr val="bg2">
                      <a:lumMod val="10000"/>
                    </a:schemeClr>
                  </a:solidFill>
                  <a:latin typeface="+mj-lt"/>
                </a:rPr>
                <a:t>Software</a:t>
              </a:r>
              <a:endParaRPr lang="en-US" sz="1200" dirty="0">
                <a:solidFill>
                  <a:schemeClr val="bg2">
                    <a:lumMod val="10000"/>
                  </a:schemeClr>
                </a:solidFill>
                <a:latin typeface="+mj-lt"/>
              </a:endParaRPr>
            </a:p>
          </p:txBody>
        </p:sp>
      </p:grpSp>
      <p:grpSp>
        <p:nvGrpSpPr>
          <p:cNvPr id="4" name="Group 56"/>
          <p:cNvGrpSpPr/>
          <p:nvPr/>
        </p:nvGrpSpPr>
        <p:grpSpPr>
          <a:xfrm>
            <a:off x="2617662" y="4108043"/>
            <a:ext cx="1627177" cy="871289"/>
            <a:chOff x="2617662" y="3940653"/>
            <a:chExt cx="1627177" cy="871289"/>
          </a:xfrm>
        </p:grpSpPr>
        <p:pic>
          <p:nvPicPr>
            <p:cNvPr id="24" name="Picture 9" descr="H:\SVN\Technet resources\Samples\PPT Graphics\Windows Illustration Icons\Aeshen Created\folder-upright.png"/>
            <p:cNvPicPr>
              <a:picLocks noChangeAspect="1" noChangeArrowheads="1"/>
            </p:cNvPicPr>
            <p:nvPr/>
          </p:nvPicPr>
          <p:blipFill>
            <a:blip r:embed="rId7"/>
            <a:srcRect/>
            <a:stretch>
              <a:fillRect/>
            </a:stretch>
          </p:blipFill>
          <p:spPr bwMode="auto">
            <a:xfrm>
              <a:off x="2617662" y="3940653"/>
              <a:ext cx="1122735" cy="871289"/>
            </a:xfrm>
            <a:prstGeom prst="rect">
              <a:avLst/>
            </a:prstGeom>
            <a:noFill/>
          </p:spPr>
        </p:pic>
        <p:sp>
          <p:nvSpPr>
            <p:cNvPr id="32" name="TextBox 31"/>
            <p:cNvSpPr txBox="1"/>
            <p:nvPr/>
          </p:nvSpPr>
          <p:spPr>
            <a:xfrm>
              <a:off x="2849650" y="4411685"/>
              <a:ext cx="1395189" cy="276999"/>
            </a:xfrm>
            <a:prstGeom prst="rect">
              <a:avLst/>
            </a:prstGeom>
            <a:noFill/>
          </p:spPr>
          <p:txBody>
            <a:bodyPr wrap="square" rtlCol="0">
              <a:spAutoFit/>
            </a:bodyPr>
            <a:lstStyle/>
            <a:p>
              <a:r>
                <a:rPr lang="en-US" sz="1200" dirty="0" smtClean="0">
                  <a:solidFill>
                    <a:schemeClr val="bg2">
                      <a:lumMod val="10000"/>
                    </a:schemeClr>
                  </a:solidFill>
                  <a:latin typeface="+mj-lt"/>
                </a:rPr>
                <a:t>Tools</a:t>
              </a:r>
              <a:endParaRPr lang="en-US" sz="1200" dirty="0">
                <a:solidFill>
                  <a:schemeClr val="bg2">
                    <a:lumMod val="10000"/>
                  </a:schemeClr>
                </a:solidFill>
                <a:latin typeface="+mj-lt"/>
              </a:endParaRPr>
            </a:p>
          </p:txBody>
        </p:sp>
      </p:grpSp>
      <p:grpSp>
        <p:nvGrpSpPr>
          <p:cNvPr id="5" name="Group 57"/>
          <p:cNvGrpSpPr/>
          <p:nvPr/>
        </p:nvGrpSpPr>
        <p:grpSpPr>
          <a:xfrm>
            <a:off x="2004998" y="5002055"/>
            <a:ext cx="1122735" cy="871289"/>
            <a:chOff x="2004998" y="4834665"/>
            <a:chExt cx="1122735" cy="871289"/>
          </a:xfrm>
        </p:grpSpPr>
        <p:pic>
          <p:nvPicPr>
            <p:cNvPr id="25" name="Picture 9" descr="H:\SVN\Technet resources\Samples\PPT Graphics\Windows Illustration Icons\Aeshen Created\folder-upright.png"/>
            <p:cNvPicPr>
              <a:picLocks noChangeAspect="1" noChangeArrowheads="1"/>
            </p:cNvPicPr>
            <p:nvPr/>
          </p:nvPicPr>
          <p:blipFill>
            <a:blip r:embed="rId7"/>
            <a:srcRect/>
            <a:stretch>
              <a:fillRect/>
            </a:stretch>
          </p:blipFill>
          <p:spPr bwMode="auto">
            <a:xfrm>
              <a:off x="2004998" y="4834665"/>
              <a:ext cx="1122735" cy="871289"/>
            </a:xfrm>
            <a:prstGeom prst="rect">
              <a:avLst/>
            </a:prstGeom>
            <a:noFill/>
          </p:spPr>
        </p:pic>
        <p:sp>
          <p:nvSpPr>
            <p:cNvPr id="33" name="TextBox 32"/>
            <p:cNvSpPr txBox="1"/>
            <p:nvPr/>
          </p:nvSpPr>
          <p:spPr>
            <a:xfrm>
              <a:off x="2196274" y="5172559"/>
              <a:ext cx="931459" cy="474387"/>
            </a:xfrm>
            <a:prstGeom prst="rect">
              <a:avLst/>
            </a:prstGeom>
            <a:noFill/>
          </p:spPr>
          <p:txBody>
            <a:bodyPr wrap="square" rtlCol="0">
              <a:spAutoFit/>
            </a:bodyPr>
            <a:lstStyle/>
            <a:p>
              <a:r>
                <a:rPr lang="en-US" sz="1200" dirty="0" smtClean="0">
                  <a:solidFill>
                    <a:schemeClr val="bg2">
                      <a:lumMod val="10000"/>
                    </a:schemeClr>
                  </a:solidFill>
                  <a:latin typeface="+mj-lt"/>
                </a:rPr>
                <a:t>Training Guides</a:t>
              </a:r>
              <a:endParaRPr lang="en-US" sz="1200" dirty="0">
                <a:solidFill>
                  <a:schemeClr val="bg2">
                    <a:lumMod val="10000"/>
                  </a:schemeClr>
                </a:solidFill>
                <a:latin typeface="+mj-lt"/>
              </a:endParaRPr>
            </a:p>
          </p:txBody>
        </p:sp>
      </p:grpSp>
      <p:sp>
        <p:nvSpPr>
          <p:cNvPr id="34" name="TextBox 33"/>
          <p:cNvSpPr txBox="1"/>
          <p:nvPr/>
        </p:nvSpPr>
        <p:spPr>
          <a:xfrm>
            <a:off x="823558" y="3665491"/>
            <a:ext cx="1165943" cy="276999"/>
          </a:xfrm>
          <a:prstGeom prst="rect">
            <a:avLst/>
          </a:prstGeom>
          <a:noFill/>
        </p:spPr>
        <p:txBody>
          <a:bodyPr wrap="square" rtlCol="0">
            <a:spAutoFit/>
          </a:bodyPr>
          <a:lstStyle/>
          <a:p>
            <a:pPr algn="ctr"/>
            <a:r>
              <a:rPr lang="en-US" sz="1200" b="1" dirty="0" smtClean="0">
                <a:solidFill>
                  <a:schemeClr val="tx1"/>
                </a:solidFill>
                <a:latin typeface="+mj-lt"/>
              </a:rPr>
              <a:t>Folder</a:t>
            </a:r>
            <a:endParaRPr lang="en-US" sz="1200" b="1" dirty="0">
              <a:solidFill>
                <a:schemeClr val="tx1"/>
              </a:solidFill>
              <a:latin typeface="+mj-lt"/>
            </a:endParaRPr>
          </a:p>
        </p:txBody>
      </p:sp>
      <p:sp>
        <p:nvSpPr>
          <p:cNvPr id="35" name="TextBox 34"/>
          <p:cNvSpPr txBox="1"/>
          <p:nvPr/>
        </p:nvSpPr>
        <p:spPr>
          <a:xfrm>
            <a:off x="1323948" y="4517667"/>
            <a:ext cx="1165943" cy="461665"/>
          </a:xfrm>
          <a:prstGeom prst="rect">
            <a:avLst/>
          </a:prstGeom>
          <a:noFill/>
        </p:spPr>
        <p:txBody>
          <a:bodyPr wrap="square" rtlCol="0">
            <a:spAutoFit/>
          </a:bodyPr>
          <a:lstStyle/>
          <a:p>
            <a:pPr algn="ctr"/>
            <a:r>
              <a:rPr lang="en-US" sz="1200" b="1" dirty="0" smtClean="0">
                <a:solidFill>
                  <a:schemeClr val="tx1"/>
                </a:solidFill>
                <a:latin typeface="+mj-lt"/>
              </a:rPr>
              <a:t>Folders with Targets</a:t>
            </a:r>
            <a:endParaRPr lang="en-US" sz="1200" b="1" dirty="0">
              <a:solidFill>
                <a:schemeClr val="tx1"/>
              </a:solidFill>
              <a:latin typeface="+mj-lt"/>
            </a:endParaRPr>
          </a:p>
        </p:txBody>
      </p:sp>
      <p:sp>
        <p:nvSpPr>
          <p:cNvPr id="36" name="TextBox 35"/>
          <p:cNvSpPr txBox="1"/>
          <p:nvPr/>
        </p:nvSpPr>
        <p:spPr>
          <a:xfrm>
            <a:off x="5278284" y="1116675"/>
            <a:ext cx="1932324" cy="369332"/>
          </a:xfrm>
          <a:prstGeom prst="rect">
            <a:avLst/>
          </a:prstGeom>
          <a:noFill/>
        </p:spPr>
        <p:txBody>
          <a:bodyPr wrap="none" rtlCol="0">
            <a:spAutoFit/>
          </a:bodyPr>
          <a:lstStyle/>
          <a:p>
            <a:r>
              <a:rPr lang="en-US" b="1" dirty="0" smtClean="0">
                <a:solidFill>
                  <a:schemeClr val="tx1"/>
                </a:solidFill>
                <a:latin typeface="+mj-lt"/>
              </a:rPr>
              <a:t>DFS Folder Targets</a:t>
            </a:r>
            <a:endParaRPr lang="en-US" b="1" dirty="0">
              <a:solidFill>
                <a:schemeClr val="tx1"/>
              </a:solidFill>
              <a:latin typeface="+mj-lt"/>
            </a:endParaRPr>
          </a:p>
        </p:txBody>
      </p:sp>
      <p:pic>
        <p:nvPicPr>
          <p:cNvPr id="5134" name="Picture 14" descr="C:\Program Files\Microsoft Resource DVD Artwork\DVD_ART\Artwork_Imagery\Shapes and Graphics\Arrows - arrow\Straight\double-arrow.png"/>
          <p:cNvPicPr>
            <a:picLocks noChangeAspect="1" noChangeArrowheads="1"/>
          </p:cNvPicPr>
          <p:nvPr/>
        </p:nvPicPr>
        <p:blipFill>
          <a:blip r:embed="rId8"/>
          <a:srcRect/>
          <a:stretch>
            <a:fillRect/>
          </a:stretch>
        </p:blipFill>
        <p:spPr bwMode="auto">
          <a:xfrm rot="20232413">
            <a:off x="3609973" y="2893490"/>
            <a:ext cx="2496818" cy="1958672"/>
          </a:xfrm>
          <a:prstGeom prst="rect">
            <a:avLst/>
          </a:prstGeom>
          <a:noFill/>
        </p:spPr>
      </p:pic>
      <p:grpSp>
        <p:nvGrpSpPr>
          <p:cNvPr id="6" name="Group 59"/>
          <p:cNvGrpSpPr/>
          <p:nvPr/>
        </p:nvGrpSpPr>
        <p:grpSpPr>
          <a:xfrm>
            <a:off x="6345760" y="2998204"/>
            <a:ext cx="2645840" cy="1528541"/>
            <a:chOff x="6345760" y="2830814"/>
            <a:chExt cx="2645840" cy="1528541"/>
          </a:xfrm>
        </p:grpSpPr>
        <p:sp>
          <p:nvSpPr>
            <p:cNvPr id="40" name="TextBox 39"/>
            <p:cNvSpPr txBox="1"/>
            <p:nvPr/>
          </p:nvSpPr>
          <p:spPr>
            <a:xfrm>
              <a:off x="7231413" y="3250130"/>
              <a:ext cx="1760187" cy="276999"/>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5400000" scaled="0"/>
            </a:gradFill>
            <a:effectLst>
              <a:outerShdw blurRad="50800" dist="38100" dir="2700000" algn="tl" rotWithShape="0">
                <a:prstClr val="black">
                  <a:alpha val="40000"/>
                </a:prstClr>
              </a:outerShdw>
              <a:softEdge rad="31750"/>
            </a:effectLst>
          </p:spPr>
          <p:txBody>
            <a:bodyPr wrap="square" rtlCol="0">
              <a:spAutoFit/>
            </a:bodyPr>
            <a:lstStyle/>
            <a:p>
              <a:r>
                <a:rPr lang="en-US" sz="1200" b="1" dirty="0" smtClean="0">
                  <a:solidFill>
                    <a:schemeClr val="bg2">
                      <a:lumMod val="10000"/>
                    </a:schemeClr>
                  </a:solidFill>
                  <a:latin typeface="+mj-lt"/>
                </a:rPr>
                <a:t>\\NYC-SVR-01\Tools</a:t>
              </a:r>
              <a:endParaRPr lang="en-US" sz="1200" b="1" dirty="0">
                <a:solidFill>
                  <a:schemeClr val="bg2">
                    <a:lumMod val="10000"/>
                  </a:schemeClr>
                </a:solidFill>
                <a:latin typeface="+mj-lt"/>
              </a:endParaRPr>
            </a:p>
          </p:txBody>
        </p:sp>
        <p:pic>
          <p:nvPicPr>
            <p:cNvPr id="15" name="Picture 4" descr="H:\Archive\Sunni's Documents\pictures\Aeshen\Misc hardware and concepts\Server SQL database.png"/>
            <p:cNvPicPr>
              <a:picLocks noChangeAspect="1" noChangeArrowheads="1"/>
            </p:cNvPicPr>
            <p:nvPr/>
          </p:nvPicPr>
          <p:blipFill>
            <a:blip r:embed="rId9"/>
            <a:stretch>
              <a:fillRect/>
            </a:stretch>
          </p:blipFill>
          <p:spPr bwMode="auto">
            <a:xfrm>
              <a:off x="6345760" y="2830814"/>
              <a:ext cx="968000" cy="1427880"/>
            </a:xfrm>
            <a:prstGeom prst="rect">
              <a:avLst/>
            </a:prstGeom>
            <a:noFill/>
          </p:spPr>
        </p:pic>
        <p:pic>
          <p:nvPicPr>
            <p:cNvPr id="22" name="Picture 9" descr="H:\SVN\Technet resources\Samples\PPT Graphics\Windows Illustration Icons\Aeshen Created\folder-upright.png"/>
            <p:cNvPicPr>
              <a:picLocks noChangeAspect="1" noChangeArrowheads="1"/>
            </p:cNvPicPr>
            <p:nvPr/>
          </p:nvPicPr>
          <p:blipFill>
            <a:blip r:embed="rId7"/>
            <a:srcRect/>
            <a:stretch>
              <a:fillRect/>
            </a:stretch>
          </p:blipFill>
          <p:spPr bwMode="auto">
            <a:xfrm>
              <a:off x="6752392" y="3488066"/>
              <a:ext cx="1122735" cy="871289"/>
            </a:xfrm>
            <a:prstGeom prst="rect">
              <a:avLst/>
            </a:prstGeom>
            <a:noFill/>
          </p:spPr>
        </p:pic>
        <p:sp>
          <p:nvSpPr>
            <p:cNvPr id="43" name="TextBox 42"/>
            <p:cNvSpPr txBox="1"/>
            <p:nvPr/>
          </p:nvSpPr>
          <p:spPr>
            <a:xfrm>
              <a:off x="7037753" y="3918265"/>
              <a:ext cx="1395189" cy="276999"/>
            </a:xfrm>
            <a:prstGeom prst="rect">
              <a:avLst/>
            </a:prstGeom>
            <a:noFill/>
          </p:spPr>
          <p:txBody>
            <a:bodyPr wrap="square" rtlCol="0">
              <a:spAutoFit/>
            </a:bodyPr>
            <a:lstStyle/>
            <a:p>
              <a:r>
                <a:rPr lang="en-US" sz="1200" dirty="0" smtClean="0">
                  <a:solidFill>
                    <a:schemeClr val="bg2">
                      <a:lumMod val="10000"/>
                    </a:schemeClr>
                  </a:solidFill>
                  <a:latin typeface="+mj-lt"/>
                </a:rPr>
                <a:t>Tools</a:t>
              </a:r>
              <a:endParaRPr lang="en-US" sz="1200" dirty="0">
                <a:solidFill>
                  <a:schemeClr val="bg2">
                    <a:lumMod val="10000"/>
                  </a:schemeClr>
                </a:solidFill>
                <a:latin typeface="+mj-lt"/>
              </a:endParaRPr>
            </a:p>
          </p:txBody>
        </p:sp>
      </p:grpSp>
      <p:grpSp>
        <p:nvGrpSpPr>
          <p:cNvPr id="7" name="Group 58"/>
          <p:cNvGrpSpPr/>
          <p:nvPr/>
        </p:nvGrpSpPr>
        <p:grpSpPr>
          <a:xfrm>
            <a:off x="5740610" y="1518391"/>
            <a:ext cx="2565190" cy="1531998"/>
            <a:chOff x="5740610" y="1351001"/>
            <a:chExt cx="2565190" cy="1531998"/>
          </a:xfrm>
        </p:grpSpPr>
        <p:sp>
          <p:nvSpPr>
            <p:cNvPr id="39" name="TextBox 38"/>
            <p:cNvSpPr txBox="1"/>
            <p:nvPr/>
          </p:nvSpPr>
          <p:spPr>
            <a:xfrm>
              <a:off x="6631242" y="1760224"/>
              <a:ext cx="1674558" cy="276999"/>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5400000" scaled="0"/>
            </a:gradFill>
            <a:effectLst>
              <a:outerShdw blurRad="50800" dist="38100" dir="2700000" algn="tl" rotWithShape="0">
                <a:prstClr val="black">
                  <a:alpha val="40000"/>
                </a:prstClr>
              </a:outerShdw>
              <a:softEdge rad="31750"/>
            </a:effectLst>
          </p:spPr>
          <p:txBody>
            <a:bodyPr wrap="square" rtlCol="0">
              <a:spAutoFit/>
            </a:bodyPr>
            <a:lstStyle/>
            <a:p>
              <a:r>
                <a:rPr lang="en-US" sz="1200" b="1" dirty="0" smtClean="0">
                  <a:solidFill>
                    <a:schemeClr val="bg2">
                      <a:lumMod val="10000"/>
                    </a:schemeClr>
                  </a:solidFill>
                  <a:latin typeface="+mj-lt"/>
                </a:rPr>
                <a:t>\\SEA-SVR-01\Tools</a:t>
              </a:r>
              <a:endParaRPr lang="en-US" sz="1200" b="1" dirty="0">
                <a:solidFill>
                  <a:schemeClr val="bg2">
                    <a:lumMod val="10000"/>
                  </a:schemeClr>
                </a:solidFill>
                <a:latin typeface="+mj-lt"/>
              </a:endParaRPr>
            </a:p>
          </p:txBody>
        </p:sp>
        <p:pic>
          <p:nvPicPr>
            <p:cNvPr id="5124" name="Picture 4" descr="H:\Archive\Sunni's Documents\pictures\Aeshen\Misc hardware and concepts\Server SQL database.png"/>
            <p:cNvPicPr>
              <a:picLocks noChangeAspect="1" noChangeArrowheads="1"/>
            </p:cNvPicPr>
            <p:nvPr/>
          </p:nvPicPr>
          <p:blipFill>
            <a:blip r:embed="rId9"/>
            <a:stretch>
              <a:fillRect/>
            </a:stretch>
          </p:blipFill>
          <p:spPr bwMode="auto">
            <a:xfrm>
              <a:off x="5740610" y="1351001"/>
              <a:ext cx="968000" cy="1427880"/>
            </a:xfrm>
            <a:prstGeom prst="rect">
              <a:avLst/>
            </a:prstGeom>
            <a:noFill/>
          </p:spPr>
        </p:pic>
        <p:pic>
          <p:nvPicPr>
            <p:cNvPr id="5129" name="Picture 9" descr="H:\SVN\Technet resources\Samples\PPT Graphics\Windows Illustration Icons\Aeshen Created\folder-upright.png"/>
            <p:cNvPicPr>
              <a:picLocks noChangeAspect="1" noChangeArrowheads="1"/>
            </p:cNvPicPr>
            <p:nvPr/>
          </p:nvPicPr>
          <p:blipFill>
            <a:blip r:embed="rId7"/>
            <a:srcRect/>
            <a:stretch>
              <a:fillRect/>
            </a:stretch>
          </p:blipFill>
          <p:spPr bwMode="auto">
            <a:xfrm>
              <a:off x="6147242" y="2011710"/>
              <a:ext cx="1122735" cy="871289"/>
            </a:xfrm>
            <a:prstGeom prst="rect">
              <a:avLst/>
            </a:prstGeom>
            <a:noFill/>
          </p:spPr>
        </p:pic>
        <p:sp>
          <p:nvSpPr>
            <p:cNvPr id="44" name="TextBox 43"/>
            <p:cNvSpPr txBox="1"/>
            <p:nvPr/>
          </p:nvSpPr>
          <p:spPr>
            <a:xfrm>
              <a:off x="6409294" y="2444554"/>
              <a:ext cx="1395189" cy="276999"/>
            </a:xfrm>
            <a:prstGeom prst="rect">
              <a:avLst/>
            </a:prstGeom>
            <a:noFill/>
          </p:spPr>
          <p:txBody>
            <a:bodyPr wrap="square" rtlCol="0">
              <a:spAutoFit/>
            </a:bodyPr>
            <a:lstStyle/>
            <a:p>
              <a:r>
                <a:rPr lang="en-US" sz="1200" dirty="0" smtClean="0">
                  <a:solidFill>
                    <a:schemeClr val="bg2">
                      <a:lumMod val="10000"/>
                    </a:schemeClr>
                  </a:solidFill>
                  <a:latin typeface="+mj-lt"/>
                </a:rPr>
                <a:t>Tools</a:t>
              </a:r>
              <a:endParaRPr lang="en-US" sz="1200" dirty="0">
                <a:solidFill>
                  <a:schemeClr val="bg2">
                    <a:lumMod val="10000"/>
                  </a:schemeClr>
                </a:solidFill>
                <a:latin typeface="+mj-lt"/>
              </a:endParaRPr>
            </a:p>
          </p:txBody>
        </p:sp>
      </p:grpSp>
      <p:grpSp>
        <p:nvGrpSpPr>
          <p:cNvPr id="8" name="Group 60"/>
          <p:cNvGrpSpPr/>
          <p:nvPr/>
        </p:nvGrpSpPr>
        <p:grpSpPr>
          <a:xfrm>
            <a:off x="5634214" y="4443020"/>
            <a:ext cx="2798728" cy="1505274"/>
            <a:chOff x="5634214" y="4275630"/>
            <a:chExt cx="2798728" cy="1505274"/>
          </a:xfrm>
        </p:grpSpPr>
        <p:sp>
          <p:nvSpPr>
            <p:cNvPr id="41" name="TextBox 40"/>
            <p:cNvSpPr txBox="1"/>
            <p:nvPr/>
          </p:nvSpPr>
          <p:spPr>
            <a:xfrm>
              <a:off x="6544158" y="4688684"/>
              <a:ext cx="1888784" cy="276999"/>
            </a:xfrm>
            <a:prstGeom prst="rect">
              <a:avLst/>
            </a:prstGeom>
            <a:gradFill>
              <a:gsLst>
                <a:gs pos="0">
                  <a:srgbClr val="FFFFFF"/>
                </a:gs>
                <a:gs pos="7001">
                  <a:srgbClr val="E6E6E6"/>
                </a:gs>
                <a:gs pos="32001">
                  <a:srgbClr val="7D8496"/>
                </a:gs>
                <a:gs pos="47000">
                  <a:srgbClr val="E6E6E6"/>
                </a:gs>
                <a:gs pos="85001">
                  <a:srgbClr val="7D8496"/>
                </a:gs>
                <a:gs pos="100000">
                  <a:srgbClr val="E6E6E6"/>
                </a:gs>
              </a:gsLst>
              <a:lin ang="5400000" scaled="0"/>
            </a:gradFill>
            <a:effectLst>
              <a:outerShdw blurRad="50800" dist="38100" dir="2700000" algn="tl" rotWithShape="0">
                <a:prstClr val="black">
                  <a:alpha val="40000"/>
                </a:prstClr>
              </a:outerShdw>
              <a:softEdge rad="31750"/>
            </a:effectLst>
          </p:spPr>
          <p:txBody>
            <a:bodyPr wrap="square" rtlCol="0">
              <a:spAutoFit/>
            </a:bodyPr>
            <a:lstStyle/>
            <a:p>
              <a:r>
                <a:rPr lang="en-US" sz="1200" b="1" dirty="0" smtClean="0">
                  <a:solidFill>
                    <a:schemeClr val="bg2">
                      <a:lumMod val="10000"/>
                    </a:schemeClr>
                  </a:solidFill>
                  <a:latin typeface="+mj-lt"/>
                </a:rPr>
                <a:t>\\SEA-SVR-02\Training</a:t>
              </a:r>
              <a:endParaRPr lang="en-US" sz="1200" b="1" dirty="0">
                <a:solidFill>
                  <a:schemeClr val="bg2">
                    <a:lumMod val="10000"/>
                  </a:schemeClr>
                </a:solidFill>
                <a:latin typeface="+mj-lt"/>
              </a:endParaRPr>
            </a:p>
          </p:txBody>
        </p:sp>
        <p:pic>
          <p:nvPicPr>
            <p:cNvPr id="14" name="Picture 4" descr="H:\Archive\Sunni's Documents\pictures\Aeshen\Misc hardware and concepts\Server SQL database.png"/>
            <p:cNvPicPr>
              <a:picLocks noChangeAspect="1" noChangeArrowheads="1"/>
            </p:cNvPicPr>
            <p:nvPr/>
          </p:nvPicPr>
          <p:blipFill>
            <a:blip r:embed="rId9"/>
            <a:stretch>
              <a:fillRect/>
            </a:stretch>
          </p:blipFill>
          <p:spPr bwMode="auto">
            <a:xfrm>
              <a:off x="5634214" y="4275630"/>
              <a:ext cx="968000" cy="1427880"/>
            </a:xfrm>
            <a:prstGeom prst="rect">
              <a:avLst/>
            </a:prstGeom>
            <a:noFill/>
          </p:spPr>
        </p:pic>
        <p:pic>
          <p:nvPicPr>
            <p:cNvPr id="23" name="Picture 9" descr="H:\SVN\Technet resources\Samples\PPT Graphics\Windows Illustration Icons\Aeshen Created\folder-upright.png"/>
            <p:cNvPicPr>
              <a:picLocks noChangeAspect="1" noChangeArrowheads="1"/>
            </p:cNvPicPr>
            <p:nvPr/>
          </p:nvPicPr>
          <p:blipFill>
            <a:blip r:embed="rId7"/>
            <a:srcRect/>
            <a:stretch>
              <a:fillRect/>
            </a:stretch>
          </p:blipFill>
          <p:spPr bwMode="auto">
            <a:xfrm>
              <a:off x="6040846" y="4909615"/>
              <a:ext cx="1122735" cy="871289"/>
            </a:xfrm>
            <a:prstGeom prst="rect">
              <a:avLst/>
            </a:prstGeom>
            <a:noFill/>
          </p:spPr>
        </p:pic>
        <p:sp>
          <p:nvSpPr>
            <p:cNvPr id="45" name="TextBox 44"/>
            <p:cNvSpPr txBox="1"/>
            <p:nvPr/>
          </p:nvSpPr>
          <p:spPr>
            <a:xfrm>
              <a:off x="6213852" y="5201587"/>
              <a:ext cx="931459" cy="474387"/>
            </a:xfrm>
            <a:prstGeom prst="rect">
              <a:avLst/>
            </a:prstGeom>
            <a:noFill/>
          </p:spPr>
          <p:txBody>
            <a:bodyPr wrap="square" rtlCol="0">
              <a:spAutoFit/>
            </a:bodyPr>
            <a:lstStyle/>
            <a:p>
              <a:r>
                <a:rPr lang="en-US" sz="1200" dirty="0" smtClean="0">
                  <a:solidFill>
                    <a:schemeClr val="bg2">
                      <a:lumMod val="10000"/>
                    </a:schemeClr>
                  </a:solidFill>
                  <a:latin typeface="+mj-lt"/>
                </a:rPr>
                <a:t>Training Guides</a:t>
              </a:r>
              <a:endParaRPr lang="en-US" sz="1200" dirty="0">
                <a:solidFill>
                  <a:schemeClr val="bg2">
                    <a:lumMod val="10000"/>
                  </a:schemeClr>
                </a:solidFill>
                <a:latin typeface="+mj-lt"/>
              </a:endParaRPr>
            </a:p>
          </p:txBody>
        </p:sp>
      </p:grpSp>
      <p:pic>
        <p:nvPicPr>
          <p:cNvPr id="5135" name="Picture 15" descr="C:\Program Files\Microsoft Resource DVD Artwork\DVD_ART\Artwork_Imagery\Shapes and Graphics\Arrows - arrow\Straight\solo-arrow.png"/>
          <p:cNvPicPr>
            <a:picLocks noChangeAspect="1" noChangeArrowheads="1"/>
          </p:cNvPicPr>
          <p:nvPr/>
        </p:nvPicPr>
        <p:blipFill>
          <a:blip r:embed="rId10"/>
          <a:srcRect/>
          <a:stretch>
            <a:fillRect/>
          </a:stretch>
        </p:blipFill>
        <p:spPr bwMode="auto">
          <a:xfrm>
            <a:off x="3176808" y="4863555"/>
            <a:ext cx="2428378" cy="1181952"/>
          </a:xfrm>
          <a:prstGeom prst="rect">
            <a:avLst/>
          </a:prstGeom>
          <a:noFill/>
        </p:spPr>
      </p:pic>
      <p:sp>
        <p:nvSpPr>
          <p:cNvPr id="47" name="Up-Down Arrow 46"/>
          <p:cNvSpPr/>
          <p:nvPr/>
        </p:nvSpPr>
        <p:spPr bwMode="auto">
          <a:xfrm rot="20537678">
            <a:off x="7381873" y="2333625"/>
            <a:ext cx="314325" cy="1009650"/>
          </a:xfrm>
          <a:prstGeom prst="up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mj-lt"/>
            </a:endParaRPr>
          </a:p>
        </p:txBody>
      </p:sp>
      <p:sp>
        <p:nvSpPr>
          <p:cNvPr id="49" name="TextBox 48"/>
          <p:cNvSpPr txBox="1"/>
          <p:nvPr/>
        </p:nvSpPr>
        <p:spPr>
          <a:xfrm>
            <a:off x="7704518" y="2331339"/>
            <a:ext cx="1251818" cy="923330"/>
          </a:xfrm>
          <a:prstGeom prst="rect">
            <a:avLst/>
          </a:prstGeom>
          <a:noFill/>
        </p:spPr>
        <p:txBody>
          <a:bodyPr wrap="none" rtlCol="0">
            <a:spAutoFit/>
          </a:bodyPr>
          <a:lstStyle/>
          <a:p>
            <a:r>
              <a:rPr lang="en-US" b="1" dirty="0" smtClean="0">
                <a:solidFill>
                  <a:schemeClr val="accent2">
                    <a:lumMod val="75000"/>
                  </a:schemeClr>
                </a:solidFill>
                <a:effectLst>
                  <a:outerShdw blurRad="38100" dist="38100" dir="2700000" algn="tl">
                    <a:srgbClr val="000000">
                      <a:alpha val="43137"/>
                    </a:srgbClr>
                  </a:outerShdw>
                </a:effectLst>
                <a:latin typeface="+mj-lt"/>
              </a:rPr>
              <a:t>DFS </a:t>
            </a:r>
          </a:p>
          <a:p>
            <a:r>
              <a:rPr lang="en-US" b="1" dirty="0" smtClean="0">
                <a:solidFill>
                  <a:schemeClr val="accent2">
                    <a:lumMod val="75000"/>
                  </a:schemeClr>
                </a:solidFill>
                <a:effectLst>
                  <a:outerShdw blurRad="38100" dist="38100" dir="2700000" algn="tl">
                    <a:srgbClr val="000000">
                      <a:alpha val="43137"/>
                    </a:srgbClr>
                  </a:outerShdw>
                </a:effectLst>
                <a:latin typeface="+mj-lt"/>
              </a:rPr>
              <a:t>Replication</a:t>
            </a:r>
          </a:p>
          <a:p>
            <a:r>
              <a:rPr lang="en-US" b="1" dirty="0" smtClean="0">
                <a:solidFill>
                  <a:schemeClr val="accent2">
                    <a:lumMod val="75000"/>
                  </a:schemeClr>
                </a:solidFill>
                <a:effectLst>
                  <a:outerShdw blurRad="38100" dist="38100" dir="2700000" algn="tl">
                    <a:srgbClr val="000000">
                      <a:alpha val="43137"/>
                    </a:srgbClr>
                  </a:outerShdw>
                </a:effectLst>
                <a:latin typeface="+mj-lt"/>
              </a:rPr>
              <a:t>(DFS-R)</a:t>
            </a:r>
            <a:endParaRPr lang="en-US" b="1" dirty="0">
              <a:solidFill>
                <a:schemeClr val="accent2">
                  <a:lumMod val="75000"/>
                </a:schemeClr>
              </a:solidFill>
              <a:effectLst>
                <a:outerShdw blurRad="38100" dist="38100" dir="2700000" algn="tl">
                  <a:srgbClr val="000000">
                    <a:alpha val="43137"/>
                  </a:srgbClr>
                </a:outerShdw>
              </a:effectLst>
              <a:latin typeface="+mj-lt"/>
            </a:endParaRPr>
          </a:p>
        </p:txBody>
      </p:sp>
      <p:pic>
        <p:nvPicPr>
          <p:cNvPr id="55" name="Picture 15" descr="C:\Program Files\Microsoft Resource DVD Artwork\DVD_ART\Artwork_Imagery\Shapes and Graphics\Arrows - arrow\Straight\solo-arrow.png"/>
          <p:cNvPicPr>
            <a:picLocks noChangeAspect="1" noChangeArrowheads="1"/>
          </p:cNvPicPr>
          <p:nvPr/>
        </p:nvPicPr>
        <p:blipFill>
          <a:blip r:embed="rId10"/>
          <a:srcRect/>
          <a:stretch>
            <a:fillRect/>
          </a:stretch>
        </p:blipFill>
        <p:spPr bwMode="auto">
          <a:xfrm rot="21132233">
            <a:off x="3812288" y="3713391"/>
            <a:ext cx="2428378" cy="1181952"/>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1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0" presetClass="entr" presetSubtype="0"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fade">
                                      <p:cBhvr>
                                        <p:cTn id="1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noProof="0" smtClean="0"/>
              <a:t>DFS Namespace</a:t>
            </a:r>
          </a:p>
        </p:txBody>
      </p:sp>
      <p:sp>
        <p:nvSpPr>
          <p:cNvPr id="12291" name="Rectangle 3"/>
          <p:cNvSpPr>
            <a:spLocks noGrp="1" noChangeArrowheads="1"/>
          </p:cNvSpPr>
          <p:nvPr>
            <p:ph sz="half" idx="1"/>
          </p:nvPr>
        </p:nvSpPr>
        <p:spPr>
          <a:xfrm>
            <a:off x="381001" y="1411553"/>
            <a:ext cx="4114800" cy="4321183"/>
          </a:xfrm>
        </p:spPr>
        <p:txBody>
          <a:bodyPr/>
          <a:lstStyle/>
          <a:p>
            <a:r>
              <a:rPr lang="en-US" noProof="0" dirty="0" smtClean="0"/>
              <a:t>Windows 2008 Mode Domain Namespaces: </a:t>
            </a:r>
          </a:p>
          <a:p>
            <a:pPr lvl="1"/>
            <a:r>
              <a:rPr lang="en-US" noProof="0" dirty="0" smtClean="0"/>
              <a:t>Eliminates 5000 link limit for domain namespaces</a:t>
            </a:r>
          </a:p>
          <a:p>
            <a:pPr lvl="2"/>
            <a:r>
              <a:rPr lang="en-US" noProof="0" dirty="0" smtClean="0"/>
              <a:t>Our Vista/WS2008 build release namespace comprised </a:t>
            </a:r>
            <a:br>
              <a:rPr lang="en-US" noProof="0" dirty="0" smtClean="0"/>
            </a:br>
            <a:r>
              <a:rPr lang="en-US" noProof="0" dirty="0" smtClean="0"/>
              <a:t>60,000 links, with ~1000 added and removed every day</a:t>
            </a:r>
          </a:p>
          <a:p>
            <a:pPr lvl="1"/>
            <a:r>
              <a:rPr lang="en-US" noProof="0" dirty="0" smtClean="0"/>
              <a:t>Requires: </a:t>
            </a:r>
          </a:p>
          <a:p>
            <a:pPr lvl="2"/>
            <a:r>
              <a:rPr lang="en-US" noProof="0" dirty="0" smtClean="0"/>
              <a:t>Windows 2008 </a:t>
            </a:r>
            <a:br>
              <a:rPr lang="en-US" noProof="0" dirty="0" smtClean="0"/>
            </a:br>
            <a:r>
              <a:rPr lang="en-US" noProof="0" dirty="0" smtClean="0"/>
              <a:t>Namespace Servers</a:t>
            </a:r>
          </a:p>
          <a:p>
            <a:pPr lvl="2"/>
            <a:r>
              <a:rPr lang="en-US" noProof="0" dirty="0" smtClean="0"/>
              <a:t>Windows 2008 Domain Functional Level </a:t>
            </a:r>
          </a:p>
        </p:txBody>
      </p:sp>
      <p:sp>
        <p:nvSpPr>
          <p:cNvPr id="8" name="Content Placeholder 7"/>
          <p:cNvSpPr>
            <a:spLocks noGrp="1"/>
          </p:cNvSpPr>
          <p:nvPr>
            <p:ph sz="half" idx="2"/>
          </p:nvPr>
        </p:nvSpPr>
        <p:spPr>
          <a:xfrm>
            <a:off x="4648200" y="1411553"/>
            <a:ext cx="4114800" cy="4992136"/>
          </a:xfrm>
        </p:spPr>
        <p:txBody>
          <a:bodyPr/>
          <a:lstStyle/>
          <a:p>
            <a:r>
              <a:rPr lang="en-US" noProof="0" dirty="0" smtClean="0"/>
              <a:t>Access Based Enumeration </a:t>
            </a:r>
            <a:br>
              <a:rPr lang="en-US" noProof="0" dirty="0" smtClean="0"/>
            </a:br>
            <a:r>
              <a:rPr lang="en-US" noProof="0" dirty="0" smtClean="0"/>
              <a:t>(ABE) support</a:t>
            </a:r>
          </a:p>
          <a:p>
            <a:pPr lvl="1"/>
            <a:r>
              <a:rPr lang="en-US" noProof="0" dirty="0" smtClean="0"/>
              <a:t>For both standalone </a:t>
            </a:r>
            <a:br>
              <a:rPr lang="en-US" noProof="0" dirty="0" smtClean="0"/>
            </a:br>
            <a:r>
              <a:rPr lang="en-US" noProof="0" dirty="0" smtClean="0"/>
              <a:t>and 2008 mode </a:t>
            </a:r>
            <a:br>
              <a:rPr lang="en-US" noProof="0" dirty="0" smtClean="0"/>
            </a:br>
            <a:r>
              <a:rPr lang="en-US" noProof="0" dirty="0" smtClean="0"/>
              <a:t>domain namespaces</a:t>
            </a:r>
          </a:p>
          <a:p>
            <a:r>
              <a:rPr lang="en-US" noProof="0" dirty="0" smtClean="0"/>
              <a:t>Improved diagnostics</a:t>
            </a:r>
          </a:p>
          <a:p>
            <a:pPr lvl="1"/>
            <a:r>
              <a:rPr lang="en-US" noProof="0" dirty="0" smtClean="0"/>
              <a:t>In-box – DFSUTIL.EXE, DFSDIAG.EXE</a:t>
            </a:r>
          </a:p>
          <a:p>
            <a:pPr lvl="1"/>
            <a:r>
              <a:rPr lang="en-US" noProof="0" dirty="0" smtClean="0"/>
              <a:t>System Center Operations Manager (SCOM) 2007 pack coming soon</a:t>
            </a:r>
          </a:p>
          <a:p>
            <a:endParaRPr lang="en-US" noProof="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fade">
                                      <p:cBhvr>
                                        <p:cTn id="10" dur="500"/>
                                        <p:tgtEl>
                                          <p:spTgt spid="8">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Effect transition="in" filter="fade">
                                      <p:cBhvr>
                                        <p:cTn id="15" dur="500"/>
                                        <p:tgtEl>
                                          <p:spTgt spid="8">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8">
                                            <p:txEl>
                                              <p:pRg st="3" end="3"/>
                                            </p:txEl>
                                          </p:spTgt>
                                        </p:tgtEl>
                                        <p:attrNameLst>
                                          <p:attrName>style.visibility</p:attrName>
                                        </p:attrNameLst>
                                      </p:cBhvr>
                                      <p:to>
                                        <p:strVal val="visible"/>
                                      </p:to>
                                    </p:set>
                                    <p:animEffect transition="in" filter="fade">
                                      <p:cBhvr>
                                        <p:cTn id="18" dur="500"/>
                                        <p:tgtEl>
                                          <p:spTgt spid="8">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animEffect transition="in" filter="fade">
                                      <p:cBhvr>
                                        <p:cTn id="21"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dirty="0" smtClean="0"/>
              <a:t>Agenda</a:t>
            </a:r>
            <a:endParaRPr lang="en-US" noProof="0" dirty="0"/>
          </a:p>
        </p:txBody>
      </p:sp>
      <p:sp>
        <p:nvSpPr>
          <p:cNvPr id="3" name="Inhaltsplatzhalter 2"/>
          <p:cNvSpPr>
            <a:spLocks noGrp="1"/>
          </p:cNvSpPr>
          <p:nvPr>
            <p:ph idx="1"/>
          </p:nvPr>
        </p:nvSpPr>
        <p:spPr>
          <a:xfrm>
            <a:off x="381000" y="1412875"/>
            <a:ext cx="8382000" cy="4924425"/>
          </a:xfrm>
        </p:spPr>
        <p:txBody>
          <a:bodyPr/>
          <a:lstStyle/>
          <a:p>
            <a:r>
              <a:rPr lang="en-US" sz="2800" noProof="0" dirty="0" smtClean="0"/>
              <a:t>Remote File Services</a:t>
            </a:r>
          </a:p>
          <a:p>
            <a:pPr lvl="1"/>
            <a:r>
              <a:rPr lang="en-US" sz="2400" noProof="0" dirty="0" smtClean="0"/>
              <a:t>Server Message Block version 2 (SMB2)</a:t>
            </a:r>
          </a:p>
          <a:p>
            <a:pPr lvl="1"/>
            <a:r>
              <a:rPr lang="en-US" sz="2400" noProof="0" dirty="0" smtClean="0"/>
              <a:t>Distributed File System Namespace (DFS-N)</a:t>
            </a:r>
          </a:p>
          <a:p>
            <a:pPr lvl="1"/>
            <a:r>
              <a:rPr lang="en-US" sz="2400" noProof="0" dirty="0" smtClean="0"/>
              <a:t>Distributed File System Replication (DFS-R)</a:t>
            </a:r>
          </a:p>
          <a:p>
            <a:pPr lvl="1"/>
            <a:r>
              <a:rPr lang="en-US" sz="2400" noProof="0" dirty="0" smtClean="0"/>
              <a:t>Microsoft Services for Network File System (MSNFS)</a:t>
            </a:r>
          </a:p>
          <a:p>
            <a:pPr lvl="1"/>
            <a:r>
              <a:rPr lang="en-US" sz="2400" noProof="0" dirty="0" smtClean="0"/>
              <a:t>Folder Redirection and Offline Files (CSC)</a:t>
            </a:r>
          </a:p>
          <a:p>
            <a:r>
              <a:rPr lang="en-US" sz="2800" noProof="0" dirty="0" smtClean="0"/>
              <a:t>Storage Management</a:t>
            </a:r>
          </a:p>
          <a:p>
            <a:pPr lvl="1"/>
            <a:r>
              <a:rPr lang="en-US" sz="2400" noProof="0" dirty="0" smtClean="0"/>
              <a:t>Storage Explorer</a:t>
            </a:r>
          </a:p>
          <a:p>
            <a:pPr lvl="1"/>
            <a:r>
              <a:rPr lang="en-US" sz="2400" noProof="0" dirty="0" smtClean="0"/>
              <a:t>Share and Storage Management</a:t>
            </a:r>
          </a:p>
          <a:p>
            <a:pPr lvl="1"/>
            <a:r>
              <a:rPr lang="en-US" sz="2400" noProof="0" dirty="0" smtClean="0"/>
              <a:t>Virtual Disk Services (VDS)</a:t>
            </a:r>
          </a:p>
          <a:p>
            <a:pPr lvl="1"/>
            <a:r>
              <a:rPr lang="en-US" sz="2400" noProof="0" dirty="0" smtClean="0"/>
              <a:t>Volume </a:t>
            </a:r>
            <a:r>
              <a:rPr lang="en-US" sz="2400" noProof="0" dirty="0" err="1" smtClean="0"/>
              <a:t>ShadowCopy</a:t>
            </a:r>
            <a:r>
              <a:rPr lang="en-US" sz="2400" noProof="0" dirty="0" smtClean="0"/>
              <a:t> Services (VSS)</a:t>
            </a:r>
          </a:p>
          <a:p>
            <a:pPr lvl="1"/>
            <a:r>
              <a:rPr lang="en-US" sz="2400" noProof="0" dirty="0" smtClean="0"/>
              <a:t>File Server Resource Manager (FSRM)</a:t>
            </a:r>
          </a:p>
        </p:txBody>
      </p:sp>
      <p:sp>
        <p:nvSpPr>
          <p:cNvPr id="7" name="TextBox 6"/>
          <p:cNvSpPr txBox="1"/>
          <p:nvPr/>
        </p:nvSpPr>
        <p:spPr>
          <a:xfrm>
            <a:off x="6107380" y="3817693"/>
            <a:ext cx="2851150" cy="2554545"/>
          </a:xfrm>
          <a:prstGeom prst="rect">
            <a:avLst/>
          </a:prstGeom>
          <a:noFill/>
        </p:spPr>
        <p:txBody>
          <a:bodyPr wrap="square" rtlCol="0">
            <a:spAutoFit/>
          </a:bodyPr>
          <a:lstStyle/>
          <a:p>
            <a:r>
              <a:rPr lang="en-US" sz="2800" dirty="0" smtClean="0">
                <a:latin typeface="Calibri" pitchFamily="34" charset="0"/>
              </a:rPr>
              <a:t>Not covered here:</a:t>
            </a:r>
          </a:p>
          <a:p>
            <a:pPr marL="342900" lvl="1" indent="-342900">
              <a:lnSpc>
                <a:spcPct val="90000"/>
              </a:lnSpc>
              <a:spcBef>
                <a:spcPct val="20000"/>
              </a:spcBef>
              <a:buSzPct val="100000"/>
              <a:buBlip>
                <a:blip r:embed="rId3"/>
              </a:buBlip>
            </a:pPr>
            <a:r>
              <a:rPr lang="en-US" sz="2400" dirty="0" smtClean="0">
                <a:latin typeface="Calibri" pitchFamily="34" charset="0"/>
              </a:rPr>
              <a:t>NTFS, </a:t>
            </a:r>
            <a:r>
              <a:rPr lang="en-US" sz="2400" dirty="0" err="1" smtClean="0">
                <a:latin typeface="Calibri" pitchFamily="34" charset="0"/>
              </a:rPr>
              <a:t>TxF</a:t>
            </a:r>
            <a:endParaRPr lang="en-US" sz="2400" dirty="0" smtClean="0">
              <a:latin typeface="Calibri" pitchFamily="34" charset="0"/>
            </a:endParaRPr>
          </a:p>
          <a:p>
            <a:pPr marL="342900" lvl="1" indent="-342900">
              <a:lnSpc>
                <a:spcPct val="90000"/>
              </a:lnSpc>
              <a:spcBef>
                <a:spcPct val="20000"/>
              </a:spcBef>
              <a:buSzPct val="100000"/>
              <a:buBlip>
                <a:blip r:embed="rId3"/>
              </a:buBlip>
            </a:pPr>
            <a:r>
              <a:rPr lang="en-US" sz="2400" dirty="0" smtClean="0">
                <a:latin typeface="Calibri" pitchFamily="34" charset="0"/>
              </a:rPr>
              <a:t>CHKDSK, Defrag</a:t>
            </a:r>
          </a:p>
          <a:p>
            <a:pPr marL="342900" lvl="1" indent="-342900">
              <a:lnSpc>
                <a:spcPct val="90000"/>
              </a:lnSpc>
              <a:spcBef>
                <a:spcPct val="20000"/>
              </a:spcBef>
              <a:buSzPct val="100000"/>
              <a:buBlip>
                <a:blip r:embed="rId3"/>
              </a:buBlip>
            </a:pPr>
            <a:r>
              <a:rPr lang="en-US" sz="2400" dirty="0" smtClean="0">
                <a:latin typeface="Calibri" pitchFamily="34" charset="0"/>
              </a:rPr>
              <a:t>MPIO</a:t>
            </a:r>
          </a:p>
          <a:p>
            <a:pPr marL="342900" lvl="1" indent="-342900">
              <a:lnSpc>
                <a:spcPct val="90000"/>
              </a:lnSpc>
              <a:spcBef>
                <a:spcPct val="20000"/>
              </a:spcBef>
              <a:buSzPct val="100000"/>
              <a:buBlip>
                <a:blip r:embed="rId3"/>
              </a:buBlip>
            </a:pPr>
            <a:r>
              <a:rPr lang="en-US" sz="2400" dirty="0" smtClean="0">
                <a:latin typeface="Calibri" pitchFamily="34" charset="0"/>
              </a:rPr>
              <a:t>iSCSI Initiator</a:t>
            </a:r>
          </a:p>
          <a:p>
            <a:pPr marL="342900" lvl="1" indent="-342900">
              <a:lnSpc>
                <a:spcPct val="90000"/>
              </a:lnSpc>
              <a:spcBef>
                <a:spcPct val="20000"/>
              </a:spcBef>
              <a:buSzPct val="100000"/>
              <a:buBlip>
                <a:blip r:embed="rId3"/>
              </a:buBlip>
            </a:pPr>
            <a:r>
              <a:rPr lang="en-US" sz="2400" dirty="0" smtClean="0">
                <a:latin typeface="Calibri" pitchFamily="34" charset="0"/>
              </a:rPr>
              <a:t>iSCSI Target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fade">
                                      <p:cBhvr>
                                        <p:cTn id="7" dur="500"/>
                                        <p:tgtEl>
                                          <p:spTgt spid="3">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fade">
                                      <p:cBhvr>
                                        <p:cTn id="10" dur="500"/>
                                        <p:tgtEl>
                                          <p:spTgt spid="3">
                                            <p:txEl>
                                              <p:pRg st="7" end="7"/>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500"/>
                                        <p:tgtEl>
                                          <p:spTgt spid="3">
                                            <p:txEl>
                                              <p:pRg st="8" end="8"/>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9" end="9"/>
                                            </p:txEl>
                                          </p:spTgt>
                                        </p:tgtEl>
                                        <p:attrNameLst>
                                          <p:attrName>style.visibility</p:attrName>
                                        </p:attrNameLst>
                                      </p:cBhvr>
                                      <p:to>
                                        <p:strVal val="visible"/>
                                      </p:to>
                                    </p:set>
                                    <p:animEffect transition="in" filter="fade">
                                      <p:cBhvr>
                                        <p:cTn id="16" dur="500"/>
                                        <p:tgtEl>
                                          <p:spTgt spid="3">
                                            <p:txEl>
                                              <p:pRg st="9" end="9"/>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animEffect transition="in" filter="fade">
                                      <p:cBhvr>
                                        <p:cTn id="19" dur="500"/>
                                        <p:tgtEl>
                                          <p:spTgt spid="3">
                                            <p:txEl>
                                              <p:pRg st="10" end="10"/>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11" end="11"/>
                                            </p:txEl>
                                          </p:spTgt>
                                        </p:tgtEl>
                                        <p:attrNameLst>
                                          <p:attrName>style.visibility</p:attrName>
                                        </p:attrNameLst>
                                      </p:cBhvr>
                                      <p:to>
                                        <p:strVal val="visible"/>
                                      </p:to>
                                    </p:set>
                                    <p:animEffect transition="in" filter="fade">
                                      <p:cBhvr>
                                        <p:cTn id="22" dur="500"/>
                                        <p:tgtEl>
                                          <p:spTgt spid="3">
                                            <p:txEl>
                                              <p:pRg st="11" end="1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noProof="0" smtClean="0"/>
              <a:t>Distributed File System</a:t>
            </a:r>
            <a:br>
              <a:rPr lang="en-US" noProof="0" smtClean="0"/>
            </a:br>
            <a:r>
              <a:rPr lang="en-US" noProof="0" smtClean="0"/>
              <a:t>Replication (DFS-R)</a:t>
            </a:r>
            <a:endParaRPr lang="en-US" noProof="0"/>
          </a:p>
        </p:txBody>
      </p:sp>
      <p:sp>
        <p:nvSpPr>
          <p:cNvPr id="8" name="Subtitle 7"/>
          <p:cNvSpPr>
            <a:spLocks noGrp="1"/>
          </p:cNvSpPr>
          <p:nvPr>
            <p:ph type="subTitle" idx="1"/>
          </p:nvPr>
        </p:nvSpPr>
        <p:spPr/>
        <p:txBody>
          <a:bodyPr/>
          <a:lstStyle/>
          <a:p>
            <a:endParaRPr lang="en-GB"/>
          </a:p>
        </p:txBody>
      </p:sp>
      <p:sp>
        <p:nvSpPr>
          <p:cNvPr id="9" name="Text Placeholder 8"/>
          <p:cNvSpPr>
            <a:spLocks noGrp="1"/>
          </p:cNvSpPr>
          <p:nvPr>
            <p:ph type="body" sz="quarter" idx="10"/>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noProof="0" smtClean="0"/>
              <a:t>DFS Replication</a:t>
            </a:r>
          </a:p>
        </p:txBody>
      </p:sp>
      <p:sp>
        <p:nvSpPr>
          <p:cNvPr id="12291" name="Rectangle 3"/>
          <p:cNvSpPr>
            <a:spLocks noGrp="1" noChangeArrowheads="1"/>
          </p:cNvSpPr>
          <p:nvPr>
            <p:ph idx="1"/>
          </p:nvPr>
        </p:nvSpPr>
        <p:spPr>
          <a:xfrm>
            <a:off x="381000" y="1412875"/>
            <a:ext cx="8382000" cy="2296013"/>
          </a:xfrm>
        </p:spPr>
        <p:txBody>
          <a:bodyPr/>
          <a:lstStyle/>
          <a:p>
            <a:r>
              <a:rPr lang="en-US" sz="2400" noProof="0" dirty="0" smtClean="0"/>
              <a:t>Performance</a:t>
            </a:r>
          </a:p>
          <a:p>
            <a:pPr lvl="1"/>
            <a:r>
              <a:rPr lang="en-US" sz="2000" noProof="0" dirty="0" smtClean="0"/>
              <a:t>Un-buffered disk I/O </a:t>
            </a:r>
          </a:p>
          <a:p>
            <a:pPr lvl="2"/>
            <a:r>
              <a:rPr lang="en-US" sz="1800" noProof="0" dirty="0" smtClean="0"/>
              <a:t>Asynchronous – performance </a:t>
            </a:r>
          </a:p>
          <a:p>
            <a:pPr lvl="2"/>
            <a:r>
              <a:rPr lang="en-US" sz="1800" noProof="0" dirty="0" smtClean="0"/>
              <a:t>Low priority – reduced system impact</a:t>
            </a:r>
          </a:p>
          <a:p>
            <a:pPr lvl="1"/>
            <a:r>
              <a:rPr lang="en-US" sz="2000" noProof="0" dirty="0" smtClean="0"/>
              <a:t>RPC asynchronous pipes</a:t>
            </a:r>
          </a:p>
          <a:p>
            <a:pPr lvl="1"/>
            <a:r>
              <a:rPr lang="en-US" sz="2000" noProof="0" dirty="0" smtClean="0"/>
              <a:t>Up to 16 concurrent file downloads (up from 4)</a:t>
            </a:r>
          </a:p>
          <a:p>
            <a:pPr lvl="1"/>
            <a:r>
              <a:rPr lang="en-US" sz="2000" noProof="0" dirty="0" smtClean="0"/>
              <a:t>Better hub server scale-out over slow links</a:t>
            </a: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ound Same Side Corner Rectangle 50"/>
          <p:cNvSpPr/>
          <p:nvPr/>
        </p:nvSpPr>
        <p:spPr>
          <a:xfrm rot="10800000">
            <a:off x="4731362" y="1412110"/>
            <a:ext cx="3995964" cy="4731514"/>
          </a:xfrm>
          <a:prstGeom prst="round2SameRect">
            <a:avLst>
              <a:gd name="adj1" fmla="val 2714"/>
              <a:gd name="adj2" fmla="val 0"/>
            </a:avLst>
          </a:prstGeom>
          <a:gradFill>
            <a:gsLst>
              <a:gs pos="0">
                <a:schemeClr val="accent4">
                  <a:lumMod val="50000"/>
                </a:schemeClr>
              </a:gs>
              <a:gs pos="100000">
                <a:schemeClr val="accent4">
                  <a:lumMod val="75000"/>
                  <a:alpha val="12000"/>
                </a:schemeClr>
              </a:gs>
            </a:gsLst>
            <a:lin ang="5400000" scaled="0"/>
          </a:gradFill>
          <a:ln w="152400">
            <a:noFill/>
            <a:round/>
            <a:headEnd/>
            <a:tailEnd/>
          </a:ln>
        </p:spPr>
        <p:txBody>
          <a:bodyPr vert="horz" wrap="square" lIns="76197" tIns="38098" rIns="76197" bIns="38098" numCol="1" anchor="t" anchorCtr="0" compatLnSpc="1">
            <a:prstTxWarp prst="textNoShape">
              <a:avLst/>
            </a:prstTxWarp>
          </a:bodyPr>
          <a:lstStyle/>
          <a:p>
            <a:pPr algn="l" defTabSz="914363" rtl="0" fontAlgn="base">
              <a:lnSpc>
                <a:spcPct val="90000"/>
              </a:lnSpc>
              <a:spcBef>
                <a:spcPct val="0"/>
              </a:spcBef>
              <a:spcAft>
                <a:spcPct val="0"/>
              </a:spcAft>
              <a:defRPr/>
            </a:pPr>
            <a:endParaRPr lang="en-US" kern="1200" dirty="0">
              <a:solidFill>
                <a:srgbClr val="FFFFFF"/>
              </a:solidFill>
              <a:latin typeface="Segoe"/>
              <a:ea typeface="+mn-ea"/>
              <a:cs typeface="+mn-cs"/>
            </a:endParaRPr>
          </a:p>
        </p:txBody>
      </p:sp>
      <p:sp>
        <p:nvSpPr>
          <p:cNvPr id="44" name="Round Same Side Corner Rectangle 43"/>
          <p:cNvSpPr/>
          <p:nvPr/>
        </p:nvSpPr>
        <p:spPr>
          <a:xfrm rot="10800000">
            <a:off x="387350" y="1412110"/>
            <a:ext cx="3995964" cy="4731514"/>
          </a:xfrm>
          <a:prstGeom prst="round2SameRect">
            <a:avLst>
              <a:gd name="adj1" fmla="val 2714"/>
              <a:gd name="adj2" fmla="val 0"/>
            </a:avLst>
          </a:prstGeom>
          <a:gradFill>
            <a:gsLst>
              <a:gs pos="0">
                <a:schemeClr val="accent4">
                  <a:lumMod val="50000"/>
                </a:schemeClr>
              </a:gs>
              <a:gs pos="100000">
                <a:schemeClr val="accent4">
                  <a:lumMod val="75000"/>
                  <a:alpha val="12000"/>
                </a:schemeClr>
              </a:gs>
            </a:gsLst>
            <a:lin ang="5400000" scaled="0"/>
          </a:gradFill>
          <a:ln w="152400">
            <a:noFill/>
            <a:round/>
            <a:headEnd/>
            <a:tailEnd/>
          </a:ln>
        </p:spPr>
        <p:txBody>
          <a:bodyPr vert="horz" wrap="square" lIns="76197" tIns="38098" rIns="76197" bIns="38098" numCol="1" anchor="t" anchorCtr="0" compatLnSpc="1">
            <a:prstTxWarp prst="textNoShape">
              <a:avLst/>
            </a:prstTxWarp>
          </a:bodyPr>
          <a:lstStyle/>
          <a:p>
            <a:pPr algn="l" defTabSz="914363" rtl="0" fontAlgn="base">
              <a:lnSpc>
                <a:spcPct val="90000"/>
              </a:lnSpc>
              <a:spcBef>
                <a:spcPct val="0"/>
              </a:spcBef>
              <a:spcAft>
                <a:spcPct val="0"/>
              </a:spcAft>
              <a:defRPr/>
            </a:pPr>
            <a:endParaRPr lang="en-US" kern="1200" dirty="0">
              <a:solidFill>
                <a:srgbClr val="FFFFFF"/>
              </a:solidFill>
              <a:latin typeface="Segoe"/>
              <a:ea typeface="+mn-ea"/>
              <a:cs typeface="+mn-cs"/>
            </a:endParaRPr>
          </a:p>
        </p:txBody>
      </p:sp>
      <p:sp>
        <p:nvSpPr>
          <p:cNvPr id="45" name="Rounded Rectangle 44"/>
          <p:cNvSpPr/>
          <p:nvPr/>
        </p:nvSpPr>
        <p:spPr>
          <a:xfrm rot="5400000">
            <a:off x="2159702" y="-357726"/>
            <a:ext cx="451260" cy="3995964"/>
          </a:xfrm>
          <a:prstGeom prst="roundRect">
            <a:avLst>
              <a:gd name="adj" fmla="val 30623"/>
            </a:avLst>
          </a:prstGeom>
          <a:ln>
            <a:headEnd/>
            <a:tailEnd/>
          </a:ln>
        </p:spPr>
        <p:style>
          <a:lnRef idx="0">
            <a:schemeClr val="accent6"/>
          </a:lnRef>
          <a:fillRef idx="3">
            <a:schemeClr val="accent6"/>
          </a:fillRef>
          <a:effectRef idx="3">
            <a:schemeClr val="accent6"/>
          </a:effectRef>
          <a:fontRef idx="minor">
            <a:schemeClr val="lt1"/>
          </a:fontRef>
        </p:style>
        <p:txBody>
          <a:bodyPr vert="horz" wrap="square" lIns="76197" tIns="38098" rIns="76197" bIns="38098" numCol="1" anchor="t" anchorCtr="0" compatLnSpc="1">
            <a:prstTxWarp prst="textNoShape">
              <a:avLst/>
            </a:prstTxWarp>
          </a:bodyPr>
          <a:lstStyle/>
          <a:p>
            <a:pPr algn="l" defTabSz="914363" rtl="0" fontAlgn="base">
              <a:lnSpc>
                <a:spcPct val="90000"/>
              </a:lnSpc>
              <a:spcBef>
                <a:spcPct val="0"/>
              </a:spcBef>
              <a:spcAft>
                <a:spcPct val="0"/>
              </a:spcAft>
              <a:defRPr/>
            </a:pPr>
            <a:endParaRPr lang="en-US" kern="1200" dirty="0">
              <a:solidFill>
                <a:srgbClr val="FFFFFF"/>
              </a:solidFill>
              <a:latin typeface="Segoe"/>
              <a:ea typeface="+mn-ea"/>
              <a:cs typeface="+mn-cs"/>
            </a:endParaRPr>
          </a:p>
        </p:txBody>
      </p:sp>
      <p:sp>
        <p:nvSpPr>
          <p:cNvPr id="49" name="TextBox 11277"/>
          <p:cNvSpPr txBox="1">
            <a:spLocks noChangeArrowheads="1"/>
          </p:cNvSpPr>
          <p:nvPr/>
        </p:nvSpPr>
        <p:spPr bwMode="white">
          <a:xfrm>
            <a:off x="561518" y="1488183"/>
            <a:ext cx="3923690" cy="304699"/>
          </a:xfrm>
          <a:prstGeom prst="rect">
            <a:avLst/>
          </a:prstGeom>
          <a:noFill/>
          <a:ln w="9525">
            <a:noFill/>
            <a:miter lim="800000"/>
            <a:headEnd/>
            <a:tailEnd/>
          </a:ln>
        </p:spPr>
        <p:txBody>
          <a:bodyPr wrap="square" lIns="0" tIns="0" rIns="0" bIns="0" anchor="ctr">
            <a:spAutoFit/>
          </a:bodyPr>
          <a:lstStyle/>
          <a:p>
            <a:pPr eaLnBrk="0" hangingPunct="0">
              <a:lnSpc>
                <a:spcPct val="90000"/>
              </a:lnSpc>
            </a:pPr>
            <a:r>
              <a:rPr lang="en-US" sz="2200" b="1" dirty="0" smtClean="0">
                <a:effectLst>
                  <a:outerShdw blurRad="279400" algn="ctr" rotWithShape="0">
                    <a:prstClr val="black">
                      <a:alpha val="75000"/>
                    </a:prstClr>
                  </a:outerShdw>
                </a:effectLst>
                <a:latin typeface="+mj-lt"/>
              </a:rPr>
              <a:t>Windows Server 2003 R2</a:t>
            </a:r>
          </a:p>
        </p:txBody>
      </p:sp>
      <p:sp>
        <p:nvSpPr>
          <p:cNvPr id="2" name="Title 1"/>
          <p:cNvSpPr>
            <a:spLocks noGrp="1"/>
          </p:cNvSpPr>
          <p:nvPr>
            <p:ph type="title"/>
          </p:nvPr>
        </p:nvSpPr>
        <p:spPr/>
        <p:txBody>
          <a:bodyPr/>
          <a:lstStyle/>
          <a:p>
            <a:r>
              <a:rPr lang="en-US" noProof="0" smtClean="0"/>
              <a:t>DFS-R Performance</a:t>
            </a:r>
            <a:endParaRPr lang="en-US" noProof="0"/>
          </a:p>
        </p:txBody>
      </p:sp>
      <p:grpSp>
        <p:nvGrpSpPr>
          <p:cNvPr id="4" name="Group 8"/>
          <p:cNvGrpSpPr/>
          <p:nvPr/>
        </p:nvGrpSpPr>
        <p:grpSpPr>
          <a:xfrm>
            <a:off x="1123950" y="2619375"/>
            <a:ext cx="609601" cy="762000"/>
            <a:chOff x="5029209" y="5045094"/>
            <a:chExt cx="609601" cy="762000"/>
          </a:xfrm>
        </p:grpSpPr>
        <p:pic>
          <p:nvPicPr>
            <p:cNvPr id="7" name="Picture 13" descr="C:\Program Files\Microsoft Resource DVD Artwork\DVD_ART\Artwork_Imagery\HARDWARE_IMAGERY\Illustration - Misc Hardware\XML Icons\Server.png"/>
            <p:cNvPicPr>
              <a:picLocks noChangeAspect="1" noChangeArrowheads="1"/>
            </p:cNvPicPr>
            <p:nvPr/>
          </p:nvPicPr>
          <p:blipFill>
            <a:blip r:embed="rId3">
              <a:duotone>
                <a:schemeClr val="accent3">
                  <a:shade val="45000"/>
                  <a:satMod val="135000"/>
                </a:schemeClr>
                <a:prstClr val="white"/>
              </a:duotone>
            </a:blip>
            <a:srcRect/>
            <a:stretch>
              <a:fillRect/>
            </a:stretch>
          </p:blipFill>
          <p:spPr bwMode="auto">
            <a:xfrm>
              <a:off x="5029209" y="5045094"/>
              <a:ext cx="517063" cy="762000"/>
            </a:xfrm>
            <a:prstGeom prst="rect">
              <a:avLst/>
            </a:prstGeom>
            <a:noFill/>
            <a:ln>
              <a:noFill/>
            </a:ln>
          </p:spPr>
        </p:pic>
        <p:pic>
          <p:nvPicPr>
            <p:cNvPr id="8" name="Picture 14" descr="C:\Program Files\Microsoft Resource DVD Artwork\DVD_ART\Artwork_Imagery\HARDWARE_IMAGERY\Illustration - Misc Hardware\XML Icons\Folder.png"/>
            <p:cNvPicPr>
              <a:picLocks noChangeAspect="1" noChangeArrowheads="1"/>
            </p:cNvPicPr>
            <p:nvPr/>
          </p:nvPicPr>
          <p:blipFill>
            <a:blip r:embed="rId4">
              <a:duotone>
                <a:schemeClr val="accent3">
                  <a:shade val="45000"/>
                  <a:satMod val="135000"/>
                </a:schemeClr>
                <a:prstClr val="white"/>
              </a:duotone>
            </a:blip>
            <a:srcRect/>
            <a:stretch>
              <a:fillRect/>
            </a:stretch>
          </p:blipFill>
          <p:spPr bwMode="auto">
            <a:xfrm>
              <a:off x="5398979" y="5379503"/>
              <a:ext cx="239831" cy="320694"/>
            </a:xfrm>
            <a:prstGeom prst="rect">
              <a:avLst/>
            </a:prstGeom>
            <a:noFill/>
            <a:ln>
              <a:noFill/>
            </a:ln>
          </p:spPr>
        </p:pic>
      </p:grpSp>
      <p:grpSp>
        <p:nvGrpSpPr>
          <p:cNvPr id="5" name="Group 9"/>
          <p:cNvGrpSpPr/>
          <p:nvPr/>
        </p:nvGrpSpPr>
        <p:grpSpPr>
          <a:xfrm>
            <a:off x="3019698" y="2600325"/>
            <a:ext cx="609601" cy="762000"/>
            <a:chOff x="5029209" y="5045094"/>
            <a:chExt cx="609601" cy="762000"/>
          </a:xfrm>
        </p:grpSpPr>
        <p:pic>
          <p:nvPicPr>
            <p:cNvPr id="11" name="Picture 13" descr="C:\Program Files\Microsoft Resource DVD Artwork\DVD_ART\Artwork_Imagery\HARDWARE_IMAGERY\Illustration - Misc Hardware\XML Icons\Server.png"/>
            <p:cNvPicPr>
              <a:picLocks noChangeAspect="1" noChangeArrowheads="1"/>
            </p:cNvPicPr>
            <p:nvPr/>
          </p:nvPicPr>
          <p:blipFill>
            <a:blip r:embed="rId3">
              <a:duotone>
                <a:schemeClr val="accent3">
                  <a:shade val="45000"/>
                  <a:satMod val="135000"/>
                </a:schemeClr>
                <a:prstClr val="white"/>
              </a:duotone>
            </a:blip>
            <a:srcRect/>
            <a:stretch>
              <a:fillRect/>
            </a:stretch>
          </p:blipFill>
          <p:spPr bwMode="auto">
            <a:xfrm>
              <a:off x="5029209" y="5045094"/>
              <a:ext cx="517063" cy="762000"/>
            </a:xfrm>
            <a:prstGeom prst="rect">
              <a:avLst/>
            </a:prstGeom>
            <a:noFill/>
          </p:spPr>
        </p:pic>
        <p:pic>
          <p:nvPicPr>
            <p:cNvPr id="12" name="Picture 14" descr="C:\Program Files\Microsoft Resource DVD Artwork\DVD_ART\Artwork_Imagery\HARDWARE_IMAGERY\Illustration - Misc Hardware\XML Icons\Folder.png"/>
            <p:cNvPicPr>
              <a:picLocks noChangeAspect="1" noChangeArrowheads="1"/>
            </p:cNvPicPr>
            <p:nvPr/>
          </p:nvPicPr>
          <p:blipFill>
            <a:blip r:embed="rId4">
              <a:duotone>
                <a:schemeClr val="accent3">
                  <a:shade val="45000"/>
                  <a:satMod val="135000"/>
                </a:schemeClr>
                <a:prstClr val="white"/>
              </a:duotone>
            </a:blip>
            <a:srcRect/>
            <a:stretch>
              <a:fillRect/>
            </a:stretch>
          </p:blipFill>
          <p:spPr bwMode="auto">
            <a:xfrm>
              <a:off x="5398979" y="5379503"/>
              <a:ext cx="239831" cy="320694"/>
            </a:xfrm>
            <a:prstGeom prst="rect">
              <a:avLst/>
            </a:prstGeom>
            <a:noFill/>
          </p:spPr>
        </p:pic>
      </p:grpSp>
      <p:cxnSp>
        <p:nvCxnSpPr>
          <p:cNvPr id="14" name="Straight Arrow Connector 13"/>
          <p:cNvCxnSpPr/>
          <p:nvPr/>
        </p:nvCxnSpPr>
        <p:spPr>
          <a:xfrm>
            <a:off x="1146175" y="3762375"/>
            <a:ext cx="24384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384300" y="3759398"/>
            <a:ext cx="1981200" cy="307777"/>
          </a:xfrm>
          <a:prstGeom prst="rect">
            <a:avLst/>
          </a:prstGeom>
          <a:noFill/>
        </p:spPr>
        <p:txBody>
          <a:bodyPr wrap="square" rtlCol="0">
            <a:spAutoFit/>
          </a:bodyPr>
          <a:lstStyle/>
          <a:p>
            <a:r>
              <a:rPr lang="en-US" sz="1400" dirty="0" smtClean="0"/>
              <a:t>Initialize Data Transfer</a:t>
            </a:r>
          </a:p>
        </p:txBody>
      </p:sp>
      <p:cxnSp>
        <p:nvCxnSpPr>
          <p:cNvPr id="16" name="Straight Arrow Connector 15"/>
          <p:cNvCxnSpPr/>
          <p:nvPr/>
        </p:nvCxnSpPr>
        <p:spPr>
          <a:xfrm>
            <a:off x="1146175" y="4065587"/>
            <a:ext cx="2438400" cy="1588"/>
          </a:xfrm>
          <a:prstGeom prst="straightConnector1">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6" name="Group 57"/>
          <p:cNvGrpSpPr/>
          <p:nvPr/>
        </p:nvGrpSpPr>
        <p:grpSpPr>
          <a:xfrm>
            <a:off x="1165225" y="4562475"/>
            <a:ext cx="2438400" cy="314325"/>
            <a:chOff x="1085850" y="4410075"/>
            <a:chExt cx="2438400" cy="314325"/>
          </a:xfrm>
        </p:grpSpPr>
        <p:cxnSp>
          <p:nvCxnSpPr>
            <p:cNvPr id="19" name="Straight Arrow Connector 18"/>
            <p:cNvCxnSpPr/>
            <p:nvPr/>
          </p:nvCxnSpPr>
          <p:spPr>
            <a:xfrm>
              <a:off x="1085850" y="4418012"/>
              <a:ext cx="2438400" cy="1588"/>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085850" y="4722812"/>
              <a:ext cx="2438400" cy="1588"/>
            </a:xfrm>
            <a:prstGeom prst="straightConnector1">
              <a:avLst/>
            </a:prstGeom>
            <a:ln w="28575">
              <a:solidFill>
                <a:srgbClr val="92D05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314450" y="4410075"/>
              <a:ext cx="1981200" cy="307777"/>
            </a:xfrm>
            <a:prstGeom prst="rect">
              <a:avLst/>
            </a:prstGeom>
            <a:noFill/>
          </p:spPr>
          <p:txBody>
            <a:bodyPr wrap="square" rtlCol="0">
              <a:spAutoFit/>
            </a:bodyPr>
            <a:lstStyle/>
            <a:p>
              <a:pPr algn="ctr"/>
              <a:r>
                <a:rPr lang="en-US" sz="1400" dirty="0" smtClean="0"/>
                <a:t>Retrieve Data</a:t>
              </a:r>
            </a:p>
          </p:txBody>
        </p:sp>
      </p:grpSp>
      <p:grpSp>
        <p:nvGrpSpPr>
          <p:cNvPr id="9" name="Group 58"/>
          <p:cNvGrpSpPr/>
          <p:nvPr/>
        </p:nvGrpSpPr>
        <p:grpSpPr>
          <a:xfrm>
            <a:off x="1174750" y="5256212"/>
            <a:ext cx="2438400" cy="309365"/>
            <a:chOff x="1085850" y="4418012"/>
            <a:chExt cx="2438400" cy="309365"/>
          </a:xfrm>
        </p:grpSpPr>
        <p:cxnSp>
          <p:nvCxnSpPr>
            <p:cNvPr id="60" name="Straight Arrow Connector 59"/>
            <p:cNvCxnSpPr/>
            <p:nvPr/>
          </p:nvCxnSpPr>
          <p:spPr>
            <a:xfrm>
              <a:off x="1085850" y="4418012"/>
              <a:ext cx="2438400" cy="1588"/>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1085850" y="4722812"/>
              <a:ext cx="2438400" cy="1588"/>
            </a:xfrm>
            <a:prstGeom prst="straightConnector1">
              <a:avLst/>
            </a:prstGeom>
            <a:ln w="28575">
              <a:solidFill>
                <a:srgbClr val="92D05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1304925" y="4419600"/>
              <a:ext cx="1981200" cy="307777"/>
            </a:xfrm>
            <a:prstGeom prst="rect">
              <a:avLst/>
            </a:prstGeom>
            <a:noFill/>
          </p:spPr>
          <p:txBody>
            <a:bodyPr wrap="square" rtlCol="0">
              <a:spAutoFit/>
            </a:bodyPr>
            <a:lstStyle/>
            <a:p>
              <a:pPr algn="ctr"/>
              <a:r>
                <a:rPr lang="en-US" sz="1400" dirty="0" smtClean="0"/>
                <a:t>Retrieve Data</a:t>
              </a:r>
            </a:p>
          </p:txBody>
        </p:sp>
      </p:grpSp>
      <p:grpSp>
        <p:nvGrpSpPr>
          <p:cNvPr id="13" name="Group 28"/>
          <p:cNvGrpSpPr/>
          <p:nvPr/>
        </p:nvGrpSpPr>
        <p:grpSpPr>
          <a:xfrm>
            <a:off x="5581650" y="2609850"/>
            <a:ext cx="609601" cy="762000"/>
            <a:chOff x="5480694" y="5045094"/>
            <a:chExt cx="609601" cy="762000"/>
          </a:xfrm>
        </p:grpSpPr>
        <p:pic>
          <p:nvPicPr>
            <p:cNvPr id="30" name="Picture 13" descr="C:\Program Files\Microsoft Resource DVD Artwork\DVD_ART\Artwork_Imagery\HARDWARE_IMAGERY\Illustration - Misc Hardware\XML Icons\Server.png"/>
            <p:cNvPicPr>
              <a:picLocks noChangeAspect="1" noChangeArrowheads="1"/>
            </p:cNvPicPr>
            <p:nvPr/>
          </p:nvPicPr>
          <p:blipFill>
            <a:blip r:embed="rId3">
              <a:duotone>
                <a:schemeClr val="accent4">
                  <a:shade val="45000"/>
                  <a:satMod val="135000"/>
                </a:schemeClr>
                <a:prstClr val="white"/>
              </a:duotone>
            </a:blip>
            <a:srcRect/>
            <a:stretch>
              <a:fillRect/>
            </a:stretch>
          </p:blipFill>
          <p:spPr bwMode="auto">
            <a:xfrm>
              <a:off x="5480694" y="5045094"/>
              <a:ext cx="517063" cy="762000"/>
            </a:xfrm>
            <a:prstGeom prst="rect">
              <a:avLst/>
            </a:prstGeom>
            <a:noFill/>
            <a:ln>
              <a:noFill/>
            </a:ln>
          </p:spPr>
        </p:pic>
        <p:pic>
          <p:nvPicPr>
            <p:cNvPr id="31" name="Picture 14" descr="C:\Program Files\Microsoft Resource DVD Artwork\DVD_ART\Artwork_Imagery\HARDWARE_IMAGERY\Illustration - Misc Hardware\XML Icons\Folder.png"/>
            <p:cNvPicPr>
              <a:picLocks noChangeAspect="1" noChangeArrowheads="1"/>
            </p:cNvPicPr>
            <p:nvPr/>
          </p:nvPicPr>
          <p:blipFill>
            <a:blip r:embed="rId4">
              <a:duotone>
                <a:schemeClr val="accent4">
                  <a:shade val="45000"/>
                  <a:satMod val="135000"/>
                </a:schemeClr>
                <a:prstClr val="white"/>
              </a:duotone>
            </a:blip>
            <a:srcRect/>
            <a:stretch>
              <a:fillRect/>
            </a:stretch>
          </p:blipFill>
          <p:spPr bwMode="auto">
            <a:xfrm>
              <a:off x="5850464" y="5379503"/>
              <a:ext cx="239831" cy="320694"/>
            </a:xfrm>
            <a:prstGeom prst="rect">
              <a:avLst/>
            </a:prstGeom>
            <a:noFill/>
            <a:ln>
              <a:noFill/>
            </a:ln>
          </p:spPr>
        </p:pic>
      </p:grpSp>
      <p:grpSp>
        <p:nvGrpSpPr>
          <p:cNvPr id="17" name="Group 31"/>
          <p:cNvGrpSpPr/>
          <p:nvPr/>
        </p:nvGrpSpPr>
        <p:grpSpPr>
          <a:xfrm>
            <a:off x="7502987" y="2590800"/>
            <a:ext cx="609601" cy="762000"/>
            <a:chOff x="4582631" y="5045094"/>
            <a:chExt cx="609601" cy="762000"/>
          </a:xfrm>
        </p:grpSpPr>
        <p:pic>
          <p:nvPicPr>
            <p:cNvPr id="33" name="Picture 13" descr="C:\Program Files\Microsoft Resource DVD Artwork\DVD_ART\Artwork_Imagery\HARDWARE_IMAGERY\Illustration - Misc Hardware\XML Icons\Server.png"/>
            <p:cNvPicPr>
              <a:picLocks noChangeAspect="1" noChangeArrowheads="1"/>
            </p:cNvPicPr>
            <p:nvPr/>
          </p:nvPicPr>
          <p:blipFill>
            <a:blip r:embed="rId3">
              <a:duotone>
                <a:schemeClr val="accent4">
                  <a:shade val="45000"/>
                  <a:satMod val="135000"/>
                </a:schemeClr>
                <a:prstClr val="white"/>
              </a:duotone>
            </a:blip>
            <a:srcRect/>
            <a:stretch>
              <a:fillRect/>
            </a:stretch>
          </p:blipFill>
          <p:spPr bwMode="auto">
            <a:xfrm>
              <a:off x="4582631" y="5045094"/>
              <a:ext cx="517063" cy="762000"/>
            </a:xfrm>
            <a:prstGeom prst="rect">
              <a:avLst/>
            </a:prstGeom>
            <a:noFill/>
          </p:spPr>
        </p:pic>
        <p:pic>
          <p:nvPicPr>
            <p:cNvPr id="34" name="Picture 14" descr="C:\Program Files\Microsoft Resource DVD Artwork\DVD_ART\Artwork_Imagery\HARDWARE_IMAGERY\Illustration - Misc Hardware\XML Icons\Folder.png"/>
            <p:cNvPicPr>
              <a:picLocks noChangeAspect="1" noChangeArrowheads="1"/>
            </p:cNvPicPr>
            <p:nvPr/>
          </p:nvPicPr>
          <p:blipFill>
            <a:blip r:embed="rId4">
              <a:duotone>
                <a:schemeClr val="accent4">
                  <a:shade val="45000"/>
                  <a:satMod val="135000"/>
                </a:schemeClr>
                <a:prstClr val="white"/>
              </a:duotone>
            </a:blip>
            <a:srcRect/>
            <a:stretch>
              <a:fillRect/>
            </a:stretch>
          </p:blipFill>
          <p:spPr bwMode="auto">
            <a:xfrm>
              <a:off x="4952401" y="5379503"/>
              <a:ext cx="239831" cy="320694"/>
            </a:xfrm>
            <a:prstGeom prst="rect">
              <a:avLst/>
            </a:prstGeom>
            <a:noFill/>
          </p:spPr>
        </p:pic>
      </p:grpSp>
      <p:cxnSp>
        <p:nvCxnSpPr>
          <p:cNvPr id="36" name="Straight Arrow Connector 35"/>
          <p:cNvCxnSpPr/>
          <p:nvPr/>
        </p:nvCxnSpPr>
        <p:spPr>
          <a:xfrm>
            <a:off x="5453063" y="3752850"/>
            <a:ext cx="2438400" cy="15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757863" y="3752850"/>
            <a:ext cx="1981200" cy="307777"/>
          </a:xfrm>
          <a:prstGeom prst="rect">
            <a:avLst/>
          </a:prstGeom>
          <a:noFill/>
        </p:spPr>
        <p:txBody>
          <a:bodyPr wrap="square" rtlCol="0">
            <a:spAutoFit/>
          </a:bodyPr>
          <a:lstStyle/>
          <a:p>
            <a:r>
              <a:rPr lang="en-US" sz="1400" dirty="0" smtClean="0"/>
              <a:t>Initialize Data Transfer</a:t>
            </a:r>
          </a:p>
        </p:txBody>
      </p:sp>
      <p:pic>
        <p:nvPicPr>
          <p:cNvPr id="132101" name="Picture 5" descr="C:\Program Files\Microsoft Resource DVD Artwork\DVD_ART\Artwork_Imagery\Shapes and Graphics\Bar\Gel - horiz gel bar trans end green.png"/>
          <p:cNvPicPr>
            <a:picLocks noChangeAspect="1" noChangeArrowheads="1"/>
          </p:cNvPicPr>
          <p:nvPr/>
        </p:nvPicPr>
        <p:blipFill>
          <a:blip r:embed="rId5"/>
          <a:srcRect/>
          <a:stretch>
            <a:fillRect/>
          </a:stretch>
        </p:blipFill>
        <p:spPr bwMode="auto">
          <a:xfrm>
            <a:off x="5323842" y="4681954"/>
            <a:ext cx="2838450" cy="304800"/>
          </a:xfrm>
          <a:prstGeom prst="rect">
            <a:avLst/>
          </a:prstGeom>
          <a:noFill/>
        </p:spPr>
      </p:pic>
      <p:cxnSp>
        <p:nvCxnSpPr>
          <p:cNvPr id="70" name="Straight Arrow Connector 69"/>
          <p:cNvCxnSpPr/>
          <p:nvPr/>
        </p:nvCxnSpPr>
        <p:spPr>
          <a:xfrm>
            <a:off x="5453063" y="4065587"/>
            <a:ext cx="2438400" cy="1588"/>
          </a:xfrm>
          <a:prstGeom prst="straightConnector1">
            <a:avLst/>
          </a:prstGeom>
          <a:ln w="28575">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pic>
        <p:nvPicPr>
          <p:cNvPr id="132102" name="Picture 6" descr="C:\Program Files\Microsoft Resource DVD Artwork\DVD_ART\Artwork_Imagery\Shapes and Graphics\Callouts\clear green glow talk bubble.png"/>
          <p:cNvPicPr>
            <a:picLocks noChangeAspect="1" noChangeArrowheads="1"/>
          </p:cNvPicPr>
          <p:nvPr/>
        </p:nvPicPr>
        <p:blipFill>
          <a:blip r:embed="rId6"/>
          <a:srcRect/>
          <a:stretch>
            <a:fillRect/>
          </a:stretch>
        </p:blipFill>
        <p:spPr bwMode="auto">
          <a:xfrm>
            <a:off x="7069367" y="4901030"/>
            <a:ext cx="1600199" cy="957866"/>
          </a:xfrm>
          <a:prstGeom prst="rect">
            <a:avLst/>
          </a:prstGeom>
          <a:noFill/>
        </p:spPr>
      </p:pic>
      <p:pic>
        <p:nvPicPr>
          <p:cNvPr id="132103" name="Picture 7" descr="C:\Program Files\Microsoft Resource DVD Artwork\DVD_ART\Artwork_Imagery\Shapes and Graphics\Callouts\clear light yellow glow talk bubble.png"/>
          <p:cNvPicPr>
            <a:picLocks noChangeAspect="1" noChangeArrowheads="1"/>
          </p:cNvPicPr>
          <p:nvPr/>
        </p:nvPicPr>
        <p:blipFill>
          <a:blip r:embed="rId7"/>
          <a:srcRect/>
          <a:stretch>
            <a:fillRect/>
          </a:stretch>
        </p:blipFill>
        <p:spPr bwMode="auto">
          <a:xfrm>
            <a:off x="4803203" y="4918336"/>
            <a:ext cx="1660008" cy="952520"/>
          </a:xfrm>
          <a:prstGeom prst="rect">
            <a:avLst/>
          </a:prstGeom>
          <a:noFill/>
        </p:spPr>
      </p:pic>
      <p:sp>
        <p:nvSpPr>
          <p:cNvPr id="76" name="TextBox 75"/>
          <p:cNvSpPr txBox="1"/>
          <p:nvPr/>
        </p:nvSpPr>
        <p:spPr>
          <a:xfrm>
            <a:off x="5205911" y="5269468"/>
            <a:ext cx="838691" cy="369332"/>
          </a:xfrm>
          <a:prstGeom prst="rect">
            <a:avLst/>
          </a:prstGeom>
          <a:noFill/>
        </p:spPr>
        <p:txBody>
          <a:bodyPr wrap="none" rtlCol="0">
            <a:spAutoFit/>
          </a:bodyPr>
          <a:lstStyle/>
          <a:p>
            <a:pPr algn="ctr"/>
            <a:r>
              <a:rPr lang="en-US" b="1" dirty="0" smtClean="0"/>
              <a:t>READ</a:t>
            </a:r>
          </a:p>
        </p:txBody>
      </p:sp>
      <p:sp>
        <p:nvSpPr>
          <p:cNvPr id="77" name="TextBox 76"/>
          <p:cNvSpPr txBox="1"/>
          <p:nvPr/>
        </p:nvSpPr>
        <p:spPr>
          <a:xfrm>
            <a:off x="7363559" y="5229225"/>
            <a:ext cx="1011815" cy="400110"/>
          </a:xfrm>
          <a:prstGeom prst="rect">
            <a:avLst/>
          </a:prstGeom>
          <a:noFill/>
        </p:spPr>
        <p:txBody>
          <a:bodyPr wrap="none" rtlCol="0">
            <a:spAutoFit/>
          </a:bodyPr>
          <a:lstStyle/>
          <a:p>
            <a:r>
              <a:rPr lang="en-US" sz="2000" b="1" dirty="0" smtClean="0"/>
              <a:t>WRITE</a:t>
            </a:r>
          </a:p>
        </p:txBody>
      </p:sp>
      <p:sp>
        <p:nvSpPr>
          <p:cNvPr id="78" name="TextBox 77"/>
          <p:cNvSpPr txBox="1"/>
          <p:nvPr/>
        </p:nvSpPr>
        <p:spPr>
          <a:xfrm>
            <a:off x="5757863" y="4429125"/>
            <a:ext cx="1981200" cy="307777"/>
          </a:xfrm>
          <a:prstGeom prst="rect">
            <a:avLst/>
          </a:prstGeom>
          <a:noFill/>
        </p:spPr>
        <p:txBody>
          <a:bodyPr wrap="square" rtlCol="0">
            <a:spAutoFit/>
          </a:bodyPr>
          <a:lstStyle/>
          <a:p>
            <a:pPr algn="ctr"/>
            <a:r>
              <a:rPr lang="en-US" sz="1400" dirty="0" smtClean="0"/>
              <a:t>Retrieve Data</a:t>
            </a:r>
          </a:p>
        </p:txBody>
      </p:sp>
      <p:sp>
        <p:nvSpPr>
          <p:cNvPr id="52" name="Rounded Rectangle 51"/>
          <p:cNvSpPr/>
          <p:nvPr/>
        </p:nvSpPr>
        <p:spPr>
          <a:xfrm rot="5400000">
            <a:off x="6503714" y="-357726"/>
            <a:ext cx="451260" cy="3995964"/>
          </a:xfrm>
          <a:prstGeom prst="roundRect">
            <a:avLst>
              <a:gd name="adj" fmla="val 30623"/>
            </a:avLst>
          </a:prstGeom>
          <a:ln>
            <a:headEnd/>
            <a:tailEnd/>
          </a:ln>
        </p:spPr>
        <p:style>
          <a:lnRef idx="0">
            <a:schemeClr val="accent2"/>
          </a:lnRef>
          <a:fillRef idx="3">
            <a:schemeClr val="accent2"/>
          </a:fillRef>
          <a:effectRef idx="3">
            <a:schemeClr val="accent2"/>
          </a:effectRef>
          <a:fontRef idx="minor">
            <a:schemeClr val="lt1"/>
          </a:fontRef>
        </p:style>
        <p:txBody>
          <a:bodyPr vert="horz" wrap="square" lIns="76197" tIns="38098" rIns="76197" bIns="38098" numCol="1" anchor="t" anchorCtr="0" compatLnSpc="1">
            <a:prstTxWarp prst="textNoShape">
              <a:avLst/>
            </a:prstTxWarp>
          </a:bodyPr>
          <a:lstStyle/>
          <a:p>
            <a:pPr algn="l" defTabSz="914363" rtl="0" fontAlgn="base">
              <a:lnSpc>
                <a:spcPct val="90000"/>
              </a:lnSpc>
              <a:spcBef>
                <a:spcPct val="0"/>
              </a:spcBef>
              <a:spcAft>
                <a:spcPct val="0"/>
              </a:spcAft>
              <a:defRPr/>
            </a:pPr>
            <a:endParaRPr lang="en-US" kern="1200" dirty="0">
              <a:solidFill>
                <a:srgbClr val="FFFFFF"/>
              </a:solidFill>
              <a:latin typeface="Segoe"/>
              <a:ea typeface="+mn-ea"/>
              <a:cs typeface="+mn-cs"/>
            </a:endParaRPr>
          </a:p>
        </p:txBody>
      </p:sp>
      <p:sp>
        <p:nvSpPr>
          <p:cNvPr id="53" name="TextBox 11277"/>
          <p:cNvSpPr txBox="1">
            <a:spLocks noChangeArrowheads="1"/>
          </p:cNvSpPr>
          <p:nvPr/>
        </p:nvSpPr>
        <p:spPr bwMode="white">
          <a:xfrm>
            <a:off x="4905530" y="1488183"/>
            <a:ext cx="3923690" cy="304699"/>
          </a:xfrm>
          <a:prstGeom prst="rect">
            <a:avLst/>
          </a:prstGeom>
          <a:noFill/>
          <a:ln w="9525">
            <a:noFill/>
            <a:miter lim="800000"/>
            <a:headEnd/>
            <a:tailEnd/>
          </a:ln>
        </p:spPr>
        <p:txBody>
          <a:bodyPr wrap="square" lIns="0" tIns="0" rIns="0" bIns="0" anchor="ctr">
            <a:spAutoFit/>
          </a:bodyPr>
          <a:lstStyle/>
          <a:p>
            <a:pPr eaLnBrk="0" hangingPunct="0">
              <a:lnSpc>
                <a:spcPct val="90000"/>
              </a:lnSpc>
            </a:pPr>
            <a:r>
              <a:rPr lang="en-US" sz="2200" b="1" dirty="0" smtClean="0">
                <a:effectLst>
                  <a:outerShdw blurRad="279400" algn="ctr" rotWithShape="0">
                    <a:prstClr val="black">
                      <a:alpha val="75000"/>
                    </a:prstClr>
                  </a:outerShdw>
                </a:effectLst>
                <a:latin typeface="+mj-lt"/>
              </a:rPr>
              <a:t>Windows Server 2008</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smtClean="0"/>
              <a:t>DFS Replication</a:t>
            </a:r>
            <a:endParaRPr lang="en-US" dirty="0" smtClean="0"/>
          </a:p>
        </p:txBody>
      </p:sp>
      <p:sp>
        <p:nvSpPr>
          <p:cNvPr id="12291" name="Rectangle 3"/>
          <p:cNvSpPr>
            <a:spLocks noGrp="1" noChangeArrowheads="1"/>
          </p:cNvSpPr>
          <p:nvPr>
            <p:ph idx="1"/>
          </p:nvPr>
        </p:nvSpPr>
        <p:spPr>
          <a:xfrm>
            <a:off x="381000" y="1412875"/>
            <a:ext cx="8382000" cy="3717941"/>
          </a:xfrm>
        </p:spPr>
        <p:txBody>
          <a:bodyPr/>
          <a:lstStyle/>
          <a:p>
            <a:r>
              <a:rPr lang="en-US" sz="2400" dirty="0" smtClean="0">
                <a:solidFill>
                  <a:schemeClr val="tx2"/>
                </a:solidFill>
              </a:rPr>
              <a:t>Performance</a:t>
            </a:r>
          </a:p>
          <a:p>
            <a:pPr lvl="1"/>
            <a:r>
              <a:rPr lang="en-US" sz="2000" dirty="0" smtClean="0">
                <a:solidFill>
                  <a:schemeClr val="tx2"/>
                </a:solidFill>
              </a:rPr>
              <a:t>Un-buffered disk I/O </a:t>
            </a:r>
          </a:p>
          <a:p>
            <a:pPr lvl="2"/>
            <a:r>
              <a:rPr lang="en-US" sz="1800" dirty="0" smtClean="0">
                <a:solidFill>
                  <a:schemeClr val="tx2"/>
                </a:solidFill>
              </a:rPr>
              <a:t>Asynchronous – performance </a:t>
            </a:r>
          </a:p>
          <a:p>
            <a:pPr lvl="2"/>
            <a:r>
              <a:rPr lang="en-US" sz="1800" dirty="0" smtClean="0">
                <a:solidFill>
                  <a:schemeClr val="tx2"/>
                </a:solidFill>
              </a:rPr>
              <a:t>Low priority – reduced system impact</a:t>
            </a:r>
          </a:p>
          <a:p>
            <a:pPr lvl="1"/>
            <a:r>
              <a:rPr lang="en-US" sz="2000" dirty="0" smtClean="0">
                <a:solidFill>
                  <a:schemeClr val="tx2"/>
                </a:solidFill>
              </a:rPr>
              <a:t>RPC asynchronous pipes</a:t>
            </a:r>
          </a:p>
          <a:p>
            <a:pPr lvl="1"/>
            <a:r>
              <a:rPr lang="en-US" sz="2000" dirty="0" smtClean="0">
                <a:solidFill>
                  <a:schemeClr val="tx2"/>
                </a:solidFill>
              </a:rPr>
              <a:t>Up to 16 concurrent file downloads (up from 4)</a:t>
            </a:r>
          </a:p>
          <a:p>
            <a:pPr lvl="1"/>
            <a:r>
              <a:rPr lang="en-US" sz="2000" dirty="0" smtClean="0">
                <a:solidFill>
                  <a:schemeClr val="tx2"/>
                </a:solidFill>
              </a:rPr>
              <a:t>Better hub server scale-out over slow links</a:t>
            </a:r>
          </a:p>
          <a:p>
            <a:r>
              <a:rPr lang="en-US" sz="2400" dirty="0" smtClean="0"/>
              <a:t>Reliability</a:t>
            </a:r>
          </a:p>
          <a:p>
            <a:pPr lvl="1"/>
            <a:r>
              <a:rPr lang="en-US" sz="2000" dirty="0" smtClean="0"/>
              <a:t>Dirty Shutdown Recovery improved</a:t>
            </a:r>
          </a:p>
          <a:p>
            <a:pPr lvl="1"/>
            <a:r>
              <a:rPr lang="en-US" sz="2000" dirty="0" smtClean="0"/>
              <a:t>Staging area moved out of replicated file tree</a:t>
            </a:r>
          </a:p>
          <a:p>
            <a:pPr lvl="1"/>
            <a:endParaRPr lang="en-US" sz="2000" dirty="0" smtClean="0"/>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ounded Rectangle 36"/>
          <p:cNvSpPr/>
          <p:nvPr/>
        </p:nvSpPr>
        <p:spPr bwMode="auto">
          <a:xfrm>
            <a:off x="388710" y="1320799"/>
            <a:ext cx="4010479" cy="4949371"/>
          </a:xfrm>
          <a:prstGeom prst="roundRect">
            <a:avLst>
              <a:gd name="adj" fmla="val 9067"/>
            </a:avLst>
          </a:prstGeom>
          <a:solidFill>
            <a:srgbClr val="000000">
              <a:alpha val="21000"/>
            </a:srgbClr>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36" name="Rounded Rectangle 35"/>
          <p:cNvSpPr/>
          <p:nvPr/>
        </p:nvSpPr>
        <p:spPr bwMode="auto">
          <a:xfrm>
            <a:off x="4746171" y="1320799"/>
            <a:ext cx="4010479" cy="4949371"/>
          </a:xfrm>
          <a:prstGeom prst="roundRect">
            <a:avLst>
              <a:gd name="adj" fmla="val 9067"/>
            </a:avLst>
          </a:prstGeom>
          <a:solidFill>
            <a:srgbClr val="000000">
              <a:alpha val="21000"/>
            </a:srgbClr>
          </a:solidFill>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Title 1"/>
          <p:cNvSpPr>
            <a:spLocks noGrp="1"/>
          </p:cNvSpPr>
          <p:nvPr>
            <p:ph type="title"/>
          </p:nvPr>
        </p:nvSpPr>
        <p:spPr/>
        <p:txBody>
          <a:bodyPr/>
          <a:lstStyle/>
          <a:p>
            <a:r>
              <a:rPr lang="en-US" sz="4000" noProof="0" smtClean="0"/>
              <a:t>Improved Dirty Shutdown Recovery</a:t>
            </a:r>
            <a:endParaRPr lang="en-US" sz="4000" noProof="0"/>
          </a:p>
        </p:txBody>
      </p:sp>
      <p:sp>
        <p:nvSpPr>
          <p:cNvPr id="7" name="Content Placeholder 10"/>
          <p:cNvSpPr txBox="1">
            <a:spLocks/>
          </p:cNvSpPr>
          <p:nvPr/>
        </p:nvSpPr>
        <p:spPr>
          <a:xfrm>
            <a:off x="4888078" y="5107895"/>
            <a:ext cx="3868572" cy="1162275"/>
          </a:xfrm>
          <a:prstGeom prst="rect">
            <a:avLst/>
          </a:prstGeom>
        </p:spPr>
        <p:txBody>
          <a:bodyPr vert="horz" lIns="91440" tIns="45720" rIns="91440" bIns="45720" rtlCol="0">
            <a:normAutofit/>
          </a:bodyPr>
          <a:lstStyle/>
          <a:p>
            <a:pPr marL="228600" indent="-228600">
              <a:lnSpc>
                <a:spcPct val="90000"/>
              </a:lnSpc>
              <a:spcBef>
                <a:spcPct val="20000"/>
              </a:spcBef>
              <a:buSzPct val="120000"/>
              <a:buBlip>
                <a:blip r:embed="rId4"/>
              </a:buBlip>
            </a:pPr>
            <a:r>
              <a:rPr lang="en-US" sz="1600" dirty="0" smtClean="0">
                <a:solidFill>
                  <a:schemeClr val="bg1"/>
                </a:solidFill>
                <a:latin typeface="Calibri" pitchFamily="34" charset="0"/>
              </a:rPr>
              <a:t>DFSR USN Consumer updates </a:t>
            </a:r>
            <a:br>
              <a:rPr lang="en-US" sz="1600" dirty="0" smtClean="0">
                <a:solidFill>
                  <a:schemeClr val="bg1"/>
                </a:solidFill>
                <a:latin typeface="Calibri" pitchFamily="34" charset="0"/>
              </a:rPr>
            </a:br>
            <a:r>
              <a:rPr lang="en-US" sz="1600" dirty="0" smtClean="0">
                <a:solidFill>
                  <a:schemeClr val="bg1"/>
                </a:solidFill>
                <a:latin typeface="Calibri" pitchFamily="34" charset="0"/>
              </a:rPr>
              <a:t>Checkpoint USN</a:t>
            </a:r>
          </a:p>
          <a:p>
            <a:pPr marL="228600" indent="-228600">
              <a:lnSpc>
                <a:spcPct val="90000"/>
              </a:lnSpc>
              <a:spcBef>
                <a:spcPct val="20000"/>
              </a:spcBef>
              <a:buSzPct val="120000"/>
              <a:buBlip>
                <a:blip r:embed="rId4"/>
              </a:buBlip>
            </a:pPr>
            <a:r>
              <a:rPr kumimoji="0" lang="en-US" sz="1600" b="0" i="0" u="none" strike="noStrike" kern="1200" cap="none" spc="0" normalizeH="0" baseline="0" noProof="0" dirty="0" smtClean="0">
                <a:ln>
                  <a:noFill/>
                </a:ln>
                <a:solidFill>
                  <a:schemeClr val="bg1"/>
                </a:solidFill>
                <a:effectLst/>
                <a:uLnTx/>
                <a:uFillTx/>
                <a:latin typeface="Calibri" pitchFamily="34" charset="0"/>
                <a:ea typeface="+mn-ea"/>
                <a:cs typeface="+mn-cs"/>
              </a:rPr>
              <a:t>Updates every three seconds </a:t>
            </a:r>
            <a:br>
              <a:rPr kumimoji="0" lang="en-US" sz="1600" b="0" i="0" u="none" strike="noStrike" kern="1200" cap="none" spc="0" normalizeH="0" baseline="0" noProof="0" dirty="0" smtClean="0">
                <a:ln>
                  <a:noFill/>
                </a:ln>
                <a:solidFill>
                  <a:schemeClr val="bg1"/>
                </a:solidFill>
                <a:effectLst/>
                <a:uLnTx/>
                <a:uFillTx/>
                <a:latin typeface="Calibri" pitchFamily="34" charset="0"/>
                <a:ea typeface="+mn-ea"/>
                <a:cs typeface="+mn-cs"/>
              </a:rPr>
            </a:br>
            <a:r>
              <a:rPr kumimoji="0" lang="en-US" sz="1600" b="0" i="0" u="none" strike="noStrike" kern="1200" cap="none" spc="0" normalizeH="0" baseline="0" noProof="0" dirty="0" smtClean="0">
                <a:ln>
                  <a:noFill/>
                </a:ln>
                <a:solidFill>
                  <a:schemeClr val="bg1"/>
                </a:solidFill>
                <a:effectLst/>
                <a:uLnTx/>
                <a:uFillTx/>
                <a:latin typeface="Calibri" pitchFamily="34" charset="0"/>
                <a:ea typeface="+mn-ea"/>
                <a:cs typeface="+mn-cs"/>
              </a:rPr>
              <a:t>and on DB changes</a:t>
            </a:r>
            <a:endParaRPr kumimoji="0" lang="en-US" sz="1400" b="0" i="0" u="none" strike="noStrike" kern="1200" cap="none" spc="0" normalizeH="0" baseline="0" noProof="0" dirty="0" smtClean="0">
              <a:ln>
                <a:noFill/>
              </a:ln>
              <a:solidFill>
                <a:schemeClr val="bg1"/>
              </a:solidFill>
              <a:effectLst/>
              <a:uLnTx/>
              <a:uFillTx/>
              <a:latin typeface="Calibri"/>
              <a:ea typeface="+mn-ea"/>
              <a:cs typeface="+mn-cs"/>
            </a:endParaRPr>
          </a:p>
        </p:txBody>
      </p:sp>
      <p:sp>
        <p:nvSpPr>
          <p:cNvPr id="11" name="Content Placeholder 9"/>
          <p:cNvSpPr txBox="1">
            <a:spLocks/>
          </p:cNvSpPr>
          <p:nvPr/>
        </p:nvSpPr>
        <p:spPr>
          <a:xfrm>
            <a:off x="533400" y="5107895"/>
            <a:ext cx="3865789" cy="1162275"/>
          </a:xfrm>
          <a:prstGeom prst="rect">
            <a:avLst/>
          </a:prstGeom>
        </p:spPr>
        <p:txBody>
          <a:bodyPr vert="horz" lIns="91440" tIns="45720" rIns="91440" bIns="45720" rtlCol="0">
            <a:normAutofit/>
          </a:bodyPr>
          <a:lstStyle/>
          <a:p>
            <a:pPr marL="228600" indent="-228600">
              <a:lnSpc>
                <a:spcPct val="90000"/>
              </a:lnSpc>
              <a:spcBef>
                <a:spcPct val="20000"/>
              </a:spcBef>
              <a:buSzPct val="120000"/>
              <a:buBlip>
                <a:blip r:embed="rId4"/>
              </a:buBlip>
            </a:pPr>
            <a:r>
              <a:rPr lang="en-US" sz="1600" dirty="0" smtClean="0">
                <a:solidFill>
                  <a:schemeClr val="bg1"/>
                </a:solidFill>
                <a:latin typeface="Calibri" pitchFamily="34" charset="0"/>
              </a:rPr>
              <a:t>Improper shutdown of DFSR service</a:t>
            </a:r>
          </a:p>
          <a:p>
            <a:pPr marL="508000" lvl="1" indent="-271463">
              <a:lnSpc>
                <a:spcPct val="90000"/>
              </a:lnSpc>
              <a:spcBef>
                <a:spcPct val="20000"/>
              </a:spcBef>
              <a:buSzPct val="120000"/>
              <a:buBlip>
                <a:blip r:embed="rId4"/>
              </a:buBlip>
            </a:pPr>
            <a:r>
              <a:rPr lang="en-US" sz="1600" dirty="0" smtClean="0">
                <a:solidFill>
                  <a:schemeClr val="bg1"/>
                </a:solidFill>
                <a:latin typeface="Calibri" pitchFamily="34" charset="0"/>
              </a:rPr>
              <a:t>System reboot/crash</a:t>
            </a:r>
          </a:p>
          <a:p>
            <a:pPr marL="508000" lvl="1" indent="-271463">
              <a:lnSpc>
                <a:spcPct val="90000"/>
              </a:lnSpc>
              <a:spcBef>
                <a:spcPct val="20000"/>
              </a:spcBef>
              <a:buSzPct val="120000"/>
              <a:buBlip>
                <a:blip r:embed="rId4"/>
              </a:buBlip>
            </a:pPr>
            <a:r>
              <a:rPr lang="en-US" sz="1600" dirty="0" smtClean="0">
                <a:solidFill>
                  <a:schemeClr val="bg1"/>
                </a:solidFill>
                <a:latin typeface="Calibri" pitchFamily="34" charset="0"/>
              </a:rPr>
              <a:t>Power failure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en-US" sz="1200" b="0" i="0" u="none" strike="noStrike" kern="1200" cap="none" spc="0" normalizeH="0" baseline="0" noProof="0" dirty="0">
              <a:ln>
                <a:noFill/>
              </a:ln>
              <a:solidFill>
                <a:sysClr val="windowText" lastClr="000000"/>
              </a:solidFill>
              <a:effectLst/>
              <a:uLnTx/>
              <a:uFillTx/>
              <a:latin typeface="Calibri"/>
              <a:ea typeface="+mn-ea"/>
              <a:cs typeface="+mn-cs"/>
            </a:endParaRPr>
          </a:p>
        </p:txBody>
      </p:sp>
      <p:grpSp>
        <p:nvGrpSpPr>
          <p:cNvPr id="2" name="Group 33"/>
          <p:cNvGrpSpPr/>
          <p:nvPr/>
        </p:nvGrpSpPr>
        <p:grpSpPr>
          <a:xfrm>
            <a:off x="694234" y="1549636"/>
            <a:ext cx="3346711" cy="3394907"/>
            <a:chOff x="584166" y="1241206"/>
            <a:chExt cx="3346711" cy="3394907"/>
          </a:xfrm>
        </p:grpSpPr>
        <p:graphicFrame>
          <p:nvGraphicFramePr>
            <p:cNvPr id="25" name="Object 24"/>
            <p:cNvGraphicFramePr>
              <a:graphicFrameLocks noChangeAspect="1"/>
            </p:cNvGraphicFramePr>
            <p:nvPr/>
          </p:nvGraphicFramePr>
          <p:xfrm>
            <a:off x="1794576" y="2822871"/>
            <a:ext cx="2130966" cy="1813242"/>
          </p:xfrm>
          <a:graphic>
            <a:graphicData uri="http://schemas.openxmlformats.org/presentationml/2006/ole">
              <p:oleObj spid="_x0000_s1026" name="Visio" r:id="rId5" imgW="2289243" imgH="1944721" progId="">
                <p:embed/>
              </p:oleObj>
            </a:graphicData>
          </a:graphic>
        </p:graphicFrame>
        <p:sp>
          <p:nvSpPr>
            <p:cNvPr id="27" name="TextBox 26"/>
            <p:cNvSpPr txBox="1"/>
            <p:nvPr/>
          </p:nvSpPr>
          <p:spPr>
            <a:xfrm>
              <a:off x="1909686" y="3346088"/>
              <a:ext cx="1119665" cy="338554"/>
            </a:xfrm>
            <a:prstGeom prst="rect">
              <a:avLst/>
            </a:prstGeom>
            <a:noFill/>
            <a:ln>
              <a:noFill/>
            </a:ln>
          </p:spPr>
          <p:txBody>
            <a:bodyPr wrap="none" rtlCol="0">
              <a:spAutoFit/>
            </a:bodyPr>
            <a:lstStyle/>
            <a:p>
              <a:r>
                <a:rPr lang="en-US" sz="1600" b="1" dirty="0" smtClean="0">
                  <a:solidFill>
                    <a:schemeClr val="bg1"/>
                  </a:solidFill>
                  <a:effectLst>
                    <a:outerShdw blurRad="38100" dist="38100" dir="2700000" algn="tl">
                      <a:srgbClr val="000000">
                        <a:alpha val="43137"/>
                      </a:srgbClr>
                    </a:outerShdw>
                  </a:effectLst>
                  <a:latin typeface="Calibri" pitchFamily="34" charset="0"/>
                </a:rPr>
                <a:t>File system</a:t>
              </a:r>
              <a:endParaRPr lang="en-US" sz="1600" b="1" dirty="0">
                <a:solidFill>
                  <a:schemeClr val="bg1"/>
                </a:solidFill>
                <a:effectLst>
                  <a:outerShdw blurRad="38100" dist="38100" dir="2700000" algn="tl">
                    <a:srgbClr val="000000">
                      <a:alpha val="43137"/>
                    </a:srgbClr>
                  </a:outerShdw>
                </a:effectLst>
                <a:latin typeface="Calibri" pitchFamily="34" charset="0"/>
              </a:endParaRPr>
            </a:p>
          </p:txBody>
        </p:sp>
        <p:sp>
          <p:nvSpPr>
            <p:cNvPr id="28" name="TextBox 27"/>
            <p:cNvSpPr txBox="1"/>
            <p:nvPr/>
          </p:nvSpPr>
          <p:spPr>
            <a:xfrm>
              <a:off x="2955930" y="3684642"/>
              <a:ext cx="974947" cy="338554"/>
            </a:xfrm>
            <a:prstGeom prst="rect">
              <a:avLst/>
            </a:prstGeom>
            <a:noFill/>
            <a:ln>
              <a:noFill/>
            </a:ln>
          </p:spPr>
          <p:txBody>
            <a:bodyPr wrap="none" rtlCol="0">
              <a:spAutoFit/>
            </a:bodyPr>
            <a:lstStyle/>
            <a:p>
              <a:r>
                <a:rPr lang="en-US" sz="1600" b="1" dirty="0" smtClean="0">
                  <a:solidFill>
                    <a:schemeClr val="bg1"/>
                  </a:solidFill>
                  <a:effectLst>
                    <a:outerShdw blurRad="38100" dist="38100" dir="2700000" algn="tl">
                      <a:srgbClr val="000000">
                        <a:alpha val="43137"/>
                      </a:srgbClr>
                    </a:outerShdw>
                  </a:effectLst>
                  <a:latin typeface="Calibri" pitchFamily="34" charset="0"/>
                </a:rPr>
                <a:t>Database</a:t>
              </a:r>
              <a:endParaRPr lang="en-US" sz="1600" b="1" dirty="0">
                <a:solidFill>
                  <a:schemeClr val="bg1"/>
                </a:solidFill>
                <a:effectLst>
                  <a:outerShdw blurRad="38100" dist="38100" dir="2700000" algn="tl">
                    <a:srgbClr val="000000">
                      <a:alpha val="43137"/>
                    </a:srgbClr>
                  </a:outerShdw>
                </a:effectLst>
                <a:latin typeface="Calibri" pitchFamily="34" charset="0"/>
              </a:endParaRPr>
            </a:p>
          </p:txBody>
        </p:sp>
        <p:cxnSp>
          <p:nvCxnSpPr>
            <p:cNvPr id="15" name="Straight Arrow Connector 14"/>
            <p:cNvCxnSpPr/>
            <p:nvPr/>
          </p:nvCxnSpPr>
          <p:spPr>
            <a:xfrm>
              <a:off x="1458310" y="1836683"/>
              <a:ext cx="924910" cy="607705"/>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6" name="Straight Arrow Connector 15"/>
            <p:cNvCxnSpPr/>
            <p:nvPr/>
          </p:nvCxnSpPr>
          <p:spPr>
            <a:xfrm rot="16200000" flipH="1">
              <a:off x="2268920" y="2863488"/>
              <a:ext cx="457200" cy="7620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7" name="Straight Arrow Connector 16"/>
            <p:cNvCxnSpPr/>
            <p:nvPr/>
          </p:nvCxnSpPr>
          <p:spPr>
            <a:xfrm>
              <a:off x="2535620" y="2596788"/>
              <a:ext cx="762000" cy="685800"/>
            </a:xfrm>
            <a:prstGeom prst="straightConnector1">
              <a:avLst/>
            </a:prstGeom>
            <a:ln>
              <a:tailEnd type="arrow"/>
            </a:ln>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flipV="1">
              <a:off x="2764220" y="2825388"/>
              <a:ext cx="152400" cy="76200"/>
            </a:xfrm>
            <a:prstGeom prst="line">
              <a:avLst/>
            </a:prstGeom>
          </p:spPr>
          <p:style>
            <a:lnRef idx="2">
              <a:schemeClr val="accent2"/>
            </a:lnRef>
            <a:fillRef idx="0">
              <a:schemeClr val="accent2"/>
            </a:fillRef>
            <a:effectRef idx="1">
              <a:schemeClr val="accent2"/>
            </a:effectRef>
            <a:fontRef idx="minor">
              <a:schemeClr val="tx1"/>
            </a:fontRef>
          </p:style>
        </p:cxnSp>
        <p:cxnSp>
          <p:nvCxnSpPr>
            <p:cNvPr id="19" name="Straight Connector 18"/>
            <p:cNvCxnSpPr/>
            <p:nvPr/>
          </p:nvCxnSpPr>
          <p:spPr>
            <a:xfrm flipV="1">
              <a:off x="2840420" y="2901588"/>
              <a:ext cx="152400" cy="76200"/>
            </a:xfrm>
            <a:prstGeom prst="line">
              <a:avLst/>
            </a:prstGeom>
          </p:spPr>
          <p:style>
            <a:lnRef idx="2">
              <a:schemeClr val="accent2"/>
            </a:lnRef>
            <a:fillRef idx="0">
              <a:schemeClr val="accent2"/>
            </a:fillRef>
            <a:effectRef idx="1">
              <a:schemeClr val="accent2"/>
            </a:effectRef>
            <a:fontRef idx="minor">
              <a:schemeClr val="tx1"/>
            </a:fontRef>
          </p:style>
        </p:cxnSp>
        <p:pic>
          <p:nvPicPr>
            <p:cNvPr id="24" name="Picture 2"/>
            <p:cNvPicPr>
              <a:picLocks noChangeAspect="1" noChangeArrowheads="1"/>
            </p:cNvPicPr>
            <p:nvPr/>
          </p:nvPicPr>
          <p:blipFill>
            <a:blip r:embed="rId6"/>
            <a:srcRect/>
            <a:stretch>
              <a:fillRect/>
            </a:stretch>
          </p:blipFill>
          <p:spPr bwMode="auto">
            <a:xfrm>
              <a:off x="1811720" y="3079388"/>
              <a:ext cx="266700" cy="266700"/>
            </a:xfrm>
            <a:prstGeom prst="rect">
              <a:avLst/>
            </a:prstGeom>
            <a:noFill/>
            <a:ln w="9525">
              <a:miter lim="800000"/>
              <a:headEnd/>
              <a:tailEnd/>
            </a:ln>
            <a:effectLst/>
          </p:spPr>
        </p:pic>
        <p:sp>
          <p:nvSpPr>
            <p:cNvPr id="22" name="Oval 21"/>
            <p:cNvSpPr/>
            <p:nvPr/>
          </p:nvSpPr>
          <p:spPr>
            <a:xfrm>
              <a:off x="2307020" y="2444388"/>
              <a:ext cx="304800" cy="2286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dirty="0"/>
            </a:p>
          </p:txBody>
        </p:sp>
        <p:sp>
          <p:nvSpPr>
            <p:cNvPr id="26" name="TextBox 25"/>
            <p:cNvSpPr txBox="1"/>
            <p:nvPr/>
          </p:nvSpPr>
          <p:spPr>
            <a:xfrm>
              <a:off x="1499931" y="4173447"/>
              <a:ext cx="1130309" cy="338554"/>
            </a:xfrm>
            <a:prstGeom prst="rect">
              <a:avLst/>
            </a:prstGeom>
            <a:noFill/>
            <a:ln>
              <a:noFill/>
            </a:ln>
          </p:spPr>
          <p:txBody>
            <a:bodyPr wrap="none" rtlCol="0">
              <a:spAutoFit/>
            </a:bodyPr>
            <a:lstStyle/>
            <a:p>
              <a:r>
                <a:rPr lang="en-US" sz="1600" b="1" dirty="0" smtClean="0">
                  <a:solidFill>
                    <a:schemeClr val="bg1"/>
                  </a:solidFill>
                  <a:effectLst>
                    <a:outerShdw blurRad="38100" dist="38100" dir="2700000" algn="tl">
                      <a:srgbClr val="000000">
                        <a:alpha val="43137"/>
                      </a:srgbClr>
                    </a:outerShdw>
                  </a:effectLst>
                  <a:latin typeface="Calibri" pitchFamily="34" charset="0"/>
                </a:rPr>
                <a:t>Hub Server</a:t>
              </a:r>
              <a:endParaRPr lang="en-US" sz="1600" b="1" dirty="0">
                <a:solidFill>
                  <a:schemeClr val="bg1"/>
                </a:solidFill>
                <a:effectLst>
                  <a:outerShdw blurRad="38100" dist="38100" dir="2700000" algn="tl">
                    <a:srgbClr val="000000">
                      <a:alpha val="43137"/>
                    </a:srgbClr>
                  </a:outerShdw>
                </a:effectLst>
                <a:latin typeface="Calibri" pitchFamily="34" charset="0"/>
              </a:endParaRPr>
            </a:p>
          </p:txBody>
        </p:sp>
        <p:pic>
          <p:nvPicPr>
            <p:cNvPr id="1030" name="Picture 6" descr="C:\Users\drewm\AppData\Local\Microsoft\Windows\Temporary Internet Files\Content.IE5\DCP4MBHZ\MCj04347500000[1].png"/>
            <p:cNvPicPr>
              <a:picLocks noChangeAspect="1" noChangeArrowheads="1"/>
            </p:cNvPicPr>
            <p:nvPr/>
          </p:nvPicPr>
          <p:blipFill>
            <a:blip r:embed="rId7"/>
            <a:srcRect/>
            <a:stretch>
              <a:fillRect/>
            </a:stretch>
          </p:blipFill>
          <p:spPr bwMode="auto">
            <a:xfrm flipH="1">
              <a:off x="2824861" y="2472033"/>
              <a:ext cx="308610" cy="308610"/>
            </a:xfrm>
            <a:prstGeom prst="rect">
              <a:avLst/>
            </a:prstGeom>
            <a:noFill/>
          </p:spPr>
        </p:pic>
        <p:graphicFrame>
          <p:nvGraphicFramePr>
            <p:cNvPr id="2053" name="Object 5"/>
            <p:cNvGraphicFramePr>
              <a:graphicFrameLocks noChangeAspect="1"/>
            </p:cNvGraphicFramePr>
            <p:nvPr/>
          </p:nvGraphicFramePr>
          <p:xfrm>
            <a:off x="756418" y="1241206"/>
            <a:ext cx="1316748" cy="1119677"/>
          </p:xfrm>
          <a:graphic>
            <a:graphicData uri="http://schemas.openxmlformats.org/presentationml/2006/ole">
              <p:oleObj spid="_x0000_s1027" name="Visio" r:id="rId8" imgW="2289243" imgH="1944721" progId="">
                <p:embed/>
              </p:oleObj>
            </a:graphicData>
          </a:graphic>
        </p:graphicFrame>
        <p:sp>
          <p:nvSpPr>
            <p:cNvPr id="32" name="TextBox 31"/>
            <p:cNvSpPr txBox="1"/>
            <p:nvPr/>
          </p:nvSpPr>
          <p:spPr>
            <a:xfrm>
              <a:off x="584166" y="2086933"/>
              <a:ext cx="824585" cy="584775"/>
            </a:xfrm>
            <a:prstGeom prst="rect">
              <a:avLst/>
            </a:prstGeom>
            <a:noFill/>
            <a:ln>
              <a:noFill/>
            </a:ln>
          </p:spPr>
          <p:txBody>
            <a:bodyPr wrap="none" rtlCol="0">
              <a:spAutoFit/>
            </a:bodyPr>
            <a:lstStyle/>
            <a:p>
              <a:r>
                <a:rPr lang="en-US" sz="1600" b="1" dirty="0" smtClean="0">
                  <a:solidFill>
                    <a:schemeClr val="bg1"/>
                  </a:solidFill>
                  <a:effectLst>
                    <a:outerShdw blurRad="38100" dist="38100" dir="2700000" algn="tl">
                      <a:srgbClr val="000000">
                        <a:alpha val="43137"/>
                      </a:srgbClr>
                    </a:outerShdw>
                  </a:effectLst>
                  <a:latin typeface="Calibri" pitchFamily="34" charset="0"/>
                </a:rPr>
                <a:t>Branch </a:t>
              </a:r>
              <a:br>
                <a:rPr lang="en-US" sz="1600" b="1" dirty="0" smtClean="0">
                  <a:solidFill>
                    <a:schemeClr val="bg1"/>
                  </a:solidFill>
                  <a:effectLst>
                    <a:outerShdw blurRad="38100" dist="38100" dir="2700000" algn="tl">
                      <a:srgbClr val="000000">
                        <a:alpha val="43137"/>
                      </a:srgbClr>
                    </a:outerShdw>
                  </a:effectLst>
                  <a:latin typeface="Calibri" pitchFamily="34" charset="0"/>
                </a:rPr>
              </a:br>
              <a:r>
                <a:rPr lang="en-US" sz="1600" b="1" dirty="0" smtClean="0">
                  <a:solidFill>
                    <a:schemeClr val="bg1"/>
                  </a:solidFill>
                  <a:effectLst>
                    <a:outerShdw blurRad="38100" dist="38100" dir="2700000" algn="tl">
                      <a:srgbClr val="000000">
                        <a:alpha val="43137"/>
                      </a:srgbClr>
                    </a:outerShdw>
                  </a:effectLst>
                  <a:latin typeface="Calibri" pitchFamily="34" charset="0"/>
                </a:rPr>
                <a:t>Office</a:t>
              </a:r>
              <a:endParaRPr lang="en-US" sz="1600" b="1" dirty="0">
                <a:solidFill>
                  <a:schemeClr val="bg1"/>
                </a:solidFill>
                <a:effectLst>
                  <a:outerShdw blurRad="38100" dist="38100" dir="2700000" algn="tl">
                    <a:srgbClr val="000000">
                      <a:alpha val="43137"/>
                    </a:srgbClr>
                  </a:outerShdw>
                </a:effectLst>
                <a:latin typeface="Calibri" pitchFamily="34" charset="0"/>
              </a:endParaRPr>
            </a:p>
          </p:txBody>
        </p:sp>
      </p:grpSp>
      <p:sp>
        <p:nvSpPr>
          <p:cNvPr id="30" name="Rounded Rectangle 29"/>
          <p:cNvSpPr/>
          <p:nvPr/>
        </p:nvSpPr>
        <p:spPr bwMode="auto">
          <a:xfrm>
            <a:off x="4747504" y="2735772"/>
            <a:ext cx="4015496" cy="353301"/>
          </a:xfrm>
          <a:prstGeom prst="roundRect">
            <a:avLst>
              <a:gd name="adj" fmla="val 6540"/>
            </a:avLst>
          </a:prstGeom>
          <a:gradFill>
            <a:lin ang="16200000" scaled="0"/>
          </a:gradFill>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solidFill>
                  <a:srgbClr val="FFFFFF"/>
                </a:solidFill>
                <a:effectLst>
                  <a:outerShdw blurRad="38100" dist="38100" dir="2700000" algn="tl">
                    <a:srgbClr val="000000">
                      <a:alpha val="43137"/>
                    </a:srgbClr>
                  </a:outerShdw>
                </a:effectLst>
                <a:latin typeface="Segoe" pitchFamily="34" charset="0"/>
              </a:rPr>
              <a:t>USN Journal</a:t>
            </a:r>
          </a:p>
        </p:txBody>
      </p:sp>
      <p:sp>
        <p:nvSpPr>
          <p:cNvPr id="38" name="TextBox 37"/>
          <p:cNvSpPr txBox="1"/>
          <p:nvPr/>
        </p:nvSpPr>
        <p:spPr>
          <a:xfrm>
            <a:off x="6606676" y="1473262"/>
            <a:ext cx="1932176" cy="646331"/>
          </a:xfrm>
          <a:prstGeom prst="rect">
            <a:avLst/>
          </a:prstGeom>
          <a:noFill/>
        </p:spPr>
        <p:txBody>
          <a:bodyPr wrap="square" rtlCol="0">
            <a:spAutoFit/>
          </a:bodyPr>
          <a:lstStyle/>
          <a:p>
            <a:pPr algn="ctr"/>
            <a:r>
              <a:rPr lang="en-US" dirty="0" smtClean="0"/>
              <a:t>Last USN created by NTFS</a:t>
            </a:r>
            <a:endParaRPr lang="en-GB" dirty="0"/>
          </a:p>
        </p:txBody>
      </p:sp>
      <p:sp>
        <p:nvSpPr>
          <p:cNvPr id="39" name="TextBox 38"/>
          <p:cNvSpPr txBox="1"/>
          <p:nvPr/>
        </p:nvSpPr>
        <p:spPr>
          <a:xfrm>
            <a:off x="4791046" y="3714391"/>
            <a:ext cx="1932176" cy="369332"/>
          </a:xfrm>
          <a:prstGeom prst="rect">
            <a:avLst/>
          </a:prstGeom>
          <a:noFill/>
        </p:spPr>
        <p:txBody>
          <a:bodyPr wrap="square" rtlCol="0">
            <a:spAutoFit/>
          </a:bodyPr>
          <a:lstStyle/>
          <a:p>
            <a:pPr algn="ctr"/>
            <a:r>
              <a:rPr lang="en-US" dirty="0" smtClean="0"/>
              <a:t>Checkpoint USN</a:t>
            </a:r>
            <a:endParaRPr lang="en-GB" dirty="0"/>
          </a:p>
        </p:txBody>
      </p:sp>
      <p:sp>
        <p:nvSpPr>
          <p:cNvPr id="40" name="TextBox 39"/>
          <p:cNvSpPr txBox="1"/>
          <p:nvPr/>
        </p:nvSpPr>
        <p:spPr>
          <a:xfrm>
            <a:off x="5752097" y="4031937"/>
            <a:ext cx="2332360" cy="646331"/>
          </a:xfrm>
          <a:prstGeom prst="rect">
            <a:avLst/>
          </a:prstGeom>
          <a:noFill/>
        </p:spPr>
        <p:txBody>
          <a:bodyPr wrap="square" rtlCol="0">
            <a:spAutoFit/>
          </a:bodyPr>
          <a:lstStyle/>
          <a:p>
            <a:pPr algn="ctr"/>
            <a:r>
              <a:rPr lang="en-US" dirty="0" smtClean="0"/>
              <a:t>Last USN consumed </a:t>
            </a:r>
            <a:br>
              <a:rPr lang="en-US" dirty="0" smtClean="0"/>
            </a:br>
            <a:r>
              <a:rPr lang="en-US" dirty="0" smtClean="0"/>
              <a:t>by DFSR</a:t>
            </a:r>
            <a:endParaRPr lang="en-GB" dirty="0"/>
          </a:p>
        </p:txBody>
      </p:sp>
      <p:cxnSp>
        <p:nvCxnSpPr>
          <p:cNvPr id="42" name="Straight Arrow Connector 41"/>
          <p:cNvCxnSpPr>
            <a:stCxn id="40" idx="0"/>
          </p:cNvCxnSpPr>
          <p:nvPr/>
        </p:nvCxnSpPr>
        <p:spPr>
          <a:xfrm rot="5400000" flipH="1" flipV="1">
            <a:off x="6465112" y="3573736"/>
            <a:ext cx="911366" cy="5037"/>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16200000" flipV="1">
            <a:off x="5449114" y="3448144"/>
            <a:ext cx="577537" cy="9477"/>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rot="5400000">
            <a:off x="7277914" y="2403116"/>
            <a:ext cx="577537" cy="9477"/>
          </a:xfrm>
          <a:prstGeom prst="straightConnector1">
            <a:avLst/>
          </a:prstGeom>
          <a:ln w="38100">
            <a:solidFill>
              <a:schemeClr val="accent5">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par>
                                <p:cTn id="23" presetID="10"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fade">
                                      <p:cBhvr>
                                        <p:cTn id="25" dur="500"/>
                                        <p:tgtEl>
                                          <p:spTgt spid="42"/>
                                        </p:tgtEl>
                                      </p:cBhvr>
                                    </p:animEffect>
                                  </p:childTnLst>
                                </p:cTn>
                              </p:par>
                              <p:par>
                                <p:cTn id="26" presetID="10" presetClass="entr" presetSubtype="0" fill="hold" nodeType="withEffect">
                                  <p:stCondLst>
                                    <p:cond delay="0"/>
                                  </p:stCondLst>
                                  <p:childTnLst>
                                    <p:set>
                                      <p:cBhvr>
                                        <p:cTn id="27" dur="1" fill="hold">
                                          <p:stCondLst>
                                            <p:cond delay="0"/>
                                          </p:stCondLst>
                                        </p:cTn>
                                        <p:tgtEl>
                                          <p:spTgt spid="43"/>
                                        </p:tgtEl>
                                        <p:attrNameLst>
                                          <p:attrName>style.visibility</p:attrName>
                                        </p:attrNameLst>
                                      </p:cBhvr>
                                      <p:to>
                                        <p:strVal val="visible"/>
                                      </p:to>
                                    </p:set>
                                    <p:animEffect transition="in" filter="fade">
                                      <p:cBhvr>
                                        <p:cTn id="28" dur="500"/>
                                        <p:tgtEl>
                                          <p:spTgt spid="43"/>
                                        </p:tgtEl>
                                      </p:cBhvr>
                                    </p:animEffect>
                                  </p:childTnLst>
                                </p:cTn>
                              </p:par>
                              <p:par>
                                <p:cTn id="29" presetID="10" presetClass="entr" presetSubtype="0" fill="hold"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7" grpId="0"/>
      <p:bldP spid="30" grpId="0" animBg="1"/>
      <p:bldP spid="38" grpId="0"/>
      <p:bldP spid="39" grpId="0"/>
      <p:bldP spid="4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dirty="0" smtClean="0"/>
              <a:t>DFS Replication</a:t>
            </a:r>
          </a:p>
        </p:txBody>
      </p:sp>
      <p:sp>
        <p:nvSpPr>
          <p:cNvPr id="12291" name="Rectangle 3"/>
          <p:cNvSpPr>
            <a:spLocks noGrp="1" noChangeArrowheads="1"/>
          </p:cNvSpPr>
          <p:nvPr>
            <p:ph idx="1"/>
          </p:nvPr>
        </p:nvSpPr>
        <p:spPr>
          <a:xfrm>
            <a:off x="381000" y="1412875"/>
            <a:ext cx="8382000" cy="5139869"/>
          </a:xfrm>
        </p:spPr>
        <p:txBody>
          <a:bodyPr/>
          <a:lstStyle/>
          <a:p>
            <a:r>
              <a:rPr lang="en-US" sz="2400" dirty="0" smtClean="0">
                <a:solidFill>
                  <a:schemeClr val="tx2"/>
                </a:solidFill>
              </a:rPr>
              <a:t>Performance</a:t>
            </a:r>
          </a:p>
          <a:p>
            <a:pPr lvl="1"/>
            <a:r>
              <a:rPr lang="en-US" sz="2000" dirty="0" smtClean="0">
                <a:solidFill>
                  <a:schemeClr val="tx2"/>
                </a:solidFill>
              </a:rPr>
              <a:t>Un-buffered disk I/O </a:t>
            </a:r>
          </a:p>
          <a:p>
            <a:pPr lvl="2"/>
            <a:r>
              <a:rPr lang="en-US" sz="1800" dirty="0" smtClean="0">
                <a:solidFill>
                  <a:schemeClr val="tx2"/>
                </a:solidFill>
              </a:rPr>
              <a:t>Asynchronous – performance </a:t>
            </a:r>
          </a:p>
          <a:p>
            <a:pPr lvl="2"/>
            <a:r>
              <a:rPr lang="en-US" sz="1800" dirty="0" smtClean="0">
                <a:solidFill>
                  <a:schemeClr val="tx2"/>
                </a:solidFill>
              </a:rPr>
              <a:t>Low priority – reduced system impact</a:t>
            </a:r>
          </a:p>
          <a:p>
            <a:pPr lvl="1"/>
            <a:r>
              <a:rPr lang="en-US" sz="2000" dirty="0" smtClean="0">
                <a:solidFill>
                  <a:schemeClr val="tx2"/>
                </a:solidFill>
              </a:rPr>
              <a:t>RPC asynchronous pipes</a:t>
            </a:r>
          </a:p>
          <a:p>
            <a:pPr lvl="1"/>
            <a:r>
              <a:rPr lang="en-US" sz="2000" dirty="0" smtClean="0">
                <a:solidFill>
                  <a:schemeClr val="tx2"/>
                </a:solidFill>
              </a:rPr>
              <a:t>Up to 16 concurrent file downloads (up from 4)</a:t>
            </a:r>
          </a:p>
          <a:p>
            <a:pPr lvl="1"/>
            <a:r>
              <a:rPr lang="en-US" sz="2000" dirty="0" smtClean="0">
                <a:solidFill>
                  <a:schemeClr val="tx2"/>
                </a:solidFill>
              </a:rPr>
              <a:t>Better hub server scale-out over slow links</a:t>
            </a:r>
          </a:p>
          <a:p>
            <a:r>
              <a:rPr lang="en-US" sz="2400" dirty="0" smtClean="0">
                <a:solidFill>
                  <a:schemeClr val="tx2"/>
                </a:solidFill>
              </a:rPr>
              <a:t>Reliability</a:t>
            </a:r>
          </a:p>
          <a:p>
            <a:pPr lvl="1"/>
            <a:r>
              <a:rPr lang="en-US" sz="2000" dirty="0" smtClean="0">
                <a:solidFill>
                  <a:schemeClr val="tx2"/>
                </a:solidFill>
              </a:rPr>
              <a:t>Dirty Shutdown Recovery improved</a:t>
            </a:r>
          </a:p>
          <a:p>
            <a:pPr lvl="1"/>
            <a:r>
              <a:rPr lang="en-US" sz="2000" dirty="0" smtClean="0">
                <a:solidFill>
                  <a:schemeClr val="tx2"/>
                </a:solidFill>
              </a:rPr>
              <a:t>Staging area moved out of replicated file tree</a:t>
            </a:r>
          </a:p>
          <a:p>
            <a:r>
              <a:rPr lang="en-US" sz="2400" dirty="0" smtClean="0"/>
              <a:t>SYSVOL replication now supported using DFS-R</a:t>
            </a:r>
          </a:p>
          <a:p>
            <a:pPr lvl="1"/>
            <a:r>
              <a:rPr lang="en-US" sz="2000" dirty="0" smtClean="0"/>
              <a:t>Tools for migration of SYSVOL from FRS to DFS-R</a:t>
            </a:r>
          </a:p>
          <a:p>
            <a:pPr lvl="1"/>
            <a:r>
              <a:rPr lang="en-US" sz="2000" dirty="0" smtClean="0"/>
              <a:t>Safe, multi step process with rollback from all points</a:t>
            </a:r>
          </a:p>
          <a:p>
            <a:pPr lvl="1"/>
            <a:r>
              <a:rPr lang="en-US" sz="2000" dirty="0" smtClean="0"/>
              <a:t>Read Only Domain Controller (RODC) Support</a:t>
            </a:r>
          </a:p>
          <a:p>
            <a:pPr lvl="1"/>
            <a:r>
              <a:rPr lang="en-US" sz="2000" dirty="0" smtClean="0"/>
              <a:t>NTFRS will be deprecated in a future release</a:t>
            </a: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ound Same Side Corner Rectangle 39"/>
          <p:cNvSpPr/>
          <p:nvPr/>
        </p:nvSpPr>
        <p:spPr>
          <a:xfrm rot="10800000">
            <a:off x="387350" y="1219200"/>
            <a:ext cx="8375650" cy="4924425"/>
          </a:xfrm>
          <a:prstGeom prst="round2SameRect">
            <a:avLst>
              <a:gd name="adj1" fmla="val 2773"/>
              <a:gd name="adj2" fmla="val 0"/>
            </a:avLst>
          </a:prstGeom>
          <a:gradFill>
            <a:gsLst>
              <a:gs pos="0">
                <a:schemeClr val="accent4">
                  <a:lumMod val="50000"/>
                </a:schemeClr>
              </a:gs>
              <a:gs pos="100000">
                <a:schemeClr val="accent4">
                  <a:lumMod val="75000"/>
                  <a:alpha val="12000"/>
                </a:schemeClr>
              </a:gs>
            </a:gsLst>
            <a:lin ang="5400000" scaled="0"/>
          </a:gradFill>
          <a:ln w="152400">
            <a:noFill/>
            <a:round/>
            <a:headEnd/>
            <a:tailEnd/>
          </a:ln>
        </p:spPr>
        <p:txBody>
          <a:bodyPr vert="horz" wrap="square" lIns="76197" tIns="38098" rIns="76197" bIns="38098" numCol="1" anchor="t" anchorCtr="0" compatLnSpc="1">
            <a:prstTxWarp prst="textNoShape">
              <a:avLst/>
            </a:prstTxWarp>
          </a:bodyPr>
          <a:lstStyle/>
          <a:p>
            <a:pPr defTabSz="914363" fontAlgn="base">
              <a:lnSpc>
                <a:spcPct val="90000"/>
              </a:lnSpc>
              <a:spcBef>
                <a:spcPct val="0"/>
              </a:spcBef>
              <a:spcAft>
                <a:spcPct val="0"/>
              </a:spcAft>
              <a:defRPr/>
            </a:pPr>
            <a:endParaRPr lang="en-US" dirty="0">
              <a:solidFill>
                <a:srgbClr val="FFFFFF"/>
              </a:solidFill>
              <a:latin typeface="Segoe"/>
            </a:endParaRPr>
          </a:p>
        </p:txBody>
      </p:sp>
      <p:sp>
        <p:nvSpPr>
          <p:cNvPr id="2" name="Title 1"/>
          <p:cNvSpPr>
            <a:spLocks noGrp="1"/>
          </p:cNvSpPr>
          <p:nvPr>
            <p:ph type="title"/>
          </p:nvPr>
        </p:nvSpPr>
        <p:spPr/>
        <p:txBody>
          <a:bodyPr/>
          <a:lstStyle/>
          <a:p>
            <a:r>
              <a:rPr lang="en-US" noProof="0" smtClean="0"/>
              <a:t>SYSVOL Migration to DFSR</a:t>
            </a:r>
            <a:endParaRPr lang="en-US" noProof="0">
              <a:latin typeface="+mj-lt"/>
            </a:endParaRPr>
          </a:p>
        </p:txBody>
      </p:sp>
      <p:sp>
        <p:nvSpPr>
          <p:cNvPr id="9" name="Rounded Rectangle 8"/>
          <p:cNvSpPr/>
          <p:nvPr/>
        </p:nvSpPr>
        <p:spPr bwMode="auto">
          <a:xfrm>
            <a:off x="4742544" y="2819400"/>
            <a:ext cx="1600200" cy="6096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1600" b="1" kern="1200" dirty="0">
                <a:solidFill>
                  <a:srgbClr val="FFFFFF"/>
                </a:solidFill>
                <a:effectLst>
                  <a:outerShdw blurRad="38100" dist="38100" dir="2700000" algn="tl">
                    <a:srgbClr val="000000">
                      <a:alpha val="43137"/>
                    </a:srgbClr>
                  </a:outerShdw>
                </a:effectLst>
                <a:latin typeface="+mj-lt"/>
                <a:ea typeface="+mn-ea"/>
                <a:cs typeface="+mn-cs"/>
              </a:rPr>
              <a:t>REDIRECTED</a:t>
            </a:r>
            <a:endParaRPr lang="en-US" sz="1400" b="1" kern="1200" dirty="0">
              <a:solidFill>
                <a:srgbClr val="FFFFFF"/>
              </a:solidFill>
              <a:effectLst>
                <a:outerShdw blurRad="38100" dist="38100" dir="2700000" algn="tl">
                  <a:srgbClr val="000000">
                    <a:alpha val="43137"/>
                  </a:srgbClr>
                </a:outerShdw>
              </a:effectLst>
              <a:latin typeface="+mj-lt"/>
              <a:ea typeface="+mn-ea"/>
              <a:cs typeface="+mn-cs"/>
            </a:endParaRPr>
          </a:p>
        </p:txBody>
      </p:sp>
      <p:sp>
        <p:nvSpPr>
          <p:cNvPr id="12" name="Rounded Rectangle 11"/>
          <p:cNvSpPr/>
          <p:nvPr/>
        </p:nvSpPr>
        <p:spPr bwMode="auto">
          <a:xfrm>
            <a:off x="780144" y="2819400"/>
            <a:ext cx="1600200" cy="6096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1600" b="1" kern="1200" dirty="0">
                <a:solidFill>
                  <a:srgbClr val="FFFFFF"/>
                </a:solidFill>
                <a:effectLst>
                  <a:outerShdw blurRad="38100" dist="38100" dir="2700000" algn="tl">
                    <a:srgbClr val="000000">
                      <a:alpha val="43137"/>
                    </a:srgbClr>
                  </a:outerShdw>
                </a:effectLst>
                <a:latin typeface="+mj-lt"/>
                <a:ea typeface="+mn-ea"/>
                <a:cs typeface="+mn-cs"/>
              </a:rPr>
              <a:t>START</a:t>
            </a:r>
            <a:endParaRPr lang="en-US" sz="1400" b="1" kern="1200" dirty="0">
              <a:solidFill>
                <a:srgbClr val="FFFFFF"/>
              </a:solidFill>
              <a:effectLst>
                <a:outerShdw blurRad="38100" dist="38100" dir="2700000" algn="tl">
                  <a:srgbClr val="000000">
                    <a:alpha val="43137"/>
                  </a:srgbClr>
                </a:outerShdw>
              </a:effectLst>
              <a:latin typeface="+mj-lt"/>
              <a:ea typeface="+mn-ea"/>
              <a:cs typeface="+mn-cs"/>
            </a:endParaRPr>
          </a:p>
        </p:txBody>
      </p:sp>
      <p:sp>
        <p:nvSpPr>
          <p:cNvPr id="13" name="Rounded Rectangle 12"/>
          <p:cNvSpPr/>
          <p:nvPr/>
        </p:nvSpPr>
        <p:spPr bwMode="auto">
          <a:xfrm>
            <a:off x="2761344" y="2819400"/>
            <a:ext cx="1600200" cy="6096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1600" b="1" kern="1200" dirty="0">
                <a:solidFill>
                  <a:srgbClr val="FFFFFF"/>
                </a:solidFill>
                <a:effectLst>
                  <a:outerShdw blurRad="38100" dist="38100" dir="2700000" algn="tl">
                    <a:srgbClr val="000000">
                      <a:alpha val="43137"/>
                    </a:srgbClr>
                  </a:outerShdw>
                </a:effectLst>
                <a:latin typeface="+mj-lt"/>
                <a:ea typeface="+mn-ea"/>
                <a:cs typeface="+mn-cs"/>
              </a:rPr>
              <a:t>PREPARED</a:t>
            </a:r>
            <a:endParaRPr lang="en-US" sz="1400" b="1" kern="1200" dirty="0">
              <a:solidFill>
                <a:srgbClr val="FFFFFF"/>
              </a:solidFill>
              <a:effectLst>
                <a:outerShdw blurRad="38100" dist="38100" dir="2700000" algn="tl">
                  <a:srgbClr val="000000">
                    <a:alpha val="43137"/>
                  </a:srgbClr>
                </a:outerShdw>
              </a:effectLst>
              <a:latin typeface="+mj-lt"/>
              <a:ea typeface="+mn-ea"/>
              <a:cs typeface="+mn-cs"/>
            </a:endParaRPr>
          </a:p>
        </p:txBody>
      </p:sp>
      <p:sp>
        <p:nvSpPr>
          <p:cNvPr id="14" name="Rounded Rectangle 13"/>
          <p:cNvSpPr/>
          <p:nvPr/>
        </p:nvSpPr>
        <p:spPr bwMode="auto">
          <a:xfrm>
            <a:off x="6723744" y="2819400"/>
            <a:ext cx="1600200" cy="609600"/>
          </a:xfrm>
          <a:prstGeom prst="round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r>
              <a:rPr lang="en-US" sz="1600" b="1" kern="1200" dirty="0">
                <a:solidFill>
                  <a:srgbClr val="FFFFFF"/>
                </a:solidFill>
                <a:effectLst>
                  <a:outerShdw blurRad="38100" dist="38100" dir="2700000" algn="tl">
                    <a:srgbClr val="000000">
                      <a:alpha val="43137"/>
                    </a:srgbClr>
                  </a:outerShdw>
                </a:effectLst>
                <a:latin typeface="+mj-lt"/>
                <a:ea typeface="+mn-ea"/>
                <a:cs typeface="+mn-cs"/>
              </a:rPr>
              <a:t>ELIMINATED</a:t>
            </a:r>
            <a:endParaRPr lang="en-US" sz="1400" b="1" kern="1200" dirty="0">
              <a:solidFill>
                <a:srgbClr val="FFFFFF"/>
              </a:solidFill>
              <a:effectLst>
                <a:outerShdw blurRad="38100" dist="38100" dir="2700000" algn="tl">
                  <a:srgbClr val="000000">
                    <a:alpha val="43137"/>
                  </a:srgbClr>
                </a:outerShdw>
              </a:effectLst>
              <a:latin typeface="+mj-lt"/>
              <a:ea typeface="+mn-ea"/>
              <a:cs typeface="+mn-cs"/>
            </a:endParaRPr>
          </a:p>
        </p:txBody>
      </p:sp>
      <p:cxnSp>
        <p:nvCxnSpPr>
          <p:cNvPr id="30" name="Straight Arrow Connector 29"/>
          <p:cNvCxnSpPr/>
          <p:nvPr/>
        </p:nvCxnSpPr>
        <p:spPr>
          <a:xfrm rot="10800000">
            <a:off x="3542395" y="4191000"/>
            <a:ext cx="2028825" cy="1588"/>
          </a:xfrm>
          <a:prstGeom prst="straightConnector1">
            <a:avLst/>
          </a:prstGeom>
          <a:ln w="28575">
            <a:solidFill>
              <a:schemeClr val="bg1"/>
            </a:solidFill>
            <a:headEnd type="none" w="med" len="med"/>
            <a:tailEnd type="none" w="med" len="med"/>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3170919" y="3810000"/>
            <a:ext cx="762000" cy="1588"/>
          </a:xfrm>
          <a:prstGeom prst="line">
            <a:avLst/>
          </a:prstGeom>
          <a:ln w="28575">
            <a:solidFill>
              <a:schemeClr val="bg1"/>
            </a:solidFill>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rot="5400000" flipH="1" flipV="1">
            <a:off x="5171169" y="3819525"/>
            <a:ext cx="762000" cy="1588"/>
          </a:xfrm>
          <a:prstGeom prst="straightConnector1">
            <a:avLst/>
          </a:prstGeom>
          <a:ln w="28575">
            <a:solidFill>
              <a:schemeClr val="bg1"/>
            </a:solidFill>
            <a:tailEnd type="arrow"/>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35842" name="Picture 2" descr="C:\Program Files\Microsoft Resource DVD Artwork\DVD_ART\Artwork_Imagery\HARDWARE_IMAGERY\Illustration - Misc Hardware\Windows Server Icons\Misc\gears cogwheels.png"/>
          <p:cNvPicPr>
            <a:picLocks noChangeAspect="1" noChangeArrowheads="1"/>
          </p:cNvPicPr>
          <p:nvPr/>
        </p:nvPicPr>
        <p:blipFill>
          <a:blip r:embed="rId3"/>
          <a:srcRect/>
          <a:stretch>
            <a:fillRect/>
          </a:stretch>
        </p:blipFill>
        <p:spPr bwMode="auto">
          <a:xfrm>
            <a:off x="1232640" y="4876800"/>
            <a:ext cx="766704" cy="762000"/>
          </a:xfrm>
          <a:prstGeom prst="rect">
            <a:avLst/>
          </a:prstGeom>
          <a:noFill/>
        </p:spPr>
      </p:pic>
      <p:pic>
        <p:nvPicPr>
          <p:cNvPr id="35843" name="Picture 3" descr="C:\Program Files\Microsoft Resource DVD Artwork\DVD_ART\Artwork_Imagery\Shapes and Graphics\Misc\gears 3 overlapped.png"/>
          <p:cNvPicPr>
            <a:picLocks noChangeAspect="1" noChangeArrowheads="1"/>
          </p:cNvPicPr>
          <p:nvPr/>
        </p:nvPicPr>
        <p:blipFill>
          <a:blip r:embed="rId4"/>
          <a:srcRect/>
          <a:stretch>
            <a:fillRect/>
          </a:stretch>
        </p:blipFill>
        <p:spPr bwMode="auto">
          <a:xfrm>
            <a:off x="5180694" y="4829175"/>
            <a:ext cx="769579" cy="733425"/>
          </a:xfrm>
          <a:prstGeom prst="rect">
            <a:avLst/>
          </a:prstGeom>
          <a:noFill/>
        </p:spPr>
      </p:pic>
      <p:pic>
        <p:nvPicPr>
          <p:cNvPr id="60" name="Picture 2" descr="C:\Program Files\Microsoft Resource DVD Artwork\DVD_ART\Artwork_Imagery\HARDWARE_IMAGERY\Illustration - Misc Hardware\Windows Server Icons\Misc\gears cogwheels.png"/>
          <p:cNvPicPr>
            <a:picLocks noChangeAspect="1" noChangeArrowheads="1"/>
          </p:cNvPicPr>
          <p:nvPr/>
        </p:nvPicPr>
        <p:blipFill>
          <a:blip r:embed="rId3"/>
          <a:srcRect/>
          <a:stretch>
            <a:fillRect/>
          </a:stretch>
        </p:blipFill>
        <p:spPr bwMode="auto">
          <a:xfrm>
            <a:off x="3180444" y="4876800"/>
            <a:ext cx="766704" cy="762000"/>
          </a:xfrm>
          <a:prstGeom prst="rect">
            <a:avLst/>
          </a:prstGeom>
          <a:noFill/>
        </p:spPr>
      </p:pic>
      <p:pic>
        <p:nvPicPr>
          <p:cNvPr id="61" name="Picture 3" descr="C:\Program Files\Microsoft Resource DVD Artwork\DVD_ART\Artwork_Imagery\Shapes and Graphics\Misc\gears 3 overlapped.png"/>
          <p:cNvPicPr>
            <a:picLocks noChangeAspect="1" noChangeArrowheads="1"/>
          </p:cNvPicPr>
          <p:nvPr/>
        </p:nvPicPr>
        <p:blipFill>
          <a:blip r:embed="rId4"/>
          <a:srcRect/>
          <a:stretch>
            <a:fillRect/>
          </a:stretch>
        </p:blipFill>
        <p:spPr bwMode="auto">
          <a:xfrm>
            <a:off x="7163840" y="4829175"/>
            <a:ext cx="769579" cy="733425"/>
          </a:xfrm>
          <a:prstGeom prst="rect">
            <a:avLst/>
          </a:prstGeom>
          <a:noFill/>
        </p:spPr>
      </p:pic>
      <p:cxnSp>
        <p:nvCxnSpPr>
          <p:cNvPr id="63" name="Straight Arrow Connector 62"/>
          <p:cNvCxnSpPr/>
          <p:nvPr/>
        </p:nvCxnSpPr>
        <p:spPr>
          <a:xfrm>
            <a:off x="1980294" y="5257800"/>
            <a:ext cx="1143000" cy="1588"/>
          </a:xfrm>
          <a:prstGeom prst="straightConnector1">
            <a:avLst/>
          </a:prstGeom>
          <a:ln w="28575">
            <a:solidFill>
              <a:schemeClr val="bg1"/>
            </a:solidFill>
            <a:tailEnd type="arrow"/>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3923394" y="5256212"/>
            <a:ext cx="1143000" cy="1588"/>
          </a:xfrm>
          <a:prstGeom prst="straightConnector1">
            <a:avLst/>
          </a:prstGeom>
          <a:ln w="28575">
            <a:solidFill>
              <a:schemeClr val="bg1"/>
            </a:solidFill>
            <a:tailEnd type="arrow"/>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5999844" y="5257800"/>
            <a:ext cx="1143000" cy="1588"/>
          </a:xfrm>
          <a:prstGeom prst="straightConnector1">
            <a:avLst/>
          </a:prstGeom>
          <a:ln w="28575">
            <a:solidFill>
              <a:schemeClr val="bg1"/>
            </a:solidFill>
            <a:tailEnd type="arrow"/>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66" name="TextBox 65"/>
          <p:cNvSpPr txBox="1"/>
          <p:nvPr/>
        </p:nvSpPr>
        <p:spPr>
          <a:xfrm>
            <a:off x="1237344" y="5574268"/>
            <a:ext cx="914400" cy="369332"/>
          </a:xfrm>
          <a:prstGeom prst="rect">
            <a:avLst/>
          </a:prstGeom>
          <a:noFill/>
        </p:spPr>
        <p:txBody>
          <a:bodyPr wrap="square" rtlCol="0">
            <a:spAutoFit/>
          </a:bodyPr>
          <a:lstStyle/>
          <a:p>
            <a:pPr algn="l" defTabSz="914363" rtl="0"/>
            <a:r>
              <a:rPr lang="en-US" b="1" kern="1200" dirty="0">
                <a:solidFill>
                  <a:prstClr val="white"/>
                </a:solidFill>
                <a:latin typeface="+mj-lt"/>
                <a:ea typeface="+mn-ea"/>
                <a:cs typeface="+mn-cs"/>
              </a:rPr>
              <a:t>FRS</a:t>
            </a:r>
          </a:p>
        </p:txBody>
      </p:sp>
      <p:sp>
        <p:nvSpPr>
          <p:cNvPr id="68" name="TextBox 67"/>
          <p:cNvSpPr txBox="1"/>
          <p:nvPr/>
        </p:nvSpPr>
        <p:spPr>
          <a:xfrm>
            <a:off x="3218544" y="5574268"/>
            <a:ext cx="914400" cy="369332"/>
          </a:xfrm>
          <a:prstGeom prst="rect">
            <a:avLst/>
          </a:prstGeom>
          <a:noFill/>
        </p:spPr>
        <p:txBody>
          <a:bodyPr wrap="square" rtlCol="0">
            <a:spAutoFit/>
          </a:bodyPr>
          <a:lstStyle/>
          <a:p>
            <a:pPr algn="l" defTabSz="914363" rtl="0"/>
            <a:r>
              <a:rPr lang="en-US" b="1" kern="1200" dirty="0">
                <a:solidFill>
                  <a:prstClr val="white"/>
                </a:solidFill>
                <a:latin typeface="+mj-lt"/>
                <a:ea typeface="+mn-ea"/>
                <a:cs typeface="+mn-cs"/>
              </a:rPr>
              <a:t>FRS</a:t>
            </a:r>
          </a:p>
        </p:txBody>
      </p:sp>
      <p:sp>
        <p:nvSpPr>
          <p:cNvPr id="69" name="TextBox 68"/>
          <p:cNvSpPr txBox="1"/>
          <p:nvPr/>
        </p:nvSpPr>
        <p:spPr>
          <a:xfrm>
            <a:off x="5056869" y="5574268"/>
            <a:ext cx="914400" cy="369332"/>
          </a:xfrm>
          <a:prstGeom prst="rect">
            <a:avLst/>
          </a:prstGeom>
          <a:noFill/>
        </p:spPr>
        <p:txBody>
          <a:bodyPr wrap="square" rtlCol="0">
            <a:spAutoFit/>
          </a:bodyPr>
          <a:lstStyle/>
          <a:p>
            <a:pPr algn="ctr" defTabSz="914363" rtl="0"/>
            <a:r>
              <a:rPr lang="en-US" b="1" kern="1200" dirty="0">
                <a:solidFill>
                  <a:prstClr val="white"/>
                </a:solidFill>
                <a:latin typeface="+mj-lt"/>
                <a:ea typeface="+mn-ea"/>
                <a:cs typeface="+mn-cs"/>
              </a:rPr>
              <a:t>DFSR</a:t>
            </a:r>
          </a:p>
        </p:txBody>
      </p:sp>
      <p:sp>
        <p:nvSpPr>
          <p:cNvPr id="70" name="TextBox 69"/>
          <p:cNvSpPr txBox="1"/>
          <p:nvPr/>
        </p:nvSpPr>
        <p:spPr>
          <a:xfrm>
            <a:off x="7047594" y="5572125"/>
            <a:ext cx="914400" cy="369332"/>
          </a:xfrm>
          <a:prstGeom prst="rect">
            <a:avLst/>
          </a:prstGeom>
          <a:noFill/>
        </p:spPr>
        <p:txBody>
          <a:bodyPr wrap="square" rtlCol="0">
            <a:spAutoFit/>
          </a:bodyPr>
          <a:lstStyle/>
          <a:p>
            <a:pPr algn="ctr" defTabSz="914363" rtl="0"/>
            <a:r>
              <a:rPr lang="en-US" b="1" kern="1200" dirty="0">
                <a:solidFill>
                  <a:prstClr val="white"/>
                </a:solidFill>
                <a:latin typeface="+mj-lt"/>
                <a:ea typeface="+mn-ea"/>
                <a:cs typeface="+mn-cs"/>
              </a:rPr>
              <a:t>DFSR</a:t>
            </a:r>
          </a:p>
        </p:txBody>
      </p:sp>
      <p:grpSp>
        <p:nvGrpSpPr>
          <p:cNvPr id="3" name="Group 66"/>
          <p:cNvGrpSpPr/>
          <p:nvPr/>
        </p:nvGrpSpPr>
        <p:grpSpPr>
          <a:xfrm>
            <a:off x="1465944" y="1715869"/>
            <a:ext cx="2133600" cy="1104325"/>
            <a:chOff x="1524000" y="1715869"/>
            <a:chExt cx="2133600" cy="1104325"/>
          </a:xfrm>
        </p:grpSpPr>
        <p:cxnSp>
          <p:nvCxnSpPr>
            <p:cNvPr id="18" name="Straight Arrow Connector 17"/>
            <p:cNvCxnSpPr/>
            <p:nvPr/>
          </p:nvCxnSpPr>
          <p:spPr>
            <a:xfrm rot="5400000" flipH="1" flipV="1">
              <a:off x="1362075" y="2590800"/>
              <a:ext cx="457200" cy="1588"/>
            </a:xfrm>
            <a:prstGeom prst="straightConnector1">
              <a:avLst/>
            </a:prstGeom>
            <a:ln w="28575">
              <a:solidFill>
                <a:schemeClr val="bg1"/>
              </a:solidFill>
              <a:headEnd type="none" w="med" len="med"/>
              <a:tailEnd type="none" w="med" len="med"/>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581150" y="2362200"/>
              <a:ext cx="2066925" cy="1588"/>
            </a:xfrm>
            <a:prstGeom prst="straightConnector1">
              <a:avLst/>
            </a:prstGeom>
            <a:ln w="28575">
              <a:solidFill>
                <a:schemeClr val="bg1"/>
              </a:solidFill>
              <a:headEnd type="none" w="med" len="med"/>
              <a:tailEnd type="none" w="med" len="med"/>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a:off x="3409950" y="2590800"/>
              <a:ext cx="457200" cy="1588"/>
            </a:xfrm>
            <a:prstGeom prst="straightConnector1">
              <a:avLst/>
            </a:prstGeom>
            <a:ln w="28575">
              <a:solidFill>
                <a:schemeClr val="bg1"/>
              </a:solidFill>
              <a:tailEnd type="arrow"/>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1524000" y="1715869"/>
              <a:ext cx="2133600" cy="646331"/>
            </a:xfrm>
            <a:prstGeom prst="rect">
              <a:avLst/>
            </a:prstGeom>
            <a:noFill/>
          </p:spPr>
          <p:txBody>
            <a:bodyPr wrap="square" rtlCol="0">
              <a:spAutoFit/>
            </a:bodyPr>
            <a:lstStyle/>
            <a:p>
              <a:pPr algn="ctr"/>
              <a:r>
                <a:rPr lang="en-US" b="1" dirty="0" smtClean="0">
                  <a:solidFill>
                    <a:srgbClr val="F6AE1E"/>
                  </a:solidFill>
                  <a:latin typeface="+mj-lt"/>
                </a:rPr>
                <a:t>PREPARING</a:t>
              </a:r>
            </a:p>
            <a:p>
              <a:pPr algn="ctr"/>
              <a:r>
                <a:rPr lang="en-US" b="1" dirty="0" smtClean="0">
                  <a:solidFill>
                    <a:srgbClr val="F6AE1E"/>
                  </a:solidFill>
                  <a:latin typeface="+mj-lt"/>
                </a:rPr>
                <a:t>INITIAL SYNC</a:t>
              </a:r>
            </a:p>
          </p:txBody>
        </p:sp>
      </p:grpSp>
      <p:sp>
        <p:nvSpPr>
          <p:cNvPr id="56" name="TextBox 55"/>
          <p:cNvSpPr txBox="1"/>
          <p:nvPr/>
        </p:nvSpPr>
        <p:spPr>
          <a:xfrm>
            <a:off x="3447144" y="3821668"/>
            <a:ext cx="2133600" cy="369332"/>
          </a:xfrm>
          <a:prstGeom prst="rect">
            <a:avLst/>
          </a:prstGeom>
          <a:noFill/>
        </p:spPr>
        <p:txBody>
          <a:bodyPr wrap="square" rtlCol="0">
            <a:spAutoFit/>
          </a:bodyPr>
          <a:lstStyle/>
          <a:p>
            <a:pPr algn="ctr"/>
            <a:r>
              <a:rPr lang="en-US" b="1" dirty="0" smtClean="0">
                <a:solidFill>
                  <a:srgbClr val="F6AE1E"/>
                </a:solidFill>
                <a:latin typeface="+mj-lt"/>
              </a:rPr>
              <a:t>REDIRECTING</a:t>
            </a:r>
          </a:p>
        </p:txBody>
      </p:sp>
      <p:grpSp>
        <p:nvGrpSpPr>
          <p:cNvPr id="4" name="Group 70"/>
          <p:cNvGrpSpPr/>
          <p:nvPr/>
        </p:nvGrpSpPr>
        <p:grpSpPr>
          <a:xfrm>
            <a:off x="5437869" y="1992868"/>
            <a:ext cx="2133600" cy="826532"/>
            <a:chOff x="1524000" y="1993662"/>
            <a:chExt cx="2133600" cy="826532"/>
          </a:xfrm>
        </p:grpSpPr>
        <p:cxnSp>
          <p:nvCxnSpPr>
            <p:cNvPr id="72" name="Straight Arrow Connector 71"/>
            <p:cNvCxnSpPr/>
            <p:nvPr/>
          </p:nvCxnSpPr>
          <p:spPr>
            <a:xfrm rot="5400000" flipH="1" flipV="1">
              <a:off x="1362075" y="2590800"/>
              <a:ext cx="457200" cy="1588"/>
            </a:xfrm>
            <a:prstGeom prst="straightConnector1">
              <a:avLst/>
            </a:prstGeom>
            <a:ln w="28575">
              <a:solidFill>
                <a:schemeClr val="bg1"/>
              </a:solidFill>
              <a:headEnd type="none" w="med" len="med"/>
              <a:tailEnd type="none" w="med" len="med"/>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1581150" y="2362200"/>
              <a:ext cx="2066925" cy="1588"/>
            </a:xfrm>
            <a:prstGeom prst="straightConnector1">
              <a:avLst/>
            </a:prstGeom>
            <a:ln w="28575">
              <a:solidFill>
                <a:schemeClr val="bg1"/>
              </a:solidFill>
              <a:headEnd type="none" w="med" len="med"/>
              <a:tailEnd type="none" w="med" len="med"/>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rot="5400000">
              <a:off x="3400425" y="2590800"/>
              <a:ext cx="457200" cy="1588"/>
            </a:xfrm>
            <a:prstGeom prst="straightConnector1">
              <a:avLst/>
            </a:prstGeom>
            <a:ln w="28575">
              <a:solidFill>
                <a:schemeClr val="bg1"/>
              </a:solidFill>
              <a:tailEnd type="arrow"/>
            </a:ln>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1524000" y="1993662"/>
              <a:ext cx="2133600" cy="369332"/>
            </a:xfrm>
            <a:prstGeom prst="rect">
              <a:avLst/>
            </a:prstGeom>
            <a:noFill/>
          </p:spPr>
          <p:txBody>
            <a:bodyPr wrap="square" rtlCol="0">
              <a:spAutoFit/>
            </a:bodyPr>
            <a:lstStyle/>
            <a:p>
              <a:pPr algn="ctr"/>
              <a:r>
                <a:rPr lang="en-US" b="1" dirty="0" smtClean="0">
                  <a:solidFill>
                    <a:srgbClr val="F6AE1E"/>
                  </a:solidFill>
                  <a:latin typeface="+mj-lt"/>
                </a:rPr>
                <a:t>ELIMINATING</a:t>
              </a:r>
            </a:p>
          </p:txBody>
        </p:sp>
      </p:grpSp>
      <p:grpSp>
        <p:nvGrpSpPr>
          <p:cNvPr id="5" name="Group 35"/>
          <p:cNvGrpSpPr/>
          <p:nvPr/>
        </p:nvGrpSpPr>
        <p:grpSpPr>
          <a:xfrm>
            <a:off x="2712576" y="4361688"/>
            <a:ext cx="722757" cy="628744"/>
            <a:chOff x="2770632" y="4187952"/>
            <a:chExt cx="722757" cy="628744"/>
          </a:xfrm>
        </p:grpSpPr>
        <p:pic>
          <p:nvPicPr>
            <p:cNvPr id="34" name="Picture 3" descr="C:\Program Files\Microsoft Resource DVD Artwork\DVD_ART\Artwork_Imagery\Shapes and Graphics\Misc\gears 3 overlapped.png"/>
            <p:cNvPicPr>
              <a:picLocks noChangeAspect="1" noChangeArrowheads="1"/>
            </p:cNvPicPr>
            <p:nvPr/>
          </p:nvPicPr>
          <p:blipFill>
            <a:blip r:embed="rId4"/>
            <a:srcRect/>
            <a:stretch>
              <a:fillRect/>
            </a:stretch>
          </p:blipFill>
          <p:spPr bwMode="auto">
            <a:xfrm>
              <a:off x="2896939" y="4187952"/>
              <a:ext cx="470143" cy="448056"/>
            </a:xfrm>
            <a:prstGeom prst="rect">
              <a:avLst/>
            </a:prstGeom>
            <a:noFill/>
          </p:spPr>
        </p:pic>
        <p:sp>
          <p:nvSpPr>
            <p:cNvPr id="35" name="TextBox 34"/>
            <p:cNvSpPr txBox="1"/>
            <p:nvPr/>
          </p:nvSpPr>
          <p:spPr>
            <a:xfrm>
              <a:off x="2770632" y="4562780"/>
              <a:ext cx="722757" cy="253916"/>
            </a:xfrm>
            <a:prstGeom prst="rect">
              <a:avLst/>
            </a:prstGeom>
            <a:noFill/>
          </p:spPr>
          <p:txBody>
            <a:bodyPr wrap="square" rtlCol="0">
              <a:spAutoFit/>
            </a:bodyPr>
            <a:lstStyle/>
            <a:p>
              <a:pPr algn="ctr" defTabSz="914363" rtl="0"/>
              <a:r>
                <a:rPr lang="en-US" sz="1050" b="1" kern="1200" dirty="0">
                  <a:solidFill>
                    <a:prstClr val="white"/>
                  </a:solidFill>
                  <a:latin typeface="+mj-lt"/>
                  <a:ea typeface="+mn-ea"/>
                  <a:cs typeface="+mn-cs"/>
                </a:rPr>
                <a:t>DFSR</a:t>
              </a:r>
            </a:p>
          </p:txBody>
        </p:sp>
      </p:grpSp>
      <p:grpSp>
        <p:nvGrpSpPr>
          <p:cNvPr id="6" name="Group 40"/>
          <p:cNvGrpSpPr/>
          <p:nvPr/>
        </p:nvGrpSpPr>
        <p:grpSpPr>
          <a:xfrm>
            <a:off x="5722476" y="4343400"/>
            <a:ext cx="581406" cy="611606"/>
            <a:chOff x="1866900" y="4133088"/>
            <a:chExt cx="581406" cy="611606"/>
          </a:xfrm>
        </p:grpSpPr>
        <p:pic>
          <p:nvPicPr>
            <p:cNvPr id="37" name="Picture 2" descr="C:\Program Files\Microsoft Resource DVD Artwork\DVD_ART\Artwork_Imagery\HARDWARE_IMAGERY\Illustration - Misc Hardware\Windows Server Icons\Misc\gears cogwheels.png"/>
            <p:cNvPicPr>
              <a:picLocks noChangeAspect="1" noChangeArrowheads="1"/>
            </p:cNvPicPr>
            <p:nvPr/>
          </p:nvPicPr>
          <p:blipFill>
            <a:blip r:embed="rId3"/>
            <a:srcRect/>
            <a:stretch>
              <a:fillRect/>
            </a:stretch>
          </p:blipFill>
          <p:spPr bwMode="auto">
            <a:xfrm>
              <a:off x="1946529" y="4133088"/>
              <a:ext cx="422148" cy="419558"/>
            </a:xfrm>
            <a:prstGeom prst="rect">
              <a:avLst/>
            </a:prstGeom>
            <a:noFill/>
          </p:spPr>
        </p:pic>
        <p:sp>
          <p:nvSpPr>
            <p:cNvPr id="39" name="TextBox 38"/>
            <p:cNvSpPr txBox="1"/>
            <p:nvPr/>
          </p:nvSpPr>
          <p:spPr>
            <a:xfrm>
              <a:off x="1866900" y="4483084"/>
              <a:ext cx="581406" cy="261610"/>
            </a:xfrm>
            <a:prstGeom prst="rect">
              <a:avLst/>
            </a:prstGeom>
            <a:noFill/>
          </p:spPr>
          <p:txBody>
            <a:bodyPr wrap="square" rtlCol="0">
              <a:spAutoFit/>
            </a:bodyPr>
            <a:lstStyle/>
            <a:p>
              <a:pPr algn="ctr" defTabSz="914363" rtl="0"/>
              <a:r>
                <a:rPr lang="en-US" sz="1050" b="1" kern="1200" dirty="0">
                  <a:solidFill>
                    <a:prstClr val="white"/>
                  </a:solidFill>
                  <a:latin typeface="+mj-lt"/>
                  <a:ea typeface="+mn-ea"/>
                  <a:cs typeface="+mn-cs"/>
                </a:rPr>
                <a:t>FRS</a:t>
              </a:r>
            </a:p>
          </p:txBody>
        </p:sp>
      </p:gr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387054" y="228600"/>
            <a:ext cx="8375946" cy="609398"/>
          </a:xfrm>
        </p:spPr>
        <p:txBody>
          <a:bodyPr/>
          <a:lstStyle/>
          <a:p>
            <a:r>
              <a:rPr lang="en-US" sz="4400" noProof="0" dirty="0" smtClean="0"/>
              <a:t>End-To-End Administrator Experience</a:t>
            </a:r>
            <a:endParaRPr lang="en-US" sz="4400" noProof="0" dirty="0"/>
          </a:p>
        </p:txBody>
      </p:sp>
      <p:sp>
        <p:nvSpPr>
          <p:cNvPr id="4" name="Content Placeholder 3"/>
          <p:cNvSpPr>
            <a:spLocks noGrp="1"/>
          </p:cNvSpPr>
          <p:nvPr>
            <p:ph idx="1"/>
          </p:nvPr>
        </p:nvSpPr>
        <p:spPr>
          <a:xfrm>
            <a:off x="381000" y="1412875"/>
            <a:ext cx="8382000" cy="3347070"/>
          </a:xfrm>
        </p:spPr>
        <p:txBody>
          <a:bodyPr/>
          <a:lstStyle/>
          <a:p>
            <a:pPr>
              <a:spcBef>
                <a:spcPts val="1200"/>
              </a:spcBef>
            </a:pPr>
            <a:r>
              <a:rPr lang="en-US" sz="2500" noProof="0" dirty="0" smtClean="0"/>
              <a:t>Raise domain functional level to Windows Server 2008</a:t>
            </a:r>
          </a:p>
          <a:p>
            <a:pPr>
              <a:spcBef>
                <a:spcPts val="1200"/>
              </a:spcBef>
            </a:pPr>
            <a:r>
              <a:rPr lang="en-US" sz="2500" noProof="0" dirty="0" smtClean="0"/>
              <a:t>Check health of AD replication – </a:t>
            </a:r>
            <a:r>
              <a:rPr lang="en-US" sz="2500" noProof="0" dirty="0" err="1" smtClean="0"/>
              <a:t>RepAdmin</a:t>
            </a:r>
            <a:r>
              <a:rPr lang="en-US" sz="2500" noProof="0" dirty="0" smtClean="0"/>
              <a:t> /</a:t>
            </a:r>
            <a:r>
              <a:rPr lang="en-US" sz="2500" noProof="0" dirty="0" err="1" smtClean="0"/>
              <a:t>ReplSum</a:t>
            </a:r>
            <a:endParaRPr lang="en-US" sz="2500" noProof="0" dirty="0" smtClean="0"/>
          </a:p>
          <a:p>
            <a:pPr>
              <a:spcBef>
                <a:spcPts val="1200"/>
              </a:spcBef>
            </a:pPr>
            <a:r>
              <a:rPr lang="en-US" sz="2500" noProof="0" dirty="0" smtClean="0"/>
              <a:t>Migrate to ‘PREPARED’ state – </a:t>
            </a:r>
            <a:r>
              <a:rPr lang="en-US" sz="2500" noProof="0" dirty="0" err="1" smtClean="0"/>
              <a:t>dfsrmig</a:t>
            </a:r>
            <a:r>
              <a:rPr lang="en-US" sz="2500" noProof="0" dirty="0" smtClean="0"/>
              <a:t> /</a:t>
            </a:r>
            <a:r>
              <a:rPr lang="en-US" sz="2500" noProof="0" dirty="0" err="1" smtClean="0"/>
              <a:t>setGlobalState</a:t>
            </a:r>
            <a:r>
              <a:rPr lang="en-US" sz="2500" noProof="0" dirty="0" smtClean="0"/>
              <a:t> 1</a:t>
            </a:r>
          </a:p>
          <a:p>
            <a:pPr>
              <a:spcBef>
                <a:spcPts val="1200"/>
              </a:spcBef>
            </a:pPr>
            <a:r>
              <a:rPr lang="en-US" sz="2500" noProof="0" dirty="0" smtClean="0"/>
              <a:t>Ensure all DCs are ‘PREPARED’ – </a:t>
            </a:r>
            <a:r>
              <a:rPr lang="en-US" sz="2500" noProof="0" dirty="0" err="1" smtClean="0"/>
              <a:t>dfsrmig</a:t>
            </a:r>
            <a:r>
              <a:rPr lang="en-US" sz="2500" noProof="0" dirty="0" smtClean="0"/>
              <a:t> /</a:t>
            </a:r>
            <a:r>
              <a:rPr lang="en-US" sz="2500" noProof="0" dirty="0" err="1" smtClean="0"/>
              <a:t>getMigrationState</a:t>
            </a:r>
            <a:endParaRPr lang="en-US" sz="2500" noProof="0" dirty="0" smtClean="0"/>
          </a:p>
          <a:p>
            <a:pPr>
              <a:spcBef>
                <a:spcPts val="1200"/>
              </a:spcBef>
            </a:pPr>
            <a:r>
              <a:rPr lang="en-US" sz="2500" noProof="0" dirty="0" smtClean="0"/>
              <a:t>Migrate to ‘REDIRECTED’ state – </a:t>
            </a:r>
            <a:r>
              <a:rPr lang="en-US" sz="2500" noProof="0" dirty="0" err="1" smtClean="0"/>
              <a:t>dfsrmig</a:t>
            </a:r>
            <a:r>
              <a:rPr lang="en-US" sz="2500" noProof="0" dirty="0" smtClean="0"/>
              <a:t> /</a:t>
            </a:r>
            <a:r>
              <a:rPr lang="en-US" sz="2500" noProof="0" dirty="0" err="1" smtClean="0"/>
              <a:t>setGlobalState</a:t>
            </a:r>
            <a:r>
              <a:rPr lang="en-US" sz="2500" noProof="0" dirty="0" smtClean="0"/>
              <a:t> 2</a:t>
            </a:r>
          </a:p>
          <a:p>
            <a:pPr>
              <a:spcBef>
                <a:spcPts val="1200"/>
              </a:spcBef>
            </a:pPr>
            <a:r>
              <a:rPr lang="en-US" sz="2500" noProof="0" dirty="0" smtClean="0"/>
              <a:t>Ensure all DCs are ‘REDIRECTED’– </a:t>
            </a:r>
            <a:r>
              <a:rPr lang="en-US" sz="2500" noProof="0" dirty="0" err="1" smtClean="0"/>
              <a:t>dfsrmig</a:t>
            </a:r>
            <a:r>
              <a:rPr lang="en-US" sz="2500" noProof="0" dirty="0" smtClean="0"/>
              <a:t> /</a:t>
            </a:r>
            <a:r>
              <a:rPr lang="en-US" sz="2500" noProof="0" dirty="0" err="1" smtClean="0"/>
              <a:t>getMigrationState</a:t>
            </a:r>
            <a:endParaRPr lang="en-US" sz="2500" noProof="0" dirty="0" smtClean="0"/>
          </a:p>
          <a:p>
            <a:pPr>
              <a:spcBef>
                <a:spcPts val="1200"/>
              </a:spcBef>
            </a:pPr>
            <a:r>
              <a:rPr lang="en-US" sz="2500" noProof="0" dirty="0" smtClean="0"/>
              <a:t>Migrate to ‘ELIMINATED’ state - </a:t>
            </a:r>
            <a:r>
              <a:rPr lang="en-US" sz="2500" noProof="0" dirty="0" err="1" smtClean="0"/>
              <a:t>dfsrmig</a:t>
            </a:r>
            <a:r>
              <a:rPr lang="en-US" sz="2500" noProof="0" dirty="0" smtClean="0"/>
              <a:t> /</a:t>
            </a:r>
            <a:r>
              <a:rPr lang="en-US" sz="2500" noProof="0" dirty="0" err="1" smtClean="0"/>
              <a:t>setGlobalState</a:t>
            </a:r>
            <a:r>
              <a:rPr lang="en-US" sz="2500" noProof="0" dirty="0" smtClean="0"/>
              <a:t> 3</a:t>
            </a:r>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US" noProof="0" smtClean="0"/>
              <a:t>DFS-R in R2</a:t>
            </a:r>
            <a:endParaRPr lang="en-US" noProof="0"/>
          </a:p>
        </p:txBody>
      </p:sp>
      <p:sp>
        <p:nvSpPr>
          <p:cNvPr id="3" name="Content Placeholder 2"/>
          <p:cNvSpPr>
            <a:spLocks noGrp="1"/>
          </p:cNvSpPr>
          <p:nvPr>
            <p:ph idx="1"/>
          </p:nvPr>
        </p:nvSpPr>
        <p:spPr>
          <a:xfrm>
            <a:off x="228600" y="1135117"/>
            <a:ext cx="8765628" cy="4652333"/>
          </a:xfrm>
        </p:spPr>
        <p:txBody>
          <a:bodyPr/>
          <a:lstStyle/>
          <a:p>
            <a:r>
              <a:rPr lang="en-US" sz="2400" noProof="0" dirty="0" smtClean="0"/>
              <a:t>DFS-R Read only replication</a:t>
            </a:r>
          </a:p>
          <a:p>
            <a:pPr lvl="1"/>
            <a:r>
              <a:rPr lang="en-US" sz="2000" noProof="0" dirty="0" smtClean="0"/>
              <a:t>Publication data that should never be changed at branch locations</a:t>
            </a:r>
          </a:p>
          <a:p>
            <a:pPr lvl="1"/>
            <a:r>
              <a:rPr lang="en-US" sz="2000" noProof="0" dirty="0" smtClean="0"/>
              <a:t>Open or create requesting WRITE access will be failed by a new filter driver</a:t>
            </a:r>
          </a:p>
          <a:p>
            <a:pPr lvl="1"/>
            <a:r>
              <a:rPr lang="en-US" sz="2000" noProof="0" dirty="0" smtClean="0"/>
              <a:t>Even if the filter is not running, other Win7 Replication Group members will refuse updates from a read-only replication partner</a:t>
            </a:r>
          </a:p>
          <a:p>
            <a:pPr lvl="1"/>
            <a:r>
              <a:rPr lang="en-US" sz="2000" noProof="0" dirty="0" smtClean="0"/>
              <a:t>Read-only member: Windows Server 2008 R2</a:t>
            </a:r>
          </a:p>
          <a:p>
            <a:pPr lvl="1"/>
            <a:r>
              <a:rPr lang="en-US" sz="2000" noProof="0" dirty="0" smtClean="0"/>
              <a:t>Other members: Windows Server 2003 R2 or later</a:t>
            </a:r>
          </a:p>
          <a:p>
            <a:pPr lvl="1"/>
            <a:endParaRPr lang="en-US" sz="2000" noProof="0" dirty="0" smtClean="0"/>
          </a:p>
          <a:p>
            <a:r>
              <a:rPr lang="en-US" sz="2400" noProof="0" dirty="0" smtClean="0"/>
              <a:t>DFS-R cluster support (high-availability) </a:t>
            </a:r>
          </a:p>
          <a:p>
            <a:pPr lvl="1"/>
            <a:r>
              <a:rPr lang="en-US" sz="2000" noProof="0" dirty="0" smtClean="0"/>
              <a:t>Replicated file folders on a clustered file server</a:t>
            </a:r>
          </a:p>
          <a:p>
            <a:pPr lvl="1"/>
            <a:r>
              <a:rPr lang="en-US" sz="2000" noProof="0" dirty="0" smtClean="0"/>
              <a:t>Any Highly Available File Server can become a DFSR member server, and the DFS-R service will fail over transparently between nodes</a:t>
            </a:r>
          </a:p>
          <a:p>
            <a:pPr lvl="1"/>
            <a:r>
              <a:rPr lang="en-US" sz="2000" noProof="0" dirty="0" smtClean="0"/>
              <a:t>All cluster nodes: Windows Server 2008 R2</a:t>
            </a:r>
          </a:p>
          <a:p>
            <a:pPr lvl="1"/>
            <a:r>
              <a:rPr lang="en-US" sz="2000" noProof="0" dirty="0" smtClean="0"/>
              <a:t>Other members: Windows Server 2003 R2 or later</a:t>
            </a:r>
          </a:p>
        </p:txBody>
      </p:sp>
      <p:pic>
        <p:nvPicPr>
          <p:cNvPr id="5" name="Picture 4" descr="sh_storage.jpg"/>
          <p:cNvPicPr/>
          <p:nvPr/>
        </p:nvPicPr>
        <p:blipFill>
          <a:blip r:embed="rId3"/>
          <a:stretch>
            <a:fillRect/>
          </a:stretch>
        </p:blipFill>
        <p:spPr>
          <a:xfrm>
            <a:off x="6574221" y="5178973"/>
            <a:ext cx="2430517" cy="1395247"/>
          </a:xfrm>
          <a:prstGeom prst="rect">
            <a:avLst/>
          </a:prstGeom>
        </p:spPr>
      </p:pic>
      <p:sp>
        <p:nvSpPr>
          <p:cNvPr id="6" name="TextBox 5"/>
          <p:cNvSpPr txBox="1"/>
          <p:nvPr/>
        </p:nvSpPr>
        <p:spPr>
          <a:xfrm rot="628846">
            <a:off x="5486542" y="495952"/>
            <a:ext cx="346053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sz="2400" dirty="0" smtClean="0"/>
              <a:t>Windows Server 2008 R2 </a:t>
            </a:r>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fade">
                                      <p:cBhvr>
                                        <p:cTn id="7" dur="500"/>
                                        <p:tgtEl>
                                          <p:spTgt spid="3">
                                            <p:txEl>
                                              <p:pRg st="7" end="7"/>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8" end="8"/>
                                            </p:txEl>
                                          </p:spTgt>
                                        </p:tgtEl>
                                        <p:attrNameLst>
                                          <p:attrName>style.visibility</p:attrName>
                                        </p:attrNameLst>
                                      </p:cBhvr>
                                      <p:to>
                                        <p:strVal val="visible"/>
                                      </p:to>
                                    </p:set>
                                    <p:animEffect transition="in" filter="fade">
                                      <p:cBhvr>
                                        <p:cTn id="10" dur="500"/>
                                        <p:tgtEl>
                                          <p:spTgt spid="3">
                                            <p:txEl>
                                              <p:pRg st="8" end="8"/>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animEffect transition="in" filter="fade">
                                      <p:cBhvr>
                                        <p:cTn id="13" dur="500"/>
                                        <p:tgtEl>
                                          <p:spTgt spid="3">
                                            <p:txEl>
                                              <p:pRg st="9" end="9"/>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10" end="10"/>
                                            </p:txEl>
                                          </p:spTgt>
                                        </p:tgtEl>
                                        <p:attrNameLst>
                                          <p:attrName>style.visibility</p:attrName>
                                        </p:attrNameLst>
                                      </p:cBhvr>
                                      <p:to>
                                        <p:strVal val="visible"/>
                                      </p:to>
                                    </p:set>
                                    <p:animEffect transition="in" filter="fade">
                                      <p:cBhvr>
                                        <p:cTn id="16" dur="500"/>
                                        <p:tgtEl>
                                          <p:spTgt spid="3">
                                            <p:txEl>
                                              <p:pRg st="10" end="1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animEffect transition="in" filter="fade">
                                      <p:cBhvr>
                                        <p:cTn id="19" dur="500"/>
                                        <p:tgtEl>
                                          <p:spTgt spid="3">
                                            <p:txEl>
                                              <p:pRg st="11" end="11"/>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noProof="0" smtClean="0"/>
              <a:t>Services for NFS (MSNFS)</a:t>
            </a:r>
            <a:endParaRPr lang="en-US" noProof="0"/>
          </a:p>
        </p:txBody>
      </p:sp>
      <p:sp>
        <p:nvSpPr>
          <p:cNvPr id="8" name="Subtitle 7"/>
          <p:cNvSpPr>
            <a:spLocks noGrp="1"/>
          </p:cNvSpPr>
          <p:nvPr>
            <p:ph type="subTitle" idx="1"/>
          </p:nvPr>
        </p:nvSpPr>
        <p:spPr/>
        <p:txBody>
          <a:bodyPr/>
          <a:lstStyle/>
          <a:p>
            <a:endParaRPr lang="en-GB"/>
          </a:p>
        </p:txBody>
      </p:sp>
      <p:sp>
        <p:nvSpPr>
          <p:cNvPr id="9" name="Text Placeholder 8"/>
          <p:cNvSpPr>
            <a:spLocks noGrp="1"/>
          </p:cNvSpPr>
          <p:nvPr>
            <p:ph type="body" sz="quarter" idx="10"/>
          </p:nvPr>
        </p:nvSpPr>
        <p:spPr/>
        <p:txBody>
          <a:bodyPr/>
          <a:lstStyle/>
          <a:p>
            <a:endParaRPr lang="en-GB" dirty="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Roles, Role Services and Features</a:t>
            </a:r>
            <a:endParaRPr lang="en-US" dirty="0"/>
          </a:p>
        </p:txBody>
      </p:sp>
      <p:sp>
        <p:nvSpPr>
          <p:cNvPr id="3" name="Content Placeholder 2"/>
          <p:cNvSpPr>
            <a:spLocks noGrp="1"/>
          </p:cNvSpPr>
          <p:nvPr>
            <p:ph idx="1"/>
          </p:nvPr>
        </p:nvSpPr>
        <p:spPr/>
        <p:txBody>
          <a:bodyPr/>
          <a:lstStyle/>
          <a:p>
            <a:r>
              <a:rPr lang="en-US" dirty="0" smtClean="0"/>
              <a:t>Before we begin, I wanted to quickly review these new Windows Server 2008 tools…</a:t>
            </a:r>
          </a:p>
          <a:p>
            <a:r>
              <a:rPr lang="en-US" dirty="0" smtClean="0"/>
              <a:t>Server Manager</a:t>
            </a:r>
          </a:p>
          <a:p>
            <a:pPr lvl="1"/>
            <a:r>
              <a:rPr lang="en-US" dirty="0" smtClean="0"/>
              <a:t>Roles</a:t>
            </a:r>
          </a:p>
          <a:p>
            <a:pPr lvl="1"/>
            <a:r>
              <a:rPr lang="en-US" dirty="0" smtClean="0"/>
              <a:t>Role Services</a:t>
            </a:r>
          </a:p>
          <a:p>
            <a:pPr lvl="1"/>
            <a:r>
              <a:rPr lang="en-US" dirty="0" smtClean="0"/>
              <a:t>Features</a:t>
            </a:r>
          </a:p>
          <a:p>
            <a:r>
              <a:rPr lang="en-US" dirty="0" smtClean="0"/>
              <a:t>ServerManagerCmd.exe</a:t>
            </a:r>
          </a:p>
          <a:p>
            <a:endParaRPr lang="en-US" dirty="0" smtClean="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noProof="0" smtClean="0"/>
              <a:t>MSNFS In Windows Vista/WS2008</a:t>
            </a:r>
          </a:p>
        </p:txBody>
      </p:sp>
      <p:sp>
        <p:nvSpPr>
          <p:cNvPr id="12291" name="Rectangle 3"/>
          <p:cNvSpPr>
            <a:spLocks noGrp="1" noChangeArrowheads="1"/>
          </p:cNvSpPr>
          <p:nvPr>
            <p:ph idx="1"/>
          </p:nvPr>
        </p:nvSpPr>
        <p:spPr>
          <a:xfrm>
            <a:off x="387350" y="1416050"/>
            <a:ext cx="8077200" cy="4869025"/>
          </a:xfrm>
        </p:spPr>
        <p:txBody>
          <a:bodyPr vert="horz" wrap="square" lIns="0" tIns="0" rIns="0" bIns="0" rtlCol="0">
            <a:spAutoFit/>
          </a:bodyPr>
          <a:lstStyle/>
          <a:p>
            <a:pPr marL="396875" indent="-396875">
              <a:spcBef>
                <a:spcPts val="600"/>
              </a:spcBef>
            </a:pPr>
            <a:r>
              <a:rPr lang="en-US" sz="2400" dirty="0" smtClean="0"/>
              <a:t>Support for NFS v2/3 now included in Windows</a:t>
            </a:r>
          </a:p>
          <a:p>
            <a:pPr lvl="1">
              <a:spcBef>
                <a:spcPts val="600"/>
              </a:spcBef>
            </a:pPr>
            <a:r>
              <a:rPr lang="en-US" sz="2000" dirty="0" smtClean="0"/>
              <a:t>NFS Client “in-box” for the first time in the Windows Vista release</a:t>
            </a:r>
          </a:p>
          <a:p>
            <a:pPr lvl="1">
              <a:spcBef>
                <a:spcPts val="600"/>
              </a:spcBef>
            </a:pPr>
            <a:r>
              <a:rPr lang="en-US" sz="2000" dirty="0" smtClean="0"/>
              <a:t>NFS Server “in-box” for the first time in Windows Server 2008 release</a:t>
            </a:r>
          </a:p>
          <a:p>
            <a:pPr marL="396875" indent="-396875">
              <a:spcBef>
                <a:spcPts val="600"/>
              </a:spcBef>
            </a:pPr>
            <a:r>
              <a:rPr lang="en-US" sz="2400" dirty="0" smtClean="0"/>
              <a:t>Enhancements in Windows Server 2008</a:t>
            </a:r>
          </a:p>
          <a:p>
            <a:pPr lvl="1">
              <a:spcBef>
                <a:spcPts val="600"/>
              </a:spcBef>
            </a:pPr>
            <a:r>
              <a:rPr lang="en-US" sz="2000" dirty="0" smtClean="0"/>
              <a:t>IPv6 support</a:t>
            </a:r>
          </a:p>
          <a:p>
            <a:pPr lvl="1">
              <a:spcBef>
                <a:spcPts val="600"/>
              </a:spcBef>
            </a:pPr>
            <a:r>
              <a:rPr lang="en-US" sz="2000" dirty="0" smtClean="0"/>
              <a:t>Enhanced RFC2307: Leverage AD for Windows and Unix user mapping</a:t>
            </a:r>
          </a:p>
          <a:p>
            <a:pPr lvl="1">
              <a:spcBef>
                <a:spcPts val="600"/>
              </a:spcBef>
            </a:pPr>
            <a:r>
              <a:rPr lang="en-US" sz="2000" dirty="0" smtClean="0"/>
              <a:t>Improved audit logging</a:t>
            </a:r>
          </a:p>
          <a:p>
            <a:pPr lvl="1">
              <a:spcBef>
                <a:spcPts val="600"/>
              </a:spcBef>
            </a:pPr>
            <a:r>
              <a:rPr lang="en-US" sz="2000" dirty="0" smtClean="0"/>
              <a:t>Fine grained component installation: </a:t>
            </a:r>
            <a:br>
              <a:rPr lang="en-US" sz="2000" dirty="0" smtClean="0"/>
            </a:br>
            <a:r>
              <a:rPr lang="en-US" sz="2000" dirty="0" smtClean="0"/>
              <a:t>Greater control and scriptable MSNFS deployments</a:t>
            </a:r>
          </a:p>
          <a:p>
            <a:pPr lvl="1">
              <a:spcBef>
                <a:spcPts val="600"/>
              </a:spcBef>
            </a:pPr>
            <a:r>
              <a:rPr lang="en-US" sz="2000" dirty="0" smtClean="0"/>
              <a:t>File Share management UI provides consistent experience: </a:t>
            </a:r>
            <a:br>
              <a:rPr lang="en-US" sz="2000" dirty="0" smtClean="0"/>
            </a:br>
            <a:r>
              <a:rPr lang="en-US" sz="2000" dirty="0" smtClean="0"/>
              <a:t>Share a folder via SMB and NFS from one location</a:t>
            </a:r>
          </a:p>
          <a:p>
            <a:pPr lvl="1">
              <a:spcBef>
                <a:spcPts val="600"/>
              </a:spcBef>
            </a:pPr>
            <a:r>
              <a:rPr lang="en-US" sz="2000" dirty="0" smtClean="0"/>
              <a:t>Automated firewall configuration simplifies deployment</a:t>
            </a:r>
          </a:p>
          <a:p>
            <a:pPr marL="396875" indent="-396875">
              <a:spcBef>
                <a:spcPts val="600"/>
              </a:spcBef>
            </a:pPr>
            <a:r>
              <a:rPr lang="en-US" sz="2400" dirty="0" smtClean="0"/>
              <a:t>Username mapping server deprecated, </a:t>
            </a:r>
            <a:br>
              <a:rPr lang="en-US" sz="2400" dirty="0" smtClean="0"/>
            </a:br>
            <a:r>
              <a:rPr lang="en-US" sz="2400" dirty="0" smtClean="0"/>
              <a:t>can still use it running on a down-level box</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1">
                                            <p:txEl>
                                              <p:pRg st="3" end="3"/>
                                            </p:txEl>
                                          </p:spTgt>
                                        </p:tgtEl>
                                        <p:attrNameLst>
                                          <p:attrName>style.visibility</p:attrName>
                                        </p:attrNameLst>
                                      </p:cBhvr>
                                      <p:to>
                                        <p:strVal val="visible"/>
                                      </p:to>
                                    </p:set>
                                    <p:animEffect transition="in" filter="fade">
                                      <p:cBhvr>
                                        <p:cTn id="7" dur="500"/>
                                        <p:tgtEl>
                                          <p:spTgt spid="12291">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2291">
                                            <p:txEl>
                                              <p:pRg st="4" end="4"/>
                                            </p:txEl>
                                          </p:spTgt>
                                        </p:tgtEl>
                                        <p:attrNameLst>
                                          <p:attrName>style.visibility</p:attrName>
                                        </p:attrNameLst>
                                      </p:cBhvr>
                                      <p:to>
                                        <p:strVal val="visible"/>
                                      </p:to>
                                    </p:set>
                                    <p:animEffect transition="in" filter="fade">
                                      <p:cBhvr>
                                        <p:cTn id="10" dur="500"/>
                                        <p:tgtEl>
                                          <p:spTgt spid="12291">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2291">
                                            <p:txEl>
                                              <p:pRg st="5" end="5"/>
                                            </p:txEl>
                                          </p:spTgt>
                                        </p:tgtEl>
                                        <p:attrNameLst>
                                          <p:attrName>style.visibility</p:attrName>
                                        </p:attrNameLst>
                                      </p:cBhvr>
                                      <p:to>
                                        <p:strVal val="visible"/>
                                      </p:to>
                                    </p:set>
                                    <p:animEffect transition="in" filter="fade">
                                      <p:cBhvr>
                                        <p:cTn id="13" dur="500"/>
                                        <p:tgtEl>
                                          <p:spTgt spid="12291">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2291">
                                            <p:txEl>
                                              <p:pRg st="6" end="6"/>
                                            </p:txEl>
                                          </p:spTgt>
                                        </p:tgtEl>
                                        <p:attrNameLst>
                                          <p:attrName>style.visibility</p:attrName>
                                        </p:attrNameLst>
                                      </p:cBhvr>
                                      <p:to>
                                        <p:strVal val="visible"/>
                                      </p:to>
                                    </p:set>
                                    <p:animEffect transition="in" filter="fade">
                                      <p:cBhvr>
                                        <p:cTn id="16" dur="500"/>
                                        <p:tgtEl>
                                          <p:spTgt spid="12291">
                                            <p:txEl>
                                              <p:pRg st="6" end="6"/>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2291">
                                            <p:txEl>
                                              <p:pRg st="7" end="7"/>
                                            </p:txEl>
                                          </p:spTgt>
                                        </p:tgtEl>
                                        <p:attrNameLst>
                                          <p:attrName>style.visibility</p:attrName>
                                        </p:attrNameLst>
                                      </p:cBhvr>
                                      <p:to>
                                        <p:strVal val="visible"/>
                                      </p:to>
                                    </p:set>
                                    <p:animEffect transition="in" filter="fade">
                                      <p:cBhvr>
                                        <p:cTn id="19" dur="500"/>
                                        <p:tgtEl>
                                          <p:spTgt spid="12291">
                                            <p:txEl>
                                              <p:pRg st="7" end="7"/>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12291">
                                            <p:txEl>
                                              <p:pRg st="8" end="8"/>
                                            </p:txEl>
                                          </p:spTgt>
                                        </p:tgtEl>
                                        <p:attrNameLst>
                                          <p:attrName>style.visibility</p:attrName>
                                        </p:attrNameLst>
                                      </p:cBhvr>
                                      <p:to>
                                        <p:strVal val="visible"/>
                                      </p:to>
                                    </p:set>
                                    <p:animEffect transition="in" filter="fade">
                                      <p:cBhvr>
                                        <p:cTn id="22" dur="500"/>
                                        <p:tgtEl>
                                          <p:spTgt spid="12291">
                                            <p:txEl>
                                              <p:pRg st="8" end="8"/>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12291">
                                            <p:txEl>
                                              <p:pRg st="9" end="9"/>
                                            </p:txEl>
                                          </p:spTgt>
                                        </p:tgtEl>
                                        <p:attrNameLst>
                                          <p:attrName>style.visibility</p:attrName>
                                        </p:attrNameLst>
                                      </p:cBhvr>
                                      <p:to>
                                        <p:strVal val="visible"/>
                                      </p:to>
                                    </p:set>
                                    <p:animEffect transition="in" filter="fade">
                                      <p:cBhvr>
                                        <p:cTn id="25" dur="500"/>
                                        <p:tgtEl>
                                          <p:spTgt spid="12291">
                                            <p:txEl>
                                              <p:pRg st="9" end="9"/>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2291">
                                            <p:txEl>
                                              <p:pRg st="10" end="10"/>
                                            </p:txEl>
                                          </p:spTgt>
                                        </p:tgtEl>
                                        <p:attrNameLst>
                                          <p:attrName>style.visibility</p:attrName>
                                        </p:attrNameLst>
                                      </p:cBhvr>
                                      <p:to>
                                        <p:strVal val="visible"/>
                                      </p:to>
                                    </p:set>
                                    <p:animEffect transition="in" filter="fade">
                                      <p:cBhvr>
                                        <p:cTn id="28" dur="500"/>
                                        <p:tgtEl>
                                          <p:spTgt spid="12291">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MSNFS in R2</a:t>
            </a:r>
            <a:endParaRPr lang="en-US" noProof="0"/>
          </a:p>
        </p:txBody>
      </p:sp>
      <p:sp>
        <p:nvSpPr>
          <p:cNvPr id="3" name="Content Placeholder 2"/>
          <p:cNvSpPr>
            <a:spLocks noGrp="1"/>
          </p:cNvSpPr>
          <p:nvPr>
            <p:ph idx="1"/>
          </p:nvPr>
        </p:nvSpPr>
        <p:spPr>
          <a:xfrm>
            <a:off x="381000" y="1412875"/>
            <a:ext cx="8382000" cy="5230663"/>
          </a:xfrm>
        </p:spPr>
        <p:txBody>
          <a:bodyPr/>
          <a:lstStyle/>
          <a:p>
            <a:pPr>
              <a:spcBef>
                <a:spcPts val="150"/>
              </a:spcBef>
            </a:pPr>
            <a:r>
              <a:rPr lang="en-US" sz="2400" noProof="0" dirty="0" smtClean="0"/>
              <a:t>Unmapped Unix User Access</a:t>
            </a:r>
          </a:p>
          <a:p>
            <a:pPr lvl="1">
              <a:spcBef>
                <a:spcPts val="150"/>
              </a:spcBef>
            </a:pPr>
            <a:r>
              <a:rPr lang="en-US" sz="2000" noProof="0" dirty="0" smtClean="0"/>
              <a:t>Enables zero configuration NFS deployments</a:t>
            </a:r>
          </a:p>
          <a:p>
            <a:pPr lvl="1">
              <a:spcBef>
                <a:spcPts val="150"/>
              </a:spcBef>
            </a:pPr>
            <a:r>
              <a:rPr lang="en-US" sz="2000" noProof="0" dirty="0" smtClean="0"/>
              <a:t>No up-front mapping required between Unix and Windows users</a:t>
            </a:r>
          </a:p>
          <a:p>
            <a:pPr lvl="1">
              <a:spcBef>
                <a:spcPts val="150"/>
              </a:spcBef>
            </a:pPr>
            <a:r>
              <a:rPr lang="en-US" sz="2000" noProof="0" dirty="0" smtClean="0"/>
              <a:t>Associates a Unix UID/GID directly to a Windows SID</a:t>
            </a:r>
          </a:p>
          <a:p>
            <a:pPr>
              <a:spcBef>
                <a:spcPts val="150"/>
              </a:spcBef>
            </a:pPr>
            <a:r>
              <a:rPr lang="en-US" sz="2400" noProof="0" dirty="0" smtClean="0"/>
              <a:t>WMI provider for NFS</a:t>
            </a:r>
          </a:p>
          <a:p>
            <a:pPr lvl="1">
              <a:spcBef>
                <a:spcPts val="150"/>
              </a:spcBef>
            </a:pPr>
            <a:r>
              <a:rPr lang="en-US" sz="2000" noProof="0" dirty="0" smtClean="0"/>
              <a:t>Consistent remote management of NFS services</a:t>
            </a:r>
          </a:p>
          <a:p>
            <a:pPr lvl="1">
              <a:spcBef>
                <a:spcPts val="150"/>
              </a:spcBef>
            </a:pPr>
            <a:r>
              <a:rPr lang="en-US" sz="2000" noProof="0" dirty="0" smtClean="0"/>
              <a:t>Simplification from Windows Server 2008 </a:t>
            </a:r>
          </a:p>
          <a:p>
            <a:pPr lvl="1">
              <a:spcBef>
                <a:spcPts val="150"/>
              </a:spcBef>
            </a:pPr>
            <a:r>
              <a:rPr lang="en-US" sz="2000" noProof="0" dirty="0" smtClean="0"/>
              <a:t>Required multiple tools for remote management</a:t>
            </a:r>
          </a:p>
          <a:p>
            <a:pPr>
              <a:spcBef>
                <a:spcPts val="150"/>
              </a:spcBef>
            </a:pPr>
            <a:r>
              <a:rPr lang="en-US" sz="2400" noProof="0" dirty="0" smtClean="0"/>
              <a:t>Support for </a:t>
            </a:r>
            <a:r>
              <a:rPr lang="en-US" sz="2400" noProof="0" dirty="0" err="1" smtClean="0"/>
              <a:t>Netgroups</a:t>
            </a:r>
            <a:endParaRPr lang="en-US" sz="2400" noProof="0" dirty="0" smtClean="0"/>
          </a:p>
          <a:p>
            <a:pPr lvl="1">
              <a:spcBef>
                <a:spcPts val="150"/>
              </a:spcBef>
            </a:pPr>
            <a:r>
              <a:rPr lang="en-US" sz="2000" noProof="0" dirty="0" smtClean="0"/>
              <a:t>RFC 2307 and NIS based </a:t>
            </a:r>
            <a:r>
              <a:rPr lang="en-US" sz="2000" noProof="0" dirty="0" err="1" smtClean="0"/>
              <a:t>Netgroups</a:t>
            </a:r>
            <a:endParaRPr lang="en-US" sz="2000" noProof="0" dirty="0" smtClean="0"/>
          </a:p>
          <a:p>
            <a:pPr lvl="1">
              <a:spcBef>
                <a:spcPts val="150"/>
              </a:spcBef>
            </a:pPr>
            <a:r>
              <a:rPr lang="en-US" sz="2000" noProof="0" dirty="0" smtClean="0"/>
              <a:t>NFS file share access control via </a:t>
            </a:r>
            <a:r>
              <a:rPr lang="en-US" sz="2000" noProof="0" dirty="0" err="1" smtClean="0"/>
              <a:t>Netgroup</a:t>
            </a:r>
            <a:r>
              <a:rPr lang="en-US" sz="2000" noProof="0" dirty="0" smtClean="0"/>
              <a:t> mappings</a:t>
            </a:r>
          </a:p>
          <a:p>
            <a:pPr>
              <a:spcBef>
                <a:spcPts val="150"/>
              </a:spcBef>
            </a:pPr>
            <a:r>
              <a:rPr lang="en-US" sz="2400" noProof="0" dirty="0" smtClean="0"/>
              <a:t>Enhanced Security with RPCSEC_GSS support</a:t>
            </a:r>
          </a:p>
          <a:p>
            <a:pPr lvl="1">
              <a:spcBef>
                <a:spcPts val="150"/>
              </a:spcBef>
            </a:pPr>
            <a:r>
              <a:rPr lang="en-US" sz="2000" noProof="0" dirty="0" smtClean="0"/>
              <a:t>Authentication and integrity support </a:t>
            </a:r>
          </a:p>
          <a:p>
            <a:pPr lvl="1">
              <a:spcBef>
                <a:spcPts val="150"/>
              </a:spcBef>
            </a:pPr>
            <a:r>
              <a:rPr lang="en-US" sz="2000" noProof="0" dirty="0" smtClean="0"/>
              <a:t>Kerb5 used for authentication support</a:t>
            </a:r>
          </a:p>
          <a:p>
            <a:pPr lvl="1">
              <a:spcBef>
                <a:spcPts val="150"/>
              </a:spcBef>
            </a:pPr>
            <a:r>
              <a:rPr lang="en-US" sz="2000" noProof="0" dirty="0" smtClean="0"/>
              <a:t>Kerb5i used for integrity checking</a:t>
            </a:r>
          </a:p>
          <a:p>
            <a:pPr lvl="1">
              <a:spcBef>
                <a:spcPts val="150"/>
              </a:spcBef>
            </a:pPr>
            <a:r>
              <a:rPr lang="en-US" sz="2000" noProof="0" dirty="0" smtClean="0"/>
              <a:t>Extensible framework to allow for future security algorithms</a:t>
            </a:r>
          </a:p>
        </p:txBody>
      </p:sp>
      <p:sp>
        <p:nvSpPr>
          <p:cNvPr id="5" name="TextBox 4"/>
          <p:cNvSpPr txBox="1"/>
          <p:nvPr/>
        </p:nvSpPr>
        <p:spPr>
          <a:xfrm rot="628846">
            <a:off x="5486542" y="495952"/>
            <a:ext cx="346053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sz="2400" dirty="0" smtClean="0"/>
              <a:t>Windows Server 2008 R2 </a:t>
            </a:r>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500"/>
                                        <p:tgtEl>
                                          <p:spTgt spid="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fade">
                                      <p:cBhvr>
                                        <p:cTn id="10" dur="500"/>
                                        <p:tgtEl>
                                          <p:spTgt spid="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fade">
                                      <p:cBhvr>
                                        <p:cTn id="13" dur="500"/>
                                        <p:tgtEl>
                                          <p:spTgt spid="3">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7" end="7"/>
                                            </p:txEl>
                                          </p:spTgt>
                                        </p:tgtEl>
                                        <p:attrNameLst>
                                          <p:attrName>style.visibility</p:attrName>
                                        </p:attrNameLst>
                                      </p:cBhvr>
                                      <p:to>
                                        <p:strVal val="visible"/>
                                      </p:to>
                                    </p:set>
                                    <p:animEffect transition="in" filter="fade">
                                      <p:cBhvr>
                                        <p:cTn id="16" dur="500"/>
                                        <p:tgtEl>
                                          <p:spTgt spid="3">
                                            <p:txEl>
                                              <p:pRg st="7" end="7"/>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animEffect transition="in" filter="fade">
                                      <p:cBhvr>
                                        <p:cTn id="21" dur="500"/>
                                        <p:tgtEl>
                                          <p:spTgt spid="3">
                                            <p:txEl>
                                              <p:pRg st="8" end="8"/>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9" end="9"/>
                                            </p:txEl>
                                          </p:spTgt>
                                        </p:tgtEl>
                                        <p:attrNameLst>
                                          <p:attrName>style.visibility</p:attrName>
                                        </p:attrNameLst>
                                      </p:cBhvr>
                                      <p:to>
                                        <p:strVal val="visible"/>
                                      </p:to>
                                    </p:set>
                                    <p:animEffect transition="in" filter="fade">
                                      <p:cBhvr>
                                        <p:cTn id="24" dur="500"/>
                                        <p:tgtEl>
                                          <p:spTgt spid="3">
                                            <p:txEl>
                                              <p:pRg st="9" end="9"/>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animEffect transition="in" filter="fade">
                                      <p:cBhvr>
                                        <p:cTn id="27" dur="500"/>
                                        <p:tgtEl>
                                          <p:spTgt spid="3">
                                            <p:txEl>
                                              <p:pRg st="10" end="1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11" end="11"/>
                                            </p:txEl>
                                          </p:spTgt>
                                        </p:tgtEl>
                                        <p:attrNameLst>
                                          <p:attrName>style.visibility</p:attrName>
                                        </p:attrNameLst>
                                      </p:cBhvr>
                                      <p:to>
                                        <p:strVal val="visible"/>
                                      </p:to>
                                    </p:set>
                                    <p:animEffect transition="in" filter="fade">
                                      <p:cBhvr>
                                        <p:cTn id="32" dur="500"/>
                                        <p:tgtEl>
                                          <p:spTgt spid="3">
                                            <p:txEl>
                                              <p:pRg st="11" end="11"/>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animEffect transition="in" filter="fade">
                                      <p:cBhvr>
                                        <p:cTn id="35" dur="500"/>
                                        <p:tgtEl>
                                          <p:spTgt spid="3">
                                            <p:txEl>
                                              <p:pRg st="12" end="12"/>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3" end="13"/>
                                            </p:txEl>
                                          </p:spTgt>
                                        </p:tgtEl>
                                        <p:attrNameLst>
                                          <p:attrName>style.visibility</p:attrName>
                                        </p:attrNameLst>
                                      </p:cBhvr>
                                      <p:to>
                                        <p:strVal val="visible"/>
                                      </p:to>
                                    </p:set>
                                    <p:animEffect transition="in" filter="fade">
                                      <p:cBhvr>
                                        <p:cTn id="38" dur="500"/>
                                        <p:tgtEl>
                                          <p:spTgt spid="3">
                                            <p:txEl>
                                              <p:pRg st="13" end="13"/>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14" end="14"/>
                                            </p:txEl>
                                          </p:spTgt>
                                        </p:tgtEl>
                                        <p:attrNameLst>
                                          <p:attrName>style.visibility</p:attrName>
                                        </p:attrNameLst>
                                      </p:cBhvr>
                                      <p:to>
                                        <p:strVal val="visible"/>
                                      </p:to>
                                    </p:set>
                                    <p:animEffect transition="in" filter="fade">
                                      <p:cBhvr>
                                        <p:cTn id="41" dur="500"/>
                                        <p:tgtEl>
                                          <p:spTgt spid="3">
                                            <p:txEl>
                                              <p:pRg st="14" end="14"/>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15" end="15"/>
                                            </p:txEl>
                                          </p:spTgt>
                                        </p:tgtEl>
                                        <p:attrNameLst>
                                          <p:attrName>style.visibility</p:attrName>
                                        </p:attrNameLst>
                                      </p:cBhvr>
                                      <p:to>
                                        <p:strVal val="visible"/>
                                      </p:to>
                                    </p:set>
                                    <p:animEffect transition="in" filter="fade">
                                      <p:cBhvr>
                                        <p:cTn id="44" dur="5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230188"/>
            <a:ext cx="8382000" cy="1107996"/>
          </a:xfrm>
        </p:spPr>
        <p:txBody>
          <a:bodyPr/>
          <a:lstStyle/>
          <a:p>
            <a:r>
              <a:rPr lang="en-US" sz="4000" noProof="0" dirty="0" smtClean="0"/>
              <a:t>NFS Deployment </a:t>
            </a:r>
            <a:br>
              <a:rPr lang="en-US" sz="4000" noProof="0" dirty="0" smtClean="0"/>
            </a:br>
            <a:r>
              <a:rPr lang="en-US" sz="4000" noProof="0" dirty="0" smtClean="0"/>
              <a:t>Requirements</a:t>
            </a:r>
            <a:endParaRPr lang="en-US" sz="4000" noProof="0" dirty="0"/>
          </a:p>
        </p:txBody>
      </p:sp>
      <p:sp>
        <p:nvSpPr>
          <p:cNvPr id="5" name="TextBox 4"/>
          <p:cNvSpPr txBox="1"/>
          <p:nvPr/>
        </p:nvSpPr>
        <p:spPr>
          <a:xfrm rot="628846">
            <a:off x="5486542" y="495952"/>
            <a:ext cx="346053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sz="2400" dirty="0" smtClean="0"/>
              <a:t>Windows Server 2008 R2 </a:t>
            </a:r>
            <a:endParaRPr lang="en-US" sz="2400" dirty="0"/>
          </a:p>
        </p:txBody>
      </p:sp>
      <p:graphicFrame>
        <p:nvGraphicFramePr>
          <p:cNvPr id="8" name="Content Placeholder 3"/>
          <p:cNvGraphicFramePr>
            <a:graphicFrameLocks/>
          </p:cNvGraphicFramePr>
          <p:nvPr/>
        </p:nvGraphicFramePr>
        <p:xfrm>
          <a:off x="387348" y="1412875"/>
          <a:ext cx="8369301" cy="4154580"/>
        </p:xfrm>
        <a:graphic>
          <a:graphicData uri="http://schemas.openxmlformats.org/drawingml/2006/table">
            <a:tbl>
              <a:tblPr firstRow="1" bandRow="1">
                <a:tableStyleId>{5940675A-B579-460E-94D1-54222C63F5DA}</a:tableStyleId>
              </a:tblPr>
              <a:tblGrid>
                <a:gridCol w="2789767"/>
                <a:gridCol w="2789767"/>
                <a:gridCol w="2789767"/>
              </a:tblGrid>
              <a:tr h="496980">
                <a:tc>
                  <a:txBody>
                    <a:bodyPr/>
                    <a:lstStyle/>
                    <a:p>
                      <a:pPr algn="l"/>
                      <a:r>
                        <a:rPr lang="en-US" dirty="0" smtClean="0">
                          <a:solidFill>
                            <a:schemeClr val="tx1"/>
                          </a:solidFill>
                          <a:effectLst>
                            <a:outerShdw blurRad="38100" dist="38100" dir="2700000" algn="tl">
                              <a:srgbClr val="000000">
                                <a:alpha val="43137"/>
                              </a:srgbClr>
                            </a:outerShdw>
                          </a:effectLst>
                        </a:rPr>
                        <a:t>Feature</a:t>
                      </a:r>
                      <a:endParaRPr lang="en-US" dirty="0">
                        <a:solidFill>
                          <a:schemeClr val="tx1"/>
                        </a:solidFill>
                        <a:effectLst>
                          <a:outerShdw blurRad="38100" dist="38100" dir="2700000" algn="tl">
                            <a:srgbClr val="000000">
                              <a:alpha val="43137"/>
                            </a:srgbClr>
                          </a:outerShdw>
                        </a:effectLst>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pPr algn="l"/>
                      <a:r>
                        <a:rPr lang="en-US" dirty="0" smtClean="0">
                          <a:solidFill>
                            <a:schemeClr val="tx1"/>
                          </a:solidFill>
                          <a:effectLst>
                            <a:outerShdw blurRad="38100" dist="38100" dir="2700000" algn="tl">
                              <a:srgbClr val="000000">
                                <a:alpha val="43137"/>
                              </a:srgbClr>
                            </a:outerShdw>
                          </a:effectLst>
                        </a:rPr>
                        <a:t>Server</a:t>
                      </a:r>
                      <a:endParaRPr lang="en-US" dirty="0">
                        <a:solidFill>
                          <a:schemeClr val="tx1"/>
                        </a:solidFill>
                        <a:effectLst>
                          <a:outerShdw blurRad="38100" dist="38100" dir="2700000" algn="tl">
                            <a:srgbClr val="000000">
                              <a:alpha val="43137"/>
                            </a:srgbClr>
                          </a:outerShdw>
                        </a:effectLst>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pPr algn="l"/>
                      <a:r>
                        <a:rPr lang="en-US" dirty="0" smtClean="0">
                          <a:solidFill>
                            <a:schemeClr val="tx1"/>
                          </a:solidFill>
                          <a:effectLst>
                            <a:outerShdw blurRad="38100" dist="38100" dir="2700000" algn="tl">
                              <a:srgbClr val="000000">
                                <a:alpha val="43137"/>
                              </a:srgbClr>
                            </a:outerShdw>
                          </a:effectLst>
                        </a:rPr>
                        <a:t>Client</a:t>
                      </a:r>
                      <a:endParaRPr lang="en-US" dirty="0">
                        <a:solidFill>
                          <a:schemeClr val="tx1"/>
                        </a:solidFill>
                        <a:effectLst>
                          <a:outerShdw blurRad="38100" dist="38100" dir="2700000" algn="tl">
                            <a:srgbClr val="000000">
                              <a:alpha val="43137"/>
                            </a:srgbClr>
                          </a:outerShdw>
                        </a:effectLst>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r>
              <a:tr h="914400">
                <a:tc>
                  <a:txBody>
                    <a:bodyPr/>
                    <a:lstStyle/>
                    <a:p>
                      <a:r>
                        <a:rPr lang="en-US" dirty="0" smtClean="0">
                          <a:solidFill>
                            <a:schemeClr val="tx1"/>
                          </a:solidFill>
                          <a:effectLst>
                            <a:outerShdw blurRad="38100" dist="38100" dir="2700000" algn="tl">
                              <a:srgbClr val="000000">
                                <a:alpha val="43137"/>
                              </a:srgbClr>
                            </a:outerShdw>
                          </a:effectLst>
                        </a:rPr>
                        <a:t>Unmapped Unix </a:t>
                      </a:r>
                      <a:br>
                        <a:rPr lang="en-US" dirty="0" smtClean="0">
                          <a:solidFill>
                            <a:schemeClr val="tx1"/>
                          </a:solidFill>
                          <a:effectLst>
                            <a:outerShdw blurRad="38100" dist="38100" dir="2700000" algn="tl">
                              <a:srgbClr val="000000">
                                <a:alpha val="43137"/>
                              </a:srgbClr>
                            </a:outerShdw>
                          </a:effectLst>
                        </a:rPr>
                      </a:br>
                      <a:r>
                        <a:rPr lang="en-US" dirty="0" smtClean="0">
                          <a:solidFill>
                            <a:schemeClr val="tx1"/>
                          </a:solidFill>
                          <a:effectLst>
                            <a:outerShdw blurRad="38100" dist="38100" dir="2700000" algn="tl">
                              <a:srgbClr val="000000">
                                <a:alpha val="43137"/>
                              </a:srgbClr>
                            </a:outerShdw>
                          </a:effectLst>
                        </a:rPr>
                        <a:t>User Access </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r>
                        <a:rPr lang="en-US" dirty="0" smtClean="0">
                          <a:solidFill>
                            <a:schemeClr val="tx1"/>
                          </a:solidFill>
                          <a:effectLst>
                            <a:outerShdw blurRad="38100" dist="38100" dir="2700000" algn="tl">
                              <a:srgbClr val="000000">
                                <a:alpha val="43137"/>
                              </a:srgbClr>
                            </a:outerShdw>
                          </a:effectLst>
                        </a:rPr>
                        <a:t>Windows Server 2008 R2</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r>
                        <a:rPr lang="en-US" dirty="0" smtClean="0">
                          <a:solidFill>
                            <a:schemeClr val="tx1"/>
                          </a:solidFill>
                          <a:effectLst>
                            <a:outerShdw blurRad="38100" dist="38100" dir="2700000" algn="tl">
                              <a:srgbClr val="000000">
                                <a:alpha val="43137"/>
                              </a:srgbClr>
                            </a:outerShdw>
                          </a:effectLst>
                        </a:rPr>
                        <a:t>NFS v2 or NFS v3 Clients</a:t>
                      </a:r>
                      <a:r>
                        <a:rPr lang="en-US" baseline="0" dirty="0" smtClean="0">
                          <a:solidFill>
                            <a:schemeClr val="tx1"/>
                          </a:solidFill>
                          <a:effectLst>
                            <a:outerShdw blurRad="38100" dist="38100" dir="2700000" algn="tl">
                              <a:srgbClr val="000000">
                                <a:alpha val="43137"/>
                              </a:srgbClr>
                            </a:outerShdw>
                          </a:effectLst>
                        </a:rPr>
                        <a:t> </a:t>
                      </a:r>
                      <a:br>
                        <a:rPr lang="en-US" baseline="0" dirty="0" smtClean="0">
                          <a:solidFill>
                            <a:schemeClr val="tx1"/>
                          </a:solidFill>
                          <a:effectLst>
                            <a:outerShdw blurRad="38100" dist="38100" dir="2700000" algn="tl">
                              <a:srgbClr val="000000">
                                <a:alpha val="43137"/>
                              </a:srgbClr>
                            </a:outerShdw>
                          </a:effectLst>
                        </a:rPr>
                      </a:br>
                      <a:r>
                        <a:rPr lang="en-US" baseline="0" dirty="0" smtClean="0">
                          <a:solidFill>
                            <a:schemeClr val="tx1"/>
                          </a:solidFill>
                          <a:effectLst>
                            <a:outerShdw blurRad="38100" dist="38100" dir="2700000" algn="tl">
                              <a:srgbClr val="000000">
                                <a:alpha val="43137"/>
                              </a:srgbClr>
                            </a:outerShdw>
                          </a:effectLst>
                        </a:rPr>
                        <a:t>on any OS</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914400">
                <a:tc>
                  <a:txBody>
                    <a:bodyPr/>
                    <a:lstStyle/>
                    <a:p>
                      <a:r>
                        <a:rPr lang="en-US" dirty="0" smtClean="0">
                          <a:solidFill>
                            <a:schemeClr val="tx1"/>
                          </a:solidFill>
                          <a:effectLst>
                            <a:outerShdw blurRad="38100" dist="38100" dir="2700000" algn="tl">
                              <a:srgbClr val="000000">
                                <a:alpha val="43137"/>
                              </a:srgbClr>
                            </a:outerShdw>
                          </a:effectLst>
                        </a:rPr>
                        <a:t>WMI Remote Manageability</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dirty="0" smtClean="0">
                          <a:solidFill>
                            <a:schemeClr val="tx1"/>
                          </a:solidFill>
                          <a:effectLst>
                            <a:outerShdw blurRad="38100" dist="38100" dir="2700000" algn="tl">
                              <a:srgbClr val="000000">
                                <a:alpha val="43137"/>
                              </a:srgbClr>
                            </a:outerShdw>
                          </a:effectLst>
                        </a:rPr>
                        <a:t>Windows Server 2008 R2</a:t>
                      </a: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dirty="0" smtClean="0">
                          <a:solidFill>
                            <a:schemeClr val="tx1"/>
                          </a:solidFill>
                          <a:effectLst>
                            <a:outerShdw blurRad="38100" dist="38100" dir="2700000" algn="tl">
                              <a:srgbClr val="000000">
                                <a:alpha val="43137"/>
                              </a:srgbClr>
                            </a:outerShdw>
                          </a:effectLst>
                        </a:rPr>
                        <a:t>NFS v2 or NFS v3 Clients</a:t>
                      </a:r>
                      <a:r>
                        <a:rPr lang="en-US" baseline="0" dirty="0" smtClean="0">
                          <a:solidFill>
                            <a:schemeClr val="tx1"/>
                          </a:solidFill>
                          <a:effectLst>
                            <a:outerShdw blurRad="38100" dist="38100" dir="2700000" algn="tl">
                              <a:srgbClr val="000000">
                                <a:alpha val="43137"/>
                              </a:srgbClr>
                            </a:outerShdw>
                          </a:effectLst>
                        </a:rPr>
                        <a:t> </a:t>
                      </a:r>
                      <a:br>
                        <a:rPr lang="en-US" baseline="0" dirty="0" smtClean="0">
                          <a:solidFill>
                            <a:schemeClr val="tx1"/>
                          </a:solidFill>
                          <a:effectLst>
                            <a:outerShdw blurRad="38100" dist="38100" dir="2700000" algn="tl">
                              <a:srgbClr val="000000">
                                <a:alpha val="43137"/>
                              </a:srgbClr>
                            </a:outerShdw>
                          </a:effectLst>
                        </a:rPr>
                      </a:br>
                      <a:r>
                        <a:rPr lang="en-US" baseline="0" dirty="0" smtClean="0">
                          <a:solidFill>
                            <a:schemeClr val="tx1"/>
                          </a:solidFill>
                          <a:effectLst>
                            <a:outerShdw blurRad="38100" dist="38100" dir="2700000" algn="tl">
                              <a:srgbClr val="000000">
                                <a:alpha val="43137"/>
                              </a:srgbClr>
                            </a:outerShdw>
                          </a:effectLst>
                        </a:rPr>
                        <a:t>on any OS</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914400">
                <a:tc>
                  <a:txBody>
                    <a:bodyPr/>
                    <a:lstStyle/>
                    <a:p>
                      <a:r>
                        <a:rPr lang="en-US" dirty="0" err="1" smtClean="0">
                          <a:solidFill>
                            <a:schemeClr val="tx1"/>
                          </a:solidFill>
                          <a:effectLst>
                            <a:outerShdw blurRad="38100" dist="38100" dir="2700000" algn="tl">
                              <a:srgbClr val="000000">
                                <a:alpha val="43137"/>
                              </a:srgbClr>
                            </a:outerShdw>
                          </a:effectLst>
                        </a:rPr>
                        <a:t>Netgroups</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dirty="0" smtClean="0">
                          <a:solidFill>
                            <a:schemeClr val="tx1"/>
                          </a:solidFill>
                          <a:effectLst>
                            <a:outerShdw blurRad="38100" dist="38100" dir="2700000" algn="tl">
                              <a:srgbClr val="000000">
                                <a:alpha val="43137"/>
                              </a:srgbClr>
                            </a:outerShdw>
                          </a:effectLst>
                        </a:rPr>
                        <a:t>Windows Server 2008 R2</a:t>
                      </a: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dirty="0" smtClean="0">
                          <a:solidFill>
                            <a:schemeClr val="tx1"/>
                          </a:solidFill>
                          <a:effectLst>
                            <a:outerShdw blurRad="38100" dist="38100" dir="2700000" algn="tl">
                              <a:srgbClr val="000000">
                                <a:alpha val="43137"/>
                              </a:srgbClr>
                            </a:outerShdw>
                          </a:effectLst>
                        </a:rPr>
                        <a:t>NFS v2 or NFS v3 Clients</a:t>
                      </a:r>
                      <a:r>
                        <a:rPr lang="en-US" baseline="0" dirty="0" smtClean="0">
                          <a:solidFill>
                            <a:schemeClr val="tx1"/>
                          </a:solidFill>
                          <a:effectLst>
                            <a:outerShdw blurRad="38100" dist="38100" dir="2700000" algn="tl">
                              <a:srgbClr val="000000">
                                <a:alpha val="43137"/>
                              </a:srgbClr>
                            </a:outerShdw>
                          </a:effectLst>
                        </a:rPr>
                        <a:t> </a:t>
                      </a:r>
                      <a:br>
                        <a:rPr lang="en-US" baseline="0" dirty="0" smtClean="0">
                          <a:solidFill>
                            <a:schemeClr val="tx1"/>
                          </a:solidFill>
                          <a:effectLst>
                            <a:outerShdw blurRad="38100" dist="38100" dir="2700000" algn="tl">
                              <a:srgbClr val="000000">
                                <a:alpha val="43137"/>
                              </a:srgbClr>
                            </a:outerShdw>
                          </a:effectLst>
                        </a:rPr>
                      </a:br>
                      <a:r>
                        <a:rPr lang="en-US" baseline="0" dirty="0" smtClean="0">
                          <a:solidFill>
                            <a:schemeClr val="tx1"/>
                          </a:solidFill>
                          <a:effectLst>
                            <a:outerShdw blurRad="38100" dist="38100" dir="2700000" algn="tl">
                              <a:srgbClr val="000000">
                                <a:alpha val="43137"/>
                              </a:srgbClr>
                            </a:outerShdw>
                          </a:effectLst>
                        </a:rPr>
                        <a:t>on any OS</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r h="914400">
                <a:tc>
                  <a:txBody>
                    <a:bodyPr/>
                    <a:lstStyle/>
                    <a:p>
                      <a:r>
                        <a:rPr lang="en-US" dirty="0" smtClean="0">
                          <a:solidFill>
                            <a:schemeClr val="tx1"/>
                          </a:solidFill>
                          <a:effectLst>
                            <a:outerShdw blurRad="38100" dist="38100" dir="2700000" algn="tl">
                              <a:srgbClr val="000000">
                                <a:alpha val="43137"/>
                              </a:srgbClr>
                            </a:outerShdw>
                          </a:effectLst>
                        </a:rPr>
                        <a:t>Enhanced</a:t>
                      </a:r>
                      <a:r>
                        <a:rPr lang="en-US" baseline="0" dirty="0" smtClean="0">
                          <a:solidFill>
                            <a:schemeClr val="tx1"/>
                          </a:solidFill>
                          <a:effectLst>
                            <a:outerShdw blurRad="38100" dist="38100" dir="2700000" algn="tl">
                              <a:srgbClr val="000000">
                                <a:alpha val="43137"/>
                              </a:srgbClr>
                            </a:outerShdw>
                          </a:effectLst>
                        </a:rPr>
                        <a:t> Security for NFS</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r>
                        <a:rPr lang="en-US" dirty="0" smtClean="0">
                          <a:solidFill>
                            <a:schemeClr val="tx1"/>
                          </a:solidFill>
                          <a:effectLst>
                            <a:outerShdw blurRad="38100" dist="38100" dir="2700000" algn="tl">
                              <a:srgbClr val="000000">
                                <a:alpha val="43137"/>
                              </a:srgbClr>
                            </a:outerShdw>
                          </a:effectLst>
                        </a:rPr>
                        <a:t>Windows Server 2008 R2 </a:t>
                      </a:r>
                      <a:br>
                        <a:rPr lang="en-US" dirty="0" smtClean="0">
                          <a:solidFill>
                            <a:schemeClr val="tx1"/>
                          </a:solidFill>
                          <a:effectLst>
                            <a:outerShdw blurRad="38100" dist="38100" dir="2700000" algn="tl">
                              <a:srgbClr val="000000">
                                <a:alpha val="43137"/>
                              </a:srgbClr>
                            </a:outerShdw>
                          </a:effectLst>
                        </a:rPr>
                      </a:br>
                      <a:r>
                        <a:rPr lang="en-US" dirty="0" smtClean="0">
                          <a:solidFill>
                            <a:schemeClr val="tx1"/>
                          </a:solidFill>
                          <a:effectLst>
                            <a:outerShdw blurRad="38100" dist="38100" dir="2700000" algn="tl">
                              <a:srgbClr val="000000">
                                <a:alpha val="43137"/>
                              </a:srgbClr>
                            </a:outerShdw>
                          </a:effectLst>
                        </a:rPr>
                        <a:t>in AD deployment</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lumMod val="60000"/>
                        <a:lumOff val="40000"/>
                      </a:scheme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dirty="0" smtClean="0">
                          <a:solidFill>
                            <a:schemeClr val="tx1"/>
                          </a:solidFill>
                          <a:effectLst>
                            <a:outerShdw blurRad="38100" dist="38100" dir="2700000" algn="tl">
                              <a:srgbClr val="000000">
                                <a:alpha val="43137"/>
                              </a:srgbClr>
                            </a:outerShdw>
                          </a:effectLst>
                        </a:rPr>
                        <a:t>NFS v2 or NFS v3 Clients</a:t>
                      </a:r>
                      <a:r>
                        <a:rPr lang="en-US" baseline="0" dirty="0" smtClean="0">
                          <a:solidFill>
                            <a:schemeClr val="tx1"/>
                          </a:solidFill>
                          <a:effectLst>
                            <a:outerShdw blurRad="38100" dist="38100" dir="2700000" algn="tl">
                              <a:srgbClr val="000000">
                                <a:alpha val="43137"/>
                              </a:srgbClr>
                            </a:outerShdw>
                          </a:effectLst>
                        </a:rPr>
                        <a:t> </a:t>
                      </a:r>
                      <a:br>
                        <a:rPr lang="en-US" baseline="0" dirty="0" smtClean="0">
                          <a:solidFill>
                            <a:schemeClr val="tx1"/>
                          </a:solidFill>
                          <a:effectLst>
                            <a:outerShdw blurRad="38100" dist="38100" dir="2700000" algn="tl">
                              <a:srgbClr val="000000">
                                <a:alpha val="43137"/>
                              </a:srgbClr>
                            </a:outerShdw>
                          </a:effectLst>
                        </a:rPr>
                      </a:br>
                      <a:r>
                        <a:rPr lang="en-US" baseline="0" dirty="0" smtClean="0">
                          <a:solidFill>
                            <a:schemeClr val="tx1"/>
                          </a:solidFill>
                          <a:effectLst>
                            <a:outerShdw blurRad="38100" dist="38100" dir="2700000" algn="tl">
                              <a:srgbClr val="000000">
                                <a:alpha val="43137"/>
                              </a:srgbClr>
                            </a:outerShdw>
                          </a:effectLst>
                        </a:rPr>
                        <a:t>on any OS</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r>
            </a:tbl>
          </a:graphicData>
        </a:graphic>
      </p:graphicFrame>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noProof="0" smtClean="0"/>
              <a:t>Folder Redirection </a:t>
            </a:r>
            <a:br>
              <a:rPr lang="en-US" noProof="0" smtClean="0"/>
            </a:br>
            <a:r>
              <a:rPr lang="en-US" noProof="0" smtClean="0"/>
              <a:t>and Offline Files</a:t>
            </a:r>
            <a:endParaRPr lang="en-US" noProof="0"/>
          </a:p>
        </p:txBody>
      </p:sp>
      <p:sp>
        <p:nvSpPr>
          <p:cNvPr id="8" name="Subtitle 7"/>
          <p:cNvSpPr>
            <a:spLocks noGrp="1"/>
          </p:cNvSpPr>
          <p:nvPr>
            <p:ph type="subTitle" idx="1"/>
          </p:nvPr>
        </p:nvSpPr>
        <p:spPr/>
        <p:txBody>
          <a:bodyPr/>
          <a:lstStyle/>
          <a:p>
            <a:endParaRPr lang="en-GB"/>
          </a:p>
        </p:txBody>
      </p:sp>
      <p:sp>
        <p:nvSpPr>
          <p:cNvPr id="9" name="Text Placeholder 8"/>
          <p:cNvSpPr>
            <a:spLocks noGrp="1"/>
          </p:cNvSpPr>
          <p:nvPr>
            <p:ph type="body" sz="quarter" idx="10"/>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6"/>
          <p:cNvGrpSpPr>
            <a:grpSpLocks/>
          </p:cNvGrpSpPr>
          <p:nvPr/>
        </p:nvGrpSpPr>
        <p:grpSpPr bwMode="auto">
          <a:xfrm>
            <a:off x="1194668" y="4286250"/>
            <a:ext cx="4676184" cy="1928813"/>
            <a:chOff x="530" y="2700"/>
            <a:chExt cx="3154" cy="1215"/>
          </a:xfrm>
        </p:grpSpPr>
        <p:pic>
          <p:nvPicPr>
            <p:cNvPr id="7186" name="Picture 24" descr="clear light yellow glow talk bubble"/>
            <p:cNvPicPr>
              <a:picLocks noChangeAspect="1" noChangeArrowheads="1"/>
            </p:cNvPicPr>
            <p:nvPr/>
          </p:nvPicPr>
          <p:blipFill>
            <a:blip r:embed="rId3"/>
            <a:srcRect/>
            <a:stretch>
              <a:fillRect/>
            </a:stretch>
          </p:blipFill>
          <p:spPr bwMode="auto">
            <a:xfrm>
              <a:off x="530" y="2700"/>
              <a:ext cx="3154" cy="1215"/>
            </a:xfrm>
            <a:prstGeom prst="rect">
              <a:avLst/>
            </a:prstGeom>
            <a:noFill/>
            <a:ln w="9525">
              <a:noFill/>
              <a:miter lim="800000"/>
              <a:headEnd/>
              <a:tailEnd/>
            </a:ln>
          </p:spPr>
        </p:pic>
        <p:pic>
          <p:nvPicPr>
            <p:cNvPr id="3" name="Picture 23" descr="Folder with Docs"/>
            <p:cNvPicPr>
              <a:picLocks noChangeAspect="1" noChangeArrowheads="1"/>
            </p:cNvPicPr>
            <p:nvPr/>
          </p:nvPicPr>
          <p:blipFill>
            <a:blip r:embed="rId4"/>
            <a:srcRect/>
            <a:stretch>
              <a:fillRect/>
            </a:stretch>
          </p:blipFill>
          <p:spPr bwMode="auto">
            <a:xfrm>
              <a:off x="1174" y="3136"/>
              <a:ext cx="428" cy="480"/>
            </a:xfrm>
            <a:prstGeom prst="rect">
              <a:avLst/>
            </a:prstGeom>
            <a:noFill/>
            <a:ln w="9525">
              <a:noFill/>
              <a:miter lim="800000"/>
              <a:headEnd/>
              <a:tailEnd/>
            </a:ln>
          </p:spPr>
        </p:pic>
        <p:sp>
          <p:nvSpPr>
            <p:cNvPr id="4" name="Rectangle 25"/>
            <p:cNvSpPr>
              <a:spLocks noChangeArrowheads="1"/>
            </p:cNvSpPr>
            <p:nvPr/>
          </p:nvSpPr>
          <p:spPr bwMode="auto">
            <a:xfrm>
              <a:off x="1782" y="3236"/>
              <a:ext cx="1213" cy="288"/>
            </a:xfrm>
            <a:prstGeom prst="rect">
              <a:avLst/>
            </a:prstGeom>
            <a:noFill/>
            <a:ln w="12700">
              <a:noFill/>
              <a:miter lim="800000"/>
              <a:headEnd/>
              <a:tailEnd/>
            </a:ln>
          </p:spPr>
          <p:txBody>
            <a:bodyPr wrap="none">
              <a:spAutoFit/>
            </a:bodyPr>
            <a:lstStyle/>
            <a:p>
              <a:r>
                <a:rPr lang="en-US" sz="2400" b="1" i="1" dirty="0">
                  <a:solidFill>
                    <a:schemeClr val="bg1"/>
                  </a:solidFill>
                </a:rPr>
                <a:t>Offline Files</a:t>
              </a:r>
            </a:p>
          </p:txBody>
        </p:sp>
      </p:grpSp>
      <p:sp>
        <p:nvSpPr>
          <p:cNvPr id="7190" name="Line 22"/>
          <p:cNvSpPr>
            <a:spLocks noChangeShapeType="1"/>
          </p:cNvSpPr>
          <p:nvPr/>
        </p:nvSpPr>
        <p:spPr bwMode="auto">
          <a:xfrm>
            <a:off x="3053630" y="4481513"/>
            <a:ext cx="3206907" cy="22225"/>
          </a:xfrm>
          <a:prstGeom prst="line">
            <a:avLst/>
          </a:prstGeom>
          <a:noFill/>
          <a:ln w="57150">
            <a:solidFill>
              <a:srgbClr val="00FF00"/>
            </a:solidFill>
            <a:prstDash val="sysDot"/>
            <a:round/>
            <a:headEnd type="triangle" w="med" len="med"/>
            <a:tailEnd type="triangle" w="med" len="med"/>
          </a:ln>
        </p:spPr>
        <p:txBody>
          <a:bodyPr wrap="square" anchor="ctr">
            <a:spAutoFit/>
          </a:bodyPr>
          <a:lstStyle/>
          <a:p>
            <a:endParaRPr lang="en-US" dirty="0"/>
          </a:p>
        </p:txBody>
      </p:sp>
      <p:pic>
        <p:nvPicPr>
          <p:cNvPr id="7189" name="Picture 21" descr="green checkmark2"/>
          <p:cNvPicPr>
            <a:picLocks noChangeAspect="1" noChangeArrowheads="1"/>
          </p:cNvPicPr>
          <p:nvPr/>
        </p:nvPicPr>
        <p:blipFill>
          <a:blip r:embed="rId5"/>
          <a:srcRect/>
          <a:stretch>
            <a:fillRect/>
          </a:stretch>
        </p:blipFill>
        <p:spPr bwMode="auto">
          <a:xfrm>
            <a:off x="4415705" y="4056063"/>
            <a:ext cx="879193" cy="922337"/>
          </a:xfrm>
          <a:prstGeom prst="rect">
            <a:avLst/>
          </a:prstGeom>
          <a:noFill/>
          <a:ln w="9525">
            <a:noFill/>
            <a:miter lim="800000"/>
            <a:headEnd/>
            <a:tailEnd/>
          </a:ln>
        </p:spPr>
      </p:pic>
      <p:sp>
        <p:nvSpPr>
          <p:cNvPr id="7187" name="Line 19"/>
          <p:cNvSpPr>
            <a:spLocks noChangeShapeType="1"/>
          </p:cNvSpPr>
          <p:nvPr/>
        </p:nvSpPr>
        <p:spPr bwMode="auto">
          <a:xfrm>
            <a:off x="3053630" y="4473575"/>
            <a:ext cx="3206907" cy="22225"/>
          </a:xfrm>
          <a:prstGeom prst="line">
            <a:avLst/>
          </a:prstGeom>
          <a:noFill/>
          <a:ln w="57150">
            <a:solidFill>
              <a:srgbClr val="FF0000"/>
            </a:solidFill>
            <a:prstDash val="sysDot"/>
            <a:round/>
            <a:headEnd type="triangle" w="med" len="med"/>
            <a:tailEnd type="triangle" w="med" len="med"/>
          </a:ln>
        </p:spPr>
        <p:txBody>
          <a:bodyPr wrap="square" anchor="ctr">
            <a:spAutoFit/>
          </a:bodyPr>
          <a:lstStyle/>
          <a:p>
            <a:endParaRPr lang="en-US" dirty="0"/>
          </a:p>
        </p:txBody>
      </p:sp>
      <p:sp>
        <p:nvSpPr>
          <p:cNvPr id="7174" name="Rectangle 5"/>
          <p:cNvSpPr>
            <a:spLocks noChangeArrowheads="1"/>
          </p:cNvSpPr>
          <p:nvPr/>
        </p:nvSpPr>
        <p:spPr bwMode="auto">
          <a:xfrm>
            <a:off x="38100" y="73025"/>
            <a:ext cx="9105900" cy="1244600"/>
          </a:xfrm>
          <a:prstGeom prst="rect">
            <a:avLst/>
          </a:prstGeom>
          <a:noFill/>
          <a:ln w="9525">
            <a:noFill/>
            <a:miter lim="800000"/>
            <a:headEnd/>
            <a:tailEnd/>
          </a:ln>
        </p:spPr>
        <p:txBody>
          <a:bodyPr anchor="ctr"/>
          <a:lstStyle/>
          <a:p>
            <a:pPr eaLnBrk="1" hangingPunct="1"/>
            <a:endParaRPr lang="en-GB" sz="3600" b="1" dirty="0">
              <a:solidFill>
                <a:srgbClr val="FFFF99"/>
              </a:solidFill>
            </a:endParaRPr>
          </a:p>
        </p:txBody>
      </p:sp>
      <p:sp>
        <p:nvSpPr>
          <p:cNvPr id="7175" name="Rectangle 11"/>
          <p:cNvSpPr>
            <a:spLocks noGrp="1" noChangeArrowheads="1"/>
          </p:cNvSpPr>
          <p:nvPr>
            <p:ph type="title"/>
          </p:nvPr>
        </p:nvSpPr>
        <p:spPr/>
        <p:txBody>
          <a:bodyPr/>
          <a:lstStyle/>
          <a:p>
            <a:pPr marL="0" indent="0" defTabSz="914400" eaLnBrk="1" hangingPunct="1"/>
            <a:r>
              <a:rPr lang="en-US" noProof="0" smtClean="0"/>
              <a:t>Folder Redirection And Offline Files</a:t>
            </a:r>
          </a:p>
        </p:txBody>
      </p:sp>
      <p:pic>
        <p:nvPicPr>
          <p:cNvPr id="7176" name="Picture 8" descr="PC blank screen"/>
          <p:cNvPicPr>
            <a:picLocks noChangeAspect="1" noChangeArrowheads="1"/>
          </p:cNvPicPr>
          <p:nvPr/>
        </p:nvPicPr>
        <p:blipFill>
          <a:blip r:embed="rId6"/>
          <a:srcRect/>
          <a:stretch>
            <a:fillRect/>
          </a:stretch>
        </p:blipFill>
        <p:spPr bwMode="auto">
          <a:xfrm>
            <a:off x="967655" y="2749550"/>
            <a:ext cx="2339575" cy="2501900"/>
          </a:xfrm>
          <a:prstGeom prst="rect">
            <a:avLst/>
          </a:prstGeom>
          <a:noFill/>
          <a:ln w="9525">
            <a:noFill/>
            <a:miter lim="800000"/>
            <a:headEnd/>
            <a:tailEnd/>
          </a:ln>
        </p:spPr>
      </p:pic>
      <p:pic>
        <p:nvPicPr>
          <p:cNvPr id="7177" name="Picture 10" descr="user_back_redWoman"/>
          <p:cNvPicPr>
            <a:picLocks noChangeAspect="1" noChangeArrowheads="1"/>
          </p:cNvPicPr>
          <p:nvPr/>
        </p:nvPicPr>
        <p:blipFill>
          <a:blip r:embed="rId7"/>
          <a:srcRect/>
          <a:stretch>
            <a:fillRect/>
          </a:stretch>
        </p:blipFill>
        <p:spPr bwMode="auto">
          <a:xfrm>
            <a:off x="391393" y="2886075"/>
            <a:ext cx="1558234" cy="2365375"/>
          </a:xfrm>
          <a:prstGeom prst="rect">
            <a:avLst/>
          </a:prstGeom>
          <a:noFill/>
          <a:ln w="9525">
            <a:noFill/>
            <a:miter lim="800000"/>
            <a:headEnd/>
            <a:tailEnd/>
          </a:ln>
        </p:spPr>
      </p:pic>
      <p:pic>
        <p:nvPicPr>
          <p:cNvPr id="7181" name="Picture 13" descr="orange gradient arrow"/>
          <p:cNvPicPr>
            <a:picLocks noChangeAspect="1" noChangeArrowheads="1"/>
          </p:cNvPicPr>
          <p:nvPr/>
        </p:nvPicPr>
        <p:blipFill>
          <a:blip r:embed="rId8"/>
          <a:srcRect/>
          <a:stretch>
            <a:fillRect/>
          </a:stretch>
        </p:blipFill>
        <p:spPr bwMode="auto">
          <a:xfrm>
            <a:off x="2699617" y="1800225"/>
            <a:ext cx="4818515" cy="1085850"/>
          </a:xfrm>
          <a:prstGeom prst="rect">
            <a:avLst/>
          </a:prstGeom>
          <a:noFill/>
          <a:ln w="9525">
            <a:noFill/>
            <a:miter lim="800000"/>
            <a:headEnd/>
            <a:tailEnd/>
          </a:ln>
        </p:spPr>
      </p:pic>
      <p:pic>
        <p:nvPicPr>
          <p:cNvPr id="5" name="Picture 9" descr="Folder with Docs"/>
          <p:cNvPicPr>
            <a:picLocks noChangeAspect="1" noChangeArrowheads="1"/>
          </p:cNvPicPr>
          <p:nvPr/>
        </p:nvPicPr>
        <p:blipFill>
          <a:blip r:embed="rId4"/>
          <a:srcRect/>
          <a:stretch>
            <a:fillRect/>
          </a:stretch>
        </p:blipFill>
        <p:spPr bwMode="auto">
          <a:xfrm>
            <a:off x="2556742" y="1987550"/>
            <a:ext cx="634561" cy="762000"/>
          </a:xfrm>
          <a:prstGeom prst="rect">
            <a:avLst/>
          </a:prstGeom>
          <a:noFill/>
          <a:ln w="9525">
            <a:noFill/>
            <a:miter lim="800000"/>
            <a:headEnd/>
            <a:tailEnd/>
          </a:ln>
        </p:spPr>
      </p:pic>
      <p:pic>
        <p:nvPicPr>
          <p:cNvPr id="7180" name="Picture 7" descr="SharedFolder01"/>
          <p:cNvPicPr>
            <a:picLocks noChangeAspect="1" noChangeArrowheads="1"/>
          </p:cNvPicPr>
          <p:nvPr/>
        </p:nvPicPr>
        <p:blipFill>
          <a:blip r:embed="rId9"/>
          <a:srcRect/>
          <a:stretch>
            <a:fillRect/>
          </a:stretch>
        </p:blipFill>
        <p:spPr bwMode="auto">
          <a:xfrm>
            <a:off x="8073305" y="2749550"/>
            <a:ext cx="778375" cy="758825"/>
          </a:xfrm>
          <a:prstGeom prst="rect">
            <a:avLst/>
          </a:prstGeom>
          <a:noFill/>
          <a:ln w="9525">
            <a:noFill/>
            <a:miter lim="800000"/>
            <a:headEnd/>
            <a:tailEnd/>
          </a:ln>
        </p:spPr>
      </p:pic>
      <p:grpSp>
        <p:nvGrpSpPr>
          <p:cNvPr id="6" name="Group 16"/>
          <p:cNvGrpSpPr>
            <a:grpSpLocks/>
          </p:cNvGrpSpPr>
          <p:nvPr/>
        </p:nvGrpSpPr>
        <p:grpSpPr bwMode="auto">
          <a:xfrm>
            <a:off x="6487393" y="2749550"/>
            <a:ext cx="1481138" cy="2700338"/>
            <a:chOff x="3864" y="1732"/>
            <a:chExt cx="999" cy="1701"/>
          </a:xfrm>
        </p:grpSpPr>
        <p:pic>
          <p:nvPicPr>
            <p:cNvPr id="7184" name="Picture 6" descr="Server"/>
            <p:cNvPicPr>
              <a:picLocks noChangeAspect="1" noChangeArrowheads="1"/>
            </p:cNvPicPr>
            <p:nvPr/>
          </p:nvPicPr>
          <p:blipFill>
            <a:blip r:embed="rId10"/>
            <a:srcRect/>
            <a:stretch>
              <a:fillRect/>
            </a:stretch>
          </p:blipFill>
          <p:spPr bwMode="auto">
            <a:xfrm>
              <a:off x="3864" y="1732"/>
              <a:ext cx="999" cy="1474"/>
            </a:xfrm>
            <a:prstGeom prst="rect">
              <a:avLst/>
            </a:prstGeom>
            <a:noFill/>
            <a:ln w="9525">
              <a:noFill/>
              <a:miter lim="800000"/>
              <a:headEnd/>
              <a:tailEnd/>
            </a:ln>
          </p:spPr>
        </p:pic>
        <p:sp>
          <p:nvSpPr>
            <p:cNvPr id="7" name="Rectangle 14"/>
            <p:cNvSpPr>
              <a:spLocks noChangeArrowheads="1"/>
            </p:cNvSpPr>
            <p:nvPr/>
          </p:nvSpPr>
          <p:spPr bwMode="auto">
            <a:xfrm>
              <a:off x="3864" y="3183"/>
              <a:ext cx="933" cy="250"/>
            </a:xfrm>
            <a:prstGeom prst="rect">
              <a:avLst/>
            </a:prstGeom>
            <a:noFill/>
            <a:ln w="12700">
              <a:noFill/>
              <a:miter lim="800000"/>
              <a:headEnd/>
              <a:tailEnd/>
            </a:ln>
          </p:spPr>
          <p:txBody>
            <a:bodyPr wrap="none">
              <a:spAutoFit/>
            </a:bodyPr>
            <a:lstStyle/>
            <a:p>
              <a:r>
                <a:rPr lang="en-US" sz="2000" b="1" dirty="0">
                  <a:solidFill>
                    <a:schemeClr val="bg1"/>
                  </a:solidFill>
                </a:rPr>
                <a:t>File Server</a:t>
              </a:r>
            </a:p>
          </p:txBody>
        </p:sp>
      </p:grpSp>
      <p:sp>
        <p:nvSpPr>
          <p:cNvPr id="7185" name="Rectangle 17"/>
          <p:cNvSpPr>
            <a:spLocks noChangeArrowheads="1"/>
          </p:cNvSpPr>
          <p:nvPr/>
        </p:nvSpPr>
        <p:spPr bwMode="auto">
          <a:xfrm>
            <a:off x="3698155" y="2292350"/>
            <a:ext cx="2685025" cy="457200"/>
          </a:xfrm>
          <a:prstGeom prst="rect">
            <a:avLst/>
          </a:prstGeom>
          <a:noFill/>
          <a:ln w="12700">
            <a:noFill/>
            <a:miter lim="800000"/>
            <a:headEnd/>
            <a:tailEnd/>
          </a:ln>
        </p:spPr>
        <p:txBody>
          <a:bodyPr wrap="square">
            <a:spAutoFit/>
          </a:bodyPr>
          <a:lstStyle/>
          <a:p>
            <a:r>
              <a:rPr lang="en-US" sz="2400" b="1" i="1" dirty="0">
                <a:solidFill>
                  <a:schemeClr val="bg1"/>
                </a:solidFill>
              </a:rPr>
              <a:t>Folder Redirection</a:t>
            </a:r>
          </a:p>
        </p:txBody>
      </p:sp>
      <p:pic>
        <p:nvPicPr>
          <p:cNvPr id="7188" name="Picture 20" descr="stop No"/>
          <p:cNvPicPr>
            <a:picLocks noChangeAspect="1" noChangeArrowheads="1"/>
          </p:cNvPicPr>
          <p:nvPr/>
        </p:nvPicPr>
        <p:blipFill>
          <a:blip r:embed="rId11"/>
          <a:srcRect/>
          <a:stretch>
            <a:fillRect/>
          </a:stretch>
        </p:blipFill>
        <p:spPr bwMode="auto">
          <a:xfrm>
            <a:off x="4487143" y="4127500"/>
            <a:ext cx="673110" cy="7207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0" presetClass="path" presetSubtype="0" accel="50000" decel="50000" fill="hold" nodeType="afterEffect">
                                  <p:stCondLst>
                                    <p:cond delay="0"/>
                                  </p:stCondLst>
                                  <p:childTnLst>
                                    <p:animMotion origin="layout" path="M -1.73472E-18 -3.06358E-6 C 0.09358 -0.04578 0.18733 -0.09156 0.29167 -0.07422 C 0.39601 -0.05687 0.56181 0.07561 0.62622 0.10474 " pathEditMode="relative" ptsTypes="aaA">
                                      <p:cBhvr>
                                        <p:cTn id="12" dur="2000" fill="hold"/>
                                        <p:tgtEl>
                                          <p:spTgt spid="5"/>
                                        </p:tgtEl>
                                        <p:attrNameLst>
                                          <p:attrName>ppt_x</p:attrName>
                                          <p:attrName>ppt_y</p:attrName>
                                        </p:attrNameLst>
                                      </p:cBhvr>
                                    </p:animMotion>
                                  </p:childTnLst>
                                </p:cTn>
                              </p:par>
                              <p:par>
                                <p:cTn id="13" presetID="22" presetClass="entr" presetSubtype="8" fill="hold" nodeType="withEffect">
                                  <p:stCondLst>
                                    <p:cond delay="0"/>
                                  </p:stCondLst>
                                  <p:childTnLst>
                                    <p:set>
                                      <p:cBhvr>
                                        <p:cTn id="14" dur="1" fill="hold">
                                          <p:stCondLst>
                                            <p:cond delay="0"/>
                                          </p:stCondLst>
                                        </p:cTn>
                                        <p:tgtEl>
                                          <p:spTgt spid="7181"/>
                                        </p:tgtEl>
                                        <p:attrNameLst>
                                          <p:attrName>style.visibility</p:attrName>
                                        </p:attrNameLst>
                                      </p:cBhvr>
                                      <p:to>
                                        <p:strVal val="visible"/>
                                      </p:to>
                                    </p:set>
                                    <p:animEffect transition="in" filter="wipe(left)">
                                      <p:cBhvr>
                                        <p:cTn id="15" dur="500"/>
                                        <p:tgtEl>
                                          <p:spTgt spid="7181"/>
                                        </p:tgtEl>
                                      </p:cBhvr>
                                    </p:animEffect>
                                  </p:childTnLst>
                                </p:cTn>
                              </p:par>
                            </p:childTnLst>
                          </p:cTn>
                        </p:par>
                        <p:par>
                          <p:cTn id="16" fill="hold">
                            <p:stCondLst>
                              <p:cond delay="3000"/>
                            </p:stCondLst>
                            <p:childTnLst>
                              <p:par>
                                <p:cTn id="17" presetID="1" presetClass="exit" presetSubtype="0" fill="hold" nodeType="afterEffect">
                                  <p:stCondLst>
                                    <p:cond delay="0"/>
                                  </p:stCondLst>
                                  <p:childTnLst>
                                    <p:set>
                                      <p:cBhvr>
                                        <p:cTn id="18" dur="1" fill="hold">
                                          <p:stCondLst>
                                            <p:cond delay="0"/>
                                          </p:stCondLst>
                                        </p:cTn>
                                        <p:tgtEl>
                                          <p:spTgt spid="5"/>
                                        </p:tgtEl>
                                        <p:attrNameLst>
                                          <p:attrName>style.visibility</p:attrName>
                                        </p:attrNameLst>
                                      </p:cBhvr>
                                      <p:to>
                                        <p:strVal val="hidden"/>
                                      </p:to>
                                    </p:set>
                                  </p:childTnLst>
                                </p:cTn>
                              </p:par>
                              <p:par>
                                <p:cTn id="19" presetID="53" presetClass="entr" presetSubtype="0" fill="hold" grpId="0" nodeType="withEffect">
                                  <p:stCondLst>
                                    <p:cond delay="0"/>
                                  </p:stCondLst>
                                  <p:childTnLst>
                                    <p:set>
                                      <p:cBhvr>
                                        <p:cTn id="20" dur="1" fill="hold">
                                          <p:stCondLst>
                                            <p:cond delay="0"/>
                                          </p:stCondLst>
                                        </p:cTn>
                                        <p:tgtEl>
                                          <p:spTgt spid="7185"/>
                                        </p:tgtEl>
                                        <p:attrNameLst>
                                          <p:attrName>style.visibility</p:attrName>
                                        </p:attrNameLst>
                                      </p:cBhvr>
                                      <p:to>
                                        <p:strVal val="visible"/>
                                      </p:to>
                                    </p:set>
                                    <p:anim calcmode="lin" valueType="num">
                                      <p:cBhvr>
                                        <p:cTn id="21" dur="500" fill="hold"/>
                                        <p:tgtEl>
                                          <p:spTgt spid="7185"/>
                                        </p:tgtEl>
                                        <p:attrNameLst>
                                          <p:attrName>ppt_w</p:attrName>
                                        </p:attrNameLst>
                                      </p:cBhvr>
                                      <p:tavLst>
                                        <p:tav tm="0">
                                          <p:val>
                                            <p:fltVal val="0"/>
                                          </p:val>
                                        </p:tav>
                                        <p:tav tm="100000">
                                          <p:val>
                                            <p:strVal val="#ppt_w"/>
                                          </p:val>
                                        </p:tav>
                                      </p:tavLst>
                                    </p:anim>
                                    <p:anim calcmode="lin" valueType="num">
                                      <p:cBhvr>
                                        <p:cTn id="22" dur="500" fill="hold"/>
                                        <p:tgtEl>
                                          <p:spTgt spid="7185"/>
                                        </p:tgtEl>
                                        <p:attrNameLst>
                                          <p:attrName>ppt_h</p:attrName>
                                        </p:attrNameLst>
                                      </p:cBhvr>
                                      <p:tavLst>
                                        <p:tav tm="0">
                                          <p:val>
                                            <p:fltVal val="0"/>
                                          </p:val>
                                        </p:tav>
                                        <p:tav tm="100000">
                                          <p:val>
                                            <p:strVal val="#ppt_h"/>
                                          </p:val>
                                        </p:tav>
                                      </p:tavLst>
                                    </p:anim>
                                    <p:animEffect transition="in" filter="fade">
                                      <p:cBhvr>
                                        <p:cTn id="23" dur="500"/>
                                        <p:tgtEl>
                                          <p:spTgt spid="7185"/>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xit" presetSubtype="0" fill="hold" nodeType="clickEffect">
                                  <p:stCondLst>
                                    <p:cond delay="0"/>
                                  </p:stCondLst>
                                  <p:childTnLst>
                                    <p:anim calcmode="lin" valueType="num">
                                      <p:cBhvr>
                                        <p:cTn id="27" dur="500"/>
                                        <p:tgtEl>
                                          <p:spTgt spid="7189"/>
                                        </p:tgtEl>
                                        <p:attrNameLst>
                                          <p:attrName>ppt_w</p:attrName>
                                        </p:attrNameLst>
                                      </p:cBhvr>
                                      <p:tavLst>
                                        <p:tav tm="0">
                                          <p:val>
                                            <p:strVal val="ppt_w"/>
                                          </p:val>
                                        </p:tav>
                                        <p:tav tm="100000">
                                          <p:val>
                                            <p:fltVal val="0"/>
                                          </p:val>
                                        </p:tav>
                                      </p:tavLst>
                                    </p:anim>
                                    <p:anim calcmode="lin" valueType="num">
                                      <p:cBhvr>
                                        <p:cTn id="28" dur="500"/>
                                        <p:tgtEl>
                                          <p:spTgt spid="7189"/>
                                        </p:tgtEl>
                                        <p:attrNameLst>
                                          <p:attrName>ppt_h</p:attrName>
                                        </p:attrNameLst>
                                      </p:cBhvr>
                                      <p:tavLst>
                                        <p:tav tm="0">
                                          <p:val>
                                            <p:strVal val="ppt_h"/>
                                          </p:val>
                                        </p:tav>
                                        <p:tav tm="100000">
                                          <p:val>
                                            <p:fltVal val="0"/>
                                          </p:val>
                                        </p:tav>
                                      </p:tavLst>
                                    </p:anim>
                                    <p:animEffect transition="out" filter="fade">
                                      <p:cBhvr>
                                        <p:cTn id="29" dur="500"/>
                                        <p:tgtEl>
                                          <p:spTgt spid="7189"/>
                                        </p:tgtEl>
                                      </p:cBhvr>
                                    </p:animEffect>
                                    <p:set>
                                      <p:cBhvr>
                                        <p:cTn id="30" dur="1" fill="hold">
                                          <p:stCondLst>
                                            <p:cond delay="499"/>
                                          </p:stCondLst>
                                        </p:cTn>
                                        <p:tgtEl>
                                          <p:spTgt spid="7189"/>
                                        </p:tgtEl>
                                        <p:attrNameLst>
                                          <p:attrName>style.visibility</p:attrName>
                                        </p:attrNameLst>
                                      </p:cBhvr>
                                      <p:to>
                                        <p:strVal val="hidden"/>
                                      </p:to>
                                    </p:set>
                                  </p:childTnLst>
                                </p:cTn>
                              </p:par>
                              <p:par>
                                <p:cTn id="31" presetID="10" presetClass="exit" presetSubtype="0" fill="hold" grpId="0" nodeType="withEffect">
                                  <p:stCondLst>
                                    <p:cond delay="0"/>
                                  </p:stCondLst>
                                  <p:childTnLst>
                                    <p:animEffect transition="out" filter="fade">
                                      <p:cBhvr>
                                        <p:cTn id="32" dur="500"/>
                                        <p:tgtEl>
                                          <p:spTgt spid="7190"/>
                                        </p:tgtEl>
                                      </p:cBhvr>
                                    </p:animEffect>
                                    <p:set>
                                      <p:cBhvr>
                                        <p:cTn id="33" dur="1" fill="hold">
                                          <p:stCondLst>
                                            <p:cond delay="499"/>
                                          </p:stCondLst>
                                        </p:cTn>
                                        <p:tgtEl>
                                          <p:spTgt spid="7190"/>
                                        </p:tgtEl>
                                        <p:attrNameLst>
                                          <p:attrName>style.visibility</p:attrName>
                                        </p:attrNameLst>
                                      </p:cBhvr>
                                      <p:to>
                                        <p:strVal val="hidden"/>
                                      </p:to>
                                    </p:set>
                                  </p:childTnLst>
                                </p:cTn>
                              </p:par>
                            </p:childTnLst>
                          </p:cTn>
                        </p:par>
                        <p:par>
                          <p:cTn id="34" fill="hold">
                            <p:stCondLst>
                              <p:cond delay="500"/>
                            </p:stCondLst>
                            <p:childTnLst>
                              <p:par>
                                <p:cTn id="35" presetID="10" presetClass="entr" presetSubtype="0" fill="hold" grpId="0" nodeType="afterEffect">
                                  <p:stCondLst>
                                    <p:cond delay="0"/>
                                  </p:stCondLst>
                                  <p:childTnLst>
                                    <p:set>
                                      <p:cBhvr>
                                        <p:cTn id="36" dur="1" fill="hold">
                                          <p:stCondLst>
                                            <p:cond delay="0"/>
                                          </p:stCondLst>
                                        </p:cTn>
                                        <p:tgtEl>
                                          <p:spTgt spid="7187"/>
                                        </p:tgtEl>
                                        <p:attrNameLst>
                                          <p:attrName>style.visibility</p:attrName>
                                        </p:attrNameLst>
                                      </p:cBhvr>
                                      <p:to>
                                        <p:strVal val="visible"/>
                                      </p:to>
                                    </p:set>
                                    <p:animEffect transition="in" filter="fade">
                                      <p:cBhvr>
                                        <p:cTn id="37" dur="500"/>
                                        <p:tgtEl>
                                          <p:spTgt spid="7187"/>
                                        </p:tgtEl>
                                      </p:cBhvr>
                                    </p:animEffect>
                                  </p:childTnLst>
                                </p:cTn>
                              </p:par>
                            </p:childTnLst>
                          </p:cTn>
                        </p:par>
                        <p:par>
                          <p:cTn id="38" fill="hold">
                            <p:stCondLst>
                              <p:cond delay="1000"/>
                            </p:stCondLst>
                            <p:childTnLst>
                              <p:par>
                                <p:cTn id="39" presetID="53" presetClass="entr" presetSubtype="0" fill="hold" nodeType="afterEffect">
                                  <p:stCondLst>
                                    <p:cond delay="0"/>
                                  </p:stCondLst>
                                  <p:childTnLst>
                                    <p:set>
                                      <p:cBhvr>
                                        <p:cTn id="40" dur="1" fill="hold">
                                          <p:stCondLst>
                                            <p:cond delay="0"/>
                                          </p:stCondLst>
                                        </p:cTn>
                                        <p:tgtEl>
                                          <p:spTgt spid="7188"/>
                                        </p:tgtEl>
                                        <p:attrNameLst>
                                          <p:attrName>style.visibility</p:attrName>
                                        </p:attrNameLst>
                                      </p:cBhvr>
                                      <p:to>
                                        <p:strVal val="visible"/>
                                      </p:to>
                                    </p:set>
                                    <p:anim calcmode="lin" valueType="num">
                                      <p:cBhvr>
                                        <p:cTn id="41" dur="500" fill="hold"/>
                                        <p:tgtEl>
                                          <p:spTgt spid="7188"/>
                                        </p:tgtEl>
                                        <p:attrNameLst>
                                          <p:attrName>ppt_w</p:attrName>
                                        </p:attrNameLst>
                                      </p:cBhvr>
                                      <p:tavLst>
                                        <p:tav tm="0">
                                          <p:val>
                                            <p:fltVal val="0"/>
                                          </p:val>
                                        </p:tav>
                                        <p:tav tm="100000">
                                          <p:val>
                                            <p:strVal val="#ppt_w"/>
                                          </p:val>
                                        </p:tav>
                                      </p:tavLst>
                                    </p:anim>
                                    <p:anim calcmode="lin" valueType="num">
                                      <p:cBhvr>
                                        <p:cTn id="42" dur="500" fill="hold"/>
                                        <p:tgtEl>
                                          <p:spTgt spid="7188"/>
                                        </p:tgtEl>
                                        <p:attrNameLst>
                                          <p:attrName>ppt_h</p:attrName>
                                        </p:attrNameLst>
                                      </p:cBhvr>
                                      <p:tavLst>
                                        <p:tav tm="0">
                                          <p:val>
                                            <p:fltVal val="0"/>
                                          </p:val>
                                        </p:tav>
                                        <p:tav tm="100000">
                                          <p:val>
                                            <p:strVal val="#ppt_h"/>
                                          </p:val>
                                        </p:tav>
                                      </p:tavLst>
                                    </p:anim>
                                    <p:animEffect transition="in" filter="fade">
                                      <p:cBhvr>
                                        <p:cTn id="43" dur="500"/>
                                        <p:tgtEl>
                                          <p:spTgt spid="7188"/>
                                        </p:tgtEl>
                                      </p:cBhvr>
                                    </p:animEffect>
                                  </p:childTnLst>
                                </p:cTn>
                              </p:par>
                            </p:childTnLst>
                          </p:cTn>
                        </p:par>
                        <p:par>
                          <p:cTn id="44" fill="hold">
                            <p:stCondLst>
                              <p:cond delay="1500"/>
                            </p:stCondLst>
                            <p:childTnLst>
                              <p:par>
                                <p:cTn id="45" presetID="10" presetClass="entr" presetSubtype="0"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90" grpId="0" animBg="1"/>
      <p:bldP spid="7187" grpId="0" animBg="1"/>
      <p:bldP spid="718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4" name="Rectangle 4"/>
          <p:cNvSpPr>
            <a:spLocks noGrp="1" noChangeArrowheads="1"/>
          </p:cNvSpPr>
          <p:nvPr>
            <p:ph type="title"/>
          </p:nvPr>
        </p:nvSpPr>
        <p:spPr/>
        <p:txBody>
          <a:bodyPr/>
          <a:lstStyle/>
          <a:p>
            <a:r>
              <a:rPr lang="en-US" noProof="0" smtClean="0"/>
              <a:t>Offline Files In Windows Vista</a:t>
            </a:r>
            <a:endParaRPr lang="en-US" noProof="0"/>
          </a:p>
        </p:txBody>
      </p:sp>
      <p:sp>
        <p:nvSpPr>
          <p:cNvPr id="486405" name="Rectangle 5"/>
          <p:cNvSpPr>
            <a:spLocks noGrp="1" noChangeArrowheads="1"/>
          </p:cNvSpPr>
          <p:nvPr>
            <p:ph idx="1"/>
          </p:nvPr>
        </p:nvSpPr>
        <p:spPr>
          <a:xfrm>
            <a:off x="381000" y="1412875"/>
            <a:ext cx="8382000" cy="4235006"/>
          </a:xfrm>
        </p:spPr>
        <p:txBody>
          <a:bodyPr/>
          <a:lstStyle/>
          <a:p>
            <a:r>
              <a:rPr lang="en-US" noProof="0" dirty="0" smtClean="0"/>
              <a:t>Seamless transitions</a:t>
            </a:r>
          </a:p>
          <a:p>
            <a:r>
              <a:rPr lang="en-US" noProof="0" dirty="0" smtClean="0"/>
              <a:t>Faster synchronization</a:t>
            </a:r>
          </a:p>
          <a:p>
            <a:r>
              <a:rPr lang="en-US" noProof="0" dirty="0" smtClean="0"/>
              <a:t>Support for large files like Outlook PST’s</a:t>
            </a:r>
          </a:p>
          <a:p>
            <a:r>
              <a:rPr lang="en-US" noProof="0" dirty="0" smtClean="0"/>
              <a:t>Per-user encryption</a:t>
            </a:r>
          </a:p>
          <a:p>
            <a:r>
              <a:rPr lang="en-US" noProof="0" dirty="0" smtClean="0"/>
              <a:t>Improved “Slow-link Mode”</a:t>
            </a:r>
          </a:p>
          <a:p>
            <a:r>
              <a:rPr lang="en-US" noProof="0" dirty="0" smtClean="0"/>
              <a:t>Ghosting – consistent client/server namespace </a:t>
            </a:r>
          </a:p>
          <a:p>
            <a:r>
              <a:rPr lang="en-US" noProof="0" dirty="0" smtClean="0"/>
              <a:t>Better interoperability with DFS</a:t>
            </a:r>
          </a:p>
          <a:p>
            <a:r>
              <a:rPr lang="en-US" noProof="0" dirty="0" smtClean="0"/>
              <a:t>Scriptable API support</a:t>
            </a:r>
            <a:endParaRPr lang="en-US" noProof="0" dirty="0"/>
          </a:p>
        </p:txBody>
      </p:sp>
    </p:spTree>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R2 Improvements</a:t>
            </a:r>
            <a:endParaRPr lang="en-US" noProof="0"/>
          </a:p>
        </p:txBody>
      </p:sp>
      <p:sp>
        <p:nvSpPr>
          <p:cNvPr id="3" name="Content Placeholder 2"/>
          <p:cNvSpPr>
            <a:spLocks noGrp="1"/>
          </p:cNvSpPr>
          <p:nvPr>
            <p:ph idx="1"/>
          </p:nvPr>
        </p:nvSpPr>
        <p:spPr>
          <a:xfrm>
            <a:off x="381000" y="1145667"/>
            <a:ext cx="8382000" cy="5109091"/>
          </a:xfrm>
        </p:spPr>
        <p:txBody>
          <a:bodyPr/>
          <a:lstStyle/>
          <a:p>
            <a:pPr>
              <a:spcBef>
                <a:spcPts val="600"/>
              </a:spcBef>
            </a:pPr>
            <a:r>
              <a:rPr lang="en-US" sz="1800" noProof="0" dirty="0" smtClean="0"/>
              <a:t>Background Synchronization</a:t>
            </a:r>
          </a:p>
          <a:p>
            <a:pPr lvl="1">
              <a:spcBef>
                <a:spcPts val="600"/>
              </a:spcBef>
            </a:pPr>
            <a:r>
              <a:rPr lang="en-US" sz="1600" noProof="0" dirty="0" smtClean="0"/>
              <a:t>Offline files are automatically synchronized in the background</a:t>
            </a:r>
          </a:p>
          <a:p>
            <a:pPr lvl="1">
              <a:spcBef>
                <a:spcPts val="600"/>
              </a:spcBef>
            </a:pPr>
            <a:r>
              <a:rPr lang="en-US" sz="1600" noProof="0" dirty="0" smtClean="0"/>
              <a:t>Slow-link mode is ON by default (when round-trip latency ≥ 80ms)</a:t>
            </a:r>
          </a:p>
          <a:p>
            <a:pPr lvl="1">
              <a:spcBef>
                <a:spcPts val="600"/>
              </a:spcBef>
            </a:pPr>
            <a:r>
              <a:rPr lang="en-US" sz="1600" noProof="0" dirty="0" smtClean="0"/>
              <a:t>Fully integrated with Sync Center, showing last update time</a:t>
            </a:r>
          </a:p>
          <a:p>
            <a:pPr lvl="1">
              <a:spcBef>
                <a:spcPts val="600"/>
              </a:spcBef>
            </a:pPr>
            <a:r>
              <a:rPr lang="en-US" sz="1600" noProof="0" dirty="0" smtClean="0"/>
              <a:t>Configurable settings for IT administrators</a:t>
            </a:r>
          </a:p>
          <a:p>
            <a:pPr>
              <a:spcBef>
                <a:spcPts val="600"/>
              </a:spcBef>
            </a:pPr>
            <a:r>
              <a:rPr lang="en-US" sz="1800" noProof="0" dirty="0" smtClean="0"/>
              <a:t>Improved App File Open &amp; Close</a:t>
            </a:r>
          </a:p>
          <a:p>
            <a:pPr lvl="1">
              <a:spcBef>
                <a:spcPts val="600"/>
              </a:spcBef>
            </a:pPr>
            <a:r>
              <a:rPr lang="en-US" sz="1600" noProof="0" dirty="0" smtClean="0"/>
              <a:t>SMB optimizations reduce the exchanges required to open and save application files</a:t>
            </a:r>
          </a:p>
          <a:p>
            <a:pPr>
              <a:spcBef>
                <a:spcPts val="600"/>
              </a:spcBef>
            </a:pPr>
            <a:r>
              <a:rPr lang="en-US" sz="1800" noProof="0" dirty="0" smtClean="0"/>
              <a:t>Transparent Caching</a:t>
            </a:r>
          </a:p>
          <a:p>
            <a:pPr lvl="1">
              <a:spcBef>
                <a:spcPts val="600"/>
              </a:spcBef>
            </a:pPr>
            <a:r>
              <a:rPr lang="en-US" sz="1600" noProof="0" dirty="0" smtClean="0"/>
              <a:t>Automatically cache the network file to the local client disk</a:t>
            </a:r>
          </a:p>
          <a:p>
            <a:pPr lvl="1">
              <a:spcBef>
                <a:spcPts val="600"/>
              </a:spcBef>
            </a:pPr>
            <a:r>
              <a:rPr lang="en-US" sz="1600" noProof="0" dirty="0" smtClean="0"/>
              <a:t>The cached copy is only used if the local/server versions are the same</a:t>
            </a:r>
          </a:p>
          <a:p>
            <a:pPr lvl="1">
              <a:spcBef>
                <a:spcPts val="600"/>
              </a:spcBef>
            </a:pPr>
            <a:r>
              <a:rPr lang="en-US" sz="1600" noProof="0" dirty="0" smtClean="0"/>
              <a:t>All files modifications are made on the server </a:t>
            </a:r>
          </a:p>
          <a:p>
            <a:pPr lvl="1">
              <a:spcBef>
                <a:spcPts val="600"/>
              </a:spcBef>
            </a:pPr>
            <a:r>
              <a:rPr lang="en-US" sz="1600" noProof="0" dirty="0" smtClean="0"/>
              <a:t>Administrators can control by Group Policy (not enabled by default on fast networks)</a:t>
            </a:r>
          </a:p>
          <a:p>
            <a:pPr>
              <a:spcBef>
                <a:spcPts val="600"/>
              </a:spcBef>
            </a:pPr>
            <a:r>
              <a:rPr lang="en-US" sz="1800" noProof="0" dirty="0" err="1" smtClean="0"/>
              <a:t>BranchCache</a:t>
            </a:r>
            <a:r>
              <a:rPr lang="en-US" sz="1800" noProof="0" dirty="0" smtClean="0"/>
              <a:t>™</a:t>
            </a:r>
          </a:p>
          <a:p>
            <a:pPr lvl="1">
              <a:spcBef>
                <a:spcPts val="600"/>
              </a:spcBef>
            </a:pPr>
            <a:r>
              <a:rPr lang="en-US" sz="1600" noProof="0" dirty="0" smtClean="0"/>
              <a:t>Remote files accessed from a branch office are stored in the client machine disk cache</a:t>
            </a:r>
          </a:p>
          <a:p>
            <a:pPr lvl="1">
              <a:spcBef>
                <a:spcPts val="600"/>
              </a:spcBef>
            </a:pPr>
            <a:r>
              <a:rPr lang="en-US" sz="1600" noProof="0" dirty="0" smtClean="0"/>
              <a:t>Clients can retrieve files from other clients in the same branch</a:t>
            </a:r>
          </a:p>
          <a:p>
            <a:pPr lvl="1">
              <a:spcBef>
                <a:spcPts val="600"/>
              </a:spcBef>
            </a:pPr>
            <a:r>
              <a:rPr lang="en-US" sz="1600" noProof="0" dirty="0" smtClean="0"/>
              <a:t>The file version and user access rights are always validated with the server</a:t>
            </a:r>
          </a:p>
          <a:p>
            <a:pPr lvl="1">
              <a:spcBef>
                <a:spcPts val="600"/>
              </a:spcBef>
            </a:pPr>
            <a:r>
              <a:rPr lang="en-US" sz="1600" noProof="0" dirty="0" smtClean="0"/>
              <a:t>Existing Windows security access controls are enforced</a:t>
            </a:r>
            <a:endParaRPr lang="en-US" sz="1600" noProof="0" dirty="0"/>
          </a:p>
        </p:txBody>
      </p:sp>
      <p:sp>
        <p:nvSpPr>
          <p:cNvPr id="5" name="TextBox 4"/>
          <p:cNvSpPr txBox="1"/>
          <p:nvPr/>
        </p:nvSpPr>
        <p:spPr>
          <a:xfrm rot="628846">
            <a:off x="5486542" y="495952"/>
            <a:ext cx="346053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sz="2400" dirty="0" smtClean="0"/>
              <a:t>Windows Server 2008 R2 </a:t>
            </a:r>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Effect transition="in" filter="fade">
                                      <p:cBhvr>
                                        <p:cTn id="15" dur="500"/>
                                        <p:tgtEl>
                                          <p:spTgt spid="3">
                                            <p:txEl>
                                              <p:pRg st="7" end="7"/>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8" end="8"/>
                                            </p:txEl>
                                          </p:spTgt>
                                        </p:tgtEl>
                                        <p:attrNameLst>
                                          <p:attrName>style.visibility</p:attrName>
                                        </p:attrNameLst>
                                      </p:cBhvr>
                                      <p:to>
                                        <p:strVal val="visible"/>
                                      </p:to>
                                    </p:set>
                                    <p:animEffect transition="in" filter="fade">
                                      <p:cBhvr>
                                        <p:cTn id="18" dur="500"/>
                                        <p:tgtEl>
                                          <p:spTgt spid="3">
                                            <p:txEl>
                                              <p:pRg st="8" end="8"/>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animEffect transition="in" filter="fade">
                                      <p:cBhvr>
                                        <p:cTn id="21" dur="500"/>
                                        <p:tgtEl>
                                          <p:spTgt spid="3">
                                            <p:txEl>
                                              <p:pRg st="9" end="9"/>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10" end="10"/>
                                            </p:txEl>
                                          </p:spTgt>
                                        </p:tgtEl>
                                        <p:attrNameLst>
                                          <p:attrName>style.visibility</p:attrName>
                                        </p:attrNameLst>
                                      </p:cBhvr>
                                      <p:to>
                                        <p:strVal val="visible"/>
                                      </p:to>
                                    </p:set>
                                    <p:animEffect transition="in" filter="fade">
                                      <p:cBhvr>
                                        <p:cTn id="24" dur="500"/>
                                        <p:tgtEl>
                                          <p:spTgt spid="3">
                                            <p:txEl>
                                              <p:pRg st="10" end="10"/>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animEffect transition="in" filter="fade">
                                      <p:cBhvr>
                                        <p:cTn id="27" dur="500"/>
                                        <p:tgtEl>
                                          <p:spTgt spid="3">
                                            <p:txEl>
                                              <p:pRg st="11" end="1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12" end="12"/>
                                            </p:txEl>
                                          </p:spTgt>
                                        </p:tgtEl>
                                        <p:attrNameLst>
                                          <p:attrName>style.visibility</p:attrName>
                                        </p:attrNameLst>
                                      </p:cBhvr>
                                      <p:to>
                                        <p:strVal val="visible"/>
                                      </p:to>
                                    </p:set>
                                    <p:animEffect transition="in" filter="fade">
                                      <p:cBhvr>
                                        <p:cTn id="32" dur="500"/>
                                        <p:tgtEl>
                                          <p:spTgt spid="3">
                                            <p:txEl>
                                              <p:pRg st="12" end="12"/>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3">
                                            <p:txEl>
                                              <p:pRg st="13" end="13"/>
                                            </p:txEl>
                                          </p:spTgt>
                                        </p:tgtEl>
                                        <p:attrNameLst>
                                          <p:attrName>style.visibility</p:attrName>
                                        </p:attrNameLst>
                                      </p:cBhvr>
                                      <p:to>
                                        <p:strVal val="visible"/>
                                      </p:to>
                                    </p:set>
                                    <p:animEffect transition="in" filter="fade">
                                      <p:cBhvr>
                                        <p:cTn id="35" dur="500"/>
                                        <p:tgtEl>
                                          <p:spTgt spid="3">
                                            <p:txEl>
                                              <p:pRg st="13" end="13"/>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14" end="14"/>
                                            </p:txEl>
                                          </p:spTgt>
                                        </p:tgtEl>
                                        <p:attrNameLst>
                                          <p:attrName>style.visibility</p:attrName>
                                        </p:attrNameLst>
                                      </p:cBhvr>
                                      <p:to>
                                        <p:strVal val="visible"/>
                                      </p:to>
                                    </p:set>
                                    <p:animEffect transition="in" filter="fade">
                                      <p:cBhvr>
                                        <p:cTn id="38" dur="500"/>
                                        <p:tgtEl>
                                          <p:spTgt spid="3">
                                            <p:txEl>
                                              <p:pRg st="14" end="14"/>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
                                            <p:txEl>
                                              <p:pRg st="15" end="15"/>
                                            </p:txEl>
                                          </p:spTgt>
                                        </p:tgtEl>
                                        <p:attrNameLst>
                                          <p:attrName>style.visibility</p:attrName>
                                        </p:attrNameLst>
                                      </p:cBhvr>
                                      <p:to>
                                        <p:strVal val="visible"/>
                                      </p:to>
                                    </p:set>
                                    <p:animEffect transition="in" filter="fade">
                                      <p:cBhvr>
                                        <p:cTn id="41" dur="500"/>
                                        <p:tgtEl>
                                          <p:spTgt spid="3">
                                            <p:txEl>
                                              <p:pRg st="15" end="15"/>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16" end="16"/>
                                            </p:txEl>
                                          </p:spTgt>
                                        </p:tgtEl>
                                        <p:attrNameLst>
                                          <p:attrName>style.visibility</p:attrName>
                                        </p:attrNameLst>
                                      </p:cBhvr>
                                      <p:to>
                                        <p:strVal val="visible"/>
                                      </p:to>
                                    </p:set>
                                    <p:animEffect transition="in" filter="fade">
                                      <p:cBhvr>
                                        <p:cTn id="44" dur="500"/>
                                        <p:tgtEl>
                                          <p:spTgt spid="3">
                                            <p:txEl>
                                              <p:pRg st="16" end="1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Straight Connector 34"/>
          <p:cNvCxnSpPr/>
          <p:nvPr/>
        </p:nvCxnSpPr>
        <p:spPr>
          <a:xfrm rot="5400000" flipH="1" flipV="1">
            <a:off x="6381638" y="4521256"/>
            <a:ext cx="381000" cy="1588"/>
          </a:xfrm>
          <a:prstGeom prst="line">
            <a:avLst/>
          </a:prstGeom>
        </p:spPr>
        <p:style>
          <a:lnRef idx="3">
            <a:schemeClr val="dk1"/>
          </a:lnRef>
          <a:fillRef idx="0">
            <a:schemeClr val="dk1"/>
          </a:fillRef>
          <a:effectRef idx="2">
            <a:schemeClr val="dk1"/>
          </a:effectRef>
          <a:fontRef idx="minor">
            <a:schemeClr val="tx1"/>
          </a:fontRef>
        </p:style>
      </p:cxnSp>
      <p:sp>
        <p:nvSpPr>
          <p:cNvPr id="18" name="Hexagon 17"/>
          <p:cNvSpPr/>
          <p:nvPr/>
        </p:nvSpPr>
        <p:spPr>
          <a:xfrm>
            <a:off x="5257800" y="1664544"/>
            <a:ext cx="2895600" cy="1219200"/>
          </a:xfrm>
          <a:prstGeom prst="hexagon">
            <a:avLst/>
          </a:prstGeom>
          <a:gradFill>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7" name="Rounded Rectangle 16"/>
          <p:cNvSpPr/>
          <p:nvPr/>
        </p:nvSpPr>
        <p:spPr>
          <a:xfrm>
            <a:off x="5275944" y="4636350"/>
            <a:ext cx="2819400" cy="12192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noProof="0" dirty="0" err="1" smtClean="0"/>
              <a:t>BranchCache</a:t>
            </a:r>
            <a:r>
              <a:rPr lang="en-US" noProof="0" dirty="0" smtClean="0"/>
              <a:t>™</a:t>
            </a:r>
            <a:endParaRPr lang="en-US" noProof="0" dirty="0"/>
          </a:p>
        </p:txBody>
      </p:sp>
      <p:pic>
        <p:nvPicPr>
          <p:cNvPr id="8" name="Picture 49" descr="Server HIS Host Integration"/>
          <p:cNvPicPr>
            <a:picLocks noChangeAspect="1" noChangeArrowheads="1"/>
          </p:cNvPicPr>
          <p:nvPr/>
        </p:nvPicPr>
        <p:blipFill>
          <a:blip r:embed="rId3"/>
          <a:srcRect/>
          <a:stretch>
            <a:fillRect/>
          </a:stretch>
        </p:blipFill>
        <p:spPr bwMode="auto">
          <a:xfrm>
            <a:off x="6172200" y="1747637"/>
            <a:ext cx="681116" cy="983707"/>
          </a:xfrm>
          <a:prstGeom prst="rect">
            <a:avLst/>
          </a:prstGeom>
          <a:noFill/>
        </p:spPr>
      </p:pic>
      <p:sp>
        <p:nvSpPr>
          <p:cNvPr id="10" name="Flowchart: Magnetic Disk 9"/>
          <p:cNvSpPr/>
          <p:nvPr/>
        </p:nvSpPr>
        <p:spPr>
          <a:xfrm>
            <a:off x="6400800" y="3062514"/>
            <a:ext cx="381000" cy="1228152"/>
          </a:xfrm>
          <a:prstGeom prst="flowChartMagneticDisk">
            <a:avLst/>
          </a:prstGeom>
          <a:solidFill>
            <a:schemeClr val="accent3">
              <a:lumMod val="40000"/>
              <a:lumOff val="60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6882363" y="1827455"/>
            <a:ext cx="1009187" cy="830997"/>
          </a:xfrm>
          <a:prstGeom prst="rect">
            <a:avLst/>
          </a:prstGeom>
          <a:noFill/>
        </p:spPr>
        <p:txBody>
          <a:bodyPr wrap="none" rtlCol="0">
            <a:spAutoFit/>
          </a:bodyPr>
          <a:lstStyle/>
          <a:p>
            <a:r>
              <a:rPr lang="en-US" sz="1600" dirty="0" smtClean="0">
                <a:solidFill>
                  <a:schemeClr val="bg1"/>
                </a:solidFill>
                <a:effectLst>
                  <a:outerShdw blurRad="38100" dist="38100" dir="2700000" algn="tl">
                    <a:srgbClr val="000000">
                      <a:alpha val="43137"/>
                    </a:srgbClr>
                  </a:outerShdw>
                </a:effectLst>
              </a:rPr>
              <a:t>Windows </a:t>
            </a:r>
            <a:br>
              <a:rPr lang="en-US" sz="1600" dirty="0" smtClean="0">
                <a:solidFill>
                  <a:schemeClr val="bg1"/>
                </a:solidFill>
                <a:effectLst>
                  <a:outerShdw blurRad="38100" dist="38100" dir="2700000" algn="tl">
                    <a:srgbClr val="000000">
                      <a:alpha val="43137"/>
                    </a:srgbClr>
                  </a:outerShdw>
                </a:effectLst>
              </a:rPr>
            </a:br>
            <a:r>
              <a:rPr lang="en-US" sz="1600" dirty="0" smtClean="0">
                <a:solidFill>
                  <a:schemeClr val="bg1"/>
                </a:solidFill>
                <a:effectLst>
                  <a:outerShdw blurRad="38100" dist="38100" dir="2700000" algn="tl">
                    <a:srgbClr val="000000">
                      <a:alpha val="43137"/>
                    </a:srgbClr>
                  </a:outerShdw>
                </a:effectLst>
              </a:rPr>
              <a:t>Server </a:t>
            </a:r>
            <a:br>
              <a:rPr lang="en-US" sz="1600" dirty="0" smtClean="0">
                <a:solidFill>
                  <a:schemeClr val="bg1"/>
                </a:solidFill>
                <a:effectLst>
                  <a:outerShdw blurRad="38100" dist="38100" dir="2700000" algn="tl">
                    <a:srgbClr val="000000">
                      <a:alpha val="43137"/>
                    </a:srgbClr>
                  </a:outerShdw>
                </a:effectLst>
              </a:rPr>
            </a:br>
            <a:r>
              <a:rPr lang="en-US" sz="1600" dirty="0" smtClean="0">
                <a:solidFill>
                  <a:schemeClr val="bg1"/>
                </a:solidFill>
                <a:effectLst>
                  <a:outerShdw blurRad="38100" dist="38100" dir="2700000" algn="tl">
                    <a:srgbClr val="000000">
                      <a:alpha val="43137"/>
                    </a:srgbClr>
                  </a:outerShdw>
                </a:effectLst>
              </a:rPr>
              <a:t>2008 R2</a:t>
            </a:r>
            <a:endParaRPr lang="en-US" sz="1600" dirty="0">
              <a:solidFill>
                <a:schemeClr val="bg1"/>
              </a:solidFill>
              <a:effectLst>
                <a:outerShdw blurRad="38100" dist="38100" dir="2700000" algn="tl">
                  <a:srgbClr val="000000">
                    <a:alpha val="43137"/>
                  </a:srgbClr>
                </a:outerShdw>
              </a:effectLst>
            </a:endParaRPr>
          </a:p>
        </p:txBody>
      </p:sp>
      <p:sp>
        <p:nvSpPr>
          <p:cNvPr id="23" name="TextBox 22"/>
          <p:cNvSpPr txBox="1"/>
          <p:nvPr/>
        </p:nvSpPr>
        <p:spPr>
          <a:xfrm>
            <a:off x="6861571" y="3333690"/>
            <a:ext cx="1415516" cy="307777"/>
          </a:xfrm>
          <a:prstGeom prst="rect">
            <a:avLst/>
          </a:prstGeom>
          <a:noFill/>
        </p:spPr>
        <p:txBody>
          <a:bodyPr wrap="none" rtlCol="0">
            <a:spAutoFit/>
          </a:bodyPr>
          <a:lstStyle/>
          <a:p>
            <a:r>
              <a:rPr lang="en-US" sz="1400" u="sng" dirty="0" smtClean="0"/>
              <a:t>Slow WAN Link</a:t>
            </a:r>
          </a:p>
        </p:txBody>
      </p:sp>
      <p:grpSp>
        <p:nvGrpSpPr>
          <p:cNvPr id="3" name="Group 27"/>
          <p:cNvGrpSpPr/>
          <p:nvPr/>
        </p:nvGrpSpPr>
        <p:grpSpPr>
          <a:xfrm>
            <a:off x="5656944" y="4885497"/>
            <a:ext cx="787331" cy="737176"/>
            <a:chOff x="1251740" y="5410200"/>
            <a:chExt cx="787331" cy="737176"/>
          </a:xfrm>
        </p:grpSpPr>
        <p:pic>
          <p:nvPicPr>
            <p:cNvPr id="9" name="Picture 56" descr="PC with flat panel"/>
            <p:cNvPicPr>
              <a:picLocks noChangeAspect="1" noChangeArrowheads="1"/>
            </p:cNvPicPr>
            <p:nvPr/>
          </p:nvPicPr>
          <p:blipFill>
            <a:blip r:embed="rId4" cstate="print"/>
            <a:srcRect/>
            <a:stretch>
              <a:fillRect/>
            </a:stretch>
          </p:blipFill>
          <p:spPr bwMode="auto">
            <a:xfrm>
              <a:off x="1371600" y="5410200"/>
              <a:ext cx="533400" cy="502142"/>
            </a:xfrm>
            <a:prstGeom prst="rect">
              <a:avLst/>
            </a:prstGeom>
            <a:noFill/>
          </p:spPr>
        </p:pic>
        <p:sp>
          <p:nvSpPr>
            <p:cNvPr id="24" name="TextBox 23"/>
            <p:cNvSpPr txBox="1"/>
            <p:nvPr/>
          </p:nvSpPr>
          <p:spPr>
            <a:xfrm>
              <a:off x="1251740" y="5839599"/>
              <a:ext cx="787331" cy="307777"/>
            </a:xfrm>
            <a:prstGeom prst="rect">
              <a:avLst/>
            </a:prstGeom>
            <a:noFill/>
          </p:spPr>
          <p:txBody>
            <a:bodyPr wrap="none" rtlCol="0">
              <a:spAutoFit/>
            </a:bodyPr>
            <a:lstStyle/>
            <a:p>
              <a:pPr algn="ctr"/>
              <a:r>
                <a:rPr lang="en-US" sz="1400" b="1" dirty="0" smtClean="0">
                  <a:solidFill>
                    <a:schemeClr val="bg1"/>
                  </a:solidFill>
                </a:rPr>
                <a:t> Client 1</a:t>
              </a:r>
              <a:endParaRPr lang="en-US" sz="1400" b="1" dirty="0">
                <a:solidFill>
                  <a:schemeClr val="bg1"/>
                </a:solidFill>
              </a:endParaRPr>
            </a:p>
          </p:txBody>
        </p:sp>
      </p:grpSp>
      <p:grpSp>
        <p:nvGrpSpPr>
          <p:cNvPr id="4" name="Group 26"/>
          <p:cNvGrpSpPr/>
          <p:nvPr/>
        </p:nvGrpSpPr>
        <p:grpSpPr>
          <a:xfrm>
            <a:off x="6799944" y="4885497"/>
            <a:ext cx="747256" cy="737176"/>
            <a:chOff x="2590800" y="5438001"/>
            <a:chExt cx="747256" cy="737176"/>
          </a:xfrm>
        </p:grpSpPr>
        <p:pic>
          <p:nvPicPr>
            <p:cNvPr id="25" name="Picture 56" descr="PC with flat panel"/>
            <p:cNvPicPr>
              <a:picLocks noChangeAspect="1" noChangeArrowheads="1"/>
            </p:cNvPicPr>
            <p:nvPr/>
          </p:nvPicPr>
          <p:blipFill>
            <a:blip r:embed="rId4" cstate="print"/>
            <a:srcRect/>
            <a:stretch>
              <a:fillRect/>
            </a:stretch>
          </p:blipFill>
          <p:spPr bwMode="auto">
            <a:xfrm>
              <a:off x="2743200" y="5438001"/>
              <a:ext cx="533400" cy="502142"/>
            </a:xfrm>
            <a:prstGeom prst="rect">
              <a:avLst/>
            </a:prstGeom>
            <a:noFill/>
          </p:spPr>
        </p:pic>
        <p:sp>
          <p:nvSpPr>
            <p:cNvPr id="26" name="TextBox 25"/>
            <p:cNvSpPr txBox="1"/>
            <p:nvPr/>
          </p:nvSpPr>
          <p:spPr>
            <a:xfrm>
              <a:off x="2590800" y="5867400"/>
              <a:ext cx="747256" cy="307777"/>
            </a:xfrm>
            <a:prstGeom prst="rect">
              <a:avLst/>
            </a:prstGeom>
            <a:noFill/>
          </p:spPr>
          <p:txBody>
            <a:bodyPr wrap="none" rtlCol="0">
              <a:spAutoFit/>
            </a:bodyPr>
            <a:lstStyle/>
            <a:p>
              <a:pPr algn="ctr"/>
              <a:r>
                <a:rPr lang="en-US" sz="1400" b="1" dirty="0" smtClean="0">
                  <a:solidFill>
                    <a:schemeClr val="bg1"/>
                  </a:solidFill>
                </a:rPr>
                <a:t>Client 2</a:t>
              </a:r>
              <a:endParaRPr lang="en-US" sz="1400" b="1" dirty="0">
                <a:solidFill>
                  <a:schemeClr val="bg1"/>
                </a:solidFill>
              </a:endParaRPr>
            </a:p>
          </p:txBody>
        </p:sp>
      </p:grpSp>
      <p:cxnSp>
        <p:nvCxnSpPr>
          <p:cNvPr id="34" name="Straight Connector 33"/>
          <p:cNvCxnSpPr/>
          <p:nvPr/>
        </p:nvCxnSpPr>
        <p:spPr>
          <a:xfrm rot="5400000" flipH="1" flipV="1">
            <a:off x="6363494" y="2844850"/>
            <a:ext cx="381000" cy="1588"/>
          </a:xfrm>
          <a:prstGeom prst="line">
            <a:avLst/>
          </a:prstGeom>
        </p:spPr>
        <p:style>
          <a:lnRef idx="3">
            <a:schemeClr val="dk1"/>
          </a:lnRef>
          <a:fillRef idx="0">
            <a:schemeClr val="dk1"/>
          </a:fillRef>
          <a:effectRef idx="2">
            <a:schemeClr val="dk1"/>
          </a:effectRef>
          <a:fontRef idx="minor">
            <a:schemeClr val="tx1"/>
          </a:fontRef>
        </p:style>
      </p:cxnSp>
      <p:grpSp>
        <p:nvGrpSpPr>
          <p:cNvPr id="5" name="Group 58"/>
          <p:cNvGrpSpPr/>
          <p:nvPr/>
        </p:nvGrpSpPr>
        <p:grpSpPr>
          <a:xfrm>
            <a:off x="5715000" y="2045544"/>
            <a:ext cx="381000" cy="457200"/>
            <a:chOff x="1371600" y="2133600"/>
            <a:chExt cx="381000" cy="457200"/>
          </a:xfrm>
        </p:grpSpPr>
        <p:sp>
          <p:nvSpPr>
            <p:cNvPr id="51" name="Vertical Scroll 50"/>
            <p:cNvSpPr/>
            <p:nvPr/>
          </p:nvSpPr>
          <p:spPr>
            <a:xfrm>
              <a:off x="1371600" y="2133600"/>
              <a:ext cx="381000" cy="457200"/>
            </a:xfrm>
            <a:prstGeom prst="verticalScroll">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cxnSp>
          <p:nvCxnSpPr>
            <p:cNvPr id="54" name="Straight Connector 53"/>
            <p:cNvCxnSpPr/>
            <p:nvPr/>
          </p:nvCxnSpPr>
          <p:spPr>
            <a:xfrm>
              <a:off x="1447800" y="22098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1447800" y="22860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1447800" y="23622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1447800" y="2436812"/>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1447800" y="2513012"/>
              <a:ext cx="228600"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6" name="Group 60"/>
          <p:cNvGrpSpPr/>
          <p:nvPr/>
        </p:nvGrpSpPr>
        <p:grpSpPr>
          <a:xfrm>
            <a:off x="5352144" y="4933896"/>
            <a:ext cx="381000" cy="457200"/>
            <a:chOff x="1371600" y="2133600"/>
            <a:chExt cx="381000" cy="457200"/>
          </a:xfrm>
        </p:grpSpPr>
        <p:sp>
          <p:nvSpPr>
            <p:cNvPr id="62" name="Vertical Scroll 61"/>
            <p:cNvSpPr/>
            <p:nvPr/>
          </p:nvSpPr>
          <p:spPr>
            <a:xfrm>
              <a:off x="1371600" y="2133600"/>
              <a:ext cx="381000" cy="457200"/>
            </a:xfrm>
            <a:prstGeom prst="verticalScroll">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cxnSp>
          <p:nvCxnSpPr>
            <p:cNvPr id="63" name="Straight Connector 62"/>
            <p:cNvCxnSpPr/>
            <p:nvPr/>
          </p:nvCxnSpPr>
          <p:spPr>
            <a:xfrm>
              <a:off x="1447800" y="22098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1447800" y="22860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1447800" y="23622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1447800" y="2436812"/>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1447800" y="2513012"/>
              <a:ext cx="228600"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7" name="Group 88"/>
          <p:cNvGrpSpPr/>
          <p:nvPr/>
        </p:nvGrpSpPr>
        <p:grpSpPr>
          <a:xfrm>
            <a:off x="5715000" y="2045544"/>
            <a:ext cx="381000" cy="457200"/>
            <a:chOff x="1371600" y="2133600"/>
            <a:chExt cx="381000" cy="457200"/>
          </a:xfrm>
        </p:grpSpPr>
        <p:sp>
          <p:nvSpPr>
            <p:cNvPr id="90" name="Vertical Scroll 89"/>
            <p:cNvSpPr/>
            <p:nvPr/>
          </p:nvSpPr>
          <p:spPr>
            <a:xfrm>
              <a:off x="1371600" y="2133600"/>
              <a:ext cx="381000" cy="457200"/>
            </a:xfrm>
            <a:prstGeom prst="verticalScroll">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cxnSp>
          <p:nvCxnSpPr>
            <p:cNvPr id="91" name="Straight Connector 90"/>
            <p:cNvCxnSpPr/>
            <p:nvPr/>
          </p:nvCxnSpPr>
          <p:spPr>
            <a:xfrm>
              <a:off x="1447800" y="22098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1447800" y="22860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1447800" y="23622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a:off x="1447800" y="2436812"/>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a:off x="1447800" y="2513012"/>
              <a:ext cx="228600" cy="1588"/>
            </a:xfrm>
            <a:prstGeom prst="line">
              <a:avLst/>
            </a:prstGeom>
          </p:spPr>
          <p:style>
            <a:lnRef idx="1">
              <a:schemeClr val="accent1"/>
            </a:lnRef>
            <a:fillRef idx="0">
              <a:schemeClr val="accent1"/>
            </a:fillRef>
            <a:effectRef idx="0">
              <a:schemeClr val="accent1"/>
            </a:effectRef>
            <a:fontRef idx="minor">
              <a:schemeClr val="tx1"/>
            </a:fontRef>
          </p:style>
        </p:cxnSp>
      </p:grpSp>
      <p:sp>
        <p:nvSpPr>
          <p:cNvPr id="98" name="TextBox 97"/>
          <p:cNvSpPr txBox="1"/>
          <p:nvPr/>
        </p:nvSpPr>
        <p:spPr>
          <a:xfrm>
            <a:off x="5610114" y="5855550"/>
            <a:ext cx="2104230" cy="400110"/>
          </a:xfrm>
          <a:prstGeom prst="rect">
            <a:avLst/>
          </a:prstGeom>
          <a:noFill/>
        </p:spPr>
        <p:txBody>
          <a:bodyPr wrap="none" rtlCol="0">
            <a:spAutoFit/>
          </a:bodyPr>
          <a:lstStyle/>
          <a:p>
            <a:r>
              <a:rPr lang="en-US" sz="2000" dirty="0" smtClean="0"/>
              <a:t>Windows 7 Clients</a:t>
            </a:r>
            <a:endParaRPr lang="en-US" sz="2000" dirty="0"/>
          </a:p>
        </p:txBody>
      </p:sp>
      <p:cxnSp>
        <p:nvCxnSpPr>
          <p:cNvPr id="82" name="Straight Connector 81"/>
          <p:cNvCxnSpPr/>
          <p:nvPr/>
        </p:nvCxnSpPr>
        <p:spPr>
          <a:xfrm rot="5400000" flipH="1" flipV="1">
            <a:off x="2125322" y="4521256"/>
            <a:ext cx="381000" cy="1588"/>
          </a:xfrm>
          <a:prstGeom prst="line">
            <a:avLst/>
          </a:prstGeom>
        </p:spPr>
        <p:style>
          <a:lnRef idx="3">
            <a:schemeClr val="dk1"/>
          </a:lnRef>
          <a:fillRef idx="0">
            <a:schemeClr val="dk1"/>
          </a:fillRef>
          <a:effectRef idx="2">
            <a:schemeClr val="dk1"/>
          </a:effectRef>
          <a:fontRef idx="minor">
            <a:schemeClr val="tx1"/>
          </a:fontRef>
        </p:style>
      </p:cxnSp>
      <p:sp>
        <p:nvSpPr>
          <p:cNvPr id="89" name="Hexagon 88"/>
          <p:cNvSpPr/>
          <p:nvPr/>
        </p:nvSpPr>
        <p:spPr>
          <a:xfrm>
            <a:off x="990600" y="1664544"/>
            <a:ext cx="2895600" cy="1219200"/>
          </a:xfrm>
          <a:prstGeom prst="hexagon">
            <a:avLst/>
          </a:prstGeom>
          <a:gradFill>
            <a:gsLst>
              <a:gs pos="0">
                <a:schemeClr val="accent2">
                  <a:shade val="15000"/>
                  <a:satMod val="180000"/>
                </a:schemeClr>
              </a:gs>
              <a:gs pos="50000">
                <a:schemeClr val="accent2">
                  <a:shade val="45000"/>
                  <a:satMod val="170000"/>
                </a:schemeClr>
              </a:gs>
              <a:gs pos="70000">
                <a:schemeClr val="accent2">
                  <a:tint val="99000"/>
                  <a:shade val="65000"/>
                  <a:satMod val="155000"/>
                </a:schemeClr>
              </a:gs>
              <a:gs pos="100000">
                <a:schemeClr val="accent2">
                  <a:tint val="95500"/>
                  <a:shade val="100000"/>
                  <a:satMod val="155000"/>
                </a:schemeClr>
              </a:gs>
            </a:gsLst>
            <a:lin ang="16200000" scaled="0"/>
          </a:gradFill>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100" name="Rounded Rectangle 99"/>
          <p:cNvSpPr/>
          <p:nvPr/>
        </p:nvSpPr>
        <p:spPr>
          <a:xfrm>
            <a:off x="1019628" y="4636350"/>
            <a:ext cx="2819400" cy="1219200"/>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pic>
        <p:nvPicPr>
          <p:cNvPr id="101" name="Picture 49" descr="Server HIS Host Integration"/>
          <p:cNvPicPr>
            <a:picLocks noChangeAspect="1" noChangeArrowheads="1"/>
          </p:cNvPicPr>
          <p:nvPr/>
        </p:nvPicPr>
        <p:blipFill>
          <a:blip r:embed="rId3"/>
          <a:srcRect/>
          <a:stretch>
            <a:fillRect/>
          </a:stretch>
        </p:blipFill>
        <p:spPr bwMode="auto">
          <a:xfrm>
            <a:off x="1905000" y="1747637"/>
            <a:ext cx="681116" cy="983707"/>
          </a:xfrm>
          <a:prstGeom prst="rect">
            <a:avLst/>
          </a:prstGeom>
          <a:noFill/>
        </p:spPr>
      </p:pic>
      <p:sp>
        <p:nvSpPr>
          <p:cNvPr id="102" name="Flowchart: Magnetic Disk 101"/>
          <p:cNvSpPr/>
          <p:nvPr/>
        </p:nvSpPr>
        <p:spPr>
          <a:xfrm>
            <a:off x="2133600" y="3062514"/>
            <a:ext cx="381000" cy="1228152"/>
          </a:xfrm>
          <a:prstGeom prst="flowChartMagneticDisk">
            <a:avLst/>
          </a:prstGeom>
          <a:solidFill>
            <a:schemeClr val="accent3">
              <a:lumMod val="40000"/>
              <a:lumOff val="60000"/>
            </a:schemeClr>
          </a:solidFill>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TextBox 102"/>
          <p:cNvSpPr txBox="1"/>
          <p:nvPr/>
        </p:nvSpPr>
        <p:spPr>
          <a:xfrm>
            <a:off x="2544218" y="1816945"/>
            <a:ext cx="1189582" cy="830997"/>
          </a:xfrm>
          <a:prstGeom prst="rect">
            <a:avLst/>
          </a:prstGeom>
          <a:noFill/>
        </p:spPr>
        <p:txBody>
          <a:bodyPr wrap="square" rtlCol="0">
            <a:spAutoFit/>
          </a:bodyPr>
          <a:lstStyle/>
          <a:p>
            <a:r>
              <a:rPr lang="en-US" sz="1600" dirty="0" smtClean="0">
                <a:solidFill>
                  <a:schemeClr val="bg1"/>
                </a:solidFill>
                <a:effectLst>
                  <a:outerShdw blurRad="38100" dist="38100" dir="2700000" algn="tl">
                    <a:srgbClr val="000000">
                      <a:alpha val="43137"/>
                    </a:srgbClr>
                  </a:outerShdw>
                </a:effectLst>
              </a:rPr>
              <a:t>Windows </a:t>
            </a:r>
          </a:p>
          <a:p>
            <a:r>
              <a:rPr lang="en-US" sz="1600" dirty="0" smtClean="0">
                <a:solidFill>
                  <a:schemeClr val="bg1"/>
                </a:solidFill>
                <a:effectLst>
                  <a:outerShdw blurRad="38100" dist="38100" dir="2700000" algn="tl">
                    <a:srgbClr val="000000">
                      <a:alpha val="43137"/>
                    </a:srgbClr>
                  </a:outerShdw>
                </a:effectLst>
              </a:rPr>
              <a:t>Server</a:t>
            </a:r>
          </a:p>
          <a:p>
            <a:r>
              <a:rPr lang="en-US" sz="1600" dirty="0" smtClean="0">
                <a:solidFill>
                  <a:schemeClr val="bg1"/>
                </a:solidFill>
                <a:effectLst>
                  <a:outerShdw blurRad="38100" dist="38100" dir="2700000" algn="tl">
                    <a:srgbClr val="000000">
                      <a:alpha val="43137"/>
                    </a:srgbClr>
                  </a:outerShdw>
                </a:effectLst>
              </a:rPr>
              <a:t>2008</a:t>
            </a:r>
            <a:endParaRPr lang="en-US" sz="1600" dirty="0">
              <a:solidFill>
                <a:schemeClr val="bg1"/>
              </a:solidFill>
              <a:effectLst>
                <a:outerShdw blurRad="38100" dist="38100" dir="2700000" algn="tl">
                  <a:srgbClr val="000000">
                    <a:alpha val="43137"/>
                  </a:srgbClr>
                </a:outerShdw>
              </a:effectLst>
            </a:endParaRPr>
          </a:p>
        </p:txBody>
      </p:sp>
      <p:sp>
        <p:nvSpPr>
          <p:cNvPr id="104" name="TextBox 103"/>
          <p:cNvSpPr txBox="1"/>
          <p:nvPr/>
        </p:nvSpPr>
        <p:spPr>
          <a:xfrm>
            <a:off x="2518171" y="3333690"/>
            <a:ext cx="1415516" cy="307777"/>
          </a:xfrm>
          <a:prstGeom prst="rect">
            <a:avLst/>
          </a:prstGeom>
          <a:noFill/>
        </p:spPr>
        <p:txBody>
          <a:bodyPr wrap="none" rtlCol="0">
            <a:spAutoFit/>
          </a:bodyPr>
          <a:lstStyle/>
          <a:p>
            <a:r>
              <a:rPr lang="en-US" sz="1400" u="sng" dirty="0" smtClean="0"/>
              <a:t>Slow WAN Link</a:t>
            </a:r>
          </a:p>
        </p:txBody>
      </p:sp>
      <p:grpSp>
        <p:nvGrpSpPr>
          <p:cNvPr id="11" name="Group 104"/>
          <p:cNvGrpSpPr/>
          <p:nvPr/>
        </p:nvGrpSpPr>
        <p:grpSpPr>
          <a:xfrm>
            <a:off x="1400628" y="4885497"/>
            <a:ext cx="747256" cy="737176"/>
            <a:chOff x="1251740" y="5410200"/>
            <a:chExt cx="747256" cy="737176"/>
          </a:xfrm>
        </p:grpSpPr>
        <p:pic>
          <p:nvPicPr>
            <p:cNvPr id="106" name="Picture 56" descr="PC with flat panel"/>
            <p:cNvPicPr>
              <a:picLocks noChangeAspect="1" noChangeArrowheads="1"/>
            </p:cNvPicPr>
            <p:nvPr/>
          </p:nvPicPr>
          <p:blipFill>
            <a:blip r:embed="rId4" cstate="print"/>
            <a:srcRect/>
            <a:stretch>
              <a:fillRect/>
            </a:stretch>
          </p:blipFill>
          <p:spPr bwMode="auto">
            <a:xfrm>
              <a:off x="1371600" y="5410200"/>
              <a:ext cx="533400" cy="502142"/>
            </a:xfrm>
            <a:prstGeom prst="rect">
              <a:avLst/>
            </a:prstGeom>
            <a:noFill/>
          </p:spPr>
        </p:pic>
        <p:sp>
          <p:nvSpPr>
            <p:cNvPr id="107" name="TextBox 106"/>
            <p:cNvSpPr txBox="1"/>
            <p:nvPr/>
          </p:nvSpPr>
          <p:spPr>
            <a:xfrm>
              <a:off x="1251740" y="5839599"/>
              <a:ext cx="747256" cy="307777"/>
            </a:xfrm>
            <a:prstGeom prst="rect">
              <a:avLst/>
            </a:prstGeom>
            <a:noFill/>
          </p:spPr>
          <p:txBody>
            <a:bodyPr wrap="none" rtlCol="0">
              <a:spAutoFit/>
            </a:bodyPr>
            <a:lstStyle/>
            <a:p>
              <a:pPr algn="ctr"/>
              <a:r>
                <a:rPr lang="en-US" sz="1400" b="1" dirty="0" smtClean="0">
                  <a:solidFill>
                    <a:schemeClr val="bg1"/>
                  </a:solidFill>
                </a:rPr>
                <a:t>Client 1</a:t>
              </a:r>
              <a:endParaRPr lang="en-US" sz="1400" b="1" dirty="0">
                <a:solidFill>
                  <a:schemeClr val="bg1"/>
                </a:solidFill>
              </a:endParaRPr>
            </a:p>
          </p:txBody>
        </p:sp>
      </p:grpSp>
      <p:grpSp>
        <p:nvGrpSpPr>
          <p:cNvPr id="12" name="Group 107"/>
          <p:cNvGrpSpPr/>
          <p:nvPr/>
        </p:nvGrpSpPr>
        <p:grpSpPr>
          <a:xfrm>
            <a:off x="2619828" y="4885497"/>
            <a:ext cx="747256" cy="737176"/>
            <a:chOff x="2590800" y="5438001"/>
            <a:chExt cx="747256" cy="737176"/>
          </a:xfrm>
        </p:grpSpPr>
        <p:pic>
          <p:nvPicPr>
            <p:cNvPr id="109" name="Picture 56" descr="PC with flat panel"/>
            <p:cNvPicPr>
              <a:picLocks noChangeAspect="1" noChangeArrowheads="1"/>
            </p:cNvPicPr>
            <p:nvPr/>
          </p:nvPicPr>
          <p:blipFill>
            <a:blip r:embed="rId4" cstate="print"/>
            <a:srcRect/>
            <a:stretch>
              <a:fillRect/>
            </a:stretch>
          </p:blipFill>
          <p:spPr bwMode="auto">
            <a:xfrm>
              <a:off x="2743200" y="5438001"/>
              <a:ext cx="533400" cy="502142"/>
            </a:xfrm>
            <a:prstGeom prst="rect">
              <a:avLst/>
            </a:prstGeom>
            <a:noFill/>
          </p:spPr>
        </p:pic>
        <p:sp>
          <p:nvSpPr>
            <p:cNvPr id="110" name="TextBox 109"/>
            <p:cNvSpPr txBox="1"/>
            <p:nvPr/>
          </p:nvSpPr>
          <p:spPr>
            <a:xfrm>
              <a:off x="2590800" y="5867400"/>
              <a:ext cx="747256" cy="307777"/>
            </a:xfrm>
            <a:prstGeom prst="rect">
              <a:avLst/>
            </a:prstGeom>
            <a:noFill/>
          </p:spPr>
          <p:txBody>
            <a:bodyPr wrap="none" rtlCol="0">
              <a:spAutoFit/>
            </a:bodyPr>
            <a:lstStyle/>
            <a:p>
              <a:pPr algn="ctr"/>
              <a:r>
                <a:rPr lang="en-US" sz="1400" b="1" dirty="0" smtClean="0">
                  <a:solidFill>
                    <a:schemeClr val="bg1"/>
                  </a:solidFill>
                </a:rPr>
                <a:t>Client 2</a:t>
              </a:r>
              <a:endParaRPr lang="en-US" sz="1400" b="1" dirty="0">
                <a:solidFill>
                  <a:schemeClr val="bg1"/>
                </a:solidFill>
              </a:endParaRPr>
            </a:p>
          </p:txBody>
        </p:sp>
      </p:grpSp>
      <p:cxnSp>
        <p:nvCxnSpPr>
          <p:cNvPr id="111" name="Straight Connector 110"/>
          <p:cNvCxnSpPr/>
          <p:nvPr/>
        </p:nvCxnSpPr>
        <p:spPr>
          <a:xfrm rot="5400000" flipH="1" flipV="1">
            <a:off x="2096294" y="2844850"/>
            <a:ext cx="381000" cy="1588"/>
          </a:xfrm>
          <a:prstGeom prst="line">
            <a:avLst/>
          </a:prstGeom>
        </p:spPr>
        <p:style>
          <a:lnRef idx="3">
            <a:schemeClr val="dk1"/>
          </a:lnRef>
          <a:fillRef idx="0">
            <a:schemeClr val="dk1"/>
          </a:fillRef>
          <a:effectRef idx="2">
            <a:schemeClr val="dk1"/>
          </a:effectRef>
          <a:fontRef idx="minor">
            <a:schemeClr val="tx1"/>
          </a:fontRef>
        </p:style>
      </p:cxnSp>
      <p:grpSp>
        <p:nvGrpSpPr>
          <p:cNvPr id="13" name="Group 111"/>
          <p:cNvGrpSpPr/>
          <p:nvPr/>
        </p:nvGrpSpPr>
        <p:grpSpPr>
          <a:xfrm>
            <a:off x="1447800" y="2045544"/>
            <a:ext cx="381000" cy="457200"/>
            <a:chOff x="1371600" y="2133600"/>
            <a:chExt cx="381000" cy="457200"/>
          </a:xfrm>
        </p:grpSpPr>
        <p:sp>
          <p:nvSpPr>
            <p:cNvPr id="113" name="Vertical Scroll 112"/>
            <p:cNvSpPr/>
            <p:nvPr/>
          </p:nvSpPr>
          <p:spPr>
            <a:xfrm>
              <a:off x="1371600" y="2133600"/>
              <a:ext cx="381000" cy="457200"/>
            </a:xfrm>
            <a:prstGeom prst="verticalScroll">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cxnSp>
          <p:nvCxnSpPr>
            <p:cNvPr id="114" name="Straight Connector 113"/>
            <p:cNvCxnSpPr/>
            <p:nvPr/>
          </p:nvCxnSpPr>
          <p:spPr>
            <a:xfrm>
              <a:off x="1447800" y="22098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1447800" y="22860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1447800" y="23622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1447800" y="2436812"/>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1447800" y="2513012"/>
              <a:ext cx="228600"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4" name="Group 118"/>
          <p:cNvGrpSpPr/>
          <p:nvPr/>
        </p:nvGrpSpPr>
        <p:grpSpPr>
          <a:xfrm>
            <a:off x="1447800" y="2045544"/>
            <a:ext cx="381000" cy="457200"/>
            <a:chOff x="1371600" y="2133600"/>
            <a:chExt cx="381000" cy="457200"/>
          </a:xfrm>
        </p:grpSpPr>
        <p:sp>
          <p:nvSpPr>
            <p:cNvPr id="120" name="Vertical Scroll 119"/>
            <p:cNvSpPr/>
            <p:nvPr/>
          </p:nvSpPr>
          <p:spPr>
            <a:xfrm>
              <a:off x="1371600" y="2133600"/>
              <a:ext cx="381000" cy="457200"/>
            </a:xfrm>
            <a:prstGeom prst="verticalScroll">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cxnSp>
          <p:nvCxnSpPr>
            <p:cNvPr id="121" name="Straight Connector 120"/>
            <p:cNvCxnSpPr/>
            <p:nvPr/>
          </p:nvCxnSpPr>
          <p:spPr>
            <a:xfrm>
              <a:off x="1447800" y="22098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1447800" y="22860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1447800" y="23622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1447800" y="2436812"/>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1447800" y="2513012"/>
              <a:ext cx="228600" cy="1588"/>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5" name="Group 125"/>
          <p:cNvGrpSpPr/>
          <p:nvPr/>
        </p:nvGrpSpPr>
        <p:grpSpPr>
          <a:xfrm>
            <a:off x="1447800" y="2045544"/>
            <a:ext cx="381000" cy="457200"/>
            <a:chOff x="1371600" y="2133600"/>
            <a:chExt cx="381000" cy="457200"/>
          </a:xfrm>
        </p:grpSpPr>
        <p:sp>
          <p:nvSpPr>
            <p:cNvPr id="127" name="Vertical Scroll 126"/>
            <p:cNvSpPr/>
            <p:nvPr/>
          </p:nvSpPr>
          <p:spPr>
            <a:xfrm>
              <a:off x="1371600" y="2133600"/>
              <a:ext cx="381000" cy="457200"/>
            </a:xfrm>
            <a:prstGeom prst="verticalScroll">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cxnSp>
          <p:nvCxnSpPr>
            <p:cNvPr id="128" name="Straight Connector 127"/>
            <p:cNvCxnSpPr/>
            <p:nvPr/>
          </p:nvCxnSpPr>
          <p:spPr>
            <a:xfrm>
              <a:off x="1447800" y="22098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1447800" y="22860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1447800" y="2362200"/>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1447800" y="2436812"/>
              <a:ext cx="228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1447800" y="2513012"/>
              <a:ext cx="228600" cy="1588"/>
            </a:xfrm>
            <a:prstGeom prst="line">
              <a:avLst/>
            </a:prstGeom>
          </p:spPr>
          <p:style>
            <a:lnRef idx="1">
              <a:schemeClr val="accent1"/>
            </a:lnRef>
            <a:fillRef idx="0">
              <a:schemeClr val="accent1"/>
            </a:fillRef>
            <a:effectRef idx="0">
              <a:schemeClr val="accent1"/>
            </a:effectRef>
            <a:fontRef idx="minor">
              <a:schemeClr val="tx1"/>
            </a:fontRef>
          </p:style>
        </p:cxnSp>
      </p:grpSp>
      <p:sp>
        <p:nvSpPr>
          <p:cNvPr id="134" name="TextBox 133"/>
          <p:cNvSpPr txBox="1"/>
          <p:nvPr/>
        </p:nvSpPr>
        <p:spPr>
          <a:xfrm>
            <a:off x="990725" y="5879199"/>
            <a:ext cx="2923749" cy="400110"/>
          </a:xfrm>
          <a:prstGeom prst="rect">
            <a:avLst/>
          </a:prstGeom>
          <a:noFill/>
        </p:spPr>
        <p:txBody>
          <a:bodyPr wrap="none" rtlCol="0">
            <a:spAutoFit/>
          </a:bodyPr>
          <a:lstStyle/>
          <a:p>
            <a:r>
              <a:rPr lang="en-US" sz="2000" dirty="0" smtClean="0"/>
              <a:t>Windows Vista SP1 Clients</a:t>
            </a:r>
            <a:endParaRPr lang="en-US" sz="2000" dirty="0"/>
          </a:p>
        </p:txBody>
      </p:sp>
      <p:sp>
        <p:nvSpPr>
          <p:cNvPr id="80" name="TextBox 79"/>
          <p:cNvSpPr txBox="1"/>
          <p:nvPr/>
        </p:nvSpPr>
        <p:spPr>
          <a:xfrm rot="628846">
            <a:off x="5486542" y="495952"/>
            <a:ext cx="346053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sz="2400" dirty="0" smtClean="0"/>
              <a:t>Windows Server 2008 R2 </a:t>
            </a:r>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342 0.00046 C 0.04913 -0.02199 0.06406 -0.04445 0.07135 0.02731 C 0.07864 0.09907 0.09791 0.35231 0.07847 0.43079 C 0.05902 0.50972 0.00659 0.50463 -0.04584 0.4993 " pathEditMode="relative" rAng="0" ptsTypes="aaaA">
                                      <p:cBhvr>
                                        <p:cTn id="6" dur="2000" fill="hold"/>
                                        <p:tgtEl>
                                          <p:spTgt spid="13"/>
                                        </p:tgtEl>
                                        <p:attrNameLst>
                                          <p:attrName>ppt_x</p:attrName>
                                          <p:attrName>ppt_y</p:attrName>
                                        </p:attrNameLst>
                                      </p:cBhvr>
                                      <p:rCtr x="-8" y="232"/>
                                    </p:animMotion>
                                  </p:childTnLst>
                                </p:cTn>
                              </p:par>
                            </p:childTnLst>
                          </p:cTn>
                        </p:par>
                      </p:childTnLst>
                    </p:cTn>
                  </p:par>
                  <p:par>
                    <p:cTn id="7" fill="hold">
                      <p:stCondLst>
                        <p:cond delay="indefinite"/>
                      </p:stCondLst>
                      <p:childTnLst>
                        <p:par>
                          <p:cTn id="8" fill="hold">
                            <p:stCondLst>
                              <p:cond delay="0"/>
                            </p:stCondLst>
                            <p:childTnLst>
                              <p:par>
                                <p:cTn id="9" presetID="0" presetClass="path" presetSubtype="0" accel="50000" decel="50000" fill="hold" nodeType="clickEffect">
                                  <p:stCondLst>
                                    <p:cond delay="0"/>
                                  </p:stCondLst>
                                  <p:childTnLst>
                                    <p:animMotion origin="layout" path="M 0.00416 -0.01296 C 0.03159 -0.0287 0.0592 -0.04445 0.07135 0.02338 C 0.0835 0.0912 0.06354 0.31852 0.07691 0.39467 C 0.09027 0.47083 0.13055 0.46551 0.15121 0.48032 C 0.17187 0.49514 0.18646 0.48958 0.20121 0.48426 " pathEditMode="relative" rAng="0" ptsTypes="aaaaA">
                                      <p:cBhvr>
                                        <p:cTn id="10" dur="2000" fill="hold"/>
                                        <p:tgtEl>
                                          <p:spTgt spid="14"/>
                                        </p:tgtEl>
                                        <p:attrNameLst>
                                          <p:attrName>ppt_x</p:attrName>
                                          <p:attrName>ppt_y</p:attrName>
                                        </p:attrNameLst>
                                      </p:cBhvr>
                                      <p:rCtr x="98" y="238"/>
                                    </p:animMotion>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0.0467 -0.00996 C 0.06163 -0.03241 0.07656 -0.05487 0.08385 0.01689 C 0.09115 0.08865 0.11042 0.34189 0.09097 0.42037 C 0.07153 0.4993 0.0191 0.49421 -0.03333 0.48888 " pathEditMode="relative" rAng="0" ptsTypes="aaaA">
                                      <p:cBhvr>
                                        <p:cTn id="14" dur="2000" fill="hold"/>
                                        <p:tgtEl>
                                          <p:spTgt spid="5"/>
                                        </p:tgtEl>
                                        <p:attrNameLst>
                                          <p:attrName>ppt_x</p:attrName>
                                          <p:attrName>ppt_y</p:attrName>
                                        </p:attrNameLst>
                                      </p:cBhvr>
                                      <p:rCtr x="-8" y="232"/>
                                    </p:animMotion>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linds(horizontal)">
                                      <p:cBhvr>
                                        <p:cTn id="19" dur="500"/>
                                        <p:tgtEl>
                                          <p:spTgt spid="6"/>
                                        </p:tgtEl>
                                      </p:cBhvr>
                                    </p:animEffect>
                                  </p:childTnLst>
                                </p:cTn>
                              </p:par>
                              <p:par>
                                <p:cTn id="20" presetID="0" presetClass="path" presetSubtype="0" accel="50000" decel="50000" fill="hold" nodeType="withEffect">
                                  <p:stCondLst>
                                    <p:cond delay="0"/>
                                  </p:stCondLst>
                                  <p:childTnLst>
                                    <p:animMotion origin="layout" path="M -5.55556E-7 2.96296E-6 C 0.00174 -0.02037 0.00365 -0.04074 0.03576 -0.04954 C 0.06788 -0.05833 0.15938 -0.06018 0.19288 -0.05324 C 0.22639 -0.0463 0.23177 -0.02708 0.23715 -0.00764 " pathEditMode="relative" ptsTypes="aaaA">
                                      <p:cBhvr>
                                        <p:cTn id="21" dur="2000" fill="hold"/>
                                        <p:tgtEl>
                                          <p:spTgt spid="6"/>
                                        </p:tgtEl>
                                        <p:attrNameLst>
                                          <p:attrName>ppt_x</p:attrName>
                                          <p:attrName>ppt_y</p:attrName>
                                        </p:attrNameLst>
                                      </p:cBhvr>
                                    </p:animMotion>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nodeType="clickEffect">
                                  <p:stCondLst>
                                    <p:cond delay="0"/>
                                  </p:stCondLst>
                                  <p:childTnLst>
                                    <p:animMotion origin="layout" path="M 0.23715 -0.00764 C 0.23698 -0.02801 0.26562 -0.0757 0.28003 -0.07593 C 0.29444 -0.07616 0.32396 -0.02963 0.32413 -0.00926 C 0.3243 0.01111 0.29548 0.04629 0.28125 0.04629 C 0.26701 0.04629 0.23732 0.01273 0.23715 -0.00764 Z " pathEditMode="relative" ptsTypes="aaaaa">
                                      <p:cBhvr>
                                        <p:cTn id="25" dur="2000" fill="hold"/>
                                        <p:tgtEl>
                                          <p:spTgt spid="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7054" y="228600"/>
            <a:ext cx="8375946" cy="1107996"/>
          </a:xfrm>
        </p:spPr>
        <p:txBody>
          <a:bodyPr/>
          <a:lstStyle/>
          <a:p>
            <a:r>
              <a:rPr lang="en-US" sz="4000" noProof="0" dirty="0" smtClean="0"/>
              <a:t>Deployment </a:t>
            </a:r>
            <a:br>
              <a:rPr lang="en-US" sz="4000" noProof="0" dirty="0" smtClean="0"/>
            </a:br>
            <a:r>
              <a:rPr lang="en-US" sz="4000" noProof="0" dirty="0" smtClean="0"/>
              <a:t>Requirements</a:t>
            </a:r>
            <a:endParaRPr lang="en-US" sz="4000" noProof="0" dirty="0"/>
          </a:p>
        </p:txBody>
      </p:sp>
      <p:sp>
        <p:nvSpPr>
          <p:cNvPr id="5" name="TextBox 4"/>
          <p:cNvSpPr txBox="1"/>
          <p:nvPr/>
        </p:nvSpPr>
        <p:spPr>
          <a:xfrm rot="628846">
            <a:off x="5486542" y="495952"/>
            <a:ext cx="346053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sz="2400" dirty="0" smtClean="0"/>
              <a:t>Windows Server 2008 R2 </a:t>
            </a:r>
            <a:endParaRPr lang="en-US" sz="2400" dirty="0"/>
          </a:p>
        </p:txBody>
      </p:sp>
      <p:graphicFrame>
        <p:nvGraphicFramePr>
          <p:cNvPr id="6" name="Content Placeholder 3"/>
          <p:cNvGraphicFramePr>
            <a:graphicFrameLocks/>
          </p:cNvGraphicFramePr>
          <p:nvPr/>
        </p:nvGraphicFramePr>
        <p:xfrm>
          <a:off x="387348" y="1688647"/>
          <a:ext cx="8369304" cy="4363810"/>
        </p:xfrm>
        <a:graphic>
          <a:graphicData uri="http://schemas.openxmlformats.org/drawingml/2006/table">
            <a:tbl>
              <a:tblPr firstRow="1" bandRow="1">
                <a:tableStyleId>{5940675A-B579-460E-94D1-54222C63F5DA}</a:tableStyleId>
              </a:tblPr>
              <a:tblGrid>
                <a:gridCol w="2704195"/>
                <a:gridCol w="1277257"/>
                <a:gridCol w="2510971"/>
                <a:gridCol w="1876881"/>
              </a:tblGrid>
              <a:tr h="496980">
                <a:tc>
                  <a:txBody>
                    <a:bodyPr/>
                    <a:lstStyle/>
                    <a:p>
                      <a:pPr algn="l"/>
                      <a:r>
                        <a:rPr lang="en-US" dirty="0" smtClean="0">
                          <a:solidFill>
                            <a:schemeClr val="tx1"/>
                          </a:solidFill>
                          <a:effectLst>
                            <a:outerShdw blurRad="38100" dist="38100" dir="2700000" algn="tl">
                              <a:srgbClr val="000000">
                                <a:alpha val="43137"/>
                              </a:srgbClr>
                            </a:outerShdw>
                          </a:effectLst>
                        </a:rPr>
                        <a:t>Feature</a:t>
                      </a:r>
                      <a:endParaRPr lang="en-US" dirty="0">
                        <a:solidFill>
                          <a:schemeClr val="tx1"/>
                        </a:solidFill>
                        <a:effectLst>
                          <a:outerShdw blurRad="38100" dist="38100" dir="2700000" algn="tl">
                            <a:srgbClr val="000000">
                              <a:alpha val="43137"/>
                            </a:srgbClr>
                          </a:outerShdw>
                        </a:effectLst>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pPr algn="l"/>
                      <a:r>
                        <a:rPr lang="en-US" dirty="0" smtClean="0">
                          <a:solidFill>
                            <a:schemeClr val="tx1"/>
                          </a:solidFill>
                          <a:effectLst>
                            <a:outerShdw blurRad="38100" dist="38100" dir="2700000" algn="tl">
                              <a:srgbClr val="000000">
                                <a:alpha val="43137"/>
                              </a:srgbClr>
                            </a:outerShdw>
                          </a:effectLst>
                        </a:rPr>
                        <a:t>Client</a:t>
                      </a:r>
                      <a:endParaRPr lang="en-US" dirty="0">
                        <a:solidFill>
                          <a:schemeClr val="tx1"/>
                        </a:solidFill>
                        <a:effectLst>
                          <a:outerShdw blurRad="38100" dist="38100" dir="2700000" algn="tl">
                            <a:srgbClr val="000000">
                              <a:alpha val="43137"/>
                            </a:srgbClr>
                          </a:outerShdw>
                        </a:effectLst>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pPr algn="l"/>
                      <a:r>
                        <a:rPr lang="en-US" dirty="0" smtClean="0">
                          <a:solidFill>
                            <a:schemeClr val="tx1"/>
                          </a:solidFill>
                          <a:effectLst>
                            <a:outerShdw blurRad="38100" dist="38100" dir="2700000" algn="tl">
                              <a:srgbClr val="000000">
                                <a:alpha val="43137"/>
                              </a:srgbClr>
                            </a:outerShdw>
                          </a:effectLst>
                        </a:rPr>
                        <a:t>Server</a:t>
                      </a:r>
                      <a:endParaRPr lang="en-US" dirty="0">
                        <a:solidFill>
                          <a:schemeClr val="tx1"/>
                        </a:solidFill>
                        <a:effectLst>
                          <a:outerShdw blurRad="38100" dist="38100" dir="2700000" algn="tl">
                            <a:srgbClr val="000000">
                              <a:alpha val="43137"/>
                            </a:srgbClr>
                          </a:outerShdw>
                        </a:effectLst>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c>
                  <a:txBody>
                    <a:bodyPr/>
                    <a:lstStyle/>
                    <a:p>
                      <a:pPr algn="l"/>
                      <a:r>
                        <a:rPr lang="en-US" dirty="0" smtClean="0">
                          <a:solidFill>
                            <a:schemeClr val="tx1"/>
                          </a:solidFill>
                          <a:effectLst>
                            <a:outerShdw blurRad="38100" dist="38100" dir="2700000" algn="tl">
                              <a:srgbClr val="000000">
                                <a:alpha val="43137"/>
                              </a:srgbClr>
                            </a:outerShdw>
                          </a:effectLst>
                        </a:rPr>
                        <a:t>Configuration</a:t>
                      </a:r>
                      <a:endParaRPr lang="en-US" dirty="0">
                        <a:solidFill>
                          <a:schemeClr val="tx1"/>
                        </a:solidFill>
                        <a:effectLst>
                          <a:outerShdw blurRad="38100" dist="38100" dir="2700000" algn="tl">
                            <a:srgbClr val="000000">
                              <a:alpha val="43137"/>
                            </a:srgbClr>
                          </a:outerShdw>
                        </a:effectLst>
                      </a:endParaRPr>
                    </a:p>
                  </a:txBody>
                  <a:tcPr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6">
                        <a:lumMod val="75000"/>
                      </a:schemeClr>
                    </a:solidFill>
                  </a:tcPr>
                </a:tc>
              </a:tr>
              <a:tr h="869714">
                <a:tc>
                  <a:txBody>
                    <a:bodyPr/>
                    <a:lstStyle/>
                    <a:p>
                      <a:pPr algn="l"/>
                      <a:r>
                        <a:rPr lang="en-US" dirty="0" smtClean="0">
                          <a:solidFill>
                            <a:schemeClr val="tx1"/>
                          </a:solidFill>
                          <a:effectLst>
                            <a:outerShdw blurRad="38100" dist="38100" dir="2700000" algn="tl">
                              <a:srgbClr val="000000">
                                <a:alpha val="43137"/>
                              </a:srgbClr>
                            </a:outerShdw>
                          </a:effectLst>
                        </a:rPr>
                        <a:t>Background sync</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l"/>
                      <a:r>
                        <a:rPr lang="en-US" dirty="0" smtClean="0">
                          <a:solidFill>
                            <a:schemeClr val="tx1"/>
                          </a:solidFill>
                          <a:effectLst>
                            <a:outerShdw blurRad="38100" dist="38100" dir="2700000" algn="tl">
                              <a:srgbClr val="000000">
                                <a:alpha val="43137"/>
                              </a:srgbClr>
                            </a:outerShdw>
                          </a:effectLst>
                        </a:rPr>
                        <a:t>Windows</a:t>
                      </a:r>
                      <a:r>
                        <a:rPr lang="en-US" baseline="0" dirty="0" smtClean="0">
                          <a:solidFill>
                            <a:schemeClr val="tx1"/>
                          </a:solidFill>
                          <a:effectLst>
                            <a:outerShdw blurRad="38100" dist="38100" dir="2700000" algn="tl">
                              <a:srgbClr val="000000">
                                <a:alpha val="43137"/>
                              </a:srgbClr>
                            </a:outerShdw>
                          </a:effectLst>
                        </a:rPr>
                        <a:t> 7</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algn="l"/>
                      <a:r>
                        <a:rPr lang="en-US" dirty="0" smtClean="0">
                          <a:solidFill>
                            <a:schemeClr val="tx1"/>
                          </a:solidFill>
                          <a:effectLst>
                            <a:outerShdw blurRad="38100" dist="38100" dir="2700000" algn="tl">
                              <a:srgbClr val="000000">
                                <a:alpha val="43137"/>
                              </a:srgbClr>
                            </a:outerShdw>
                          </a:effectLst>
                        </a:rPr>
                        <a:t>Windows Server 2008 or </a:t>
                      </a:r>
                      <a:br>
                        <a:rPr lang="en-US" dirty="0" smtClean="0">
                          <a:solidFill>
                            <a:schemeClr val="tx1"/>
                          </a:solidFill>
                          <a:effectLst>
                            <a:outerShdw blurRad="38100" dist="38100" dir="2700000" algn="tl">
                              <a:srgbClr val="000000">
                                <a:alpha val="43137"/>
                              </a:srgbClr>
                            </a:outerShdw>
                          </a:effectLst>
                        </a:rPr>
                      </a:br>
                      <a:r>
                        <a:rPr lang="en-US" dirty="0" smtClean="0">
                          <a:solidFill>
                            <a:schemeClr val="tx1"/>
                          </a:solidFill>
                          <a:effectLst>
                            <a:outerShdw blurRad="38100" dist="38100" dir="2700000" algn="tl">
                              <a:srgbClr val="000000">
                                <a:alpha val="43137"/>
                              </a:srgbClr>
                            </a:outerShdw>
                          </a:effectLst>
                        </a:rPr>
                        <a:t>Windows Server 2008 </a:t>
                      </a:r>
                      <a:r>
                        <a:rPr lang="en-US" baseline="0" dirty="0" smtClean="0">
                          <a:solidFill>
                            <a:schemeClr val="tx1"/>
                          </a:solidFill>
                          <a:effectLst>
                            <a:outerShdw blurRad="38100" dist="38100" dir="2700000" algn="tl">
                              <a:srgbClr val="000000">
                                <a:alpha val="43137"/>
                              </a:srgbClr>
                            </a:outerShdw>
                          </a:effectLst>
                        </a:rPr>
                        <a:t>R2</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l"/>
                      <a:r>
                        <a:rPr lang="en-US" baseline="0" dirty="0" smtClean="0">
                          <a:solidFill>
                            <a:schemeClr val="tx1"/>
                          </a:solidFill>
                          <a:effectLst>
                            <a:outerShdw blurRad="38100" dist="38100" dir="2700000" algn="tl">
                              <a:srgbClr val="000000">
                                <a:alpha val="43137"/>
                              </a:srgbClr>
                            </a:outerShdw>
                          </a:effectLst>
                        </a:rPr>
                        <a:t>CSC deployment</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mpd="sng">
                      <a:noFill/>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628844">
                <a:tc>
                  <a:txBody>
                    <a:bodyPr/>
                    <a:lstStyle/>
                    <a:p>
                      <a:pPr algn="l"/>
                      <a:r>
                        <a:rPr lang="en-US" dirty="0" smtClean="0">
                          <a:solidFill>
                            <a:schemeClr val="tx1"/>
                          </a:solidFill>
                          <a:effectLst>
                            <a:outerShdw blurRad="38100" dist="38100" dir="2700000" algn="tl">
                              <a:srgbClr val="000000">
                                <a:alpha val="43137"/>
                              </a:srgbClr>
                            </a:outerShdw>
                          </a:effectLst>
                        </a:rPr>
                        <a:t>Improved file open &amp; close</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l"/>
                      <a:r>
                        <a:rPr lang="en-US" dirty="0" smtClean="0">
                          <a:solidFill>
                            <a:schemeClr val="tx1"/>
                          </a:solidFill>
                          <a:effectLst>
                            <a:outerShdw blurRad="38100" dist="38100" dir="2700000" algn="tl">
                              <a:srgbClr val="000000">
                                <a:alpha val="43137"/>
                              </a:srgbClr>
                            </a:outerShdw>
                          </a:effectLst>
                        </a:rPr>
                        <a:t>Windows 7</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algn="l"/>
                      <a:r>
                        <a:rPr lang="en-US" dirty="0" smtClean="0">
                          <a:solidFill>
                            <a:schemeClr val="tx1"/>
                          </a:solidFill>
                          <a:effectLst>
                            <a:outerShdw blurRad="38100" dist="38100" dir="2700000" algn="tl">
                              <a:srgbClr val="000000">
                                <a:alpha val="43137"/>
                              </a:srgbClr>
                            </a:outerShdw>
                          </a:effectLst>
                        </a:rPr>
                        <a:t>Windows Server 2008 </a:t>
                      </a:r>
                      <a:r>
                        <a:rPr lang="en-US" baseline="0" dirty="0" smtClean="0">
                          <a:solidFill>
                            <a:schemeClr val="tx1"/>
                          </a:solidFill>
                          <a:effectLst>
                            <a:outerShdw blurRad="38100" dist="38100" dir="2700000" algn="tl">
                              <a:srgbClr val="000000">
                                <a:alpha val="43137"/>
                              </a:srgbClr>
                            </a:outerShdw>
                          </a:effectLst>
                        </a:rPr>
                        <a:t>R2</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l"/>
                      <a:r>
                        <a:rPr lang="en-US" dirty="0" smtClean="0">
                          <a:solidFill>
                            <a:schemeClr val="tx1"/>
                          </a:solidFill>
                          <a:effectLst>
                            <a:outerShdw blurRad="38100" dist="38100" dir="2700000" algn="tl">
                              <a:srgbClr val="000000">
                                <a:alpha val="43137"/>
                              </a:srgbClr>
                            </a:outerShdw>
                          </a:effectLst>
                        </a:rPr>
                        <a:t>File</a:t>
                      </a:r>
                      <a:r>
                        <a:rPr lang="en-US" baseline="0" dirty="0" smtClean="0">
                          <a:solidFill>
                            <a:schemeClr val="tx1"/>
                          </a:solidFill>
                          <a:effectLst>
                            <a:outerShdw blurRad="38100" dist="38100" dir="2700000" algn="tl">
                              <a:srgbClr val="000000">
                                <a:alpha val="43137"/>
                              </a:srgbClr>
                            </a:outerShdw>
                          </a:effectLst>
                        </a:rPr>
                        <a:t> Server role</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869714">
                <a:tc>
                  <a:txBody>
                    <a:bodyPr/>
                    <a:lstStyle/>
                    <a:p>
                      <a:pPr algn="l"/>
                      <a:r>
                        <a:rPr lang="en-US" dirty="0" smtClean="0">
                          <a:solidFill>
                            <a:schemeClr val="tx1"/>
                          </a:solidFill>
                          <a:effectLst>
                            <a:outerShdw blurRad="38100" dist="38100" dir="2700000" algn="tl">
                              <a:srgbClr val="000000">
                                <a:alpha val="43137"/>
                              </a:srgbClr>
                            </a:outerShdw>
                          </a:effectLst>
                        </a:rPr>
                        <a:t>Transparent caching</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l"/>
                      <a:r>
                        <a:rPr lang="en-US" dirty="0" smtClean="0">
                          <a:solidFill>
                            <a:schemeClr val="tx1"/>
                          </a:solidFill>
                          <a:effectLst>
                            <a:outerShdw blurRad="38100" dist="38100" dir="2700000" algn="tl">
                              <a:srgbClr val="000000">
                                <a:alpha val="43137"/>
                              </a:srgbClr>
                            </a:outerShdw>
                          </a:effectLst>
                        </a:rPr>
                        <a:t>Windows 7</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algn="l"/>
                      <a:r>
                        <a:rPr lang="en-US" dirty="0" smtClean="0">
                          <a:solidFill>
                            <a:schemeClr val="tx1"/>
                          </a:solidFill>
                          <a:effectLst>
                            <a:outerShdw blurRad="38100" dist="38100" dir="2700000" algn="tl">
                              <a:srgbClr val="000000">
                                <a:alpha val="43137"/>
                              </a:srgbClr>
                            </a:outerShdw>
                          </a:effectLst>
                        </a:rPr>
                        <a:t>Windows Server 2008 or </a:t>
                      </a:r>
                      <a:br>
                        <a:rPr lang="en-US" dirty="0" smtClean="0">
                          <a:solidFill>
                            <a:schemeClr val="tx1"/>
                          </a:solidFill>
                          <a:effectLst>
                            <a:outerShdw blurRad="38100" dist="38100" dir="2700000" algn="tl">
                              <a:srgbClr val="000000">
                                <a:alpha val="43137"/>
                              </a:srgbClr>
                            </a:outerShdw>
                          </a:effectLst>
                        </a:rPr>
                      </a:br>
                      <a:r>
                        <a:rPr lang="en-US" dirty="0" smtClean="0">
                          <a:solidFill>
                            <a:schemeClr val="tx1"/>
                          </a:solidFill>
                          <a:effectLst>
                            <a:outerShdw blurRad="38100" dist="38100" dir="2700000" algn="tl">
                              <a:srgbClr val="000000">
                                <a:alpha val="43137"/>
                              </a:srgbClr>
                            </a:outerShdw>
                          </a:effectLst>
                        </a:rPr>
                        <a:t>Windows Server 2008 </a:t>
                      </a:r>
                      <a:r>
                        <a:rPr lang="en-US" baseline="0" dirty="0" smtClean="0">
                          <a:solidFill>
                            <a:schemeClr val="tx1"/>
                          </a:solidFill>
                          <a:effectLst>
                            <a:outerShdw blurRad="38100" dist="38100" dir="2700000" algn="tl">
                              <a:srgbClr val="000000">
                                <a:alpha val="43137"/>
                              </a:srgbClr>
                            </a:outerShdw>
                          </a:effectLst>
                        </a:rPr>
                        <a:t>R2</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l"/>
                      <a:r>
                        <a:rPr lang="en-US" dirty="0" smtClean="0">
                          <a:solidFill>
                            <a:schemeClr val="tx1"/>
                          </a:solidFill>
                          <a:effectLst>
                            <a:outerShdw blurRad="38100" dist="38100" dir="2700000" algn="tl">
                              <a:srgbClr val="000000">
                                <a:alpha val="43137"/>
                              </a:srgbClr>
                            </a:outerShdw>
                          </a:effectLst>
                        </a:rPr>
                        <a:t>Group policy</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869714">
                <a:tc>
                  <a:txBody>
                    <a:bodyPr/>
                    <a:lstStyle/>
                    <a:p>
                      <a:pPr algn="l"/>
                      <a:r>
                        <a:rPr lang="en-US" dirty="0" smtClean="0">
                          <a:solidFill>
                            <a:schemeClr val="tx1"/>
                          </a:solidFill>
                          <a:effectLst>
                            <a:outerShdw blurRad="38100" dist="38100" dir="2700000" algn="tl">
                              <a:srgbClr val="000000">
                                <a:alpha val="43137"/>
                              </a:srgbClr>
                            </a:outerShdw>
                          </a:effectLst>
                        </a:rPr>
                        <a:t>Offline Files exclusion</a:t>
                      </a:r>
                      <a:r>
                        <a:rPr lang="en-US" baseline="0" dirty="0" smtClean="0">
                          <a:solidFill>
                            <a:schemeClr val="tx1"/>
                          </a:solidFill>
                          <a:effectLst>
                            <a:outerShdw blurRad="38100" dist="38100" dir="2700000" algn="tl">
                              <a:srgbClr val="000000">
                                <a:alpha val="43137"/>
                              </a:srgbClr>
                            </a:outerShdw>
                          </a:effectLst>
                        </a:rPr>
                        <a:t> list</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l"/>
                      <a:r>
                        <a:rPr lang="en-US" dirty="0" smtClean="0">
                          <a:solidFill>
                            <a:schemeClr val="tx1"/>
                          </a:solidFill>
                          <a:effectLst>
                            <a:outerShdw blurRad="38100" dist="38100" dir="2700000" algn="tl">
                              <a:srgbClr val="000000">
                                <a:alpha val="43137"/>
                              </a:srgbClr>
                            </a:outerShdw>
                          </a:effectLst>
                        </a:rPr>
                        <a:t>Windows 7</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algn="l"/>
                      <a:r>
                        <a:rPr lang="en-US" dirty="0" smtClean="0">
                          <a:solidFill>
                            <a:schemeClr val="tx1"/>
                          </a:solidFill>
                          <a:effectLst>
                            <a:outerShdw blurRad="38100" dist="38100" dir="2700000" algn="tl">
                              <a:srgbClr val="000000">
                                <a:alpha val="43137"/>
                              </a:srgbClr>
                            </a:outerShdw>
                          </a:effectLst>
                        </a:rPr>
                        <a:t>Windows Server 2008 or </a:t>
                      </a:r>
                      <a:br>
                        <a:rPr lang="en-US" dirty="0" smtClean="0">
                          <a:solidFill>
                            <a:schemeClr val="tx1"/>
                          </a:solidFill>
                          <a:effectLst>
                            <a:outerShdw blurRad="38100" dist="38100" dir="2700000" algn="tl">
                              <a:srgbClr val="000000">
                                <a:alpha val="43137"/>
                              </a:srgbClr>
                            </a:outerShdw>
                          </a:effectLst>
                        </a:rPr>
                      </a:br>
                      <a:r>
                        <a:rPr lang="en-US" dirty="0" smtClean="0">
                          <a:solidFill>
                            <a:schemeClr val="tx1"/>
                          </a:solidFill>
                          <a:effectLst>
                            <a:outerShdw blurRad="38100" dist="38100" dir="2700000" algn="tl">
                              <a:srgbClr val="000000">
                                <a:alpha val="43137"/>
                              </a:srgbClr>
                            </a:outerShdw>
                          </a:effectLst>
                        </a:rPr>
                        <a:t>Windows Server 2008 </a:t>
                      </a:r>
                      <a:r>
                        <a:rPr lang="en-US" baseline="0" dirty="0" smtClean="0">
                          <a:solidFill>
                            <a:schemeClr val="tx1"/>
                          </a:solidFill>
                          <a:effectLst>
                            <a:outerShdw blurRad="38100" dist="38100" dir="2700000" algn="tl">
                              <a:srgbClr val="000000">
                                <a:alpha val="43137"/>
                              </a:srgbClr>
                            </a:outerShdw>
                          </a:effectLst>
                        </a:rPr>
                        <a:t>R2</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l"/>
                      <a:r>
                        <a:rPr lang="en-US" dirty="0" smtClean="0">
                          <a:solidFill>
                            <a:schemeClr val="tx1"/>
                          </a:solidFill>
                          <a:effectLst>
                            <a:outerShdw blurRad="38100" dist="38100" dir="2700000" algn="tl">
                              <a:srgbClr val="000000">
                                <a:alpha val="43137"/>
                              </a:srgbClr>
                            </a:outerShdw>
                          </a:effectLst>
                        </a:rPr>
                        <a:t>Group policy</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r h="628844">
                <a:tc>
                  <a:txBody>
                    <a:bodyPr/>
                    <a:lstStyle/>
                    <a:p>
                      <a:pPr algn="l"/>
                      <a:r>
                        <a:rPr lang="en-US" dirty="0" err="1" smtClean="0">
                          <a:solidFill>
                            <a:schemeClr val="tx1"/>
                          </a:solidFill>
                          <a:effectLst>
                            <a:outerShdw blurRad="38100" dist="38100" dir="2700000" algn="tl">
                              <a:srgbClr val="000000">
                                <a:alpha val="43137"/>
                              </a:srgbClr>
                            </a:outerShdw>
                          </a:effectLst>
                        </a:rPr>
                        <a:t>Branch</a:t>
                      </a:r>
                      <a:r>
                        <a:rPr lang="en-US" baseline="0" dirty="0" err="1" smtClean="0">
                          <a:solidFill>
                            <a:schemeClr val="tx1"/>
                          </a:solidFill>
                          <a:effectLst>
                            <a:outerShdw blurRad="38100" dist="38100" dir="2700000" algn="tl">
                              <a:srgbClr val="000000">
                                <a:alpha val="43137"/>
                              </a:srgbClr>
                            </a:outerShdw>
                          </a:effectLst>
                        </a:rPr>
                        <a:t>Cache</a:t>
                      </a:r>
                      <a:r>
                        <a:rPr lang="en-US" baseline="0" dirty="0" smtClean="0">
                          <a:solidFill>
                            <a:schemeClr val="tx1"/>
                          </a:solidFill>
                          <a:effectLst>
                            <a:outerShdw blurRad="38100" dist="38100" dir="2700000" algn="tl">
                              <a:srgbClr val="000000">
                                <a:alpha val="43137"/>
                              </a:srgbClr>
                            </a:outerShdw>
                          </a:effectLst>
                        </a:rPr>
                        <a:t>™</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l"/>
                      <a:r>
                        <a:rPr lang="en-US" dirty="0" smtClean="0">
                          <a:solidFill>
                            <a:schemeClr val="tx1"/>
                          </a:solidFill>
                          <a:effectLst>
                            <a:outerShdw blurRad="38100" dist="38100" dir="2700000" algn="tl">
                              <a:srgbClr val="000000">
                                <a:alpha val="43137"/>
                              </a:srgbClr>
                            </a:outerShdw>
                          </a:effectLst>
                        </a:rPr>
                        <a:t>Windows 7</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c>
                  <a:txBody>
                    <a:bodyPr/>
                    <a:lstStyle/>
                    <a:p>
                      <a:pPr algn="l"/>
                      <a:r>
                        <a:rPr lang="en-US" dirty="0" smtClean="0">
                          <a:solidFill>
                            <a:schemeClr val="tx1"/>
                          </a:solidFill>
                          <a:effectLst>
                            <a:outerShdw blurRad="38100" dist="38100" dir="2700000" algn="tl">
                              <a:srgbClr val="000000">
                                <a:alpha val="43137"/>
                              </a:srgbClr>
                            </a:outerShdw>
                          </a:effectLst>
                        </a:rPr>
                        <a:t>Windows Server 2008 </a:t>
                      </a:r>
                      <a:r>
                        <a:rPr lang="en-US" baseline="0" dirty="0" smtClean="0">
                          <a:solidFill>
                            <a:schemeClr val="tx1"/>
                          </a:solidFill>
                          <a:effectLst>
                            <a:outerShdw blurRad="38100" dist="38100" dir="2700000" algn="tl">
                              <a:srgbClr val="000000">
                                <a:alpha val="43137"/>
                              </a:srgbClr>
                            </a:outerShdw>
                          </a:effectLst>
                        </a:rPr>
                        <a:t>R2</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chemeClr val="accent6"/>
                    </a:solidFill>
                  </a:tcPr>
                </a:tc>
                <a:tc>
                  <a:txBody>
                    <a:bodyPr/>
                    <a:lstStyle/>
                    <a:p>
                      <a:pPr algn="l"/>
                      <a:r>
                        <a:rPr lang="en-US" dirty="0" smtClean="0">
                          <a:solidFill>
                            <a:schemeClr val="tx1"/>
                          </a:solidFill>
                          <a:effectLst>
                            <a:outerShdw blurRad="38100" dist="38100" dir="2700000" algn="tl">
                              <a:srgbClr val="000000">
                                <a:alpha val="43137"/>
                              </a:srgbClr>
                            </a:outerShdw>
                          </a:effectLst>
                        </a:rPr>
                        <a:t>Group policy</a:t>
                      </a:r>
                      <a:endParaRPr lang="en-US" dirty="0">
                        <a:solidFill>
                          <a:schemeClr val="tx1"/>
                        </a:solidFill>
                        <a:effectLst>
                          <a:outerShdw blurRad="38100" dist="38100" dir="2700000" algn="tl">
                            <a:srgbClr val="000000">
                              <a:alpha val="43137"/>
                            </a:srgbClr>
                          </a:outerShdw>
                        </a:effectLst>
                      </a:endParaRPr>
                    </a:p>
                  </a:txBody>
                  <a:tcPr anchor="ctr">
                    <a:lnL w="12700" cmpd="sng">
                      <a:noFill/>
                    </a:lnL>
                    <a:lnR w="12700" cmpd="sng">
                      <a:noFill/>
                    </a:lnR>
                    <a:lnT w="12700" cap="flat" cmpd="sng" algn="ctr">
                      <a:solidFill>
                        <a:schemeClr val="accent1">
                          <a:lumMod val="40000"/>
                          <a:lumOff val="60000"/>
                        </a:schemeClr>
                      </a:solidFill>
                      <a:prstDash val="solid"/>
                      <a:round/>
                      <a:headEnd type="none" w="med" len="med"/>
                      <a:tailEnd type="none" w="med" len="med"/>
                    </a:lnT>
                    <a:lnB w="12700" cap="flat" cmpd="sng" algn="ctr">
                      <a:solidFill>
                        <a:schemeClr val="accent1">
                          <a:lumMod val="40000"/>
                          <a:lumOff val="60000"/>
                        </a:schemeClr>
                      </a:solidFill>
                      <a:prstDash val="solid"/>
                      <a:round/>
                      <a:headEnd type="none" w="med" len="med"/>
                      <a:tailEnd type="none" w="med" len="med"/>
                    </a:lnB>
                    <a:lnTlToBr w="12700" cmpd="sng">
                      <a:noFill/>
                      <a:prstDash val="solid"/>
                    </a:lnTlToBr>
                    <a:lnBlToTr w="12700" cmpd="sng">
                      <a:noFill/>
                      <a:prstDash val="solid"/>
                    </a:lnBlToTr>
                    <a:solidFill>
                      <a:srgbClr val="3290E6"/>
                    </a:solidFill>
                  </a:tcPr>
                </a:tc>
              </a:tr>
            </a:tbl>
          </a:graphicData>
        </a:graphic>
      </p:graphicFrame>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noProof="0" smtClean="0"/>
              <a:t>Storage Explorer</a:t>
            </a:r>
            <a:endParaRPr lang="en-US" noProof="0"/>
          </a:p>
        </p:txBody>
      </p:sp>
      <p:sp>
        <p:nvSpPr>
          <p:cNvPr id="8" name="Subtitle 7"/>
          <p:cNvSpPr>
            <a:spLocks noGrp="1"/>
          </p:cNvSpPr>
          <p:nvPr>
            <p:ph type="subTitle" idx="1"/>
          </p:nvPr>
        </p:nvSpPr>
        <p:spPr/>
        <p:txBody>
          <a:bodyPr/>
          <a:lstStyle/>
          <a:p>
            <a:endParaRPr lang="en-GB"/>
          </a:p>
        </p:txBody>
      </p:sp>
      <p:sp>
        <p:nvSpPr>
          <p:cNvPr id="9" name="Text Placeholder 8"/>
          <p:cNvSpPr>
            <a:spLocks noGrp="1"/>
          </p:cNvSpPr>
          <p:nvPr>
            <p:ph type="body" sz="quarter" idx="10"/>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Server Manager - Roles</a:t>
            </a:r>
            <a:endParaRPr lang="en-GB" dirty="0"/>
          </a:p>
        </p:txBody>
      </p:sp>
      <p:pic>
        <p:nvPicPr>
          <p:cNvPr id="58376" name="Picture 8"/>
          <p:cNvPicPr>
            <a:picLocks noChangeAspect="1" noChangeArrowheads="1"/>
          </p:cNvPicPr>
          <p:nvPr/>
        </p:nvPicPr>
        <p:blipFill>
          <a:blip r:embed="rId3"/>
          <a:srcRect/>
          <a:stretch>
            <a:fillRect/>
          </a:stretch>
        </p:blipFill>
        <p:spPr bwMode="auto">
          <a:xfrm>
            <a:off x="387350" y="1177925"/>
            <a:ext cx="7150894" cy="5122069"/>
          </a:xfrm>
          <a:prstGeom prst="rect">
            <a:avLst/>
          </a:prstGeom>
          <a:noFill/>
          <a:ln w="9525">
            <a:noFill/>
            <a:miter lim="800000"/>
            <a:headEnd/>
            <a:tailEnd/>
          </a:ln>
          <a:effectLst/>
        </p:spPr>
      </p:pic>
      <p:pic>
        <p:nvPicPr>
          <p:cNvPr id="58373" name="Picture 5"/>
          <p:cNvPicPr>
            <a:picLocks noChangeAspect="1" noChangeArrowheads="1"/>
          </p:cNvPicPr>
          <p:nvPr/>
        </p:nvPicPr>
        <p:blipFill>
          <a:blip r:embed="rId4"/>
          <a:srcRect/>
          <a:stretch>
            <a:fillRect/>
          </a:stretch>
        </p:blipFill>
        <p:spPr bwMode="auto">
          <a:xfrm>
            <a:off x="3184525" y="2436019"/>
            <a:ext cx="5572125" cy="4193381"/>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8373"/>
                                        </p:tgtEl>
                                        <p:attrNameLst>
                                          <p:attrName>style.visibility</p:attrName>
                                        </p:attrNameLst>
                                      </p:cBhvr>
                                      <p:to>
                                        <p:strVal val="visible"/>
                                      </p:to>
                                    </p:set>
                                    <p:animEffect transition="in" filter="fade">
                                      <p:cBhvr>
                                        <p:cTn id="7" dur="1000"/>
                                        <p:tgtEl>
                                          <p:spTgt spid="583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noProof="0" smtClean="0"/>
              <a:t>Storage Explorer</a:t>
            </a:r>
            <a:endParaRPr lang="en-US" noProof="0"/>
          </a:p>
        </p:txBody>
      </p:sp>
      <p:sp>
        <p:nvSpPr>
          <p:cNvPr id="33795" name="Rectangle 3"/>
          <p:cNvSpPr>
            <a:spLocks noGrp="1" noChangeArrowheads="1"/>
          </p:cNvSpPr>
          <p:nvPr>
            <p:ph idx="1"/>
          </p:nvPr>
        </p:nvSpPr>
        <p:spPr>
          <a:xfrm>
            <a:off x="387350" y="1416050"/>
            <a:ext cx="8382000" cy="5029069"/>
          </a:xfrm>
        </p:spPr>
        <p:txBody>
          <a:bodyPr/>
          <a:lstStyle/>
          <a:p>
            <a:pPr marL="396875" indent="-396875"/>
            <a:r>
              <a:rPr lang="en-US" sz="2800" noProof="0" dirty="0" smtClean="0"/>
              <a:t>Design:</a:t>
            </a:r>
          </a:p>
          <a:p>
            <a:pPr marL="746125" lvl="1" indent="-349250"/>
            <a:r>
              <a:rPr lang="en-US" sz="2400" noProof="0" dirty="0" smtClean="0"/>
              <a:t>uses industry standard APIs to gather information </a:t>
            </a:r>
            <a:br>
              <a:rPr lang="en-US" sz="2400" noProof="0" dirty="0" smtClean="0"/>
            </a:br>
            <a:r>
              <a:rPr lang="en-US" sz="2400" noProof="0" dirty="0" smtClean="0"/>
              <a:t>about storage devices in FC and </a:t>
            </a:r>
            <a:r>
              <a:rPr lang="en-US" sz="2400" noProof="0" dirty="0" err="1" smtClean="0"/>
              <a:t>iSCSI</a:t>
            </a:r>
            <a:r>
              <a:rPr lang="en-US" sz="2400" noProof="0" dirty="0" smtClean="0"/>
              <a:t> SANs</a:t>
            </a:r>
          </a:p>
          <a:p>
            <a:pPr marL="746125" lvl="1" indent="-349250"/>
            <a:r>
              <a:rPr lang="en-US" sz="2400" noProof="0" dirty="0" smtClean="0"/>
              <a:t>looks and behaves like applications that </a:t>
            </a:r>
            <a:br>
              <a:rPr lang="en-US" sz="2400" noProof="0" dirty="0" smtClean="0"/>
            </a:br>
            <a:r>
              <a:rPr lang="en-US" sz="2400" noProof="0" dirty="0" smtClean="0"/>
              <a:t>Windows administrators are familiar with</a:t>
            </a:r>
          </a:p>
          <a:p>
            <a:pPr marL="746125" lvl="1" indent="-349250"/>
            <a:r>
              <a:rPr lang="en-US" sz="2400" noProof="0" dirty="0" smtClean="0"/>
              <a:t>implemented as an MMC snap-in</a:t>
            </a:r>
          </a:p>
          <a:p>
            <a:pPr marL="396875" indent="-396875"/>
            <a:r>
              <a:rPr lang="en-US" sz="2800" noProof="0" dirty="0" smtClean="0"/>
              <a:t>Storage Explorer GUI:</a:t>
            </a:r>
          </a:p>
          <a:p>
            <a:pPr marL="746125" lvl="1" indent="-349250"/>
            <a:r>
              <a:rPr lang="en-US" sz="2400" noProof="0" dirty="0" smtClean="0"/>
              <a:t>provides a tree-structured view of all the components </a:t>
            </a:r>
            <a:br>
              <a:rPr lang="en-US" sz="2400" noProof="0" dirty="0" smtClean="0"/>
            </a:br>
            <a:r>
              <a:rPr lang="en-US" sz="2400" noProof="0" dirty="0" smtClean="0"/>
              <a:t>within the SAN (Fabrics, Platforms, Storage Devices, LUNs)</a:t>
            </a:r>
          </a:p>
          <a:p>
            <a:pPr marL="396875" indent="-396875"/>
            <a:r>
              <a:rPr lang="en-US" sz="2800" noProof="0" dirty="0" smtClean="0"/>
              <a:t>Storage Explorer and </a:t>
            </a:r>
            <a:r>
              <a:rPr lang="en-US" sz="2800" noProof="0" dirty="0" err="1" smtClean="0"/>
              <a:t>SMfS</a:t>
            </a:r>
            <a:r>
              <a:rPr lang="en-US" sz="2800" noProof="0" dirty="0" smtClean="0"/>
              <a:t> (Storage Manager for SANs)</a:t>
            </a:r>
          </a:p>
          <a:p>
            <a:pPr marL="746125" lvl="1" indent="-349250"/>
            <a:r>
              <a:rPr lang="en-US" sz="2400" noProof="0" dirty="0" smtClean="0"/>
              <a:t>Combined, these two applications provide full-featured </a:t>
            </a:r>
            <a:br>
              <a:rPr lang="en-US" sz="2400" noProof="0" dirty="0" smtClean="0"/>
            </a:br>
            <a:r>
              <a:rPr lang="en-US" sz="2400" noProof="0" dirty="0" smtClean="0"/>
              <a:t>SAN configuration management functionality that is built </a:t>
            </a:r>
            <a:br>
              <a:rPr lang="en-US" sz="2400" noProof="0" dirty="0" smtClean="0"/>
            </a:br>
            <a:r>
              <a:rPr lang="en-US" sz="2400" noProof="0" dirty="0" smtClean="0"/>
              <a:t>into the Windows OS</a:t>
            </a:r>
            <a:endParaRPr lang="en-US" noProof="0" dirty="0" smtClean="0"/>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5"/>
          <p:cNvSpPr>
            <a:spLocks noChangeArrowheads="1"/>
          </p:cNvSpPr>
          <p:nvPr/>
        </p:nvSpPr>
        <p:spPr bwMode="auto">
          <a:xfrm>
            <a:off x="38100" y="73025"/>
            <a:ext cx="9105900" cy="1244600"/>
          </a:xfrm>
          <a:prstGeom prst="rect">
            <a:avLst/>
          </a:prstGeom>
          <a:noFill/>
          <a:ln w="9525">
            <a:noFill/>
            <a:miter lim="800000"/>
            <a:headEnd/>
            <a:tailEnd/>
          </a:ln>
        </p:spPr>
        <p:txBody>
          <a:bodyPr anchor="ctr"/>
          <a:lstStyle/>
          <a:p>
            <a:pPr eaLnBrk="1" hangingPunct="1"/>
            <a:endParaRPr lang="en-GB" sz="3600" b="1" dirty="0">
              <a:solidFill>
                <a:srgbClr val="FFFF99"/>
              </a:solidFill>
            </a:endParaRPr>
          </a:p>
        </p:txBody>
      </p:sp>
      <p:sp>
        <p:nvSpPr>
          <p:cNvPr id="7171" name="Rectangle 11"/>
          <p:cNvSpPr>
            <a:spLocks noGrp="1" noChangeArrowheads="1"/>
          </p:cNvSpPr>
          <p:nvPr>
            <p:ph type="title"/>
          </p:nvPr>
        </p:nvSpPr>
        <p:spPr/>
        <p:txBody>
          <a:bodyPr/>
          <a:lstStyle/>
          <a:p>
            <a:r>
              <a:rPr lang="en-US" noProof="0" smtClean="0"/>
              <a:t>Storage Explorer</a:t>
            </a:r>
          </a:p>
        </p:txBody>
      </p:sp>
      <p:grpSp>
        <p:nvGrpSpPr>
          <p:cNvPr id="10" name="Group 9"/>
          <p:cNvGrpSpPr/>
          <p:nvPr/>
        </p:nvGrpSpPr>
        <p:grpSpPr>
          <a:xfrm>
            <a:off x="1030499" y="1100903"/>
            <a:ext cx="7083001" cy="3983038"/>
            <a:chOff x="486947" y="1341120"/>
            <a:chExt cx="7822222" cy="4398730"/>
          </a:xfrm>
        </p:grpSpPr>
        <p:pic>
          <p:nvPicPr>
            <p:cNvPr id="4" name="Picture 3" descr="Storage Explorer Main.png"/>
            <p:cNvPicPr>
              <a:picLocks noChangeAspect="1"/>
            </p:cNvPicPr>
            <p:nvPr/>
          </p:nvPicPr>
          <p:blipFill>
            <a:blip r:embed="rId3"/>
            <a:stretch>
              <a:fillRect/>
            </a:stretch>
          </p:blipFill>
          <p:spPr>
            <a:xfrm>
              <a:off x="486947" y="1341120"/>
              <a:ext cx="7822222" cy="4398730"/>
            </a:xfrm>
            <a:prstGeom prst="rect">
              <a:avLst/>
            </a:prstGeom>
          </p:spPr>
        </p:pic>
        <p:pic>
          <p:nvPicPr>
            <p:cNvPr id="5" name="Picture 4" descr="Storage-Explorer-1-FLAT.jpg"/>
            <p:cNvPicPr>
              <a:picLocks noChangeAspect="1"/>
            </p:cNvPicPr>
            <p:nvPr/>
          </p:nvPicPr>
          <p:blipFill>
            <a:blip r:embed="rId4"/>
            <a:stretch>
              <a:fillRect/>
            </a:stretch>
          </p:blipFill>
          <p:spPr>
            <a:xfrm>
              <a:off x="822563" y="2278940"/>
              <a:ext cx="4020598" cy="2403498"/>
            </a:xfrm>
            <a:prstGeom prst="roundRect">
              <a:avLst>
                <a:gd name="adj" fmla="val 16667"/>
              </a:avLst>
            </a:prstGeom>
            <a:ln>
              <a:noFill/>
            </a:ln>
            <a:effectLst>
              <a:glow rad="63500">
                <a:schemeClr val="accent3">
                  <a:satMod val="175000"/>
                  <a:alpha val="40000"/>
                </a:schemeClr>
              </a:glow>
              <a:outerShdw blurRad="63500" sx="102000" sy="102000" algn="ctr" rotWithShape="0">
                <a:prstClr val="black">
                  <a:alpha val="40000"/>
                </a:prst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descr="Storage-Explorer-2.jpg"/>
            <p:cNvPicPr>
              <a:picLocks noChangeAspect="1"/>
            </p:cNvPicPr>
            <p:nvPr/>
          </p:nvPicPr>
          <p:blipFill>
            <a:blip r:embed="rId5"/>
            <a:stretch>
              <a:fillRect/>
            </a:stretch>
          </p:blipFill>
          <p:spPr>
            <a:xfrm>
              <a:off x="559517" y="2100211"/>
              <a:ext cx="5829807" cy="286863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6" name="Picture 2" descr="H:\Archive\Sunni's Documents\pictures\Aeshen\Shapes and Graphics\trustworthy computing - security\detection tool magnifier.png"/>
            <p:cNvPicPr>
              <a:picLocks noChangeAspect="1" noChangeArrowheads="1"/>
            </p:cNvPicPr>
            <p:nvPr/>
          </p:nvPicPr>
          <p:blipFill>
            <a:blip r:embed="rId6"/>
            <a:srcRect/>
            <a:stretch>
              <a:fillRect/>
            </a:stretch>
          </p:blipFill>
          <p:spPr bwMode="auto">
            <a:xfrm rot="15748977">
              <a:off x="4020692" y="2133443"/>
              <a:ext cx="1947855" cy="2556560"/>
            </a:xfrm>
            <a:prstGeom prst="rect">
              <a:avLst/>
            </a:prstGeom>
            <a:noFill/>
          </p:spPr>
        </p:pic>
      </p:grpSp>
      <p:sp>
        <p:nvSpPr>
          <p:cNvPr id="8" name="TextBox 7"/>
          <p:cNvSpPr txBox="1"/>
          <p:nvPr/>
        </p:nvSpPr>
        <p:spPr>
          <a:xfrm>
            <a:off x="457200" y="5760720"/>
            <a:ext cx="184731" cy="369332"/>
          </a:xfrm>
          <a:prstGeom prst="rect">
            <a:avLst/>
          </a:prstGeom>
          <a:noFill/>
        </p:spPr>
        <p:txBody>
          <a:bodyPr wrap="none" rtlCol="0">
            <a:spAutoFit/>
          </a:bodyPr>
          <a:lstStyle/>
          <a:p>
            <a:endParaRPr lang="en-US" dirty="0"/>
          </a:p>
        </p:txBody>
      </p:sp>
      <p:sp>
        <p:nvSpPr>
          <p:cNvPr id="11" name="Content Placeholder 5"/>
          <p:cNvSpPr txBox="1">
            <a:spLocks/>
          </p:cNvSpPr>
          <p:nvPr/>
        </p:nvSpPr>
        <p:spPr>
          <a:xfrm>
            <a:off x="381000" y="5211997"/>
            <a:ext cx="8382000" cy="984885"/>
          </a:xfrm>
          <a:prstGeom prst="rect">
            <a:avLst/>
          </a:prstGeom>
        </p:spPr>
        <p:txBody>
          <a:bodyPr/>
          <a:lstStyle/>
          <a:p>
            <a:pPr marL="463550" marR="0" lvl="0" indent="-463550" algn="l" defTabSz="914363" rtl="0" eaLnBrk="1" fontAlgn="auto" latinLnBrk="0" hangingPunct="1">
              <a:lnSpc>
                <a:spcPct val="90000"/>
              </a:lnSpc>
              <a:spcBef>
                <a:spcPct val="20000"/>
              </a:spcBef>
              <a:spcAft>
                <a:spcPts val="0"/>
              </a:spcAft>
              <a:buClrTx/>
              <a:buSzPct val="120000"/>
              <a:buFontTx/>
              <a:buBlip>
                <a:blip r:embed="rId7"/>
              </a:buBlip>
              <a:tabLst/>
              <a:defRPr/>
            </a:pPr>
            <a:r>
              <a:rPr kumimoji="0" lang="en-US" sz="2000" b="0" i="0" u="none" strike="noStrike" kern="1200" cap="none" spc="0" normalizeH="0" baseline="0" noProof="0" dirty="0" smtClean="0">
                <a:ln>
                  <a:noFill/>
                </a:ln>
                <a:solidFill>
                  <a:schemeClr val="tx1"/>
                </a:solidFill>
                <a:effectLst/>
                <a:uLnTx/>
                <a:uFillTx/>
                <a:latin typeface="Calibri" pitchFamily="34" charset="0"/>
                <a:ea typeface="+mn-ea"/>
                <a:cs typeface="+mn-cs"/>
              </a:rPr>
              <a:t>Scalable, standards-based</a:t>
            </a:r>
            <a:r>
              <a:rPr kumimoji="0" lang="en-US" sz="2000" b="0" i="0" u="none" strike="noStrike" kern="1200" cap="none" spc="0" normalizeH="0" noProof="0" dirty="0" smtClean="0">
                <a:ln>
                  <a:noFill/>
                </a:ln>
                <a:solidFill>
                  <a:schemeClr val="tx1"/>
                </a:solidFill>
                <a:effectLst/>
                <a:uLnTx/>
                <a:uFillTx/>
                <a:latin typeface="Calibri" pitchFamily="34" charset="0"/>
                <a:ea typeface="+mn-ea"/>
                <a:cs typeface="+mn-cs"/>
              </a:rPr>
              <a:t> platform for storage fabric device discovery</a:t>
            </a:r>
          </a:p>
          <a:p>
            <a:pPr marL="463550" marR="0" lvl="0" indent="-463550" algn="l" defTabSz="914363" rtl="0" eaLnBrk="1" fontAlgn="auto" latinLnBrk="0" hangingPunct="1">
              <a:lnSpc>
                <a:spcPct val="90000"/>
              </a:lnSpc>
              <a:spcBef>
                <a:spcPct val="20000"/>
              </a:spcBef>
              <a:spcAft>
                <a:spcPts val="0"/>
              </a:spcAft>
              <a:buClrTx/>
              <a:buSzPct val="120000"/>
              <a:buFontTx/>
              <a:buBlip>
                <a:blip r:embed="rId7"/>
              </a:buBlip>
              <a:tabLst/>
              <a:defRPr/>
            </a:pPr>
            <a:r>
              <a:rPr kumimoji="0" lang="en-US" sz="2000" b="0" i="0" u="none" strike="noStrike" kern="1200" cap="none" spc="0" normalizeH="0" baseline="0" noProof="0" dirty="0" smtClean="0">
                <a:ln>
                  <a:noFill/>
                </a:ln>
                <a:solidFill>
                  <a:schemeClr val="tx1"/>
                </a:solidFill>
                <a:effectLst/>
                <a:uLnTx/>
                <a:uFillTx/>
                <a:latin typeface="Calibri" pitchFamily="34" charset="0"/>
                <a:ea typeface="+mn-ea"/>
                <a:cs typeface="+mn-cs"/>
              </a:rPr>
              <a:t>Hierarchical view of FC and </a:t>
            </a:r>
            <a:r>
              <a:rPr kumimoji="0" lang="en-US" sz="2000" b="0" i="0" u="none" strike="noStrike" kern="1200" cap="none" spc="0" normalizeH="0" baseline="0" noProof="0" dirty="0" err="1" smtClean="0">
                <a:ln>
                  <a:noFill/>
                </a:ln>
                <a:solidFill>
                  <a:schemeClr val="tx1"/>
                </a:solidFill>
                <a:effectLst/>
                <a:uLnTx/>
                <a:uFillTx/>
                <a:latin typeface="Calibri" pitchFamily="34" charset="0"/>
                <a:ea typeface="+mn-ea"/>
                <a:cs typeface="+mn-cs"/>
              </a:rPr>
              <a:t>iSCSI</a:t>
            </a:r>
            <a:r>
              <a:rPr kumimoji="0" lang="en-US" sz="2000" b="0" i="0" u="none" strike="noStrike" kern="1200" cap="none" spc="0" normalizeH="0" baseline="0" noProof="0" dirty="0" smtClean="0">
                <a:ln>
                  <a:noFill/>
                </a:ln>
                <a:solidFill>
                  <a:schemeClr val="tx1"/>
                </a:solidFill>
                <a:effectLst/>
                <a:uLnTx/>
                <a:uFillTx/>
                <a:latin typeface="Calibri" pitchFamily="34" charset="0"/>
                <a:ea typeface="+mn-ea"/>
                <a:cs typeface="+mn-cs"/>
              </a:rPr>
              <a:t> SAN topology</a:t>
            </a:r>
          </a:p>
          <a:p>
            <a:pPr marL="463550" marR="0" lvl="0" indent="-463550" algn="l" defTabSz="914363" rtl="0" eaLnBrk="1" fontAlgn="auto" latinLnBrk="0" hangingPunct="1">
              <a:lnSpc>
                <a:spcPct val="90000"/>
              </a:lnSpc>
              <a:spcBef>
                <a:spcPct val="20000"/>
              </a:spcBef>
              <a:spcAft>
                <a:spcPts val="0"/>
              </a:spcAft>
              <a:buClrTx/>
              <a:buSzPct val="120000"/>
              <a:buFontTx/>
              <a:buBlip>
                <a:blip r:embed="rId7"/>
              </a:buBlip>
              <a:tabLst/>
              <a:defRPr/>
            </a:pPr>
            <a:r>
              <a:rPr kumimoji="0" lang="en-US" sz="2000" b="0" i="0" u="none" strike="noStrike" kern="1200" cap="none" spc="0" normalizeH="0" baseline="0" noProof="0" dirty="0" smtClean="0">
                <a:ln>
                  <a:noFill/>
                </a:ln>
                <a:solidFill>
                  <a:schemeClr val="tx1"/>
                </a:solidFill>
                <a:effectLst/>
                <a:uLnTx/>
                <a:uFillTx/>
                <a:latin typeface="Calibri" pitchFamily="34" charset="0"/>
                <a:ea typeface="+mn-ea"/>
                <a:cs typeface="+mn-cs"/>
              </a:rPr>
              <a:t>No agents or hardware</a:t>
            </a:r>
            <a:r>
              <a:rPr kumimoji="0" lang="en-US" sz="2000" b="0" i="0" u="none" strike="noStrike" kern="1200" cap="none" spc="0" normalizeH="0" noProof="0" dirty="0" smtClean="0">
                <a:ln>
                  <a:noFill/>
                </a:ln>
                <a:solidFill>
                  <a:schemeClr val="tx1"/>
                </a:solidFill>
                <a:effectLst/>
                <a:uLnTx/>
                <a:uFillTx/>
                <a:latin typeface="Calibri" pitchFamily="34" charset="0"/>
                <a:ea typeface="+mn-ea"/>
                <a:cs typeface="+mn-cs"/>
              </a:rPr>
              <a:t> providers required</a:t>
            </a:r>
            <a:endParaRPr kumimoji="0" lang="en-GB" sz="2000" b="0" i="0" u="none" strike="noStrike" kern="1200" cap="none" spc="0" normalizeH="0" baseline="0" noProof="0" dirty="0">
              <a:ln>
                <a:noFill/>
              </a:ln>
              <a:solidFill>
                <a:schemeClr val="tx1"/>
              </a:solidFill>
              <a:effectLst/>
              <a:uLnTx/>
              <a:uFillTx/>
              <a:latin typeface="Calibri" pitchFamily="34" charset="0"/>
              <a:ea typeface="+mn-ea"/>
              <a:cs typeface="+mn-cs"/>
            </a:endParaRPr>
          </a:p>
        </p:txBody>
      </p:sp>
    </p:spTree>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noProof="0" smtClean="0"/>
              <a:t>Share and Storage Management</a:t>
            </a:r>
            <a:endParaRPr lang="en-US" noProof="0"/>
          </a:p>
        </p:txBody>
      </p:sp>
      <p:sp>
        <p:nvSpPr>
          <p:cNvPr id="8" name="Subtitle 7"/>
          <p:cNvSpPr>
            <a:spLocks noGrp="1"/>
          </p:cNvSpPr>
          <p:nvPr>
            <p:ph type="subTitle" idx="1"/>
          </p:nvPr>
        </p:nvSpPr>
        <p:spPr/>
        <p:txBody>
          <a:bodyPr/>
          <a:lstStyle/>
          <a:p>
            <a:endParaRPr lang="en-GB"/>
          </a:p>
        </p:txBody>
      </p:sp>
      <p:sp>
        <p:nvSpPr>
          <p:cNvPr id="9" name="Text Placeholder 8"/>
          <p:cNvSpPr>
            <a:spLocks noGrp="1"/>
          </p:cNvSpPr>
          <p:nvPr>
            <p:ph type="body" sz="quarter" idx="10"/>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hape 1"/>
          <p:cNvSpPr>
            <a:spLocks noGrp="1"/>
          </p:cNvSpPr>
          <p:nvPr>
            <p:ph type="title"/>
          </p:nvPr>
        </p:nvSpPr>
        <p:spPr/>
        <p:txBody>
          <a:bodyPr/>
          <a:lstStyle/>
          <a:p>
            <a:r>
              <a:rPr lang="en-US" noProof="0" dirty="0" smtClean="0"/>
              <a:t>Share and Storage Management</a:t>
            </a:r>
          </a:p>
        </p:txBody>
      </p:sp>
      <p:sp>
        <p:nvSpPr>
          <p:cNvPr id="20483" name="Shape 2"/>
          <p:cNvSpPr>
            <a:spLocks noGrp="1"/>
          </p:cNvSpPr>
          <p:nvPr>
            <p:ph idx="1"/>
          </p:nvPr>
        </p:nvSpPr>
        <p:spPr>
          <a:xfrm>
            <a:off x="381000" y="1412875"/>
            <a:ext cx="8382000" cy="4881336"/>
          </a:xfrm>
        </p:spPr>
        <p:txBody>
          <a:bodyPr/>
          <a:lstStyle/>
          <a:p>
            <a:r>
              <a:rPr lang="en-US" noProof="0" dirty="0" smtClean="0"/>
              <a:t>New MMC snap-in</a:t>
            </a:r>
          </a:p>
          <a:p>
            <a:pPr lvl="1"/>
            <a:r>
              <a:rPr lang="en-US" noProof="0" dirty="0" smtClean="0"/>
              <a:t>Unified overview of storage and shares</a:t>
            </a:r>
          </a:p>
          <a:p>
            <a:pPr lvl="1"/>
            <a:r>
              <a:rPr lang="en-US" noProof="0" dirty="0" smtClean="0"/>
              <a:t>Unified share provisioning (SMB and NFS)</a:t>
            </a:r>
          </a:p>
          <a:p>
            <a:pPr lvl="1"/>
            <a:r>
              <a:rPr lang="en-US" noProof="0" dirty="0" smtClean="0"/>
              <a:t>Unifying share and storage provisioning</a:t>
            </a:r>
          </a:p>
          <a:p>
            <a:r>
              <a:rPr lang="en-US" noProof="0" dirty="0" smtClean="0"/>
              <a:t>Tabbed overview of shares and volumes </a:t>
            </a:r>
            <a:br>
              <a:rPr lang="en-US" noProof="0" dirty="0" smtClean="0"/>
            </a:br>
            <a:r>
              <a:rPr lang="en-US" noProof="0" dirty="0" smtClean="0"/>
              <a:t>with key properties</a:t>
            </a:r>
          </a:p>
          <a:p>
            <a:r>
              <a:rPr lang="en-US" noProof="0" dirty="0" smtClean="0"/>
              <a:t>Volume actions </a:t>
            </a:r>
          </a:p>
          <a:p>
            <a:pPr lvl="1"/>
            <a:r>
              <a:rPr lang="en-US" noProof="0" dirty="0" smtClean="0"/>
              <a:t>Extend, format, delete and properties</a:t>
            </a:r>
          </a:p>
          <a:p>
            <a:r>
              <a:rPr lang="en-US" noProof="0" dirty="0" smtClean="0"/>
              <a:t>Share actions</a:t>
            </a:r>
          </a:p>
          <a:p>
            <a:pPr lvl="1"/>
            <a:r>
              <a:rPr lang="en-US" noProof="0" dirty="0" smtClean="0"/>
              <a:t>Stop sharing and properties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3">
                                            <p:txEl>
                                              <p:pRg st="4" end="4"/>
                                            </p:txEl>
                                          </p:spTgt>
                                        </p:tgtEl>
                                        <p:attrNameLst>
                                          <p:attrName>style.visibility</p:attrName>
                                        </p:attrNameLst>
                                      </p:cBhvr>
                                      <p:to>
                                        <p:strVal val="visible"/>
                                      </p:to>
                                    </p:set>
                                    <p:animEffect transition="in" filter="fade">
                                      <p:cBhvr>
                                        <p:cTn id="7" dur="500"/>
                                        <p:tgtEl>
                                          <p:spTgt spid="20483">
                                            <p:txEl>
                                              <p:pRg st="4" end="4"/>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0483">
                                            <p:txEl>
                                              <p:pRg st="5" end="5"/>
                                            </p:txEl>
                                          </p:spTgt>
                                        </p:tgtEl>
                                        <p:attrNameLst>
                                          <p:attrName>style.visibility</p:attrName>
                                        </p:attrNameLst>
                                      </p:cBhvr>
                                      <p:to>
                                        <p:strVal val="visible"/>
                                      </p:to>
                                    </p:set>
                                    <p:animEffect transition="in" filter="fade">
                                      <p:cBhvr>
                                        <p:cTn id="10" dur="500"/>
                                        <p:tgtEl>
                                          <p:spTgt spid="20483">
                                            <p:txEl>
                                              <p:pRg st="5" end="5"/>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0483">
                                            <p:txEl>
                                              <p:pRg st="6" end="6"/>
                                            </p:txEl>
                                          </p:spTgt>
                                        </p:tgtEl>
                                        <p:attrNameLst>
                                          <p:attrName>style.visibility</p:attrName>
                                        </p:attrNameLst>
                                      </p:cBhvr>
                                      <p:to>
                                        <p:strVal val="visible"/>
                                      </p:to>
                                    </p:set>
                                    <p:animEffect transition="in" filter="fade">
                                      <p:cBhvr>
                                        <p:cTn id="13" dur="500"/>
                                        <p:tgtEl>
                                          <p:spTgt spid="20483">
                                            <p:txEl>
                                              <p:pRg st="6" end="6"/>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0483">
                                            <p:txEl>
                                              <p:pRg st="7" end="7"/>
                                            </p:txEl>
                                          </p:spTgt>
                                        </p:tgtEl>
                                        <p:attrNameLst>
                                          <p:attrName>style.visibility</p:attrName>
                                        </p:attrNameLst>
                                      </p:cBhvr>
                                      <p:to>
                                        <p:strVal val="visible"/>
                                      </p:to>
                                    </p:set>
                                    <p:animEffect transition="in" filter="fade">
                                      <p:cBhvr>
                                        <p:cTn id="16" dur="500"/>
                                        <p:tgtEl>
                                          <p:spTgt spid="20483">
                                            <p:txEl>
                                              <p:pRg st="7" end="7"/>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0483">
                                            <p:txEl>
                                              <p:pRg st="8" end="8"/>
                                            </p:txEl>
                                          </p:spTgt>
                                        </p:tgtEl>
                                        <p:attrNameLst>
                                          <p:attrName>style.visibility</p:attrName>
                                        </p:attrNameLst>
                                      </p:cBhvr>
                                      <p:to>
                                        <p:strVal val="visible"/>
                                      </p:to>
                                    </p:set>
                                    <p:animEffect transition="in" filter="fade">
                                      <p:cBhvr>
                                        <p:cTn id="19" dur="500"/>
                                        <p:tgtEl>
                                          <p:spTgt spid="2048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Share and Storage Management</a:t>
            </a:r>
            <a:endParaRPr lang="en-US" noProof="0"/>
          </a:p>
        </p:txBody>
      </p:sp>
      <p:pic>
        <p:nvPicPr>
          <p:cNvPr id="1027" name="Picture 3"/>
          <p:cNvPicPr>
            <a:picLocks noChangeAspect="1" noChangeArrowheads="1"/>
          </p:cNvPicPr>
          <p:nvPr/>
        </p:nvPicPr>
        <p:blipFill>
          <a:blip r:embed="rId3"/>
          <a:srcRect/>
          <a:stretch>
            <a:fillRect/>
          </a:stretch>
        </p:blipFill>
        <p:spPr bwMode="auto">
          <a:xfrm>
            <a:off x="1310848" y="1177925"/>
            <a:ext cx="6522304" cy="3983038"/>
          </a:xfrm>
          <a:prstGeom prst="rect">
            <a:avLst/>
          </a:prstGeom>
          <a:noFill/>
          <a:ln w="9525">
            <a:noFill/>
            <a:miter lim="800000"/>
            <a:headEnd/>
            <a:tailEnd/>
          </a:ln>
          <a:effectLst/>
        </p:spPr>
      </p:pic>
      <p:sp>
        <p:nvSpPr>
          <p:cNvPr id="6" name="Content Placeholder 5"/>
          <p:cNvSpPr>
            <a:spLocks noGrp="1"/>
          </p:cNvSpPr>
          <p:nvPr>
            <p:ph idx="1"/>
          </p:nvPr>
        </p:nvSpPr>
        <p:spPr>
          <a:xfrm>
            <a:off x="381000" y="5308809"/>
            <a:ext cx="8382000" cy="984885"/>
          </a:xfrm>
        </p:spPr>
        <p:txBody>
          <a:bodyPr/>
          <a:lstStyle/>
          <a:p>
            <a:r>
              <a:rPr lang="en-US" dirty="0" smtClean="0"/>
              <a:t>Manage shares &amp; volumes in the same snap-in</a:t>
            </a:r>
          </a:p>
          <a:p>
            <a:r>
              <a:rPr lang="en-US" dirty="0" smtClean="0"/>
              <a:t>View shares on the ‘Shares’ tab</a:t>
            </a:r>
            <a:endParaRPr lang="en-GB" dirty="0"/>
          </a:p>
        </p:txBody>
      </p:sp>
    </p:spTree>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Share and Storage Management</a:t>
            </a:r>
            <a:endParaRPr lang="en-US" noProof="0" dirty="0"/>
          </a:p>
        </p:txBody>
      </p:sp>
      <p:sp>
        <p:nvSpPr>
          <p:cNvPr id="6" name="Content Placeholder 5"/>
          <p:cNvSpPr>
            <a:spLocks noGrp="1"/>
          </p:cNvSpPr>
          <p:nvPr>
            <p:ph idx="1"/>
          </p:nvPr>
        </p:nvSpPr>
        <p:spPr>
          <a:xfrm>
            <a:off x="381000" y="5308809"/>
            <a:ext cx="8382000" cy="984885"/>
          </a:xfrm>
        </p:spPr>
        <p:txBody>
          <a:bodyPr/>
          <a:lstStyle/>
          <a:p>
            <a:r>
              <a:rPr lang="en-US" dirty="0" smtClean="0"/>
              <a:t>Manage shares &amp; volumes in the same snap-in</a:t>
            </a:r>
          </a:p>
          <a:p>
            <a:r>
              <a:rPr lang="en-US" dirty="0" smtClean="0"/>
              <a:t>View volumes on the ‘Volumes’ tab</a:t>
            </a:r>
            <a:endParaRPr lang="en-GB" dirty="0"/>
          </a:p>
        </p:txBody>
      </p:sp>
      <p:pic>
        <p:nvPicPr>
          <p:cNvPr id="2051" name="Picture 3"/>
          <p:cNvPicPr>
            <a:picLocks noChangeAspect="1" noChangeArrowheads="1"/>
          </p:cNvPicPr>
          <p:nvPr/>
        </p:nvPicPr>
        <p:blipFill>
          <a:blip r:embed="rId3"/>
          <a:srcRect/>
          <a:stretch>
            <a:fillRect/>
          </a:stretch>
        </p:blipFill>
        <p:spPr bwMode="auto">
          <a:xfrm>
            <a:off x="1094523" y="1177925"/>
            <a:ext cx="6925527" cy="3983038"/>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Provision a File Share</a:t>
            </a:r>
            <a:endParaRPr lang="en-US" noProof="0"/>
          </a:p>
        </p:txBody>
      </p:sp>
      <p:pic>
        <p:nvPicPr>
          <p:cNvPr id="57347" name="Picture 3"/>
          <p:cNvPicPr>
            <a:picLocks noChangeAspect="1" noChangeArrowheads="1"/>
          </p:cNvPicPr>
          <p:nvPr/>
        </p:nvPicPr>
        <p:blipFill>
          <a:blip r:embed="rId3"/>
          <a:srcRect/>
          <a:stretch>
            <a:fillRect/>
          </a:stretch>
        </p:blipFill>
        <p:spPr bwMode="auto">
          <a:xfrm>
            <a:off x="1290687" y="1165965"/>
            <a:ext cx="6562626" cy="524827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Provision a Volume</a:t>
            </a:r>
            <a:endParaRPr lang="en-US" noProof="0" dirty="0"/>
          </a:p>
        </p:txBody>
      </p:sp>
      <p:pic>
        <p:nvPicPr>
          <p:cNvPr id="58370" name="Picture 2"/>
          <p:cNvPicPr>
            <a:picLocks noChangeAspect="1" noChangeArrowheads="1"/>
          </p:cNvPicPr>
          <p:nvPr/>
        </p:nvPicPr>
        <p:blipFill>
          <a:blip r:embed="rId3"/>
          <a:srcRect/>
          <a:stretch>
            <a:fillRect/>
          </a:stretch>
        </p:blipFill>
        <p:spPr bwMode="auto">
          <a:xfrm>
            <a:off x="1264851" y="1177925"/>
            <a:ext cx="6614298" cy="521652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noProof="0" dirty="0" smtClean="0"/>
              <a:t>Volume </a:t>
            </a:r>
            <a:r>
              <a:rPr lang="en-US" noProof="0" dirty="0" err="1" smtClean="0"/>
              <a:t>Shadowcopy</a:t>
            </a:r>
            <a:r>
              <a:rPr lang="en-US" noProof="0" dirty="0" smtClean="0"/>
              <a:t/>
            </a:r>
            <a:br>
              <a:rPr lang="en-US" noProof="0" dirty="0" smtClean="0"/>
            </a:br>
            <a:r>
              <a:rPr lang="en-US" noProof="0" dirty="0" smtClean="0"/>
              <a:t>Services (VSS)</a:t>
            </a:r>
            <a:endParaRPr lang="en-US" noProof="0" dirty="0"/>
          </a:p>
        </p:txBody>
      </p:sp>
      <p:sp>
        <p:nvSpPr>
          <p:cNvPr id="8" name="Subtitle 7"/>
          <p:cNvSpPr>
            <a:spLocks noGrp="1"/>
          </p:cNvSpPr>
          <p:nvPr>
            <p:ph type="subTitle" idx="1"/>
          </p:nvPr>
        </p:nvSpPr>
        <p:spPr/>
        <p:txBody>
          <a:bodyPr/>
          <a:lstStyle/>
          <a:p>
            <a:endParaRPr lang="en-GB"/>
          </a:p>
        </p:txBody>
      </p:sp>
      <p:sp>
        <p:nvSpPr>
          <p:cNvPr id="9" name="Text Placeholder 8"/>
          <p:cNvSpPr>
            <a:spLocks noGrp="1"/>
          </p:cNvSpPr>
          <p:nvPr>
            <p:ph type="body" sz="quarter" idx="10"/>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4090" y="358743"/>
            <a:ext cx="8012113" cy="664797"/>
          </a:xfrm>
        </p:spPr>
        <p:txBody>
          <a:bodyPr/>
          <a:lstStyle/>
          <a:p>
            <a:r>
              <a:rPr lang="en-US" noProof="0" smtClean="0"/>
              <a:t>VSS in Windows Server 2008</a:t>
            </a:r>
            <a:endParaRPr lang="en-US" noProof="0"/>
          </a:p>
        </p:txBody>
      </p:sp>
      <p:sp>
        <p:nvSpPr>
          <p:cNvPr id="3" name="Content Placeholder 2"/>
          <p:cNvSpPr>
            <a:spLocks noGrp="1"/>
          </p:cNvSpPr>
          <p:nvPr>
            <p:ph idx="1"/>
          </p:nvPr>
        </p:nvSpPr>
        <p:spPr>
          <a:xfrm>
            <a:off x="438540" y="1241555"/>
            <a:ext cx="8472196" cy="4384277"/>
          </a:xfrm>
        </p:spPr>
        <p:txBody>
          <a:bodyPr/>
          <a:lstStyle/>
          <a:p>
            <a:r>
              <a:rPr lang="en-US" sz="2400" noProof="0" dirty="0" err="1" smtClean="0"/>
              <a:t>Diskshadow</a:t>
            </a:r>
            <a:r>
              <a:rPr lang="en-US" sz="2400" noProof="0" dirty="0" smtClean="0"/>
              <a:t> – inbox VSS requester</a:t>
            </a:r>
          </a:p>
          <a:p>
            <a:pPr lvl="1"/>
            <a:r>
              <a:rPr lang="en-US" sz="2000" noProof="0" dirty="0" smtClean="0"/>
              <a:t>Enables creation and management of hardware and software snapshots</a:t>
            </a:r>
          </a:p>
          <a:p>
            <a:pPr lvl="1"/>
            <a:r>
              <a:rPr lang="en-US" sz="2000" noProof="0" dirty="0" smtClean="0"/>
              <a:t>Supports a script mode and an interactive shell</a:t>
            </a:r>
          </a:p>
          <a:p>
            <a:pPr lvl="1"/>
            <a:r>
              <a:rPr lang="en-US" sz="2000" noProof="0" dirty="0" smtClean="0"/>
              <a:t>Reference requester for developing writers and hardware providers</a:t>
            </a:r>
          </a:p>
          <a:p>
            <a:pPr lvl="1"/>
            <a:r>
              <a:rPr lang="en-US" sz="2000" noProof="0" dirty="0" smtClean="0"/>
              <a:t>Handy tool for IT administrators</a:t>
            </a:r>
          </a:p>
          <a:p>
            <a:pPr>
              <a:spcBef>
                <a:spcPts val="900"/>
              </a:spcBef>
            </a:pPr>
            <a:r>
              <a:rPr lang="en-US" sz="2400" noProof="0" dirty="0" smtClean="0"/>
              <a:t>Hardware snapshot reliability enhancements</a:t>
            </a:r>
          </a:p>
          <a:p>
            <a:pPr lvl="1"/>
            <a:r>
              <a:rPr lang="en-US" sz="2000" noProof="0" dirty="0" smtClean="0"/>
              <a:t>Resilient to timing issues during snapshot import</a:t>
            </a:r>
          </a:p>
          <a:p>
            <a:pPr lvl="1"/>
            <a:r>
              <a:rPr lang="en-US" sz="2000" noProof="0" dirty="0" smtClean="0"/>
              <a:t>Support fast recovery of GPT disks</a:t>
            </a:r>
          </a:p>
          <a:p>
            <a:pPr lvl="1"/>
            <a:r>
              <a:rPr lang="en-US" sz="2000" noProof="0" dirty="0" smtClean="0"/>
              <a:t>Multiple imports of shadow copy LUNs</a:t>
            </a:r>
          </a:p>
          <a:p>
            <a:pPr lvl="1"/>
            <a:r>
              <a:rPr lang="en-US" sz="2000" noProof="0" dirty="0" smtClean="0"/>
              <a:t>Auto recovery of transportable snapshots</a:t>
            </a:r>
          </a:p>
          <a:p>
            <a:pPr>
              <a:spcBef>
                <a:spcPts val="900"/>
              </a:spcBef>
            </a:pPr>
            <a:r>
              <a:rPr lang="en-US" sz="2400" noProof="0" dirty="0" smtClean="0"/>
              <a:t>Snapshot protection mode</a:t>
            </a:r>
          </a:p>
          <a:p>
            <a:pPr>
              <a:spcBef>
                <a:spcPts val="900"/>
              </a:spcBef>
            </a:pPr>
            <a:r>
              <a:rPr lang="en-US" sz="2400" noProof="0" dirty="0" smtClean="0"/>
              <a:t>Concurrent backups with single restore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fade">
                                      <p:cBhvr>
                                        <p:cTn id="13" dur="500"/>
                                        <p:tgtEl>
                                          <p:spTgt spid="3">
                                            <p:txEl>
                                              <p:pRg st="7" end="7"/>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fade">
                                      <p:cBhvr>
                                        <p:cTn id="16" dur="500"/>
                                        <p:tgtEl>
                                          <p:spTgt spid="3">
                                            <p:txEl>
                                              <p:pRg st="8" end="8"/>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animEffect transition="in" filter="fade">
                                      <p:cBhvr>
                                        <p:cTn id="19" dur="500"/>
                                        <p:tgtEl>
                                          <p:spTgt spid="3">
                                            <p:txEl>
                                              <p:pRg st="9" end="9"/>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10" end="10"/>
                                            </p:txEl>
                                          </p:spTgt>
                                        </p:tgtEl>
                                        <p:attrNameLst>
                                          <p:attrName>style.visibility</p:attrName>
                                        </p:attrNameLst>
                                      </p:cBhvr>
                                      <p:to>
                                        <p:strVal val="visible"/>
                                      </p:to>
                                    </p:set>
                                    <p:animEffect transition="in" filter="fade">
                                      <p:cBhvr>
                                        <p:cTn id="22" dur="500"/>
                                        <p:tgtEl>
                                          <p:spTgt spid="3">
                                            <p:txEl>
                                              <p:pRg st="10" end="1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11" end="11"/>
                                            </p:txEl>
                                          </p:spTgt>
                                        </p:tgtEl>
                                        <p:attrNameLst>
                                          <p:attrName>style.visibility</p:attrName>
                                        </p:attrNameLst>
                                      </p:cBhvr>
                                      <p:to>
                                        <p:strVal val="visible"/>
                                      </p:to>
                                    </p:set>
                                    <p:animEffect transition="in" filter="fade">
                                      <p:cBhvr>
                                        <p:cTn id="27"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Server Manager - Role Services</a:t>
            </a:r>
            <a:endParaRPr lang="en-GB" dirty="0"/>
          </a:p>
        </p:txBody>
      </p:sp>
      <p:pic>
        <p:nvPicPr>
          <p:cNvPr id="58376" name="Picture 8"/>
          <p:cNvPicPr>
            <a:picLocks noChangeAspect="1" noChangeArrowheads="1"/>
          </p:cNvPicPr>
          <p:nvPr/>
        </p:nvPicPr>
        <p:blipFill>
          <a:blip r:embed="rId3"/>
          <a:srcRect/>
          <a:stretch>
            <a:fillRect/>
          </a:stretch>
        </p:blipFill>
        <p:spPr bwMode="auto">
          <a:xfrm>
            <a:off x="387350" y="1177925"/>
            <a:ext cx="7150894" cy="5122069"/>
          </a:xfrm>
          <a:prstGeom prst="rect">
            <a:avLst/>
          </a:prstGeom>
          <a:noFill/>
          <a:ln w="9525">
            <a:noFill/>
            <a:miter lim="800000"/>
            <a:headEnd/>
            <a:tailEnd/>
          </a:ln>
          <a:effectLst/>
        </p:spPr>
      </p:pic>
      <p:pic>
        <p:nvPicPr>
          <p:cNvPr id="13" name="Picture 2"/>
          <p:cNvPicPr>
            <a:picLocks noGrp="1" noChangeAspect="1" noChangeArrowheads="1"/>
          </p:cNvPicPr>
          <p:nvPr>
            <p:ph idx="4294967295"/>
          </p:nvPr>
        </p:nvPicPr>
        <p:blipFill>
          <a:blip r:embed="rId4"/>
          <a:srcRect/>
          <a:stretch>
            <a:fillRect/>
          </a:stretch>
        </p:blipFill>
        <p:spPr bwMode="auto">
          <a:xfrm>
            <a:off x="3184525" y="2435225"/>
            <a:ext cx="5572125" cy="419417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VSS in R2</a:t>
            </a:r>
            <a:endParaRPr lang="en-US" noProof="0" dirty="0"/>
          </a:p>
        </p:txBody>
      </p:sp>
      <p:sp>
        <p:nvSpPr>
          <p:cNvPr id="3" name="Content Placeholder 2"/>
          <p:cNvSpPr>
            <a:spLocks noGrp="1"/>
          </p:cNvSpPr>
          <p:nvPr>
            <p:ph idx="1"/>
          </p:nvPr>
        </p:nvSpPr>
        <p:spPr>
          <a:xfrm>
            <a:off x="381000" y="1412875"/>
            <a:ext cx="8382000" cy="4893647"/>
          </a:xfrm>
        </p:spPr>
        <p:txBody>
          <a:bodyPr/>
          <a:lstStyle/>
          <a:p>
            <a:r>
              <a:rPr lang="en-US" noProof="0" dirty="0" smtClean="0"/>
              <a:t> LUN re-sync</a:t>
            </a:r>
          </a:p>
          <a:p>
            <a:pPr lvl="1"/>
            <a:r>
              <a:rPr lang="en-US" noProof="0" dirty="0" smtClean="0"/>
              <a:t>Fast recovery of production LUN</a:t>
            </a:r>
          </a:p>
          <a:p>
            <a:pPr lvl="1"/>
            <a:r>
              <a:rPr lang="en-US" noProof="0" dirty="0" smtClean="0"/>
              <a:t>Duplication of production LUN</a:t>
            </a:r>
          </a:p>
          <a:p>
            <a:r>
              <a:rPr lang="en-US" noProof="0" dirty="0" smtClean="0"/>
              <a:t>Express writer</a:t>
            </a:r>
          </a:p>
          <a:p>
            <a:pPr lvl="1"/>
            <a:r>
              <a:rPr lang="en-US" noProof="0" dirty="0" smtClean="0"/>
              <a:t>Develop a VSS backup extension in two weeks</a:t>
            </a:r>
          </a:p>
          <a:p>
            <a:r>
              <a:rPr lang="en-US" noProof="0" dirty="0" smtClean="0"/>
              <a:t>Concurrent restores</a:t>
            </a:r>
          </a:p>
          <a:p>
            <a:r>
              <a:rPr lang="en-US" noProof="0" dirty="0" smtClean="0"/>
              <a:t>Writer error tunneling</a:t>
            </a:r>
          </a:p>
          <a:p>
            <a:pPr lvl="1"/>
            <a:r>
              <a:rPr lang="en-US" noProof="0" dirty="0" smtClean="0"/>
              <a:t>Requesters trap and respond to application specific errors during backups and restores</a:t>
            </a:r>
          </a:p>
          <a:p>
            <a:r>
              <a:rPr lang="en-US" noProof="0" dirty="0" smtClean="0"/>
              <a:t>Snapshot volumes on VHDs</a:t>
            </a:r>
          </a:p>
        </p:txBody>
      </p:sp>
      <p:sp>
        <p:nvSpPr>
          <p:cNvPr id="7" name="TextBox 6"/>
          <p:cNvSpPr txBox="1"/>
          <p:nvPr/>
        </p:nvSpPr>
        <p:spPr>
          <a:xfrm rot="997307">
            <a:off x="5689741" y="485301"/>
            <a:ext cx="346053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sz="2400" dirty="0" smtClean="0"/>
              <a:t>Windows Server 2008 R2 </a:t>
            </a:r>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fade">
                                      <p:cBhvr>
                                        <p:cTn id="15" dur="500"/>
                                        <p:tgtEl>
                                          <p:spTgt spid="3">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animEffect transition="in" filter="fade">
                                      <p:cBhvr>
                                        <p:cTn id="23" dur="500"/>
                                        <p:tgtEl>
                                          <p:spTgt spid="3">
                                            <p:txEl>
                                              <p:pRg st="7" end="7"/>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fade">
                                      <p:cBhvr>
                                        <p:cTn id="2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noProof="0" smtClean="0"/>
              <a:t>Virtual Disk Services (VDS)</a:t>
            </a:r>
            <a:endParaRPr lang="en-US" noProof="0"/>
          </a:p>
        </p:txBody>
      </p:sp>
      <p:sp>
        <p:nvSpPr>
          <p:cNvPr id="8" name="Subtitle 7"/>
          <p:cNvSpPr>
            <a:spLocks noGrp="1"/>
          </p:cNvSpPr>
          <p:nvPr>
            <p:ph type="subTitle" idx="1"/>
          </p:nvPr>
        </p:nvSpPr>
        <p:spPr/>
        <p:txBody>
          <a:bodyPr/>
          <a:lstStyle/>
          <a:p>
            <a:endParaRPr lang="en-GB"/>
          </a:p>
        </p:txBody>
      </p:sp>
      <p:sp>
        <p:nvSpPr>
          <p:cNvPr id="9" name="Text Placeholder 8"/>
          <p:cNvSpPr>
            <a:spLocks noGrp="1"/>
          </p:cNvSpPr>
          <p:nvPr>
            <p:ph type="body" sz="quarter" idx="10"/>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VDS in Windows Server 2008</a:t>
            </a:r>
            <a:endParaRPr lang="en-US" noProof="0"/>
          </a:p>
        </p:txBody>
      </p:sp>
      <p:sp>
        <p:nvSpPr>
          <p:cNvPr id="4" name="Content Placeholder 3"/>
          <p:cNvSpPr>
            <a:spLocks noGrp="1"/>
          </p:cNvSpPr>
          <p:nvPr>
            <p:ph idx="1"/>
          </p:nvPr>
        </p:nvSpPr>
        <p:spPr>
          <a:xfrm>
            <a:off x="380999" y="1412875"/>
            <a:ext cx="8530771" cy="4936736"/>
          </a:xfrm>
        </p:spPr>
        <p:txBody>
          <a:bodyPr/>
          <a:lstStyle/>
          <a:p>
            <a:r>
              <a:rPr lang="en-US" sz="2400" noProof="0" dirty="0" smtClean="0"/>
              <a:t>LUN Shrink</a:t>
            </a:r>
          </a:p>
          <a:p>
            <a:pPr lvl="1"/>
            <a:r>
              <a:rPr lang="en-US" sz="2000" noProof="0" dirty="0" smtClean="0"/>
              <a:t>Enables shrinking LUNs and recovering space on a hardware array</a:t>
            </a:r>
          </a:p>
          <a:p>
            <a:pPr lvl="1"/>
            <a:r>
              <a:rPr lang="en-US" sz="2000" noProof="0" dirty="0" smtClean="0"/>
              <a:t>Used in conjunction with Volume and File System shrink</a:t>
            </a:r>
          </a:p>
          <a:p>
            <a:r>
              <a:rPr lang="en-US" sz="2400" noProof="0" dirty="0" smtClean="0"/>
              <a:t>SAN Policy (disk online/offline)</a:t>
            </a:r>
          </a:p>
          <a:p>
            <a:pPr lvl="1"/>
            <a:r>
              <a:rPr lang="en-US" sz="2000" noProof="0" dirty="0" smtClean="0"/>
              <a:t>New SAN disks declared to be online or offline by default</a:t>
            </a:r>
          </a:p>
          <a:p>
            <a:pPr lvl="1"/>
            <a:r>
              <a:rPr lang="en-US" sz="2000" noProof="0" dirty="0" smtClean="0"/>
              <a:t>The default for high end server editions is offline</a:t>
            </a:r>
          </a:p>
          <a:p>
            <a:pPr lvl="1"/>
            <a:r>
              <a:rPr lang="en-US" sz="2000" noProof="0" dirty="0" smtClean="0"/>
              <a:t>This protects SAN disks from aggressive Windows behavior</a:t>
            </a:r>
          </a:p>
          <a:p>
            <a:pPr lvl="1"/>
            <a:r>
              <a:rPr lang="en-US" sz="2000" noProof="0" dirty="0" smtClean="0"/>
              <a:t>Better cluster integration – clustering now uses VDS to manage disks</a:t>
            </a:r>
          </a:p>
          <a:p>
            <a:pPr lvl="1"/>
            <a:r>
              <a:rPr lang="en-US" sz="2000" noProof="0" dirty="0" smtClean="0"/>
              <a:t>New read only attribute for disks </a:t>
            </a:r>
          </a:p>
          <a:p>
            <a:r>
              <a:rPr lang="en-US" sz="2400" noProof="0" dirty="0" smtClean="0"/>
              <a:t>Partition Alignment</a:t>
            </a:r>
          </a:p>
          <a:p>
            <a:pPr lvl="1"/>
            <a:r>
              <a:rPr lang="en-US" sz="2000" noProof="0" dirty="0" smtClean="0"/>
              <a:t>The default alignment of new partitions is 1Mbyte</a:t>
            </a:r>
          </a:p>
          <a:p>
            <a:r>
              <a:rPr lang="en-US" sz="2400" noProof="0" dirty="0" smtClean="0"/>
              <a:t>Dynamic Partition Allocation</a:t>
            </a:r>
          </a:p>
          <a:p>
            <a:pPr lvl="1"/>
            <a:r>
              <a:rPr lang="en-US" sz="2000" noProof="0" dirty="0" smtClean="0"/>
              <a:t>New algorithm scans through all free space and allocates from the best fit</a:t>
            </a:r>
          </a:p>
          <a:p>
            <a:pPr lvl="1"/>
            <a:r>
              <a:rPr lang="en-US" sz="2000" noProof="0" dirty="0" smtClean="0"/>
              <a:t>Reduced free space fragmentation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animEffect transition="in" filter="fade">
                                      <p:cBhvr>
                                        <p:cTn id="7" dur="500"/>
                                        <p:tgtEl>
                                          <p:spTgt spid="4">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4" end="4"/>
                                            </p:txEl>
                                          </p:spTgt>
                                        </p:tgtEl>
                                        <p:attrNameLst>
                                          <p:attrName>style.visibility</p:attrName>
                                        </p:attrNameLst>
                                      </p:cBhvr>
                                      <p:to>
                                        <p:strVal val="visible"/>
                                      </p:to>
                                    </p:set>
                                    <p:animEffect transition="in" filter="fade">
                                      <p:cBhvr>
                                        <p:cTn id="10" dur="500"/>
                                        <p:tgtEl>
                                          <p:spTgt spid="4">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animEffect transition="in" filter="fade">
                                      <p:cBhvr>
                                        <p:cTn id="13" dur="500"/>
                                        <p:tgtEl>
                                          <p:spTgt spid="4">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6" end="6"/>
                                            </p:txEl>
                                          </p:spTgt>
                                        </p:tgtEl>
                                        <p:attrNameLst>
                                          <p:attrName>style.visibility</p:attrName>
                                        </p:attrNameLst>
                                      </p:cBhvr>
                                      <p:to>
                                        <p:strVal val="visible"/>
                                      </p:to>
                                    </p:set>
                                    <p:animEffect transition="in" filter="fade">
                                      <p:cBhvr>
                                        <p:cTn id="16" dur="500"/>
                                        <p:tgtEl>
                                          <p:spTgt spid="4">
                                            <p:txEl>
                                              <p:pRg st="6" end="6"/>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animEffect transition="in" filter="fade">
                                      <p:cBhvr>
                                        <p:cTn id="19" dur="500"/>
                                        <p:tgtEl>
                                          <p:spTgt spid="4">
                                            <p:txEl>
                                              <p:pRg st="7" end="7"/>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
                                            <p:txEl>
                                              <p:pRg st="8" end="8"/>
                                            </p:txEl>
                                          </p:spTgt>
                                        </p:tgtEl>
                                        <p:attrNameLst>
                                          <p:attrName>style.visibility</p:attrName>
                                        </p:attrNameLst>
                                      </p:cBhvr>
                                      <p:to>
                                        <p:strVal val="visible"/>
                                      </p:to>
                                    </p:set>
                                    <p:animEffect transition="in" filter="fade">
                                      <p:cBhvr>
                                        <p:cTn id="22" dur="500"/>
                                        <p:tgtEl>
                                          <p:spTgt spid="4">
                                            <p:txEl>
                                              <p:pRg st="8" end="8"/>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animEffect transition="in" filter="fade">
                                      <p:cBhvr>
                                        <p:cTn id="27" dur="500"/>
                                        <p:tgtEl>
                                          <p:spTgt spid="4">
                                            <p:txEl>
                                              <p:pRg st="9" end="9"/>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4">
                                            <p:txEl>
                                              <p:pRg st="10" end="10"/>
                                            </p:txEl>
                                          </p:spTgt>
                                        </p:tgtEl>
                                        <p:attrNameLst>
                                          <p:attrName>style.visibility</p:attrName>
                                        </p:attrNameLst>
                                      </p:cBhvr>
                                      <p:to>
                                        <p:strVal val="visible"/>
                                      </p:to>
                                    </p:set>
                                    <p:animEffect transition="in" filter="fade">
                                      <p:cBhvr>
                                        <p:cTn id="30" dur="500"/>
                                        <p:tgtEl>
                                          <p:spTgt spid="4">
                                            <p:txEl>
                                              <p:pRg st="10" end="1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
                                            <p:txEl>
                                              <p:pRg st="11" end="11"/>
                                            </p:txEl>
                                          </p:spTgt>
                                        </p:tgtEl>
                                        <p:attrNameLst>
                                          <p:attrName>style.visibility</p:attrName>
                                        </p:attrNameLst>
                                      </p:cBhvr>
                                      <p:to>
                                        <p:strVal val="visible"/>
                                      </p:to>
                                    </p:set>
                                    <p:animEffect transition="in" filter="fade">
                                      <p:cBhvr>
                                        <p:cTn id="35" dur="500"/>
                                        <p:tgtEl>
                                          <p:spTgt spid="4">
                                            <p:txEl>
                                              <p:pRg st="11" end="11"/>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4">
                                            <p:txEl>
                                              <p:pRg st="12" end="12"/>
                                            </p:txEl>
                                          </p:spTgt>
                                        </p:tgtEl>
                                        <p:attrNameLst>
                                          <p:attrName>style.visibility</p:attrName>
                                        </p:attrNameLst>
                                      </p:cBhvr>
                                      <p:to>
                                        <p:strVal val="visible"/>
                                      </p:to>
                                    </p:set>
                                    <p:animEffect transition="in" filter="fade">
                                      <p:cBhvr>
                                        <p:cTn id="38" dur="500"/>
                                        <p:tgtEl>
                                          <p:spTgt spid="4">
                                            <p:txEl>
                                              <p:pRg st="12" end="12"/>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4">
                                            <p:txEl>
                                              <p:pRg st="13" end="13"/>
                                            </p:txEl>
                                          </p:spTgt>
                                        </p:tgtEl>
                                        <p:attrNameLst>
                                          <p:attrName>style.visibility</p:attrName>
                                        </p:attrNameLst>
                                      </p:cBhvr>
                                      <p:to>
                                        <p:strVal val="visible"/>
                                      </p:to>
                                    </p:set>
                                    <p:animEffect transition="in" filter="fade">
                                      <p:cBhvr>
                                        <p:cTn id="41" dur="500"/>
                                        <p:tgtEl>
                                          <p:spTgt spid="4">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VDS in R2</a:t>
            </a:r>
            <a:endParaRPr lang="en-US" noProof="0" dirty="0"/>
          </a:p>
        </p:txBody>
      </p:sp>
      <p:sp>
        <p:nvSpPr>
          <p:cNvPr id="3" name="Content Placeholder 2"/>
          <p:cNvSpPr>
            <a:spLocks noGrp="1"/>
          </p:cNvSpPr>
          <p:nvPr>
            <p:ph idx="1"/>
          </p:nvPr>
        </p:nvSpPr>
        <p:spPr>
          <a:xfrm>
            <a:off x="381000" y="1412875"/>
            <a:ext cx="8382000" cy="4992136"/>
          </a:xfrm>
        </p:spPr>
        <p:txBody>
          <a:bodyPr/>
          <a:lstStyle/>
          <a:p>
            <a:r>
              <a:rPr lang="en-US" sz="2800" noProof="0" dirty="0" smtClean="0"/>
              <a:t>Storage Pools (collection of storage in an array)</a:t>
            </a:r>
          </a:p>
          <a:p>
            <a:pPr lvl="1"/>
            <a:r>
              <a:rPr lang="en-US" sz="2400" noProof="0" dirty="0" smtClean="0"/>
              <a:t>Based on array vendor input and SMI-S</a:t>
            </a:r>
          </a:p>
          <a:p>
            <a:pPr lvl="1"/>
            <a:r>
              <a:rPr lang="en-US" sz="2400" noProof="0" dirty="0" smtClean="0"/>
              <a:t>Phase I: Enumerate Pools; Create LUN in Pool; Get Properties</a:t>
            </a:r>
          </a:p>
          <a:p>
            <a:r>
              <a:rPr lang="en-US" sz="2800" noProof="0" dirty="0" smtClean="0"/>
              <a:t>Updates to hardware array support</a:t>
            </a:r>
          </a:p>
          <a:p>
            <a:pPr lvl="1"/>
            <a:r>
              <a:rPr lang="en-US" sz="2400" noProof="0" dirty="0" smtClean="0"/>
              <a:t> Explicit RAID types (ex: 3, 4, 5, 6, 10, 50, 60)</a:t>
            </a:r>
          </a:p>
          <a:p>
            <a:pPr lvl="1"/>
            <a:r>
              <a:rPr lang="en-US" sz="2400" noProof="0" dirty="0" smtClean="0"/>
              <a:t> New Subsystem types (SAS, hybrid)</a:t>
            </a:r>
          </a:p>
          <a:p>
            <a:pPr lvl="1"/>
            <a:r>
              <a:rPr lang="en-US" sz="2400" noProof="0" dirty="0" smtClean="0"/>
              <a:t> Query array’s internal number for a LUN</a:t>
            </a:r>
          </a:p>
          <a:p>
            <a:pPr lvl="1"/>
            <a:r>
              <a:rPr lang="en-US" sz="2400" noProof="0" dirty="0" smtClean="0"/>
              <a:t> New flags on subsystems, controllers, drives and LUNs</a:t>
            </a:r>
          </a:p>
          <a:p>
            <a:r>
              <a:rPr lang="en-US" sz="2800" noProof="0" dirty="0" smtClean="0"/>
              <a:t>Native VHD support</a:t>
            </a:r>
          </a:p>
          <a:p>
            <a:pPr lvl="1"/>
            <a:r>
              <a:rPr lang="en-US" sz="2400" noProof="0" dirty="0" smtClean="0"/>
              <a:t>Create, surface, remove VHDs</a:t>
            </a:r>
          </a:p>
          <a:p>
            <a:pPr lvl="1"/>
            <a:r>
              <a:rPr lang="en-US" sz="2400" noProof="0" dirty="0" smtClean="0"/>
              <a:t>Expand, compact, merge, shrink, convert</a:t>
            </a:r>
          </a:p>
          <a:p>
            <a:pPr lvl="1"/>
            <a:r>
              <a:rPr lang="en-US" sz="2400" noProof="0" dirty="0" smtClean="0"/>
              <a:t>New VDS provider type: extensible to other virtual disk types</a:t>
            </a:r>
            <a:endParaRPr lang="en-US" sz="2400" noProof="0" dirty="0"/>
          </a:p>
        </p:txBody>
      </p:sp>
      <p:sp>
        <p:nvSpPr>
          <p:cNvPr id="7" name="TextBox 6"/>
          <p:cNvSpPr txBox="1"/>
          <p:nvPr/>
        </p:nvSpPr>
        <p:spPr>
          <a:xfrm rot="997307">
            <a:off x="5689741" y="485301"/>
            <a:ext cx="3460530" cy="461665"/>
          </a:xfrm>
          <a:prstGeom prst="rect">
            <a:avLst/>
          </a:prstGeom>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en-US" sz="2400" dirty="0" smtClean="0"/>
              <a:t>Windows Server 2008 R2 </a:t>
            </a:r>
            <a:endParaRPr lang="en-US" sz="24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500"/>
                                        <p:tgtEl>
                                          <p:spTgt spid="3">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fade">
                                      <p:cBhvr>
                                        <p:cTn id="10" dur="500"/>
                                        <p:tgtEl>
                                          <p:spTgt spid="3">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animEffect transition="in" filter="fade">
                                      <p:cBhvr>
                                        <p:cTn id="13" dur="500"/>
                                        <p:tgtEl>
                                          <p:spTgt spid="3">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fade">
                                      <p:cBhvr>
                                        <p:cTn id="16" dur="500"/>
                                        <p:tgtEl>
                                          <p:spTgt spid="3">
                                            <p:txEl>
                                              <p:pRg st="6" end="6"/>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Effect transition="in" filter="fade">
                                      <p:cBhvr>
                                        <p:cTn id="19" dur="500"/>
                                        <p:tgtEl>
                                          <p:spTgt spid="3">
                                            <p:txEl>
                                              <p:pRg st="7" end="7"/>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8" end="8"/>
                                            </p:txEl>
                                          </p:spTgt>
                                        </p:tgtEl>
                                        <p:attrNameLst>
                                          <p:attrName>style.visibility</p:attrName>
                                        </p:attrNameLst>
                                      </p:cBhvr>
                                      <p:to>
                                        <p:strVal val="visible"/>
                                      </p:to>
                                    </p:set>
                                    <p:animEffect transition="in" filter="fade">
                                      <p:cBhvr>
                                        <p:cTn id="24" dur="500"/>
                                        <p:tgtEl>
                                          <p:spTgt spid="3">
                                            <p:txEl>
                                              <p:pRg st="8" end="8"/>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Effect transition="in" filter="fade">
                                      <p:cBhvr>
                                        <p:cTn id="27" dur="500"/>
                                        <p:tgtEl>
                                          <p:spTgt spid="3">
                                            <p:txEl>
                                              <p:pRg st="9" end="9"/>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10" end="10"/>
                                            </p:txEl>
                                          </p:spTgt>
                                        </p:tgtEl>
                                        <p:attrNameLst>
                                          <p:attrName>style.visibility</p:attrName>
                                        </p:attrNameLst>
                                      </p:cBhvr>
                                      <p:to>
                                        <p:strVal val="visible"/>
                                      </p:to>
                                    </p:set>
                                    <p:animEffect transition="in" filter="fade">
                                      <p:cBhvr>
                                        <p:cTn id="30" dur="500"/>
                                        <p:tgtEl>
                                          <p:spTgt spid="3">
                                            <p:txEl>
                                              <p:pRg st="10" end="10"/>
                                            </p:txEl>
                                          </p:spTgt>
                                        </p:tgtEl>
                                      </p:cBhvr>
                                    </p:animEffect>
                                  </p:childTnLst>
                                </p:cTn>
                              </p:par>
                              <p:par>
                                <p:cTn id="31" presetID="10" presetClass="entr" presetSubtype="0" fill="hold"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animEffect transition="in" filter="fade">
                                      <p:cBhvr>
                                        <p:cTn id="33"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noProof="0" smtClean="0"/>
              <a:t>File Server Resource Manager (FSRM)</a:t>
            </a:r>
            <a:endParaRPr lang="en-US" noProof="0"/>
          </a:p>
        </p:txBody>
      </p:sp>
      <p:sp>
        <p:nvSpPr>
          <p:cNvPr id="9" name="Subtitle 8"/>
          <p:cNvSpPr>
            <a:spLocks noGrp="1"/>
          </p:cNvSpPr>
          <p:nvPr>
            <p:ph type="subTitle" idx="1"/>
          </p:nvPr>
        </p:nvSpPr>
        <p:spPr/>
        <p:txBody>
          <a:bodyPr/>
          <a:lstStyle/>
          <a:p>
            <a:endParaRPr lang="en-GB"/>
          </a:p>
        </p:txBody>
      </p:sp>
      <p:sp>
        <p:nvSpPr>
          <p:cNvPr id="10" name="Text Placeholder 9"/>
          <p:cNvSpPr>
            <a:spLocks noGrp="1"/>
          </p:cNvSpPr>
          <p:nvPr>
            <p:ph type="body" sz="quarter" idx="10"/>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noProof="0" smtClean="0"/>
              <a:t>FSRM</a:t>
            </a:r>
            <a:endParaRPr lang="en-US" noProof="0"/>
          </a:p>
        </p:txBody>
      </p:sp>
      <p:sp>
        <p:nvSpPr>
          <p:cNvPr id="6" name="Content Placeholder 5"/>
          <p:cNvSpPr>
            <a:spLocks noGrp="1"/>
          </p:cNvSpPr>
          <p:nvPr>
            <p:ph idx="1"/>
          </p:nvPr>
        </p:nvSpPr>
        <p:spPr>
          <a:xfrm>
            <a:off x="381000" y="1412875"/>
            <a:ext cx="8382000" cy="4893647"/>
          </a:xfrm>
        </p:spPr>
        <p:txBody>
          <a:bodyPr/>
          <a:lstStyle/>
          <a:p>
            <a:pPr>
              <a:spcBef>
                <a:spcPts val="600"/>
              </a:spcBef>
            </a:pPr>
            <a:r>
              <a:rPr lang="en-US" noProof="0" dirty="0" smtClean="0"/>
              <a:t>Storage usage, planning and monitoring</a:t>
            </a:r>
          </a:p>
          <a:p>
            <a:pPr lvl="1">
              <a:spcBef>
                <a:spcPts val="300"/>
              </a:spcBef>
            </a:pPr>
            <a:r>
              <a:rPr lang="en-US" noProof="0" dirty="0" smtClean="0"/>
              <a:t>Quota Management</a:t>
            </a:r>
          </a:p>
          <a:p>
            <a:pPr lvl="1">
              <a:spcBef>
                <a:spcPts val="300"/>
              </a:spcBef>
            </a:pPr>
            <a:r>
              <a:rPr lang="en-US" noProof="0" dirty="0" smtClean="0"/>
              <a:t>Policy Management</a:t>
            </a:r>
          </a:p>
          <a:p>
            <a:pPr>
              <a:spcBef>
                <a:spcPts val="600"/>
              </a:spcBef>
            </a:pPr>
            <a:r>
              <a:rPr lang="en-US" noProof="0" dirty="0" smtClean="0"/>
              <a:t>Help IT administrator</a:t>
            </a:r>
          </a:p>
          <a:p>
            <a:pPr lvl="1">
              <a:spcBef>
                <a:spcPts val="300"/>
              </a:spcBef>
            </a:pPr>
            <a:r>
              <a:rPr lang="en-US" noProof="0" dirty="0" smtClean="0"/>
              <a:t>Understand how existing storage is utilized</a:t>
            </a:r>
          </a:p>
          <a:p>
            <a:pPr lvl="1">
              <a:spcBef>
                <a:spcPts val="300"/>
              </a:spcBef>
            </a:pPr>
            <a:r>
              <a:rPr lang="en-US" noProof="0" dirty="0" smtClean="0"/>
              <a:t>Troubleshoot storage capacity issues</a:t>
            </a:r>
          </a:p>
          <a:p>
            <a:pPr lvl="1">
              <a:spcBef>
                <a:spcPts val="300"/>
              </a:spcBef>
            </a:pPr>
            <a:r>
              <a:rPr lang="en-US" noProof="0" dirty="0" smtClean="0"/>
              <a:t>Define and implement storage policies </a:t>
            </a:r>
          </a:p>
          <a:p>
            <a:pPr>
              <a:spcBef>
                <a:spcPts val="600"/>
              </a:spcBef>
            </a:pPr>
            <a:r>
              <a:rPr lang="en-US" noProof="0" dirty="0" smtClean="0"/>
              <a:t>Storage reports and alerts</a:t>
            </a:r>
          </a:p>
          <a:p>
            <a:pPr lvl="1">
              <a:spcBef>
                <a:spcPts val="300"/>
              </a:spcBef>
            </a:pPr>
            <a:r>
              <a:rPr lang="en-US" noProof="0" dirty="0" smtClean="0"/>
              <a:t>Current storage usage and usage trends</a:t>
            </a:r>
          </a:p>
          <a:p>
            <a:pPr lvl="1">
              <a:spcBef>
                <a:spcPts val="300"/>
              </a:spcBef>
            </a:pPr>
            <a:r>
              <a:rPr lang="en-US" noProof="0" dirty="0" smtClean="0"/>
              <a:t>Quota threshold</a:t>
            </a:r>
          </a:p>
          <a:p>
            <a:pPr lvl="1">
              <a:spcBef>
                <a:spcPts val="300"/>
              </a:spcBef>
            </a:pPr>
            <a:r>
              <a:rPr lang="en-US" noProof="0" dirty="0" smtClean="0"/>
              <a:t>Policy related alerts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animEffect transition="in" filter="fade">
                                      <p:cBhvr>
                                        <p:cTn id="7" dur="500"/>
                                        <p:tgtEl>
                                          <p:spTgt spid="6">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4" end="4"/>
                                            </p:txEl>
                                          </p:spTgt>
                                        </p:tgtEl>
                                        <p:attrNameLst>
                                          <p:attrName>style.visibility</p:attrName>
                                        </p:attrNameLst>
                                      </p:cBhvr>
                                      <p:to>
                                        <p:strVal val="visible"/>
                                      </p:to>
                                    </p:set>
                                    <p:animEffect transition="in" filter="fade">
                                      <p:cBhvr>
                                        <p:cTn id="10" dur="500"/>
                                        <p:tgtEl>
                                          <p:spTgt spid="6">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6">
                                            <p:txEl>
                                              <p:pRg st="5" end="5"/>
                                            </p:txEl>
                                          </p:spTgt>
                                        </p:tgtEl>
                                        <p:attrNameLst>
                                          <p:attrName>style.visibility</p:attrName>
                                        </p:attrNameLst>
                                      </p:cBhvr>
                                      <p:to>
                                        <p:strVal val="visible"/>
                                      </p:to>
                                    </p:set>
                                    <p:animEffect transition="in" filter="fade">
                                      <p:cBhvr>
                                        <p:cTn id="13" dur="500"/>
                                        <p:tgtEl>
                                          <p:spTgt spid="6">
                                            <p:txEl>
                                              <p:pRg st="5" end="5"/>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6">
                                            <p:txEl>
                                              <p:pRg st="6" end="6"/>
                                            </p:txEl>
                                          </p:spTgt>
                                        </p:tgtEl>
                                        <p:attrNameLst>
                                          <p:attrName>style.visibility</p:attrName>
                                        </p:attrNameLst>
                                      </p:cBhvr>
                                      <p:to>
                                        <p:strVal val="visible"/>
                                      </p:to>
                                    </p:set>
                                    <p:animEffect transition="in" filter="fade">
                                      <p:cBhvr>
                                        <p:cTn id="16" dur="500"/>
                                        <p:tgtEl>
                                          <p:spTgt spid="6">
                                            <p:txEl>
                                              <p:pRg st="6" end="6"/>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animEffect transition="in" filter="fade">
                                      <p:cBhvr>
                                        <p:cTn id="21" dur="500"/>
                                        <p:tgtEl>
                                          <p:spTgt spid="6">
                                            <p:txEl>
                                              <p:pRg st="7" end="7"/>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6">
                                            <p:txEl>
                                              <p:pRg st="8" end="8"/>
                                            </p:txEl>
                                          </p:spTgt>
                                        </p:tgtEl>
                                        <p:attrNameLst>
                                          <p:attrName>style.visibility</p:attrName>
                                        </p:attrNameLst>
                                      </p:cBhvr>
                                      <p:to>
                                        <p:strVal val="visible"/>
                                      </p:to>
                                    </p:set>
                                    <p:animEffect transition="in" filter="fade">
                                      <p:cBhvr>
                                        <p:cTn id="24" dur="500"/>
                                        <p:tgtEl>
                                          <p:spTgt spid="6">
                                            <p:txEl>
                                              <p:pRg st="8" end="8"/>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6">
                                            <p:txEl>
                                              <p:pRg st="9" end="9"/>
                                            </p:txEl>
                                          </p:spTgt>
                                        </p:tgtEl>
                                        <p:attrNameLst>
                                          <p:attrName>style.visibility</p:attrName>
                                        </p:attrNameLst>
                                      </p:cBhvr>
                                      <p:to>
                                        <p:strVal val="visible"/>
                                      </p:to>
                                    </p:set>
                                    <p:animEffect transition="in" filter="fade">
                                      <p:cBhvr>
                                        <p:cTn id="27" dur="500"/>
                                        <p:tgtEl>
                                          <p:spTgt spid="6">
                                            <p:txEl>
                                              <p:pRg st="9" end="9"/>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6">
                                            <p:txEl>
                                              <p:pRg st="10" end="10"/>
                                            </p:txEl>
                                          </p:spTgt>
                                        </p:tgtEl>
                                        <p:attrNameLst>
                                          <p:attrName>style.visibility</p:attrName>
                                        </p:attrNameLst>
                                      </p:cBhvr>
                                      <p:to>
                                        <p:strVal val="visible"/>
                                      </p:to>
                                    </p:set>
                                    <p:animEffect transition="in" filter="fade">
                                      <p:cBhvr>
                                        <p:cTn id="30"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FSRM Quota Management</a:t>
            </a:r>
            <a:endParaRPr lang="en-US" noProof="0"/>
          </a:p>
        </p:txBody>
      </p:sp>
      <p:pic>
        <p:nvPicPr>
          <p:cNvPr id="59394" name="Picture 2"/>
          <p:cNvPicPr>
            <a:picLocks noGrp="1" noChangeAspect="1" noChangeArrowheads="1"/>
          </p:cNvPicPr>
          <p:nvPr>
            <p:ph idx="1"/>
          </p:nvPr>
        </p:nvPicPr>
        <p:blipFill>
          <a:blip r:embed="rId3"/>
          <a:srcRect/>
          <a:stretch>
            <a:fillRect/>
          </a:stretch>
        </p:blipFill>
        <p:spPr bwMode="auto">
          <a:xfrm>
            <a:off x="387350" y="1177925"/>
            <a:ext cx="6031706" cy="4371975"/>
          </a:xfrm>
          <a:prstGeom prst="rect">
            <a:avLst/>
          </a:prstGeom>
          <a:noFill/>
          <a:ln w="9525">
            <a:noFill/>
            <a:miter lim="800000"/>
            <a:headEnd/>
            <a:tailEnd/>
          </a:ln>
          <a:effectLst/>
        </p:spPr>
      </p:pic>
      <p:pic>
        <p:nvPicPr>
          <p:cNvPr id="59398" name="Picture 6" descr="FSRM08"/>
          <p:cNvPicPr>
            <a:picLocks noChangeAspect="1" noChangeArrowheads="1"/>
          </p:cNvPicPr>
          <p:nvPr/>
        </p:nvPicPr>
        <p:blipFill>
          <a:blip r:embed="rId4"/>
          <a:srcRect/>
          <a:stretch>
            <a:fillRect/>
          </a:stretch>
        </p:blipFill>
        <p:spPr bwMode="auto">
          <a:xfrm>
            <a:off x="4756544" y="1860043"/>
            <a:ext cx="4000106" cy="4769357"/>
          </a:xfrm>
          <a:prstGeom prst="rect">
            <a:avLst/>
          </a:prstGeom>
          <a:noFill/>
        </p:spPr>
      </p:pic>
    </p:spTree>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FSRM File Screening</a:t>
            </a:r>
            <a:endParaRPr lang="en-US" noProof="0"/>
          </a:p>
        </p:txBody>
      </p:sp>
      <p:sp>
        <p:nvSpPr>
          <p:cNvPr id="5" name="Content Placeholder 4"/>
          <p:cNvSpPr>
            <a:spLocks noGrp="1"/>
          </p:cNvSpPr>
          <p:nvPr>
            <p:ph idx="1"/>
          </p:nvPr>
        </p:nvSpPr>
        <p:spPr/>
        <p:txBody>
          <a:bodyPr/>
          <a:lstStyle/>
          <a:p>
            <a:endParaRPr lang="en-US"/>
          </a:p>
        </p:txBody>
      </p:sp>
      <p:pic>
        <p:nvPicPr>
          <p:cNvPr id="128003" name="Picture 3"/>
          <p:cNvPicPr>
            <a:picLocks noChangeAspect="1" noChangeArrowheads="1"/>
          </p:cNvPicPr>
          <p:nvPr/>
        </p:nvPicPr>
        <p:blipFill>
          <a:blip r:embed="rId3"/>
          <a:srcRect/>
          <a:stretch>
            <a:fillRect/>
          </a:stretch>
        </p:blipFill>
        <p:spPr bwMode="auto">
          <a:xfrm>
            <a:off x="387350" y="1177925"/>
            <a:ext cx="6039803" cy="4363879"/>
          </a:xfrm>
          <a:prstGeom prst="rect">
            <a:avLst/>
          </a:prstGeom>
          <a:noFill/>
          <a:ln w="9525">
            <a:noFill/>
            <a:miter lim="800000"/>
            <a:headEnd/>
            <a:tailEnd/>
          </a:ln>
          <a:effectLst/>
        </p:spPr>
      </p:pic>
      <p:pic>
        <p:nvPicPr>
          <p:cNvPr id="128004" name="Picture 4"/>
          <p:cNvPicPr>
            <a:picLocks noChangeAspect="1" noChangeArrowheads="1"/>
          </p:cNvPicPr>
          <p:nvPr/>
        </p:nvPicPr>
        <p:blipFill>
          <a:blip r:embed="rId4"/>
          <a:srcRect/>
          <a:stretch>
            <a:fillRect/>
          </a:stretch>
        </p:blipFill>
        <p:spPr bwMode="auto">
          <a:xfrm>
            <a:off x="4724717" y="1795939"/>
            <a:ext cx="4031933" cy="4833461"/>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FSRM Report Management</a:t>
            </a:r>
            <a:endParaRPr lang="en-US" noProof="0"/>
          </a:p>
        </p:txBody>
      </p:sp>
      <p:pic>
        <p:nvPicPr>
          <p:cNvPr id="60417" name="Picture 1"/>
          <p:cNvPicPr>
            <a:picLocks noGrp="1" noChangeAspect="1" noChangeArrowheads="1"/>
          </p:cNvPicPr>
          <p:nvPr>
            <p:ph idx="1"/>
          </p:nvPr>
        </p:nvPicPr>
        <p:blipFill>
          <a:blip r:embed="rId3"/>
          <a:srcRect/>
          <a:stretch>
            <a:fillRect/>
          </a:stretch>
        </p:blipFill>
        <p:spPr bwMode="auto">
          <a:xfrm>
            <a:off x="387350" y="1177925"/>
            <a:ext cx="6015514" cy="4371975"/>
          </a:xfrm>
          <a:prstGeom prst="rect">
            <a:avLst/>
          </a:prstGeom>
          <a:noFill/>
          <a:ln w="9525">
            <a:noFill/>
            <a:miter lim="800000"/>
            <a:headEnd/>
            <a:tailEnd/>
          </a:ln>
          <a:effectLst/>
        </p:spPr>
      </p:pic>
      <p:pic>
        <p:nvPicPr>
          <p:cNvPr id="60418" name="Picture 2"/>
          <p:cNvPicPr>
            <a:picLocks noChangeAspect="1" noChangeArrowheads="1"/>
          </p:cNvPicPr>
          <p:nvPr/>
        </p:nvPicPr>
        <p:blipFill>
          <a:blip r:embed="rId4"/>
          <a:srcRect/>
          <a:stretch>
            <a:fillRect/>
          </a:stretch>
        </p:blipFill>
        <p:spPr bwMode="auto">
          <a:xfrm>
            <a:off x="3242832" y="2172448"/>
            <a:ext cx="3667601" cy="4169569"/>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FSRM Reports</a:t>
            </a:r>
            <a:endParaRPr lang="en-US" noProof="0"/>
          </a:p>
        </p:txBody>
      </p:sp>
      <p:pic>
        <p:nvPicPr>
          <p:cNvPr id="129026" name="Picture 2"/>
          <p:cNvPicPr>
            <a:picLocks noChangeAspect="1" noChangeArrowheads="1"/>
          </p:cNvPicPr>
          <p:nvPr/>
        </p:nvPicPr>
        <p:blipFill>
          <a:blip r:embed="rId3"/>
          <a:srcRect/>
          <a:stretch>
            <a:fillRect/>
          </a:stretch>
        </p:blipFill>
        <p:spPr bwMode="auto">
          <a:xfrm>
            <a:off x="934644" y="1177925"/>
            <a:ext cx="7274711" cy="5451475"/>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p:cNvPicPr>
            <a:picLocks noChangeAspect="1" noChangeArrowheads="1"/>
          </p:cNvPicPr>
          <p:nvPr/>
        </p:nvPicPr>
        <p:blipFill>
          <a:blip r:embed="rId3"/>
          <a:srcRect/>
          <a:stretch>
            <a:fillRect/>
          </a:stretch>
        </p:blipFill>
        <p:spPr bwMode="auto">
          <a:xfrm>
            <a:off x="387350" y="1177925"/>
            <a:ext cx="7150894" cy="5122069"/>
          </a:xfrm>
          <a:prstGeom prst="rect">
            <a:avLst/>
          </a:prstGeom>
          <a:noFill/>
          <a:ln w="9525">
            <a:noFill/>
            <a:miter lim="800000"/>
            <a:headEnd/>
            <a:tailEnd/>
          </a:ln>
          <a:effectLst/>
        </p:spPr>
      </p:pic>
      <p:sp>
        <p:nvSpPr>
          <p:cNvPr id="2" name="Title 1"/>
          <p:cNvSpPr>
            <a:spLocks noGrp="1"/>
          </p:cNvSpPr>
          <p:nvPr>
            <p:ph type="title"/>
          </p:nvPr>
        </p:nvSpPr>
        <p:spPr/>
        <p:txBody>
          <a:bodyPr/>
          <a:lstStyle/>
          <a:p>
            <a:r>
              <a:rPr lang="en-GB" smtClean="0"/>
              <a:t>Server Manager - Features</a:t>
            </a:r>
            <a:endParaRPr lang="en-GB" dirty="0"/>
          </a:p>
        </p:txBody>
      </p:sp>
      <p:pic>
        <p:nvPicPr>
          <p:cNvPr id="60419" name="Picture 3"/>
          <p:cNvPicPr>
            <a:picLocks noChangeAspect="1" noChangeArrowheads="1"/>
          </p:cNvPicPr>
          <p:nvPr/>
        </p:nvPicPr>
        <p:blipFill>
          <a:blip r:embed="rId4"/>
          <a:srcRect/>
          <a:stretch>
            <a:fillRect/>
          </a:stretch>
        </p:blipFill>
        <p:spPr bwMode="auto">
          <a:xfrm>
            <a:off x="3184525" y="2436019"/>
            <a:ext cx="5572125" cy="4193381"/>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0419"/>
                                        </p:tgtEl>
                                        <p:attrNameLst>
                                          <p:attrName>style.visibility</p:attrName>
                                        </p:attrNameLst>
                                      </p:cBhvr>
                                      <p:to>
                                        <p:strVal val="visible"/>
                                      </p:to>
                                    </p:set>
                                    <p:animEffect transition="in" filter="fade">
                                      <p:cBhvr>
                                        <p:cTn id="7" dur="1000"/>
                                        <p:tgtEl>
                                          <p:spTgt spid="60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Summary</a:t>
            </a:r>
            <a:endParaRPr lang="de-DE" dirty="0"/>
          </a:p>
        </p:txBody>
      </p:sp>
      <p:sp>
        <p:nvSpPr>
          <p:cNvPr id="3" name="Inhaltsplatzhalter 2"/>
          <p:cNvSpPr>
            <a:spLocks noGrp="1"/>
          </p:cNvSpPr>
          <p:nvPr>
            <p:ph idx="1"/>
          </p:nvPr>
        </p:nvSpPr>
        <p:spPr>
          <a:xfrm>
            <a:off x="381000" y="1412875"/>
            <a:ext cx="8382000" cy="4991110"/>
          </a:xfrm>
        </p:spPr>
        <p:txBody>
          <a:bodyPr/>
          <a:lstStyle/>
          <a:p>
            <a:r>
              <a:rPr lang="en-US" dirty="0" smtClean="0"/>
              <a:t>Remote File Services</a:t>
            </a:r>
          </a:p>
          <a:p>
            <a:pPr lvl="1">
              <a:spcBef>
                <a:spcPts val="100"/>
              </a:spcBef>
            </a:pPr>
            <a:r>
              <a:rPr lang="en-US" dirty="0" smtClean="0"/>
              <a:t>Server Message Block version 2 (SMB2)</a:t>
            </a:r>
          </a:p>
          <a:p>
            <a:pPr lvl="1">
              <a:spcBef>
                <a:spcPts val="100"/>
              </a:spcBef>
            </a:pPr>
            <a:r>
              <a:rPr lang="en-US" dirty="0" smtClean="0"/>
              <a:t>Distributed File System Namespace (DFS-N)</a:t>
            </a:r>
          </a:p>
          <a:p>
            <a:pPr lvl="1">
              <a:spcBef>
                <a:spcPts val="100"/>
              </a:spcBef>
            </a:pPr>
            <a:r>
              <a:rPr lang="en-US" dirty="0" smtClean="0"/>
              <a:t>Distributed File System Replication (DFS-R)</a:t>
            </a:r>
          </a:p>
          <a:p>
            <a:pPr lvl="1">
              <a:spcBef>
                <a:spcPts val="100"/>
              </a:spcBef>
            </a:pPr>
            <a:r>
              <a:rPr lang="en-US" dirty="0" smtClean="0"/>
              <a:t>Microsoft Services for Network File System (MSNFS)</a:t>
            </a:r>
          </a:p>
          <a:p>
            <a:pPr lvl="1">
              <a:spcBef>
                <a:spcPts val="100"/>
              </a:spcBef>
            </a:pPr>
            <a:r>
              <a:rPr lang="en-US" dirty="0" smtClean="0"/>
              <a:t>Folder Redirection and Offline Files (CSC)</a:t>
            </a:r>
          </a:p>
          <a:p>
            <a:r>
              <a:rPr lang="en-US" dirty="0" smtClean="0"/>
              <a:t>Storage Management</a:t>
            </a:r>
          </a:p>
          <a:p>
            <a:pPr lvl="1">
              <a:spcBef>
                <a:spcPts val="100"/>
              </a:spcBef>
            </a:pPr>
            <a:r>
              <a:rPr lang="en-US" dirty="0" smtClean="0"/>
              <a:t>Storage Explorer</a:t>
            </a:r>
          </a:p>
          <a:p>
            <a:pPr lvl="1">
              <a:spcBef>
                <a:spcPts val="100"/>
              </a:spcBef>
            </a:pPr>
            <a:r>
              <a:rPr lang="en-US" dirty="0" smtClean="0"/>
              <a:t>Share and Storage Management</a:t>
            </a:r>
          </a:p>
          <a:p>
            <a:pPr lvl="1">
              <a:spcBef>
                <a:spcPts val="100"/>
              </a:spcBef>
            </a:pPr>
            <a:r>
              <a:rPr lang="en-US" dirty="0" smtClean="0"/>
              <a:t>Virtual Disk Services (VDS)</a:t>
            </a:r>
          </a:p>
          <a:p>
            <a:pPr lvl="1">
              <a:spcBef>
                <a:spcPts val="100"/>
              </a:spcBef>
            </a:pPr>
            <a:r>
              <a:rPr lang="en-US" dirty="0" smtClean="0"/>
              <a:t>Volume </a:t>
            </a:r>
            <a:r>
              <a:rPr lang="en-US" dirty="0" err="1" smtClean="0"/>
              <a:t>ShadowCopy</a:t>
            </a:r>
            <a:r>
              <a:rPr lang="en-US" dirty="0" smtClean="0"/>
              <a:t> Services (VSS)</a:t>
            </a:r>
          </a:p>
          <a:p>
            <a:pPr lvl="1">
              <a:spcBef>
                <a:spcPts val="100"/>
              </a:spcBef>
            </a:pPr>
            <a:r>
              <a:rPr lang="en-US" dirty="0" smtClean="0"/>
              <a:t>File Server Resource Manager (FSRM)</a:t>
            </a:r>
          </a:p>
        </p:txBody>
      </p:sp>
    </p:spTree>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8963" y="5638800"/>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latin typeface="Calibri" pitchFamily="34" charset="0"/>
                <a:cs typeface="Arial" charset="0"/>
              </a:rPr>
              <a:t>© </a:t>
            </a:r>
            <a:r>
              <a:rPr lang="en-US" sz="700" dirty="0" smtClean="0">
                <a:latin typeface="Calibri" pitchFamily="34" charset="0"/>
                <a:cs typeface="Arial" charset="0"/>
              </a:rPr>
              <a:t>2008 Microsoft </a:t>
            </a:r>
            <a:r>
              <a:rPr lang="en-US" sz="7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latin typeface="Calibri" pitchFamily="34" charset="0"/>
                <a:cs typeface="Arial" charset="0"/>
              </a:rPr>
              <a:t>MICROSOFT </a:t>
            </a:r>
            <a:r>
              <a:rPr lang="en-US" sz="700" dirty="0">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a:srcRect r="25754" b="36106"/>
          <a:stretch>
            <a:fillRect/>
          </a:stretch>
        </p:blipFill>
        <p:spPr bwMode="black">
          <a:xfrm>
            <a:off x="2213840" y="2666735"/>
            <a:ext cx="4718061" cy="875731"/>
          </a:xfrm>
          <a:prstGeom prst="rect">
            <a:avLst/>
          </a:prstGeom>
          <a:noFill/>
          <a:ln>
            <a:noFill/>
          </a:ln>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ServerManagerCmd.exe</a:t>
            </a:r>
            <a:endParaRPr lang="en-GB" dirty="0"/>
          </a:p>
        </p:txBody>
      </p:sp>
      <p:pic>
        <p:nvPicPr>
          <p:cNvPr id="6" name="Picture 9"/>
          <p:cNvPicPr>
            <a:picLocks noGrp="1" noChangeAspect="1" noChangeArrowheads="1"/>
          </p:cNvPicPr>
          <p:nvPr>
            <p:ph idx="4294967295"/>
          </p:nvPr>
        </p:nvPicPr>
        <p:blipFill>
          <a:blip r:embed="rId3"/>
          <a:srcRect/>
          <a:stretch>
            <a:fillRect/>
          </a:stretch>
        </p:blipFill>
        <p:spPr bwMode="auto">
          <a:xfrm>
            <a:off x="1390650" y="1177925"/>
            <a:ext cx="6362700" cy="51816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US" noProof="0" smtClean="0"/>
              <a:t>Server Message Block version 2 (SMB2)</a:t>
            </a:r>
            <a:endParaRPr lang="en-US" noProof="0"/>
          </a:p>
        </p:txBody>
      </p:sp>
      <p:sp>
        <p:nvSpPr>
          <p:cNvPr id="9" name="Subtitle 8"/>
          <p:cNvSpPr>
            <a:spLocks noGrp="1"/>
          </p:cNvSpPr>
          <p:nvPr>
            <p:ph type="subTitle" idx="1"/>
          </p:nvPr>
        </p:nvSpPr>
        <p:spPr/>
        <p:txBody>
          <a:bodyPr/>
          <a:lstStyle/>
          <a:p>
            <a:endParaRPr lang="en-GB"/>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noProof="0" smtClean="0"/>
              <a:t>The Need For SMB2</a:t>
            </a:r>
            <a:endParaRPr lang="en-US" noProof="0" dirty="0" smtClean="0"/>
          </a:p>
        </p:txBody>
      </p:sp>
      <p:sp>
        <p:nvSpPr>
          <p:cNvPr id="12291" name="Rectangle 3"/>
          <p:cNvSpPr>
            <a:spLocks noGrp="1" noChangeArrowheads="1"/>
          </p:cNvSpPr>
          <p:nvPr>
            <p:ph idx="1"/>
          </p:nvPr>
        </p:nvSpPr>
        <p:spPr>
          <a:xfrm>
            <a:off x="381000" y="1412875"/>
            <a:ext cx="8382000" cy="4985980"/>
          </a:xfrm>
        </p:spPr>
        <p:txBody>
          <a:bodyPr/>
          <a:lstStyle/>
          <a:p>
            <a:r>
              <a:rPr lang="en-US" sz="2800" noProof="0" dirty="0" smtClean="0"/>
              <a:t>SMB1 Limitations</a:t>
            </a:r>
          </a:p>
          <a:p>
            <a:pPr lvl="1"/>
            <a:r>
              <a:rPr lang="en-US" sz="2400" noProof="0" dirty="0" smtClean="0"/>
              <a:t>Considered “chatty”</a:t>
            </a:r>
          </a:p>
          <a:p>
            <a:pPr lvl="1"/>
            <a:r>
              <a:rPr lang="en-US" sz="2400" noProof="0" dirty="0" smtClean="0"/>
              <a:t>Poor WAN performance due to limited request </a:t>
            </a:r>
            <a:br>
              <a:rPr lang="en-US" sz="2400" noProof="0" dirty="0" smtClean="0"/>
            </a:br>
            <a:r>
              <a:rPr lang="en-US" sz="2400" noProof="0" dirty="0" smtClean="0"/>
              <a:t>pipelining / compounding</a:t>
            </a:r>
          </a:p>
          <a:p>
            <a:pPr lvl="1"/>
            <a:r>
              <a:rPr lang="en-US" sz="2400" noProof="0" dirty="0" smtClean="0"/>
              <a:t>Arbitrary limits on number of users, open files, shares</a:t>
            </a:r>
          </a:p>
          <a:p>
            <a:pPr lvl="1"/>
            <a:r>
              <a:rPr lang="en-US" sz="2400" noProof="0" dirty="0" smtClean="0"/>
              <a:t>Protocol evolved through many releases over many years</a:t>
            </a:r>
          </a:p>
          <a:p>
            <a:pPr lvl="2"/>
            <a:r>
              <a:rPr lang="en-US" sz="2000" noProof="0" dirty="0" smtClean="0"/>
              <a:t>Difficult to extend, maintain and secure due to large number /</a:t>
            </a:r>
            <a:br>
              <a:rPr lang="en-US" sz="2000" noProof="0" dirty="0" smtClean="0"/>
            </a:br>
            <a:r>
              <a:rPr lang="en-US" sz="2000" noProof="0" dirty="0" smtClean="0"/>
              <a:t>variety of commands</a:t>
            </a:r>
          </a:p>
          <a:p>
            <a:r>
              <a:rPr lang="en-US" sz="2800" dirty="0" smtClean="0"/>
              <a:t>Motivations for SMB2</a:t>
            </a:r>
          </a:p>
          <a:p>
            <a:pPr lvl="1"/>
            <a:r>
              <a:rPr lang="en-US" sz="2400" dirty="0" smtClean="0"/>
              <a:t>Data access over WAN has become much more common</a:t>
            </a:r>
          </a:p>
          <a:p>
            <a:pPr lvl="1"/>
            <a:r>
              <a:rPr lang="en-US" sz="2400" dirty="0" smtClean="0"/>
              <a:t>LAN performance also much increased </a:t>
            </a:r>
            <a:br>
              <a:rPr lang="en-US" sz="2400" dirty="0" smtClean="0"/>
            </a:br>
            <a:r>
              <a:rPr lang="en-US" sz="2400" dirty="0" smtClean="0"/>
              <a:t>(1Gb is here, 10Gb coming)</a:t>
            </a:r>
          </a:p>
          <a:p>
            <a:pPr lvl="1"/>
            <a:r>
              <a:rPr lang="en-US" sz="2400" dirty="0" smtClean="0"/>
              <a:t>Build a solid foundation for continued innovation</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1">
                                            <p:txEl>
                                              <p:pRg st="6" end="6"/>
                                            </p:txEl>
                                          </p:spTgt>
                                        </p:tgtEl>
                                        <p:attrNameLst>
                                          <p:attrName>style.visibility</p:attrName>
                                        </p:attrNameLst>
                                      </p:cBhvr>
                                      <p:to>
                                        <p:strVal val="visible"/>
                                      </p:to>
                                    </p:set>
                                    <p:animEffect transition="in" filter="fade">
                                      <p:cBhvr>
                                        <p:cTn id="7" dur="500"/>
                                        <p:tgtEl>
                                          <p:spTgt spid="12291">
                                            <p:txEl>
                                              <p:pRg st="6" end="6"/>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2291">
                                            <p:txEl>
                                              <p:pRg st="7" end="7"/>
                                            </p:txEl>
                                          </p:spTgt>
                                        </p:tgtEl>
                                        <p:attrNameLst>
                                          <p:attrName>style.visibility</p:attrName>
                                        </p:attrNameLst>
                                      </p:cBhvr>
                                      <p:to>
                                        <p:strVal val="visible"/>
                                      </p:to>
                                    </p:set>
                                    <p:animEffect transition="in" filter="fade">
                                      <p:cBhvr>
                                        <p:cTn id="10" dur="500"/>
                                        <p:tgtEl>
                                          <p:spTgt spid="12291">
                                            <p:txEl>
                                              <p:pRg st="7" end="7"/>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2291">
                                            <p:txEl>
                                              <p:pRg st="8" end="8"/>
                                            </p:txEl>
                                          </p:spTgt>
                                        </p:tgtEl>
                                        <p:attrNameLst>
                                          <p:attrName>style.visibility</p:attrName>
                                        </p:attrNameLst>
                                      </p:cBhvr>
                                      <p:to>
                                        <p:strVal val="visible"/>
                                      </p:to>
                                    </p:set>
                                    <p:animEffect transition="in" filter="fade">
                                      <p:cBhvr>
                                        <p:cTn id="13" dur="500"/>
                                        <p:tgtEl>
                                          <p:spTgt spid="12291">
                                            <p:txEl>
                                              <p:pRg st="8" end="8"/>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2291">
                                            <p:txEl>
                                              <p:pRg st="9" end="9"/>
                                            </p:txEl>
                                          </p:spTgt>
                                        </p:tgtEl>
                                        <p:attrNameLst>
                                          <p:attrName>style.visibility</p:attrName>
                                        </p:attrNameLst>
                                      </p:cBhvr>
                                      <p:to>
                                        <p:strVal val="visible"/>
                                      </p:to>
                                    </p:set>
                                    <p:animEffect transition="in" filter="fade">
                                      <p:cBhvr>
                                        <p:cTn id="16" dur="500"/>
                                        <p:tgtEl>
                                          <p:spTgt spid="12291">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chEd2008_ITPro_4-3">
  <a:themeElements>
    <a:clrScheme name="Custom 1">
      <a:dk1>
        <a:srgbClr val="FFFFFF"/>
      </a:dk1>
      <a:lt1>
        <a:srgbClr val="FFFFFF"/>
      </a:lt1>
      <a:dk2>
        <a:srgbClr val="FFFFFF"/>
      </a:dk2>
      <a:lt2>
        <a:srgbClr val="7F7F7F"/>
      </a:lt2>
      <a:accent1>
        <a:srgbClr val="5EA7EA"/>
      </a:accent1>
      <a:accent2>
        <a:srgbClr val="97D256"/>
      </a:accent2>
      <a:accent3>
        <a:srgbClr val="11508A"/>
      </a:accent3>
      <a:accent4>
        <a:srgbClr val="7F7F7F"/>
      </a:accent4>
      <a:accent5>
        <a:srgbClr val="95337B"/>
      </a:accent5>
      <a:accent6>
        <a:srgbClr val="186CB8"/>
      </a:accent6>
      <a:hlink>
        <a:srgbClr val="19B0E5"/>
      </a:hlink>
      <a:folHlink>
        <a:srgbClr val="186CB8"/>
      </a:folHlink>
    </a:clrScheme>
    <a:fontScheme name="Custom 2">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2.xml><?xml version="1.0" encoding="utf-8"?>
<a:theme xmlns:a="http://schemas.openxmlformats.org/drawingml/2006/main" name="1_TechEd2008_ITPro_4-3">
  <a:themeElements>
    <a:clrScheme name="Custom 1">
      <a:dk1>
        <a:srgbClr val="FFFFFF"/>
      </a:dk1>
      <a:lt1>
        <a:srgbClr val="FFFFFF"/>
      </a:lt1>
      <a:dk2>
        <a:srgbClr val="FFFFFF"/>
      </a:dk2>
      <a:lt2>
        <a:srgbClr val="7F7F7F"/>
      </a:lt2>
      <a:accent1>
        <a:srgbClr val="5EA7EA"/>
      </a:accent1>
      <a:accent2>
        <a:srgbClr val="97D256"/>
      </a:accent2>
      <a:accent3>
        <a:srgbClr val="11508A"/>
      </a:accent3>
      <a:accent4>
        <a:srgbClr val="7F7F7F"/>
      </a:accent4>
      <a:accent5>
        <a:srgbClr val="95337B"/>
      </a:accent5>
      <a:accent6>
        <a:srgbClr val="186CB8"/>
      </a:accent6>
      <a:hlink>
        <a:srgbClr val="19B0E5"/>
      </a:hlink>
      <a:folHlink>
        <a:srgbClr val="186CB8"/>
      </a:folHlink>
    </a:clrScheme>
    <a:fontScheme name="Custom 2">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3.xml><?xml version="1.0" encoding="utf-8"?>
<a:theme xmlns:a="http://schemas.openxmlformats.org/drawingml/2006/main" name="2_TechEd2008_ITPro_4-3">
  <a:themeElements>
    <a:clrScheme name="Custom 1">
      <a:dk1>
        <a:srgbClr val="FFFFFF"/>
      </a:dk1>
      <a:lt1>
        <a:srgbClr val="FFFFFF"/>
      </a:lt1>
      <a:dk2>
        <a:srgbClr val="FFFFFF"/>
      </a:dk2>
      <a:lt2>
        <a:srgbClr val="7F7F7F"/>
      </a:lt2>
      <a:accent1>
        <a:srgbClr val="5EA7EA"/>
      </a:accent1>
      <a:accent2>
        <a:srgbClr val="97D256"/>
      </a:accent2>
      <a:accent3>
        <a:srgbClr val="11508A"/>
      </a:accent3>
      <a:accent4>
        <a:srgbClr val="7F7F7F"/>
      </a:accent4>
      <a:accent5>
        <a:srgbClr val="95337B"/>
      </a:accent5>
      <a:accent6>
        <a:srgbClr val="186CB8"/>
      </a:accent6>
      <a:hlink>
        <a:srgbClr val="19B0E5"/>
      </a:hlink>
      <a:folHlink>
        <a:srgbClr val="186CB8"/>
      </a:folHlink>
    </a:clrScheme>
    <a:fontScheme name="Custom 2">
      <a:majorFont>
        <a:latin typeface="Calibri"/>
        <a:ea typeface=""/>
        <a:cs typeface=""/>
      </a:majorFont>
      <a:minorFont>
        <a:latin typeface="Calibri"/>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4"/>
        </a:lnRef>
        <a:fillRef idx="3">
          <a:schemeClr val="accent4"/>
        </a:fillRef>
        <a:effectRef idx="3">
          <a:schemeClr val="accent4"/>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FAD18D62016C640A18B4602AF84C96B" ma:contentTypeVersion="0" ma:contentTypeDescription="Create a new document." ma:contentTypeScope="" ma:versionID="caa81f01dd96cdfbc3682f85211525f3">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C720BFF8-353C-459A-AFEF-E21478A415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27A27AF-67A1-4A64-B04E-6572043AD347}">
  <ds:schemaRefs>
    <ds:schemaRef ds:uri="http://schemas.microsoft.com/sharepoint/v3/contenttype/forms"/>
  </ds:schemaRefs>
</ds:datastoreItem>
</file>

<file path=customXml/itemProps3.xml><?xml version="1.0" encoding="utf-8"?>
<ds:datastoreItem xmlns:ds="http://schemas.openxmlformats.org/officeDocument/2006/customXml" ds:itemID="{36E36A69-20AF-4475-8E56-46E6A5BAB14A}">
  <ds:schemaRefs>
    <ds:schemaRef ds:uri="http://schemas.microsoft.com/office/2006/documentManagement/types"/>
    <ds:schemaRef ds:uri="http://purl.org/dc/elements/1.1/"/>
    <ds:schemaRef ds:uri="http://purl.org/dc/terms/"/>
    <ds:schemaRef ds:uri="http://purl.org/dc/dcmitype/"/>
    <ds:schemaRef ds:uri="http://www.w3.org/XML/1998/namespace"/>
    <ds:schemaRef ds:uri="http://schemas.microsoft.com/office/2006/metadata/properti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TechEd2008_ITPro_4-3</Template>
  <TotalTime>1088</TotalTime>
  <Words>2249</Words>
  <Application>Microsoft Office PowerPoint</Application>
  <PresentationFormat>On-screen Show (4:3)</PresentationFormat>
  <Paragraphs>526</Paragraphs>
  <Slides>61</Slides>
  <Notes>61</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61</vt:i4>
      </vt:variant>
    </vt:vector>
  </HeadingPairs>
  <TitlesOfParts>
    <vt:vector size="65" baseType="lpstr">
      <vt:lpstr>TechEd2008_ITPro_4-3</vt:lpstr>
      <vt:lpstr>1_TechEd2008_ITPro_4-3</vt:lpstr>
      <vt:lpstr>2_TechEd2008_ITPro_4-3</vt:lpstr>
      <vt:lpstr>Visio</vt:lpstr>
      <vt:lpstr>Windows Server 2008 - File and Storage Solutions</vt:lpstr>
      <vt:lpstr>Agenda</vt:lpstr>
      <vt:lpstr>Roles, Role Services and Features</vt:lpstr>
      <vt:lpstr>Server Manager - Roles</vt:lpstr>
      <vt:lpstr>Server Manager - Role Services</vt:lpstr>
      <vt:lpstr>Server Manager - Features</vt:lpstr>
      <vt:lpstr>ServerManagerCmd.exe</vt:lpstr>
      <vt:lpstr>Server Message Block version 2 (SMB2)</vt:lpstr>
      <vt:lpstr>The Need For SMB2</vt:lpstr>
      <vt:lpstr>SMB2 Benefits</vt:lpstr>
      <vt:lpstr>SMB2 CopyFile Performance</vt:lpstr>
      <vt:lpstr>SMB2 CopyFile Performance</vt:lpstr>
      <vt:lpstr>SMB2 Compounding Sample</vt:lpstr>
      <vt:lpstr>SMB2 Explorer Performance</vt:lpstr>
      <vt:lpstr>SMB2 Versions</vt:lpstr>
      <vt:lpstr>Server Message Block Version 2 (SMB2)</vt:lpstr>
      <vt:lpstr>Distributed File System Namespace (DFS-N)</vt:lpstr>
      <vt:lpstr>DFS Overview</vt:lpstr>
      <vt:lpstr>DFS Namespace</vt:lpstr>
      <vt:lpstr>Distributed File System Replication (DFS-R)</vt:lpstr>
      <vt:lpstr>DFS Replication</vt:lpstr>
      <vt:lpstr>DFS-R Performance</vt:lpstr>
      <vt:lpstr>DFS Replication</vt:lpstr>
      <vt:lpstr>Improved Dirty Shutdown Recovery</vt:lpstr>
      <vt:lpstr>DFS Replication</vt:lpstr>
      <vt:lpstr>SYSVOL Migration to DFSR</vt:lpstr>
      <vt:lpstr>End-To-End Administrator Experience</vt:lpstr>
      <vt:lpstr>DFS-R in R2</vt:lpstr>
      <vt:lpstr>Services for NFS (MSNFS)</vt:lpstr>
      <vt:lpstr>MSNFS In Windows Vista/WS2008</vt:lpstr>
      <vt:lpstr>MSNFS in R2</vt:lpstr>
      <vt:lpstr>NFS Deployment  Requirements</vt:lpstr>
      <vt:lpstr>Folder Redirection  and Offline Files</vt:lpstr>
      <vt:lpstr>Folder Redirection And Offline Files</vt:lpstr>
      <vt:lpstr>Offline Files In Windows Vista</vt:lpstr>
      <vt:lpstr>R2 Improvements</vt:lpstr>
      <vt:lpstr>BranchCache™</vt:lpstr>
      <vt:lpstr>Deployment  Requirements</vt:lpstr>
      <vt:lpstr>Storage Explorer</vt:lpstr>
      <vt:lpstr>Storage Explorer</vt:lpstr>
      <vt:lpstr>Storage Explorer</vt:lpstr>
      <vt:lpstr>Share and Storage Management</vt:lpstr>
      <vt:lpstr>Share and Storage Management</vt:lpstr>
      <vt:lpstr>Share and Storage Management</vt:lpstr>
      <vt:lpstr>Share and Storage Management</vt:lpstr>
      <vt:lpstr>Provision a File Share</vt:lpstr>
      <vt:lpstr>Provision a Volume</vt:lpstr>
      <vt:lpstr>Volume Shadowcopy Services (VSS)</vt:lpstr>
      <vt:lpstr>VSS in Windows Server 2008</vt:lpstr>
      <vt:lpstr>VSS in R2</vt:lpstr>
      <vt:lpstr>Virtual Disk Services (VDS)</vt:lpstr>
      <vt:lpstr>VDS in Windows Server 2008</vt:lpstr>
      <vt:lpstr>VDS in R2</vt:lpstr>
      <vt:lpstr>File Server Resource Manager (FSRM)</vt:lpstr>
      <vt:lpstr>FSRM</vt:lpstr>
      <vt:lpstr>FSRM Quota Management</vt:lpstr>
      <vt:lpstr>FSRM File Screening</vt:lpstr>
      <vt:lpstr>FSRM Report Management</vt:lpstr>
      <vt:lpstr>FSRM Reports</vt:lpstr>
      <vt:lpstr>Summary</vt:lpstr>
      <vt:lpstr>Slide 61</vt:lpstr>
    </vt:vector>
  </TitlesOfParts>
  <Manager>&lt;Content Manager Name Here&gt;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 Ed 2008 TechEd Tech-Ed</dc:subject>
  <dc:creator>James Dent</dc:creator>
  <dc:description>Template: Mary Feil-Jacobs (maryjf), Heather Tall, Slidework LLC, Claire Hoover, Silverfox Productions
Formatting:
Event Date: June 9-13, 2008
Event Location: Orlando, FL
Audience: Technical, partners and customers, dev, developers, developer, IT IT Pro Pros Professionals,</dc:description>
  <cp:lastModifiedBy>Michael Leworthy</cp:lastModifiedBy>
  <cp:revision>102</cp:revision>
  <dcterms:created xsi:type="dcterms:W3CDTF">2008-04-17T09:28:09Z</dcterms:created>
  <dcterms:modified xsi:type="dcterms:W3CDTF">2008-11-08T02:02:42Z</dcterms:modified>
</cp:coreProperties>
</file>