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18" r:id="rId2"/>
  </p:sldMasterIdLst>
  <p:notesMasterIdLst>
    <p:notesMasterId r:id="rId30"/>
  </p:notesMasterIdLst>
  <p:handoutMasterIdLst>
    <p:handoutMasterId r:id="rId31"/>
  </p:handoutMasterIdLst>
  <p:sldIdLst>
    <p:sldId id="257" r:id="rId3"/>
    <p:sldId id="296" r:id="rId4"/>
    <p:sldId id="314" r:id="rId5"/>
    <p:sldId id="335" r:id="rId6"/>
    <p:sldId id="302" r:id="rId7"/>
    <p:sldId id="301" r:id="rId8"/>
    <p:sldId id="341" r:id="rId9"/>
    <p:sldId id="316" r:id="rId10"/>
    <p:sldId id="340" r:id="rId11"/>
    <p:sldId id="321" r:id="rId12"/>
    <p:sldId id="318" r:id="rId13"/>
    <p:sldId id="328" r:id="rId14"/>
    <p:sldId id="333" r:id="rId15"/>
    <p:sldId id="334" r:id="rId16"/>
    <p:sldId id="339" r:id="rId17"/>
    <p:sldId id="325" r:id="rId18"/>
    <p:sldId id="329" r:id="rId19"/>
    <p:sldId id="342" r:id="rId20"/>
    <p:sldId id="323" r:id="rId21"/>
    <p:sldId id="338" r:id="rId22"/>
    <p:sldId id="327" r:id="rId23"/>
    <p:sldId id="330" r:id="rId24"/>
    <p:sldId id="331" r:id="rId25"/>
    <p:sldId id="326" r:id="rId26"/>
    <p:sldId id="337" r:id="rId27"/>
    <p:sldId id="343" r:id="rId28"/>
    <p:sldId id="336" r:id="rId29"/>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F57B"/>
    <a:srgbClr val="000000"/>
    <a:srgbClr val="080808"/>
    <a:srgbClr val="FFFFFF"/>
    <a:srgbClr val="F6AE1E"/>
    <a:srgbClr val="FF0066"/>
    <a:srgbClr val="F3AF35"/>
    <a:srgbClr val="9C42E6"/>
    <a:srgbClr val="D1943B"/>
    <a:srgbClr val="D5B95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horzBarState="maximized">
    <p:restoredLeft sz="13066" autoAdjust="0"/>
    <p:restoredTop sz="87559" autoAdjust="0"/>
  </p:normalViewPr>
  <p:slideViewPr>
    <p:cSldViewPr snapToGrid="0">
      <p:cViewPr varScale="1">
        <p:scale>
          <a:sx n="89" d="100"/>
          <a:sy n="89" d="100"/>
        </p:scale>
        <p:origin x="-1140" y="-96"/>
      </p:cViewPr>
      <p:guideLst>
        <p:guide orient="horz" pos="96"/>
        <p:guide orient="horz" pos="887"/>
        <p:guide orient="horz" pos="1484"/>
        <p:guide orient="horz" pos="1008"/>
        <p:guide orient="horz" pos="2544"/>
        <p:guide orient="horz" pos="4175"/>
        <p:guide pos="3116"/>
        <p:guide pos="244"/>
        <p:guide pos="460"/>
        <p:guide pos="5516"/>
        <p:guide pos="893"/>
        <p:guide pos="5299"/>
      </p:guideLst>
    </p:cSldViewPr>
  </p:slideViewPr>
  <p:notesTextViewPr>
    <p:cViewPr>
      <p:scale>
        <a:sx n="100" d="100"/>
        <a:sy n="100" d="100"/>
      </p:scale>
      <p:origin x="0" y="0"/>
    </p:cViewPr>
  </p:notesTextViewPr>
  <p:sorterViewPr>
    <p:cViewPr>
      <p:scale>
        <a:sx n="50" d="100"/>
        <a:sy n="50" d="100"/>
      </p:scale>
      <p:origin x="0" y="0"/>
    </p:cViewPr>
  </p:sorterViewPr>
  <p:notesViewPr>
    <p:cSldViewPr snapToGrid="0" showGuides="1">
      <p:cViewPr varScale="1">
        <p:scale>
          <a:sx n="73" d="100"/>
          <a:sy n="73" d="100"/>
        </p:scale>
        <p:origin x="-2899" y="-6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26"/>
  <c:chart>
    <c:title>
      <c:tx>
        <c:rich>
          <a:bodyPr/>
          <a:lstStyle/>
          <a:p>
            <a:pPr>
              <a:defRPr/>
            </a:pPr>
            <a:r>
              <a:rPr lang="en-US"/>
              <a:t>Bandwidth Improvement per release</a:t>
            </a:r>
          </a:p>
        </c:rich>
      </c:tx>
      <c:layout/>
    </c:title>
    <c:plotArea>
      <c:layout/>
      <c:barChart>
        <c:barDir val="col"/>
        <c:grouping val="clustered"/>
        <c:ser>
          <c:idx val="0"/>
          <c:order val="0"/>
          <c:tx>
            <c:strRef>
              <c:f>Sheet1!$C$2</c:f>
              <c:strCache>
                <c:ptCount val="1"/>
                <c:pt idx="0">
                  <c:v>XP (RDP 5.2)</c:v>
                </c:pt>
              </c:strCache>
            </c:strRef>
          </c:tx>
          <c:cat>
            <c:strRef>
              <c:f>Sheet1!$B$3</c:f>
              <c:strCache>
                <c:ptCount val="1"/>
                <c:pt idx="0">
                  <c:v>Executive PPT</c:v>
                </c:pt>
              </c:strCache>
            </c:strRef>
          </c:cat>
          <c:val>
            <c:numRef>
              <c:f>Sheet1!$C$3</c:f>
              <c:numCache>
                <c:formatCode>General</c:formatCode>
                <c:ptCount val="1"/>
                <c:pt idx="0">
                  <c:v>160.1</c:v>
                </c:pt>
              </c:numCache>
            </c:numRef>
          </c:val>
        </c:ser>
        <c:ser>
          <c:idx val="1"/>
          <c:order val="1"/>
          <c:tx>
            <c:strRef>
              <c:f>Sheet1!$D$2</c:f>
              <c:strCache>
                <c:ptCount val="1"/>
                <c:pt idx="0">
                  <c:v>Vista (RDP 6.0)</c:v>
                </c:pt>
              </c:strCache>
            </c:strRef>
          </c:tx>
          <c:cat>
            <c:strRef>
              <c:f>Sheet1!$B$3</c:f>
              <c:strCache>
                <c:ptCount val="1"/>
                <c:pt idx="0">
                  <c:v>Executive PPT</c:v>
                </c:pt>
              </c:strCache>
            </c:strRef>
          </c:cat>
          <c:val>
            <c:numRef>
              <c:f>Sheet1!$D$3</c:f>
              <c:numCache>
                <c:formatCode>General</c:formatCode>
                <c:ptCount val="1"/>
                <c:pt idx="0">
                  <c:v>119.43</c:v>
                </c:pt>
              </c:numCache>
            </c:numRef>
          </c:val>
        </c:ser>
        <c:ser>
          <c:idx val="2"/>
          <c:order val="2"/>
          <c:tx>
            <c:strRef>
              <c:f>Sheet1!$E$2</c:f>
              <c:strCache>
                <c:ptCount val="1"/>
                <c:pt idx="0">
                  <c:v>Windows 7 (RDP 7.0)</c:v>
                </c:pt>
              </c:strCache>
            </c:strRef>
          </c:tx>
          <c:cat>
            <c:strRef>
              <c:f>Sheet1!$B$3</c:f>
              <c:strCache>
                <c:ptCount val="1"/>
                <c:pt idx="0">
                  <c:v>Executive PPT</c:v>
                </c:pt>
              </c:strCache>
            </c:strRef>
          </c:cat>
          <c:val>
            <c:numRef>
              <c:f>Sheet1!$E$3</c:f>
              <c:numCache>
                <c:formatCode>General</c:formatCode>
                <c:ptCount val="1"/>
                <c:pt idx="0">
                  <c:v>102.39</c:v>
                </c:pt>
              </c:numCache>
            </c:numRef>
          </c:val>
        </c:ser>
        <c:axId val="211965056"/>
        <c:axId val="211966592"/>
      </c:barChart>
      <c:catAx>
        <c:axId val="211965056"/>
        <c:scaling>
          <c:orientation val="minMax"/>
        </c:scaling>
        <c:axPos val="b"/>
        <c:tickLblPos val="nextTo"/>
        <c:crossAx val="211966592"/>
        <c:crosses val="autoZero"/>
        <c:auto val="1"/>
        <c:lblAlgn val="ctr"/>
        <c:lblOffset val="100"/>
      </c:catAx>
      <c:valAx>
        <c:axId val="211966592"/>
        <c:scaling>
          <c:orientation val="minMax"/>
        </c:scaling>
        <c:axPos val="l"/>
        <c:majorGridlines/>
        <c:numFmt formatCode="General" sourceLinked="1"/>
        <c:tickLblPos val="nextTo"/>
        <c:crossAx val="211965056"/>
        <c:crosses val="autoZero"/>
        <c:crossBetween val="between"/>
      </c:valAx>
    </c:plotArea>
    <c:legend>
      <c:legendPos val="r"/>
      <c:layout/>
    </c:legend>
    <c:plotVisOnly val="1"/>
  </c:chart>
  <c:txPr>
    <a:bodyPr/>
    <a:lstStyle/>
    <a:p>
      <a:pPr>
        <a:defRPr sz="1800"/>
      </a:pPr>
      <a:endParaRPr lang="en-US"/>
    </a:p>
  </c:txPr>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26"/>
  <c:chart>
    <c:title>
      <c:tx>
        <c:rich>
          <a:bodyPr/>
          <a:lstStyle/>
          <a:p>
            <a:pPr>
              <a:defRPr/>
            </a:pPr>
            <a:r>
              <a:rPr lang="en-US"/>
              <a:t>Bandwidth - Kbps</a:t>
            </a:r>
          </a:p>
        </c:rich>
      </c:tx>
      <c:layout/>
    </c:title>
    <c:plotArea>
      <c:layout/>
      <c:barChart>
        <c:barDir val="col"/>
        <c:grouping val="clustered"/>
        <c:ser>
          <c:idx val="0"/>
          <c:order val="0"/>
          <c:tx>
            <c:strRef>
              <c:f>Sheet1!$C$6</c:f>
              <c:strCache>
                <c:ptCount val="1"/>
                <c:pt idx="0">
                  <c:v>XP (RDP 5.2)</c:v>
                </c:pt>
              </c:strCache>
            </c:strRef>
          </c:tx>
          <c:cat>
            <c:strRef>
              <c:f>Sheet1!$B$7:$B$8</c:f>
              <c:strCache>
                <c:ptCount val="2"/>
                <c:pt idx="0">
                  <c:v>Typing and Scrolling</c:v>
                </c:pt>
                <c:pt idx="1">
                  <c:v>Scrolling</c:v>
                </c:pt>
              </c:strCache>
            </c:strRef>
          </c:cat>
          <c:val>
            <c:numRef>
              <c:f>Sheet1!$C$7:$C$8</c:f>
              <c:numCache>
                <c:formatCode>General</c:formatCode>
                <c:ptCount val="2"/>
                <c:pt idx="0">
                  <c:v>4.8</c:v>
                </c:pt>
                <c:pt idx="1">
                  <c:v>1.1100000000000001</c:v>
                </c:pt>
              </c:numCache>
            </c:numRef>
          </c:val>
        </c:ser>
        <c:ser>
          <c:idx val="1"/>
          <c:order val="1"/>
          <c:tx>
            <c:strRef>
              <c:f>Sheet1!$D$6</c:f>
              <c:strCache>
                <c:ptCount val="1"/>
                <c:pt idx="0">
                  <c:v>Vista (RDP 6.0)</c:v>
                </c:pt>
              </c:strCache>
            </c:strRef>
          </c:tx>
          <c:cat>
            <c:strRef>
              <c:f>Sheet1!$B$7:$B$8</c:f>
              <c:strCache>
                <c:ptCount val="2"/>
                <c:pt idx="0">
                  <c:v>Typing and Scrolling</c:v>
                </c:pt>
                <c:pt idx="1">
                  <c:v>Scrolling</c:v>
                </c:pt>
              </c:strCache>
            </c:strRef>
          </c:cat>
          <c:val>
            <c:numRef>
              <c:f>Sheet1!$D$7:$D$8</c:f>
              <c:numCache>
                <c:formatCode>General</c:formatCode>
                <c:ptCount val="2"/>
                <c:pt idx="0">
                  <c:v>2.82</c:v>
                </c:pt>
                <c:pt idx="1">
                  <c:v>0.88</c:v>
                </c:pt>
              </c:numCache>
            </c:numRef>
          </c:val>
        </c:ser>
        <c:ser>
          <c:idx val="2"/>
          <c:order val="2"/>
          <c:tx>
            <c:strRef>
              <c:f>Sheet1!$E$6</c:f>
              <c:strCache>
                <c:ptCount val="1"/>
                <c:pt idx="0">
                  <c:v>Windows 7 (RDP 7.0)</c:v>
                </c:pt>
              </c:strCache>
            </c:strRef>
          </c:tx>
          <c:cat>
            <c:strRef>
              <c:f>Sheet1!$B$7:$B$8</c:f>
              <c:strCache>
                <c:ptCount val="2"/>
                <c:pt idx="0">
                  <c:v>Typing and Scrolling</c:v>
                </c:pt>
                <c:pt idx="1">
                  <c:v>Scrolling</c:v>
                </c:pt>
              </c:strCache>
            </c:strRef>
          </c:cat>
          <c:val>
            <c:numRef>
              <c:f>Sheet1!$E$7:$E$8</c:f>
              <c:numCache>
                <c:formatCode>General</c:formatCode>
                <c:ptCount val="2"/>
                <c:pt idx="0">
                  <c:v>1.76</c:v>
                </c:pt>
                <c:pt idx="1">
                  <c:v>0.65000000000000202</c:v>
                </c:pt>
              </c:numCache>
            </c:numRef>
          </c:val>
        </c:ser>
        <c:axId val="211845888"/>
        <c:axId val="211847424"/>
      </c:barChart>
      <c:catAx>
        <c:axId val="211845888"/>
        <c:scaling>
          <c:orientation val="minMax"/>
        </c:scaling>
        <c:axPos val="b"/>
        <c:tickLblPos val="nextTo"/>
        <c:crossAx val="211847424"/>
        <c:crosses val="autoZero"/>
        <c:auto val="1"/>
        <c:lblAlgn val="ctr"/>
        <c:lblOffset val="100"/>
      </c:catAx>
      <c:valAx>
        <c:axId val="211847424"/>
        <c:scaling>
          <c:orientation val="minMax"/>
        </c:scaling>
        <c:axPos val="l"/>
        <c:majorGridlines/>
        <c:numFmt formatCode="General" sourceLinked="1"/>
        <c:tickLblPos val="nextTo"/>
        <c:crossAx val="211845888"/>
        <c:crosses val="autoZero"/>
        <c:crossBetween val="between"/>
      </c:valAx>
    </c:plotArea>
    <c:legend>
      <c:legendPos val="r"/>
      <c:layout/>
    </c:legend>
    <c:plotVisOnly val="1"/>
  </c:chart>
  <c:txPr>
    <a:bodyPr/>
    <a:lstStyle/>
    <a:p>
      <a:pPr>
        <a:defRPr sz="1800"/>
      </a:pPr>
      <a:endParaRPr lang="en-US"/>
    </a:p>
  </c:txPr>
  <c:externalData r:id="rId1"/>
</c:chartSpace>
</file>

<file path=ppt/drawings/drawing1.xml><?xml version="1.0" encoding="utf-8"?>
<c:userShapes xmlns:c="http://schemas.openxmlformats.org/drawingml/2006/chart">
  <cdr:relSizeAnchor xmlns:cdr="http://schemas.openxmlformats.org/drawingml/2006/chartDrawing">
    <cdr:from>
      <cdr:x>0.40741</cdr:x>
      <cdr:y>0.52857</cdr:y>
    </cdr:from>
    <cdr:to>
      <cdr:x>0.62037</cdr:x>
      <cdr:y>0.81429</cdr:y>
    </cdr:to>
    <cdr:sp macro="" textlink="">
      <cdr:nvSpPr>
        <cdr:cNvPr id="2" name="Explosion 2 1"/>
        <cdr:cNvSpPr/>
      </cdr:nvSpPr>
      <cdr:spPr bwMode="auto">
        <a:xfrm xmlns:a="http://schemas.openxmlformats.org/drawingml/2006/main">
          <a:off x="3129688" y="2601881"/>
          <a:ext cx="1635940" cy="1406453"/>
        </a:xfrm>
        <a:prstGeom xmlns:a="http://schemas.openxmlformats.org/drawingml/2006/main" prst="irregularSeal2">
          <a:avLst/>
        </a:prstGeom>
        <a:ln xmlns:a="http://schemas.openxmlformats.org/drawingml/2006/main">
          <a:headEnd type="none" w="med" len="med"/>
          <a:tailEnd type="none" w="med" len="med"/>
        </a:ln>
        <a:effectLst xmlns:a="http://schemas.openxmlformats.org/drawingml/2006/main">
          <a:outerShdw blurRad="50800" dist="38100" dir="2700000" algn="tl" rotWithShape="0">
            <a:prstClr val="black">
              <a:alpha val="40000"/>
            </a:prstClr>
          </a:outerShdw>
        </a:effectLst>
      </cdr:spPr>
      <cdr:style>
        <a:lnRef xmlns:a="http://schemas.openxmlformats.org/drawingml/2006/main" idx="1">
          <a:schemeClr val="accent1"/>
        </a:lnRef>
        <a:fillRef xmlns:a="http://schemas.openxmlformats.org/drawingml/2006/main" idx="3">
          <a:schemeClr val="accent1"/>
        </a:fillRef>
        <a:effectRef xmlns:a="http://schemas.openxmlformats.org/drawingml/2006/main" idx="2">
          <a:schemeClr val="accent1"/>
        </a:effectRef>
        <a:fontRef xmlns:a="http://schemas.openxmlformats.org/drawingml/2006/main" idx="minor">
          <a:schemeClr val="lt1"/>
        </a:fontRef>
      </cdr:style>
      <cdr:txBody>
        <a:bodyPr xmlns:a="http://schemas.openxmlformats.org/drawingml/2006/main" vert="horz" wrap="square" lIns="91436" tIns="45718" rIns="91436" bIns="45718" numCol="1" rtlCol="0" anchor="ctr" anchorCtr="0" compatLnSpc="1">
          <a:prstTxWarp prst="textNoShape">
            <a:avLst/>
          </a:prstTxWarp>
        </a:bodyPr>
        <a:lstStyle xmlns:a="http://schemas.openxmlformats.org/drawingml/2006/main"/>
        <a:p xmlns:a="http://schemas.openxmlformats.org/drawingml/2006/main">
          <a:r>
            <a:rPr lang="en-US" sz="1800" dirty="0" smtClean="0"/>
            <a:t>40% Gain!</a:t>
          </a:r>
          <a:endParaRPr lang="en-US" sz="18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latin typeface="Calibri"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Calibri" pitchFamily="34" charset="0"/>
              </a:rPr>
              <a:pPr/>
              <a:t>11/7/2008</a:t>
            </a:fld>
            <a:endParaRPr lang="en-US" dirty="0">
              <a:latin typeface="Calibr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Calibri" pitchFamily="34" charset="0"/>
              </a:rPr>
            </a:br>
            <a:r>
              <a:rPr lang="en-US" sz="500" dirty="0" smtClean="0">
                <a:solidFill>
                  <a:srgbClr val="000000"/>
                </a:solidFill>
                <a:latin typeface="Calibr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Calibri" pitchFamily="34" charset="0"/>
              </a:rPr>
              <a:pPr/>
              <a:t>‹#›</a:t>
            </a:fld>
            <a:endParaRPr lang="en-US" dirty="0">
              <a:latin typeface="Calibri"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Calibri"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Calibri" pitchFamily="34" charset="0"/>
              </a:defRPr>
            </a:lvl1pPr>
          </a:lstStyle>
          <a:p>
            <a:fld id="{7C3FBCD4-166E-446F-AF18-7D4A0CF9AEF6}" type="datetimeFigureOut">
              <a:rPr lang="en-US" smtClean="0"/>
              <a:pPr/>
              <a:t>11/7/2008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Calibri"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Calibri"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Calibri"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Calibri"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Calibri"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Calibr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5:43 PM</a:t>
            </a:fld>
            <a:endParaRPr lang="en-US" dirty="0"/>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Calibri" pitchFamily="34" charset="0"/>
              </a:rPr>
            </a:br>
            <a:r>
              <a:rPr lang="en-US" sz="500" dirty="0" smtClean="0">
                <a:solidFill>
                  <a:srgbClr val="000000"/>
                </a:solidFill>
                <a:latin typeface="Calibri" pitchFamily="34" charset="0"/>
              </a:rPr>
              <a:t>MICROSOFT MAKES NO WARRANTIES, EXPRESS, IMPLIED OR STATUTORY, AS TO THE INFORMATION IN THIS PRESENTATION.</a:t>
            </a:r>
          </a:p>
          <a:p>
            <a:endParaRPr lang="en-US" sz="500" dirty="0">
              <a:latin typeface="Calibri" pitchFamily="34" charset="0"/>
            </a:endParaRPr>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5:43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5:43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5:43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5:43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5:43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5:43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5:43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5:43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5:43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5:43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5:43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5:43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5:43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5:43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5:43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5:43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5:43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26</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5:43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27</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5:43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5:43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5:43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20135" y="1905001"/>
            <a:ext cx="7681913" cy="1523495"/>
          </a:xfrm>
        </p:spPr>
        <p:txBody>
          <a:bodyPr>
            <a:noAutofit/>
          </a:bodyPr>
          <a:lstStyle>
            <a:lvl1pPr>
              <a:lnSpc>
                <a:spcPct val="90000"/>
              </a:lnSpc>
              <a:defRPr sz="4400" b="1"/>
            </a:lvl1pPr>
          </a:lstStyle>
          <a:p>
            <a:r>
              <a:rPr lang="en-US" smtClean="0"/>
              <a:t>Click to edit Master title style</a:t>
            </a:r>
            <a:endParaRPr lang="en-US" dirty="0"/>
          </a:p>
        </p:txBody>
      </p:sp>
      <p:sp>
        <p:nvSpPr>
          <p:cNvPr id="3" name="Subtitle 2"/>
          <p:cNvSpPr>
            <a:spLocks noGrp="1"/>
          </p:cNvSpPr>
          <p:nvPr>
            <p:ph type="subTitle" idx="1" hasCustomPrompt="1"/>
          </p:nvPr>
        </p:nvSpPr>
        <p:spPr>
          <a:xfrm>
            <a:off x="4945954" y="4038600"/>
            <a:ext cx="3456094" cy="914400"/>
          </a:xfrm>
        </p:spPr>
        <p:txBody>
          <a:bodyPr>
            <a:noAutofit/>
          </a:bodyPr>
          <a:lstStyle>
            <a:lvl1pPr marL="457200" indent="-457200" algn="l">
              <a:lnSpc>
                <a:spcPct val="75000"/>
              </a:lnSpc>
              <a:spcBef>
                <a:spcPts val="0"/>
              </a:spcBef>
              <a:spcAft>
                <a:spcPts val="0"/>
              </a:spcAft>
              <a:buNone/>
              <a:tabLst>
                <a:tab pos="457200" algn="l"/>
              </a:tabLst>
              <a:defRPr sz="3000">
                <a:solidFill>
                  <a:schemeClr val="tx1">
                    <a:tint val="75000"/>
                  </a:schemeClr>
                </a:solidFill>
                <a:sym typeface="Wingding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	Click to edit Master subtitle style</a:t>
            </a:r>
            <a:endParaRPr lang="en-US" dirty="0"/>
          </a:p>
        </p:txBody>
      </p:sp>
      <p:sp>
        <p:nvSpPr>
          <p:cNvPr id="7" name="Text Placeholder 6"/>
          <p:cNvSpPr>
            <a:spLocks noGrp="1"/>
          </p:cNvSpPr>
          <p:nvPr>
            <p:ph type="body" sz="quarter" idx="10" hasCustomPrompt="1"/>
          </p:nvPr>
        </p:nvSpPr>
        <p:spPr>
          <a:xfrm>
            <a:off x="4945954" y="5486400"/>
            <a:ext cx="3456094" cy="838200"/>
          </a:xfrm>
        </p:spPr>
        <p:txBody>
          <a:bodyPr vert="horz" wrap="square" lIns="0" tIns="0" rIns="0" bIns="0" rtlCol="0">
            <a:noAutofit/>
          </a:bodyPr>
          <a:lstStyle>
            <a:lvl1pPr marL="457200" indent="-457200" algn="l" defTabSz="914363" rtl="0" eaLnBrk="1" latinLnBrk="0" hangingPunct="1">
              <a:lnSpc>
                <a:spcPct val="75000"/>
              </a:lnSpc>
              <a:spcBef>
                <a:spcPts val="0"/>
              </a:spcBef>
              <a:spcAft>
                <a:spcPts val="0"/>
              </a:spcAft>
              <a:buFont typeface="Arial" pitchFamily="34" charset="0"/>
              <a:buNone/>
              <a:tabLst>
                <a:tab pos="457200" algn="l"/>
              </a:tabLst>
              <a:defRPr lang="en-US" sz="3000" kern="1200" dirty="0">
                <a:solidFill>
                  <a:schemeClr val="tx1">
                    <a:tint val="75000"/>
                  </a:schemeClr>
                </a:solidFill>
                <a:latin typeface="+mn-lt"/>
                <a:ea typeface="+mn-ea"/>
                <a:cs typeface="+mn-cs"/>
                <a:sym typeface="Wingdings"/>
              </a:defRPr>
            </a:lvl1pPr>
          </a:lstStyle>
          <a:p>
            <a:r>
              <a:rPr lang="en-US" dirty="0" smtClean="0"/>
              <a:t>	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peaker Notes BLACK slide - you must hide i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bwMode="white"/>
        <p:txBody>
          <a:bodyPr/>
          <a:lstStyle>
            <a:lvl1pPr>
              <a:defRPr baseline="0"/>
            </a:lvl1pPr>
          </a:lstStyle>
          <a:p>
            <a:r>
              <a:rPr lang="en-US" dirty="0" smtClean="0"/>
              <a:t>Use this Slide for Speaker Notes</a:t>
            </a:r>
          </a:p>
        </p:txBody>
      </p:sp>
      <p:sp>
        <p:nvSpPr>
          <p:cNvPr id="6" name="Text Placeholder 5"/>
          <p:cNvSpPr>
            <a:spLocks noGrp="1"/>
          </p:cNvSpPr>
          <p:nvPr>
            <p:ph type="body" sz="quarter" idx="10"/>
          </p:nvPr>
        </p:nvSpPr>
        <p:spPr bwMode="white">
          <a:xfrm>
            <a:off x="381000" y="1411554"/>
            <a:ext cx="8382000" cy="1892249"/>
          </a:xfrm>
        </p:spPr>
        <p:txBody>
          <a:bodyPr/>
          <a:lstStyle>
            <a:lvl1pPr marL="401638" indent="-401638">
              <a:spcAft>
                <a:spcPts val="0"/>
              </a:spcAft>
              <a:buClr>
                <a:schemeClr val="tx1"/>
              </a:buClr>
              <a:buSzPct val="70000"/>
              <a:buFont typeface="Wingdings" pitchFamily="2" charset="2"/>
              <a:buChar char="l"/>
              <a:defRPr/>
            </a:lvl1pPr>
            <a:lvl2pPr marL="793750" indent="-384175">
              <a:buClr>
                <a:schemeClr val="tx1"/>
              </a:buClr>
              <a:buSzPct val="70000"/>
              <a:buFont typeface="Wingdings" pitchFamily="2" charset="2"/>
              <a:buChar char="l"/>
              <a:defRPr/>
            </a:lvl2pPr>
            <a:lvl3pPr marL="1147763" indent="-346075">
              <a:buClr>
                <a:schemeClr val="tx1"/>
              </a:buClr>
              <a:buSzPct val="70000"/>
              <a:buFont typeface="Wingdings" pitchFamily="2" charset="2"/>
              <a:buChar char="l"/>
              <a:defRPr/>
            </a:lvl3pPr>
            <a:lvl4pPr marL="1476375" indent="-328613">
              <a:buClr>
                <a:schemeClr val="tx1"/>
              </a:buClr>
              <a:buSzPct val="70000"/>
              <a:buFont typeface="Wingdings" pitchFamily="2" charset="2"/>
              <a:buChar char="l"/>
              <a:defRPr/>
            </a:lvl4pPr>
            <a:lvl5pPr marL="1812925" indent="-320675">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peaker Notes BLACK slide with Footer - you must hide i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bwMode="white"/>
        <p:txBody>
          <a:bodyPr/>
          <a:lstStyle>
            <a:lvl1pPr>
              <a:defRPr/>
            </a:lvl1pPr>
          </a:lstStyle>
          <a:p>
            <a:r>
              <a:rPr lang="en-US" dirty="0" smtClean="0"/>
              <a:t>Use this Slide for Speaker Notes</a:t>
            </a:r>
            <a:endParaRPr lang="en-US" dirty="0"/>
          </a:p>
        </p:txBody>
      </p:sp>
      <p:sp>
        <p:nvSpPr>
          <p:cNvPr id="6" name="Text Placeholder 5"/>
          <p:cNvSpPr>
            <a:spLocks noGrp="1"/>
          </p:cNvSpPr>
          <p:nvPr>
            <p:ph type="body" sz="quarter" idx="10"/>
          </p:nvPr>
        </p:nvSpPr>
        <p:spPr bwMode="white">
          <a:xfrm>
            <a:off x="381000" y="1411554"/>
            <a:ext cx="8382000" cy="1892249"/>
          </a:xfrm>
        </p:spPr>
        <p:txBody>
          <a:bodyPr/>
          <a:lstStyle>
            <a:lvl1pPr marL="401638" indent="-401638">
              <a:spcAft>
                <a:spcPts val="0"/>
              </a:spcAft>
              <a:buClr>
                <a:schemeClr val="tx1"/>
              </a:buClr>
              <a:buSzPct val="70000"/>
              <a:buFont typeface="Wingdings" pitchFamily="2" charset="2"/>
              <a:buChar char="l"/>
              <a:defRPr/>
            </a:lvl1pPr>
            <a:lvl2pPr marL="801688" indent="-392113">
              <a:buClr>
                <a:schemeClr val="tx1"/>
              </a:buClr>
              <a:buSzPct val="70000"/>
              <a:buFont typeface="Wingdings" pitchFamily="2" charset="2"/>
              <a:buChar char="l"/>
              <a:defRPr/>
            </a:lvl2pPr>
            <a:lvl3pPr marL="1155700" indent="-346075">
              <a:buClr>
                <a:schemeClr val="tx1"/>
              </a:buClr>
              <a:buSzPct val="70000"/>
              <a:buFont typeface="Wingdings" pitchFamily="2" charset="2"/>
              <a:buChar char="l"/>
              <a:defRPr/>
            </a:lvl3pPr>
            <a:lvl4pPr marL="1476375" indent="-312738">
              <a:buClr>
                <a:schemeClr val="tx1"/>
              </a:buClr>
              <a:buSzPct val="70000"/>
              <a:buFont typeface="Wingdings" pitchFamily="2" charset="2"/>
              <a:buChar char="l"/>
              <a:defRPr/>
            </a:lvl4pPr>
            <a:lvl5pPr marL="1812925" indent="-320675">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7"/>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Calibr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Developer Co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Use for CURRENT Software Code</a:t>
            </a:r>
            <a:endParaRPr lang="en-US" dirty="0"/>
          </a:p>
        </p:txBody>
      </p:sp>
      <p:sp>
        <p:nvSpPr>
          <p:cNvPr id="6" name="Text Placeholder 5"/>
          <p:cNvSpPr>
            <a:spLocks noGrp="1"/>
          </p:cNvSpPr>
          <p:nvPr>
            <p:ph type="body" sz="quarter" idx="10"/>
          </p:nvPr>
        </p:nvSpPr>
        <p:spPr>
          <a:xfrm>
            <a:off x="576072" y="1463040"/>
            <a:ext cx="8001000" cy="1602939"/>
          </a:xfrm>
        </p:spPr>
        <p:txBody>
          <a:bodyPr/>
          <a:lstStyle>
            <a:lvl1pPr>
              <a:lnSpc>
                <a:spcPct val="78000"/>
              </a:lnSpc>
              <a:defRPr/>
            </a:lvl1pPr>
            <a:lvl2pPr>
              <a:lnSpc>
                <a:spcPct val="78000"/>
              </a:lnSpc>
              <a:defRPr/>
            </a:lvl2pPr>
            <a:lvl3pPr>
              <a:lnSpc>
                <a:spcPct val="78000"/>
              </a:lnSpc>
              <a:defRPr/>
            </a:lvl3pPr>
            <a:lvl4pPr>
              <a:lnSpc>
                <a:spcPct val="78000"/>
              </a:lnSpc>
              <a:defRPr/>
            </a:lvl4pPr>
            <a:lvl5pPr>
              <a:lnSpc>
                <a:spcPct val="78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TURE - Developer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Use for FUTURE Software Code</a:t>
            </a:r>
            <a:endParaRPr lang="en-US" dirty="0"/>
          </a:p>
        </p:txBody>
      </p:sp>
      <p:sp>
        <p:nvSpPr>
          <p:cNvPr id="6" name="Text Placeholder 5"/>
          <p:cNvSpPr>
            <a:spLocks noGrp="1"/>
          </p:cNvSpPr>
          <p:nvPr>
            <p:ph type="body" sz="quarter" idx="10"/>
          </p:nvPr>
        </p:nvSpPr>
        <p:spPr>
          <a:xfrm>
            <a:off x="576072" y="1463040"/>
            <a:ext cx="8001000" cy="1602939"/>
          </a:xfrm>
        </p:spPr>
        <p:txBody>
          <a:bodyPr/>
          <a:lstStyle>
            <a:lvl1pPr>
              <a:lnSpc>
                <a:spcPct val="78000"/>
              </a:lnSpc>
              <a:defRPr/>
            </a:lvl1pPr>
            <a:lvl2pPr>
              <a:lnSpc>
                <a:spcPct val="78000"/>
              </a:lnSpc>
              <a:defRPr/>
            </a:lvl2pPr>
            <a:lvl3pPr>
              <a:lnSpc>
                <a:spcPct val="78000"/>
              </a:lnSpc>
              <a:defRPr/>
            </a:lvl3pPr>
            <a:lvl4pPr>
              <a:lnSpc>
                <a:spcPct val="78000"/>
              </a:lnSpc>
              <a:defRPr/>
            </a:lvl4pPr>
            <a:lvl5pPr>
              <a:lnSpc>
                <a:spcPct val="78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mo, Partner and Customer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945954" y="4038600"/>
            <a:ext cx="3456094" cy="914400"/>
          </a:xfrm>
        </p:spPr>
        <p:txBody>
          <a:bodyPr anchor="t" anchorCtr="0">
            <a:noAutofit/>
          </a:bodyPr>
          <a:lstStyle>
            <a:lvl1pPr>
              <a:lnSpc>
                <a:spcPct val="78000"/>
              </a:lnSpc>
              <a:spcBef>
                <a:spcPts val="0"/>
              </a:spcBef>
              <a:spcAft>
                <a:spcPts val="0"/>
              </a:spcAft>
              <a:defRPr sz="3600"/>
            </a:lvl1pPr>
          </a:lstStyle>
          <a:p>
            <a:r>
              <a:rPr lang="en-US" smtClean="0"/>
              <a:t>Click to edit Master title style</a:t>
            </a:r>
            <a:endParaRPr lang="en-US" dirty="0"/>
          </a:p>
        </p:txBody>
      </p:sp>
      <p:sp>
        <p:nvSpPr>
          <p:cNvPr id="3" name="Subtitle 2"/>
          <p:cNvSpPr>
            <a:spLocks noGrp="1"/>
          </p:cNvSpPr>
          <p:nvPr>
            <p:ph type="subTitle" idx="1" hasCustomPrompt="1"/>
          </p:nvPr>
        </p:nvSpPr>
        <p:spPr>
          <a:xfrm>
            <a:off x="4945954" y="5334001"/>
            <a:ext cx="3456094" cy="1066799"/>
          </a:xfrm>
        </p:spPr>
        <p:txBody>
          <a:bodyPr>
            <a:noAutofit/>
          </a:bodyPr>
          <a:lstStyle>
            <a:lvl1pPr marL="457200" indent="-457200" algn="l">
              <a:lnSpc>
                <a:spcPct val="78000"/>
              </a:lnSpc>
              <a:spcBef>
                <a:spcPts val="0"/>
              </a:spcBef>
              <a:spcAft>
                <a:spcPts val="0"/>
              </a:spcAft>
              <a:buNone/>
              <a:tabLst>
                <a:tab pos="457200" algn="l"/>
              </a:tabLst>
              <a:defRPr sz="3000">
                <a:solidFill>
                  <a:schemeClr val="tx1">
                    <a:tint val="75000"/>
                  </a:schemeClr>
                </a:solidFill>
                <a:sym typeface="Wingding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	Presenter Name</a:t>
            </a:r>
          </a:p>
          <a:p>
            <a:r>
              <a:rPr lang="en-US" sz="2400" dirty="0" smtClean="0"/>
              <a:t>	Title</a:t>
            </a:r>
          </a:p>
          <a:p>
            <a:r>
              <a:rPr lang="en-US" sz="2400" dirty="0" smtClean="0"/>
              <a:t>	Group</a:t>
            </a:r>
            <a:endParaRPr lang="en-US" sz="2400" dirty="0"/>
          </a:p>
        </p:txBody>
      </p:sp>
      <p:sp>
        <p:nvSpPr>
          <p:cNvPr id="7" name="Text Placeholder 6"/>
          <p:cNvSpPr>
            <a:spLocks noGrp="1"/>
          </p:cNvSpPr>
          <p:nvPr>
            <p:ph type="body" sz="quarter" idx="10" hasCustomPrompt="1"/>
          </p:nvPr>
        </p:nvSpPr>
        <p:spPr>
          <a:xfrm>
            <a:off x="730044" y="1905000"/>
            <a:ext cx="7682119" cy="1384994"/>
          </a:xfrm>
        </p:spPr>
        <p:txBody>
          <a:bodyPr vert="horz" wrap="square" lIns="0" tIns="0" rIns="0" bIns="0" rtlCol="0" anchor="t" anchorCtr="0">
            <a:noAutofit/>
            <a:scene3d>
              <a:camera prst="orthographicFront"/>
              <a:lightRig rig="flat" dir="t"/>
            </a:scene3d>
            <a:sp3d>
              <a:contourClr>
                <a:srgbClr val="F4A234"/>
              </a:contourClr>
            </a:sp3d>
          </a:bodyPr>
          <a:lstStyle>
            <a:lvl1pPr marL="0" indent="0" algn="l">
              <a:buFont typeface="Arial" pitchFamily="34" charset="0"/>
              <a:buNone/>
              <a:defRPr kumimoji="0" lang="en-US" sz="10000" b="0" i="0" u="none" strike="noStrike" kern="1200" cap="none" spc="-642" normalizeH="0" baseline="0" noProof="0" dirty="0" smtClean="0">
                <a:ln w="11430"/>
                <a:gradFill>
                  <a:gsLst>
                    <a:gs pos="62000">
                      <a:schemeClr val="tx1"/>
                    </a:gs>
                    <a:gs pos="88000">
                      <a:schemeClr val="tx1"/>
                    </a:gs>
                  </a:gsLst>
                  <a:lin ang="5400000"/>
                </a:gradFill>
                <a:effectLst/>
                <a:uLnTx/>
                <a:uFillTx/>
                <a:latin typeface="Calibri" pitchFamily="34" charset="0"/>
                <a:ea typeface="+mn-ea"/>
                <a:cs typeface="+mn-cs"/>
              </a:defRPr>
            </a:lvl1pPr>
          </a:lstStyle>
          <a:p>
            <a:pPr marL="0" lvl="0" indent="0" algn="l" defTabSz="914363" rtl="0" eaLnBrk="1" latinLnBrk="0" hangingPunct="1">
              <a:lnSpc>
                <a:spcPct val="78000"/>
              </a:lnSpc>
              <a:spcBef>
                <a:spcPct val="20000"/>
              </a:spcBef>
              <a:spcAft>
                <a:spcPts val="800"/>
              </a:spcAft>
              <a:buFont typeface="Arial" pitchFamily="34" charset="0"/>
              <a:buNone/>
            </a:pPr>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Video and Announcing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945954" y="4038600"/>
            <a:ext cx="3456094" cy="914400"/>
          </a:xfrm>
        </p:spPr>
        <p:txBody>
          <a:bodyPr anchor="t" anchorCtr="0">
            <a:noAutofit/>
          </a:bodyPr>
          <a:lstStyle>
            <a:lvl1pPr>
              <a:lnSpc>
                <a:spcPct val="78000"/>
              </a:lnSpc>
              <a:spcBef>
                <a:spcPts val="0"/>
              </a:spcBef>
              <a:spcAft>
                <a:spcPts val="0"/>
              </a:spcAft>
              <a:defRPr sz="3600"/>
            </a:lvl1pPr>
          </a:lstStyle>
          <a:p>
            <a:r>
              <a:rPr lang="en-US" smtClean="0"/>
              <a:t>Click to edit Master title style</a:t>
            </a:r>
            <a:endParaRPr lang="en-US" dirty="0"/>
          </a:p>
        </p:txBody>
      </p:sp>
      <p:sp>
        <p:nvSpPr>
          <p:cNvPr id="7" name="Text Placeholder 6"/>
          <p:cNvSpPr>
            <a:spLocks noGrp="1"/>
          </p:cNvSpPr>
          <p:nvPr>
            <p:ph type="body" sz="quarter" idx="10" hasCustomPrompt="1"/>
          </p:nvPr>
        </p:nvSpPr>
        <p:spPr>
          <a:xfrm>
            <a:off x="730044" y="1905000"/>
            <a:ext cx="7682119" cy="1384994"/>
          </a:xfrm>
        </p:spPr>
        <p:txBody>
          <a:bodyPr anchor="t" anchorCtr="0">
            <a:noAutofit/>
            <a:scene3d>
              <a:camera prst="orthographicFront"/>
              <a:lightRig rig="flat" dir="t"/>
            </a:scene3d>
            <a:sp3d>
              <a:contourClr>
                <a:srgbClr val="F4A234"/>
              </a:contourClr>
            </a:sp3d>
          </a:bodyPr>
          <a:lstStyle>
            <a:lvl1pPr marL="0" indent="0" algn="l">
              <a:buFont typeface="Arial" pitchFamily="34" charset="0"/>
              <a:buNone/>
              <a:defRPr kumimoji="0" lang="en-US" sz="10000" b="0" i="0" u="none" strike="noStrike" kern="1200" cap="none" spc="-642" normalizeH="0" baseline="0" noProof="0" dirty="0" smtClean="0">
                <a:ln w="11430"/>
                <a:gradFill>
                  <a:gsLst>
                    <a:gs pos="62000">
                      <a:schemeClr val="tx1"/>
                    </a:gs>
                    <a:gs pos="88000">
                      <a:schemeClr val="tx1"/>
                    </a:gs>
                  </a:gsLst>
                  <a:lin ang="5400000"/>
                </a:gradFill>
                <a:effectLst/>
                <a:uLnTx/>
                <a:uFillTx/>
                <a:latin typeface="Calibri" pitchFamily="34" charset="0"/>
                <a:ea typeface="+mn-ea"/>
                <a:cs typeface="+mn-cs"/>
              </a:defRPr>
            </a:lvl1pPr>
          </a:lstStyle>
          <a:p>
            <a:pPr lvl="0"/>
            <a:r>
              <a:rPr lang="en-US" dirty="0" smtClean="0"/>
              <a:t>click to…</a:t>
            </a:r>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730044" y="1411552"/>
            <a:ext cx="7672003" cy="2053960"/>
          </a:xfrm>
        </p:spPr>
        <p:txBody>
          <a:bodyPr/>
          <a:lstStyle>
            <a:lvl1pPr>
              <a:lnSpc>
                <a:spcPct val="78000"/>
              </a:lnSpc>
              <a:defRPr/>
            </a:lvl1pPr>
            <a:lvl2pPr>
              <a:lnSpc>
                <a:spcPct val="78000"/>
              </a:lnSpc>
              <a:defRPr/>
            </a:lvl2pPr>
            <a:lvl3pPr>
              <a:lnSpc>
                <a:spcPct val="78000"/>
              </a:lnSpc>
              <a:defRPr/>
            </a:lvl3pPr>
            <a:lvl4pPr>
              <a:lnSpc>
                <a:spcPct val="78000"/>
              </a:lnSpc>
              <a:defRPr/>
            </a:lvl4pPr>
            <a:lvl5pPr>
              <a:lnSpc>
                <a:spcPct val="78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itle Placeholder 1"/>
          <p:cNvSpPr>
            <a:spLocks noGrp="1"/>
          </p:cNvSpPr>
          <p:nvPr>
            <p:ph type="title"/>
          </p:nvPr>
        </p:nvSpPr>
        <p:spPr>
          <a:xfrm>
            <a:off x="387054" y="152400"/>
            <a:ext cx="8375946" cy="609398"/>
          </a:xfrm>
          <a:prstGeom prst="rect">
            <a:avLst/>
          </a:prstGeom>
        </p:spPr>
        <p:txBody>
          <a:bodyPr vert="horz" wrap="square" lIns="0" tIns="0" rIns="0" bIns="0" rtlCol="0" anchor="t">
            <a:spAutoFit/>
          </a:bodyPr>
          <a:lstStyle>
            <a:lvl1pPr>
              <a:defRPr/>
            </a:lvl1pPr>
          </a:lstStyle>
          <a:p>
            <a:r>
              <a:rPr lang="en-US" smtClean="0"/>
              <a:t>Click to edit Master title style</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FUTURE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Use this Slide for FUTURE Content</a:t>
            </a:r>
            <a:endParaRPr lang="en-US" dirty="0"/>
          </a:p>
        </p:txBody>
      </p:sp>
      <p:sp>
        <p:nvSpPr>
          <p:cNvPr id="6" name="Text Placeholder 5"/>
          <p:cNvSpPr>
            <a:spLocks noGrp="1"/>
          </p:cNvSpPr>
          <p:nvPr>
            <p:ph type="body" sz="quarter" idx="10"/>
          </p:nvPr>
        </p:nvSpPr>
        <p:spPr>
          <a:xfrm>
            <a:off x="730044" y="1411553"/>
            <a:ext cx="7672004" cy="1994841"/>
          </a:xfrm>
        </p:spPr>
        <p:txBody>
          <a:bodyPr/>
          <a:lstStyle>
            <a:lvl1pPr>
              <a:lnSpc>
                <a:spcPct val="78000"/>
              </a:lnSpc>
              <a:defRPr/>
            </a:lvl1pPr>
            <a:lvl2pPr>
              <a:lnSpc>
                <a:spcPct val="78000"/>
              </a:lnSpc>
              <a:buClr>
                <a:srgbClr val="95E3E7"/>
              </a:buClr>
              <a:defRPr/>
            </a:lvl2pPr>
            <a:lvl3pPr>
              <a:lnSpc>
                <a:spcPct val="78000"/>
              </a:lnSpc>
              <a:buClr>
                <a:srgbClr val="95E3E7"/>
              </a:buClr>
              <a:defRPr/>
            </a:lvl3pPr>
            <a:lvl4pPr>
              <a:lnSpc>
                <a:spcPct val="78000"/>
              </a:lnSpc>
              <a:buClr>
                <a:srgbClr val="95E3E7"/>
              </a:buClr>
              <a:defRPr/>
            </a:lvl4pPr>
            <a:lvl5pPr>
              <a:lnSpc>
                <a:spcPct val="78000"/>
              </a:lnSpc>
              <a:buClr>
                <a:srgbClr val="95E3E7"/>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730044" y="1412875"/>
            <a:ext cx="7681532" cy="1994841"/>
          </a:xfrm>
        </p:spPr>
        <p:txBody>
          <a:bodyPr/>
          <a:lstStyle>
            <a:lvl1pPr>
              <a:lnSpc>
                <a:spcPct val="78000"/>
              </a:lnSpc>
              <a:defRPr/>
            </a:lvl1pPr>
            <a:lvl2pPr>
              <a:lnSpc>
                <a:spcPct val="78000"/>
              </a:lnSpc>
              <a:defRPr/>
            </a:lvl2pPr>
            <a:lvl3pPr>
              <a:lnSpc>
                <a:spcPct val="78000"/>
              </a:lnSpc>
              <a:defRPr/>
            </a:lvl3pPr>
            <a:lvl4pPr>
              <a:lnSpc>
                <a:spcPct val="78000"/>
              </a:lnSpc>
              <a:defRPr/>
            </a:lvl4pPr>
            <a:lvl5pPr>
              <a:lnSpc>
                <a:spcPct val="78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730045" y="1411554"/>
            <a:ext cx="3670461" cy="1981376"/>
          </a:xfrm>
        </p:spPr>
        <p:txBody>
          <a:bodyPr/>
          <a:lstStyle>
            <a:lvl1pPr marL="339976" indent="-339976">
              <a:lnSpc>
                <a:spcPct val="78000"/>
              </a:lnSpc>
              <a:defRPr sz="2800"/>
            </a:lvl1pPr>
            <a:lvl2pPr marL="673338" indent="-325424">
              <a:lnSpc>
                <a:spcPct val="78000"/>
              </a:lnSpc>
              <a:defRPr sz="2400"/>
            </a:lvl2pPr>
            <a:lvl3pPr marL="953785" indent="-288384">
              <a:lnSpc>
                <a:spcPct val="78000"/>
              </a:lnSpc>
              <a:defRPr sz="2000"/>
            </a:lvl3pPr>
            <a:lvl4pPr marL="1227618" indent="-273833">
              <a:lnSpc>
                <a:spcPct val="78000"/>
              </a:lnSpc>
              <a:defRPr sz="1800"/>
            </a:lvl4pPr>
            <a:lvl5pPr marL="1516002" indent="-280447">
              <a:lnSpc>
                <a:spcPct val="78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86330" y="1411554"/>
            <a:ext cx="3725246" cy="1981376"/>
          </a:xfrm>
        </p:spPr>
        <p:txBody>
          <a:bodyPr/>
          <a:lstStyle>
            <a:lvl1pPr marL="347914" indent="-347914">
              <a:lnSpc>
                <a:spcPct val="78000"/>
              </a:lnSpc>
              <a:defRPr sz="2800"/>
            </a:lvl1pPr>
            <a:lvl2pPr marL="673338" indent="-339976">
              <a:lnSpc>
                <a:spcPct val="78000"/>
              </a:lnSpc>
              <a:defRPr sz="2400"/>
            </a:lvl2pPr>
            <a:lvl3pPr marL="961722" indent="-302936">
              <a:lnSpc>
                <a:spcPct val="78000"/>
              </a:lnSpc>
              <a:defRPr sz="2000"/>
            </a:lvl3pPr>
            <a:lvl4pPr marL="1227618" indent="-265896">
              <a:lnSpc>
                <a:spcPct val="78000"/>
              </a:lnSpc>
              <a:defRPr sz="1800"/>
            </a:lvl4pPr>
            <a:lvl5pPr marL="1516002" indent="-273833">
              <a:lnSpc>
                <a:spcPct val="78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30045" y="1411553"/>
            <a:ext cx="3670461" cy="600164"/>
          </a:xfrm>
        </p:spPr>
        <p:txBody>
          <a:bodyPr anchor="b"/>
          <a:lstStyle>
            <a:lvl1pPr marL="0" indent="0">
              <a:lnSpc>
                <a:spcPct val="78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30044" y="2174876"/>
            <a:ext cx="3670461" cy="1464503"/>
          </a:xfrm>
        </p:spPr>
        <p:txBody>
          <a:bodyPr/>
          <a:lstStyle>
            <a:lvl1pPr marL="281770" indent="-281770">
              <a:lnSpc>
                <a:spcPct val="78000"/>
              </a:lnSpc>
              <a:defRPr sz="2300"/>
            </a:lvl1pPr>
            <a:lvl2pPr marL="562218" indent="-265896">
              <a:lnSpc>
                <a:spcPct val="78000"/>
              </a:lnSpc>
              <a:defRPr sz="2000"/>
            </a:lvl2pPr>
            <a:lvl3pPr marL="813562" indent="-243407">
              <a:lnSpc>
                <a:spcPct val="78000"/>
              </a:lnSpc>
              <a:defRPr sz="1800"/>
            </a:lvl3pPr>
            <a:lvl4pPr marL="1050354" indent="-228856">
              <a:lnSpc>
                <a:spcPct val="78000"/>
              </a:lnSpc>
              <a:defRPr sz="1700"/>
            </a:lvl4pPr>
            <a:lvl5pPr marL="1279210" indent="-206367">
              <a:lnSpc>
                <a:spcPct val="78000"/>
              </a:lnSpc>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43495" y="1411553"/>
            <a:ext cx="3658553" cy="600164"/>
          </a:xfrm>
        </p:spPr>
        <p:txBody>
          <a:bodyPr anchor="b"/>
          <a:lstStyle>
            <a:lvl1pPr marL="0" indent="0">
              <a:lnSpc>
                <a:spcPct val="78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43495" y="2174876"/>
            <a:ext cx="3668081" cy="1464503"/>
          </a:xfrm>
        </p:spPr>
        <p:txBody>
          <a:bodyPr/>
          <a:lstStyle>
            <a:lvl1pPr marL="296321" indent="-296321">
              <a:lnSpc>
                <a:spcPct val="78000"/>
              </a:lnSpc>
              <a:defRPr sz="2300"/>
            </a:lvl1pPr>
            <a:lvl2pPr marL="570155" indent="-273833">
              <a:lnSpc>
                <a:spcPct val="78000"/>
              </a:lnSpc>
              <a:defRPr sz="2000"/>
            </a:lvl2pPr>
            <a:lvl3pPr marL="821499" indent="-244730">
              <a:lnSpc>
                <a:spcPct val="78000"/>
              </a:lnSpc>
              <a:defRPr sz="1800"/>
            </a:lvl3pPr>
            <a:lvl4pPr marL="1050354" indent="-236793">
              <a:lnSpc>
                <a:spcPct val="78000"/>
              </a:lnSpc>
              <a:defRPr sz="1700"/>
            </a:lvl4pPr>
            <a:lvl5pPr marL="1279210" indent="-220919">
              <a:lnSpc>
                <a:spcPct val="78000"/>
              </a:lnSpc>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5" Type="http://schemas.openxmlformats.org/officeDocument/2006/relationships/image" Target="../media/image5.png"/><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7350" y="152400"/>
            <a:ext cx="8369300" cy="5539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730250" y="1408113"/>
            <a:ext cx="7672388" cy="1994841"/>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723" r:id="rId3"/>
    <p:sldLayoutId id="2147483696" r:id="rId4"/>
    <p:sldLayoutId id="2147483722"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Lst>
  <p:transition>
    <p:fade/>
  </p:transition>
  <p:txStyles>
    <p:titleStyle>
      <a:lvl1pPr algn="l" defTabSz="914363" rtl="0" eaLnBrk="1" latinLnBrk="0" hangingPunct="1">
        <a:lnSpc>
          <a:spcPct val="90000"/>
        </a:lnSpc>
        <a:spcBef>
          <a:spcPct val="0"/>
        </a:spcBef>
        <a:buNone/>
        <a:defRPr lang="en-US" sz="4000" b="0" kern="1200" cap="none" spc="-15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393700" indent="-393700" algn="l" defTabSz="914363" rtl="0" eaLnBrk="1" latinLnBrk="0" hangingPunct="1">
        <a:lnSpc>
          <a:spcPct val="78000"/>
        </a:lnSpc>
        <a:spcBef>
          <a:spcPct val="20000"/>
        </a:spcBef>
        <a:spcAft>
          <a:spcPts val="800"/>
        </a:spcAft>
        <a:buClr>
          <a:schemeClr val="tx1"/>
        </a:buClr>
        <a:buSzPct val="80000"/>
        <a:buFont typeface="Wingdings" pitchFamily="2" charset="2"/>
        <a:buChar char="l"/>
        <a:defRPr sz="3200" kern="1200">
          <a:gradFill>
            <a:gsLst>
              <a:gs pos="0">
                <a:schemeClr val="tx1"/>
              </a:gs>
              <a:gs pos="86000">
                <a:schemeClr val="tx1"/>
              </a:gs>
            </a:gsLst>
            <a:lin ang="5400000" scaled="0"/>
          </a:gradFill>
          <a:latin typeface="+mn-lt"/>
          <a:ea typeface="+mn-ea"/>
          <a:cs typeface="+mn-cs"/>
        </a:defRPr>
      </a:lvl1pPr>
      <a:lvl2pPr marL="801688" indent="-407988" algn="l" defTabSz="914363" rtl="0" eaLnBrk="1" latinLnBrk="0" hangingPunct="1">
        <a:lnSpc>
          <a:spcPct val="78000"/>
        </a:lnSpc>
        <a:spcBef>
          <a:spcPct val="20000"/>
        </a:spcBef>
        <a:spcAft>
          <a:spcPts val="0"/>
        </a:spcAft>
        <a:buClr>
          <a:srgbClr val="969696"/>
        </a:buClr>
        <a:buSzPct val="80000"/>
        <a:buFont typeface="Wingdings" pitchFamily="2" charset="2"/>
        <a:buChar char="l"/>
        <a:defRPr sz="2800" kern="1200">
          <a:gradFill>
            <a:gsLst>
              <a:gs pos="0">
                <a:schemeClr val="tx1"/>
              </a:gs>
              <a:gs pos="86000">
                <a:schemeClr val="tx1"/>
              </a:gs>
            </a:gsLst>
            <a:lin ang="5400000" scaled="0"/>
          </a:gradFill>
          <a:latin typeface="+mn-lt"/>
          <a:ea typeface="+mn-ea"/>
          <a:cs typeface="+mn-cs"/>
        </a:defRPr>
      </a:lvl2pPr>
      <a:lvl3pPr marL="1146175" indent="-328613" algn="l" defTabSz="914363" rtl="0" eaLnBrk="1" latinLnBrk="0" hangingPunct="1">
        <a:lnSpc>
          <a:spcPct val="78000"/>
        </a:lnSpc>
        <a:spcBef>
          <a:spcPct val="20000"/>
        </a:spcBef>
        <a:spcAft>
          <a:spcPts val="0"/>
        </a:spcAft>
        <a:buClr>
          <a:srgbClr val="969696"/>
        </a:buClr>
        <a:buSzPct val="80000"/>
        <a:buFont typeface="Wingdings" pitchFamily="2" charset="2"/>
        <a:buChar char="l"/>
        <a:defRPr sz="2400" kern="1200">
          <a:gradFill>
            <a:gsLst>
              <a:gs pos="0">
                <a:schemeClr val="tx1"/>
              </a:gs>
              <a:gs pos="86000">
                <a:schemeClr val="tx1"/>
              </a:gs>
            </a:gsLst>
            <a:lin ang="5400000" scaled="0"/>
          </a:gradFill>
          <a:latin typeface="+mn-lt"/>
          <a:ea typeface="+mn-ea"/>
          <a:cs typeface="+mn-cs"/>
        </a:defRPr>
      </a:lvl3pPr>
      <a:lvl4pPr marL="1484313" indent="-338138" algn="l" defTabSz="914363" rtl="0" eaLnBrk="1" latinLnBrk="0" hangingPunct="1">
        <a:lnSpc>
          <a:spcPct val="78000"/>
        </a:lnSpc>
        <a:spcBef>
          <a:spcPct val="20000"/>
        </a:spcBef>
        <a:spcAft>
          <a:spcPts val="0"/>
        </a:spcAft>
        <a:buClr>
          <a:srgbClr val="969696"/>
        </a:buClr>
        <a:buSzPct val="80000"/>
        <a:buFont typeface="Wingdings" pitchFamily="2" charset="2"/>
        <a:buChar char="l"/>
        <a:defRPr sz="2400" kern="1200">
          <a:gradFill>
            <a:gsLst>
              <a:gs pos="0">
                <a:schemeClr val="tx1"/>
              </a:gs>
              <a:gs pos="86000">
                <a:schemeClr val="tx1"/>
              </a:gs>
            </a:gsLst>
            <a:lin ang="5400000" scaled="0"/>
          </a:gradFill>
          <a:latin typeface="+mn-lt"/>
          <a:ea typeface="+mn-ea"/>
          <a:cs typeface="+mn-cs"/>
        </a:defRPr>
      </a:lvl4pPr>
      <a:lvl5pPr marL="1812925" indent="-320675" algn="l" defTabSz="914363" rtl="0" eaLnBrk="1" latinLnBrk="0" hangingPunct="1">
        <a:lnSpc>
          <a:spcPct val="78000"/>
        </a:lnSpc>
        <a:spcBef>
          <a:spcPct val="20000"/>
        </a:spcBef>
        <a:spcAft>
          <a:spcPts val="0"/>
        </a:spcAft>
        <a:buClr>
          <a:srgbClr val="969696"/>
        </a:buClr>
        <a:buSzPct val="80000"/>
        <a:buFont typeface="Wingdings" pitchFamily="2" charset="2"/>
        <a:buChar char="l"/>
        <a:defRPr sz="24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5" name="Picture 4" descr="16-9-coding-white-space.png"/>
          <p:cNvPicPr>
            <a:picLocks noChangeAspect="1"/>
          </p:cNvPicPr>
          <p:nvPr/>
        </p:nvPicPr>
        <p:blipFill>
          <a:blip r:embed="rId5"/>
          <a:stretch>
            <a:fillRect/>
          </a:stretch>
        </p:blipFill>
        <p:spPr>
          <a:xfrm>
            <a:off x="387350" y="1331495"/>
            <a:ext cx="8369300" cy="5526505"/>
          </a:xfrm>
          <a:prstGeom prst="rect">
            <a:avLst/>
          </a:prstGeom>
        </p:spPr>
      </p:pic>
      <p:sp>
        <p:nvSpPr>
          <p:cNvPr id="2" name="Title Placeholder 1"/>
          <p:cNvSpPr>
            <a:spLocks noGrp="1"/>
          </p:cNvSpPr>
          <p:nvPr>
            <p:ph type="title"/>
          </p:nvPr>
        </p:nvSpPr>
        <p:spPr>
          <a:xfrm>
            <a:off x="381000" y="152400"/>
            <a:ext cx="8382000" cy="553998"/>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73505" y="1459832"/>
            <a:ext cx="8005009" cy="160293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21" r:id="rId1"/>
    <p:sldLayoutId id="2147483724" r:id="rId2"/>
  </p:sldLayoutIdLst>
  <p:transition>
    <p:fade/>
  </p:transition>
  <p:txStyles>
    <p:titleStyle>
      <a:lvl1pPr algn="l" defTabSz="914363" rtl="0" eaLnBrk="1" latinLnBrk="0" hangingPunct="1">
        <a:lnSpc>
          <a:spcPct val="90000"/>
        </a:lnSpc>
        <a:spcBef>
          <a:spcPct val="0"/>
        </a:spcBef>
        <a:buNone/>
        <a:defRPr lang="en-US" sz="4000" b="0" kern="1200" cap="none" spc="-150" dirty="0">
          <a:ln w="3175">
            <a:noFill/>
          </a:ln>
          <a:gradFill>
            <a:gsLst>
              <a:gs pos="0">
                <a:srgbClr val="FFFFFF"/>
              </a:gs>
              <a:gs pos="86000">
                <a:srgbClr val="FFFFFF"/>
              </a:gs>
            </a:gsLst>
            <a:lin ang="5400000" scaled="0"/>
          </a:gradFill>
          <a:effectLst/>
          <a:latin typeface="+mj-lt"/>
          <a:ea typeface="+mn-ea"/>
          <a:cs typeface="Arial" charset="0"/>
        </a:defRPr>
      </a:lvl1pPr>
    </p:titleStyle>
    <p:bodyStyle>
      <a:lvl1pPr marL="0" indent="0" algn="l" defTabSz="914363" rtl="0" eaLnBrk="1" latinLnBrk="0" hangingPunct="1">
        <a:lnSpc>
          <a:spcPct val="78000"/>
        </a:lnSpc>
        <a:spcBef>
          <a:spcPct val="20000"/>
        </a:spcBef>
        <a:buFont typeface="Arial" pitchFamily="34" charset="0"/>
        <a:buNone/>
        <a:defRPr sz="2800" b="0" kern="1200">
          <a:solidFill>
            <a:schemeClr val="tx1"/>
          </a:solidFill>
          <a:latin typeface="Consolas" pitchFamily="49" charset="0"/>
          <a:ea typeface="+mn-ea"/>
          <a:cs typeface="Courier New" pitchFamily="49" charset="0"/>
        </a:defRPr>
      </a:lvl1pPr>
      <a:lvl2pPr marL="384954" indent="-7937" algn="l" defTabSz="914363" rtl="0" eaLnBrk="1" latinLnBrk="0" hangingPunct="1">
        <a:lnSpc>
          <a:spcPct val="78000"/>
        </a:lnSpc>
        <a:spcBef>
          <a:spcPct val="20000"/>
        </a:spcBef>
        <a:buFont typeface="Arial" pitchFamily="34" charset="0"/>
        <a:buNone/>
        <a:defRPr sz="2400" b="0" kern="1200">
          <a:solidFill>
            <a:schemeClr val="tx1"/>
          </a:solidFill>
          <a:latin typeface="Consolas" pitchFamily="49" charset="0"/>
          <a:ea typeface="+mn-ea"/>
          <a:cs typeface="Courier New" pitchFamily="49" charset="0"/>
        </a:defRPr>
      </a:lvl2pPr>
      <a:lvl3pPr marL="761970" indent="-7937" algn="l" defTabSz="914363" rtl="0" eaLnBrk="1" latinLnBrk="0" hangingPunct="1">
        <a:lnSpc>
          <a:spcPct val="78000"/>
        </a:lnSpc>
        <a:spcBef>
          <a:spcPct val="20000"/>
        </a:spcBef>
        <a:buFont typeface="Arial" pitchFamily="34" charset="0"/>
        <a:buNone/>
        <a:defRPr sz="2000" b="0" kern="1200">
          <a:solidFill>
            <a:schemeClr val="tx1"/>
          </a:solidFill>
          <a:latin typeface="Consolas" pitchFamily="49" charset="0"/>
          <a:ea typeface="+mn-ea"/>
          <a:cs typeface="Courier New" pitchFamily="49" charset="0"/>
        </a:defRPr>
      </a:lvl3pPr>
      <a:lvl4pPr marL="1094009" indent="7937" algn="l" defTabSz="914363" rtl="0" eaLnBrk="1" latinLnBrk="0" hangingPunct="1">
        <a:lnSpc>
          <a:spcPct val="78000"/>
        </a:lnSpc>
        <a:spcBef>
          <a:spcPct val="20000"/>
        </a:spcBef>
        <a:buFont typeface="Arial" pitchFamily="34" charset="0"/>
        <a:buNone/>
        <a:defRPr sz="2000" b="0" kern="1200">
          <a:solidFill>
            <a:schemeClr val="tx1"/>
          </a:solidFill>
          <a:latin typeface="Consolas" pitchFamily="49" charset="0"/>
          <a:ea typeface="+mn-ea"/>
          <a:cs typeface="Courier New" pitchFamily="49" charset="0"/>
        </a:defRPr>
      </a:lvl4pPr>
      <a:lvl5pPr marL="1426047" indent="0" algn="l" defTabSz="914363" rtl="0" eaLnBrk="1" latinLnBrk="0" hangingPunct="1">
        <a:lnSpc>
          <a:spcPct val="78000"/>
        </a:lnSpc>
        <a:spcBef>
          <a:spcPct val="20000"/>
        </a:spcBef>
        <a:buFont typeface="Arial" pitchFamily="34" charset="0"/>
        <a:buNone/>
        <a:defRPr sz="2000" b="0" kern="1200">
          <a:solidFill>
            <a:schemeClr val="tx1"/>
          </a:solidFill>
          <a:latin typeface="Consolas"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hyperlink" Target="http://blogs.msdn.com/ts" TargetMode="External"/><Relationship Id="rId2" Type="http://schemas.openxmlformats.org/officeDocument/2006/relationships/notesSlide" Target="../notesSlides/notesSlide25.xml"/><Relationship Id="rId1" Type="http://schemas.openxmlformats.org/officeDocument/2006/relationships/slideLayout" Target="../slideLayouts/slideLayout5.xml"/><Relationship Id="rId5" Type="http://schemas.openxmlformats.org/officeDocument/2006/relationships/hyperlink" Target="http://www.microsoft.com/ts" TargetMode="External"/><Relationship Id="rId4" Type="http://schemas.openxmlformats.org/officeDocument/2006/relationships/hyperlink" Target="http://connect.microsoft.com/tsappcompat"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6.xml"/><Relationship Id="rId1" Type="http://schemas.openxmlformats.org/officeDocument/2006/relationships/slideLayout" Target="../slideLayouts/slideLayout9.xml"/><Relationship Id="rId5" Type="http://schemas.openxmlformats.org/officeDocument/2006/relationships/image" Target="../media/image8.png"/><Relationship Id="rId4" Type="http://schemas.openxmlformats.org/officeDocument/2006/relationships/image" Target="../media/image7.png"/></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000" dirty="0" smtClean="0"/>
              <a:t>Presentation Virtualization: Graphics Remoting (RDP) Today And Tomorrow</a:t>
            </a:r>
            <a:endParaRPr lang="en-US" sz="4000"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RDP Graphics Remoting Internals</a:t>
            </a:r>
            <a:endParaRPr lang="en-US" dirty="0"/>
          </a:p>
        </p:txBody>
      </p:sp>
      <p:sp>
        <p:nvSpPr>
          <p:cNvPr id="3" name="Text Placeholder 2"/>
          <p:cNvSpPr>
            <a:spLocks noGrp="1"/>
          </p:cNvSpPr>
          <p:nvPr>
            <p:ph type="body" sz="quarter" idx="10"/>
          </p:nvPr>
        </p:nvSpPr>
        <p:spPr>
          <a:xfrm>
            <a:off x="730044" y="1411553"/>
            <a:ext cx="7672004" cy="4160883"/>
          </a:xfrm>
        </p:spPr>
        <p:txBody>
          <a:bodyPr/>
          <a:lstStyle/>
          <a:p>
            <a:r>
              <a:rPr lang="en-US" sz="2800" dirty="0" smtClean="0"/>
              <a:t>Approaches to graphics </a:t>
            </a:r>
            <a:r>
              <a:rPr lang="en-US" sz="2800" dirty="0" err="1" smtClean="0"/>
              <a:t>remoting</a:t>
            </a:r>
            <a:endParaRPr lang="en-US" sz="2800" dirty="0" smtClean="0"/>
          </a:p>
          <a:p>
            <a:pPr lvl="1"/>
            <a:r>
              <a:rPr lang="en-US" sz="2400" dirty="0" smtClean="0"/>
              <a:t>Host rendering</a:t>
            </a:r>
          </a:p>
          <a:p>
            <a:pPr lvl="1"/>
            <a:r>
              <a:rPr lang="en-US" sz="2400" dirty="0" smtClean="0"/>
              <a:t>Client rendering</a:t>
            </a:r>
          </a:p>
          <a:p>
            <a:r>
              <a:rPr lang="en-US" sz="2800" dirty="0" smtClean="0"/>
              <a:t>RDP in Windows 7</a:t>
            </a:r>
          </a:p>
          <a:p>
            <a:pPr lvl="1"/>
            <a:r>
              <a:rPr lang="en-US" sz="2400" dirty="0" smtClean="0"/>
              <a:t>Does both!</a:t>
            </a:r>
          </a:p>
          <a:p>
            <a:pPr lvl="1"/>
            <a:r>
              <a:rPr lang="en-US" sz="2400" dirty="0" smtClean="0"/>
              <a:t>Remotes efficient graphics commands to client</a:t>
            </a:r>
          </a:p>
          <a:p>
            <a:pPr lvl="2"/>
            <a:r>
              <a:rPr lang="en-US" sz="2000" dirty="0" smtClean="0"/>
              <a:t>GDI, Direct 3D, Media, DWM  (Desktop Window Manager)</a:t>
            </a:r>
          </a:p>
          <a:p>
            <a:pPr lvl="1"/>
            <a:r>
              <a:rPr lang="en-US" sz="2400" dirty="0" smtClean="0"/>
              <a:t>Efficient techniques for host rendering</a:t>
            </a:r>
          </a:p>
          <a:p>
            <a:pPr lvl="2"/>
            <a:r>
              <a:rPr lang="en-US" sz="2000" dirty="0" smtClean="0"/>
              <a:t>Caching, Compression</a:t>
            </a:r>
          </a:p>
          <a:p>
            <a:pPr lvl="1"/>
            <a:r>
              <a:rPr lang="en-US" sz="2400" dirty="0" smtClean="0"/>
              <a:t>Client-side compositor combines streams</a:t>
            </a:r>
          </a:p>
          <a:p>
            <a:pPr lvl="1">
              <a:buNone/>
            </a:pPr>
            <a:endParaRPr lang="en-US" dirty="0" smtClean="0"/>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ounded Rectangle 31"/>
          <p:cNvSpPr/>
          <p:nvPr/>
        </p:nvSpPr>
        <p:spPr bwMode="auto">
          <a:xfrm>
            <a:off x="278086" y="4942023"/>
            <a:ext cx="1772840" cy="1784265"/>
          </a:xfrm>
          <a:prstGeom prst="roundRect">
            <a:avLst>
              <a:gd name="adj" fmla="val 9033"/>
            </a:avLst>
          </a:prstGeom>
          <a:gradFill>
            <a:gsLst>
              <a:gs pos="0">
                <a:srgbClr val="756005"/>
              </a:gs>
              <a:gs pos="55000">
                <a:srgbClr val="8D7005"/>
              </a:gs>
              <a:gs pos="100000">
                <a:srgbClr val="AA7F06"/>
              </a:gs>
            </a:gsLst>
          </a:gradFill>
          <a:ln>
            <a:solidFill>
              <a:srgbClr val="977515"/>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2300" kern="1200" dirty="0">
              <a:solidFill>
                <a:srgbClr val="FFFFFF"/>
              </a:solidFill>
              <a:latin typeface="Calibri"/>
              <a:ea typeface="+mn-ea"/>
              <a:cs typeface="+mn-cs"/>
            </a:endParaRPr>
          </a:p>
        </p:txBody>
      </p:sp>
      <p:sp>
        <p:nvSpPr>
          <p:cNvPr id="2" name="Title 1"/>
          <p:cNvSpPr>
            <a:spLocks noGrp="1"/>
          </p:cNvSpPr>
          <p:nvPr>
            <p:ph type="title"/>
          </p:nvPr>
        </p:nvSpPr>
        <p:spPr>
          <a:xfrm>
            <a:off x="387350" y="152400"/>
            <a:ext cx="8369300" cy="498598"/>
          </a:xfrm>
        </p:spPr>
        <p:txBody>
          <a:bodyPr/>
          <a:lstStyle/>
          <a:p>
            <a:r>
              <a:rPr lang="en-US" sz="3600" dirty="0" smtClean="0"/>
              <a:t>RDP Graphics Architecture In Windows 7</a:t>
            </a:r>
            <a:endParaRPr lang="en-US" sz="3600" dirty="0"/>
          </a:p>
        </p:txBody>
      </p:sp>
      <p:cxnSp>
        <p:nvCxnSpPr>
          <p:cNvPr id="19" name="Straight Connector 18"/>
          <p:cNvCxnSpPr/>
          <p:nvPr/>
        </p:nvCxnSpPr>
        <p:spPr>
          <a:xfrm>
            <a:off x="398208" y="3581400"/>
            <a:ext cx="8321040" cy="1588"/>
          </a:xfrm>
          <a:prstGeom prst="line">
            <a:avLst/>
          </a:prstGeom>
          <a:ln w="28575"/>
        </p:spPr>
        <p:style>
          <a:lnRef idx="3">
            <a:schemeClr val="dk1"/>
          </a:lnRef>
          <a:fillRef idx="0">
            <a:schemeClr val="dk1"/>
          </a:fillRef>
          <a:effectRef idx="2">
            <a:schemeClr val="dk1"/>
          </a:effectRef>
          <a:fontRef idx="minor">
            <a:schemeClr val="tx1"/>
          </a:fontRef>
        </p:style>
      </p:cxnSp>
      <p:sp>
        <p:nvSpPr>
          <p:cNvPr id="20" name="TextBox 19"/>
          <p:cNvSpPr txBox="1"/>
          <p:nvPr/>
        </p:nvSpPr>
        <p:spPr>
          <a:xfrm>
            <a:off x="511280" y="3124200"/>
            <a:ext cx="914400" cy="400110"/>
          </a:xfrm>
          <a:prstGeom prst="rect">
            <a:avLst/>
          </a:prstGeom>
          <a:noFill/>
        </p:spPr>
        <p:txBody>
          <a:bodyPr wrap="square" rtlCol="0">
            <a:spAutoFit/>
          </a:bodyPr>
          <a:lstStyle/>
          <a:p>
            <a:r>
              <a:rPr lang="en-US" sz="2000" dirty="0" smtClean="0"/>
              <a:t>USER</a:t>
            </a:r>
            <a:endParaRPr lang="en-US" sz="2000" dirty="0"/>
          </a:p>
        </p:txBody>
      </p:sp>
      <p:sp>
        <p:nvSpPr>
          <p:cNvPr id="21" name="TextBox 20"/>
          <p:cNvSpPr txBox="1"/>
          <p:nvPr/>
        </p:nvSpPr>
        <p:spPr>
          <a:xfrm>
            <a:off x="511280" y="3657600"/>
            <a:ext cx="1143000" cy="400110"/>
          </a:xfrm>
          <a:prstGeom prst="rect">
            <a:avLst/>
          </a:prstGeom>
          <a:noFill/>
        </p:spPr>
        <p:txBody>
          <a:bodyPr wrap="square" rtlCol="0">
            <a:spAutoFit/>
          </a:bodyPr>
          <a:lstStyle/>
          <a:p>
            <a:r>
              <a:rPr lang="en-US" sz="2000" dirty="0" smtClean="0"/>
              <a:t>KERNEL</a:t>
            </a:r>
            <a:endParaRPr lang="en-US" sz="2000" dirty="0"/>
          </a:p>
        </p:txBody>
      </p:sp>
      <p:sp>
        <p:nvSpPr>
          <p:cNvPr id="23" name="Rounded Rectangle 22"/>
          <p:cNvSpPr/>
          <p:nvPr/>
        </p:nvSpPr>
        <p:spPr>
          <a:xfrm>
            <a:off x="3701848" y="3810000"/>
            <a:ext cx="4812888" cy="457200"/>
          </a:xfrm>
          <a:prstGeom prst="roundRect">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rgbClr val="FFFFFF"/>
                </a:solidFill>
              </a:rPr>
              <a:t>Win32k.sys (USER/GDI)</a:t>
            </a:r>
            <a:endParaRPr lang="en-US" sz="2300" dirty="0">
              <a:solidFill>
                <a:srgbClr val="FFFFFF"/>
              </a:solidFill>
            </a:endParaRPr>
          </a:p>
        </p:txBody>
      </p:sp>
      <p:sp>
        <p:nvSpPr>
          <p:cNvPr id="26" name="Rounded Rectangle 25"/>
          <p:cNvSpPr/>
          <p:nvPr/>
        </p:nvSpPr>
        <p:spPr>
          <a:xfrm>
            <a:off x="3711680" y="4572000"/>
            <a:ext cx="3564191" cy="457200"/>
          </a:xfrm>
          <a:prstGeom prst="round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rgbClr val="FFFFFF"/>
                </a:solidFill>
              </a:rPr>
              <a:t>RDPDD (Display Driver)</a:t>
            </a:r>
          </a:p>
        </p:txBody>
      </p:sp>
      <p:sp>
        <p:nvSpPr>
          <p:cNvPr id="56" name="Rounded Rectangle 55"/>
          <p:cNvSpPr/>
          <p:nvPr/>
        </p:nvSpPr>
        <p:spPr>
          <a:xfrm>
            <a:off x="587480" y="2620652"/>
            <a:ext cx="6400800" cy="274948"/>
          </a:xfrm>
          <a:prstGeom prst="round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rgbClr val="FFFFFF"/>
                </a:solidFill>
              </a:rPr>
              <a:t>TS Dynamic Virtual Channels</a:t>
            </a:r>
            <a:endParaRPr lang="en-US" sz="1600" dirty="0">
              <a:solidFill>
                <a:srgbClr val="FFFFFF"/>
              </a:solidFill>
            </a:endParaRPr>
          </a:p>
        </p:txBody>
      </p:sp>
      <p:sp>
        <p:nvSpPr>
          <p:cNvPr id="58" name="Rounded Rectangle 57"/>
          <p:cNvSpPr/>
          <p:nvPr/>
        </p:nvSpPr>
        <p:spPr>
          <a:xfrm>
            <a:off x="3635480" y="1219200"/>
            <a:ext cx="1524000" cy="533400"/>
          </a:xfrm>
          <a:prstGeom prst="roundRect">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rPr>
              <a:t>DWM</a:t>
            </a:r>
            <a:endParaRPr lang="en-US" sz="2000" dirty="0">
              <a:solidFill>
                <a:srgbClr val="FFFFFF"/>
              </a:solidFill>
            </a:endParaRPr>
          </a:p>
        </p:txBody>
      </p:sp>
      <p:sp>
        <p:nvSpPr>
          <p:cNvPr id="59" name="Rounded Rectangle 58"/>
          <p:cNvSpPr/>
          <p:nvPr/>
        </p:nvSpPr>
        <p:spPr>
          <a:xfrm>
            <a:off x="2085601" y="1210574"/>
            <a:ext cx="1447800" cy="5334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rPr>
              <a:t>DX10.1 App</a:t>
            </a:r>
            <a:endParaRPr lang="en-US" sz="2000" dirty="0">
              <a:solidFill>
                <a:srgbClr val="FFFFFF"/>
              </a:solidFill>
            </a:endParaRPr>
          </a:p>
        </p:txBody>
      </p:sp>
      <p:sp>
        <p:nvSpPr>
          <p:cNvPr id="62" name="Rounded Rectangle 61"/>
          <p:cNvSpPr/>
          <p:nvPr/>
        </p:nvSpPr>
        <p:spPr>
          <a:xfrm>
            <a:off x="587480" y="2209800"/>
            <a:ext cx="2971800" cy="304800"/>
          </a:xfrm>
          <a:prstGeom prst="round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rPr>
              <a:t>RDPD3D.DLL</a:t>
            </a:r>
          </a:p>
        </p:txBody>
      </p:sp>
      <p:sp>
        <p:nvSpPr>
          <p:cNvPr id="54" name="Rounded Rectangle 53"/>
          <p:cNvSpPr/>
          <p:nvPr/>
        </p:nvSpPr>
        <p:spPr>
          <a:xfrm>
            <a:off x="587480" y="1219200"/>
            <a:ext cx="1447800" cy="5334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rPr>
              <a:t>D2D App</a:t>
            </a:r>
            <a:endParaRPr lang="en-US" sz="2000" dirty="0">
              <a:solidFill>
                <a:srgbClr val="FFFFFF"/>
              </a:solidFill>
            </a:endParaRPr>
          </a:p>
        </p:txBody>
      </p:sp>
      <p:sp>
        <p:nvSpPr>
          <p:cNvPr id="55" name="Rounded Rectangle 54"/>
          <p:cNvSpPr/>
          <p:nvPr/>
        </p:nvSpPr>
        <p:spPr>
          <a:xfrm>
            <a:off x="6988280" y="1219200"/>
            <a:ext cx="1524000" cy="5334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rPr>
              <a:t>GDI App</a:t>
            </a:r>
            <a:endParaRPr lang="en-US" sz="2000" dirty="0">
              <a:solidFill>
                <a:srgbClr val="FFFFFF"/>
              </a:solidFill>
            </a:endParaRPr>
          </a:p>
        </p:txBody>
      </p:sp>
      <p:sp>
        <p:nvSpPr>
          <p:cNvPr id="60" name="Up-Down Arrow 59"/>
          <p:cNvSpPr/>
          <p:nvPr/>
        </p:nvSpPr>
        <p:spPr>
          <a:xfrm flipH="1">
            <a:off x="7369280" y="1752600"/>
            <a:ext cx="152400" cy="1981200"/>
          </a:xfrm>
          <a:prstGeom prst="upDownArrow">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a:solidFill>
                <a:srgbClr val="FFFFFF"/>
              </a:solidFill>
            </a:endParaRPr>
          </a:p>
        </p:txBody>
      </p:sp>
      <p:sp>
        <p:nvSpPr>
          <p:cNvPr id="80" name="Up-Down Arrow 79"/>
          <p:cNvSpPr/>
          <p:nvPr/>
        </p:nvSpPr>
        <p:spPr>
          <a:xfrm flipH="1">
            <a:off x="5429851" y="4296697"/>
            <a:ext cx="152400" cy="304800"/>
          </a:xfrm>
          <a:prstGeom prst="upDownArrow">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a:solidFill>
                <a:srgbClr val="FFFFFF"/>
              </a:solidFill>
            </a:endParaRPr>
          </a:p>
        </p:txBody>
      </p:sp>
      <p:sp>
        <p:nvSpPr>
          <p:cNvPr id="81" name="Rounded Rectangle 80"/>
          <p:cNvSpPr/>
          <p:nvPr/>
        </p:nvSpPr>
        <p:spPr>
          <a:xfrm>
            <a:off x="3711680" y="5334000"/>
            <a:ext cx="3564191" cy="457200"/>
          </a:xfrm>
          <a:prstGeom prst="round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rgbClr val="FFFFFF"/>
                </a:solidFill>
              </a:rPr>
              <a:t>RDP Driver Stack</a:t>
            </a:r>
            <a:endParaRPr lang="en-US" sz="2300" dirty="0">
              <a:solidFill>
                <a:srgbClr val="FFFFFF"/>
              </a:solidFill>
            </a:endParaRPr>
          </a:p>
        </p:txBody>
      </p:sp>
      <p:sp>
        <p:nvSpPr>
          <p:cNvPr id="82" name="Rounded Rectangle 81"/>
          <p:cNvSpPr/>
          <p:nvPr/>
        </p:nvSpPr>
        <p:spPr>
          <a:xfrm>
            <a:off x="3711680" y="6106211"/>
            <a:ext cx="3581399" cy="457200"/>
          </a:xfrm>
          <a:prstGeom prst="roundRect">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rgbClr val="FFFFFF"/>
                </a:solidFill>
              </a:rPr>
              <a:t>Transport: (</a:t>
            </a:r>
            <a:r>
              <a:rPr lang="en-US" sz="2300" dirty="0" err="1" smtClean="0">
                <a:solidFill>
                  <a:srgbClr val="FFFFFF"/>
                </a:solidFill>
              </a:rPr>
              <a:t>TCPIP.Sys</a:t>
            </a:r>
            <a:r>
              <a:rPr lang="en-US" sz="2300" dirty="0" smtClean="0">
                <a:solidFill>
                  <a:srgbClr val="FFFFFF"/>
                </a:solidFill>
              </a:rPr>
              <a:t>)</a:t>
            </a:r>
            <a:endParaRPr lang="en-US" sz="2300" dirty="0">
              <a:solidFill>
                <a:srgbClr val="FFFFFF"/>
              </a:solidFill>
            </a:endParaRPr>
          </a:p>
        </p:txBody>
      </p:sp>
      <p:sp>
        <p:nvSpPr>
          <p:cNvPr id="83" name="Up-Down Arrow 82"/>
          <p:cNvSpPr/>
          <p:nvPr/>
        </p:nvSpPr>
        <p:spPr>
          <a:xfrm flipH="1">
            <a:off x="5429851" y="5058697"/>
            <a:ext cx="152400" cy="304800"/>
          </a:xfrm>
          <a:prstGeom prst="upDownArrow">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a:solidFill>
                <a:srgbClr val="FFFFFF"/>
              </a:solidFill>
            </a:endParaRPr>
          </a:p>
        </p:txBody>
      </p:sp>
      <p:sp>
        <p:nvSpPr>
          <p:cNvPr id="84" name="Up-Down Arrow 83"/>
          <p:cNvSpPr/>
          <p:nvPr/>
        </p:nvSpPr>
        <p:spPr>
          <a:xfrm flipH="1">
            <a:off x="5429851" y="5820697"/>
            <a:ext cx="152400" cy="304800"/>
          </a:xfrm>
          <a:prstGeom prst="upDownArrow">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a:solidFill>
                <a:srgbClr val="FFFFFF"/>
              </a:solidFill>
            </a:endParaRPr>
          </a:p>
        </p:txBody>
      </p:sp>
      <p:sp>
        <p:nvSpPr>
          <p:cNvPr id="87" name="Left-Up Arrow 86"/>
          <p:cNvSpPr/>
          <p:nvPr/>
        </p:nvSpPr>
        <p:spPr>
          <a:xfrm flipH="1">
            <a:off x="2797280" y="2895600"/>
            <a:ext cx="914400" cy="2743200"/>
          </a:xfrm>
          <a:prstGeom prst="leftUpArrow">
            <a:avLst>
              <a:gd name="adj1" fmla="val 3403"/>
              <a:gd name="adj2" fmla="val 3944"/>
              <a:gd name="adj3" fmla="val 7134"/>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a:solidFill>
                <a:srgbClr val="FFFFFF"/>
              </a:solidFill>
            </a:endParaRPr>
          </a:p>
        </p:txBody>
      </p:sp>
      <p:sp>
        <p:nvSpPr>
          <p:cNvPr id="88" name="Left-Right Arrow 87"/>
          <p:cNvSpPr/>
          <p:nvPr/>
        </p:nvSpPr>
        <p:spPr>
          <a:xfrm flipH="1">
            <a:off x="7342241" y="6253314"/>
            <a:ext cx="641555" cy="206480"/>
          </a:xfrm>
          <a:prstGeom prst="leftRightArrow">
            <a:avLst>
              <a:gd name="adj1" fmla="val 30221"/>
              <a:gd name="adj2" fmla="val 31868"/>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a:solidFill>
                <a:srgbClr val="FFFFFF"/>
              </a:solidFill>
            </a:endParaRPr>
          </a:p>
        </p:txBody>
      </p:sp>
      <p:sp>
        <p:nvSpPr>
          <p:cNvPr id="89" name="TextBox 88"/>
          <p:cNvSpPr txBox="1"/>
          <p:nvPr/>
        </p:nvSpPr>
        <p:spPr>
          <a:xfrm>
            <a:off x="7850228" y="6051700"/>
            <a:ext cx="914400" cy="584775"/>
          </a:xfrm>
          <a:prstGeom prst="rect">
            <a:avLst/>
          </a:prstGeom>
          <a:noFill/>
        </p:spPr>
        <p:txBody>
          <a:bodyPr wrap="square" rtlCol="0">
            <a:spAutoFit/>
          </a:bodyPr>
          <a:lstStyle/>
          <a:p>
            <a:pPr algn="ctr"/>
            <a:r>
              <a:rPr lang="en-US" sz="1600" dirty="0" smtClean="0"/>
              <a:t>To RDP Client</a:t>
            </a:r>
            <a:endParaRPr lang="en-US" sz="1600" dirty="0"/>
          </a:p>
        </p:txBody>
      </p:sp>
      <p:sp>
        <p:nvSpPr>
          <p:cNvPr id="90" name="Rounded Rectangle 89"/>
          <p:cNvSpPr/>
          <p:nvPr/>
        </p:nvSpPr>
        <p:spPr>
          <a:xfrm>
            <a:off x="5235680" y="1219200"/>
            <a:ext cx="1676400" cy="5334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rPr>
              <a:t>Media App</a:t>
            </a:r>
            <a:endParaRPr lang="en-US" sz="2000" dirty="0">
              <a:solidFill>
                <a:srgbClr val="FFFFFF"/>
              </a:solidFill>
            </a:endParaRPr>
          </a:p>
        </p:txBody>
      </p:sp>
      <p:sp>
        <p:nvSpPr>
          <p:cNvPr id="92" name="Rounded Rectangle 91"/>
          <p:cNvSpPr/>
          <p:nvPr/>
        </p:nvSpPr>
        <p:spPr>
          <a:xfrm>
            <a:off x="5235680" y="1905000"/>
            <a:ext cx="1676400" cy="609600"/>
          </a:xfrm>
          <a:prstGeom prst="round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rgbClr val="FFFFFF"/>
                </a:solidFill>
              </a:rPr>
              <a:t>TSMF.DLL</a:t>
            </a:r>
          </a:p>
        </p:txBody>
      </p:sp>
      <p:sp>
        <p:nvSpPr>
          <p:cNvPr id="93" name="Rounded Rectangle 92"/>
          <p:cNvSpPr/>
          <p:nvPr/>
        </p:nvSpPr>
        <p:spPr>
          <a:xfrm>
            <a:off x="397779" y="5089876"/>
            <a:ext cx="1524000" cy="457200"/>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300" dirty="0" smtClean="0">
                <a:solidFill>
                  <a:srgbClr val="FFFFFF"/>
                </a:solidFill>
              </a:rPr>
              <a:t>Apps</a:t>
            </a:r>
            <a:endParaRPr lang="en-US" sz="2300" dirty="0">
              <a:solidFill>
                <a:srgbClr val="FFFFFF"/>
              </a:solidFill>
            </a:endParaRPr>
          </a:p>
        </p:txBody>
      </p:sp>
      <p:sp>
        <p:nvSpPr>
          <p:cNvPr id="94" name="Rounded Rectangle 93"/>
          <p:cNvSpPr/>
          <p:nvPr/>
        </p:nvSpPr>
        <p:spPr>
          <a:xfrm>
            <a:off x="397779" y="6156676"/>
            <a:ext cx="1524000" cy="457200"/>
          </a:xfrm>
          <a:prstGeom prst="roundRect">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300" dirty="0" smtClean="0">
                <a:solidFill>
                  <a:srgbClr val="FFFFFF"/>
                </a:solidFill>
              </a:rPr>
              <a:t>OS</a:t>
            </a:r>
            <a:endParaRPr lang="en-US" sz="2300" dirty="0">
              <a:solidFill>
                <a:srgbClr val="FFFFFF"/>
              </a:solidFill>
            </a:endParaRPr>
          </a:p>
        </p:txBody>
      </p:sp>
      <p:sp>
        <p:nvSpPr>
          <p:cNvPr id="95" name="Rounded Rectangle 94"/>
          <p:cNvSpPr/>
          <p:nvPr/>
        </p:nvSpPr>
        <p:spPr>
          <a:xfrm>
            <a:off x="397779" y="5623276"/>
            <a:ext cx="1524000" cy="457200"/>
          </a:xfrm>
          <a:prstGeom prst="round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rgbClr val="FFFFFF"/>
                </a:solidFill>
              </a:rPr>
              <a:t>RDP</a:t>
            </a:r>
          </a:p>
        </p:txBody>
      </p:sp>
      <p:sp>
        <p:nvSpPr>
          <p:cNvPr id="96" name="Rounded Rectangle 95"/>
          <p:cNvSpPr/>
          <p:nvPr/>
        </p:nvSpPr>
        <p:spPr>
          <a:xfrm>
            <a:off x="3635480" y="1905000"/>
            <a:ext cx="1524000" cy="609600"/>
          </a:xfrm>
          <a:prstGeom prst="round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rgbClr val="FFFFFF"/>
                </a:solidFill>
              </a:rPr>
              <a:t>DWMcore.DLL</a:t>
            </a:r>
          </a:p>
        </p:txBody>
      </p:sp>
      <p:sp>
        <p:nvSpPr>
          <p:cNvPr id="97" name="TextBox 96"/>
          <p:cNvSpPr txBox="1"/>
          <p:nvPr/>
        </p:nvSpPr>
        <p:spPr>
          <a:xfrm rot="16200000">
            <a:off x="1000092" y="3887420"/>
            <a:ext cx="3048000" cy="646331"/>
          </a:xfrm>
          <a:prstGeom prst="rect">
            <a:avLst/>
          </a:prstGeom>
          <a:noFill/>
        </p:spPr>
        <p:txBody>
          <a:bodyPr wrap="square" rtlCol="0">
            <a:spAutoFit/>
          </a:bodyPr>
          <a:lstStyle/>
          <a:p>
            <a:r>
              <a:rPr lang="en-US" dirty="0" smtClean="0"/>
              <a:t>Efficient Command</a:t>
            </a:r>
          </a:p>
          <a:p>
            <a:r>
              <a:rPr lang="en-US" dirty="0" smtClean="0"/>
              <a:t>Streams</a:t>
            </a:r>
            <a:endParaRPr lang="en-US" dirty="0"/>
          </a:p>
        </p:txBody>
      </p:sp>
      <p:sp>
        <p:nvSpPr>
          <p:cNvPr id="30" name="TextBox 29"/>
          <p:cNvSpPr txBox="1"/>
          <p:nvPr/>
        </p:nvSpPr>
        <p:spPr>
          <a:xfrm rot="5400000">
            <a:off x="7037423" y="2374612"/>
            <a:ext cx="1676400" cy="584775"/>
          </a:xfrm>
          <a:prstGeom prst="rect">
            <a:avLst/>
          </a:prstGeom>
          <a:noFill/>
        </p:spPr>
        <p:txBody>
          <a:bodyPr wrap="square" rtlCol="0">
            <a:spAutoFit/>
          </a:bodyPr>
          <a:lstStyle/>
          <a:p>
            <a:r>
              <a:rPr lang="en-US" sz="1600" dirty="0" smtClean="0"/>
              <a:t>Efficient GDI</a:t>
            </a:r>
          </a:p>
          <a:p>
            <a:r>
              <a:rPr lang="en-US" sz="1600" dirty="0" smtClean="0"/>
              <a:t>Stream</a:t>
            </a:r>
            <a:endParaRPr lang="en-US" sz="1600" dirty="0"/>
          </a:p>
        </p:txBody>
      </p:sp>
      <p:sp>
        <p:nvSpPr>
          <p:cNvPr id="31" name="Rounded Rectangle 30"/>
          <p:cNvSpPr/>
          <p:nvPr/>
        </p:nvSpPr>
        <p:spPr>
          <a:xfrm>
            <a:off x="587480" y="1828800"/>
            <a:ext cx="2971800" cy="304800"/>
          </a:xfrm>
          <a:prstGeom prst="roundRect">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rgbClr val="FFFFFF"/>
                </a:solidFill>
              </a:rPr>
              <a:t>DX Runtime</a:t>
            </a:r>
            <a:endParaRPr lang="en-US" sz="2000" dirty="0">
              <a:solidFill>
                <a:srgbClr val="FFFFFF"/>
              </a:solidFill>
            </a:endParaRP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7"/>
          <p:cNvSpPr>
            <a:spLocks/>
          </p:cNvSpPr>
          <p:nvPr/>
        </p:nvSpPr>
        <p:spPr bwMode="auto">
          <a:xfrm>
            <a:off x="4532671" y="1336265"/>
            <a:ext cx="4208207" cy="5521735"/>
          </a:xfrm>
          <a:custGeom>
            <a:avLst/>
            <a:gdLst/>
            <a:ahLst/>
            <a:cxnLst>
              <a:cxn ang="0">
                <a:pos x="690" y="2126"/>
              </a:cxn>
              <a:cxn ang="0">
                <a:pos x="673" y="2140"/>
              </a:cxn>
              <a:cxn ang="0">
                <a:pos x="17" y="2140"/>
              </a:cxn>
              <a:cxn ang="0">
                <a:pos x="0" y="2126"/>
              </a:cxn>
              <a:cxn ang="0">
                <a:pos x="0" y="14"/>
              </a:cxn>
              <a:cxn ang="0">
                <a:pos x="17" y="0"/>
              </a:cxn>
              <a:cxn ang="0">
                <a:pos x="673" y="0"/>
              </a:cxn>
              <a:cxn ang="0">
                <a:pos x="690" y="14"/>
              </a:cxn>
              <a:cxn ang="0">
                <a:pos x="690" y="2126"/>
              </a:cxn>
            </a:cxnLst>
            <a:rect l="0" t="0" r="r" b="b"/>
            <a:pathLst>
              <a:path w="690" h="2140">
                <a:moveTo>
                  <a:pt x="690" y="2126"/>
                </a:moveTo>
                <a:cubicBezTo>
                  <a:pt x="690" y="2134"/>
                  <a:pt x="682" y="2140"/>
                  <a:pt x="673" y="2140"/>
                </a:cubicBezTo>
                <a:cubicBezTo>
                  <a:pt x="17" y="2140"/>
                  <a:pt x="17" y="2140"/>
                  <a:pt x="17" y="2140"/>
                </a:cubicBezTo>
                <a:cubicBezTo>
                  <a:pt x="8" y="2140"/>
                  <a:pt x="0" y="2134"/>
                  <a:pt x="0" y="2126"/>
                </a:cubicBezTo>
                <a:cubicBezTo>
                  <a:pt x="0" y="14"/>
                  <a:pt x="0" y="14"/>
                  <a:pt x="0" y="14"/>
                </a:cubicBezTo>
                <a:cubicBezTo>
                  <a:pt x="0" y="6"/>
                  <a:pt x="8" y="0"/>
                  <a:pt x="17" y="0"/>
                </a:cubicBezTo>
                <a:cubicBezTo>
                  <a:pt x="673" y="0"/>
                  <a:pt x="673" y="0"/>
                  <a:pt x="673" y="0"/>
                </a:cubicBezTo>
                <a:cubicBezTo>
                  <a:pt x="682" y="0"/>
                  <a:pt x="690" y="6"/>
                  <a:pt x="690" y="14"/>
                </a:cubicBezTo>
                <a:lnTo>
                  <a:pt x="690" y="2126"/>
                </a:lnTo>
                <a:close/>
              </a:path>
            </a:pathLst>
          </a:custGeom>
          <a:gradFill>
            <a:gsLst>
              <a:gs pos="0">
                <a:schemeClr val="accent1">
                  <a:shade val="47500"/>
                  <a:satMod val="137000"/>
                  <a:alpha val="18000"/>
                </a:schemeClr>
              </a:gs>
              <a:gs pos="55000">
                <a:schemeClr val="accent1">
                  <a:shade val="69000"/>
                  <a:satMod val="137000"/>
                </a:schemeClr>
              </a:gs>
              <a:gs pos="100000">
                <a:schemeClr val="accent1">
                  <a:shade val="98000"/>
                  <a:satMod val="137000"/>
                </a:schemeClr>
              </a:gs>
            </a:gsLs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a:solidFill>
                <a:srgbClr val="FFFFFF"/>
              </a:solidFill>
              <a:latin typeface="Calibri"/>
            </a:endParaRPr>
          </a:p>
        </p:txBody>
      </p:sp>
      <p:sp>
        <p:nvSpPr>
          <p:cNvPr id="20" name="Freeform 7"/>
          <p:cNvSpPr>
            <a:spLocks/>
          </p:cNvSpPr>
          <p:nvPr/>
        </p:nvSpPr>
        <p:spPr bwMode="auto">
          <a:xfrm>
            <a:off x="369478" y="1336265"/>
            <a:ext cx="4153361" cy="5521735"/>
          </a:xfrm>
          <a:custGeom>
            <a:avLst/>
            <a:gdLst/>
            <a:ahLst/>
            <a:cxnLst>
              <a:cxn ang="0">
                <a:pos x="690" y="2126"/>
              </a:cxn>
              <a:cxn ang="0">
                <a:pos x="673" y="2140"/>
              </a:cxn>
              <a:cxn ang="0">
                <a:pos x="17" y="2140"/>
              </a:cxn>
              <a:cxn ang="0">
                <a:pos x="0" y="2126"/>
              </a:cxn>
              <a:cxn ang="0">
                <a:pos x="0" y="14"/>
              </a:cxn>
              <a:cxn ang="0">
                <a:pos x="17" y="0"/>
              </a:cxn>
              <a:cxn ang="0">
                <a:pos x="673" y="0"/>
              </a:cxn>
              <a:cxn ang="0">
                <a:pos x="690" y="14"/>
              </a:cxn>
              <a:cxn ang="0">
                <a:pos x="690" y="2126"/>
              </a:cxn>
            </a:cxnLst>
            <a:rect l="0" t="0" r="r" b="b"/>
            <a:pathLst>
              <a:path w="690" h="2140">
                <a:moveTo>
                  <a:pt x="690" y="2126"/>
                </a:moveTo>
                <a:cubicBezTo>
                  <a:pt x="690" y="2134"/>
                  <a:pt x="682" y="2140"/>
                  <a:pt x="673" y="2140"/>
                </a:cubicBezTo>
                <a:cubicBezTo>
                  <a:pt x="17" y="2140"/>
                  <a:pt x="17" y="2140"/>
                  <a:pt x="17" y="2140"/>
                </a:cubicBezTo>
                <a:cubicBezTo>
                  <a:pt x="8" y="2140"/>
                  <a:pt x="0" y="2134"/>
                  <a:pt x="0" y="2126"/>
                </a:cubicBezTo>
                <a:cubicBezTo>
                  <a:pt x="0" y="14"/>
                  <a:pt x="0" y="14"/>
                  <a:pt x="0" y="14"/>
                </a:cubicBezTo>
                <a:cubicBezTo>
                  <a:pt x="0" y="6"/>
                  <a:pt x="8" y="0"/>
                  <a:pt x="17" y="0"/>
                </a:cubicBezTo>
                <a:cubicBezTo>
                  <a:pt x="673" y="0"/>
                  <a:pt x="673" y="0"/>
                  <a:pt x="673" y="0"/>
                </a:cubicBezTo>
                <a:cubicBezTo>
                  <a:pt x="682" y="0"/>
                  <a:pt x="690" y="6"/>
                  <a:pt x="690" y="14"/>
                </a:cubicBezTo>
                <a:lnTo>
                  <a:pt x="690" y="2126"/>
                </a:lnTo>
                <a:close/>
              </a:path>
            </a:pathLst>
          </a:custGeom>
          <a:gradFill>
            <a:gsLst>
              <a:gs pos="0">
                <a:schemeClr val="accent4">
                  <a:shade val="47500"/>
                  <a:satMod val="137000"/>
                  <a:alpha val="0"/>
                </a:schemeClr>
              </a:gs>
              <a:gs pos="55000">
                <a:schemeClr val="accent4">
                  <a:shade val="69000"/>
                  <a:satMod val="137000"/>
                </a:schemeClr>
              </a:gs>
              <a:gs pos="100000">
                <a:schemeClr val="accent4">
                  <a:shade val="98000"/>
                  <a:satMod val="137000"/>
                </a:schemeClr>
              </a:gs>
            </a:gsLst>
          </a:grad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a:solidFill>
                <a:srgbClr val="FFFFFF"/>
              </a:solidFill>
              <a:latin typeface="Calibri"/>
            </a:endParaRPr>
          </a:p>
        </p:txBody>
      </p:sp>
      <p:sp>
        <p:nvSpPr>
          <p:cNvPr id="2" name="Title 1"/>
          <p:cNvSpPr>
            <a:spLocks noGrp="1"/>
          </p:cNvSpPr>
          <p:nvPr>
            <p:ph type="title"/>
          </p:nvPr>
        </p:nvSpPr>
        <p:spPr>
          <a:xfrm>
            <a:off x="387054" y="152400"/>
            <a:ext cx="8375946" cy="498598"/>
          </a:xfrm>
        </p:spPr>
        <p:txBody>
          <a:bodyPr/>
          <a:lstStyle/>
          <a:p>
            <a:r>
              <a:rPr lang="en-US" sz="3600" dirty="0" smtClean="0"/>
              <a:t>RDP </a:t>
            </a:r>
            <a:r>
              <a:rPr lang="en-US" sz="3600" dirty="0" err="1" smtClean="0"/>
              <a:t>Remoting</a:t>
            </a:r>
            <a:r>
              <a:rPr lang="en-US" sz="3600" dirty="0" smtClean="0"/>
              <a:t> Techniques In Windows7</a:t>
            </a:r>
          </a:p>
        </p:txBody>
      </p:sp>
      <p:sp>
        <p:nvSpPr>
          <p:cNvPr id="10" name="Rounded Rectangle 9"/>
          <p:cNvSpPr/>
          <p:nvPr/>
        </p:nvSpPr>
        <p:spPr>
          <a:xfrm>
            <a:off x="762000" y="2261416"/>
            <a:ext cx="3276600" cy="60960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a:r>
              <a:rPr lang="en-US" sz="3200" dirty="0" smtClean="0"/>
              <a:t>Direct2D</a:t>
            </a:r>
            <a:endParaRPr lang="en-US" sz="3200" dirty="0"/>
          </a:p>
        </p:txBody>
      </p:sp>
      <p:sp>
        <p:nvSpPr>
          <p:cNvPr id="12" name="Rounded Rectangle 11"/>
          <p:cNvSpPr/>
          <p:nvPr/>
        </p:nvSpPr>
        <p:spPr>
          <a:xfrm>
            <a:off x="762000" y="3050456"/>
            <a:ext cx="3276600" cy="60960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a:r>
              <a:rPr lang="en-US" sz="3200" dirty="0" smtClean="0"/>
              <a:t>Direct 3D: 10.1</a:t>
            </a:r>
            <a:endParaRPr lang="en-US" sz="3200" dirty="0"/>
          </a:p>
        </p:txBody>
      </p:sp>
      <p:sp>
        <p:nvSpPr>
          <p:cNvPr id="13" name="Rounded Rectangle 12"/>
          <p:cNvSpPr/>
          <p:nvPr/>
        </p:nvSpPr>
        <p:spPr>
          <a:xfrm>
            <a:off x="762000" y="3839496"/>
            <a:ext cx="3276600" cy="175260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a:endParaRPr lang="en-US" sz="3200" dirty="0" smtClean="0"/>
          </a:p>
          <a:p>
            <a:pPr algn="ctr"/>
            <a:r>
              <a:rPr lang="en-US" sz="3200" dirty="0" smtClean="0"/>
              <a:t>Efficient Media</a:t>
            </a:r>
          </a:p>
          <a:p>
            <a:pPr algn="ctr"/>
            <a:r>
              <a:rPr lang="en-US" sz="2000" dirty="0" smtClean="0"/>
              <a:t>Requires: Codecs on Client</a:t>
            </a:r>
          </a:p>
          <a:p>
            <a:pPr algn="ctr"/>
            <a:r>
              <a:rPr lang="en-US" sz="2000" dirty="0" smtClean="0"/>
              <a:t>Content cannot have DRM or licensing </a:t>
            </a:r>
          </a:p>
          <a:p>
            <a:pPr algn="ctr"/>
            <a:endParaRPr lang="en-US" sz="2000" dirty="0"/>
          </a:p>
        </p:txBody>
      </p:sp>
      <p:sp>
        <p:nvSpPr>
          <p:cNvPr id="14" name="Rounded Rectangle 13"/>
          <p:cNvSpPr/>
          <p:nvPr/>
        </p:nvSpPr>
        <p:spPr>
          <a:xfrm>
            <a:off x="762000" y="5754328"/>
            <a:ext cx="3276600" cy="60960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a:r>
              <a:rPr lang="en-US" sz="3200" dirty="0" smtClean="0"/>
              <a:t>GDI</a:t>
            </a:r>
            <a:endParaRPr lang="en-US" sz="3200" dirty="0"/>
          </a:p>
        </p:txBody>
      </p:sp>
      <p:sp>
        <p:nvSpPr>
          <p:cNvPr id="15" name="Rounded Rectangle 14"/>
          <p:cNvSpPr/>
          <p:nvPr/>
        </p:nvSpPr>
        <p:spPr>
          <a:xfrm>
            <a:off x="5029200" y="2271248"/>
            <a:ext cx="3276600" cy="609600"/>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3200" dirty="0" smtClean="0">
                <a:solidFill>
                  <a:srgbClr val="FFFFFF"/>
                </a:solidFill>
                <a:latin typeface="Calibri"/>
              </a:rPr>
              <a:t>WPF</a:t>
            </a:r>
          </a:p>
        </p:txBody>
      </p:sp>
      <p:sp>
        <p:nvSpPr>
          <p:cNvPr id="16" name="Rounded Rectangle 15"/>
          <p:cNvSpPr/>
          <p:nvPr/>
        </p:nvSpPr>
        <p:spPr>
          <a:xfrm>
            <a:off x="5029200" y="3109448"/>
            <a:ext cx="3276600" cy="609600"/>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3200" dirty="0" smtClean="0">
                <a:solidFill>
                  <a:srgbClr val="FFFFFF"/>
                </a:solidFill>
                <a:latin typeface="Calibri"/>
              </a:rPr>
              <a:t>Silverlight</a:t>
            </a:r>
          </a:p>
        </p:txBody>
      </p:sp>
      <p:sp>
        <p:nvSpPr>
          <p:cNvPr id="17" name="Rounded Rectangle 16"/>
          <p:cNvSpPr/>
          <p:nvPr/>
        </p:nvSpPr>
        <p:spPr>
          <a:xfrm>
            <a:off x="5029200" y="3947648"/>
            <a:ext cx="3276600" cy="609600"/>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3200" dirty="0" smtClean="0">
                <a:solidFill>
                  <a:srgbClr val="FFFFFF"/>
                </a:solidFill>
                <a:latin typeface="Calibri"/>
              </a:rPr>
              <a:t>Flash</a:t>
            </a:r>
          </a:p>
        </p:txBody>
      </p:sp>
      <p:sp>
        <p:nvSpPr>
          <p:cNvPr id="18" name="Rounded Rectangle 17"/>
          <p:cNvSpPr/>
          <p:nvPr/>
        </p:nvSpPr>
        <p:spPr>
          <a:xfrm>
            <a:off x="5029200" y="4785848"/>
            <a:ext cx="3276600" cy="609600"/>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3200" dirty="0" smtClean="0">
                <a:solidFill>
                  <a:srgbClr val="FFFFFF"/>
                </a:solidFill>
                <a:latin typeface="Calibri"/>
              </a:rPr>
              <a:t>All other media</a:t>
            </a:r>
          </a:p>
        </p:txBody>
      </p:sp>
      <p:sp>
        <p:nvSpPr>
          <p:cNvPr id="19" name="Rounded Rectangle 18"/>
          <p:cNvSpPr/>
          <p:nvPr/>
        </p:nvSpPr>
        <p:spPr>
          <a:xfrm>
            <a:off x="5029200" y="5624048"/>
            <a:ext cx="3276600" cy="609600"/>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3200" dirty="0" smtClean="0">
                <a:solidFill>
                  <a:srgbClr val="FFFFFF"/>
                </a:solidFill>
                <a:latin typeface="Calibri"/>
              </a:rPr>
              <a:t>Direct 3D &lt;10.1</a:t>
            </a:r>
          </a:p>
        </p:txBody>
      </p:sp>
      <p:sp>
        <p:nvSpPr>
          <p:cNvPr id="21" name="Freeform 20"/>
          <p:cNvSpPr>
            <a:spLocks/>
          </p:cNvSpPr>
          <p:nvPr/>
        </p:nvSpPr>
        <p:spPr bwMode="auto">
          <a:xfrm>
            <a:off x="369479" y="1316600"/>
            <a:ext cx="4153360" cy="649851"/>
          </a:xfrm>
          <a:custGeom>
            <a:avLst/>
            <a:gdLst/>
            <a:ahLst/>
            <a:cxnLst>
              <a:cxn ang="0">
                <a:pos x="690" y="212"/>
              </a:cxn>
              <a:cxn ang="0">
                <a:pos x="690" y="14"/>
              </a:cxn>
              <a:cxn ang="0">
                <a:pos x="673" y="0"/>
              </a:cxn>
              <a:cxn ang="0">
                <a:pos x="17" y="0"/>
              </a:cxn>
              <a:cxn ang="0">
                <a:pos x="0" y="14"/>
              </a:cxn>
              <a:cxn ang="0">
                <a:pos x="0" y="212"/>
              </a:cxn>
              <a:cxn ang="0">
                <a:pos x="690" y="212"/>
              </a:cxn>
            </a:cxnLst>
            <a:rect l="0" t="0" r="r" b="b"/>
            <a:pathLst>
              <a:path w="690" h="212">
                <a:moveTo>
                  <a:pt x="690" y="212"/>
                </a:moveTo>
                <a:cubicBezTo>
                  <a:pt x="690" y="14"/>
                  <a:pt x="690" y="14"/>
                  <a:pt x="690" y="14"/>
                </a:cubicBezTo>
                <a:cubicBezTo>
                  <a:pt x="690" y="6"/>
                  <a:pt x="682" y="0"/>
                  <a:pt x="673" y="0"/>
                </a:cubicBezTo>
                <a:cubicBezTo>
                  <a:pt x="17" y="0"/>
                  <a:pt x="17" y="0"/>
                  <a:pt x="17" y="0"/>
                </a:cubicBezTo>
                <a:cubicBezTo>
                  <a:pt x="8" y="0"/>
                  <a:pt x="0" y="6"/>
                  <a:pt x="0" y="14"/>
                </a:cubicBezTo>
                <a:cubicBezTo>
                  <a:pt x="0" y="212"/>
                  <a:pt x="0" y="212"/>
                  <a:pt x="0" y="212"/>
                </a:cubicBezTo>
                <a:lnTo>
                  <a:pt x="690" y="212"/>
                </a:lnTo>
                <a:close/>
              </a:path>
            </a:pathLst>
          </a:cu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a:r>
              <a:rPr lang="en-US" sz="3200" dirty="0" smtClean="0"/>
              <a:t>RDP Client Rendering</a:t>
            </a:r>
            <a:endParaRPr lang="en-US" sz="3200" dirty="0"/>
          </a:p>
        </p:txBody>
      </p:sp>
      <p:sp>
        <p:nvSpPr>
          <p:cNvPr id="23" name="Freeform 22"/>
          <p:cNvSpPr>
            <a:spLocks/>
          </p:cNvSpPr>
          <p:nvPr/>
        </p:nvSpPr>
        <p:spPr bwMode="auto">
          <a:xfrm>
            <a:off x="4532671" y="1316600"/>
            <a:ext cx="4208207" cy="649851"/>
          </a:xfrm>
          <a:custGeom>
            <a:avLst/>
            <a:gdLst/>
            <a:ahLst/>
            <a:cxnLst>
              <a:cxn ang="0">
                <a:pos x="690" y="212"/>
              </a:cxn>
              <a:cxn ang="0">
                <a:pos x="690" y="14"/>
              </a:cxn>
              <a:cxn ang="0">
                <a:pos x="673" y="0"/>
              </a:cxn>
              <a:cxn ang="0">
                <a:pos x="17" y="0"/>
              </a:cxn>
              <a:cxn ang="0">
                <a:pos x="0" y="14"/>
              </a:cxn>
              <a:cxn ang="0">
                <a:pos x="0" y="212"/>
              </a:cxn>
              <a:cxn ang="0">
                <a:pos x="690" y="212"/>
              </a:cxn>
            </a:cxnLst>
            <a:rect l="0" t="0" r="r" b="b"/>
            <a:pathLst>
              <a:path w="690" h="212">
                <a:moveTo>
                  <a:pt x="690" y="212"/>
                </a:moveTo>
                <a:cubicBezTo>
                  <a:pt x="690" y="14"/>
                  <a:pt x="690" y="14"/>
                  <a:pt x="690" y="14"/>
                </a:cubicBezTo>
                <a:cubicBezTo>
                  <a:pt x="690" y="6"/>
                  <a:pt x="682" y="0"/>
                  <a:pt x="673" y="0"/>
                </a:cubicBezTo>
                <a:cubicBezTo>
                  <a:pt x="17" y="0"/>
                  <a:pt x="17" y="0"/>
                  <a:pt x="17" y="0"/>
                </a:cubicBezTo>
                <a:cubicBezTo>
                  <a:pt x="8" y="0"/>
                  <a:pt x="0" y="6"/>
                  <a:pt x="0" y="14"/>
                </a:cubicBezTo>
                <a:cubicBezTo>
                  <a:pt x="0" y="212"/>
                  <a:pt x="0" y="212"/>
                  <a:pt x="0" y="212"/>
                </a:cubicBezTo>
                <a:lnTo>
                  <a:pt x="690" y="212"/>
                </a:lnTo>
                <a:close/>
              </a:path>
            </a:pathLst>
          </a:custGeom>
          <a:ln>
            <a:no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3200" dirty="0" smtClean="0">
                <a:solidFill>
                  <a:srgbClr val="FFFFFF"/>
                </a:solidFill>
                <a:latin typeface="Calibri"/>
              </a:rPr>
              <a:t>RDP Host Rendering</a:t>
            </a: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152400"/>
            <a:ext cx="8375946" cy="553998"/>
          </a:xfrm>
        </p:spPr>
        <p:txBody>
          <a:bodyPr/>
          <a:lstStyle/>
          <a:p>
            <a:r>
              <a:rPr lang="en-US" dirty="0" smtClean="0"/>
              <a:t>RDP Graphics Intensive Performance</a:t>
            </a:r>
            <a:endParaRPr lang="en-US" dirty="0">
              <a:solidFill>
                <a:schemeClr val="accent3"/>
              </a:solidFill>
            </a:endParaRPr>
          </a:p>
        </p:txBody>
      </p:sp>
      <p:graphicFrame>
        <p:nvGraphicFramePr>
          <p:cNvPr id="7" name="Chart 6"/>
          <p:cNvGraphicFramePr/>
          <p:nvPr/>
        </p:nvGraphicFramePr>
        <p:xfrm>
          <a:off x="730250" y="1600200"/>
          <a:ext cx="7681913" cy="492249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152400"/>
            <a:ext cx="8375946" cy="1107996"/>
          </a:xfrm>
        </p:spPr>
        <p:txBody>
          <a:bodyPr/>
          <a:lstStyle/>
          <a:p>
            <a:r>
              <a:rPr lang="en-US" dirty="0" smtClean="0"/>
              <a:t>RDP </a:t>
            </a:r>
            <a:r>
              <a:rPr smtClean="0"/>
              <a:t>Office And LOB </a:t>
            </a:r>
            <a:br>
              <a:rPr smtClean="0"/>
            </a:br>
            <a:r>
              <a:rPr smtClean="0"/>
              <a:t>Application Performance</a:t>
            </a:r>
            <a:endParaRPr lang="en-US" dirty="0">
              <a:solidFill>
                <a:schemeClr val="accent3"/>
              </a:solidFill>
            </a:endParaRPr>
          </a:p>
        </p:txBody>
      </p:sp>
      <p:graphicFrame>
        <p:nvGraphicFramePr>
          <p:cNvPr id="5" name="Chart 4"/>
          <p:cNvGraphicFramePr/>
          <p:nvPr/>
        </p:nvGraphicFramePr>
        <p:xfrm>
          <a:off x="730250" y="1600199"/>
          <a:ext cx="7681913" cy="4921715"/>
        </p:xfrm>
        <a:graphic>
          <a:graphicData uri="http://schemas.openxmlformats.org/drawingml/2006/chart">
            <c:chart xmlns:c="http://schemas.openxmlformats.org/drawingml/2006/chart" xmlns:r="http://schemas.openxmlformats.org/officeDocument/2006/relationships" r:id="rId3"/>
          </a:graphicData>
        </a:graphic>
      </p:graphicFrame>
      <p:sp>
        <p:nvSpPr>
          <p:cNvPr id="4" name="Explosion 2 3"/>
          <p:cNvSpPr/>
          <p:nvPr/>
        </p:nvSpPr>
        <p:spPr bwMode="auto">
          <a:xfrm>
            <a:off x="2416934" y="3416062"/>
            <a:ext cx="1637482" cy="1173192"/>
          </a:xfrm>
          <a:prstGeom prst="irregularSeal2">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defTabSz="914099" fontAlgn="base">
              <a:spcBef>
                <a:spcPct val="0"/>
              </a:spcBef>
              <a:spcAft>
                <a:spcPct val="0"/>
              </a:spcAft>
            </a:pPr>
            <a:r>
              <a:rPr lang="en-US" sz="1800" dirty="0" smtClean="0">
                <a:solidFill>
                  <a:schemeClr val="bg1"/>
                </a:solidFill>
                <a:latin typeface="Calibri"/>
              </a:rPr>
              <a:t>65% Drop</a:t>
            </a:r>
            <a:endParaRPr lang="en-US" sz="1800" dirty="0">
              <a:solidFill>
                <a:schemeClr val="bg1"/>
              </a:solidFill>
              <a:latin typeface="Calibri"/>
            </a:endParaRPr>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5" name="Text Placeholder 2"/>
          <p:cNvSpPr>
            <a:spLocks noGrp="1"/>
          </p:cNvSpPr>
          <p:nvPr>
            <p:ph type="body" sz="quarter" idx="10"/>
          </p:nvPr>
        </p:nvSpPr>
        <p:spPr>
          <a:xfrm>
            <a:off x="730044" y="1411553"/>
            <a:ext cx="7672004" cy="6083397"/>
          </a:xfrm>
        </p:spPr>
        <p:txBody>
          <a:bodyPr/>
          <a:lstStyle/>
          <a:p>
            <a:pPr marL="401638" indent="-401638"/>
            <a:r>
              <a:rPr lang="en-US" sz="2800" dirty="0" smtClean="0"/>
              <a:t>Introduction to RDP</a:t>
            </a:r>
          </a:p>
          <a:p>
            <a:pPr marL="401638" indent="-401638"/>
            <a:r>
              <a:rPr lang="en-US" sz="2800" dirty="0" smtClean="0"/>
              <a:t>What is new in Windows 7?</a:t>
            </a:r>
          </a:p>
          <a:p>
            <a:pPr marL="401638" indent="-401638"/>
            <a:r>
              <a:rPr lang="en-US" sz="2800" dirty="0" smtClean="0"/>
              <a:t>Deep dive into RDP Graphics Architecture</a:t>
            </a:r>
          </a:p>
          <a:p>
            <a:pPr marL="401638" indent="-401638"/>
            <a:r>
              <a:rPr lang="en-US" sz="2800" b="1" dirty="0" smtClean="0">
                <a:solidFill>
                  <a:schemeClr val="accent3"/>
                </a:solidFill>
              </a:rPr>
              <a:t>RDP Platform</a:t>
            </a:r>
          </a:p>
          <a:p>
            <a:pPr lvl="1"/>
            <a:r>
              <a:rPr lang="en-US" sz="2400" dirty="0" smtClean="0">
                <a:solidFill>
                  <a:schemeClr val="accent3"/>
                </a:solidFill>
              </a:rPr>
              <a:t>How to extend RDP</a:t>
            </a:r>
          </a:p>
          <a:p>
            <a:pPr lvl="1"/>
            <a:r>
              <a:rPr lang="en-US" sz="2400" dirty="0" smtClean="0">
                <a:solidFill>
                  <a:schemeClr val="accent3"/>
                </a:solidFill>
              </a:rPr>
              <a:t>API Walkthroughs</a:t>
            </a:r>
          </a:p>
          <a:p>
            <a:r>
              <a:rPr lang="en-US" sz="3200" dirty="0" smtClean="0"/>
              <a:t>How to make your apps run efficiently in a remote session</a:t>
            </a:r>
            <a:endParaRPr lang="en-US" dirty="0" smtClean="0"/>
          </a:p>
          <a:p>
            <a:endParaRPr lang="en-US" dirty="0" smtClean="0"/>
          </a:p>
          <a:p>
            <a:pPr lvl="2"/>
            <a:endParaRPr lang="en-US" dirty="0" smtClean="0"/>
          </a:p>
          <a:p>
            <a:pPr lvl="1"/>
            <a:endParaRPr lang="en-US" dirty="0" smtClean="0"/>
          </a:p>
          <a:p>
            <a:endParaRPr lang="en-US" dirty="0" smtClean="0"/>
          </a:p>
          <a:p>
            <a:pPr lvl="1"/>
            <a:endParaRPr lang="en-US" dirty="0" smtClean="0"/>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152400"/>
            <a:ext cx="8375946" cy="997196"/>
          </a:xfrm>
        </p:spPr>
        <p:txBody>
          <a:bodyPr/>
          <a:lstStyle/>
          <a:p>
            <a:r>
              <a:rPr lang="en-US" dirty="0" smtClean="0"/>
              <a:t>RDP Platform</a:t>
            </a:r>
            <a:br>
              <a:rPr lang="en-US" dirty="0" smtClean="0"/>
            </a:br>
            <a:r>
              <a:rPr lang="en-US" sz="3200" spc="0" dirty="0" smtClean="0">
                <a:solidFill>
                  <a:schemeClr val="accent3"/>
                </a:solidFill>
              </a:rPr>
              <a:t>API family overview</a:t>
            </a:r>
            <a:endParaRPr lang="en-US" sz="3200" spc="0" dirty="0">
              <a:solidFill>
                <a:schemeClr val="accent3"/>
              </a:solidFill>
            </a:endParaRPr>
          </a:p>
        </p:txBody>
      </p:sp>
      <p:sp>
        <p:nvSpPr>
          <p:cNvPr id="3" name="Text Placeholder 2"/>
          <p:cNvSpPr>
            <a:spLocks noGrp="1"/>
          </p:cNvSpPr>
          <p:nvPr>
            <p:ph type="body" sz="quarter" idx="10"/>
          </p:nvPr>
        </p:nvSpPr>
        <p:spPr>
          <a:xfrm>
            <a:off x="740159" y="1600200"/>
            <a:ext cx="7672004" cy="4672241"/>
          </a:xfrm>
        </p:spPr>
        <p:txBody>
          <a:bodyPr/>
          <a:lstStyle/>
          <a:p>
            <a:r>
              <a:rPr lang="en-US" sz="2800" dirty="0" smtClean="0"/>
              <a:t>Dynamic Virtual Channels APIs</a:t>
            </a:r>
          </a:p>
          <a:p>
            <a:pPr lvl="1"/>
            <a:r>
              <a:rPr lang="en-US" sz="2400" dirty="0" smtClean="0"/>
              <a:t>Client/Server extensibility for RDP</a:t>
            </a:r>
          </a:p>
          <a:p>
            <a:pPr lvl="1"/>
            <a:r>
              <a:rPr lang="en-US" sz="2400" dirty="0" smtClean="0"/>
              <a:t>Bi-directional streams that extend RDP</a:t>
            </a:r>
          </a:p>
          <a:p>
            <a:pPr lvl="1"/>
            <a:r>
              <a:rPr lang="en-US" sz="2400" dirty="0" smtClean="0"/>
              <a:t>Internal features use same technology</a:t>
            </a:r>
          </a:p>
          <a:p>
            <a:r>
              <a:rPr lang="en-US" sz="2800" dirty="0" smtClean="0"/>
              <a:t>Remote Desktop ActiveX APIs</a:t>
            </a:r>
          </a:p>
          <a:p>
            <a:pPr lvl="1"/>
            <a:r>
              <a:rPr lang="en-US" sz="2400" dirty="0" smtClean="0"/>
              <a:t>Host/customize full RDP client in your apps</a:t>
            </a:r>
          </a:p>
          <a:p>
            <a:pPr lvl="1"/>
            <a:r>
              <a:rPr lang="en-US" sz="2400" dirty="0" smtClean="0"/>
              <a:t>Usable from web, managed or native code</a:t>
            </a:r>
          </a:p>
          <a:p>
            <a:r>
              <a:rPr lang="en-US" sz="2800" dirty="0" smtClean="0"/>
              <a:t>RDP Windows Desktop Sharing APIs</a:t>
            </a:r>
          </a:p>
          <a:p>
            <a:pPr lvl="1"/>
            <a:r>
              <a:rPr lang="en-US" sz="2400" dirty="0" smtClean="0"/>
              <a:t>RDP Platform for screen sharing</a:t>
            </a:r>
          </a:p>
          <a:p>
            <a:pPr lvl="1"/>
            <a:r>
              <a:rPr lang="en-US" sz="2400" dirty="0" smtClean="0"/>
              <a:t>Enables sharing console, </a:t>
            </a:r>
            <a:br>
              <a:rPr lang="en-US" sz="2400" dirty="0" smtClean="0"/>
            </a:br>
            <a:r>
              <a:rPr lang="en-US" sz="2400" dirty="0" smtClean="0"/>
              <a:t>multiparty connections</a:t>
            </a:r>
          </a:p>
          <a:p>
            <a:pPr lvl="1"/>
            <a:r>
              <a:rPr lang="en-US" sz="2400" dirty="0" smtClean="0"/>
              <a:t>Basis of Remote Assistance</a:t>
            </a:r>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152400"/>
            <a:ext cx="8375946" cy="997196"/>
          </a:xfrm>
        </p:spPr>
        <p:txBody>
          <a:bodyPr/>
          <a:lstStyle/>
          <a:p>
            <a:r>
              <a:rPr smtClean="0"/>
              <a:t>Dynamic Virtual Channels (1/2)</a:t>
            </a:r>
            <a:br>
              <a:rPr smtClean="0"/>
            </a:br>
            <a:r>
              <a:rPr sz="3200" spc="0" smtClean="0">
                <a:solidFill>
                  <a:schemeClr val="accent3"/>
                </a:solidFill>
              </a:rPr>
              <a:t>Intro and usage</a:t>
            </a:r>
            <a:endParaRPr lang="en-US" sz="3200" spc="0" dirty="0">
              <a:solidFill>
                <a:schemeClr val="accent3"/>
              </a:solidFill>
            </a:endParaRPr>
          </a:p>
        </p:txBody>
      </p:sp>
      <p:sp>
        <p:nvSpPr>
          <p:cNvPr id="5" name="Text Placeholder 2"/>
          <p:cNvSpPr>
            <a:spLocks noGrp="1"/>
          </p:cNvSpPr>
          <p:nvPr>
            <p:ph type="body" sz="quarter" idx="10"/>
          </p:nvPr>
        </p:nvSpPr>
        <p:spPr>
          <a:xfrm>
            <a:off x="730250" y="1600200"/>
            <a:ext cx="7672004" cy="7000314"/>
          </a:xfrm>
        </p:spPr>
        <p:txBody>
          <a:bodyPr/>
          <a:lstStyle/>
          <a:p>
            <a:r>
              <a:rPr lang="en-US" dirty="0" smtClean="0"/>
              <a:t>What’s new?</a:t>
            </a:r>
          </a:p>
          <a:p>
            <a:pPr lvl="1"/>
            <a:r>
              <a:rPr lang="en-US" dirty="0" smtClean="0"/>
              <a:t>Automatically handles packet reconstruction</a:t>
            </a:r>
          </a:p>
          <a:p>
            <a:pPr lvl="1"/>
            <a:r>
              <a:rPr lang="en-US" dirty="0" smtClean="0"/>
              <a:t>Removes 32-channel limitation in past product</a:t>
            </a:r>
          </a:p>
          <a:p>
            <a:r>
              <a:rPr lang="en-US" dirty="0" smtClean="0"/>
              <a:t>Server usage:</a:t>
            </a:r>
          </a:p>
          <a:p>
            <a:pPr lvl="1"/>
            <a:r>
              <a:rPr lang="en-US" dirty="0" smtClean="0"/>
              <a:t>Opening a channel:</a:t>
            </a:r>
          </a:p>
          <a:p>
            <a:pPr lvl="1">
              <a:buNone/>
            </a:pPr>
            <a:r>
              <a:rPr lang="en-US" dirty="0" smtClean="0"/>
              <a:t>	</a:t>
            </a:r>
            <a:r>
              <a:rPr lang="en-US" dirty="0" err="1" smtClean="0">
                <a:latin typeface="Consolas" pitchFamily="49" charset="0"/>
              </a:rPr>
              <a:t>WTSVirtualChannelOpenEx</a:t>
            </a:r>
            <a:r>
              <a:rPr lang="en-US" dirty="0" smtClean="0">
                <a:latin typeface="Consolas" pitchFamily="49" charset="0"/>
              </a:rPr>
              <a:t> </a:t>
            </a:r>
            <a:br>
              <a:rPr lang="en-US" dirty="0" smtClean="0">
                <a:latin typeface="Consolas" pitchFamily="49" charset="0"/>
              </a:rPr>
            </a:br>
            <a:r>
              <a:rPr lang="en-US" dirty="0" smtClean="0">
                <a:latin typeface="Consolas" pitchFamily="49" charset="0"/>
              </a:rPr>
              <a:t>   (..,</a:t>
            </a:r>
            <a:r>
              <a:rPr lang="en-US" dirty="0" smtClean="0"/>
              <a:t>WTS_CHANNEL_OPTION_DYNAMIC)</a:t>
            </a:r>
          </a:p>
          <a:p>
            <a:pPr lvl="1">
              <a:buNone/>
            </a:pPr>
            <a:r>
              <a:rPr lang="en-US" dirty="0" smtClean="0"/>
              <a:t>	</a:t>
            </a:r>
            <a:r>
              <a:rPr lang="en-US" dirty="0" err="1" smtClean="0">
                <a:latin typeface="Consolas" pitchFamily="49" charset="0"/>
              </a:rPr>
              <a:t>WTSVirtualChannelQuery</a:t>
            </a:r>
            <a:endParaRPr lang="en-US" dirty="0" smtClean="0">
              <a:latin typeface="Consolas" pitchFamily="49" charset="0"/>
            </a:endParaRPr>
          </a:p>
          <a:p>
            <a:pPr lvl="1"/>
            <a:endParaRPr lang="en-US" dirty="0" smtClean="0">
              <a:latin typeface="Consolas" pitchFamily="49" charset="0"/>
            </a:endParaRPr>
          </a:p>
          <a:p>
            <a:pPr lvl="1"/>
            <a:r>
              <a:rPr lang="en-US" dirty="0" smtClean="0"/>
              <a:t>Data IO:</a:t>
            </a:r>
          </a:p>
          <a:p>
            <a:pPr lvl="1">
              <a:buNone/>
            </a:pPr>
            <a:r>
              <a:rPr lang="en-US" dirty="0" smtClean="0">
                <a:latin typeface="Consolas" pitchFamily="49" charset="0"/>
              </a:rPr>
              <a:t>	</a:t>
            </a:r>
            <a:r>
              <a:rPr lang="en-US" dirty="0" err="1" smtClean="0">
                <a:latin typeface="Consolas" pitchFamily="49" charset="0"/>
              </a:rPr>
              <a:t>ReadFile</a:t>
            </a:r>
            <a:r>
              <a:rPr lang="en-US" dirty="0" smtClean="0">
                <a:latin typeface="Consolas" pitchFamily="49" charset="0"/>
              </a:rPr>
              <a:t>/</a:t>
            </a:r>
            <a:r>
              <a:rPr lang="en-US" dirty="0" err="1" smtClean="0">
                <a:latin typeface="Consolas" pitchFamily="49" charset="0"/>
              </a:rPr>
              <a:t>WriteFile</a:t>
            </a:r>
            <a:endParaRPr lang="en-US" dirty="0" smtClean="0">
              <a:latin typeface="Consolas" pitchFamily="49" charset="0"/>
            </a:endParaRPr>
          </a:p>
          <a:p>
            <a:pPr lvl="1">
              <a:buNone/>
            </a:pPr>
            <a:endParaRPr lang="en-US" dirty="0" smtClean="0"/>
          </a:p>
          <a:p>
            <a:pPr lvl="2">
              <a:buNone/>
            </a:pPr>
            <a:endParaRPr lang="en-US" dirty="0" smtClean="0"/>
          </a:p>
          <a:p>
            <a:pPr lvl="1"/>
            <a:endParaRPr lang="en-US" dirty="0" smtClean="0"/>
          </a:p>
          <a:p>
            <a:endParaRPr lang="en-US" dirty="0" smtClean="0"/>
          </a:p>
          <a:p>
            <a:pPr lvl="1"/>
            <a:endParaRPr lang="en-US" dirty="0" smtClean="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152400"/>
            <a:ext cx="8375946" cy="997196"/>
          </a:xfrm>
        </p:spPr>
        <p:txBody>
          <a:bodyPr/>
          <a:lstStyle/>
          <a:p>
            <a:r>
              <a:rPr smtClean="0"/>
              <a:t>Dynamic Virtual Channels (1/2)</a:t>
            </a:r>
            <a:br>
              <a:rPr smtClean="0"/>
            </a:br>
            <a:r>
              <a:rPr sz="3200" spc="0" smtClean="0">
                <a:solidFill>
                  <a:schemeClr val="accent3"/>
                </a:solidFill>
              </a:rPr>
              <a:t>Intro and usage</a:t>
            </a:r>
            <a:endParaRPr lang="en-US" sz="3200" spc="0" dirty="0">
              <a:solidFill>
                <a:schemeClr val="accent3"/>
              </a:solidFill>
            </a:endParaRPr>
          </a:p>
        </p:txBody>
      </p:sp>
      <p:sp>
        <p:nvSpPr>
          <p:cNvPr id="5" name="Text Placeholder 2"/>
          <p:cNvSpPr>
            <a:spLocks noGrp="1"/>
          </p:cNvSpPr>
          <p:nvPr>
            <p:ph type="body" sz="quarter" idx="10"/>
          </p:nvPr>
        </p:nvSpPr>
        <p:spPr>
          <a:xfrm>
            <a:off x="730250" y="1600200"/>
            <a:ext cx="7672004" cy="7000314"/>
          </a:xfrm>
        </p:spPr>
        <p:txBody>
          <a:bodyPr/>
          <a:lstStyle/>
          <a:p>
            <a:r>
              <a:rPr lang="en-US" dirty="0" smtClean="0"/>
              <a:t>What’s new?</a:t>
            </a:r>
          </a:p>
          <a:p>
            <a:pPr lvl="1"/>
            <a:r>
              <a:rPr lang="en-US" dirty="0" smtClean="0"/>
              <a:t>Automatically handles packet reconstruction</a:t>
            </a:r>
          </a:p>
          <a:p>
            <a:pPr lvl="1"/>
            <a:r>
              <a:rPr lang="en-US" dirty="0" smtClean="0"/>
              <a:t>Removes 32-channel limitation in past product</a:t>
            </a:r>
          </a:p>
          <a:p>
            <a:r>
              <a:rPr lang="en-US" dirty="0" smtClean="0"/>
              <a:t>Server usage:</a:t>
            </a:r>
          </a:p>
          <a:p>
            <a:pPr lvl="1"/>
            <a:r>
              <a:rPr lang="en-US" dirty="0" smtClean="0"/>
              <a:t>Opening a channel:</a:t>
            </a:r>
          </a:p>
          <a:p>
            <a:pPr lvl="1">
              <a:buNone/>
            </a:pPr>
            <a:r>
              <a:rPr lang="en-US" dirty="0" smtClean="0"/>
              <a:t>	</a:t>
            </a:r>
            <a:r>
              <a:rPr lang="en-US" dirty="0" err="1" smtClean="0">
                <a:solidFill>
                  <a:schemeClr val="accent3"/>
                </a:solidFill>
                <a:latin typeface="Consolas" pitchFamily="49" charset="0"/>
              </a:rPr>
              <a:t>WTSVirtualChannelOpenEx</a:t>
            </a:r>
            <a:r>
              <a:rPr lang="en-US" dirty="0" smtClean="0">
                <a:solidFill>
                  <a:schemeClr val="accent3"/>
                </a:solidFill>
                <a:latin typeface="Consolas" pitchFamily="49" charset="0"/>
              </a:rPr>
              <a:t> </a:t>
            </a:r>
            <a:br>
              <a:rPr lang="en-US" dirty="0" smtClean="0">
                <a:solidFill>
                  <a:schemeClr val="accent3"/>
                </a:solidFill>
                <a:latin typeface="Consolas" pitchFamily="49" charset="0"/>
              </a:rPr>
            </a:br>
            <a:r>
              <a:rPr lang="en-US" dirty="0" smtClean="0">
                <a:solidFill>
                  <a:schemeClr val="accent3"/>
                </a:solidFill>
                <a:latin typeface="Consolas" pitchFamily="49" charset="0"/>
              </a:rPr>
              <a:t>   (..,</a:t>
            </a:r>
            <a:r>
              <a:rPr lang="en-US" dirty="0" smtClean="0">
                <a:solidFill>
                  <a:schemeClr val="accent3"/>
                </a:solidFill>
              </a:rPr>
              <a:t>WTS_CHANNEL_OPTION_DYNAMIC)</a:t>
            </a:r>
          </a:p>
          <a:p>
            <a:pPr lvl="1">
              <a:buNone/>
            </a:pPr>
            <a:r>
              <a:rPr lang="en-US" dirty="0" smtClean="0">
                <a:solidFill>
                  <a:schemeClr val="accent3"/>
                </a:solidFill>
              </a:rPr>
              <a:t>	</a:t>
            </a:r>
            <a:r>
              <a:rPr lang="en-US" dirty="0" err="1" smtClean="0">
                <a:solidFill>
                  <a:schemeClr val="accent3"/>
                </a:solidFill>
                <a:latin typeface="Consolas" pitchFamily="49" charset="0"/>
              </a:rPr>
              <a:t>WTSVirtualChannelQuery</a:t>
            </a:r>
            <a:endParaRPr lang="en-US" dirty="0" smtClean="0">
              <a:solidFill>
                <a:schemeClr val="accent3"/>
              </a:solidFill>
              <a:latin typeface="Consolas" pitchFamily="49" charset="0"/>
            </a:endParaRPr>
          </a:p>
          <a:p>
            <a:pPr lvl="1"/>
            <a:endParaRPr lang="en-US" dirty="0" smtClean="0">
              <a:latin typeface="Consolas" pitchFamily="49" charset="0"/>
            </a:endParaRPr>
          </a:p>
          <a:p>
            <a:pPr lvl="1"/>
            <a:r>
              <a:rPr lang="en-US" dirty="0" smtClean="0"/>
              <a:t>Data IO:</a:t>
            </a:r>
          </a:p>
          <a:p>
            <a:pPr lvl="1">
              <a:buNone/>
            </a:pPr>
            <a:r>
              <a:rPr lang="en-US" dirty="0" smtClean="0">
                <a:latin typeface="Consolas" pitchFamily="49" charset="0"/>
              </a:rPr>
              <a:t>	</a:t>
            </a:r>
            <a:r>
              <a:rPr lang="en-US" dirty="0" err="1" smtClean="0">
                <a:solidFill>
                  <a:schemeClr val="accent3"/>
                </a:solidFill>
                <a:latin typeface="Consolas" pitchFamily="49" charset="0"/>
              </a:rPr>
              <a:t>ReadFile</a:t>
            </a:r>
            <a:r>
              <a:rPr lang="en-US" dirty="0" smtClean="0">
                <a:solidFill>
                  <a:schemeClr val="accent3"/>
                </a:solidFill>
                <a:latin typeface="Consolas" pitchFamily="49" charset="0"/>
              </a:rPr>
              <a:t>/</a:t>
            </a:r>
            <a:r>
              <a:rPr lang="en-US" dirty="0" err="1" smtClean="0">
                <a:solidFill>
                  <a:schemeClr val="accent3"/>
                </a:solidFill>
                <a:latin typeface="Consolas" pitchFamily="49" charset="0"/>
              </a:rPr>
              <a:t>WriteFile</a:t>
            </a:r>
            <a:endParaRPr lang="en-US" dirty="0" smtClean="0">
              <a:solidFill>
                <a:schemeClr val="accent3"/>
              </a:solidFill>
              <a:latin typeface="Consolas" pitchFamily="49" charset="0"/>
            </a:endParaRPr>
          </a:p>
          <a:p>
            <a:pPr lvl="1">
              <a:buNone/>
            </a:pPr>
            <a:endParaRPr lang="en-US" dirty="0" smtClean="0"/>
          </a:p>
          <a:p>
            <a:pPr lvl="2">
              <a:buNone/>
            </a:pPr>
            <a:endParaRPr lang="en-US" dirty="0" smtClean="0"/>
          </a:p>
          <a:p>
            <a:pPr lvl="1"/>
            <a:endParaRPr lang="en-US" dirty="0" smtClean="0"/>
          </a:p>
          <a:p>
            <a:endParaRPr lang="en-US" dirty="0" smtClean="0"/>
          </a:p>
          <a:p>
            <a:pPr lvl="1"/>
            <a:endParaRPr lang="en-US" dirty="0" smtClean="0"/>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152400"/>
            <a:ext cx="8375946" cy="997196"/>
          </a:xfrm>
        </p:spPr>
        <p:txBody>
          <a:bodyPr/>
          <a:lstStyle/>
          <a:p>
            <a:r>
              <a:rPr smtClean="0"/>
              <a:t>Dynamic Virtual Channels (2/2)</a:t>
            </a:r>
            <a:br>
              <a:rPr smtClean="0"/>
            </a:br>
            <a:r>
              <a:rPr sz="3200" spc="0" smtClean="0">
                <a:solidFill>
                  <a:schemeClr val="accent3"/>
                </a:solidFill>
              </a:rPr>
              <a:t>Client-side usage</a:t>
            </a:r>
            <a:endParaRPr lang="en-US" sz="3200" spc="0" dirty="0">
              <a:solidFill>
                <a:schemeClr val="accent3"/>
              </a:solidFill>
            </a:endParaRPr>
          </a:p>
        </p:txBody>
      </p:sp>
      <p:sp>
        <p:nvSpPr>
          <p:cNvPr id="5" name="Text Placeholder 2"/>
          <p:cNvSpPr>
            <a:spLocks noGrp="1"/>
          </p:cNvSpPr>
          <p:nvPr>
            <p:ph type="body" sz="quarter" idx="10"/>
          </p:nvPr>
        </p:nvSpPr>
        <p:spPr>
          <a:xfrm>
            <a:off x="730250" y="1600200"/>
            <a:ext cx="7672004" cy="7249100"/>
          </a:xfrm>
        </p:spPr>
        <p:txBody>
          <a:bodyPr/>
          <a:lstStyle/>
          <a:p>
            <a:pPr>
              <a:buNone/>
            </a:pPr>
            <a:r>
              <a:rPr lang="en-US" sz="2800" dirty="0" smtClean="0"/>
              <a:t>1) Implement </a:t>
            </a:r>
            <a:r>
              <a:rPr lang="en-US" sz="2800" dirty="0" err="1" smtClean="0">
                <a:latin typeface="Consolas" pitchFamily="49" charset="0"/>
              </a:rPr>
              <a:t>IWTSPlugin</a:t>
            </a:r>
            <a:r>
              <a:rPr lang="en-US" sz="2800" dirty="0" smtClean="0">
                <a:latin typeface="Consolas" pitchFamily="49" charset="0"/>
              </a:rPr>
              <a:t> and</a:t>
            </a:r>
            <a:r>
              <a:rPr lang="en-US" sz="2800" dirty="0" smtClean="0"/>
              <a:t> register CLSID: </a:t>
            </a:r>
            <a:br>
              <a:rPr lang="en-US" sz="2800" dirty="0" smtClean="0"/>
            </a:br>
            <a:r>
              <a:rPr lang="en-US" sz="2800" dirty="0" smtClean="0">
                <a:solidFill>
                  <a:schemeClr val="accent3"/>
                </a:solidFill>
                <a:latin typeface="Consolas" pitchFamily="49" charset="0"/>
              </a:rPr>
              <a:t>HKCU\Software\Microsoft\Terminal Server Client\Default\</a:t>
            </a:r>
            <a:r>
              <a:rPr lang="en-US" sz="2800" dirty="0" err="1" smtClean="0">
                <a:solidFill>
                  <a:schemeClr val="accent3"/>
                </a:solidFill>
                <a:latin typeface="Consolas" pitchFamily="49" charset="0"/>
              </a:rPr>
              <a:t>AddIns</a:t>
            </a:r>
            <a:endParaRPr lang="en-US" sz="2800" dirty="0" smtClean="0">
              <a:solidFill>
                <a:schemeClr val="accent3"/>
              </a:solidFill>
              <a:latin typeface="Consolas" pitchFamily="49" charset="0"/>
            </a:endParaRPr>
          </a:p>
          <a:p>
            <a:pPr>
              <a:buNone/>
            </a:pPr>
            <a:r>
              <a:rPr lang="en-US" sz="2800" dirty="0" smtClean="0"/>
              <a:t> 2) Create listener and accept new channels</a:t>
            </a:r>
          </a:p>
          <a:p>
            <a:pPr>
              <a:buNone/>
            </a:pPr>
            <a:r>
              <a:rPr lang="en-US" sz="2800" dirty="0" smtClean="0">
                <a:solidFill>
                  <a:schemeClr val="accent3"/>
                </a:solidFill>
              </a:rPr>
              <a:t>  </a:t>
            </a:r>
            <a:r>
              <a:rPr lang="en-US" sz="2800" dirty="0" err="1" smtClean="0">
                <a:solidFill>
                  <a:schemeClr val="accent3"/>
                </a:solidFill>
                <a:latin typeface="Consolas" pitchFamily="49" charset="0"/>
              </a:rPr>
              <a:t>pChanMgr</a:t>
            </a:r>
            <a:r>
              <a:rPr lang="en-US" sz="2800" dirty="0" smtClean="0">
                <a:solidFill>
                  <a:schemeClr val="accent3"/>
                </a:solidFill>
                <a:latin typeface="Consolas" pitchFamily="49" charset="0"/>
              </a:rPr>
              <a:t>-&gt;</a:t>
            </a:r>
            <a:r>
              <a:rPr lang="en-US" sz="2800" dirty="0" err="1" smtClean="0">
                <a:solidFill>
                  <a:schemeClr val="accent3"/>
                </a:solidFill>
                <a:latin typeface="Consolas" pitchFamily="49" charset="0"/>
              </a:rPr>
              <a:t>CreateListener</a:t>
            </a:r>
            <a:r>
              <a:rPr lang="en-US" sz="2800" dirty="0" smtClean="0">
                <a:solidFill>
                  <a:schemeClr val="accent3"/>
                </a:solidFill>
                <a:latin typeface="Consolas" pitchFamily="49" charset="0"/>
              </a:rPr>
              <a:t>(Name, </a:t>
            </a:r>
            <a:r>
              <a:rPr lang="en-US" sz="2800" dirty="0" err="1" smtClean="0">
                <a:solidFill>
                  <a:schemeClr val="accent3"/>
                </a:solidFill>
                <a:latin typeface="Consolas" pitchFamily="49" charset="0"/>
              </a:rPr>
              <a:t>pMyCallback</a:t>
            </a:r>
            <a:r>
              <a:rPr lang="en-US" sz="2800" dirty="0" smtClean="0">
                <a:solidFill>
                  <a:schemeClr val="accent3"/>
                </a:solidFill>
                <a:latin typeface="Consolas" pitchFamily="49" charset="0"/>
              </a:rPr>
              <a:t>)</a:t>
            </a:r>
          </a:p>
          <a:p>
            <a:pPr>
              <a:buNone/>
            </a:pPr>
            <a:r>
              <a:rPr lang="en-US" sz="2800" dirty="0" smtClean="0"/>
              <a:t>3) Accept and use channel</a:t>
            </a:r>
          </a:p>
          <a:p>
            <a:pPr>
              <a:buNone/>
            </a:pPr>
            <a:r>
              <a:rPr lang="en-US" sz="2800" dirty="0" smtClean="0">
                <a:solidFill>
                  <a:schemeClr val="accent3"/>
                </a:solidFill>
                <a:latin typeface="Consolas" pitchFamily="49" charset="0"/>
              </a:rPr>
              <a:t>::</a:t>
            </a:r>
            <a:r>
              <a:rPr lang="en-US" sz="2800" dirty="0" err="1" smtClean="0">
                <a:solidFill>
                  <a:schemeClr val="accent3"/>
                </a:solidFill>
                <a:latin typeface="Consolas" pitchFamily="49" charset="0"/>
              </a:rPr>
              <a:t>OnNewChannelConnection</a:t>
            </a:r>
            <a:r>
              <a:rPr lang="en-US" sz="2800" dirty="0" smtClean="0">
                <a:solidFill>
                  <a:schemeClr val="accent3"/>
                </a:solidFill>
                <a:latin typeface="Consolas" pitchFamily="49" charset="0"/>
              </a:rPr>
              <a:t>(</a:t>
            </a:r>
            <a:r>
              <a:rPr lang="en-US" sz="2800" dirty="0" err="1" smtClean="0">
                <a:solidFill>
                  <a:schemeClr val="accent3"/>
                </a:solidFill>
                <a:latin typeface="Consolas" pitchFamily="49" charset="0"/>
              </a:rPr>
              <a:t>pChannel</a:t>
            </a:r>
            <a:r>
              <a:rPr lang="en-US" sz="2800" dirty="0" smtClean="0">
                <a:solidFill>
                  <a:schemeClr val="accent3"/>
                </a:solidFill>
                <a:latin typeface="Consolas" pitchFamily="49" charset="0"/>
              </a:rPr>
              <a:t>)</a:t>
            </a:r>
          </a:p>
          <a:p>
            <a:pPr>
              <a:buNone/>
            </a:pPr>
            <a:r>
              <a:rPr lang="en-US" sz="2800" dirty="0" smtClean="0"/>
              <a:t>4) Do IO</a:t>
            </a:r>
          </a:p>
          <a:p>
            <a:pPr>
              <a:buNone/>
            </a:pPr>
            <a:r>
              <a:rPr lang="en-US" sz="2800" dirty="0" err="1" smtClean="0">
                <a:solidFill>
                  <a:schemeClr val="accent3"/>
                </a:solidFill>
                <a:latin typeface="Consolas" pitchFamily="49" charset="0"/>
              </a:rPr>
              <a:t>IWTSVirtualChannel</a:t>
            </a:r>
            <a:r>
              <a:rPr lang="en-US" sz="2800" dirty="0" smtClean="0">
                <a:solidFill>
                  <a:schemeClr val="accent3"/>
                </a:solidFill>
                <a:latin typeface="Consolas" pitchFamily="49" charset="0"/>
              </a:rPr>
              <a:t>::Write(</a:t>
            </a:r>
            <a:r>
              <a:rPr lang="en-US" sz="2800" dirty="0" err="1" smtClean="0">
                <a:solidFill>
                  <a:schemeClr val="accent3"/>
                </a:solidFill>
                <a:latin typeface="Consolas" pitchFamily="49" charset="0"/>
              </a:rPr>
              <a:t>cbSize</a:t>
            </a:r>
            <a:r>
              <a:rPr lang="en-US" sz="2800" dirty="0" smtClean="0">
                <a:solidFill>
                  <a:schemeClr val="accent3"/>
                </a:solidFill>
                <a:latin typeface="Consolas" pitchFamily="49" charset="0"/>
              </a:rPr>
              <a:t>, </a:t>
            </a:r>
            <a:r>
              <a:rPr lang="en-US" sz="2800" dirty="0" err="1" smtClean="0">
                <a:solidFill>
                  <a:schemeClr val="accent3"/>
                </a:solidFill>
                <a:latin typeface="Consolas" pitchFamily="49" charset="0"/>
              </a:rPr>
              <a:t>buf</a:t>
            </a:r>
            <a:r>
              <a:rPr lang="en-US" sz="2800" dirty="0" smtClean="0">
                <a:solidFill>
                  <a:schemeClr val="accent3"/>
                </a:solidFill>
                <a:latin typeface="Consolas" pitchFamily="49" charset="0"/>
              </a:rPr>
              <a:t>)</a:t>
            </a:r>
          </a:p>
          <a:p>
            <a:pPr>
              <a:buNone/>
            </a:pPr>
            <a:r>
              <a:rPr lang="en-US" sz="2800" dirty="0" err="1" smtClean="0">
                <a:solidFill>
                  <a:schemeClr val="accent3"/>
                </a:solidFill>
                <a:latin typeface="Consolas" pitchFamily="49" charset="0"/>
              </a:rPr>
              <a:t>CMyChannel</a:t>
            </a:r>
            <a:r>
              <a:rPr lang="en-US" sz="2800" dirty="0" smtClean="0">
                <a:solidFill>
                  <a:schemeClr val="accent3"/>
                </a:solidFill>
                <a:latin typeface="Consolas" pitchFamily="49" charset="0"/>
              </a:rPr>
              <a:t>::</a:t>
            </a:r>
            <a:r>
              <a:rPr lang="en-US" sz="2800" dirty="0" err="1" smtClean="0">
                <a:solidFill>
                  <a:schemeClr val="accent3"/>
                </a:solidFill>
                <a:latin typeface="Consolas" pitchFamily="49" charset="0"/>
              </a:rPr>
              <a:t>OnDataReceived</a:t>
            </a:r>
            <a:r>
              <a:rPr lang="en-US" sz="2800" dirty="0" smtClean="0">
                <a:solidFill>
                  <a:schemeClr val="accent3"/>
                </a:solidFill>
                <a:latin typeface="Consolas" pitchFamily="49" charset="0"/>
              </a:rPr>
              <a:t>(</a:t>
            </a:r>
            <a:r>
              <a:rPr lang="en-US" sz="2800" dirty="0" err="1" smtClean="0">
                <a:solidFill>
                  <a:schemeClr val="accent3"/>
                </a:solidFill>
                <a:latin typeface="Consolas" pitchFamily="49" charset="0"/>
              </a:rPr>
              <a:t>cbSize</a:t>
            </a:r>
            <a:r>
              <a:rPr lang="en-US" sz="2800" dirty="0" smtClean="0">
                <a:solidFill>
                  <a:schemeClr val="accent3"/>
                </a:solidFill>
                <a:latin typeface="Consolas" pitchFamily="49" charset="0"/>
              </a:rPr>
              <a:t>, </a:t>
            </a:r>
            <a:r>
              <a:rPr lang="en-US" sz="2800" dirty="0" err="1" smtClean="0">
                <a:solidFill>
                  <a:schemeClr val="accent3"/>
                </a:solidFill>
                <a:latin typeface="Consolas" pitchFamily="49" charset="0"/>
              </a:rPr>
              <a:t>buf</a:t>
            </a:r>
            <a:r>
              <a:rPr lang="en-US" sz="2800" dirty="0" smtClean="0">
                <a:solidFill>
                  <a:schemeClr val="accent3"/>
                </a:solidFill>
                <a:latin typeface="Consolas" pitchFamily="49" charset="0"/>
              </a:rPr>
              <a:t>)</a:t>
            </a:r>
            <a:r>
              <a:rPr lang="en-US" sz="2800" dirty="0" smtClean="0">
                <a:latin typeface="Consolas" pitchFamily="49" charset="0"/>
              </a:rPr>
              <a:t> </a:t>
            </a:r>
            <a:br>
              <a:rPr lang="en-US" sz="2800" dirty="0" smtClean="0">
                <a:latin typeface="Consolas" pitchFamily="49" charset="0"/>
              </a:rPr>
            </a:br>
            <a:r>
              <a:rPr lang="en-US" sz="2800" dirty="0" smtClean="0"/>
              <a:t> </a:t>
            </a:r>
          </a:p>
          <a:p>
            <a:pPr lvl="2">
              <a:buNone/>
            </a:pPr>
            <a:endParaRPr lang="en-US" dirty="0" smtClean="0"/>
          </a:p>
          <a:p>
            <a:pPr lvl="1"/>
            <a:endParaRPr lang="en-US" dirty="0" smtClean="0"/>
          </a:p>
          <a:p>
            <a:endParaRPr lang="en-US" dirty="0" smtClean="0"/>
          </a:p>
          <a:p>
            <a:pPr lvl="1"/>
            <a:endParaRPr lang="en-US" dirty="0" smtClean="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730044" y="1411552"/>
            <a:ext cx="7672003" cy="4431278"/>
          </a:xfrm>
        </p:spPr>
        <p:txBody>
          <a:bodyPr/>
          <a:lstStyle/>
          <a:p>
            <a:pPr marL="401638" indent="-401638"/>
            <a:r>
              <a:rPr lang="en-US" sz="2400" dirty="0" smtClean="0"/>
              <a:t>Introduction to RDP</a:t>
            </a:r>
          </a:p>
          <a:p>
            <a:pPr marL="401638" indent="-401638"/>
            <a:r>
              <a:rPr lang="en-US" sz="2400" dirty="0" smtClean="0"/>
              <a:t>What is new in Windows 7?</a:t>
            </a:r>
          </a:p>
          <a:p>
            <a:pPr marL="401638" indent="-401638"/>
            <a:r>
              <a:rPr lang="en-US" sz="2400" dirty="0" smtClean="0"/>
              <a:t>Deep dive into RDP Graphics Architecture</a:t>
            </a:r>
          </a:p>
          <a:p>
            <a:pPr marL="401638" indent="-401638"/>
            <a:r>
              <a:rPr lang="en-US" sz="2400" dirty="0" smtClean="0"/>
              <a:t>RDP Platform</a:t>
            </a:r>
          </a:p>
          <a:p>
            <a:pPr lvl="1"/>
            <a:r>
              <a:rPr lang="en-US" sz="2000" dirty="0" smtClean="0"/>
              <a:t>How to extend RDP</a:t>
            </a:r>
          </a:p>
          <a:p>
            <a:pPr lvl="1"/>
            <a:r>
              <a:rPr lang="en-US" sz="2000" dirty="0" smtClean="0"/>
              <a:t>API Walkthroughs</a:t>
            </a:r>
          </a:p>
          <a:p>
            <a:pPr>
              <a:tabLst>
                <a:tab pos="460375" algn="l"/>
              </a:tabLst>
            </a:pPr>
            <a:r>
              <a:rPr lang="en-US" sz="2400" dirty="0" smtClean="0"/>
              <a:t>How to make your apps run efficiently in a remote session</a:t>
            </a:r>
            <a:br>
              <a:rPr lang="en-US" sz="2400" dirty="0" smtClean="0"/>
            </a:br>
            <a:endParaRPr lang="en-US" sz="2400" dirty="0" smtClean="0"/>
          </a:p>
          <a:p>
            <a:pPr>
              <a:buNone/>
            </a:pPr>
            <a:r>
              <a:rPr lang="en-US" sz="2400" dirty="0" smtClean="0"/>
              <a:t>Related talks:</a:t>
            </a:r>
          </a:p>
          <a:p>
            <a:r>
              <a:rPr lang="en-US" sz="2400" dirty="0" smtClean="0"/>
              <a:t>PC-05 Unlocking the GPU with Direct3D</a:t>
            </a:r>
          </a:p>
          <a:p>
            <a:r>
              <a:rPr lang="en-US" sz="2400" dirty="0" smtClean="0"/>
              <a:t>PC-18 Introducing Direct2D and </a:t>
            </a:r>
            <a:r>
              <a:rPr lang="en-US" sz="2400" dirty="0" err="1" smtClean="0"/>
              <a:t>DirectWrite</a:t>
            </a:r>
            <a:endParaRPr lang="en-US" sz="2400" dirty="0" smtClean="0"/>
          </a:p>
        </p:txBody>
      </p:sp>
      <p:sp>
        <p:nvSpPr>
          <p:cNvPr id="2" name="Title 1"/>
          <p:cNvSpPr>
            <a:spLocks noGrp="1"/>
          </p:cNvSpPr>
          <p:nvPr>
            <p:ph type="title"/>
          </p:nvPr>
        </p:nvSpPr>
        <p:spPr>
          <a:xfrm>
            <a:off x="387054" y="152400"/>
            <a:ext cx="8375946" cy="997196"/>
          </a:xfrm>
        </p:spPr>
        <p:txBody>
          <a:bodyPr/>
          <a:lstStyle/>
          <a:p>
            <a:r>
              <a:rPr lang="en-US" dirty="0" smtClean="0"/>
              <a:t>RDP Graphics </a:t>
            </a:r>
            <a:r>
              <a:rPr lang="en-US" dirty="0" err="1" smtClean="0"/>
              <a:t>Remoting</a:t>
            </a:r>
            <a:r>
              <a:rPr lang="en-US" dirty="0" smtClean="0"/>
              <a:t/>
            </a:r>
            <a:br>
              <a:rPr lang="en-US" dirty="0" smtClean="0"/>
            </a:br>
            <a:r>
              <a:rPr lang="en-US" sz="3200" spc="0" dirty="0" smtClean="0">
                <a:solidFill>
                  <a:schemeClr val="accent3"/>
                </a:solidFill>
              </a:rPr>
              <a:t>Agenda</a:t>
            </a:r>
            <a:endParaRPr lang="en-US" sz="3200" spc="0" dirty="0">
              <a:solidFill>
                <a:schemeClr val="accent3"/>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5" name="Text Placeholder 2"/>
          <p:cNvSpPr>
            <a:spLocks noGrp="1"/>
          </p:cNvSpPr>
          <p:nvPr>
            <p:ph type="body" sz="quarter" idx="10"/>
          </p:nvPr>
        </p:nvSpPr>
        <p:spPr>
          <a:xfrm>
            <a:off x="730044" y="1411553"/>
            <a:ext cx="7672004" cy="5975162"/>
          </a:xfrm>
        </p:spPr>
        <p:txBody>
          <a:bodyPr/>
          <a:lstStyle/>
          <a:p>
            <a:pPr marL="401638" indent="-401638"/>
            <a:r>
              <a:rPr lang="en-US" sz="2800" dirty="0" smtClean="0"/>
              <a:t>Introduction to RDP</a:t>
            </a:r>
          </a:p>
          <a:p>
            <a:pPr marL="401638" indent="-401638"/>
            <a:r>
              <a:rPr lang="en-US" sz="2800" dirty="0" smtClean="0"/>
              <a:t>What is new in Windows 7?</a:t>
            </a:r>
          </a:p>
          <a:p>
            <a:pPr marL="401638" indent="-401638"/>
            <a:r>
              <a:rPr lang="en-US" sz="2800" dirty="0" smtClean="0"/>
              <a:t>Deep dive into RDP Graphics Architecture</a:t>
            </a:r>
          </a:p>
          <a:p>
            <a:pPr marL="401638" indent="-401638"/>
            <a:r>
              <a:rPr lang="en-US" sz="2800" dirty="0" smtClean="0"/>
              <a:t>RDP Platform</a:t>
            </a:r>
          </a:p>
          <a:p>
            <a:pPr lvl="1"/>
            <a:r>
              <a:rPr lang="en-US" sz="2400" dirty="0" smtClean="0"/>
              <a:t>How to extend RDP</a:t>
            </a:r>
          </a:p>
          <a:p>
            <a:pPr lvl="1"/>
            <a:r>
              <a:rPr lang="en-US" sz="2400" dirty="0" smtClean="0"/>
              <a:t>API Walkthroughs</a:t>
            </a:r>
          </a:p>
          <a:p>
            <a:pPr>
              <a:tabLst>
                <a:tab pos="460375" algn="l"/>
              </a:tabLst>
            </a:pPr>
            <a:r>
              <a:rPr lang="en-US" sz="2800" b="1" dirty="0" smtClean="0">
                <a:solidFill>
                  <a:schemeClr val="accent3"/>
                </a:solidFill>
              </a:rPr>
              <a:t>How to make your apps run efficiently in a remote session</a:t>
            </a:r>
            <a:endParaRPr lang="en-US" b="1" dirty="0" smtClean="0">
              <a:solidFill>
                <a:schemeClr val="accent3"/>
              </a:solidFill>
            </a:endParaRPr>
          </a:p>
          <a:p>
            <a:pPr>
              <a:buNone/>
            </a:pPr>
            <a:endParaRPr lang="en-US" dirty="0" smtClean="0"/>
          </a:p>
          <a:p>
            <a:pPr lvl="2"/>
            <a:endParaRPr lang="en-US" dirty="0" smtClean="0"/>
          </a:p>
          <a:p>
            <a:pPr lvl="1"/>
            <a:endParaRPr lang="en-US" dirty="0" smtClean="0"/>
          </a:p>
          <a:p>
            <a:endParaRPr lang="en-US" dirty="0" smtClean="0"/>
          </a:p>
          <a:p>
            <a:pPr lvl="1"/>
            <a:endParaRPr lang="en-US" dirty="0" smtClean="0"/>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2"/>
          <p:cNvSpPr>
            <a:spLocks noGrp="1"/>
          </p:cNvSpPr>
          <p:nvPr>
            <p:ph type="body" sz="quarter" idx="10"/>
          </p:nvPr>
        </p:nvSpPr>
        <p:spPr>
          <a:xfrm>
            <a:off x="730044" y="1411553"/>
            <a:ext cx="7672004" cy="1174937"/>
          </a:xfrm>
        </p:spPr>
        <p:txBody>
          <a:bodyPr/>
          <a:lstStyle/>
          <a:p>
            <a:pPr lvl="1">
              <a:buNone/>
            </a:pPr>
            <a:endParaRPr lang="en-US" sz="2400" dirty="0" smtClean="0"/>
          </a:p>
          <a:p>
            <a:endParaRPr lang="en-US" sz="2800" dirty="0" smtClean="0"/>
          </a:p>
          <a:p>
            <a:pPr lvl="1"/>
            <a:endParaRPr lang="en-US" sz="2400" dirty="0" smtClean="0"/>
          </a:p>
        </p:txBody>
      </p:sp>
      <p:sp>
        <p:nvSpPr>
          <p:cNvPr id="6" name="Text Placeholder 2"/>
          <p:cNvSpPr txBox="1">
            <a:spLocks/>
          </p:cNvSpPr>
          <p:nvPr/>
        </p:nvSpPr>
        <p:spPr>
          <a:xfrm>
            <a:off x="730044" y="1411553"/>
            <a:ext cx="7956756" cy="4825295"/>
          </a:xfrm>
          <a:prstGeom prst="rect">
            <a:avLst/>
          </a:prstGeom>
        </p:spPr>
        <p:txBody>
          <a:bodyPr vert="horz" wrap="square" lIns="0" tIns="0" rIns="0" bIns="0" rtlCol="0">
            <a:spAutoFit/>
          </a:bodyPr>
          <a:lstStyle/>
          <a:p>
            <a:pPr marL="393700" indent="-393700">
              <a:lnSpc>
                <a:spcPct val="78000"/>
              </a:lnSpc>
              <a:spcBef>
                <a:spcPct val="20000"/>
              </a:spcBef>
              <a:spcAft>
                <a:spcPts val="800"/>
              </a:spcAft>
              <a:buClr>
                <a:schemeClr val="tx1"/>
              </a:buClr>
              <a:buSzPct val="80000"/>
              <a:buFont typeface="Wingdings" pitchFamily="2" charset="2"/>
              <a:buChar char="l"/>
            </a:pPr>
            <a:r>
              <a:rPr lang="en-US" sz="2800" dirty="0" smtClean="0"/>
              <a:t>Consider scaling down expensive graphics in remote e.g., Animations</a:t>
            </a:r>
          </a:p>
          <a:p>
            <a:pPr marL="393700" indent="-393700">
              <a:lnSpc>
                <a:spcPct val="78000"/>
              </a:lnSpc>
              <a:spcBef>
                <a:spcPct val="20000"/>
              </a:spcBef>
              <a:spcAft>
                <a:spcPts val="800"/>
              </a:spcAft>
              <a:buClr>
                <a:schemeClr val="tx1"/>
              </a:buClr>
              <a:buSzPct val="80000"/>
              <a:buFont typeface="Wingdings" pitchFamily="2" charset="2"/>
              <a:buChar char="l"/>
            </a:pPr>
            <a:r>
              <a:rPr lang="en-US" sz="2800" dirty="0" smtClean="0"/>
              <a:t>Detect if the session is remote:</a:t>
            </a:r>
          </a:p>
          <a:p>
            <a:pPr marL="393700" indent="-393700">
              <a:lnSpc>
                <a:spcPct val="78000"/>
              </a:lnSpc>
              <a:spcBef>
                <a:spcPct val="20000"/>
              </a:spcBef>
              <a:spcAft>
                <a:spcPts val="800"/>
              </a:spcAft>
              <a:buClr>
                <a:schemeClr val="tx1"/>
              </a:buClr>
              <a:buSzPct val="80000"/>
            </a:pPr>
            <a:r>
              <a:rPr lang="en-US" sz="2000" dirty="0" smtClean="0">
                <a:solidFill>
                  <a:schemeClr val="accent3"/>
                </a:solidFill>
                <a:latin typeface="Consolas" pitchFamily="49" charset="0"/>
              </a:rPr>
              <a:t>Managed: </a:t>
            </a:r>
            <a:r>
              <a:rPr lang="en-US" sz="2000" dirty="0" err="1" smtClean="0">
                <a:solidFill>
                  <a:schemeClr val="accent3"/>
                </a:solidFill>
                <a:latin typeface="Consolas" pitchFamily="49" charset="0"/>
              </a:rPr>
              <a:t>System.Windows.Forms.SystemInformation.TerminalServerSession</a:t>
            </a:r>
            <a:endParaRPr lang="en-US" sz="2000" dirty="0" smtClean="0">
              <a:solidFill>
                <a:schemeClr val="accent3"/>
              </a:solidFill>
              <a:latin typeface="Consolas" pitchFamily="49" charset="0"/>
            </a:endParaRPr>
          </a:p>
          <a:p>
            <a:pPr marL="393700" indent="-393700">
              <a:lnSpc>
                <a:spcPct val="78000"/>
              </a:lnSpc>
              <a:spcBef>
                <a:spcPct val="20000"/>
              </a:spcBef>
              <a:spcAft>
                <a:spcPts val="800"/>
              </a:spcAft>
              <a:buClr>
                <a:schemeClr val="tx1"/>
              </a:buClr>
              <a:buSzPct val="80000"/>
            </a:pPr>
            <a:r>
              <a:rPr lang="en-US" sz="2000" dirty="0" smtClean="0">
                <a:solidFill>
                  <a:schemeClr val="accent3"/>
                </a:solidFill>
                <a:latin typeface="Consolas" pitchFamily="49" charset="0"/>
              </a:rPr>
              <a:t>Win32:</a:t>
            </a:r>
            <a:br>
              <a:rPr lang="en-US" sz="2000" dirty="0" smtClean="0">
                <a:solidFill>
                  <a:schemeClr val="accent3"/>
                </a:solidFill>
                <a:latin typeface="Consolas" pitchFamily="49" charset="0"/>
              </a:rPr>
            </a:br>
            <a:r>
              <a:rPr lang="en-US" sz="2000" dirty="0" err="1" smtClean="0">
                <a:solidFill>
                  <a:schemeClr val="accent3"/>
                </a:solidFill>
                <a:latin typeface="Consolas" pitchFamily="49" charset="0"/>
              </a:rPr>
              <a:t>GetSystemMetrics</a:t>
            </a:r>
            <a:r>
              <a:rPr lang="en-US" sz="2000" dirty="0" smtClean="0">
                <a:solidFill>
                  <a:schemeClr val="accent3"/>
                </a:solidFill>
                <a:latin typeface="Consolas" pitchFamily="49" charset="0"/>
              </a:rPr>
              <a:t>(SM_REMOTESESSION)</a:t>
            </a:r>
          </a:p>
          <a:p>
            <a:pPr marL="393700" indent="-393700">
              <a:lnSpc>
                <a:spcPct val="78000"/>
              </a:lnSpc>
              <a:spcBef>
                <a:spcPct val="20000"/>
              </a:spcBef>
              <a:spcAft>
                <a:spcPts val="800"/>
              </a:spcAft>
              <a:buClr>
                <a:schemeClr val="tx1"/>
              </a:buClr>
              <a:buSzPct val="80000"/>
              <a:buFont typeface="Wingdings" pitchFamily="2" charset="2"/>
              <a:buChar char="l"/>
            </a:pPr>
            <a:r>
              <a:rPr lang="en-US" sz="2800" dirty="0" smtClean="0"/>
              <a:t>Consider session transitions</a:t>
            </a:r>
          </a:p>
          <a:p>
            <a:pPr marL="393700" indent="-393700">
              <a:lnSpc>
                <a:spcPct val="78000"/>
              </a:lnSpc>
              <a:spcBef>
                <a:spcPct val="20000"/>
              </a:spcBef>
              <a:spcAft>
                <a:spcPts val="800"/>
              </a:spcAft>
              <a:buClr>
                <a:schemeClr val="tx1"/>
              </a:buClr>
              <a:buSzPct val="80000"/>
              <a:buFont typeface="Wingdings" pitchFamily="2" charset="2"/>
              <a:buChar char="l"/>
            </a:pPr>
            <a:r>
              <a:rPr lang="en-US" sz="2800" dirty="0" smtClean="0"/>
              <a:t>Leverage RDP Compression GP’s</a:t>
            </a:r>
          </a:p>
          <a:p>
            <a:pPr marL="850882" lvl="1" indent="-393700">
              <a:lnSpc>
                <a:spcPct val="78000"/>
              </a:lnSpc>
              <a:spcBef>
                <a:spcPct val="20000"/>
              </a:spcBef>
              <a:spcAft>
                <a:spcPts val="800"/>
              </a:spcAft>
              <a:buClr>
                <a:schemeClr val="tx1"/>
              </a:buClr>
              <a:buSzPct val="80000"/>
              <a:buFont typeface="Wingdings" pitchFamily="2" charset="2"/>
              <a:buChar char="l"/>
            </a:pPr>
            <a:r>
              <a:rPr lang="en-US" sz="2800" dirty="0" smtClean="0"/>
              <a:t>30-40% bandwidth savings</a:t>
            </a:r>
          </a:p>
          <a:p>
            <a:pPr marL="393700" indent="-393700">
              <a:lnSpc>
                <a:spcPct val="78000"/>
              </a:lnSpc>
              <a:spcBef>
                <a:spcPct val="20000"/>
              </a:spcBef>
              <a:spcAft>
                <a:spcPts val="800"/>
              </a:spcAft>
              <a:buClr>
                <a:schemeClr val="tx1"/>
              </a:buClr>
              <a:buSzPct val="80000"/>
              <a:buFont typeface="Wingdings" pitchFamily="2" charset="2"/>
              <a:buChar char="l"/>
            </a:pPr>
            <a:r>
              <a:rPr lang="en-US" sz="2800" dirty="0" smtClean="0"/>
              <a:t>Important to test your app remotely!</a:t>
            </a:r>
            <a:endParaRPr kumimoji="0" lang="en-US" sz="2400" b="0" i="0" u="none" strike="noStrike" kern="1200" cap="none" spc="0" normalizeH="0" baseline="0" noProof="0" dirty="0" smtClean="0">
              <a:ln>
                <a:noFill/>
              </a:ln>
              <a:gradFill>
                <a:gsLst>
                  <a:gs pos="0">
                    <a:schemeClr val="tx1"/>
                  </a:gs>
                  <a:gs pos="86000">
                    <a:schemeClr val="tx1"/>
                  </a:gs>
                </a:gsLst>
                <a:lin ang="5400000" scaled="0"/>
              </a:gradFill>
              <a:effectLst/>
              <a:uLnTx/>
              <a:uFillTx/>
              <a:latin typeface="+mn-lt"/>
              <a:ea typeface="+mn-ea"/>
              <a:cs typeface="+mn-cs"/>
            </a:endParaRPr>
          </a:p>
        </p:txBody>
      </p:sp>
      <p:sp>
        <p:nvSpPr>
          <p:cNvPr id="8" name="Title 1"/>
          <p:cNvSpPr>
            <a:spLocks noGrp="1"/>
          </p:cNvSpPr>
          <p:nvPr>
            <p:ph type="title"/>
          </p:nvPr>
        </p:nvSpPr>
        <p:spPr>
          <a:xfrm>
            <a:off x="387350" y="152400"/>
            <a:ext cx="8369300" cy="941796"/>
          </a:xfrm>
        </p:spPr>
        <p:txBody>
          <a:bodyPr/>
          <a:lstStyle/>
          <a:p>
            <a:r>
              <a:rPr sz="3600" smtClean="0"/>
              <a:t>Tips For Writing Efficent Remote Apps</a:t>
            </a:r>
            <a:br>
              <a:rPr sz="3600" smtClean="0"/>
            </a:br>
            <a:r>
              <a:rPr sz="3200" spc="0" smtClean="0">
                <a:solidFill>
                  <a:schemeClr val="accent3"/>
                </a:solidFill>
              </a:rPr>
              <a:t>Basics</a:t>
            </a:r>
            <a:endParaRPr lang="en-US" sz="3200" spc="0" dirty="0">
              <a:solidFill>
                <a:schemeClr val="accent3"/>
              </a:solidFill>
            </a:endParaRPr>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2"/>
          <p:cNvSpPr txBox="1">
            <a:spLocks/>
          </p:cNvSpPr>
          <p:nvPr/>
        </p:nvSpPr>
        <p:spPr>
          <a:xfrm>
            <a:off x="730250" y="1600200"/>
            <a:ext cx="7956756" cy="4437112"/>
          </a:xfrm>
          <a:prstGeom prst="rect">
            <a:avLst/>
          </a:prstGeom>
        </p:spPr>
        <p:txBody>
          <a:bodyPr vert="horz" wrap="square" lIns="0" tIns="0" rIns="0" bIns="0" rtlCol="0">
            <a:spAutoFit/>
          </a:bodyPr>
          <a:lstStyle/>
          <a:p>
            <a:pPr marL="393700" lvl="0" indent="-393700">
              <a:lnSpc>
                <a:spcPct val="78000"/>
              </a:lnSpc>
              <a:spcBef>
                <a:spcPct val="20000"/>
              </a:spcBef>
              <a:spcAft>
                <a:spcPts val="800"/>
              </a:spcAft>
              <a:buClr>
                <a:schemeClr val="tx1"/>
              </a:buClr>
              <a:buSzPct val="80000"/>
              <a:buFont typeface="Wingdings" pitchFamily="2" charset="2"/>
              <a:buChar char="l"/>
            </a:pPr>
            <a:r>
              <a:rPr lang="en-US" sz="2800" dirty="0" smtClean="0"/>
              <a:t>Guidance for </a:t>
            </a:r>
            <a:r>
              <a:rPr lang="en-US" sz="2800" dirty="0" err="1" smtClean="0"/>
              <a:t>offscreen</a:t>
            </a:r>
            <a:r>
              <a:rPr lang="en-US" sz="2800" dirty="0" smtClean="0"/>
              <a:t> surfaces</a:t>
            </a:r>
          </a:p>
          <a:p>
            <a:pPr marL="801688" lvl="1" indent="-407988">
              <a:lnSpc>
                <a:spcPct val="78000"/>
              </a:lnSpc>
              <a:spcBef>
                <a:spcPct val="20000"/>
              </a:spcBef>
              <a:buClr>
                <a:srgbClr val="95E3E7"/>
              </a:buClr>
              <a:buSzPct val="80000"/>
              <a:buFont typeface="Wingdings" pitchFamily="2" charset="2"/>
              <a:buChar char="l"/>
            </a:pPr>
            <a:r>
              <a:rPr lang="en-US" sz="2400" dirty="0" smtClean="0">
                <a:gradFill>
                  <a:gsLst>
                    <a:gs pos="0">
                      <a:schemeClr val="tx1"/>
                    </a:gs>
                    <a:gs pos="86000">
                      <a:schemeClr val="tx1"/>
                    </a:gs>
                  </a:gsLst>
                  <a:lin ang="5400000" scaled="0"/>
                </a:gradFill>
              </a:rPr>
              <a:t>Do NOT use DIBs (Device Independent bitmaps)</a:t>
            </a:r>
          </a:p>
          <a:p>
            <a:pPr marL="801688" lvl="1" indent="-407988">
              <a:lnSpc>
                <a:spcPct val="78000"/>
              </a:lnSpc>
              <a:spcBef>
                <a:spcPct val="20000"/>
              </a:spcBef>
              <a:buClr>
                <a:srgbClr val="95E3E7"/>
              </a:buClr>
              <a:buSzPct val="80000"/>
              <a:buFont typeface="Wingdings" pitchFamily="2" charset="2"/>
              <a:buChar char="l"/>
            </a:pPr>
            <a:r>
              <a:rPr lang="en-US" sz="2400" dirty="0" smtClean="0">
                <a:gradFill>
                  <a:gsLst>
                    <a:gs pos="0">
                      <a:schemeClr val="tx1"/>
                    </a:gs>
                    <a:gs pos="86000">
                      <a:schemeClr val="tx1"/>
                    </a:gs>
                  </a:gsLst>
                  <a:lin ang="5400000" scaled="0"/>
                </a:gradFill>
              </a:rPr>
              <a:t>DO use Device-Dependent or compatible bitmaps (enables primitive remoting)</a:t>
            </a:r>
          </a:p>
          <a:p>
            <a:pPr marL="393700" indent="-393700">
              <a:lnSpc>
                <a:spcPct val="78000"/>
              </a:lnSpc>
              <a:spcBef>
                <a:spcPct val="20000"/>
              </a:spcBef>
              <a:spcAft>
                <a:spcPts val="800"/>
              </a:spcAft>
              <a:buClr>
                <a:schemeClr val="tx1"/>
              </a:buClr>
              <a:buSzPct val="80000"/>
              <a:buFont typeface="Wingdings" pitchFamily="2" charset="2"/>
              <a:buChar char="l"/>
            </a:pPr>
            <a:r>
              <a:rPr lang="en-US" sz="2800" dirty="0" smtClean="0"/>
              <a:t>Layered Windows can be very expensive </a:t>
            </a:r>
          </a:p>
          <a:p>
            <a:pPr marL="801688" lvl="1" indent="-407988">
              <a:lnSpc>
                <a:spcPct val="78000"/>
              </a:lnSpc>
              <a:spcBef>
                <a:spcPct val="20000"/>
              </a:spcBef>
              <a:spcAft>
                <a:spcPts val="800"/>
              </a:spcAft>
              <a:buClr>
                <a:srgbClr val="95E3E7"/>
              </a:buClr>
              <a:buSzPct val="80000"/>
              <a:buFont typeface="Wingdings" pitchFamily="2" charset="2"/>
              <a:buChar char="l"/>
            </a:pPr>
            <a:r>
              <a:rPr lang="en-US" sz="2400" dirty="0" smtClean="0">
                <a:gradFill>
                  <a:gsLst>
                    <a:gs pos="0">
                      <a:schemeClr val="tx1"/>
                    </a:gs>
                    <a:gs pos="86000">
                      <a:schemeClr val="tx1"/>
                    </a:gs>
                  </a:gsLst>
                  <a:lin ang="5400000" scaled="0"/>
                </a:gradFill>
              </a:rPr>
              <a:t>Except if Composed Desktop (Aero is ON)</a:t>
            </a:r>
          </a:p>
          <a:p>
            <a:pPr marL="393700" indent="-393700">
              <a:lnSpc>
                <a:spcPct val="78000"/>
              </a:lnSpc>
              <a:spcBef>
                <a:spcPct val="20000"/>
              </a:spcBef>
              <a:spcAft>
                <a:spcPts val="800"/>
              </a:spcAft>
              <a:buClr>
                <a:schemeClr val="tx1"/>
              </a:buClr>
              <a:buSzPct val="80000"/>
              <a:buFont typeface="Wingdings" pitchFamily="2" charset="2"/>
              <a:buChar char="l"/>
            </a:pPr>
            <a:r>
              <a:rPr lang="en-US" sz="2800" dirty="0" smtClean="0"/>
              <a:t>Do NOT use Screen capture - </a:t>
            </a:r>
            <a:r>
              <a:rPr lang="en-US" sz="2800" dirty="0" err="1" smtClean="0"/>
              <a:t>GetDC</a:t>
            </a:r>
            <a:r>
              <a:rPr lang="en-US" sz="2800" dirty="0" smtClean="0"/>
              <a:t>(NULL)</a:t>
            </a:r>
          </a:p>
          <a:p>
            <a:pPr marL="801688" lvl="1" indent="-407988">
              <a:lnSpc>
                <a:spcPct val="78000"/>
              </a:lnSpc>
              <a:spcBef>
                <a:spcPct val="20000"/>
              </a:spcBef>
              <a:spcAft>
                <a:spcPts val="800"/>
              </a:spcAft>
              <a:buClr>
                <a:srgbClr val="95E3E7"/>
              </a:buClr>
              <a:buSzPct val="80000"/>
              <a:buFont typeface="Wingdings" pitchFamily="2" charset="2"/>
              <a:buChar char="l"/>
            </a:pPr>
            <a:r>
              <a:rPr lang="en-US" sz="2400" dirty="0" smtClean="0">
                <a:gradFill>
                  <a:gsLst>
                    <a:gs pos="0">
                      <a:schemeClr val="tx1"/>
                    </a:gs>
                    <a:gs pos="86000">
                      <a:schemeClr val="tx1"/>
                    </a:gs>
                  </a:gsLst>
                  <a:lin ang="5400000" scaled="0"/>
                </a:gradFill>
              </a:rPr>
              <a:t>Can require client-roundtrip</a:t>
            </a:r>
          </a:p>
          <a:p>
            <a:pPr marL="393700" indent="-393700">
              <a:lnSpc>
                <a:spcPct val="78000"/>
              </a:lnSpc>
              <a:spcBef>
                <a:spcPct val="20000"/>
              </a:spcBef>
              <a:spcAft>
                <a:spcPts val="800"/>
              </a:spcAft>
              <a:buClr>
                <a:schemeClr val="tx1"/>
              </a:buClr>
              <a:buSzPct val="80000"/>
              <a:buFont typeface="Wingdings" pitchFamily="2" charset="2"/>
              <a:buChar char="l"/>
            </a:pPr>
            <a:r>
              <a:rPr kumimoji="0" lang="en-US" sz="2800" b="0" i="0" u="none" strike="noStrike" kern="1200" cap="none" spc="0" normalizeH="0" baseline="0" noProof="0" dirty="0" smtClean="0">
                <a:ln>
                  <a:noFill/>
                </a:ln>
                <a:gradFill>
                  <a:gsLst>
                    <a:gs pos="0">
                      <a:schemeClr val="tx1"/>
                    </a:gs>
                    <a:gs pos="86000">
                      <a:schemeClr val="tx1"/>
                    </a:gs>
                  </a:gsLst>
                  <a:lin ang="5400000" scaled="0"/>
                </a:gradFill>
                <a:effectLst/>
                <a:uLnTx/>
                <a:uFillTx/>
                <a:latin typeface="+mn-lt"/>
                <a:ea typeface="+mn-ea"/>
                <a:cs typeface="+mn-cs"/>
              </a:rPr>
              <a:t>What</a:t>
            </a:r>
            <a:r>
              <a:rPr kumimoji="0" lang="en-US" sz="2800" b="0" i="0" u="none" strike="noStrike" kern="1200" cap="none" spc="0" normalizeH="0" noProof="0" dirty="0" smtClean="0">
                <a:ln>
                  <a:noFill/>
                </a:ln>
                <a:gradFill>
                  <a:gsLst>
                    <a:gs pos="0">
                      <a:schemeClr val="tx1"/>
                    </a:gs>
                    <a:gs pos="86000">
                      <a:schemeClr val="tx1"/>
                    </a:gs>
                  </a:gsLst>
                  <a:lin ang="5400000" scaled="0"/>
                </a:gradFill>
                <a:effectLst/>
                <a:uLnTx/>
                <a:uFillTx/>
                <a:latin typeface="+mn-lt"/>
                <a:ea typeface="+mn-ea"/>
                <a:cs typeface="+mn-cs"/>
              </a:rPr>
              <a:t> about color depth?</a:t>
            </a:r>
          </a:p>
          <a:p>
            <a:pPr marL="801688" lvl="1" indent="-407988">
              <a:lnSpc>
                <a:spcPct val="78000"/>
              </a:lnSpc>
              <a:spcBef>
                <a:spcPct val="20000"/>
              </a:spcBef>
              <a:spcAft>
                <a:spcPts val="800"/>
              </a:spcAft>
              <a:buClr>
                <a:srgbClr val="95E3E7"/>
              </a:buClr>
              <a:buSzPct val="80000"/>
              <a:buFont typeface="Wingdings" pitchFamily="2" charset="2"/>
              <a:buChar char="l"/>
            </a:pPr>
            <a:r>
              <a:rPr lang="en-US" sz="2400" dirty="0" smtClean="0">
                <a:gradFill>
                  <a:gsLst>
                    <a:gs pos="0">
                      <a:schemeClr val="tx1"/>
                    </a:gs>
                    <a:gs pos="86000">
                      <a:schemeClr val="tx1"/>
                    </a:gs>
                  </a:gsLst>
                  <a:lin ang="5400000" scaled="0"/>
                </a:gradFill>
              </a:rPr>
              <a:t>Your choice! 32bpp is just as efficient as 16bpp</a:t>
            </a:r>
          </a:p>
        </p:txBody>
      </p:sp>
      <p:sp>
        <p:nvSpPr>
          <p:cNvPr id="8" name="Title 1"/>
          <p:cNvSpPr>
            <a:spLocks noGrp="1"/>
          </p:cNvSpPr>
          <p:nvPr>
            <p:ph type="title"/>
          </p:nvPr>
        </p:nvSpPr>
        <p:spPr>
          <a:xfrm>
            <a:off x="387350" y="152400"/>
            <a:ext cx="8369300" cy="941796"/>
          </a:xfrm>
        </p:spPr>
        <p:txBody>
          <a:bodyPr/>
          <a:lstStyle/>
          <a:p>
            <a:r>
              <a:rPr sz="3600" smtClean="0"/>
              <a:t>Tips For Writing Efficent Remote Apps</a:t>
            </a:r>
            <a:br>
              <a:rPr sz="3600" smtClean="0"/>
            </a:br>
            <a:r>
              <a:rPr sz="3200" spc="0" smtClean="0">
                <a:solidFill>
                  <a:schemeClr val="accent3"/>
                </a:solidFill>
              </a:rPr>
              <a:t>GDI</a:t>
            </a:r>
            <a:endParaRPr lang="en-US" sz="3200" spc="0" dirty="0">
              <a:solidFill>
                <a:schemeClr val="accent3"/>
              </a:solidFill>
            </a:endParaRPr>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2"/>
          <p:cNvSpPr>
            <a:spLocks noGrp="1"/>
          </p:cNvSpPr>
          <p:nvPr>
            <p:ph type="body" sz="quarter" idx="10"/>
          </p:nvPr>
        </p:nvSpPr>
        <p:spPr>
          <a:xfrm>
            <a:off x="730044" y="1411553"/>
            <a:ext cx="7672004" cy="1343573"/>
          </a:xfrm>
        </p:spPr>
        <p:txBody>
          <a:bodyPr/>
          <a:lstStyle/>
          <a:p>
            <a:pPr lvl="1">
              <a:buNone/>
            </a:pPr>
            <a:endParaRPr lang="en-US" dirty="0" smtClean="0"/>
          </a:p>
          <a:p>
            <a:endParaRPr lang="en-US" dirty="0" smtClean="0"/>
          </a:p>
          <a:p>
            <a:pPr lvl="1"/>
            <a:endParaRPr lang="en-US" dirty="0" smtClean="0"/>
          </a:p>
        </p:txBody>
      </p:sp>
      <p:sp>
        <p:nvSpPr>
          <p:cNvPr id="6" name="Text Placeholder 2"/>
          <p:cNvSpPr txBox="1">
            <a:spLocks/>
          </p:cNvSpPr>
          <p:nvPr/>
        </p:nvSpPr>
        <p:spPr>
          <a:xfrm>
            <a:off x="730250" y="1600200"/>
            <a:ext cx="7956756" cy="5018682"/>
          </a:xfrm>
          <a:prstGeom prst="rect">
            <a:avLst/>
          </a:prstGeom>
        </p:spPr>
        <p:txBody>
          <a:bodyPr vert="horz" wrap="square" lIns="0" tIns="0" rIns="0" bIns="0" rtlCol="0">
            <a:spAutoFit/>
          </a:bodyPr>
          <a:lstStyle/>
          <a:p>
            <a:pPr marL="393700" lvl="0" indent="-393700">
              <a:lnSpc>
                <a:spcPct val="78000"/>
              </a:lnSpc>
              <a:spcBef>
                <a:spcPct val="20000"/>
              </a:spcBef>
              <a:spcAft>
                <a:spcPts val="800"/>
              </a:spcAft>
              <a:buClr>
                <a:schemeClr val="tx1"/>
              </a:buClr>
              <a:buSzPct val="80000"/>
              <a:buFont typeface="Wingdings" pitchFamily="2" charset="2"/>
              <a:buChar char="l"/>
            </a:pPr>
            <a:r>
              <a:rPr lang="en-US" sz="2800" dirty="0" smtClean="0"/>
              <a:t>Use Direct2D – has efficient command remoting</a:t>
            </a:r>
          </a:p>
          <a:p>
            <a:pPr marL="393700" lvl="0" indent="-393700">
              <a:lnSpc>
                <a:spcPct val="78000"/>
              </a:lnSpc>
              <a:spcBef>
                <a:spcPct val="20000"/>
              </a:spcBef>
              <a:spcAft>
                <a:spcPts val="800"/>
              </a:spcAft>
              <a:buClr>
                <a:schemeClr val="tx1"/>
              </a:buClr>
              <a:buSzPct val="80000"/>
              <a:buFont typeface="Wingdings" pitchFamily="2" charset="2"/>
              <a:buChar char="l"/>
            </a:pPr>
            <a:r>
              <a:rPr lang="en-US" sz="2800" dirty="0" smtClean="0"/>
              <a:t>Direct3D Apps: Use DX10.1 and DXGI 1.1 (DirectX Graphics Infrastructure)</a:t>
            </a:r>
          </a:p>
          <a:p>
            <a:pPr marL="850882" lvl="1" indent="-393700">
              <a:lnSpc>
                <a:spcPct val="78000"/>
              </a:lnSpc>
              <a:spcBef>
                <a:spcPct val="20000"/>
              </a:spcBef>
              <a:spcAft>
                <a:spcPts val="800"/>
              </a:spcAft>
              <a:buClr>
                <a:schemeClr val="tx1"/>
              </a:buClr>
              <a:buSzPct val="80000"/>
            </a:pPr>
            <a:r>
              <a:rPr lang="en-US" sz="2800" dirty="0" smtClean="0">
                <a:solidFill>
                  <a:schemeClr val="accent3"/>
                </a:solidFill>
                <a:latin typeface="Consolas" pitchFamily="49" charset="0"/>
              </a:rPr>
              <a:t>CreateDXGIFactory1(…);</a:t>
            </a:r>
          </a:p>
          <a:p>
            <a:pPr marL="850882" lvl="1" indent="-393700">
              <a:lnSpc>
                <a:spcPct val="78000"/>
              </a:lnSpc>
              <a:spcBef>
                <a:spcPct val="20000"/>
              </a:spcBef>
              <a:spcAft>
                <a:spcPts val="800"/>
              </a:spcAft>
              <a:buClr>
                <a:schemeClr val="tx1"/>
              </a:buClr>
              <a:buSzPct val="80000"/>
            </a:pPr>
            <a:r>
              <a:rPr lang="en-US" sz="2800" dirty="0" err="1" smtClean="0">
                <a:solidFill>
                  <a:schemeClr val="accent3"/>
                </a:solidFill>
                <a:latin typeface="Consolas" pitchFamily="49" charset="0"/>
              </a:rPr>
              <a:t>pFactory</a:t>
            </a:r>
            <a:r>
              <a:rPr lang="en-US" sz="2800" dirty="0" smtClean="0">
                <a:solidFill>
                  <a:schemeClr val="accent3"/>
                </a:solidFill>
                <a:latin typeface="Consolas" pitchFamily="49" charset="0"/>
              </a:rPr>
              <a:t>-&gt;EnumAdapters1(</a:t>
            </a:r>
            <a:r>
              <a:rPr lang="en-US" sz="2800" dirty="0" err="1" smtClean="0">
                <a:solidFill>
                  <a:schemeClr val="accent3"/>
                </a:solidFill>
                <a:latin typeface="Consolas" pitchFamily="49" charset="0"/>
              </a:rPr>
              <a:t>i</a:t>
            </a:r>
            <a:r>
              <a:rPr lang="en-US" sz="2800" dirty="0" smtClean="0">
                <a:solidFill>
                  <a:schemeClr val="accent3"/>
                </a:solidFill>
                <a:latin typeface="Consolas" pitchFamily="49" charset="0"/>
              </a:rPr>
              <a:t>, &amp;</a:t>
            </a:r>
            <a:r>
              <a:rPr lang="en-US" sz="2800" dirty="0" err="1" smtClean="0">
                <a:solidFill>
                  <a:schemeClr val="accent3"/>
                </a:solidFill>
                <a:latin typeface="Consolas" pitchFamily="49" charset="0"/>
              </a:rPr>
              <a:t>pAdapter</a:t>
            </a:r>
            <a:r>
              <a:rPr lang="en-US" sz="2800" dirty="0" smtClean="0">
                <a:solidFill>
                  <a:schemeClr val="accent3"/>
                </a:solidFill>
                <a:latin typeface="Consolas" pitchFamily="49" charset="0"/>
              </a:rPr>
              <a:t>)</a:t>
            </a:r>
          </a:p>
          <a:p>
            <a:pPr marL="850882" lvl="1" indent="-393700">
              <a:lnSpc>
                <a:spcPct val="78000"/>
              </a:lnSpc>
              <a:spcBef>
                <a:spcPct val="20000"/>
              </a:spcBef>
              <a:spcAft>
                <a:spcPts val="800"/>
              </a:spcAft>
              <a:buClr>
                <a:schemeClr val="tx1"/>
              </a:buClr>
              <a:buSzPct val="80000"/>
            </a:pPr>
            <a:r>
              <a:rPr lang="en-US" sz="2800" dirty="0" err="1" smtClean="0">
                <a:solidFill>
                  <a:schemeClr val="accent3"/>
                </a:solidFill>
                <a:latin typeface="Consolas" pitchFamily="49" charset="0"/>
              </a:rPr>
              <a:t>pAdapter</a:t>
            </a:r>
            <a:r>
              <a:rPr lang="en-US" sz="2800" dirty="0" smtClean="0">
                <a:solidFill>
                  <a:schemeClr val="accent3"/>
                </a:solidFill>
                <a:latin typeface="Consolas" pitchFamily="49" charset="0"/>
              </a:rPr>
              <a:t>-&gt;GetDesc1(&amp;</a:t>
            </a:r>
            <a:r>
              <a:rPr lang="en-US" sz="2800" dirty="0" err="1" smtClean="0">
                <a:solidFill>
                  <a:schemeClr val="accent3"/>
                </a:solidFill>
                <a:latin typeface="Consolas" pitchFamily="49" charset="0"/>
              </a:rPr>
              <a:t>Desc</a:t>
            </a:r>
            <a:r>
              <a:rPr lang="en-US" sz="2800" dirty="0" smtClean="0">
                <a:solidFill>
                  <a:schemeClr val="accent3"/>
                </a:solidFill>
                <a:latin typeface="Consolas" pitchFamily="49" charset="0"/>
              </a:rPr>
              <a:t>);</a:t>
            </a:r>
          </a:p>
          <a:p>
            <a:pPr marL="850882" lvl="1" indent="-393700">
              <a:lnSpc>
                <a:spcPct val="78000"/>
              </a:lnSpc>
              <a:spcBef>
                <a:spcPct val="20000"/>
              </a:spcBef>
              <a:spcAft>
                <a:spcPts val="800"/>
              </a:spcAft>
              <a:buClr>
                <a:schemeClr val="tx1"/>
              </a:buClr>
              <a:buSzPct val="80000"/>
            </a:pPr>
            <a:r>
              <a:rPr lang="en-US" sz="2800" dirty="0" smtClean="0">
                <a:solidFill>
                  <a:schemeClr val="accent3"/>
                </a:solidFill>
                <a:latin typeface="Consolas" pitchFamily="49" charset="0"/>
              </a:rPr>
              <a:t>BOOL </a:t>
            </a:r>
            <a:r>
              <a:rPr lang="en-US" sz="2800" dirty="0" err="1" smtClean="0">
                <a:solidFill>
                  <a:schemeClr val="accent3"/>
                </a:solidFill>
                <a:latin typeface="Consolas" pitchFamily="49" charset="0"/>
              </a:rPr>
              <a:t>IsRemote</a:t>
            </a:r>
            <a:r>
              <a:rPr lang="en-US" sz="2800" dirty="0" smtClean="0">
                <a:solidFill>
                  <a:schemeClr val="accent3"/>
                </a:solidFill>
                <a:latin typeface="Consolas" pitchFamily="49" charset="0"/>
              </a:rPr>
              <a:t> = </a:t>
            </a:r>
            <a:r>
              <a:rPr lang="en-US" sz="2800" dirty="0" err="1" smtClean="0">
                <a:solidFill>
                  <a:schemeClr val="accent3"/>
                </a:solidFill>
                <a:latin typeface="Consolas" pitchFamily="49" charset="0"/>
              </a:rPr>
              <a:t>Desc.Flags</a:t>
            </a:r>
            <a:r>
              <a:rPr lang="en-US" sz="2800" dirty="0" smtClean="0">
                <a:solidFill>
                  <a:schemeClr val="accent3"/>
                </a:solidFill>
                <a:latin typeface="Consolas" pitchFamily="49" charset="0"/>
              </a:rPr>
              <a:t> &amp; DXGI_ADAPTER_FLAG_REMOTE;</a:t>
            </a:r>
          </a:p>
          <a:p>
            <a:pPr marL="393700" indent="-393700">
              <a:lnSpc>
                <a:spcPct val="78000"/>
              </a:lnSpc>
              <a:spcBef>
                <a:spcPct val="20000"/>
              </a:spcBef>
              <a:spcAft>
                <a:spcPts val="800"/>
              </a:spcAft>
              <a:buClr>
                <a:schemeClr val="tx1"/>
              </a:buClr>
              <a:buSzPct val="80000"/>
              <a:buFont typeface="Wingdings" pitchFamily="2" charset="2"/>
              <a:buChar char="l"/>
            </a:pPr>
            <a:r>
              <a:rPr lang="en-US" sz="2800" dirty="0" smtClean="0"/>
              <a:t>Use the new </a:t>
            </a:r>
            <a:r>
              <a:rPr lang="en-US" sz="2800" dirty="0" err="1" smtClean="0">
                <a:latin typeface="Consolas" pitchFamily="49" charset="0"/>
              </a:rPr>
              <a:t>IsCurrent</a:t>
            </a:r>
            <a:r>
              <a:rPr lang="en-US" sz="2800" dirty="0" smtClean="0">
                <a:latin typeface="Consolas" pitchFamily="49" charset="0"/>
              </a:rPr>
              <a:t>()</a:t>
            </a:r>
            <a:r>
              <a:rPr lang="en-US" sz="2800" dirty="0" smtClean="0"/>
              <a:t> API to handle session transitions and discover new adapters</a:t>
            </a:r>
          </a:p>
          <a:p>
            <a:pPr marL="393700" indent="-393700">
              <a:lnSpc>
                <a:spcPct val="78000"/>
              </a:lnSpc>
              <a:spcBef>
                <a:spcPct val="20000"/>
              </a:spcBef>
              <a:spcAft>
                <a:spcPts val="800"/>
              </a:spcAft>
              <a:buClr>
                <a:schemeClr val="tx1"/>
              </a:buClr>
              <a:buSzPct val="80000"/>
              <a:buFont typeface="Wingdings" pitchFamily="2" charset="2"/>
              <a:buChar char="l"/>
            </a:pPr>
            <a:r>
              <a:rPr lang="en-US" sz="2800" dirty="0" smtClean="0"/>
              <a:t>Tip:  Local optimizations are </a:t>
            </a:r>
            <a:r>
              <a:rPr lang="en-US" sz="2800" b="1" u="sng" dirty="0" smtClean="0"/>
              <a:t>magnified</a:t>
            </a:r>
            <a:r>
              <a:rPr lang="en-US" sz="2800" dirty="0" smtClean="0"/>
              <a:t> remotely!</a:t>
            </a:r>
          </a:p>
        </p:txBody>
      </p:sp>
      <p:sp>
        <p:nvSpPr>
          <p:cNvPr id="8" name="Title 1"/>
          <p:cNvSpPr>
            <a:spLocks noGrp="1"/>
          </p:cNvSpPr>
          <p:nvPr>
            <p:ph type="title"/>
          </p:nvPr>
        </p:nvSpPr>
        <p:spPr>
          <a:xfrm>
            <a:off x="387350" y="152400"/>
            <a:ext cx="8369300" cy="941796"/>
          </a:xfrm>
        </p:spPr>
        <p:txBody>
          <a:bodyPr/>
          <a:lstStyle/>
          <a:p>
            <a:r>
              <a:rPr sz="3600" smtClean="0"/>
              <a:t>Tips For Writing Efficent Remote Apps</a:t>
            </a:r>
            <a:br>
              <a:rPr sz="3600" smtClean="0"/>
            </a:br>
            <a:r>
              <a:rPr sz="3200" spc="0" smtClean="0">
                <a:solidFill>
                  <a:schemeClr val="accent3"/>
                </a:solidFill>
              </a:rPr>
              <a:t>Remoting D</a:t>
            </a:r>
            <a:r>
              <a:rPr lang="en-US" sz="3200" spc="0" dirty="0" err="1" smtClean="0">
                <a:solidFill>
                  <a:schemeClr val="accent3"/>
                </a:solidFill>
              </a:rPr>
              <a:t>irect</a:t>
            </a:r>
            <a:r>
              <a:rPr lang="en-US" sz="3200" spc="0" dirty="0" smtClean="0">
                <a:solidFill>
                  <a:schemeClr val="accent3"/>
                </a:solidFill>
              </a:rPr>
              <a:t> 3D and Direct2D</a:t>
            </a:r>
            <a:endParaRPr lang="en-US" sz="3200" spc="0" dirty="0">
              <a:solidFill>
                <a:schemeClr val="accent3"/>
              </a:solidFill>
            </a:endParaRPr>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Key Takeaways</a:t>
            </a:r>
            <a:endParaRPr lang="en-US" dirty="0"/>
          </a:p>
        </p:txBody>
      </p:sp>
      <p:sp>
        <p:nvSpPr>
          <p:cNvPr id="5" name="Text Placeholder 2"/>
          <p:cNvSpPr>
            <a:spLocks noGrp="1"/>
          </p:cNvSpPr>
          <p:nvPr>
            <p:ph type="body" sz="quarter" idx="10"/>
          </p:nvPr>
        </p:nvSpPr>
        <p:spPr>
          <a:xfrm>
            <a:off x="730044" y="1411553"/>
            <a:ext cx="7672004" cy="7910820"/>
          </a:xfrm>
        </p:spPr>
        <p:txBody>
          <a:bodyPr/>
          <a:lstStyle/>
          <a:p>
            <a:r>
              <a:rPr lang="en-US" dirty="0" smtClean="0"/>
              <a:t>RDP Platform continues to evolve </a:t>
            </a:r>
            <a:br>
              <a:rPr lang="en-US" dirty="0" smtClean="0"/>
            </a:br>
            <a:r>
              <a:rPr lang="en-US" dirty="0" smtClean="0"/>
              <a:t>and improve</a:t>
            </a:r>
          </a:p>
          <a:p>
            <a:r>
              <a:rPr lang="en-US" dirty="0" smtClean="0"/>
              <a:t>RDP Platform has a rich extensibility model today with API’s and detailed protocol documentation in MSDN </a:t>
            </a:r>
          </a:p>
          <a:p>
            <a:r>
              <a:rPr lang="en-US" dirty="0" smtClean="0"/>
              <a:t>Extend the TS Platform for your needs</a:t>
            </a:r>
          </a:p>
          <a:p>
            <a:r>
              <a:rPr lang="en-US" dirty="0" smtClean="0"/>
              <a:t>Call to action:  Please optimize and test your apps for the TS environment</a:t>
            </a:r>
          </a:p>
          <a:p>
            <a:r>
              <a:rPr lang="en-US" dirty="0" smtClean="0"/>
              <a:t>We would love your feedback on future evolution and extensibility!</a:t>
            </a:r>
          </a:p>
          <a:p>
            <a:endParaRPr lang="en-US" dirty="0" smtClean="0"/>
          </a:p>
          <a:p>
            <a:endParaRPr lang="en-US" dirty="0" smtClean="0"/>
          </a:p>
          <a:p>
            <a:pPr lvl="2"/>
            <a:endParaRPr lang="en-US" dirty="0" smtClean="0"/>
          </a:p>
          <a:p>
            <a:pPr lvl="1"/>
            <a:endParaRPr lang="en-US" dirty="0" smtClean="0"/>
          </a:p>
          <a:p>
            <a:endParaRPr lang="en-US" dirty="0" smtClean="0"/>
          </a:p>
          <a:p>
            <a:pPr lvl="1"/>
            <a:endParaRPr lang="en-US" dirty="0" smtClean="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5" name="Text Placeholder 2"/>
          <p:cNvSpPr>
            <a:spLocks noGrp="1"/>
          </p:cNvSpPr>
          <p:nvPr>
            <p:ph type="body" sz="quarter" idx="10"/>
          </p:nvPr>
        </p:nvSpPr>
        <p:spPr>
          <a:xfrm>
            <a:off x="730044" y="1411553"/>
            <a:ext cx="7672004" cy="7343742"/>
          </a:xfrm>
        </p:spPr>
        <p:txBody>
          <a:bodyPr/>
          <a:lstStyle/>
          <a:p>
            <a:r>
              <a:rPr lang="en-US" dirty="0" smtClean="0"/>
              <a:t>Terminal Services (TS) Team Blog: </a:t>
            </a:r>
            <a:r>
              <a:rPr lang="en-US" dirty="0" smtClean="0">
                <a:hlinkClick r:id="rId3"/>
              </a:rPr>
              <a:t>http://blogs.msdn.com/ts</a:t>
            </a:r>
            <a:endParaRPr lang="en-US" dirty="0" smtClean="0"/>
          </a:p>
          <a:p>
            <a:r>
              <a:rPr lang="en-US" dirty="0" smtClean="0"/>
              <a:t>TS Application Compatibility Guidance:</a:t>
            </a:r>
          </a:p>
          <a:p>
            <a:pPr>
              <a:buNone/>
            </a:pPr>
            <a:r>
              <a:rPr lang="en-US" dirty="0" smtClean="0"/>
              <a:t>   </a:t>
            </a:r>
            <a:r>
              <a:rPr lang="en-US" dirty="0" smtClean="0">
                <a:hlinkClick r:id="rId4"/>
              </a:rPr>
              <a:t>http://connect.microsoft.com/tsappcompat</a:t>
            </a:r>
            <a:endParaRPr lang="en-US" dirty="0" smtClean="0"/>
          </a:p>
          <a:p>
            <a:r>
              <a:rPr lang="en-US" dirty="0" smtClean="0"/>
              <a:t>TS Home page:</a:t>
            </a:r>
          </a:p>
          <a:p>
            <a:pPr>
              <a:buNone/>
            </a:pPr>
            <a:r>
              <a:rPr lang="en-US" dirty="0" smtClean="0"/>
              <a:t>    </a:t>
            </a:r>
            <a:r>
              <a:rPr lang="en-US" dirty="0" smtClean="0">
                <a:hlinkClick r:id="rId5"/>
              </a:rPr>
              <a:t>http://www.microsoft.com/ts</a:t>
            </a:r>
            <a:endParaRPr lang="en-US" dirty="0" smtClean="0"/>
          </a:p>
          <a:p>
            <a:pPr>
              <a:buNone/>
            </a:pPr>
            <a:endParaRPr lang="en-US" dirty="0" smtClean="0"/>
          </a:p>
          <a:p>
            <a:pPr>
              <a:buNone/>
            </a:pPr>
            <a:endParaRPr lang="en-US" dirty="0" smtClean="0"/>
          </a:p>
          <a:p>
            <a:endParaRPr lang="en-US" dirty="0" smtClean="0"/>
          </a:p>
          <a:p>
            <a:endParaRPr lang="en-US" dirty="0" smtClean="0"/>
          </a:p>
          <a:p>
            <a:pPr lvl="2"/>
            <a:endParaRPr lang="en-US" dirty="0" smtClean="0"/>
          </a:p>
          <a:p>
            <a:pPr lvl="1"/>
            <a:endParaRPr lang="en-US" dirty="0" smtClean="0"/>
          </a:p>
          <a:p>
            <a:endParaRPr lang="en-US" dirty="0" smtClean="0"/>
          </a:p>
          <a:p>
            <a:pPr lvl="1"/>
            <a:endParaRPr lang="en-US" dirty="0" smtClean="0"/>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p:cNvSpPr/>
          <p:nvPr/>
        </p:nvSpPr>
        <p:spPr bwMode="auto">
          <a:xfrm>
            <a:off x="14514" y="1408112"/>
            <a:ext cx="9129486" cy="5221287"/>
          </a:xfrm>
          <a:prstGeom prst="roundRect">
            <a:avLst>
              <a:gd name="adj" fmla="val 7993"/>
            </a:avLst>
          </a:prstGeom>
          <a:gradFill flip="none" rotWithShape="1">
            <a:gsLst>
              <a:gs pos="0">
                <a:srgbClr val="FFFFFF"/>
              </a:gs>
              <a:gs pos="2000">
                <a:srgbClr val="FFFFFF">
                  <a:alpha val="0"/>
                </a:srgbClr>
              </a:gs>
              <a:gs pos="54000">
                <a:srgbClr val="000000">
                  <a:alpha val="93000"/>
                </a:srgbClr>
              </a:gs>
              <a:gs pos="97000">
                <a:srgbClr val="000000">
                  <a:alpha val="21000"/>
                </a:srgbClr>
              </a:gs>
              <a:gs pos="100000">
                <a:srgbClr val="FFFFFF"/>
              </a:gs>
            </a:gsLst>
            <a:lin ang="16200000" scaled="1"/>
            <a:tileRect/>
          </a:gradFill>
          <a:ln w="3175" cmpd="sng">
            <a:solidFill>
              <a:srgbClr val="FFFFFF">
                <a:alpha val="9000"/>
              </a:srgbClr>
            </a:solidFill>
            <a:prstDash val="solid"/>
            <a:headEnd type="none" w="med" len="med"/>
            <a:tailEnd type="none" w="med" len="med"/>
          </a:ln>
          <a:effectLst/>
        </p:spPr>
        <p:style>
          <a:lnRef idx="2">
            <a:schemeClr val="dk1"/>
          </a:lnRef>
          <a:fillRef idx="1">
            <a:schemeClr val="lt1"/>
          </a:fillRef>
          <a:effectRef idx="0">
            <a:schemeClr val="dk1"/>
          </a:effectRef>
          <a:fontRef idx="minor">
            <a:schemeClr val="dk1"/>
          </a:fontRef>
        </p:style>
        <p:txBody>
          <a:bodyPr vert="horz" wrap="square" lIns="91440" tIns="91440" rIns="7315200" bIns="0" numCol="1" rtlCol="0" anchor="ctr" anchorCtr="0" compatLnSpc="1">
            <a:prstTxWarp prst="textNoShape">
              <a:avLst/>
            </a:prstTxWarp>
          </a:bodyPr>
          <a:lstStyle/>
          <a:p>
            <a:pPr algn="ctr" defTabSz="1329574" fontAlgn="base">
              <a:lnSpc>
                <a:spcPct val="80000"/>
              </a:lnSpc>
              <a:spcBef>
                <a:spcPct val="0"/>
              </a:spcBef>
              <a:spcAft>
                <a:spcPct val="0"/>
              </a:spcAft>
              <a:defRPr/>
            </a:pPr>
            <a:endParaRPr lang="en-US" sz="3200" spc="-70" dirty="0" smtClean="0">
              <a:ln w="18415" cmpd="sng">
                <a:noFill/>
                <a:prstDash val="solid"/>
              </a:ln>
              <a:gradFill>
                <a:gsLst>
                  <a:gs pos="0">
                    <a:srgbClr val="FFFFFF"/>
                  </a:gs>
                  <a:gs pos="100000">
                    <a:srgbClr val="FFFFFF"/>
                  </a:gs>
                </a:gsLst>
                <a:lin ang="16200000" scaled="1"/>
              </a:gradFill>
              <a:effectLst/>
              <a:latin typeface="Segoe Semibold" pitchFamily="34" charset="0"/>
            </a:endParaRPr>
          </a:p>
        </p:txBody>
      </p:sp>
      <p:sp>
        <p:nvSpPr>
          <p:cNvPr id="2" name="Title 1"/>
          <p:cNvSpPr>
            <a:spLocks noGrp="1"/>
          </p:cNvSpPr>
          <p:nvPr>
            <p:ph type="title"/>
          </p:nvPr>
        </p:nvSpPr>
        <p:spPr/>
        <p:txBody>
          <a:bodyPr/>
          <a:lstStyle/>
          <a:p>
            <a:r>
              <a:rPr smtClean="0"/>
              <a:t>Evals &amp; Recordings</a:t>
            </a:r>
            <a:endParaRPr lang="en-US" dirty="0"/>
          </a:p>
        </p:txBody>
      </p:sp>
      <p:pic>
        <p:nvPicPr>
          <p:cNvPr id="3" name="Picture 2" descr="ring2.png"/>
          <p:cNvPicPr>
            <a:picLocks noChangeAspect="1"/>
          </p:cNvPicPr>
          <p:nvPr/>
        </p:nvPicPr>
        <p:blipFill>
          <a:blip r:embed="rId3"/>
          <a:srcRect l="15071" t="56589" r="15014"/>
          <a:stretch>
            <a:fillRect/>
          </a:stretch>
        </p:blipFill>
        <p:spPr>
          <a:xfrm>
            <a:off x="0" y="3426437"/>
            <a:ext cx="8864742" cy="3211034"/>
          </a:xfrm>
          <a:prstGeom prst="rect">
            <a:avLst/>
          </a:prstGeom>
        </p:spPr>
      </p:pic>
      <p:sp>
        <p:nvSpPr>
          <p:cNvPr id="4" name="Freeform 11"/>
          <p:cNvSpPr>
            <a:spLocks/>
          </p:cNvSpPr>
          <p:nvPr/>
        </p:nvSpPr>
        <p:spPr bwMode="auto">
          <a:xfrm>
            <a:off x="6096000" y="4038600"/>
            <a:ext cx="2325437" cy="885252"/>
          </a:xfrm>
          <a:custGeom>
            <a:avLst/>
            <a:gdLst/>
            <a:ahLst/>
            <a:cxnLst>
              <a:cxn ang="0">
                <a:pos x="656" y="0"/>
              </a:cxn>
              <a:cxn ang="0">
                <a:pos x="0" y="312"/>
              </a:cxn>
            </a:cxnLst>
            <a:rect l="0" t="0" r="r" b="b"/>
            <a:pathLst>
              <a:path w="820" h="312">
                <a:moveTo>
                  <a:pt x="656" y="0"/>
                </a:moveTo>
                <a:cubicBezTo>
                  <a:pt x="656" y="0"/>
                  <a:pt x="820" y="218"/>
                  <a:pt x="0" y="312"/>
                </a:cubicBezTo>
              </a:path>
            </a:pathLst>
          </a:custGeom>
          <a:ln>
            <a:solidFill>
              <a:schemeClr val="accent4">
                <a:lumMod val="75000"/>
              </a:schemeClr>
            </a:solidFill>
          </a:ln>
          <a:effectLst>
            <a:outerShdw blurRad="63500" algn="ctr" rotWithShape="0">
              <a:schemeClr val="accent4">
                <a:lumMod val="75000"/>
              </a:schemeClr>
            </a:outerShdw>
          </a:effec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en-US"/>
          </a:p>
        </p:txBody>
      </p:sp>
      <p:sp>
        <p:nvSpPr>
          <p:cNvPr id="5" name="Freeform 11"/>
          <p:cNvSpPr>
            <a:spLocks/>
          </p:cNvSpPr>
          <p:nvPr/>
        </p:nvSpPr>
        <p:spPr bwMode="auto">
          <a:xfrm flipH="1">
            <a:off x="1066800" y="4051061"/>
            <a:ext cx="2205787" cy="872791"/>
          </a:xfrm>
          <a:custGeom>
            <a:avLst/>
            <a:gdLst/>
            <a:ahLst/>
            <a:cxnLst>
              <a:cxn ang="0">
                <a:pos x="656" y="0"/>
              </a:cxn>
              <a:cxn ang="0">
                <a:pos x="0" y="312"/>
              </a:cxn>
            </a:cxnLst>
            <a:rect l="0" t="0" r="r" b="b"/>
            <a:pathLst>
              <a:path w="820" h="312">
                <a:moveTo>
                  <a:pt x="656" y="0"/>
                </a:moveTo>
                <a:cubicBezTo>
                  <a:pt x="656" y="0"/>
                  <a:pt x="820" y="218"/>
                  <a:pt x="0" y="312"/>
                </a:cubicBezTo>
              </a:path>
            </a:pathLst>
          </a:custGeom>
          <a:ln>
            <a:solidFill>
              <a:schemeClr val="accent4">
                <a:lumMod val="75000"/>
              </a:schemeClr>
            </a:solidFill>
          </a:ln>
          <a:effectLst>
            <a:outerShdw blurRad="63500" algn="ctr" rotWithShape="0">
              <a:schemeClr val="accent4">
                <a:lumMod val="75000"/>
              </a:schemeClr>
            </a:outerShdw>
          </a:effec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en-US"/>
          </a:p>
        </p:txBody>
      </p:sp>
      <p:sp>
        <p:nvSpPr>
          <p:cNvPr id="6" name="Freeform 17"/>
          <p:cNvSpPr>
            <a:spLocks/>
          </p:cNvSpPr>
          <p:nvPr/>
        </p:nvSpPr>
        <p:spPr bwMode="auto">
          <a:xfrm>
            <a:off x="3505200" y="3276600"/>
            <a:ext cx="2141538" cy="131763"/>
          </a:xfrm>
          <a:custGeom>
            <a:avLst/>
            <a:gdLst/>
            <a:ahLst/>
            <a:cxnLst>
              <a:cxn ang="0">
                <a:pos x="0" y="46"/>
              </a:cxn>
              <a:cxn ang="0">
                <a:pos x="748" y="40"/>
              </a:cxn>
            </a:cxnLst>
            <a:rect l="0" t="0" r="r" b="b"/>
            <a:pathLst>
              <a:path w="748" h="46">
                <a:moveTo>
                  <a:pt x="0" y="46"/>
                </a:moveTo>
                <a:cubicBezTo>
                  <a:pt x="0" y="46"/>
                  <a:pt x="366" y="0"/>
                  <a:pt x="748" y="40"/>
                </a:cubicBezTo>
              </a:path>
            </a:pathLst>
          </a:custGeom>
          <a:ln>
            <a:solidFill>
              <a:schemeClr val="accent4">
                <a:lumMod val="75000"/>
              </a:schemeClr>
            </a:solidFill>
          </a:ln>
          <a:effectLst>
            <a:outerShdw blurRad="63500" algn="ctr" rotWithShape="0">
              <a:schemeClr val="accent4">
                <a:lumMod val="75000"/>
              </a:schemeClr>
            </a:outerShdw>
          </a:effec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en-US"/>
          </a:p>
        </p:txBody>
      </p:sp>
      <p:sp>
        <p:nvSpPr>
          <p:cNvPr id="8" name="Rounded Rectangle 7"/>
          <p:cNvSpPr/>
          <p:nvPr/>
        </p:nvSpPr>
        <p:spPr bwMode="auto">
          <a:xfrm>
            <a:off x="2580417" y="4419600"/>
            <a:ext cx="4287982" cy="1524000"/>
          </a:xfrm>
          <a:prstGeom prst="roundRect">
            <a:avLst/>
          </a:prstGeom>
          <a:ln>
            <a:headEnd type="none" w="med" len="med"/>
            <a:tailEnd type="none" w="med" len="med"/>
          </a:ln>
          <a:effectLst>
            <a:outerShdw blurRad="39000" dist="25400" dir="5400000" rotWithShape="0">
              <a:srgbClr val="000000">
                <a:alpha val="38000"/>
              </a:srgbClr>
            </a:outerShdw>
            <a:reflection blurRad="6350" stA="50000" endA="275" endPos="40000" dist="101600" dir="5400000" sy="-100000" algn="bl" rotWithShape="0"/>
          </a:effectLst>
          <a:scene3d>
            <a:camera prst="perspectiveRelaxed"/>
            <a:lightRig rig="threePt" dir="t"/>
          </a:scene3d>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ndParaRPr>
          </a:p>
        </p:txBody>
      </p:sp>
      <p:sp>
        <p:nvSpPr>
          <p:cNvPr id="10" name="Rounded Rectangle 9"/>
          <p:cNvSpPr/>
          <p:nvPr/>
        </p:nvSpPr>
        <p:spPr bwMode="auto">
          <a:xfrm>
            <a:off x="4946650" y="2514600"/>
            <a:ext cx="3810000" cy="1524000"/>
          </a:xfrm>
          <a:prstGeom prst="roundRect">
            <a:avLst/>
          </a:prstGeom>
          <a:ln>
            <a:headEnd type="none" w="med" len="med"/>
            <a:tailEnd type="none" w="med" len="med"/>
          </a:ln>
          <a:effectLst>
            <a:outerShdw blurRad="39000" dist="25400" dir="5400000" rotWithShape="0">
              <a:srgbClr val="000000">
                <a:alpha val="38000"/>
              </a:srgbClr>
            </a:outerShdw>
            <a:reflection blurRad="6350" stA="50000" endA="275" endPos="40000" dist="101600" dir="5400000" sy="-100000" algn="bl" rotWithShape="0"/>
          </a:effectLst>
          <a:scene3d>
            <a:camera prst="perspectiveContrastingLeftFacing"/>
            <a:lightRig rig="threePt" dir="t"/>
          </a:scene3d>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ndParaRPr>
          </a:p>
        </p:txBody>
      </p:sp>
      <p:sp>
        <p:nvSpPr>
          <p:cNvPr id="11" name="Rounded Rectangle 10"/>
          <p:cNvSpPr/>
          <p:nvPr/>
        </p:nvSpPr>
        <p:spPr bwMode="auto">
          <a:xfrm>
            <a:off x="387350" y="2514600"/>
            <a:ext cx="3879850" cy="1524000"/>
          </a:xfrm>
          <a:prstGeom prst="roundRect">
            <a:avLst/>
          </a:prstGeom>
          <a:ln>
            <a:headEnd type="none" w="med" len="med"/>
            <a:tailEnd type="none" w="med" len="med"/>
          </a:ln>
          <a:effectLst>
            <a:outerShdw blurRad="39000" dist="25400" dir="5400000" rotWithShape="0">
              <a:srgbClr val="000000">
                <a:alpha val="38000"/>
              </a:srgbClr>
            </a:outerShdw>
            <a:reflection blurRad="6350" stA="50000" endA="275" endPos="40000" dist="101600" dir="5400000" sy="-100000" algn="bl" rotWithShape="0"/>
          </a:effectLst>
          <a:scene3d>
            <a:camera prst="perspectiveContrastingRightFacing"/>
            <a:lightRig rig="threePt" dir="t"/>
          </a:scene3d>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ndParaRPr>
          </a:p>
        </p:txBody>
      </p:sp>
      <p:pic>
        <p:nvPicPr>
          <p:cNvPr id="12" name="Picture 2" descr="C:\Users\Shows\Pictures\DVD_ART34\Artwork_Imagery\Icons - Illustrations\_WINDOWS VISTA ICONS\Speaker sound audio.png"/>
          <p:cNvPicPr>
            <a:picLocks noChangeAspect="1" noChangeArrowheads="1"/>
          </p:cNvPicPr>
          <p:nvPr/>
        </p:nvPicPr>
        <p:blipFill>
          <a:blip r:embed="rId4"/>
          <a:srcRect/>
          <a:stretch>
            <a:fillRect/>
          </a:stretch>
        </p:blipFill>
        <p:spPr bwMode="auto">
          <a:xfrm>
            <a:off x="7570788" y="2826327"/>
            <a:ext cx="831850" cy="897522"/>
          </a:xfrm>
          <a:prstGeom prst="rect">
            <a:avLst/>
          </a:prstGeom>
          <a:noFill/>
          <a:effectLst>
            <a:reflection blurRad="6350" stA="50000" endA="275" endPos="40000" dist="101600" dir="5400000" sy="-100000" algn="bl" rotWithShape="0"/>
          </a:effectLst>
        </p:spPr>
      </p:pic>
      <p:pic>
        <p:nvPicPr>
          <p:cNvPr id="13" name="Picture 7" descr="C:\Users\Shows\Pictures\DVD_ART34\Artwork_Imagery\Icons - Illustrations\_WINDOWS SERVER ICONS\Documents\Check list checklist to do done tasks.png"/>
          <p:cNvPicPr>
            <a:picLocks noChangeAspect="1" noChangeArrowheads="1"/>
          </p:cNvPicPr>
          <p:nvPr/>
        </p:nvPicPr>
        <p:blipFill>
          <a:blip r:embed="rId5"/>
          <a:srcRect/>
          <a:stretch>
            <a:fillRect/>
          </a:stretch>
        </p:blipFill>
        <p:spPr bwMode="auto">
          <a:xfrm>
            <a:off x="762000" y="2819400"/>
            <a:ext cx="709127" cy="914401"/>
          </a:xfrm>
          <a:prstGeom prst="rect">
            <a:avLst/>
          </a:prstGeom>
          <a:noFill/>
          <a:effectLst>
            <a:reflection blurRad="6350" stA="50000" endA="300" endPos="38500" dist="50800" dir="5400000" sy="-100000" algn="bl" rotWithShape="0"/>
          </a:effectLst>
          <a:scene3d>
            <a:camera prst="perspectiveContrastingRightFacing"/>
            <a:lightRig rig="threePt" dir="t"/>
          </a:scene3d>
        </p:spPr>
      </p:pic>
      <p:sp>
        <p:nvSpPr>
          <p:cNvPr id="14" name="TextBox 13"/>
          <p:cNvSpPr txBox="1"/>
          <p:nvPr/>
        </p:nvSpPr>
        <p:spPr>
          <a:xfrm rot="21013476">
            <a:off x="1366042" y="2422902"/>
            <a:ext cx="2242479" cy="1569660"/>
          </a:xfrm>
          <a:prstGeom prst="rect">
            <a:avLst/>
          </a:prstGeom>
          <a:noFill/>
        </p:spPr>
        <p:txBody>
          <a:bodyPr wrap="square" rtlCol="0">
            <a:spAutoFit/>
          </a:bodyPr>
          <a:lstStyle/>
          <a:p>
            <a:r>
              <a:rPr lang="en-US" sz="2400" dirty="0" smtClean="0"/>
              <a:t>Please fill </a:t>
            </a:r>
            <a:br>
              <a:rPr lang="en-US" sz="2400" dirty="0" smtClean="0"/>
            </a:br>
            <a:r>
              <a:rPr lang="en-US" sz="2400" dirty="0" smtClean="0"/>
              <a:t>out your evaluation for this session at:</a:t>
            </a:r>
          </a:p>
        </p:txBody>
      </p:sp>
      <p:sp>
        <p:nvSpPr>
          <p:cNvPr id="15" name="TextBox 14"/>
          <p:cNvSpPr txBox="1"/>
          <p:nvPr/>
        </p:nvSpPr>
        <p:spPr>
          <a:xfrm rot="525494">
            <a:off x="5356149" y="2607568"/>
            <a:ext cx="2242479" cy="1200329"/>
          </a:xfrm>
          <a:prstGeom prst="rect">
            <a:avLst/>
          </a:prstGeom>
          <a:noFill/>
        </p:spPr>
        <p:txBody>
          <a:bodyPr wrap="square" rtlCol="0">
            <a:spAutoFit/>
          </a:bodyPr>
          <a:lstStyle/>
          <a:p>
            <a:pPr algn="r"/>
            <a:r>
              <a:rPr lang="en-US" sz="2400" dirty="0" smtClean="0"/>
              <a:t>This session will be available as </a:t>
            </a:r>
            <a:br>
              <a:rPr lang="en-US" sz="2400" dirty="0" smtClean="0"/>
            </a:br>
            <a:r>
              <a:rPr lang="en-US" sz="2400" dirty="0" smtClean="0"/>
              <a:t>a recording at:</a:t>
            </a:r>
          </a:p>
        </p:txBody>
      </p:sp>
      <p:sp>
        <p:nvSpPr>
          <p:cNvPr id="17" name="TextBox 16"/>
          <p:cNvSpPr txBox="1"/>
          <p:nvPr/>
        </p:nvSpPr>
        <p:spPr>
          <a:xfrm>
            <a:off x="2057408" y="4889213"/>
            <a:ext cx="5334000" cy="584775"/>
          </a:xfrm>
          <a:prstGeom prst="rect">
            <a:avLst/>
          </a:prstGeom>
          <a:noFill/>
        </p:spPr>
        <p:txBody>
          <a:bodyPr wrap="square" rtlCol="0">
            <a:spAutoFit/>
          </a:bodyPr>
          <a:lstStyle/>
          <a:p>
            <a:pPr algn="ctr"/>
            <a:r>
              <a:rPr lang="en-US" sz="3200" dirty="0" smtClean="0">
                <a:solidFill>
                  <a:schemeClr val="accent3"/>
                </a:solidFill>
              </a:rPr>
              <a:t>www.microsoftpdc.com</a:t>
            </a:r>
            <a:endParaRPr lang="en-US" sz="3200" dirty="0">
              <a:solidFill>
                <a:schemeClr val="accent3"/>
              </a:solidFill>
            </a:endParaRPr>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rrowheads="1"/>
          </p:cNvPicPr>
          <p:nvPr/>
        </p:nvPicPr>
        <p:blipFill>
          <a:blip r:embed="rId3"/>
          <a:stretch>
            <a:fillRect/>
          </a:stretch>
        </p:blipFill>
        <p:spPr bwMode="black">
          <a:xfrm>
            <a:off x="2628393" y="4343400"/>
            <a:ext cx="3848607" cy="830092"/>
          </a:xfrm>
          <a:prstGeom prst="rect">
            <a:avLst/>
          </a:prstGeom>
          <a:noFill/>
          <a:ln>
            <a:noFill/>
          </a:ln>
        </p:spPr>
      </p:pic>
      <p:sp>
        <p:nvSpPr>
          <p:cNvPr id="5" name="Text Box 3"/>
          <p:cNvSpPr txBox="1">
            <a:spLocks noChangeArrowheads="1"/>
          </p:cNvSpPr>
          <p:nvPr/>
        </p:nvSpPr>
        <p:spPr bwMode="blackWhite">
          <a:xfrm>
            <a:off x="741954" y="6083573"/>
            <a:ext cx="7660093" cy="523206"/>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cs typeface="Arial" charset="0"/>
              </a:rPr>
              <a:t>© </a:t>
            </a:r>
            <a:r>
              <a:rPr lang="en-US" sz="700" dirty="0" smtClean="0">
                <a:cs typeface="Arial" charset="0"/>
              </a:rPr>
              <a:t>2008 Microsoft </a:t>
            </a:r>
            <a:r>
              <a:rPr lang="en-US" sz="700" dirty="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700" dirty="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700" dirty="0" smtClean="0">
                <a:cs typeface="Arial" charset="0"/>
              </a:rPr>
              <a:t> MICROSOFT </a:t>
            </a:r>
            <a:r>
              <a:rPr lang="en-US" sz="700" dirty="0">
                <a:cs typeface="Arial" charset="0"/>
              </a:rPr>
              <a:t>MAKES NO WARRANTIES, EXPRESS, IMPLIED OR STATUTORY, AS TO THE INFORMATION IN THIS PRESENTATION.</a:t>
            </a: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7054" y="152400"/>
            <a:ext cx="8375946" cy="997196"/>
          </a:xfrm>
        </p:spPr>
        <p:txBody>
          <a:bodyPr/>
          <a:lstStyle/>
          <a:p>
            <a:r>
              <a:rPr lang="en-US" dirty="0" smtClean="0"/>
              <a:t>Current State Of RDP</a:t>
            </a:r>
            <a:r>
              <a:rPr smtClean="0"/>
              <a:t/>
            </a:r>
            <a:br>
              <a:rPr smtClean="0"/>
            </a:br>
            <a:r>
              <a:rPr sz="3200" spc="0" smtClean="0">
                <a:solidFill>
                  <a:schemeClr val="accent3"/>
                </a:solidFill>
              </a:rPr>
              <a:t>Vista and Windows Server 2008 era</a:t>
            </a:r>
            <a:endParaRPr sz="3200" spc="0" dirty="0">
              <a:solidFill>
                <a:schemeClr val="accent3"/>
              </a:solidFill>
            </a:endParaRPr>
          </a:p>
        </p:txBody>
      </p:sp>
      <p:sp>
        <p:nvSpPr>
          <p:cNvPr id="4" name="Text Placeholder 3"/>
          <p:cNvSpPr>
            <a:spLocks noGrp="1"/>
          </p:cNvSpPr>
          <p:nvPr>
            <p:ph type="body" sz="quarter" idx="10"/>
          </p:nvPr>
        </p:nvSpPr>
        <p:spPr>
          <a:xfrm>
            <a:off x="730250" y="1600200"/>
            <a:ext cx="7672003" cy="4894802"/>
          </a:xfrm>
        </p:spPr>
        <p:txBody>
          <a:bodyPr/>
          <a:lstStyle/>
          <a:p>
            <a:r>
              <a:rPr lang="en-US" dirty="0" smtClean="0">
                <a:sym typeface="Wingdings" pitchFamily="2" charset="2"/>
              </a:rPr>
              <a:t>RDP is an optimized binary protocol</a:t>
            </a:r>
            <a:r>
              <a:rPr lang="en-US" dirty="0" smtClean="0"/>
              <a:t> for remoting the Windows Experience</a:t>
            </a:r>
          </a:p>
          <a:p>
            <a:r>
              <a:rPr lang="en-US" dirty="0" smtClean="0">
                <a:sym typeface="Wingdings" pitchFamily="2" charset="2"/>
              </a:rPr>
              <a:t>Currently RDP provides</a:t>
            </a:r>
          </a:p>
          <a:p>
            <a:pPr lvl="1"/>
            <a:r>
              <a:rPr lang="en-US" dirty="0" smtClean="0">
                <a:sym typeface="Wingdings" pitchFamily="2" charset="2"/>
              </a:rPr>
              <a:t>A great remoting experience for GDI Apps</a:t>
            </a:r>
          </a:p>
          <a:p>
            <a:pPr lvl="1"/>
            <a:r>
              <a:rPr lang="en-US" dirty="0" smtClean="0">
                <a:sym typeface="Wingdings" pitchFamily="2" charset="2"/>
              </a:rPr>
              <a:t>Rich media and animated scenarios fallback </a:t>
            </a:r>
            <a:br>
              <a:rPr lang="en-US" dirty="0" smtClean="0">
                <a:sym typeface="Wingdings" pitchFamily="2" charset="2"/>
              </a:rPr>
            </a:br>
            <a:r>
              <a:rPr lang="en-US" dirty="0" smtClean="0">
                <a:sym typeface="Wingdings" pitchFamily="2" charset="2"/>
              </a:rPr>
              <a:t>to bitmap remoting</a:t>
            </a:r>
          </a:p>
          <a:p>
            <a:r>
              <a:rPr lang="en-US" dirty="0" smtClean="0">
                <a:sym typeface="Wingdings" pitchFamily="2" charset="2"/>
              </a:rPr>
              <a:t>RDP has an extensibility model built on Virtual Channels</a:t>
            </a:r>
          </a:p>
          <a:p>
            <a:pPr lvl="1"/>
            <a:r>
              <a:rPr lang="en-US" dirty="0" smtClean="0">
                <a:sym typeface="Wingdings" pitchFamily="2" charset="2"/>
              </a:rPr>
              <a:t>Used internally as basis of new features</a:t>
            </a:r>
          </a:p>
          <a:p>
            <a:r>
              <a:rPr lang="en-US" dirty="0" smtClean="0">
                <a:sym typeface="Wingdings" pitchFamily="2" charset="2"/>
              </a:rPr>
              <a:t>Detailed protocol </a:t>
            </a:r>
            <a:br>
              <a:rPr lang="en-US" dirty="0" smtClean="0">
                <a:sym typeface="Wingdings" pitchFamily="2" charset="2"/>
              </a:rPr>
            </a:br>
            <a:r>
              <a:rPr lang="en-US" dirty="0" smtClean="0">
                <a:sym typeface="Wingdings" pitchFamily="2" charset="2"/>
              </a:rPr>
              <a:t>docs (2000+ pages) on MSDN</a:t>
            </a:r>
            <a:endParaRPr lang="en-US" dirty="0"/>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7054" y="152400"/>
            <a:ext cx="8375946" cy="997196"/>
          </a:xfrm>
        </p:spPr>
        <p:txBody>
          <a:bodyPr/>
          <a:lstStyle/>
          <a:p>
            <a:r>
              <a:rPr smtClean="0"/>
              <a:t>RDP Platform Technology</a:t>
            </a:r>
            <a:br>
              <a:rPr smtClean="0"/>
            </a:br>
            <a:r>
              <a:rPr sz="3200" spc="0" smtClean="0">
                <a:solidFill>
                  <a:schemeClr val="accent3"/>
                </a:solidFill>
              </a:rPr>
              <a:t>Remoting scenarios enabled by RDP</a:t>
            </a:r>
            <a:endParaRPr sz="3200" spc="0" dirty="0">
              <a:solidFill>
                <a:schemeClr val="accent3"/>
              </a:solidFill>
            </a:endParaRPr>
          </a:p>
        </p:txBody>
      </p:sp>
      <p:sp>
        <p:nvSpPr>
          <p:cNvPr id="4" name="Text Placeholder 3"/>
          <p:cNvSpPr>
            <a:spLocks noGrp="1"/>
          </p:cNvSpPr>
          <p:nvPr>
            <p:ph type="body" sz="quarter" idx="10"/>
          </p:nvPr>
        </p:nvSpPr>
        <p:spPr>
          <a:xfrm>
            <a:off x="740160" y="1600200"/>
            <a:ext cx="7672003" cy="4480201"/>
          </a:xfrm>
        </p:spPr>
        <p:txBody>
          <a:bodyPr/>
          <a:lstStyle/>
          <a:p>
            <a:pPr marL="285750" indent="-285750">
              <a:defRPr/>
            </a:pPr>
            <a:r>
              <a:rPr lang="en-US" dirty="0" smtClean="0"/>
              <a:t>Terminal Server</a:t>
            </a:r>
          </a:p>
          <a:p>
            <a:pPr marL="285750" indent="-285750">
              <a:defRPr/>
            </a:pPr>
            <a:r>
              <a:rPr lang="en-US" dirty="0" smtClean="0"/>
              <a:t>Remote Desktop</a:t>
            </a:r>
          </a:p>
          <a:p>
            <a:pPr marL="285750" indent="-285750">
              <a:defRPr/>
            </a:pPr>
            <a:r>
              <a:rPr lang="en-US" dirty="0" smtClean="0"/>
              <a:t>Remote Assistance</a:t>
            </a:r>
          </a:p>
          <a:p>
            <a:pPr marL="285750" indent="-285750">
              <a:defRPr/>
            </a:pPr>
            <a:r>
              <a:rPr lang="en-US" dirty="0" smtClean="0"/>
              <a:t>Windows Meeting spaces</a:t>
            </a:r>
          </a:p>
          <a:p>
            <a:pPr marL="285750" indent="-285750">
              <a:defRPr/>
            </a:pPr>
            <a:r>
              <a:rPr lang="en-US" dirty="0" smtClean="0"/>
              <a:t>Media Center Extenders and </a:t>
            </a:r>
            <a:r>
              <a:rPr lang="en-US" dirty="0" err="1" smtClean="0"/>
              <a:t>XBox</a:t>
            </a:r>
            <a:r>
              <a:rPr lang="en-US" dirty="0" smtClean="0"/>
              <a:t> 360</a:t>
            </a:r>
          </a:p>
          <a:p>
            <a:pPr marL="285750" indent="-285750">
              <a:defRPr/>
            </a:pPr>
            <a:r>
              <a:rPr lang="en-US" dirty="0" smtClean="0"/>
              <a:t>SCCM Remote control</a:t>
            </a:r>
          </a:p>
          <a:p>
            <a:pPr marL="285750" indent="-285750">
              <a:defRPr/>
            </a:pPr>
            <a:r>
              <a:rPr lang="en-US" dirty="0" smtClean="0"/>
              <a:t>Hyper-V Remote Control </a:t>
            </a:r>
          </a:p>
          <a:p>
            <a:pPr marL="285750" indent="-285750">
              <a:defRPr/>
            </a:pPr>
            <a:r>
              <a:rPr lang="en-US" dirty="0" smtClean="0"/>
              <a:t>Windows Live Mesh</a:t>
            </a:r>
            <a:endParaRPr lang="en-US" dirty="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7"/>
          <p:cNvSpPr>
            <a:spLocks/>
          </p:cNvSpPr>
          <p:nvPr/>
        </p:nvSpPr>
        <p:spPr bwMode="auto">
          <a:xfrm>
            <a:off x="6381673" y="1610032"/>
            <a:ext cx="2163583" cy="5076825"/>
          </a:xfrm>
          <a:custGeom>
            <a:avLst/>
            <a:gdLst/>
            <a:ahLst/>
            <a:cxnLst>
              <a:cxn ang="0">
                <a:pos x="690" y="2126"/>
              </a:cxn>
              <a:cxn ang="0">
                <a:pos x="673" y="2140"/>
              </a:cxn>
              <a:cxn ang="0">
                <a:pos x="17" y="2140"/>
              </a:cxn>
              <a:cxn ang="0">
                <a:pos x="0" y="2126"/>
              </a:cxn>
              <a:cxn ang="0">
                <a:pos x="0" y="14"/>
              </a:cxn>
              <a:cxn ang="0">
                <a:pos x="17" y="0"/>
              </a:cxn>
              <a:cxn ang="0">
                <a:pos x="673" y="0"/>
              </a:cxn>
              <a:cxn ang="0">
                <a:pos x="690" y="14"/>
              </a:cxn>
              <a:cxn ang="0">
                <a:pos x="690" y="2126"/>
              </a:cxn>
            </a:cxnLst>
            <a:rect l="0" t="0" r="r" b="b"/>
            <a:pathLst>
              <a:path w="690" h="2140">
                <a:moveTo>
                  <a:pt x="690" y="2126"/>
                </a:moveTo>
                <a:cubicBezTo>
                  <a:pt x="690" y="2134"/>
                  <a:pt x="682" y="2140"/>
                  <a:pt x="673" y="2140"/>
                </a:cubicBezTo>
                <a:cubicBezTo>
                  <a:pt x="17" y="2140"/>
                  <a:pt x="17" y="2140"/>
                  <a:pt x="17" y="2140"/>
                </a:cubicBezTo>
                <a:cubicBezTo>
                  <a:pt x="8" y="2140"/>
                  <a:pt x="0" y="2134"/>
                  <a:pt x="0" y="2126"/>
                </a:cubicBezTo>
                <a:cubicBezTo>
                  <a:pt x="0" y="14"/>
                  <a:pt x="0" y="14"/>
                  <a:pt x="0" y="14"/>
                </a:cubicBezTo>
                <a:cubicBezTo>
                  <a:pt x="0" y="6"/>
                  <a:pt x="8" y="0"/>
                  <a:pt x="17" y="0"/>
                </a:cubicBezTo>
                <a:cubicBezTo>
                  <a:pt x="673" y="0"/>
                  <a:pt x="673" y="0"/>
                  <a:pt x="673" y="0"/>
                </a:cubicBezTo>
                <a:cubicBezTo>
                  <a:pt x="682" y="0"/>
                  <a:pt x="690" y="6"/>
                  <a:pt x="690" y="14"/>
                </a:cubicBezTo>
                <a:lnTo>
                  <a:pt x="690" y="2126"/>
                </a:lnTo>
                <a:close/>
              </a:path>
            </a:pathLst>
          </a:custGeom>
          <a:gradFill>
            <a:gsLst>
              <a:gs pos="0">
                <a:schemeClr val="accent5">
                  <a:lumMod val="20000"/>
                  <a:lumOff val="80000"/>
                  <a:alpha val="0"/>
                </a:schemeClr>
              </a:gs>
              <a:gs pos="55000">
                <a:schemeClr val="accent5">
                  <a:lumMod val="40000"/>
                  <a:lumOff val="60000"/>
                  <a:alpha val="73000"/>
                </a:schemeClr>
              </a:gs>
              <a:gs pos="100000">
                <a:schemeClr val="accent5">
                  <a:lumMod val="75000"/>
                </a:schemeClr>
              </a:gs>
            </a:gsLst>
          </a:grad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a:solidFill>
                <a:srgbClr val="FFFFFF"/>
              </a:solidFill>
              <a:latin typeface="Calibri"/>
            </a:endParaRPr>
          </a:p>
        </p:txBody>
      </p:sp>
      <p:sp>
        <p:nvSpPr>
          <p:cNvPr id="24" name="Freeform 20"/>
          <p:cNvSpPr>
            <a:spLocks/>
          </p:cNvSpPr>
          <p:nvPr/>
        </p:nvSpPr>
        <p:spPr bwMode="auto">
          <a:xfrm>
            <a:off x="6378010" y="1600200"/>
            <a:ext cx="2157413" cy="897194"/>
          </a:xfrm>
          <a:custGeom>
            <a:avLst/>
            <a:gdLst/>
            <a:ahLst/>
            <a:cxnLst>
              <a:cxn ang="0">
                <a:pos x="690" y="212"/>
              </a:cxn>
              <a:cxn ang="0">
                <a:pos x="690" y="14"/>
              </a:cxn>
              <a:cxn ang="0">
                <a:pos x="673" y="0"/>
              </a:cxn>
              <a:cxn ang="0">
                <a:pos x="17" y="0"/>
              </a:cxn>
              <a:cxn ang="0">
                <a:pos x="0" y="14"/>
              </a:cxn>
              <a:cxn ang="0">
                <a:pos x="0" y="212"/>
              </a:cxn>
              <a:cxn ang="0">
                <a:pos x="690" y="212"/>
              </a:cxn>
            </a:cxnLst>
            <a:rect l="0" t="0" r="r" b="b"/>
            <a:pathLst>
              <a:path w="690" h="212">
                <a:moveTo>
                  <a:pt x="690" y="212"/>
                </a:moveTo>
                <a:cubicBezTo>
                  <a:pt x="690" y="14"/>
                  <a:pt x="690" y="14"/>
                  <a:pt x="690" y="14"/>
                </a:cubicBezTo>
                <a:cubicBezTo>
                  <a:pt x="690" y="6"/>
                  <a:pt x="682" y="0"/>
                  <a:pt x="673" y="0"/>
                </a:cubicBezTo>
                <a:cubicBezTo>
                  <a:pt x="17" y="0"/>
                  <a:pt x="17" y="0"/>
                  <a:pt x="17" y="0"/>
                </a:cubicBezTo>
                <a:cubicBezTo>
                  <a:pt x="8" y="0"/>
                  <a:pt x="0" y="6"/>
                  <a:pt x="0" y="14"/>
                </a:cubicBezTo>
                <a:cubicBezTo>
                  <a:pt x="0" y="212"/>
                  <a:pt x="0" y="212"/>
                  <a:pt x="0" y="212"/>
                </a:cubicBezTo>
                <a:lnTo>
                  <a:pt x="690" y="212"/>
                </a:lnTo>
                <a:close/>
              </a:path>
            </a:pathLst>
          </a:cu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smtClean="0">
              <a:solidFill>
                <a:srgbClr val="FFFFFF"/>
              </a:solidFill>
              <a:latin typeface="Calibri"/>
            </a:endParaRPr>
          </a:p>
        </p:txBody>
      </p:sp>
      <p:sp>
        <p:nvSpPr>
          <p:cNvPr id="22" name="Freeform 7"/>
          <p:cNvSpPr>
            <a:spLocks/>
          </p:cNvSpPr>
          <p:nvPr/>
        </p:nvSpPr>
        <p:spPr bwMode="auto">
          <a:xfrm>
            <a:off x="4985494" y="1610032"/>
            <a:ext cx="1356313" cy="5076825"/>
          </a:xfrm>
          <a:custGeom>
            <a:avLst/>
            <a:gdLst/>
            <a:ahLst/>
            <a:cxnLst>
              <a:cxn ang="0">
                <a:pos x="690" y="2126"/>
              </a:cxn>
              <a:cxn ang="0">
                <a:pos x="673" y="2140"/>
              </a:cxn>
              <a:cxn ang="0">
                <a:pos x="17" y="2140"/>
              </a:cxn>
              <a:cxn ang="0">
                <a:pos x="0" y="2126"/>
              </a:cxn>
              <a:cxn ang="0">
                <a:pos x="0" y="14"/>
              </a:cxn>
              <a:cxn ang="0">
                <a:pos x="17" y="0"/>
              </a:cxn>
              <a:cxn ang="0">
                <a:pos x="673" y="0"/>
              </a:cxn>
              <a:cxn ang="0">
                <a:pos x="690" y="14"/>
              </a:cxn>
              <a:cxn ang="0">
                <a:pos x="690" y="2126"/>
              </a:cxn>
            </a:cxnLst>
            <a:rect l="0" t="0" r="r" b="b"/>
            <a:pathLst>
              <a:path w="690" h="2140">
                <a:moveTo>
                  <a:pt x="690" y="2126"/>
                </a:moveTo>
                <a:cubicBezTo>
                  <a:pt x="690" y="2134"/>
                  <a:pt x="682" y="2140"/>
                  <a:pt x="673" y="2140"/>
                </a:cubicBezTo>
                <a:cubicBezTo>
                  <a:pt x="17" y="2140"/>
                  <a:pt x="17" y="2140"/>
                  <a:pt x="17" y="2140"/>
                </a:cubicBezTo>
                <a:cubicBezTo>
                  <a:pt x="8" y="2140"/>
                  <a:pt x="0" y="2134"/>
                  <a:pt x="0" y="2126"/>
                </a:cubicBezTo>
                <a:cubicBezTo>
                  <a:pt x="0" y="14"/>
                  <a:pt x="0" y="14"/>
                  <a:pt x="0" y="14"/>
                </a:cubicBezTo>
                <a:cubicBezTo>
                  <a:pt x="0" y="6"/>
                  <a:pt x="8" y="0"/>
                  <a:pt x="17" y="0"/>
                </a:cubicBezTo>
                <a:cubicBezTo>
                  <a:pt x="673" y="0"/>
                  <a:pt x="673" y="0"/>
                  <a:pt x="673" y="0"/>
                </a:cubicBezTo>
                <a:cubicBezTo>
                  <a:pt x="682" y="0"/>
                  <a:pt x="690" y="6"/>
                  <a:pt x="690" y="14"/>
                </a:cubicBezTo>
                <a:lnTo>
                  <a:pt x="690" y="2126"/>
                </a:lnTo>
                <a:close/>
              </a:path>
            </a:pathLst>
          </a:custGeom>
          <a:gradFill>
            <a:gsLst>
              <a:gs pos="0">
                <a:schemeClr val="accent4">
                  <a:shade val="47500"/>
                  <a:satMod val="137000"/>
                  <a:alpha val="0"/>
                </a:schemeClr>
              </a:gs>
              <a:gs pos="55000">
                <a:schemeClr val="accent4">
                  <a:shade val="69000"/>
                  <a:satMod val="137000"/>
                  <a:alpha val="73000"/>
                </a:schemeClr>
              </a:gs>
              <a:gs pos="100000">
                <a:schemeClr val="accent4">
                  <a:shade val="98000"/>
                  <a:satMod val="137000"/>
                </a:schemeClr>
              </a:gs>
            </a:gsLst>
          </a:grad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a:solidFill>
                <a:srgbClr val="FFFFFF"/>
              </a:solidFill>
              <a:latin typeface="Calibri"/>
            </a:endParaRPr>
          </a:p>
        </p:txBody>
      </p:sp>
      <p:sp>
        <p:nvSpPr>
          <p:cNvPr id="21" name="Freeform 7"/>
          <p:cNvSpPr>
            <a:spLocks/>
          </p:cNvSpPr>
          <p:nvPr/>
        </p:nvSpPr>
        <p:spPr bwMode="auto">
          <a:xfrm>
            <a:off x="2783067" y="1610032"/>
            <a:ext cx="2163583" cy="5076825"/>
          </a:xfrm>
          <a:custGeom>
            <a:avLst/>
            <a:gdLst/>
            <a:ahLst/>
            <a:cxnLst>
              <a:cxn ang="0">
                <a:pos x="690" y="2126"/>
              </a:cxn>
              <a:cxn ang="0">
                <a:pos x="673" y="2140"/>
              </a:cxn>
              <a:cxn ang="0">
                <a:pos x="17" y="2140"/>
              </a:cxn>
              <a:cxn ang="0">
                <a:pos x="0" y="2126"/>
              </a:cxn>
              <a:cxn ang="0">
                <a:pos x="0" y="14"/>
              </a:cxn>
              <a:cxn ang="0">
                <a:pos x="17" y="0"/>
              </a:cxn>
              <a:cxn ang="0">
                <a:pos x="673" y="0"/>
              </a:cxn>
              <a:cxn ang="0">
                <a:pos x="690" y="14"/>
              </a:cxn>
              <a:cxn ang="0">
                <a:pos x="690" y="2126"/>
              </a:cxn>
            </a:cxnLst>
            <a:rect l="0" t="0" r="r" b="b"/>
            <a:pathLst>
              <a:path w="690" h="2140">
                <a:moveTo>
                  <a:pt x="690" y="2126"/>
                </a:moveTo>
                <a:cubicBezTo>
                  <a:pt x="690" y="2134"/>
                  <a:pt x="682" y="2140"/>
                  <a:pt x="673" y="2140"/>
                </a:cubicBezTo>
                <a:cubicBezTo>
                  <a:pt x="17" y="2140"/>
                  <a:pt x="17" y="2140"/>
                  <a:pt x="17" y="2140"/>
                </a:cubicBezTo>
                <a:cubicBezTo>
                  <a:pt x="8" y="2140"/>
                  <a:pt x="0" y="2134"/>
                  <a:pt x="0" y="2126"/>
                </a:cubicBezTo>
                <a:cubicBezTo>
                  <a:pt x="0" y="14"/>
                  <a:pt x="0" y="14"/>
                  <a:pt x="0" y="14"/>
                </a:cubicBezTo>
                <a:cubicBezTo>
                  <a:pt x="0" y="6"/>
                  <a:pt x="8" y="0"/>
                  <a:pt x="17" y="0"/>
                </a:cubicBezTo>
                <a:cubicBezTo>
                  <a:pt x="673" y="0"/>
                  <a:pt x="673" y="0"/>
                  <a:pt x="673" y="0"/>
                </a:cubicBezTo>
                <a:cubicBezTo>
                  <a:pt x="682" y="0"/>
                  <a:pt x="690" y="6"/>
                  <a:pt x="690" y="14"/>
                </a:cubicBezTo>
                <a:lnTo>
                  <a:pt x="690" y="2126"/>
                </a:lnTo>
                <a:close/>
              </a:path>
            </a:pathLst>
          </a:custGeom>
          <a:gradFill>
            <a:gsLst>
              <a:gs pos="0">
                <a:schemeClr val="accent4">
                  <a:shade val="47500"/>
                  <a:satMod val="137000"/>
                  <a:alpha val="0"/>
                </a:schemeClr>
              </a:gs>
              <a:gs pos="55000">
                <a:schemeClr val="accent4">
                  <a:shade val="69000"/>
                  <a:satMod val="137000"/>
                  <a:alpha val="73000"/>
                </a:schemeClr>
              </a:gs>
              <a:gs pos="100000">
                <a:schemeClr val="accent4">
                  <a:shade val="98000"/>
                  <a:satMod val="137000"/>
                </a:schemeClr>
              </a:gs>
            </a:gsLst>
          </a:grad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a:solidFill>
                <a:srgbClr val="FFFFFF"/>
              </a:solidFill>
              <a:latin typeface="Calibri"/>
            </a:endParaRPr>
          </a:p>
        </p:txBody>
      </p:sp>
      <p:sp>
        <p:nvSpPr>
          <p:cNvPr id="20" name="Freeform 20"/>
          <p:cNvSpPr>
            <a:spLocks/>
          </p:cNvSpPr>
          <p:nvPr/>
        </p:nvSpPr>
        <p:spPr bwMode="auto">
          <a:xfrm>
            <a:off x="4985978" y="1600200"/>
            <a:ext cx="1347065" cy="897194"/>
          </a:xfrm>
          <a:custGeom>
            <a:avLst/>
            <a:gdLst/>
            <a:ahLst/>
            <a:cxnLst>
              <a:cxn ang="0">
                <a:pos x="690" y="212"/>
              </a:cxn>
              <a:cxn ang="0">
                <a:pos x="690" y="14"/>
              </a:cxn>
              <a:cxn ang="0">
                <a:pos x="673" y="0"/>
              </a:cxn>
              <a:cxn ang="0">
                <a:pos x="17" y="0"/>
              </a:cxn>
              <a:cxn ang="0">
                <a:pos x="0" y="14"/>
              </a:cxn>
              <a:cxn ang="0">
                <a:pos x="0" y="212"/>
              </a:cxn>
              <a:cxn ang="0">
                <a:pos x="690" y="212"/>
              </a:cxn>
            </a:cxnLst>
            <a:rect l="0" t="0" r="r" b="b"/>
            <a:pathLst>
              <a:path w="690" h="212">
                <a:moveTo>
                  <a:pt x="690" y="212"/>
                </a:moveTo>
                <a:cubicBezTo>
                  <a:pt x="690" y="14"/>
                  <a:pt x="690" y="14"/>
                  <a:pt x="690" y="14"/>
                </a:cubicBezTo>
                <a:cubicBezTo>
                  <a:pt x="690" y="6"/>
                  <a:pt x="682" y="0"/>
                  <a:pt x="673" y="0"/>
                </a:cubicBezTo>
                <a:cubicBezTo>
                  <a:pt x="17" y="0"/>
                  <a:pt x="17" y="0"/>
                  <a:pt x="17" y="0"/>
                </a:cubicBezTo>
                <a:cubicBezTo>
                  <a:pt x="8" y="0"/>
                  <a:pt x="0" y="6"/>
                  <a:pt x="0" y="14"/>
                </a:cubicBezTo>
                <a:cubicBezTo>
                  <a:pt x="0" y="212"/>
                  <a:pt x="0" y="212"/>
                  <a:pt x="0" y="212"/>
                </a:cubicBezTo>
                <a:lnTo>
                  <a:pt x="690" y="212"/>
                </a:lnTo>
                <a:close/>
              </a:path>
            </a:pathLst>
          </a:cu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solidFill>
                <a:srgbClr val="FFFFFF"/>
              </a:solidFill>
              <a:latin typeface="Calibri"/>
            </a:endParaRPr>
          </a:p>
        </p:txBody>
      </p:sp>
      <p:sp>
        <p:nvSpPr>
          <p:cNvPr id="18" name="Freeform 20"/>
          <p:cNvSpPr>
            <a:spLocks/>
          </p:cNvSpPr>
          <p:nvPr/>
        </p:nvSpPr>
        <p:spPr bwMode="auto">
          <a:xfrm>
            <a:off x="2779404" y="1600200"/>
            <a:ext cx="2157413" cy="897194"/>
          </a:xfrm>
          <a:custGeom>
            <a:avLst/>
            <a:gdLst/>
            <a:ahLst/>
            <a:cxnLst>
              <a:cxn ang="0">
                <a:pos x="690" y="212"/>
              </a:cxn>
              <a:cxn ang="0">
                <a:pos x="690" y="14"/>
              </a:cxn>
              <a:cxn ang="0">
                <a:pos x="673" y="0"/>
              </a:cxn>
              <a:cxn ang="0">
                <a:pos x="17" y="0"/>
              </a:cxn>
              <a:cxn ang="0">
                <a:pos x="0" y="14"/>
              </a:cxn>
              <a:cxn ang="0">
                <a:pos x="0" y="212"/>
              </a:cxn>
              <a:cxn ang="0">
                <a:pos x="690" y="212"/>
              </a:cxn>
            </a:cxnLst>
            <a:rect l="0" t="0" r="r" b="b"/>
            <a:pathLst>
              <a:path w="690" h="212">
                <a:moveTo>
                  <a:pt x="690" y="212"/>
                </a:moveTo>
                <a:cubicBezTo>
                  <a:pt x="690" y="14"/>
                  <a:pt x="690" y="14"/>
                  <a:pt x="690" y="14"/>
                </a:cubicBezTo>
                <a:cubicBezTo>
                  <a:pt x="690" y="6"/>
                  <a:pt x="682" y="0"/>
                  <a:pt x="673" y="0"/>
                </a:cubicBezTo>
                <a:cubicBezTo>
                  <a:pt x="17" y="0"/>
                  <a:pt x="17" y="0"/>
                  <a:pt x="17" y="0"/>
                </a:cubicBezTo>
                <a:cubicBezTo>
                  <a:pt x="8" y="0"/>
                  <a:pt x="0" y="6"/>
                  <a:pt x="0" y="14"/>
                </a:cubicBezTo>
                <a:cubicBezTo>
                  <a:pt x="0" y="212"/>
                  <a:pt x="0" y="212"/>
                  <a:pt x="0" y="212"/>
                </a:cubicBezTo>
                <a:lnTo>
                  <a:pt x="690" y="212"/>
                </a:lnTo>
                <a:close/>
              </a:path>
            </a:pathLst>
          </a:cu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solidFill>
                <a:srgbClr val="FFFFFF"/>
              </a:solidFill>
              <a:latin typeface="Calibri"/>
            </a:endParaRPr>
          </a:p>
        </p:txBody>
      </p:sp>
      <p:sp>
        <p:nvSpPr>
          <p:cNvPr id="13" name="Freeform 7"/>
          <p:cNvSpPr>
            <a:spLocks/>
          </p:cNvSpPr>
          <p:nvPr/>
        </p:nvSpPr>
        <p:spPr bwMode="auto">
          <a:xfrm>
            <a:off x="579617" y="1610032"/>
            <a:ext cx="2163583" cy="5076825"/>
          </a:xfrm>
          <a:custGeom>
            <a:avLst/>
            <a:gdLst/>
            <a:ahLst/>
            <a:cxnLst>
              <a:cxn ang="0">
                <a:pos x="690" y="2126"/>
              </a:cxn>
              <a:cxn ang="0">
                <a:pos x="673" y="2140"/>
              </a:cxn>
              <a:cxn ang="0">
                <a:pos x="17" y="2140"/>
              </a:cxn>
              <a:cxn ang="0">
                <a:pos x="0" y="2126"/>
              </a:cxn>
              <a:cxn ang="0">
                <a:pos x="0" y="14"/>
              </a:cxn>
              <a:cxn ang="0">
                <a:pos x="17" y="0"/>
              </a:cxn>
              <a:cxn ang="0">
                <a:pos x="673" y="0"/>
              </a:cxn>
              <a:cxn ang="0">
                <a:pos x="690" y="14"/>
              </a:cxn>
              <a:cxn ang="0">
                <a:pos x="690" y="2126"/>
              </a:cxn>
            </a:cxnLst>
            <a:rect l="0" t="0" r="r" b="b"/>
            <a:pathLst>
              <a:path w="690" h="2140">
                <a:moveTo>
                  <a:pt x="690" y="2126"/>
                </a:moveTo>
                <a:cubicBezTo>
                  <a:pt x="690" y="2134"/>
                  <a:pt x="682" y="2140"/>
                  <a:pt x="673" y="2140"/>
                </a:cubicBezTo>
                <a:cubicBezTo>
                  <a:pt x="17" y="2140"/>
                  <a:pt x="17" y="2140"/>
                  <a:pt x="17" y="2140"/>
                </a:cubicBezTo>
                <a:cubicBezTo>
                  <a:pt x="8" y="2140"/>
                  <a:pt x="0" y="2134"/>
                  <a:pt x="0" y="2126"/>
                </a:cubicBezTo>
                <a:cubicBezTo>
                  <a:pt x="0" y="14"/>
                  <a:pt x="0" y="14"/>
                  <a:pt x="0" y="14"/>
                </a:cubicBezTo>
                <a:cubicBezTo>
                  <a:pt x="0" y="6"/>
                  <a:pt x="8" y="0"/>
                  <a:pt x="17" y="0"/>
                </a:cubicBezTo>
                <a:cubicBezTo>
                  <a:pt x="673" y="0"/>
                  <a:pt x="673" y="0"/>
                  <a:pt x="673" y="0"/>
                </a:cubicBezTo>
                <a:cubicBezTo>
                  <a:pt x="682" y="0"/>
                  <a:pt x="690" y="6"/>
                  <a:pt x="690" y="14"/>
                </a:cubicBezTo>
                <a:lnTo>
                  <a:pt x="690" y="2126"/>
                </a:lnTo>
                <a:close/>
              </a:path>
            </a:pathLst>
          </a:custGeom>
          <a:gradFill>
            <a:gsLst>
              <a:gs pos="0">
                <a:schemeClr val="accent4">
                  <a:shade val="47500"/>
                  <a:satMod val="137000"/>
                  <a:alpha val="0"/>
                </a:schemeClr>
              </a:gs>
              <a:gs pos="55000">
                <a:schemeClr val="accent4">
                  <a:shade val="69000"/>
                  <a:satMod val="137000"/>
                  <a:alpha val="73000"/>
                </a:schemeClr>
              </a:gs>
              <a:gs pos="100000">
                <a:schemeClr val="accent4">
                  <a:shade val="98000"/>
                  <a:satMod val="137000"/>
                </a:schemeClr>
              </a:gs>
            </a:gsLst>
          </a:gradFill>
          <a:ln>
            <a:noFill/>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a:solidFill>
                <a:srgbClr val="FFFFFF"/>
              </a:solidFill>
              <a:latin typeface="Calibri"/>
            </a:endParaRPr>
          </a:p>
        </p:txBody>
      </p:sp>
      <p:sp>
        <p:nvSpPr>
          <p:cNvPr id="14" name="Freeform 20"/>
          <p:cNvSpPr>
            <a:spLocks/>
          </p:cNvSpPr>
          <p:nvPr/>
        </p:nvSpPr>
        <p:spPr bwMode="auto">
          <a:xfrm>
            <a:off x="575954" y="1600200"/>
            <a:ext cx="2157413" cy="897194"/>
          </a:xfrm>
          <a:custGeom>
            <a:avLst/>
            <a:gdLst/>
            <a:ahLst/>
            <a:cxnLst>
              <a:cxn ang="0">
                <a:pos x="690" y="212"/>
              </a:cxn>
              <a:cxn ang="0">
                <a:pos x="690" y="14"/>
              </a:cxn>
              <a:cxn ang="0">
                <a:pos x="673" y="0"/>
              </a:cxn>
              <a:cxn ang="0">
                <a:pos x="17" y="0"/>
              </a:cxn>
              <a:cxn ang="0">
                <a:pos x="0" y="14"/>
              </a:cxn>
              <a:cxn ang="0">
                <a:pos x="0" y="212"/>
              </a:cxn>
              <a:cxn ang="0">
                <a:pos x="690" y="212"/>
              </a:cxn>
            </a:cxnLst>
            <a:rect l="0" t="0" r="r" b="b"/>
            <a:pathLst>
              <a:path w="690" h="212">
                <a:moveTo>
                  <a:pt x="690" y="212"/>
                </a:moveTo>
                <a:cubicBezTo>
                  <a:pt x="690" y="14"/>
                  <a:pt x="690" y="14"/>
                  <a:pt x="690" y="14"/>
                </a:cubicBezTo>
                <a:cubicBezTo>
                  <a:pt x="690" y="6"/>
                  <a:pt x="682" y="0"/>
                  <a:pt x="673" y="0"/>
                </a:cubicBezTo>
                <a:cubicBezTo>
                  <a:pt x="17" y="0"/>
                  <a:pt x="17" y="0"/>
                  <a:pt x="17" y="0"/>
                </a:cubicBezTo>
                <a:cubicBezTo>
                  <a:pt x="8" y="0"/>
                  <a:pt x="0" y="6"/>
                  <a:pt x="0" y="14"/>
                </a:cubicBezTo>
                <a:cubicBezTo>
                  <a:pt x="0" y="212"/>
                  <a:pt x="0" y="212"/>
                  <a:pt x="0" y="212"/>
                </a:cubicBezTo>
                <a:lnTo>
                  <a:pt x="690" y="212"/>
                </a:lnTo>
                <a:close/>
              </a:path>
            </a:pathLst>
          </a:cu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solidFill>
                <a:srgbClr val="FFFFFF"/>
              </a:solidFill>
              <a:latin typeface="Calibri"/>
            </a:endParaRPr>
          </a:p>
        </p:txBody>
      </p:sp>
      <p:sp>
        <p:nvSpPr>
          <p:cNvPr id="3" name="Title 2"/>
          <p:cNvSpPr>
            <a:spLocks noGrp="1"/>
          </p:cNvSpPr>
          <p:nvPr>
            <p:ph type="title"/>
          </p:nvPr>
        </p:nvSpPr>
        <p:spPr>
          <a:xfrm>
            <a:off x="387054" y="152400"/>
            <a:ext cx="8375946" cy="553998"/>
          </a:xfrm>
        </p:spPr>
        <p:txBody>
          <a:bodyPr/>
          <a:lstStyle/>
          <a:p>
            <a:r>
              <a:rPr smtClean="0"/>
              <a:t>RDP Protocol Structure</a:t>
            </a:r>
            <a:endParaRPr lang="en-US" dirty="0"/>
          </a:p>
        </p:txBody>
      </p:sp>
      <p:sp>
        <p:nvSpPr>
          <p:cNvPr id="4" name="Rounded Rectangle 3"/>
          <p:cNvSpPr/>
          <p:nvPr/>
        </p:nvSpPr>
        <p:spPr>
          <a:xfrm>
            <a:off x="570271" y="1493520"/>
            <a:ext cx="2163098" cy="1005840"/>
          </a:xfrm>
          <a:prstGeom prst="roundRect">
            <a:avLst/>
          </a:prstGeom>
          <a:no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rPr>
              <a:t>Graphics Virtual Channels (VCs)</a:t>
            </a:r>
          </a:p>
        </p:txBody>
      </p:sp>
      <p:sp>
        <p:nvSpPr>
          <p:cNvPr id="5" name="Rounded Rectangle 4"/>
          <p:cNvSpPr/>
          <p:nvPr/>
        </p:nvSpPr>
        <p:spPr>
          <a:xfrm>
            <a:off x="2782529" y="1513114"/>
            <a:ext cx="2153265" cy="1005840"/>
          </a:xfrm>
          <a:prstGeom prst="roundRect">
            <a:avLst/>
          </a:prstGeom>
          <a:no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rPr>
              <a:t>Mouse &amp;</a:t>
            </a:r>
            <a:br>
              <a:rPr lang="en-US" sz="2000" dirty="0" smtClean="0">
                <a:solidFill>
                  <a:srgbClr val="FFFFFF"/>
                </a:solidFill>
              </a:rPr>
            </a:br>
            <a:r>
              <a:rPr lang="en-US" sz="2000" dirty="0" smtClean="0">
                <a:solidFill>
                  <a:srgbClr val="FFFFFF"/>
                </a:solidFill>
              </a:rPr>
              <a:t>Keyboard VCs</a:t>
            </a:r>
          </a:p>
        </p:txBody>
      </p:sp>
      <p:sp>
        <p:nvSpPr>
          <p:cNvPr id="6" name="Rounded Rectangle 5"/>
          <p:cNvSpPr/>
          <p:nvPr/>
        </p:nvSpPr>
        <p:spPr>
          <a:xfrm>
            <a:off x="6381135" y="1532848"/>
            <a:ext cx="2153265" cy="1005840"/>
          </a:xfrm>
          <a:prstGeom prst="roundRect">
            <a:avLst/>
          </a:prstGeom>
          <a:no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dirty="0" smtClean="0">
                <a:solidFill>
                  <a:srgbClr val="FFFFFF"/>
                </a:solidFill>
                <a:latin typeface="Calibri"/>
              </a:rPr>
              <a:t>Partner </a:t>
            </a:r>
          </a:p>
          <a:p>
            <a:pPr algn="ctr" defTabSz="914099" fontAlgn="base">
              <a:spcBef>
                <a:spcPct val="0"/>
              </a:spcBef>
              <a:spcAft>
                <a:spcPct val="0"/>
              </a:spcAft>
            </a:pPr>
            <a:r>
              <a:rPr lang="en-US" dirty="0" smtClean="0">
                <a:solidFill>
                  <a:srgbClr val="FFFFFF"/>
                </a:solidFill>
                <a:latin typeface="Calibri"/>
              </a:rPr>
              <a:t>Virtual Channel</a:t>
            </a:r>
          </a:p>
          <a:p>
            <a:pPr algn="ctr" defTabSz="914099" fontAlgn="base">
              <a:spcBef>
                <a:spcPct val="0"/>
              </a:spcBef>
              <a:spcAft>
                <a:spcPct val="0"/>
              </a:spcAft>
            </a:pPr>
            <a:r>
              <a:rPr lang="en-US" dirty="0" smtClean="0">
                <a:solidFill>
                  <a:srgbClr val="FFFFFF"/>
                </a:solidFill>
                <a:latin typeface="Calibri"/>
              </a:rPr>
              <a:t>Plug-Ins</a:t>
            </a:r>
          </a:p>
        </p:txBody>
      </p:sp>
      <p:sp>
        <p:nvSpPr>
          <p:cNvPr id="7" name="Rounded Rectangle 6"/>
          <p:cNvSpPr/>
          <p:nvPr/>
        </p:nvSpPr>
        <p:spPr>
          <a:xfrm>
            <a:off x="304800" y="3572692"/>
            <a:ext cx="8532178" cy="640080"/>
          </a:xfrm>
          <a:prstGeom prst="roundRect">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rgbClr val="000000"/>
                </a:solidFill>
              </a:rPr>
              <a:t>Bulk Compression (RDP5+, RDP6.0, RDP6.1)</a:t>
            </a:r>
          </a:p>
        </p:txBody>
      </p:sp>
      <p:sp>
        <p:nvSpPr>
          <p:cNvPr id="8" name="Rounded Rectangle 7"/>
          <p:cNvSpPr/>
          <p:nvPr/>
        </p:nvSpPr>
        <p:spPr>
          <a:xfrm>
            <a:off x="304800" y="2819400"/>
            <a:ext cx="8532178" cy="640080"/>
          </a:xfrm>
          <a:prstGeom prst="roundRect">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rgbClr val="000000"/>
                </a:solidFill>
              </a:rPr>
              <a:t>Virtual Channel Multiplexing and Framing</a:t>
            </a:r>
          </a:p>
        </p:txBody>
      </p:sp>
      <p:sp>
        <p:nvSpPr>
          <p:cNvPr id="9" name="Rounded Rectangle 8"/>
          <p:cNvSpPr/>
          <p:nvPr/>
        </p:nvSpPr>
        <p:spPr>
          <a:xfrm>
            <a:off x="304800" y="4323806"/>
            <a:ext cx="8532178" cy="640080"/>
          </a:xfrm>
          <a:prstGeom prst="roundRect">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rgbClr val="000000"/>
                </a:solidFill>
              </a:rPr>
              <a:t>Security Layer (SSL/Kerberos/NTLM)</a:t>
            </a:r>
          </a:p>
        </p:txBody>
      </p:sp>
      <p:sp>
        <p:nvSpPr>
          <p:cNvPr id="10" name="Rounded Rectangle 9"/>
          <p:cNvSpPr/>
          <p:nvPr/>
        </p:nvSpPr>
        <p:spPr>
          <a:xfrm>
            <a:off x="304800" y="5074920"/>
            <a:ext cx="8532178" cy="640080"/>
          </a:xfrm>
          <a:prstGeom prst="roundRect">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rgbClr val="000000"/>
                </a:solidFill>
              </a:rPr>
              <a:t>Transport Layer (e.g. TCP, RPC/HTTP, Windows Live Tunnel)</a:t>
            </a:r>
          </a:p>
        </p:txBody>
      </p:sp>
      <p:sp>
        <p:nvSpPr>
          <p:cNvPr id="11" name="Rounded Rectangle 10"/>
          <p:cNvSpPr/>
          <p:nvPr/>
        </p:nvSpPr>
        <p:spPr>
          <a:xfrm>
            <a:off x="5017966" y="1508760"/>
            <a:ext cx="1219200" cy="1005840"/>
          </a:xfrm>
          <a:prstGeom prst="roundRect">
            <a:avLst/>
          </a:prstGeom>
          <a:no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rPr>
              <a:t>Device</a:t>
            </a:r>
          </a:p>
          <a:p>
            <a:pPr algn="ctr" defTabSz="914099" fontAlgn="base">
              <a:spcBef>
                <a:spcPct val="0"/>
              </a:spcBef>
              <a:spcAft>
                <a:spcPct val="0"/>
              </a:spcAft>
            </a:pPr>
            <a:r>
              <a:rPr lang="en-US" sz="2000" dirty="0" smtClean="0">
                <a:solidFill>
                  <a:srgbClr val="FFFFFF"/>
                </a:solidFill>
              </a:rPr>
              <a:t>VCs</a:t>
            </a: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7054" y="152400"/>
            <a:ext cx="8375946" cy="997196"/>
          </a:xfrm>
        </p:spPr>
        <p:txBody>
          <a:bodyPr/>
          <a:lstStyle/>
          <a:p>
            <a:r>
              <a:rPr lang="en-US" dirty="0" smtClean="0"/>
              <a:t>Why Make Changes?</a:t>
            </a:r>
            <a:r>
              <a:rPr smtClean="0"/>
              <a:t/>
            </a:r>
            <a:br>
              <a:rPr smtClean="0"/>
            </a:br>
            <a:r>
              <a:rPr sz="3200" spc="0" smtClean="0">
                <a:solidFill>
                  <a:schemeClr val="accent3"/>
                </a:solidFill>
              </a:rPr>
              <a:t>Trends affecting presentation remoting</a:t>
            </a:r>
            <a:endParaRPr sz="3200" spc="0" dirty="0">
              <a:solidFill>
                <a:schemeClr val="accent3"/>
              </a:solidFill>
            </a:endParaRPr>
          </a:p>
        </p:txBody>
      </p:sp>
      <p:sp>
        <p:nvSpPr>
          <p:cNvPr id="4" name="Text Placeholder 3"/>
          <p:cNvSpPr>
            <a:spLocks noGrp="1"/>
          </p:cNvSpPr>
          <p:nvPr>
            <p:ph type="body" sz="quarter" idx="10"/>
          </p:nvPr>
        </p:nvSpPr>
        <p:spPr>
          <a:xfrm>
            <a:off x="740160" y="1600200"/>
            <a:ext cx="7672003" cy="5296963"/>
          </a:xfrm>
        </p:spPr>
        <p:txBody>
          <a:bodyPr/>
          <a:lstStyle/>
          <a:p>
            <a:pPr marL="460375" indent="-460375"/>
            <a:r>
              <a:rPr lang="en-US" dirty="0" smtClean="0">
                <a:sym typeface="Wingdings" pitchFamily="2" charset="2"/>
              </a:rPr>
              <a:t>Increasing graphics richness</a:t>
            </a:r>
          </a:p>
          <a:p>
            <a:pPr lvl="1"/>
            <a:r>
              <a:rPr lang="en-US" dirty="0" smtClean="0">
                <a:sym typeface="Wingdings" pitchFamily="2" charset="2"/>
              </a:rPr>
              <a:t>Media, 3D UI, Video, Animations, Flash, </a:t>
            </a:r>
            <a:r>
              <a:rPr lang="en-US" dirty="0" err="1" smtClean="0">
                <a:sym typeface="Wingdings" pitchFamily="2" charset="2"/>
              </a:rPr>
              <a:t>Silverlight</a:t>
            </a:r>
            <a:endParaRPr lang="en-US" dirty="0" smtClean="0">
              <a:sym typeface="Wingdings" pitchFamily="2" charset="2"/>
            </a:endParaRPr>
          </a:p>
          <a:p>
            <a:pPr marL="460375" indent="-460375"/>
            <a:r>
              <a:rPr lang="en-US" dirty="0" smtClean="0">
                <a:sym typeface="Wingdings" pitchFamily="2" charset="2"/>
              </a:rPr>
              <a:t>Increasing fragmentation of graphics stacks</a:t>
            </a:r>
          </a:p>
          <a:p>
            <a:pPr marL="460375" indent="-460375"/>
            <a:r>
              <a:rPr lang="en-US" dirty="0" smtClean="0">
                <a:sym typeface="Wingdings" pitchFamily="2" charset="2"/>
              </a:rPr>
              <a:t>Strong demand for closing “gap” with the local experience</a:t>
            </a:r>
          </a:p>
          <a:p>
            <a:pPr lvl="1"/>
            <a:r>
              <a:rPr lang="en-US" dirty="0" smtClean="0">
                <a:sym typeface="Wingdings" pitchFamily="2" charset="2"/>
              </a:rPr>
              <a:t>I.e. all local features “just work”</a:t>
            </a:r>
          </a:p>
          <a:p>
            <a:pPr marL="460375" indent="-460375"/>
            <a:r>
              <a:rPr lang="en-US" dirty="0" smtClean="0">
                <a:sym typeface="Wingdings" pitchFamily="2" charset="2"/>
              </a:rPr>
              <a:t>Diversity of client-side devices</a:t>
            </a:r>
          </a:p>
          <a:p>
            <a:pPr lvl="1"/>
            <a:endParaRPr lang="en-US" dirty="0" smtClean="0">
              <a:sym typeface="Wingdings" pitchFamily="2" charset="2"/>
            </a:endParaRPr>
          </a:p>
          <a:p>
            <a:pPr>
              <a:buNone/>
            </a:pPr>
            <a:endParaRPr lang="en-US" dirty="0" smtClean="0">
              <a:sym typeface="Wingdings" pitchFamily="2" charset="2"/>
            </a:endParaRPr>
          </a:p>
          <a:p>
            <a:endParaRPr lang="en-US" dirty="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5" name="Text Placeholder 2"/>
          <p:cNvSpPr>
            <a:spLocks noGrp="1"/>
          </p:cNvSpPr>
          <p:nvPr>
            <p:ph type="body" sz="quarter" idx="10"/>
          </p:nvPr>
        </p:nvSpPr>
        <p:spPr>
          <a:xfrm>
            <a:off x="730044" y="1411553"/>
            <a:ext cx="7672004" cy="6083397"/>
          </a:xfrm>
        </p:spPr>
        <p:txBody>
          <a:bodyPr/>
          <a:lstStyle/>
          <a:p>
            <a:pPr marL="401638" indent="-401638"/>
            <a:r>
              <a:rPr lang="en-US" sz="2800" dirty="0" smtClean="0"/>
              <a:t>Introduction to RDP</a:t>
            </a:r>
          </a:p>
          <a:p>
            <a:pPr marL="401638" indent="-401638"/>
            <a:r>
              <a:rPr lang="en-US" sz="2800" b="1" dirty="0" smtClean="0">
                <a:solidFill>
                  <a:schemeClr val="accent3"/>
                </a:solidFill>
              </a:rPr>
              <a:t>What is new in Windows 7?</a:t>
            </a:r>
          </a:p>
          <a:p>
            <a:pPr marL="401638" indent="-401638"/>
            <a:r>
              <a:rPr lang="en-US" sz="2800" dirty="0" smtClean="0"/>
              <a:t>Deep dive into RDP Graphics Architecture</a:t>
            </a:r>
          </a:p>
          <a:p>
            <a:pPr marL="401638" indent="-401638"/>
            <a:r>
              <a:rPr lang="en-US" sz="2800" dirty="0" smtClean="0"/>
              <a:t>RDP Platform</a:t>
            </a:r>
          </a:p>
          <a:p>
            <a:pPr lvl="1"/>
            <a:r>
              <a:rPr lang="en-US" sz="2400" dirty="0" smtClean="0"/>
              <a:t>How to extend RDP</a:t>
            </a:r>
          </a:p>
          <a:p>
            <a:pPr lvl="1"/>
            <a:r>
              <a:rPr lang="en-US" sz="2400" dirty="0" smtClean="0"/>
              <a:t>API Walkthroughs</a:t>
            </a:r>
          </a:p>
          <a:p>
            <a:r>
              <a:rPr lang="en-US" sz="3200" dirty="0" smtClean="0"/>
              <a:t>How to make your apps run efficiently in a remote session</a:t>
            </a:r>
            <a:endParaRPr lang="en-US" dirty="0" smtClean="0"/>
          </a:p>
          <a:p>
            <a:endParaRPr lang="en-US" dirty="0" smtClean="0"/>
          </a:p>
          <a:p>
            <a:pPr lvl="2"/>
            <a:endParaRPr lang="en-US" dirty="0" smtClean="0"/>
          </a:p>
          <a:p>
            <a:pPr lvl="1"/>
            <a:endParaRPr lang="en-US" dirty="0" smtClean="0"/>
          </a:p>
          <a:p>
            <a:endParaRPr lang="en-US" dirty="0" smtClean="0"/>
          </a:p>
          <a:p>
            <a:pPr lvl="1"/>
            <a:endParaRPr lang="en-US" dirty="0" smtClean="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054" y="152400"/>
            <a:ext cx="8375946" cy="997196"/>
          </a:xfrm>
        </p:spPr>
        <p:txBody>
          <a:bodyPr/>
          <a:lstStyle/>
          <a:p>
            <a:r>
              <a:rPr lang="en-US" dirty="0" smtClean="0"/>
              <a:t>What's New In Windows 7</a:t>
            </a:r>
            <a:br>
              <a:rPr lang="en-US" dirty="0" smtClean="0"/>
            </a:br>
            <a:r>
              <a:rPr lang="en-US" sz="3200" spc="0" dirty="0" smtClean="0">
                <a:solidFill>
                  <a:schemeClr val="accent3"/>
                </a:solidFill>
              </a:rPr>
              <a:t>RDP Platform </a:t>
            </a:r>
            <a:r>
              <a:rPr sz="3200" spc="0" smtClean="0">
                <a:solidFill>
                  <a:schemeClr val="accent3"/>
                </a:solidFill>
              </a:rPr>
              <a:t>Improvements</a:t>
            </a:r>
            <a:endParaRPr lang="en-US" spc="0" dirty="0">
              <a:solidFill>
                <a:schemeClr val="accent3"/>
              </a:solidFill>
            </a:endParaRPr>
          </a:p>
        </p:txBody>
      </p:sp>
      <p:grpSp>
        <p:nvGrpSpPr>
          <p:cNvPr id="13" name="Group 12"/>
          <p:cNvGrpSpPr/>
          <p:nvPr/>
        </p:nvGrpSpPr>
        <p:grpSpPr>
          <a:xfrm>
            <a:off x="457200" y="1676400"/>
            <a:ext cx="8229600" cy="3733800"/>
            <a:chOff x="381000" y="1752600"/>
            <a:chExt cx="8247980" cy="3662749"/>
          </a:xfrm>
        </p:grpSpPr>
        <p:sp>
          <p:nvSpPr>
            <p:cNvPr id="4" name="Rounded Rectangle 3"/>
            <p:cNvSpPr/>
            <p:nvPr/>
          </p:nvSpPr>
          <p:spPr>
            <a:xfrm>
              <a:off x="381000" y="1752600"/>
              <a:ext cx="2609180" cy="1071949"/>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300" dirty="0" smtClean="0">
                  <a:solidFill>
                    <a:srgbClr val="FFFFFF"/>
                  </a:solidFill>
                </a:rPr>
                <a:t>Windows 7 Aero</a:t>
              </a:r>
            </a:p>
          </p:txBody>
        </p:sp>
        <p:sp>
          <p:nvSpPr>
            <p:cNvPr id="5" name="Rounded Rectangle 4"/>
            <p:cNvSpPr/>
            <p:nvPr/>
          </p:nvSpPr>
          <p:spPr>
            <a:xfrm>
              <a:off x="3194426" y="1752600"/>
              <a:ext cx="2609180" cy="1071949"/>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300" dirty="0" smtClean="0">
                  <a:solidFill>
                    <a:srgbClr val="FFFFFF"/>
                  </a:solidFill>
                </a:rPr>
                <a:t>Direct2D &amp;</a:t>
              </a:r>
            </a:p>
            <a:p>
              <a:pPr algn="ctr" defTabSz="914099"/>
              <a:r>
                <a:rPr lang="en-US" sz="2300" dirty="0" smtClean="0">
                  <a:solidFill>
                    <a:srgbClr val="FFFFFF"/>
                  </a:solidFill>
                </a:rPr>
                <a:t>Direct 3D 10.1</a:t>
              </a:r>
              <a:endParaRPr lang="en-US" sz="2300" dirty="0">
                <a:solidFill>
                  <a:srgbClr val="FFFFFF"/>
                </a:solidFill>
              </a:endParaRPr>
            </a:p>
          </p:txBody>
        </p:sp>
        <p:sp>
          <p:nvSpPr>
            <p:cNvPr id="6" name="Rounded Rectangle 5"/>
            <p:cNvSpPr/>
            <p:nvPr/>
          </p:nvSpPr>
          <p:spPr>
            <a:xfrm>
              <a:off x="4419600" y="4343400"/>
              <a:ext cx="2609180" cy="1071949"/>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300" dirty="0" smtClean="0">
                  <a:solidFill>
                    <a:srgbClr val="FFFFFF"/>
                  </a:solidFill>
                </a:rPr>
                <a:t>Bi –directional Audio</a:t>
              </a:r>
              <a:endParaRPr lang="en-US" sz="2300" dirty="0">
                <a:solidFill>
                  <a:srgbClr val="FFFFFF"/>
                </a:solidFill>
              </a:endParaRPr>
            </a:p>
          </p:txBody>
        </p:sp>
        <p:sp>
          <p:nvSpPr>
            <p:cNvPr id="7" name="Rounded Rectangle 6"/>
            <p:cNvSpPr/>
            <p:nvPr/>
          </p:nvSpPr>
          <p:spPr>
            <a:xfrm>
              <a:off x="1600200" y="4343400"/>
              <a:ext cx="2609180" cy="1071949"/>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300" dirty="0" smtClean="0">
                  <a:solidFill>
                    <a:srgbClr val="FFFFFF"/>
                  </a:solidFill>
                </a:rPr>
                <a:t>Low latency Audio Playback</a:t>
              </a:r>
              <a:endParaRPr lang="en-US" sz="2300" dirty="0">
                <a:solidFill>
                  <a:srgbClr val="FFFFFF"/>
                </a:solidFill>
              </a:endParaRPr>
            </a:p>
          </p:txBody>
        </p:sp>
        <p:sp>
          <p:nvSpPr>
            <p:cNvPr id="8" name="Rounded Rectangle 7"/>
            <p:cNvSpPr/>
            <p:nvPr/>
          </p:nvSpPr>
          <p:spPr>
            <a:xfrm>
              <a:off x="6019800" y="1752600"/>
              <a:ext cx="2609180" cy="1071949"/>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300" dirty="0" smtClean="0">
                  <a:solidFill>
                    <a:srgbClr val="FFFFFF"/>
                  </a:solidFill>
                </a:rPr>
                <a:t>True Multimon Support</a:t>
              </a:r>
              <a:endParaRPr lang="en-US" sz="2300" dirty="0">
                <a:solidFill>
                  <a:srgbClr val="FFFFFF"/>
                </a:solidFill>
              </a:endParaRPr>
            </a:p>
          </p:txBody>
        </p:sp>
        <p:sp>
          <p:nvSpPr>
            <p:cNvPr id="9" name="Rounded Rectangle 8"/>
            <p:cNvSpPr/>
            <p:nvPr/>
          </p:nvSpPr>
          <p:spPr>
            <a:xfrm>
              <a:off x="3201103" y="3019449"/>
              <a:ext cx="2609180" cy="1071949"/>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300" dirty="0" smtClean="0">
                  <a:solidFill>
                    <a:srgbClr val="FFFFFF"/>
                  </a:solidFill>
                </a:rPr>
                <a:t>Multimedia:</a:t>
              </a:r>
              <a:br>
                <a:rPr lang="en-US" sz="2300" dirty="0" smtClean="0">
                  <a:solidFill>
                    <a:srgbClr val="FFFFFF"/>
                  </a:solidFill>
                </a:rPr>
              </a:br>
              <a:r>
                <a:rPr lang="en-US" sz="2300" dirty="0" smtClean="0">
                  <a:solidFill>
                    <a:srgbClr val="FFFFFF"/>
                  </a:solidFill>
                </a:rPr>
                <a:t>Media Foundation</a:t>
              </a:r>
              <a:endParaRPr lang="en-US" sz="2300" dirty="0">
                <a:solidFill>
                  <a:srgbClr val="FFFFFF"/>
                </a:solidFill>
              </a:endParaRPr>
            </a:p>
          </p:txBody>
        </p:sp>
        <p:sp>
          <p:nvSpPr>
            <p:cNvPr id="10" name="Rounded Rectangle 9"/>
            <p:cNvSpPr/>
            <p:nvPr/>
          </p:nvSpPr>
          <p:spPr>
            <a:xfrm>
              <a:off x="6014529" y="3051932"/>
              <a:ext cx="2609180" cy="1071949"/>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300" dirty="0" smtClean="0">
                  <a:solidFill>
                    <a:srgbClr val="FFFFFF"/>
                  </a:solidFill>
                </a:rPr>
                <a:t>Multimedia: DirectShow</a:t>
              </a:r>
              <a:endParaRPr lang="en-US" sz="2300" dirty="0">
                <a:solidFill>
                  <a:srgbClr val="FFFFFF"/>
                </a:solidFill>
              </a:endParaRPr>
            </a:p>
          </p:txBody>
        </p:sp>
        <p:sp>
          <p:nvSpPr>
            <p:cNvPr id="11" name="Rounded Rectangle 10"/>
            <p:cNvSpPr/>
            <p:nvPr/>
          </p:nvSpPr>
          <p:spPr>
            <a:xfrm>
              <a:off x="381000" y="3048000"/>
              <a:ext cx="2609180" cy="1071949"/>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300" dirty="0" smtClean="0">
                  <a:solidFill>
                    <a:srgbClr val="FFFFFF"/>
                  </a:solidFill>
                </a:rPr>
                <a:t>RDP  Core Performance Improvements</a:t>
              </a:r>
              <a:endParaRPr lang="en-US" sz="2300" dirty="0">
                <a:solidFill>
                  <a:srgbClr val="FFFFFF"/>
                </a:solidFill>
              </a:endParaRPr>
            </a:p>
          </p:txBody>
        </p:sp>
      </p:gr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5" name="Text Placeholder 2"/>
          <p:cNvSpPr>
            <a:spLocks noGrp="1"/>
          </p:cNvSpPr>
          <p:nvPr>
            <p:ph type="body" sz="quarter" idx="10"/>
          </p:nvPr>
        </p:nvSpPr>
        <p:spPr>
          <a:xfrm>
            <a:off x="730044" y="1411553"/>
            <a:ext cx="7672004" cy="6083397"/>
          </a:xfrm>
        </p:spPr>
        <p:txBody>
          <a:bodyPr/>
          <a:lstStyle/>
          <a:p>
            <a:pPr marL="401638" indent="-401638"/>
            <a:r>
              <a:rPr lang="en-US" sz="2800" dirty="0" smtClean="0"/>
              <a:t>Introduction to RDP</a:t>
            </a:r>
          </a:p>
          <a:p>
            <a:pPr marL="401638" indent="-401638"/>
            <a:r>
              <a:rPr lang="en-US" sz="2800" dirty="0" smtClean="0"/>
              <a:t>What is new in Windows 7?</a:t>
            </a:r>
          </a:p>
          <a:p>
            <a:pPr marL="401638" indent="-401638"/>
            <a:r>
              <a:rPr lang="en-US" sz="2800" b="1" dirty="0" smtClean="0">
                <a:solidFill>
                  <a:schemeClr val="accent3"/>
                </a:solidFill>
              </a:rPr>
              <a:t>Deep dive into RDP Graphics Architecture</a:t>
            </a:r>
          </a:p>
          <a:p>
            <a:pPr marL="401638" indent="-401638"/>
            <a:r>
              <a:rPr lang="en-US" sz="2800" dirty="0" smtClean="0"/>
              <a:t>RDP Platform</a:t>
            </a:r>
          </a:p>
          <a:p>
            <a:pPr lvl="1"/>
            <a:r>
              <a:rPr lang="en-US" sz="2400" dirty="0" smtClean="0"/>
              <a:t>How to extend RDP</a:t>
            </a:r>
          </a:p>
          <a:p>
            <a:pPr lvl="1"/>
            <a:r>
              <a:rPr lang="en-US" sz="2400" dirty="0" smtClean="0"/>
              <a:t>API Walkthroughs</a:t>
            </a:r>
          </a:p>
          <a:p>
            <a:r>
              <a:rPr lang="en-US" sz="3200" dirty="0" smtClean="0"/>
              <a:t>How to make your apps run efficiently in a remote session</a:t>
            </a:r>
            <a:endParaRPr lang="en-US" dirty="0" smtClean="0"/>
          </a:p>
          <a:p>
            <a:endParaRPr lang="en-US" dirty="0" smtClean="0"/>
          </a:p>
          <a:p>
            <a:pPr lvl="2"/>
            <a:endParaRPr lang="en-US" dirty="0" smtClean="0"/>
          </a:p>
          <a:p>
            <a:pPr lvl="1"/>
            <a:endParaRPr lang="en-US" dirty="0" smtClean="0"/>
          </a:p>
          <a:p>
            <a:endParaRPr lang="en-US" dirty="0" smtClean="0"/>
          </a:p>
          <a:p>
            <a:pPr lvl="1"/>
            <a:endParaRPr lang="en-US" dirty="0" smtClean="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PDC2008 4_3 Breakout Template_Final V3">
  <a:themeElements>
    <a:clrScheme name="PDC 2008">
      <a:dk1>
        <a:srgbClr val="000000"/>
      </a:dk1>
      <a:lt1>
        <a:srgbClr val="FFFFFF"/>
      </a:lt1>
      <a:dk2>
        <a:srgbClr val="6A2433"/>
      </a:dk2>
      <a:lt2>
        <a:srgbClr val="D7AEE4"/>
      </a:lt2>
      <a:accent1>
        <a:srgbClr val="C41665"/>
      </a:accent1>
      <a:accent2>
        <a:srgbClr val="1F6691"/>
      </a:accent2>
      <a:accent3>
        <a:srgbClr val="FFD72F"/>
      </a:accent3>
      <a:accent4>
        <a:srgbClr val="5BB5F3"/>
      </a:accent4>
      <a:accent5>
        <a:srgbClr val="9D9839"/>
      </a:accent5>
      <a:accent6>
        <a:srgbClr val="B45082"/>
      </a:accent6>
      <a:hlink>
        <a:srgbClr val="F3F074"/>
      </a:hlink>
      <a:folHlink>
        <a:srgbClr val="F3F074"/>
      </a:folHlink>
    </a:clrScheme>
    <a:fontScheme name="Century Schoolbook - Calibri">
      <a:majorFont>
        <a:latin typeface="Century Schoolbook"/>
        <a:ea typeface=""/>
        <a:cs typeface=""/>
      </a:majorFont>
      <a:minorFont>
        <a:latin typeface="Calibri"/>
        <a:ea typeface=""/>
        <a:cs typeface=""/>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rgbClr val="FFFFFF"/>
            </a:solidFill>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White with Consolas font for code slides">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Century Schoolbook - Calibri">
      <a:majorFont>
        <a:latin typeface="Century Schoolbook"/>
        <a:ea typeface=""/>
        <a:cs typeface=""/>
      </a:majorFont>
      <a:minorFont>
        <a:latin typeface="Calibri"/>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PDC2008 4_3 Breakout Template_Final V3</Template>
  <TotalTime>6890</TotalTime>
  <Words>3252</Words>
  <Application>Microsoft Office PowerPoint</Application>
  <PresentationFormat>On-screen Show (4:3)</PresentationFormat>
  <Paragraphs>362</Paragraphs>
  <Slides>27</Slides>
  <Notes>27</Notes>
  <HiddenSlides>0</HiddenSlides>
  <MMClips>0</MMClips>
  <ScaleCrop>false</ScaleCrop>
  <HeadingPairs>
    <vt:vector size="4" baseType="variant">
      <vt:variant>
        <vt:lpstr>Theme</vt:lpstr>
      </vt:variant>
      <vt:variant>
        <vt:i4>2</vt:i4>
      </vt:variant>
      <vt:variant>
        <vt:lpstr>Slide Titles</vt:lpstr>
      </vt:variant>
      <vt:variant>
        <vt:i4>27</vt:i4>
      </vt:variant>
    </vt:vector>
  </HeadingPairs>
  <TitlesOfParts>
    <vt:vector size="29" baseType="lpstr">
      <vt:lpstr>PDC2008 4_3 Breakout Template_Final V3</vt:lpstr>
      <vt:lpstr>White with Consolas font for code slides</vt:lpstr>
      <vt:lpstr>Presentation Virtualization: Graphics Remoting (RDP) Today And Tomorrow</vt:lpstr>
      <vt:lpstr>RDP Graphics Remoting Agenda</vt:lpstr>
      <vt:lpstr>Current State Of RDP Vista and Windows Server 2008 era</vt:lpstr>
      <vt:lpstr>RDP Platform Technology Remoting scenarios enabled by RDP</vt:lpstr>
      <vt:lpstr>RDP Protocol Structure</vt:lpstr>
      <vt:lpstr>Why Make Changes? Trends affecting presentation remoting</vt:lpstr>
      <vt:lpstr>Agenda</vt:lpstr>
      <vt:lpstr>What's New In Windows 7 RDP Platform Improvements</vt:lpstr>
      <vt:lpstr>Agenda</vt:lpstr>
      <vt:lpstr>RDP Graphics Remoting Internals</vt:lpstr>
      <vt:lpstr>RDP Graphics Architecture In Windows 7</vt:lpstr>
      <vt:lpstr>RDP Remoting Techniques In Windows7</vt:lpstr>
      <vt:lpstr>RDP Graphics Intensive Performance</vt:lpstr>
      <vt:lpstr>RDP Office And LOB  Application Performance</vt:lpstr>
      <vt:lpstr>Agenda</vt:lpstr>
      <vt:lpstr>RDP Platform API family overview</vt:lpstr>
      <vt:lpstr>Dynamic Virtual Channels (1/2) Intro and usage</vt:lpstr>
      <vt:lpstr>Dynamic Virtual Channels (1/2) Intro and usage</vt:lpstr>
      <vt:lpstr>Dynamic Virtual Channels (2/2) Client-side usage</vt:lpstr>
      <vt:lpstr>Agenda</vt:lpstr>
      <vt:lpstr>Tips For Writing Efficent Remote Apps Basics</vt:lpstr>
      <vt:lpstr>Tips For Writing Efficent Remote Apps GDI</vt:lpstr>
      <vt:lpstr>Tips For Writing Efficent Remote Apps Remoting Direct 3D and Direct2D</vt:lpstr>
      <vt:lpstr>Key Takeaways</vt:lpstr>
      <vt:lpstr>References</vt:lpstr>
      <vt:lpstr>Evals &amp; Recordings</vt:lpstr>
      <vt:lpstr>Slide 27</vt:lpstr>
    </vt:vector>
  </TitlesOfParts>
  <Manager>&lt;Content Manager Name Here&gt;</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Virtualization: Graphics Remoting Today and Tomorrow</dc:title>
  <dc:subject>PDC 2008</dc:subject>
  <dc:creator>Nadim Abdo;Gaurav Daga</dc:creator>
  <dc:description>Template: David Shadle
Formatting: Jeremy Jenkins, Silver Fox Productions
Event Date: October 27, 2008
Event Location: Los Angeles
Audience: developers, TDMs, IT pros, professionals, devs</dc:description>
  <cp:lastModifiedBy>Michael Leworthy</cp:lastModifiedBy>
  <cp:revision>169</cp:revision>
  <dcterms:created xsi:type="dcterms:W3CDTF">2008-10-09T19:39:48Z</dcterms:created>
  <dcterms:modified xsi:type="dcterms:W3CDTF">2008-11-08T01:46:06Z</dcterms:modified>
</cp:coreProperties>
</file>