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1"/>
    <p:sldMasterId id="2147483740" r:id="rId2"/>
  </p:sldMasterIdLst>
  <p:notesMasterIdLst>
    <p:notesMasterId r:id="rId35"/>
  </p:notesMasterIdLst>
  <p:handoutMasterIdLst>
    <p:handoutMasterId r:id="rId36"/>
  </p:handoutMasterIdLst>
  <p:sldIdLst>
    <p:sldId id="257" r:id="rId3"/>
    <p:sldId id="260" r:id="rId4"/>
    <p:sldId id="293" r:id="rId5"/>
    <p:sldId id="316" r:id="rId6"/>
    <p:sldId id="317" r:id="rId7"/>
    <p:sldId id="323" r:id="rId8"/>
    <p:sldId id="296" r:id="rId9"/>
    <p:sldId id="300" r:id="rId10"/>
    <p:sldId id="299" r:id="rId11"/>
    <p:sldId id="332" r:id="rId12"/>
    <p:sldId id="333" r:id="rId13"/>
    <p:sldId id="320" r:id="rId14"/>
    <p:sldId id="334" r:id="rId15"/>
    <p:sldId id="335" r:id="rId16"/>
    <p:sldId id="303" r:id="rId17"/>
    <p:sldId id="324" r:id="rId18"/>
    <p:sldId id="326" r:id="rId19"/>
    <p:sldId id="309" r:id="rId20"/>
    <p:sldId id="288" r:id="rId21"/>
    <p:sldId id="307" r:id="rId22"/>
    <p:sldId id="341" r:id="rId23"/>
    <p:sldId id="343" r:id="rId24"/>
    <p:sldId id="304" r:id="rId25"/>
    <p:sldId id="336" r:id="rId26"/>
    <p:sldId id="310" r:id="rId27"/>
    <p:sldId id="328" r:id="rId28"/>
    <p:sldId id="329" r:id="rId29"/>
    <p:sldId id="340" r:id="rId30"/>
    <p:sldId id="344" r:id="rId31"/>
    <p:sldId id="314" r:id="rId32"/>
    <p:sldId id="338" r:id="rId33"/>
    <p:sldId id="271" r:id="rId3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avid Kruse" initials="DK" lastIdx="89"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6AE1E"/>
    <a:srgbClr val="080808"/>
    <a:srgbClr val="FFFFFF"/>
    <a:srgbClr val="000000"/>
    <a:srgbClr val="F3AF35"/>
    <a:srgbClr val="9C42E6"/>
    <a:srgbClr val="D1943B"/>
    <a:srgbClr val="F8F57B"/>
    <a:srgbClr val="D5B95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3049" autoAdjust="0"/>
    <p:restoredTop sz="96100" autoAdjust="0"/>
  </p:normalViewPr>
  <p:slideViewPr>
    <p:cSldViewPr>
      <p:cViewPr varScale="1">
        <p:scale>
          <a:sx n="85" d="100"/>
          <a:sy n="85" d="100"/>
        </p:scale>
        <p:origin x="-1230" y="-90"/>
      </p:cViewPr>
      <p:guideLst>
        <p:guide orient="horz" pos="96"/>
        <p:guide orient="horz" pos="864"/>
        <p:guide orient="horz" pos="1488"/>
        <p:guide orient="horz" pos="1008"/>
        <p:guide orient="horz" pos="2544"/>
        <p:guide orient="horz" pos="4224"/>
        <p:guide pos="3116"/>
        <p:guide pos="244"/>
        <p:guide pos="460"/>
        <p:guide pos="5520"/>
        <p:guide pos="893"/>
        <p:guide pos="5293"/>
      </p:guideLst>
    </p:cSldViewPr>
  </p:slideViewPr>
  <p:outlineViewPr>
    <p:cViewPr>
      <p:scale>
        <a:sx n="33" d="100"/>
        <a:sy n="33" d="100"/>
      </p:scale>
      <p:origin x="0" y="2598"/>
    </p:cViewPr>
  </p:outlineViewPr>
  <p:notesTextViewPr>
    <p:cViewPr>
      <p:scale>
        <a:sx n="100" d="100"/>
        <a:sy n="100" d="100"/>
      </p:scale>
      <p:origin x="0" y="0"/>
    </p:cViewPr>
  </p:notesTextViewPr>
  <p:sorterViewPr>
    <p:cViewPr>
      <p:scale>
        <a:sx n="50" d="100"/>
        <a:sy n="50" d="100"/>
      </p:scale>
      <p:origin x="0" y="0"/>
    </p:cViewPr>
  </p:sorterViewPr>
  <p:notesViewPr>
    <p:cSldViewPr showGuides="1">
      <p:cViewPr>
        <p:scale>
          <a:sx n="120" d="100"/>
          <a:sy n="120" d="100"/>
        </p:scale>
        <p:origin x="-1122"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Calibri" pitchFamily="34" charset="0"/>
              </a:rPr>
              <a:t>PDC 2008</a:t>
            </a:r>
            <a:endParaRPr lang="en-US"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Calibri" pitchFamily="34" charset="0"/>
              </a:rPr>
              <a:pPr/>
              <a:t>11/7/2008</a:t>
            </a:fld>
            <a:endParaRPr lang="en-US"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Calibri" pitchFamily="34" charset="0"/>
              </a:rPr>
              <a:pPr/>
              <a:t>‹#›</a:t>
            </a:fld>
            <a:endParaRPr lang="en-US"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r>
              <a:rPr lang="en-US" dirty="0" smtClean="0"/>
              <a:t>PDC 2008</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11/7/2008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a:p>
            <a:endParaRPr lang="en-US" sz="500" dirty="0">
              <a:latin typeface="Calibr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5:42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11/7/2008 5:44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Calibri" pitchFamily="34" charset="0"/>
              </a:rPr>
            </a:br>
            <a:r>
              <a:rPr lang="en-US" dirty="0" smtClean="0">
                <a:solidFill>
                  <a:srgbClr val="000000"/>
                </a:solidFill>
                <a:latin typeface="Calibri" pitchFamily="34" charset="0"/>
              </a:rPr>
              <a:t>MICROSOFT MAKES NO WARRANTIES, EXPRESS, IMPLIED OR STATUTORY, AS TO THE INFORMATION IN THIS PRESENTATION.</a:t>
            </a:r>
          </a:p>
          <a:p>
            <a:endParaRPr lang="en-US" dirty="0">
              <a:latin typeface="Calibr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20135" y="1905001"/>
            <a:ext cx="7681913" cy="1523495"/>
          </a:xfrm>
        </p:spPr>
        <p:txBody>
          <a:bodyPr>
            <a:noAutofit/>
          </a:bodyPr>
          <a:lstStyle>
            <a:lvl1pPr>
              <a:lnSpc>
                <a:spcPct val="90000"/>
              </a:lnSpc>
              <a:defRPr sz="4400" b="1"/>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945954" y="4038600"/>
            <a:ext cx="3456094" cy="914400"/>
          </a:xfrm>
        </p:spPr>
        <p:txBody>
          <a:bodyPr>
            <a:noAutofit/>
          </a:bodyPr>
          <a:lstStyle>
            <a:lvl1pPr marL="457200" indent="-457200" algn="l">
              <a:lnSpc>
                <a:spcPct val="75000"/>
              </a:lnSpc>
              <a:spcBef>
                <a:spcPts val="0"/>
              </a:spcBef>
              <a:spcAft>
                <a:spcPts val="0"/>
              </a:spcAft>
              <a:buNone/>
              <a:tabLst>
                <a:tab pos="457200" algn="l"/>
              </a:tabLst>
              <a:defRPr sz="3000">
                <a:solidFill>
                  <a:schemeClr val="tx1">
                    <a:tint val="75000"/>
                  </a:schemeClr>
                </a:solidFill>
                <a:sym typeface="Wingding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	Click to edit Master subtitle style</a:t>
            </a:r>
            <a:endParaRPr lang="en-US" dirty="0"/>
          </a:p>
        </p:txBody>
      </p:sp>
      <p:sp>
        <p:nvSpPr>
          <p:cNvPr id="7" name="Text Placeholder 6"/>
          <p:cNvSpPr>
            <a:spLocks noGrp="1"/>
          </p:cNvSpPr>
          <p:nvPr>
            <p:ph type="body" sz="quarter" idx="10" hasCustomPrompt="1"/>
          </p:nvPr>
        </p:nvSpPr>
        <p:spPr>
          <a:xfrm>
            <a:off x="4945954" y="5486400"/>
            <a:ext cx="3456094" cy="838200"/>
          </a:xfrm>
        </p:spPr>
        <p:txBody>
          <a:bodyPr vert="horz" wrap="square" lIns="0" tIns="0" rIns="0" bIns="0" rtlCol="0">
            <a:noAutofit/>
          </a:bodyPr>
          <a:lstStyle>
            <a:lvl1pPr marL="457200" indent="-457200" algn="l" defTabSz="914363" rtl="0" eaLnBrk="1" latinLnBrk="0" hangingPunct="1">
              <a:lnSpc>
                <a:spcPct val="75000"/>
              </a:lnSpc>
              <a:spcBef>
                <a:spcPts val="0"/>
              </a:spcBef>
              <a:spcAft>
                <a:spcPts val="0"/>
              </a:spcAft>
              <a:buFont typeface="Arial" pitchFamily="34" charset="0"/>
              <a:buNone/>
              <a:tabLst>
                <a:tab pos="457200" algn="l"/>
              </a:tabLst>
              <a:defRPr lang="en-US" sz="3000" kern="1200" dirty="0">
                <a:solidFill>
                  <a:schemeClr val="tx1">
                    <a:tint val="75000"/>
                  </a:schemeClr>
                </a:solidFill>
                <a:latin typeface="+mn-lt"/>
                <a:ea typeface="+mn-ea"/>
                <a:cs typeface="+mn-cs"/>
                <a:sym typeface="Wingdings"/>
              </a:defRPr>
            </a:lvl1pPr>
          </a:lstStyle>
          <a:p>
            <a:r>
              <a:rPr lang="en-US" dirty="0" smtClean="0"/>
              <a:t>	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peaker Notes BLACK slide - you must hide i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a:defRPr baseline="0"/>
            </a:lvl1pPr>
          </a:lstStyle>
          <a:p>
            <a:r>
              <a:rPr lang="en-US" dirty="0" smtClean="0"/>
              <a:t>Use this Slide for Speaker Notes</a:t>
            </a:r>
          </a:p>
        </p:txBody>
      </p:sp>
      <p:sp>
        <p:nvSpPr>
          <p:cNvPr id="6" name="Text Placeholder 5"/>
          <p:cNvSpPr>
            <a:spLocks noGrp="1"/>
          </p:cNvSpPr>
          <p:nvPr>
            <p:ph type="body" sz="quarter" idx="10"/>
          </p:nvPr>
        </p:nvSpPr>
        <p:spPr bwMode="white">
          <a:xfrm>
            <a:off x="381000" y="1411554"/>
            <a:ext cx="8382000" cy="1892249"/>
          </a:xfrm>
        </p:spPr>
        <p:txBody>
          <a:bodyPr/>
          <a:lstStyle>
            <a:lvl1pPr marL="401638" indent="-401638">
              <a:spcAft>
                <a:spcPts val="0"/>
              </a:spcAft>
              <a:buClr>
                <a:schemeClr val="tx1"/>
              </a:buClr>
              <a:buSzPct val="70000"/>
              <a:buFont typeface="Wingdings" pitchFamily="2" charset="2"/>
              <a:buChar char="l"/>
              <a:defRPr/>
            </a:lvl1pPr>
            <a:lvl2pPr marL="793750" indent="-384175">
              <a:buClr>
                <a:schemeClr val="tx1"/>
              </a:buClr>
              <a:buSzPct val="70000"/>
              <a:buFont typeface="Wingdings" pitchFamily="2" charset="2"/>
              <a:buChar char="l"/>
              <a:defRPr/>
            </a:lvl2pPr>
            <a:lvl3pPr marL="1147763" indent="-346075">
              <a:buClr>
                <a:schemeClr val="tx1"/>
              </a:buClr>
              <a:buSzPct val="70000"/>
              <a:buFont typeface="Wingdings" pitchFamily="2" charset="2"/>
              <a:buChar char="l"/>
              <a:defRPr/>
            </a:lvl3pPr>
            <a:lvl4pPr marL="1476375" indent="-328613">
              <a:buClr>
                <a:schemeClr val="tx1"/>
              </a:buClr>
              <a:buSzPct val="70000"/>
              <a:buFont typeface="Wingdings" pitchFamily="2" charset="2"/>
              <a:buChar char="l"/>
              <a:defRPr/>
            </a:lvl4pPr>
            <a:lvl5pPr marL="1812925" indent="-320675">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peaker Notes BLACK slide with Footer - you must hide i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a:defRPr/>
            </a:lvl1pPr>
          </a:lstStyle>
          <a:p>
            <a:r>
              <a:rPr lang="en-US" dirty="0" smtClean="0"/>
              <a:t>Use this Slide for Speaker Notes</a:t>
            </a:r>
            <a:endParaRPr lang="en-US" dirty="0"/>
          </a:p>
        </p:txBody>
      </p:sp>
      <p:sp>
        <p:nvSpPr>
          <p:cNvPr id="6" name="Text Placeholder 5"/>
          <p:cNvSpPr>
            <a:spLocks noGrp="1"/>
          </p:cNvSpPr>
          <p:nvPr>
            <p:ph type="body" sz="quarter" idx="10"/>
          </p:nvPr>
        </p:nvSpPr>
        <p:spPr bwMode="white">
          <a:xfrm>
            <a:off x="381000" y="1411554"/>
            <a:ext cx="8382000" cy="1892249"/>
          </a:xfrm>
        </p:spPr>
        <p:txBody>
          <a:bodyPr/>
          <a:lstStyle>
            <a:lvl1pPr marL="401638" indent="-401638">
              <a:spcAft>
                <a:spcPts val="0"/>
              </a:spcAft>
              <a:buClr>
                <a:schemeClr val="tx1"/>
              </a:buClr>
              <a:buSzPct val="70000"/>
              <a:buFont typeface="Wingdings" pitchFamily="2" charset="2"/>
              <a:buChar char="l"/>
              <a:defRPr/>
            </a:lvl1pPr>
            <a:lvl2pPr marL="801688" indent="-392113">
              <a:buClr>
                <a:schemeClr val="tx1"/>
              </a:buClr>
              <a:buSzPct val="70000"/>
              <a:buFont typeface="Wingdings" pitchFamily="2" charset="2"/>
              <a:buChar char="l"/>
              <a:defRPr/>
            </a:lvl2pPr>
            <a:lvl3pPr marL="1155700" indent="-346075">
              <a:buClr>
                <a:schemeClr val="tx1"/>
              </a:buClr>
              <a:buSzPct val="70000"/>
              <a:buFont typeface="Wingdings" pitchFamily="2" charset="2"/>
              <a:buChar char="l"/>
              <a:defRPr/>
            </a:lvl3pPr>
            <a:lvl4pPr marL="1476375" indent="-312738">
              <a:buClr>
                <a:schemeClr val="tx1"/>
              </a:buClr>
              <a:buSzPct val="70000"/>
              <a:buFont typeface="Wingdings" pitchFamily="2" charset="2"/>
              <a:buChar char="l"/>
              <a:defRPr/>
            </a:lvl4pPr>
            <a:lvl5pPr marL="1812925" indent="-320675">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eveloper Co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for CURRENT Software Code</a:t>
            </a:r>
            <a:endParaRPr lang="en-US" dirty="0"/>
          </a:p>
        </p:txBody>
      </p:sp>
      <p:sp>
        <p:nvSpPr>
          <p:cNvPr id="6" name="Text Placeholder 5"/>
          <p:cNvSpPr>
            <a:spLocks noGrp="1"/>
          </p:cNvSpPr>
          <p:nvPr>
            <p:ph type="body" sz="quarter" idx="10"/>
          </p:nvPr>
        </p:nvSpPr>
        <p:spPr>
          <a:xfrm>
            <a:off x="576072" y="1463040"/>
            <a:ext cx="8001000" cy="1602939"/>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TURE -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for FUTURE Software Code</a:t>
            </a:r>
            <a:endParaRPr lang="en-US" dirty="0"/>
          </a:p>
        </p:txBody>
      </p:sp>
      <p:sp>
        <p:nvSpPr>
          <p:cNvPr id="6" name="Text Placeholder 5"/>
          <p:cNvSpPr>
            <a:spLocks noGrp="1"/>
          </p:cNvSpPr>
          <p:nvPr>
            <p:ph type="body" sz="quarter" idx="10"/>
          </p:nvPr>
        </p:nvSpPr>
        <p:spPr>
          <a:xfrm>
            <a:off x="576072" y="1463040"/>
            <a:ext cx="8001000" cy="1602939"/>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mo, Partner and Customer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45954" y="4038600"/>
            <a:ext cx="3456094" cy="914400"/>
          </a:xfrm>
        </p:spPr>
        <p:txBody>
          <a:bodyPr anchor="t" anchorCtr="0">
            <a:noAutofit/>
          </a:bodyPr>
          <a:lstStyle>
            <a:lvl1pPr>
              <a:lnSpc>
                <a:spcPct val="78000"/>
              </a:lnSpc>
              <a:spcBef>
                <a:spcPts val="0"/>
              </a:spcBef>
              <a:spcAft>
                <a:spcPts val="0"/>
              </a:spcAft>
              <a:defRPr sz="3600"/>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4945954" y="5334001"/>
            <a:ext cx="3456094" cy="1066799"/>
          </a:xfrm>
        </p:spPr>
        <p:txBody>
          <a:bodyPr>
            <a:noAutofit/>
          </a:bodyPr>
          <a:lstStyle>
            <a:lvl1pPr marL="457200" indent="-457200" algn="l">
              <a:lnSpc>
                <a:spcPct val="78000"/>
              </a:lnSpc>
              <a:spcBef>
                <a:spcPts val="0"/>
              </a:spcBef>
              <a:spcAft>
                <a:spcPts val="0"/>
              </a:spcAft>
              <a:buNone/>
              <a:tabLst>
                <a:tab pos="457200" algn="l"/>
              </a:tabLst>
              <a:defRPr sz="3000">
                <a:solidFill>
                  <a:schemeClr val="tx1">
                    <a:tint val="75000"/>
                  </a:schemeClr>
                </a:solidFill>
                <a:sym typeface="Wingding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	Presenter Name</a:t>
            </a:r>
          </a:p>
          <a:p>
            <a:r>
              <a:rPr lang="en-US" sz="2400" dirty="0" smtClean="0"/>
              <a:t>	Title</a:t>
            </a:r>
          </a:p>
          <a:p>
            <a:r>
              <a:rPr lang="en-US" sz="2400" dirty="0" smtClean="0"/>
              <a:t>	Group</a:t>
            </a:r>
            <a:endParaRPr lang="en-US" sz="2400" dirty="0"/>
          </a:p>
        </p:txBody>
      </p:sp>
      <p:sp>
        <p:nvSpPr>
          <p:cNvPr id="7" name="Text Placeholder 6"/>
          <p:cNvSpPr>
            <a:spLocks noGrp="1"/>
          </p:cNvSpPr>
          <p:nvPr>
            <p:ph type="body" sz="quarter" idx="10" hasCustomPrompt="1"/>
          </p:nvPr>
        </p:nvSpPr>
        <p:spPr>
          <a:xfrm>
            <a:off x="730044" y="1905000"/>
            <a:ext cx="7682119" cy="1384994"/>
          </a:xfrm>
        </p:spPr>
        <p:txBody>
          <a:bodyPr vert="horz" wrap="square" lIns="0" tIns="0" rIns="0" bIns="0" rtlCol="0" anchor="t" anchorCtr="0">
            <a:noAutofit/>
            <a:scene3d>
              <a:camera prst="orthographicFront"/>
              <a:lightRig rig="flat" dir="t"/>
            </a:scene3d>
            <a:sp3d>
              <a:contourClr>
                <a:srgbClr val="F4A234"/>
              </a:contourClr>
            </a:sp3d>
          </a:bodyPr>
          <a:lstStyle>
            <a:lvl1pPr marL="0" indent="0" algn="l">
              <a:buFont typeface="Arial" pitchFamily="34" charset="0"/>
              <a:buNone/>
              <a:defRPr kumimoji="0" lang="en-US" sz="10000" b="0" i="0" u="none" strike="noStrike" kern="1200" cap="none" spc="-642" normalizeH="0" baseline="0" noProof="0" dirty="0" smtClean="0">
                <a:ln w="11430"/>
                <a:gradFill>
                  <a:gsLst>
                    <a:gs pos="62000">
                      <a:schemeClr val="tx1"/>
                    </a:gs>
                    <a:gs pos="88000">
                      <a:schemeClr val="tx1"/>
                    </a:gs>
                  </a:gsLst>
                  <a:lin ang="5400000"/>
                </a:gradFill>
                <a:effectLst/>
                <a:uLnTx/>
                <a:uFillTx/>
                <a:latin typeface="Calibri" pitchFamily="34" charset="0"/>
                <a:ea typeface="+mn-ea"/>
                <a:cs typeface="+mn-cs"/>
              </a:defRPr>
            </a:lvl1pPr>
          </a:lstStyle>
          <a:p>
            <a:pPr marL="0" lvl="0" indent="0" algn="l" defTabSz="914363" rtl="0" eaLnBrk="1" latinLnBrk="0" hangingPunct="1">
              <a:lnSpc>
                <a:spcPct val="78000"/>
              </a:lnSpc>
              <a:spcBef>
                <a:spcPct val="20000"/>
              </a:spcBef>
              <a:spcAft>
                <a:spcPts val="800"/>
              </a:spcAft>
              <a:buFont typeface="Arial" pitchFamily="34" charset="0"/>
              <a:buNone/>
            </a:pPr>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ideo and Announcing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45954" y="4038600"/>
            <a:ext cx="3456094" cy="914400"/>
          </a:xfrm>
        </p:spPr>
        <p:txBody>
          <a:bodyPr anchor="t" anchorCtr="0">
            <a:noAutofit/>
          </a:bodyPr>
          <a:lstStyle>
            <a:lvl1pPr>
              <a:lnSpc>
                <a:spcPct val="78000"/>
              </a:lnSpc>
              <a:spcBef>
                <a:spcPts val="0"/>
              </a:spcBef>
              <a:spcAft>
                <a:spcPts val="0"/>
              </a:spcAft>
              <a:defRPr sz="3600"/>
            </a:lvl1pPr>
          </a:lstStyle>
          <a:p>
            <a:r>
              <a:rPr lang="en-US" smtClean="0"/>
              <a:t>Click to edit Master title style</a:t>
            </a:r>
            <a:endParaRPr lang="en-US" dirty="0"/>
          </a:p>
        </p:txBody>
      </p:sp>
      <p:sp>
        <p:nvSpPr>
          <p:cNvPr id="7" name="Text Placeholder 6"/>
          <p:cNvSpPr>
            <a:spLocks noGrp="1"/>
          </p:cNvSpPr>
          <p:nvPr>
            <p:ph type="body" sz="quarter" idx="10" hasCustomPrompt="1"/>
          </p:nvPr>
        </p:nvSpPr>
        <p:spPr>
          <a:xfrm>
            <a:off x="730044" y="1905000"/>
            <a:ext cx="7682119" cy="1384994"/>
          </a:xfrm>
        </p:spPr>
        <p:txBody>
          <a:bodyPr anchor="t" anchorCtr="0">
            <a:noAutofit/>
            <a:scene3d>
              <a:camera prst="orthographicFront"/>
              <a:lightRig rig="flat" dir="t"/>
            </a:scene3d>
            <a:sp3d>
              <a:contourClr>
                <a:srgbClr val="F4A234"/>
              </a:contourClr>
            </a:sp3d>
          </a:bodyPr>
          <a:lstStyle>
            <a:lvl1pPr marL="0" indent="0" algn="l">
              <a:buFont typeface="Arial" pitchFamily="34" charset="0"/>
              <a:buNone/>
              <a:defRPr kumimoji="0" lang="en-US" sz="10000" b="0" i="0" u="none" strike="noStrike" kern="1200" cap="none" spc="-642" normalizeH="0" baseline="0" noProof="0" dirty="0" smtClean="0">
                <a:ln w="11430"/>
                <a:gradFill>
                  <a:gsLst>
                    <a:gs pos="62000">
                      <a:schemeClr val="tx1"/>
                    </a:gs>
                    <a:gs pos="88000">
                      <a:schemeClr val="tx1"/>
                    </a:gs>
                  </a:gsLst>
                  <a:lin ang="5400000"/>
                </a:gradFill>
                <a:effectLst/>
                <a:uLnTx/>
                <a:uFillTx/>
                <a:latin typeface="Calibri" pitchFamily="34" charset="0"/>
                <a:ea typeface="+mn-ea"/>
                <a:cs typeface="+mn-cs"/>
              </a:defRPr>
            </a:lvl1pPr>
          </a:lstStyle>
          <a:p>
            <a:pPr lvl="0"/>
            <a:r>
              <a:rPr lang="en-US" dirty="0" smtClean="0"/>
              <a:t>click to…</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730044" y="1411552"/>
            <a:ext cx="7672003" cy="2053960"/>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itle Placeholder 1"/>
          <p:cNvSpPr>
            <a:spLocks noGrp="1"/>
          </p:cNvSpPr>
          <p:nvPr>
            <p:ph type="title"/>
          </p:nvPr>
        </p:nvSpPr>
        <p:spPr>
          <a:xfrm>
            <a:off x="387054" y="152400"/>
            <a:ext cx="8375946" cy="609398"/>
          </a:xfrm>
          <a:prstGeom prst="rect">
            <a:avLst/>
          </a:prstGeom>
        </p:spPr>
        <p:txBody>
          <a:bodyPr vert="horz" wrap="square" lIns="0" tIns="0" rIns="0" bIns="0" rtlCol="0" anchor="t">
            <a:spAutoFit/>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FUTURE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Use this Slide for FUTURE Content</a:t>
            </a:r>
            <a:endParaRPr lang="en-US" dirty="0"/>
          </a:p>
        </p:txBody>
      </p:sp>
      <p:sp>
        <p:nvSpPr>
          <p:cNvPr id="6" name="Text Placeholder 5"/>
          <p:cNvSpPr>
            <a:spLocks noGrp="1"/>
          </p:cNvSpPr>
          <p:nvPr>
            <p:ph type="body" sz="quarter" idx="10"/>
          </p:nvPr>
        </p:nvSpPr>
        <p:spPr>
          <a:xfrm>
            <a:off x="730044" y="1411553"/>
            <a:ext cx="7672004" cy="1994841"/>
          </a:xfrm>
        </p:spPr>
        <p:txBody>
          <a:bodyPr/>
          <a:lstStyle>
            <a:lvl1pPr>
              <a:lnSpc>
                <a:spcPct val="78000"/>
              </a:lnSpc>
              <a:defRPr/>
            </a:lvl1pPr>
            <a:lvl2pPr>
              <a:lnSpc>
                <a:spcPct val="78000"/>
              </a:lnSpc>
              <a:buClr>
                <a:srgbClr val="95E3E7"/>
              </a:buClr>
              <a:defRPr/>
            </a:lvl2pPr>
            <a:lvl3pPr>
              <a:lnSpc>
                <a:spcPct val="78000"/>
              </a:lnSpc>
              <a:buClr>
                <a:srgbClr val="95E3E7"/>
              </a:buClr>
              <a:defRPr/>
            </a:lvl3pPr>
            <a:lvl4pPr>
              <a:lnSpc>
                <a:spcPct val="78000"/>
              </a:lnSpc>
              <a:buClr>
                <a:srgbClr val="95E3E7"/>
              </a:buClr>
              <a:defRPr/>
            </a:lvl4pPr>
            <a:lvl5pPr>
              <a:lnSpc>
                <a:spcPct val="78000"/>
              </a:lnSpc>
              <a:buClr>
                <a:srgbClr val="95E3E7"/>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730044" y="1412875"/>
            <a:ext cx="7681532" cy="1994841"/>
          </a:xfrm>
        </p:spPr>
        <p:txBody>
          <a:bodyPr/>
          <a:lstStyle>
            <a:lvl1pPr>
              <a:lnSpc>
                <a:spcPct val="78000"/>
              </a:lnSpc>
              <a:defRPr/>
            </a:lvl1pPr>
            <a:lvl2pPr>
              <a:lnSpc>
                <a:spcPct val="78000"/>
              </a:lnSpc>
              <a:defRPr/>
            </a:lvl2pPr>
            <a:lvl3pPr>
              <a:lnSpc>
                <a:spcPct val="78000"/>
              </a:lnSpc>
              <a:defRPr/>
            </a:lvl3pPr>
            <a:lvl4pPr>
              <a:lnSpc>
                <a:spcPct val="78000"/>
              </a:lnSpc>
              <a:defRPr/>
            </a:lvl4pPr>
            <a:lvl5pPr>
              <a:lnSpc>
                <a:spcPct val="78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730045" y="1411554"/>
            <a:ext cx="3670461" cy="1981376"/>
          </a:xfrm>
        </p:spPr>
        <p:txBody>
          <a:bodyPr/>
          <a:lstStyle>
            <a:lvl1pPr marL="339976" indent="-339976">
              <a:lnSpc>
                <a:spcPct val="78000"/>
              </a:lnSpc>
              <a:defRPr sz="2800"/>
            </a:lvl1pPr>
            <a:lvl2pPr marL="673338" indent="-325424">
              <a:lnSpc>
                <a:spcPct val="78000"/>
              </a:lnSpc>
              <a:defRPr sz="2400"/>
            </a:lvl2pPr>
            <a:lvl3pPr marL="953785" indent="-288384">
              <a:lnSpc>
                <a:spcPct val="78000"/>
              </a:lnSpc>
              <a:defRPr sz="2000"/>
            </a:lvl3pPr>
            <a:lvl4pPr marL="1227618" indent="-273833">
              <a:lnSpc>
                <a:spcPct val="78000"/>
              </a:lnSpc>
              <a:defRPr sz="1800"/>
            </a:lvl4pPr>
            <a:lvl5pPr marL="1516002" indent="-280447">
              <a:lnSpc>
                <a:spcPct val="78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86330" y="1411554"/>
            <a:ext cx="3725246" cy="1981376"/>
          </a:xfrm>
        </p:spPr>
        <p:txBody>
          <a:bodyPr/>
          <a:lstStyle>
            <a:lvl1pPr marL="347914" indent="-347914">
              <a:lnSpc>
                <a:spcPct val="78000"/>
              </a:lnSpc>
              <a:defRPr sz="2800"/>
            </a:lvl1pPr>
            <a:lvl2pPr marL="673338" indent="-339976">
              <a:lnSpc>
                <a:spcPct val="78000"/>
              </a:lnSpc>
              <a:defRPr sz="2400"/>
            </a:lvl2pPr>
            <a:lvl3pPr marL="961722" indent="-302936">
              <a:lnSpc>
                <a:spcPct val="78000"/>
              </a:lnSpc>
              <a:defRPr sz="2000"/>
            </a:lvl3pPr>
            <a:lvl4pPr marL="1227618" indent="-265896">
              <a:lnSpc>
                <a:spcPct val="78000"/>
              </a:lnSpc>
              <a:defRPr sz="1800"/>
            </a:lvl4pPr>
            <a:lvl5pPr marL="1516002" indent="-273833">
              <a:lnSpc>
                <a:spcPct val="78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30045" y="1411553"/>
            <a:ext cx="3670461" cy="600164"/>
          </a:xfrm>
        </p:spPr>
        <p:txBody>
          <a:bodyPr anchor="b"/>
          <a:lstStyle>
            <a:lvl1pPr marL="0" indent="0">
              <a:lnSpc>
                <a:spcPct val="78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30044" y="2174876"/>
            <a:ext cx="3670461" cy="1464503"/>
          </a:xfrm>
        </p:spPr>
        <p:txBody>
          <a:bodyPr/>
          <a:lstStyle>
            <a:lvl1pPr marL="281770" indent="-281770">
              <a:lnSpc>
                <a:spcPct val="78000"/>
              </a:lnSpc>
              <a:defRPr sz="2300"/>
            </a:lvl1pPr>
            <a:lvl2pPr marL="562218" indent="-265896">
              <a:lnSpc>
                <a:spcPct val="78000"/>
              </a:lnSpc>
              <a:defRPr sz="2000"/>
            </a:lvl2pPr>
            <a:lvl3pPr marL="813562" indent="-243407">
              <a:lnSpc>
                <a:spcPct val="78000"/>
              </a:lnSpc>
              <a:defRPr sz="1800"/>
            </a:lvl3pPr>
            <a:lvl4pPr marL="1050354" indent="-228856">
              <a:lnSpc>
                <a:spcPct val="78000"/>
              </a:lnSpc>
              <a:defRPr sz="1700"/>
            </a:lvl4pPr>
            <a:lvl5pPr marL="1279210" indent="-206367">
              <a:lnSpc>
                <a:spcPct val="78000"/>
              </a:lnSpc>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43495" y="1411553"/>
            <a:ext cx="3658553" cy="600164"/>
          </a:xfrm>
        </p:spPr>
        <p:txBody>
          <a:bodyPr anchor="b"/>
          <a:lstStyle>
            <a:lvl1pPr marL="0" indent="0">
              <a:lnSpc>
                <a:spcPct val="78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43495" y="2174876"/>
            <a:ext cx="3668081" cy="1464503"/>
          </a:xfrm>
        </p:spPr>
        <p:txBody>
          <a:bodyPr/>
          <a:lstStyle>
            <a:lvl1pPr marL="296321" indent="-296321">
              <a:lnSpc>
                <a:spcPct val="78000"/>
              </a:lnSpc>
              <a:defRPr sz="2300"/>
            </a:lvl1pPr>
            <a:lvl2pPr marL="570155" indent="-273833">
              <a:lnSpc>
                <a:spcPct val="78000"/>
              </a:lnSpc>
              <a:defRPr sz="2000"/>
            </a:lvl2pPr>
            <a:lvl3pPr marL="821499" indent="-244730">
              <a:lnSpc>
                <a:spcPct val="78000"/>
              </a:lnSpc>
              <a:defRPr sz="1800"/>
            </a:lvl3pPr>
            <a:lvl4pPr marL="1050354" indent="-236793">
              <a:lnSpc>
                <a:spcPct val="78000"/>
              </a:lnSpc>
              <a:defRPr sz="1700"/>
            </a:lvl4pPr>
            <a:lvl5pPr marL="1279210" indent="-220919">
              <a:lnSpc>
                <a:spcPct val="78000"/>
              </a:lnSpc>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image" Target="../media/image5.pn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7350" y="152400"/>
            <a:ext cx="8369300" cy="5539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730250" y="1408113"/>
            <a:ext cx="7672388" cy="199484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Lst>
  <p:transition>
    <p:fade/>
  </p:transition>
  <p:txStyles>
    <p:titleStyle>
      <a:lvl1pPr algn="l" defTabSz="914363" rtl="0" eaLnBrk="1" latinLnBrk="0" hangingPunct="1">
        <a:lnSpc>
          <a:spcPct val="90000"/>
        </a:lnSpc>
        <a:spcBef>
          <a:spcPct val="0"/>
        </a:spcBef>
        <a:buNone/>
        <a:defRPr lang="en-US" sz="40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393700" indent="-393700" algn="l" defTabSz="914363" rtl="0" eaLnBrk="1" latinLnBrk="0" hangingPunct="1">
        <a:lnSpc>
          <a:spcPct val="78000"/>
        </a:lnSpc>
        <a:spcBef>
          <a:spcPct val="20000"/>
        </a:spcBef>
        <a:spcAft>
          <a:spcPts val="800"/>
        </a:spcAft>
        <a:buClr>
          <a:schemeClr val="tx1"/>
        </a:buClr>
        <a:buSzPct val="80000"/>
        <a:buFont typeface="Wingdings" pitchFamily="2" charset="2"/>
        <a:buChar char="l"/>
        <a:defRPr sz="3200" kern="1200">
          <a:gradFill>
            <a:gsLst>
              <a:gs pos="0">
                <a:schemeClr val="tx1"/>
              </a:gs>
              <a:gs pos="86000">
                <a:schemeClr val="tx1"/>
              </a:gs>
            </a:gsLst>
            <a:lin ang="5400000" scaled="0"/>
          </a:gradFill>
          <a:latin typeface="+mn-lt"/>
          <a:ea typeface="+mn-ea"/>
          <a:cs typeface="+mn-cs"/>
        </a:defRPr>
      </a:lvl1pPr>
      <a:lvl2pPr marL="801688" indent="-407988" algn="l" defTabSz="914363" rtl="0" eaLnBrk="1" latinLnBrk="0" hangingPunct="1">
        <a:lnSpc>
          <a:spcPct val="78000"/>
        </a:lnSpc>
        <a:spcBef>
          <a:spcPct val="20000"/>
        </a:spcBef>
        <a:spcAft>
          <a:spcPts val="0"/>
        </a:spcAft>
        <a:buClr>
          <a:srgbClr val="969696"/>
        </a:buClr>
        <a:buSzPct val="80000"/>
        <a:buFont typeface="Wingdings" pitchFamily="2" charset="2"/>
        <a:buChar char="l"/>
        <a:defRPr sz="2800" kern="1200">
          <a:gradFill>
            <a:gsLst>
              <a:gs pos="0">
                <a:schemeClr val="tx1"/>
              </a:gs>
              <a:gs pos="86000">
                <a:schemeClr val="tx1"/>
              </a:gs>
            </a:gsLst>
            <a:lin ang="5400000" scaled="0"/>
          </a:gradFill>
          <a:latin typeface="+mn-lt"/>
          <a:ea typeface="+mn-ea"/>
          <a:cs typeface="+mn-cs"/>
        </a:defRPr>
      </a:lvl2pPr>
      <a:lvl3pPr marL="1146175" indent="-328613"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3pPr>
      <a:lvl4pPr marL="1484313" indent="-338138"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4pPr>
      <a:lvl5pPr marL="1812925" indent="-320675" algn="l" defTabSz="914363" rtl="0" eaLnBrk="1" latinLnBrk="0" hangingPunct="1">
        <a:lnSpc>
          <a:spcPct val="78000"/>
        </a:lnSpc>
        <a:spcBef>
          <a:spcPct val="20000"/>
        </a:spcBef>
        <a:spcAft>
          <a:spcPts val="0"/>
        </a:spcAft>
        <a:buClr>
          <a:srgbClr val="969696"/>
        </a:buClr>
        <a:buSzPct val="80000"/>
        <a:buFont typeface="Wingdings" pitchFamily="2" charset="2"/>
        <a:buChar char="l"/>
        <a:defRPr sz="24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5" name="Picture 4" descr="16-9-coding-white-space.png"/>
          <p:cNvPicPr>
            <a:picLocks noChangeAspect="1"/>
          </p:cNvPicPr>
          <p:nvPr/>
        </p:nvPicPr>
        <p:blipFill>
          <a:blip r:embed="rId5"/>
          <a:stretch>
            <a:fillRect/>
          </a:stretch>
        </p:blipFill>
        <p:spPr>
          <a:xfrm>
            <a:off x="387350" y="1331495"/>
            <a:ext cx="8369300" cy="5526505"/>
          </a:xfrm>
          <a:prstGeom prst="rect">
            <a:avLst/>
          </a:prstGeom>
        </p:spPr>
      </p:pic>
      <p:sp>
        <p:nvSpPr>
          <p:cNvPr id="2" name="Title Placeholder 1"/>
          <p:cNvSpPr>
            <a:spLocks noGrp="1"/>
          </p:cNvSpPr>
          <p:nvPr>
            <p:ph type="title"/>
          </p:nvPr>
        </p:nvSpPr>
        <p:spPr>
          <a:xfrm>
            <a:off x="381000" y="152400"/>
            <a:ext cx="8382000" cy="5539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73505" y="1459832"/>
            <a:ext cx="8005009" cy="160293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Lst>
  <p:transition>
    <p:fade/>
  </p:transition>
  <p:txStyles>
    <p:titleStyle>
      <a:lvl1pPr algn="l" defTabSz="914363" rtl="0" eaLnBrk="1" latinLnBrk="0" hangingPunct="1">
        <a:lnSpc>
          <a:spcPct val="90000"/>
        </a:lnSpc>
        <a:spcBef>
          <a:spcPct val="0"/>
        </a:spcBef>
        <a:buNone/>
        <a:defRPr lang="en-US" sz="4000" b="0" kern="1200" cap="none" spc="-150" dirty="0">
          <a:ln w="3175">
            <a:noFill/>
          </a:ln>
          <a:gradFill>
            <a:gsLst>
              <a:gs pos="0">
                <a:srgbClr val="FFFFFF"/>
              </a:gs>
              <a:gs pos="86000">
                <a:srgbClr val="FFFFFF"/>
              </a:gs>
            </a:gsLst>
            <a:lin ang="5400000" scaled="0"/>
          </a:gradFill>
          <a:effectLst/>
          <a:latin typeface="+mj-lt"/>
          <a:ea typeface="+mn-ea"/>
          <a:cs typeface="Arial" charset="0"/>
        </a:defRPr>
      </a:lvl1pPr>
    </p:titleStyle>
    <p:bodyStyle>
      <a:lvl1pPr marL="0" indent="0" algn="l" defTabSz="914363" rtl="0" eaLnBrk="1" latinLnBrk="0" hangingPunct="1">
        <a:lnSpc>
          <a:spcPct val="78000"/>
        </a:lnSpc>
        <a:spcBef>
          <a:spcPct val="20000"/>
        </a:spcBef>
        <a:buFont typeface="Arial" pitchFamily="34" charset="0"/>
        <a:buNone/>
        <a:defRPr sz="2800" b="0" kern="1200">
          <a:solidFill>
            <a:schemeClr val="tx1"/>
          </a:solidFill>
          <a:latin typeface="Consolas" pitchFamily="49" charset="0"/>
          <a:ea typeface="+mn-ea"/>
          <a:cs typeface="Courier New" pitchFamily="49" charset="0"/>
        </a:defRPr>
      </a:lvl1pPr>
      <a:lvl2pPr marL="384954" indent="-7937" algn="l" defTabSz="914363" rtl="0" eaLnBrk="1" latinLnBrk="0" hangingPunct="1">
        <a:lnSpc>
          <a:spcPct val="78000"/>
        </a:lnSpc>
        <a:spcBef>
          <a:spcPct val="20000"/>
        </a:spcBef>
        <a:buFont typeface="Arial" pitchFamily="34" charset="0"/>
        <a:buNone/>
        <a:defRPr sz="2400" b="0" kern="1200">
          <a:solidFill>
            <a:schemeClr val="tx1"/>
          </a:solidFill>
          <a:latin typeface="Consolas" pitchFamily="49" charset="0"/>
          <a:ea typeface="+mn-ea"/>
          <a:cs typeface="Courier New" pitchFamily="49" charset="0"/>
        </a:defRPr>
      </a:lvl2pPr>
      <a:lvl3pPr marL="761970" indent="-7937"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3pPr>
      <a:lvl4pPr marL="1094009" indent="7937"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4pPr>
      <a:lvl5pPr marL="1426047" indent="0" algn="l" defTabSz="914363" rtl="0" eaLnBrk="1" latinLnBrk="0" hangingPunct="1">
        <a:lnSpc>
          <a:spcPct val="78000"/>
        </a:lnSpc>
        <a:spcBef>
          <a:spcPct val="20000"/>
        </a:spcBef>
        <a:buFont typeface="Arial" pitchFamily="34" charset="0"/>
        <a:buNone/>
        <a:defRPr sz="2000" b="0" kern="1200">
          <a:solidFill>
            <a:schemeClr val="tx1"/>
          </a:solidFill>
          <a:latin typeface="Consolas"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1.xml"/><Relationship Id="rId1" Type="http://schemas.openxmlformats.org/officeDocument/2006/relationships/slideLayout" Target="../slideLayouts/slideLayout9.xml"/><Relationship Id="rId5" Type="http://schemas.openxmlformats.org/officeDocument/2006/relationships/image" Target="../media/image12.png"/><Relationship Id="rId4" Type="http://schemas.openxmlformats.org/officeDocument/2006/relationships/image" Target="../media/image11.png"/></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Optimizing Applications For Remote File Access Over WAN</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886397"/>
          </a:xfrm>
        </p:spPr>
        <p:txBody>
          <a:bodyPr/>
          <a:lstStyle/>
          <a:p>
            <a:r>
              <a:rPr lang="en-US" sz="3600" dirty="0" smtClean="0"/>
              <a:t>Enabling High Throughput Applications</a:t>
            </a:r>
            <a:br>
              <a:rPr lang="en-US" sz="3600" dirty="0" smtClean="0"/>
            </a:br>
            <a:r>
              <a:rPr sz="2800" dirty="0" smtClean="0">
                <a:solidFill>
                  <a:schemeClr val="accent3"/>
                </a:solidFill>
              </a:rPr>
              <a:t>Platform Improvements</a:t>
            </a:r>
            <a:endParaRPr sz="2800" dirty="0">
              <a:solidFill>
                <a:schemeClr val="accent3"/>
              </a:solidFill>
            </a:endParaRPr>
          </a:p>
        </p:txBody>
      </p:sp>
      <p:sp>
        <p:nvSpPr>
          <p:cNvPr id="33" name="Content Placeholder 32"/>
          <p:cNvSpPr>
            <a:spLocks noGrp="1"/>
          </p:cNvSpPr>
          <p:nvPr>
            <p:ph sz="half" idx="2"/>
          </p:nvPr>
        </p:nvSpPr>
        <p:spPr>
          <a:xfrm>
            <a:off x="4677392" y="1371600"/>
            <a:ext cx="3725246" cy="5137176"/>
          </a:xfrm>
        </p:spPr>
        <p:txBody>
          <a:bodyPr/>
          <a:lstStyle/>
          <a:p>
            <a:r>
              <a:rPr lang="en-US" sz="2000" dirty="0" smtClean="0"/>
              <a:t>SMB2 Redirector and Server</a:t>
            </a:r>
          </a:p>
          <a:p>
            <a:pPr lvl="1"/>
            <a:r>
              <a:rPr lang="en-US" sz="1800" dirty="0" smtClean="0"/>
              <a:t>Protocol supports larger </a:t>
            </a:r>
            <a:br>
              <a:rPr lang="en-US" sz="1800" dirty="0" smtClean="0"/>
            </a:br>
            <a:r>
              <a:rPr lang="en-US" sz="1800" dirty="0" smtClean="0"/>
              <a:t>buffer sizes for data and metadata operations</a:t>
            </a:r>
          </a:p>
          <a:p>
            <a:pPr lvl="1"/>
            <a:r>
              <a:rPr lang="en-US" sz="1800" dirty="0" smtClean="0"/>
              <a:t>Dynamic scaling of the number of outstanding operations </a:t>
            </a:r>
            <a:br>
              <a:rPr lang="en-US" sz="1800" dirty="0" smtClean="0"/>
            </a:br>
            <a:r>
              <a:rPr lang="en-US" sz="1800" dirty="0" smtClean="0"/>
              <a:t>based on network BDP</a:t>
            </a:r>
          </a:p>
          <a:p>
            <a:pPr lvl="1"/>
            <a:r>
              <a:rPr lang="en-US" sz="1800" dirty="0" smtClean="0"/>
              <a:t>Support for deeper </a:t>
            </a:r>
            <a:br>
              <a:rPr lang="en-US" sz="1800" dirty="0" smtClean="0"/>
            </a:br>
            <a:r>
              <a:rPr lang="en-US" sz="1800" dirty="0" smtClean="0"/>
              <a:t>I/O pipelines</a:t>
            </a:r>
          </a:p>
          <a:p>
            <a:pPr lvl="1"/>
            <a:r>
              <a:rPr lang="en-US" sz="1800" dirty="0" smtClean="0"/>
              <a:t>Automatic pipelining of </a:t>
            </a:r>
            <a:br>
              <a:rPr lang="en-US" sz="1800" dirty="0" smtClean="0"/>
            </a:br>
            <a:r>
              <a:rPr lang="en-US" sz="1800" dirty="0" smtClean="0"/>
              <a:t>large I/O requests</a:t>
            </a:r>
          </a:p>
          <a:p>
            <a:r>
              <a:rPr lang="en-US" sz="2000" dirty="0" smtClean="0"/>
              <a:t>Network (TCP/IP) stack</a:t>
            </a:r>
          </a:p>
          <a:p>
            <a:pPr lvl="1"/>
            <a:r>
              <a:rPr lang="en-US" sz="1800" dirty="0" smtClean="0"/>
              <a:t>Larger TCP window sizes</a:t>
            </a:r>
          </a:p>
          <a:p>
            <a:pPr lvl="1"/>
            <a:r>
              <a:rPr lang="en-US" sz="1800" dirty="0" smtClean="0"/>
              <a:t>High BDP optimizations</a:t>
            </a:r>
          </a:p>
          <a:p>
            <a:pPr lvl="1"/>
            <a:r>
              <a:rPr lang="en-US" sz="1800" dirty="0" smtClean="0"/>
              <a:t>Windows Vista and </a:t>
            </a:r>
            <a:br>
              <a:rPr lang="en-US" sz="1800" dirty="0" smtClean="0"/>
            </a:br>
            <a:r>
              <a:rPr lang="en-US" sz="1800" dirty="0" smtClean="0"/>
              <a:t>later OS releases</a:t>
            </a:r>
          </a:p>
          <a:p>
            <a:r>
              <a:rPr lang="en-US" sz="2000" dirty="0" smtClean="0"/>
              <a:t> Cache manager</a:t>
            </a:r>
          </a:p>
          <a:p>
            <a:pPr lvl="1"/>
            <a:r>
              <a:rPr lang="en-US" sz="1800" dirty="0" smtClean="0"/>
              <a:t>Larger I/O sizes</a:t>
            </a:r>
          </a:p>
          <a:p>
            <a:endParaRPr lang="en-US" sz="2000" dirty="0"/>
          </a:p>
        </p:txBody>
      </p:sp>
      <p:sp>
        <p:nvSpPr>
          <p:cNvPr id="10" name="Rounded Rectangle 9"/>
          <p:cNvSpPr/>
          <p:nvPr/>
        </p:nvSpPr>
        <p:spPr bwMode="auto">
          <a:xfrm>
            <a:off x="762000" y="1524000"/>
            <a:ext cx="1066800" cy="304800"/>
          </a:xfrm>
          <a:prstGeom prst="roundRect">
            <a:avLst/>
          </a:prstGeom>
          <a:gradFill>
            <a:gsLst>
              <a:gs pos="0">
                <a:srgbClr val="DDEBCF"/>
              </a:gs>
              <a:gs pos="50000">
                <a:srgbClr val="9CB86E"/>
              </a:gs>
              <a:gs pos="100000">
                <a:srgbClr val="156B13"/>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Application</a:t>
            </a:r>
          </a:p>
        </p:txBody>
      </p:sp>
      <p:sp>
        <p:nvSpPr>
          <p:cNvPr id="11" name="Rectangle 10"/>
          <p:cNvSpPr/>
          <p:nvPr/>
        </p:nvSpPr>
        <p:spPr bwMode="auto">
          <a:xfrm>
            <a:off x="685800" y="2667000"/>
            <a:ext cx="1219200" cy="381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Client Cache</a:t>
            </a:r>
          </a:p>
        </p:txBody>
      </p:sp>
      <p:sp>
        <p:nvSpPr>
          <p:cNvPr id="12" name="Rectangle 11"/>
          <p:cNvSpPr/>
          <p:nvPr/>
        </p:nvSpPr>
        <p:spPr bwMode="auto">
          <a:xfrm>
            <a:off x="685800" y="3429000"/>
            <a:ext cx="1219200" cy="4572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SMB Redirector</a:t>
            </a:r>
          </a:p>
        </p:txBody>
      </p:sp>
      <p:cxnSp>
        <p:nvCxnSpPr>
          <p:cNvPr id="15" name="Straight Arrow Connector 14"/>
          <p:cNvCxnSpPr>
            <a:stCxn id="10" idx="2"/>
            <a:endCxn id="11" idx="0"/>
          </p:cNvCxnSpPr>
          <p:nvPr/>
        </p:nvCxnSpPr>
        <p:spPr>
          <a:xfrm rot="5400000">
            <a:off x="876300" y="2247900"/>
            <a:ext cx="8382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57200" y="2438400"/>
            <a:ext cx="1676400" cy="158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Cloud 18"/>
          <p:cNvSpPr/>
          <p:nvPr/>
        </p:nvSpPr>
        <p:spPr bwMode="auto">
          <a:xfrm>
            <a:off x="1524000" y="5486400"/>
            <a:ext cx="1600200" cy="838200"/>
          </a:xfrm>
          <a:prstGeom prst="cloud">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bg1"/>
                </a:solidFill>
              </a:rPr>
              <a:t>Netw</a:t>
            </a:r>
            <a:r>
              <a:rPr lang="en-US" sz="1600" i="1" dirty="0" smtClean="0">
                <a:solidFill>
                  <a:schemeClr val="bg1"/>
                </a:solidFill>
              </a:rPr>
              <a:t>o</a:t>
            </a:r>
            <a:r>
              <a:rPr lang="en-US" sz="1600" dirty="0" smtClean="0">
                <a:solidFill>
                  <a:schemeClr val="bg1"/>
                </a:solidFill>
              </a:rPr>
              <a:t>rk</a:t>
            </a:r>
          </a:p>
        </p:txBody>
      </p:sp>
      <p:sp>
        <p:nvSpPr>
          <p:cNvPr id="24" name="Rectangle 23"/>
          <p:cNvSpPr/>
          <p:nvPr/>
        </p:nvSpPr>
        <p:spPr bwMode="auto">
          <a:xfrm>
            <a:off x="2819400" y="2362200"/>
            <a:ext cx="1219200" cy="3810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SMB Server</a:t>
            </a:r>
          </a:p>
        </p:txBody>
      </p:sp>
      <p:sp>
        <p:nvSpPr>
          <p:cNvPr id="26" name="Rectangle 25"/>
          <p:cNvSpPr/>
          <p:nvPr/>
        </p:nvSpPr>
        <p:spPr bwMode="auto">
          <a:xfrm>
            <a:off x="2819400" y="3124200"/>
            <a:ext cx="1219200" cy="381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Server Cache</a:t>
            </a:r>
          </a:p>
        </p:txBody>
      </p:sp>
      <p:sp>
        <p:nvSpPr>
          <p:cNvPr id="27" name="Flowchart: Magnetic Disk 26"/>
          <p:cNvSpPr/>
          <p:nvPr/>
        </p:nvSpPr>
        <p:spPr bwMode="auto">
          <a:xfrm>
            <a:off x="3048000" y="4724400"/>
            <a:ext cx="762000" cy="457200"/>
          </a:xfrm>
          <a:prstGeom prst="flowChartMagneticDisk">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Disk</a:t>
            </a:r>
          </a:p>
        </p:txBody>
      </p:sp>
      <p:sp>
        <p:nvSpPr>
          <p:cNvPr id="29" name="Rectangle 28"/>
          <p:cNvSpPr/>
          <p:nvPr/>
        </p:nvSpPr>
        <p:spPr bwMode="auto">
          <a:xfrm>
            <a:off x="2819400" y="3886200"/>
            <a:ext cx="121920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Filesystem</a:t>
            </a:r>
          </a:p>
        </p:txBody>
      </p:sp>
      <p:cxnSp>
        <p:nvCxnSpPr>
          <p:cNvPr id="40" name="Elbow Connector 39"/>
          <p:cNvCxnSpPr>
            <a:stCxn id="19" idx="3"/>
            <a:endCxn id="64" idx="1"/>
          </p:cNvCxnSpPr>
          <p:nvPr/>
        </p:nvCxnSpPr>
        <p:spPr>
          <a:xfrm rot="5400000" flipH="1" flipV="1">
            <a:off x="680888" y="3395813"/>
            <a:ext cx="3781725" cy="495300"/>
          </a:xfrm>
          <a:prstGeom prst="bentConnector2">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26" idx="0"/>
          </p:cNvCxnSpPr>
          <p:nvPr/>
        </p:nvCxnSpPr>
        <p:spPr>
          <a:xfrm rot="5400000">
            <a:off x="3238500" y="2933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6" idx="2"/>
            <a:endCxn id="29" idx="0"/>
          </p:cNvCxnSpPr>
          <p:nvPr/>
        </p:nvCxnSpPr>
        <p:spPr>
          <a:xfrm rot="5400000">
            <a:off x="3238500" y="3695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9" idx="2"/>
            <a:endCxn id="27" idx="1"/>
          </p:cNvCxnSpPr>
          <p:nvPr/>
        </p:nvCxnSpPr>
        <p:spPr>
          <a:xfrm rot="5400000">
            <a:off x="3238500" y="45339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1" idx="2"/>
            <a:endCxn id="12" idx="0"/>
          </p:cNvCxnSpPr>
          <p:nvPr/>
        </p:nvCxnSpPr>
        <p:spPr>
          <a:xfrm rot="5400000">
            <a:off x="1104900" y="32385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63" name="Shape 62"/>
          <p:cNvCxnSpPr>
            <a:stCxn id="49" idx="2"/>
            <a:endCxn id="19" idx="2"/>
          </p:cNvCxnSpPr>
          <p:nvPr/>
        </p:nvCxnSpPr>
        <p:spPr>
          <a:xfrm rot="16200000" flipH="1">
            <a:off x="859732" y="5236268"/>
            <a:ext cx="1104900" cy="233564"/>
          </a:xfrm>
          <a:prstGeom prst="bentConnector2">
            <a:avLst/>
          </a:prstGeom>
          <a:ln w="31750">
            <a:headEnd type="arrow"/>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381000" y="2057400"/>
            <a:ext cx="1856598" cy="307777"/>
          </a:xfrm>
          <a:prstGeom prst="rect">
            <a:avLst/>
          </a:prstGeom>
          <a:noFill/>
        </p:spPr>
        <p:txBody>
          <a:bodyPr wrap="none" rtlCol="0">
            <a:spAutoFit/>
          </a:bodyPr>
          <a:lstStyle/>
          <a:p>
            <a:r>
              <a:rPr lang="en-US" sz="1400" dirty="0" smtClean="0"/>
              <a:t>Win32/NT File I/O APIs</a:t>
            </a:r>
            <a:endParaRPr lang="en-US" sz="1400" dirty="0"/>
          </a:p>
        </p:txBody>
      </p:sp>
      <p:sp>
        <p:nvSpPr>
          <p:cNvPr id="25" name="Rectangle 24"/>
          <p:cNvSpPr/>
          <p:nvPr/>
        </p:nvSpPr>
        <p:spPr bwMode="auto">
          <a:xfrm>
            <a:off x="381000" y="1447800"/>
            <a:ext cx="1828800" cy="3810000"/>
          </a:xfrm>
          <a:prstGeom prst="rect">
            <a:avLst/>
          </a:prstGeom>
          <a:noFill/>
          <a:ln>
            <a:solidFill>
              <a:schemeClr val="accent3"/>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accent3"/>
              </a:solidFill>
            </a:endParaRPr>
          </a:p>
        </p:txBody>
      </p:sp>
      <p:sp>
        <p:nvSpPr>
          <p:cNvPr id="30" name="TextBox 29"/>
          <p:cNvSpPr txBox="1"/>
          <p:nvPr/>
        </p:nvSpPr>
        <p:spPr>
          <a:xfrm>
            <a:off x="609600" y="5257800"/>
            <a:ext cx="1167846" cy="338554"/>
          </a:xfrm>
          <a:prstGeom prst="rect">
            <a:avLst/>
          </a:prstGeom>
          <a:noFill/>
        </p:spPr>
        <p:txBody>
          <a:bodyPr wrap="square" rtlCol="0">
            <a:spAutoFit/>
          </a:bodyPr>
          <a:lstStyle/>
          <a:p>
            <a:r>
              <a:rPr lang="en-US" sz="1600" dirty="0" smtClean="0">
                <a:solidFill>
                  <a:schemeClr val="accent3"/>
                </a:solidFill>
              </a:rPr>
              <a:t>SMB Client</a:t>
            </a:r>
            <a:endParaRPr lang="en-US" sz="1600" dirty="0">
              <a:solidFill>
                <a:schemeClr val="accent3"/>
              </a:solidFill>
            </a:endParaRPr>
          </a:p>
        </p:txBody>
      </p:sp>
      <p:sp>
        <p:nvSpPr>
          <p:cNvPr id="49" name="Rectangle 48"/>
          <p:cNvSpPr/>
          <p:nvPr/>
        </p:nvSpPr>
        <p:spPr bwMode="auto">
          <a:xfrm>
            <a:off x="685800" y="4267200"/>
            <a:ext cx="1219200" cy="5334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Network Stack</a:t>
            </a:r>
          </a:p>
        </p:txBody>
      </p:sp>
      <p:cxnSp>
        <p:nvCxnSpPr>
          <p:cNvPr id="55" name="Straight Arrow Connector 54"/>
          <p:cNvCxnSpPr>
            <a:stCxn id="12" idx="2"/>
            <a:endCxn id="49" idx="0"/>
          </p:cNvCxnSpPr>
          <p:nvPr/>
        </p:nvCxnSpPr>
        <p:spPr>
          <a:xfrm rot="5400000">
            <a:off x="1104900" y="4076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bwMode="auto">
          <a:xfrm>
            <a:off x="2819400" y="1524000"/>
            <a:ext cx="1219200" cy="457200"/>
          </a:xfrm>
          <a:prstGeom prst="rect">
            <a:avLst/>
          </a:prstGeom>
          <a:gradFill>
            <a:gsLst>
              <a:gs pos="0">
                <a:schemeClr val="accent2">
                  <a:shade val="47500"/>
                  <a:satMod val="137000"/>
                </a:schemeClr>
              </a:gs>
              <a:gs pos="55000">
                <a:schemeClr val="accent2">
                  <a:shade val="69000"/>
                  <a:satMod val="137000"/>
                </a:schemeClr>
              </a:gs>
              <a:gs pos="100000">
                <a:schemeClr val="accent2">
                  <a:shade val="98000"/>
                  <a:satMod val="137000"/>
                </a:schemeClr>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Network Stack</a:t>
            </a:r>
          </a:p>
        </p:txBody>
      </p:sp>
      <p:cxnSp>
        <p:nvCxnSpPr>
          <p:cNvPr id="67" name="Straight Arrow Connector 66"/>
          <p:cNvCxnSpPr>
            <a:stCxn id="64" idx="2"/>
            <a:endCxn id="24" idx="0"/>
          </p:cNvCxnSpPr>
          <p:nvPr/>
        </p:nvCxnSpPr>
        <p:spPr>
          <a:xfrm rot="5400000">
            <a:off x="3238500" y="2171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sp>
        <p:nvSpPr>
          <p:cNvPr id="174" name="Rectangle 173"/>
          <p:cNvSpPr/>
          <p:nvPr/>
        </p:nvSpPr>
        <p:spPr bwMode="auto">
          <a:xfrm>
            <a:off x="2514600" y="1447800"/>
            <a:ext cx="1828800" cy="3810000"/>
          </a:xfrm>
          <a:prstGeom prst="rect">
            <a:avLst/>
          </a:prstGeom>
          <a:noFill/>
          <a:ln>
            <a:solidFill>
              <a:schemeClr val="accent3"/>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accent3"/>
              </a:solidFill>
            </a:endParaRPr>
          </a:p>
        </p:txBody>
      </p:sp>
      <p:sp>
        <p:nvSpPr>
          <p:cNvPr id="199" name="TextBox 198"/>
          <p:cNvSpPr txBox="1"/>
          <p:nvPr/>
        </p:nvSpPr>
        <p:spPr>
          <a:xfrm>
            <a:off x="2819400" y="5257800"/>
            <a:ext cx="1058238" cy="338554"/>
          </a:xfrm>
          <a:prstGeom prst="rect">
            <a:avLst/>
          </a:prstGeom>
          <a:noFill/>
        </p:spPr>
        <p:txBody>
          <a:bodyPr wrap="none" rtlCol="0">
            <a:spAutoFit/>
          </a:bodyPr>
          <a:lstStyle/>
          <a:p>
            <a:r>
              <a:rPr lang="en-US" sz="1600" dirty="0" smtClean="0">
                <a:solidFill>
                  <a:schemeClr val="accent3"/>
                </a:solidFill>
              </a:rPr>
              <a:t>File Server</a:t>
            </a:r>
            <a:endParaRPr lang="en-US" sz="160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886397"/>
          </a:xfrm>
        </p:spPr>
        <p:txBody>
          <a:bodyPr/>
          <a:lstStyle/>
          <a:p>
            <a:r>
              <a:rPr lang="en-US" sz="3600" dirty="0" smtClean="0"/>
              <a:t>Enabling High Throughput Applications</a:t>
            </a:r>
            <a:br>
              <a:rPr lang="en-US" sz="3600" dirty="0" smtClean="0"/>
            </a:br>
            <a:r>
              <a:rPr lang="en-US" sz="2800" dirty="0" smtClean="0">
                <a:solidFill>
                  <a:schemeClr val="accent3"/>
                </a:solidFill>
              </a:rPr>
              <a:t>Platform Improvements</a:t>
            </a:r>
            <a:endParaRPr lang="en-US" sz="3600" dirty="0">
              <a:solidFill>
                <a:schemeClr val="accent3"/>
              </a:solidFill>
            </a:endParaRPr>
          </a:p>
        </p:txBody>
      </p:sp>
      <p:sp>
        <p:nvSpPr>
          <p:cNvPr id="200" name="Text Placeholder 2"/>
          <p:cNvSpPr>
            <a:spLocks noGrp="1"/>
          </p:cNvSpPr>
          <p:nvPr>
            <p:ph idx="1"/>
          </p:nvPr>
        </p:nvSpPr>
        <p:spPr>
          <a:xfrm>
            <a:off x="730044" y="1412875"/>
            <a:ext cx="7681532" cy="1644681"/>
          </a:xfrm>
        </p:spPr>
        <p:txBody>
          <a:bodyPr/>
          <a:lstStyle/>
          <a:p>
            <a:r>
              <a:rPr lang="en-US" sz="2000" dirty="0" smtClean="0"/>
              <a:t>Significant optimizations to the </a:t>
            </a:r>
            <a:r>
              <a:rPr lang="en-US" sz="2000" dirty="0" err="1" smtClean="0"/>
              <a:t>CopyFile</a:t>
            </a:r>
            <a:r>
              <a:rPr lang="en-US" sz="2000" dirty="0" smtClean="0"/>
              <a:t> API.</a:t>
            </a:r>
          </a:p>
          <a:p>
            <a:pPr lvl="1"/>
            <a:r>
              <a:rPr lang="en-US" sz="1800" dirty="0" smtClean="0"/>
              <a:t>Windows  Server 2008 and later OS releases have these optimizations</a:t>
            </a:r>
          </a:p>
          <a:p>
            <a:pPr lvl="1"/>
            <a:r>
              <a:rPr lang="en-US" sz="1800" dirty="0" smtClean="0"/>
              <a:t>Uses  1 MB I/O requests (as opposed to 64 KB)</a:t>
            </a:r>
          </a:p>
          <a:p>
            <a:pPr lvl="1"/>
            <a:r>
              <a:rPr lang="en-US" sz="1800" dirty="0" smtClean="0"/>
              <a:t>Issues up to 8 outstanding I/O operations (as opposed to 1 at a time)</a:t>
            </a:r>
          </a:p>
          <a:p>
            <a:pPr lvl="1"/>
            <a:r>
              <a:rPr lang="en-US" sz="1800" dirty="0" smtClean="0"/>
              <a:t>All inbox  file copy tools - </a:t>
            </a:r>
            <a:r>
              <a:rPr lang="en-US" sz="1800" i="1" dirty="0" smtClean="0">
                <a:latin typeface="Consolas" pitchFamily="49" charset="0"/>
              </a:rPr>
              <a:t>copy</a:t>
            </a:r>
            <a:r>
              <a:rPr lang="en-US" sz="1800" dirty="0" smtClean="0"/>
              <a:t>, </a:t>
            </a:r>
            <a:r>
              <a:rPr lang="en-US" sz="1800" i="1" dirty="0" err="1" smtClean="0">
                <a:latin typeface="Consolas" pitchFamily="49" charset="0"/>
              </a:rPr>
              <a:t>xcopy</a:t>
            </a:r>
            <a:r>
              <a:rPr lang="en-US" sz="1800" dirty="0" smtClean="0"/>
              <a:t>, </a:t>
            </a:r>
            <a:r>
              <a:rPr lang="en-US" sz="1800" i="1" dirty="0" err="1" smtClean="0">
                <a:latin typeface="Consolas" pitchFamily="49" charset="0"/>
              </a:rPr>
              <a:t>robocopy</a:t>
            </a:r>
            <a:r>
              <a:rPr lang="en-US" sz="1800" dirty="0" smtClean="0"/>
              <a:t>, </a:t>
            </a:r>
            <a:br>
              <a:rPr lang="en-US" sz="1800" dirty="0" smtClean="0"/>
            </a:br>
            <a:r>
              <a:rPr lang="en-US" sz="1800" dirty="0" smtClean="0"/>
              <a:t>and </a:t>
            </a:r>
            <a:r>
              <a:rPr lang="en-US" sz="1800" i="1" dirty="0" smtClean="0"/>
              <a:t>Windows Explorer </a:t>
            </a:r>
            <a:r>
              <a:rPr lang="en-US" sz="1800" dirty="0" smtClean="0"/>
              <a:t>see gains</a:t>
            </a:r>
          </a:p>
        </p:txBody>
      </p:sp>
      <p:pic>
        <p:nvPicPr>
          <p:cNvPr id="31" name="Picture 30"/>
          <p:cNvPicPr/>
          <p:nvPr/>
        </p:nvPicPr>
        <p:blipFill>
          <a:blip r:embed="rId3"/>
          <a:srcRect/>
          <a:stretch>
            <a:fillRect/>
          </a:stretch>
        </p:blipFill>
        <p:spPr bwMode="auto">
          <a:xfrm>
            <a:off x="387350" y="3146360"/>
            <a:ext cx="4495800" cy="3559240"/>
          </a:xfrm>
          <a:prstGeom prst="rect">
            <a:avLst/>
          </a:prstGeom>
          <a:noFill/>
          <a:ln w="9525">
            <a:noFill/>
            <a:miter lim="800000"/>
            <a:headEnd/>
            <a:tailEnd/>
          </a:ln>
        </p:spPr>
      </p:pic>
      <p:sp>
        <p:nvSpPr>
          <p:cNvPr id="33" name="TextBox 32"/>
          <p:cNvSpPr txBox="1"/>
          <p:nvPr/>
        </p:nvSpPr>
        <p:spPr>
          <a:xfrm>
            <a:off x="5141879" y="4267200"/>
            <a:ext cx="3621121" cy="2031325"/>
          </a:xfrm>
          <a:prstGeom prst="rect">
            <a:avLst/>
          </a:prstGeom>
          <a:noFill/>
        </p:spPr>
        <p:txBody>
          <a:bodyPr wrap="square" rtlCol="0">
            <a:spAutoFit/>
          </a:bodyPr>
          <a:lstStyle/>
          <a:p>
            <a:r>
              <a:rPr lang="en-US" i="1" dirty="0" err="1" smtClean="0">
                <a:latin typeface="Consolas" pitchFamily="49" charset="0"/>
              </a:rPr>
              <a:t>Robocopy</a:t>
            </a:r>
            <a:r>
              <a:rPr lang="en-US" dirty="0" smtClean="0"/>
              <a:t> throughput comparison between Windows Server 2003 and Windows Server 2008 transferring a 4.5 GB file over a 1 </a:t>
            </a:r>
            <a:r>
              <a:rPr lang="en-US" dirty="0" err="1" smtClean="0"/>
              <a:t>Gbps</a:t>
            </a:r>
            <a:r>
              <a:rPr lang="en-US" dirty="0" smtClean="0"/>
              <a:t> WAN link.</a:t>
            </a:r>
          </a:p>
          <a:p>
            <a:endParaRPr lang="en-US" dirty="0" smtClean="0"/>
          </a:p>
          <a:p>
            <a:r>
              <a:rPr lang="en-US" dirty="0" smtClean="0"/>
              <a:t>Pull = Copy from server to local disk</a:t>
            </a:r>
          </a:p>
          <a:p>
            <a:r>
              <a:rPr lang="en-US" dirty="0" smtClean="0"/>
              <a:t>Push = Copy from local disk to server</a:t>
            </a:r>
            <a:endParaRPr lang="en-US" dirty="0"/>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886397"/>
          </a:xfrm>
        </p:spPr>
        <p:txBody>
          <a:bodyPr/>
          <a:lstStyle/>
          <a:p>
            <a:r>
              <a:rPr lang="en-US" sz="3600" dirty="0" smtClean="0"/>
              <a:t>Enabling High Throughput Applications</a:t>
            </a:r>
            <a:br>
              <a:rPr lang="en-US" sz="3600" dirty="0" smtClean="0"/>
            </a:br>
            <a:r>
              <a:rPr lang="en-US" sz="2800" dirty="0" smtClean="0">
                <a:solidFill>
                  <a:schemeClr val="accent3"/>
                </a:solidFill>
              </a:rPr>
              <a:t> Application Guidelines</a:t>
            </a:r>
            <a:endParaRPr lang="en-US" sz="3600" dirty="0">
              <a:solidFill>
                <a:schemeClr val="accent3"/>
              </a:solidFill>
            </a:endParaRPr>
          </a:p>
        </p:txBody>
      </p:sp>
      <p:sp>
        <p:nvSpPr>
          <p:cNvPr id="3" name="Text Placeholder 2"/>
          <p:cNvSpPr>
            <a:spLocks noGrp="1"/>
          </p:cNvSpPr>
          <p:nvPr>
            <p:ph idx="1"/>
          </p:nvPr>
        </p:nvSpPr>
        <p:spPr>
          <a:xfrm>
            <a:off x="730044" y="1412875"/>
            <a:ext cx="7681532" cy="3454985"/>
          </a:xfrm>
        </p:spPr>
        <p:txBody>
          <a:bodyPr/>
          <a:lstStyle/>
          <a:p>
            <a:r>
              <a:rPr lang="en-US" sz="2800" dirty="0" smtClean="0"/>
              <a:t>Use overlapped I/O instead of synchronous</a:t>
            </a:r>
          </a:p>
          <a:p>
            <a:pPr lvl="1"/>
            <a:r>
              <a:rPr lang="en-US" sz="2400" dirty="0" smtClean="0"/>
              <a:t>Use the </a:t>
            </a:r>
            <a:r>
              <a:rPr lang="en-US" sz="2000" dirty="0" smtClean="0">
                <a:latin typeface="Consolas" pitchFamily="49" charset="0"/>
              </a:rPr>
              <a:t>FILE_FLAG_OVERLAPPED</a:t>
            </a:r>
            <a:r>
              <a:rPr lang="en-US" sz="2400" dirty="0" smtClean="0"/>
              <a:t> option to </a:t>
            </a:r>
            <a:r>
              <a:rPr lang="en-US" sz="2400" dirty="0" err="1" smtClean="0">
                <a:latin typeface="Consolas" pitchFamily="49" charset="0"/>
              </a:rPr>
              <a:t>CreateFile</a:t>
            </a:r>
            <a:endParaRPr lang="en-US" sz="2400" dirty="0" smtClean="0">
              <a:latin typeface="Consolas" pitchFamily="49" charset="0"/>
            </a:endParaRPr>
          </a:p>
          <a:p>
            <a:pPr lvl="1"/>
            <a:r>
              <a:rPr lang="en-US" sz="2400" dirty="0" err="1" smtClean="0">
                <a:solidFill>
                  <a:schemeClr val="accent3"/>
                </a:solidFill>
                <a:latin typeface="Consolas" pitchFamily="49" charset="0"/>
              </a:rPr>
              <a:t>ReadFile</a:t>
            </a:r>
            <a:r>
              <a:rPr lang="en-US" sz="2400" dirty="0" smtClean="0"/>
              <a:t>, </a:t>
            </a:r>
            <a:r>
              <a:rPr lang="en-US" sz="2400" dirty="0" err="1" smtClean="0">
                <a:solidFill>
                  <a:schemeClr val="accent3"/>
                </a:solidFill>
                <a:latin typeface="Consolas" pitchFamily="49" charset="0"/>
              </a:rPr>
              <a:t>WriteFile</a:t>
            </a:r>
            <a:r>
              <a:rPr lang="en-US" sz="2400" dirty="0" smtClean="0"/>
              <a:t> and </a:t>
            </a:r>
            <a:r>
              <a:rPr lang="en-US" sz="2400" dirty="0" err="1" smtClean="0">
                <a:solidFill>
                  <a:schemeClr val="accent3"/>
                </a:solidFill>
                <a:latin typeface="Consolas" pitchFamily="49" charset="0"/>
              </a:rPr>
              <a:t>DeviceIoControl</a:t>
            </a:r>
            <a:r>
              <a:rPr lang="en-US" sz="2400" dirty="0" smtClean="0"/>
              <a:t> APIs</a:t>
            </a:r>
          </a:p>
          <a:p>
            <a:pPr lvl="2"/>
            <a:r>
              <a:rPr lang="en-US" sz="2000" dirty="0" smtClean="0"/>
              <a:t>Wait for completion (</a:t>
            </a:r>
            <a:r>
              <a:rPr lang="en-US" sz="2000" dirty="0" err="1" smtClean="0">
                <a:solidFill>
                  <a:schemeClr val="accent3"/>
                </a:solidFill>
                <a:latin typeface="Consolas" pitchFamily="49" charset="0"/>
              </a:rPr>
              <a:t>GetOverlappedResult</a:t>
            </a:r>
            <a:r>
              <a:rPr lang="en-US" sz="2000" dirty="0" smtClean="0">
                <a:solidFill>
                  <a:schemeClr val="accent3"/>
                </a:solidFill>
              </a:rPr>
              <a:t>)</a:t>
            </a:r>
          </a:p>
          <a:p>
            <a:pPr lvl="2"/>
            <a:r>
              <a:rPr lang="en-US" sz="2000" dirty="0" smtClean="0"/>
              <a:t>Completion callback (“Ex” versions of the API)</a:t>
            </a:r>
          </a:p>
          <a:p>
            <a:pPr lvl="2"/>
            <a:r>
              <a:rPr lang="en-US" sz="2000" dirty="0" smtClean="0"/>
              <a:t>Use completion ports for  even better throughput</a:t>
            </a:r>
          </a:p>
          <a:p>
            <a:pPr lvl="1"/>
            <a:r>
              <a:rPr lang="en-US" sz="2400" dirty="0" smtClean="0"/>
              <a:t>Issue sufficient I/O to fill the network BDP</a:t>
            </a:r>
          </a:p>
          <a:p>
            <a:pPr lvl="2"/>
            <a:r>
              <a:rPr lang="en-US" sz="2000" dirty="0" smtClean="0"/>
              <a:t>Limit I/Os based on end to end response time and resources</a:t>
            </a:r>
          </a:p>
          <a:p>
            <a:pPr lvl="1"/>
            <a:r>
              <a:rPr lang="en-US" sz="2400" dirty="0" smtClean="0"/>
              <a:t>Works best when buffering is turned off</a:t>
            </a:r>
          </a:p>
          <a:p>
            <a:pPr lvl="1"/>
            <a:r>
              <a:rPr lang="en-US" sz="2400" dirty="0" smtClean="0"/>
              <a:t>Helps SMB1, SMB2 as well as local I/O</a:t>
            </a:r>
          </a:p>
        </p:txBody>
      </p:sp>
      <p:sp>
        <p:nvSpPr>
          <p:cNvPr id="4" name="Rectangle 3"/>
          <p:cNvSpPr/>
          <p:nvPr/>
        </p:nvSpPr>
        <p:spPr bwMode="auto">
          <a:xfrm>
            <a:off x="685800" y="5562600"/>
            <a:ext cx="3124200" cy="533400"/>
          </a:xfrm>
          <a:prstGeom prst="rect">
            <a:avLst/>
          </a:prstGeom>
          <a:no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5" name="Rectangle 4"/>
          <p:cNvSpPr/>
          <p:nvPr/>
        </p:nvSpPr>
        <p:spPr bwMode="auto">
          <a:xfrm>
            <a:off x="4953000" y="5562600"/>
            <a:ext cx="3124200" cy="533400"/>
          </a:xfrm>
          <a:prstGeom prst="rect">
            <a:avLst/>
          </a:prstGeom>
          <a:no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6" name="Rectangle 5"/>
          <p:cNvSpPr/>
          <p:nvPr/>
        </p:nvSpPr>
        <p:spPr bwMode="auto">
          <a:xfrm>
            <a:off x="7620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8" name="Rectangle 7"/>
          <p:cNvSpPr/>
          <p:nvPr/>
        </p:nvSpPr>
        <p:spPr bwMode="auto">
          <a:xfrm>
            <a:off x="19812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9" name="Rectangle 8"/>
          <p:cNvSpPr/>
          <p:nvPr/>
        </p:nvSpPr>
        <p:spPr bwMode="auto">
          <a:xfrm>
            <a:off x="32004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0" name="TextBox 19"/>
          <p:cNvSpPr txBox="1"/>
          <p:nvPr/>
        </p:nvSpPr>
        <p:spPr>
          <a:xfrm>
            <a:off x="2133600" y="6400800"/>
            <a:ext cx="4456541" cy="369332"/>
          </a:xfrm>
          <a:prstGeom prst="rect">
            <a:avLst/>
          </a:prstGeom>
          <a:noFill/>
        </p:spPr>
        <p:txBody>
          <a:bodyPr wrap="none" rtlCol="0">
            <a:spAutoFit/>
          </a:bodyPr>
          <a:lstStyle/>
          <a:p>
            <a:r>
              <a:rPr lang="en-US" dirty="0" smtClean="0"/>
              <a:t>The effect of pipelining on network utilization</a:t>
            </a:r>
          </a:p>
        </p:txBody>
      </p:sp>
      <p:sp>
        <p:nvSpPr>
          <p:cNvPr id="21" name="Rectangle 20"/>
          <p:cNvSpPr/>
          <p:nvPr/>
        </p:nvSpPr>
        <p:spPr bwMode="auto">
          <a:xfrm>
            <a:off x="50292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2" name="Rectangle 21"/>
          <p:cNvSpPr/>
          <p:nvPr/>
        </p:nvSpPr>
        <p:spPr bwMode="auto">
          <a:xfrm>
            <a:off x="53340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3" name="Rectangle 22"/>
          <p:cNvSpPr/>
          <p:nvPr/>
        </p:nvSpPr>
        <p:spPr bwMode="auto">
          <a:xfrm>
            <a:off x="56388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4" name="Rectangle 23"/>
          <p:cNvSpPr/>
          <p:nvPr/>
        </p:nvSpPr>
        <p:spPr bwMode="auto">
          <a:xfrm>
            <a:off x="59436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5" name="Rectangle 24"/>
          <p:cNvSpPr/>
          <p:nvPr/>
        </p:nvSpPr>
        <p:spPr bwMode="auto">
          <a:xfrm>
            <a:off x="62484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6" name="Rectangle 25"/>
          <p:cNvSpPr/>
          <p:nvPr/>
        </p:nvSpPr>
        <p:spPr bwMode="auto">
          <a:xfrm>
            <a:off x="65532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7" name="Rectangle 26"/>
          <p:cNvSpPr/>
          <p:nvPr/>
        </p:nvSpPr>
        <p:spPr bwMode="auto">
          <a:xfrm>
            <a:off x="68580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8" name="Rectangle 27"/>
          <p:cNvSpPr/>
          <p:nvPr/>
        </p:nvSpPr>
        <p:spPr bwMode="auto">
          <a:xfrm>
            <a:off x="71628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29" name="Rectangle 28"/>
          <p:cNvSpPr/>
          <p:nvPr/>
        </p:nvSpPr>
        <p:spPr bwMode="auto">
          <a:xfrm>
            <a:off x="74676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30" name="Rectangle 29"/>
          <p:cNvSpPr/>
          <p:nvPr/>
        </p:nvSpPr>
        <p:spPr bwMode="auto">
          <a:xfrm>
            <a:off x="7772400" y="5562600"/>
            <a:ext cx="228600" cy="533400"/>
          </a:xfrm>
          <a:prstGeom prst="rect">
            <a:avLst/>
          </a:prstGeom>
          <a:ln>
            <a:solidFill>
              <a:schemeClr val="accent2"/>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31" name="Right Arrow 30"/>
          <p:cNvSpPr/>
          <p:nvPr/>
        </p:nvSpPr>
        <p:spPr bwMode="auto">
          <a:xfrm>
            <a:off x="4114800" y="5715000"/>
            <a:ext cx="609600" cy="304800"/>
          </a:xfrm>
          <a:prstGeom prst="rightArrow">
            <a:avLst/>
          </a:prstGeom>
          <a:solidFill>
            <a:schemeClr val="tx1"/>
          </a:soli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ndParaRPr>
          </a:p>
        </p:txBody>
      </p:sp>
      <p:sp>
        <p:nvSpPr>
          <p:cNvPr id="32" name="Left Brace 31"/>
          <p:cNvSpPr/>
          <p:nvPr/>
        </p:nvSpPr>
        <p:spPr>
          <a:xfrm rot="5400000">
            <a:off x="1333499" y="4914901"/>
            <a:ext cx="228601" cy="914400"/>
          </a:xfrm>
          <a:prstGeom prst="leftBrace">
            <a:avLst>
              <a:gd name="adj1" fmla="val 19537"/>
              <a:gd name="adj2" fmla="val 5000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TextBox 32"/>
          <p:cNvSpPr txBox="1"/>
          <p:nvPr/>
        </p:nvSpPr>
        <p:spPr>
          <a:xfrm>
            <a:off x="1143000" y="4953000"/>
            <a:ext cx="532518" cy="369332"/>
          </a:xfrm>
          <a:prstGeom prst="rect">
            <a:avLst/>
          </a:prstGeom>
          <a:noFill/>
        </p:spPr>
        <p:txBody>
          <a:bodyPr wrap="none" rtlCol="0">
            <a:spAutoFit/>
          </a:bodyPr>
          <a:lstStyle/>
          <a:p>
            <a:r>
              <a:rPr lang="en-US" dirty="0" smtClean="0"/>
              <a:t>Idle</a:t>
            </a:r>
            <a:endParaRPr lang="en-US" dirty="0"/>
          </a:p>
        </p:txBody>
      </p:sp>
      <p:sp>
        <p:nvSpPr>
          <p:cNvPr id="34" name="Left Brace 33"/>
          <p:cNvSpPr/>
          <p:nvPr/>
        </p:nvSpPr>
        <p:spPr>
          <a:xfrm rot="5400000">
            <a:off x="3200398" y="5257802"/>
            <a:ext cx="228604" cy="228600"/>
          </a:xfrm>
          <a:prstGeom prst="leftBrace">
            <a:avLst>
              <a:gd name="adj1" fmla="val 19537"/>
              <a:gd name="adj2" fmla="val 50000"/>
            </a:avLst>
          </a:prstGeom>
          <a:ln>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TextBox 34"/>
          <p:cNvSpPr txBox="1"/>
          <p:nvPr/>
        </p:nvSpPr>
        <p:spPr>
          <a:xfrm>
            <a:off x="2895600" y="4953000"/>
            <a:ext cx="891206" cy="369332"/>
          </a:xfrm>
          <a:prstGeom prst="rect">
            <a:avLst/>
          </a:prstGeom>
          <a:noFill/>
        </p:spPr>
        <p:txBody>
          <a:bodyPr wrap="none" rtlCol="0">
            <a:spAutoFit/>
          </a:bodyPr>
          <a:lstStyle/>
          <a:p>
            <a:r>
              <a:rPr lang="en-US" dirty="0" smtClean="0"/>
              <a:t>Utilized</a:t>
            </a:r>
            <a:endParaRPr lang="en-US" dirty="0"/>
          </a:p>
        </p:txBody>
      </p:sp>
      <p:sp>
        <p:nvSpPr>
          <p:cNvPr id="36" name="TextBox 35"/>
          <p:cNvSpPr txBox="1"/>
          <p:nvPr/>
        </p:nvSpPr>
        <p:spPr>
          <a:xfrm>
            <a:off x="1295400" y="6096000"/>
            <a:ext cx="1524776" cy="369332"/>
          </a:xfrm>
          <a:prstGeom prst="rect">
            <a:avLst/>
          </a:prstGeom>
          <a:noFill/>
        </p:spPr>
        <p:txBody>
          <a:bodyPr wrap="none" rtlCol="0">
            <a:spAutoFit/>
          </a:bodyPr>
          <a:lstStyle/>
          <a:p>
            <a:r>
              <a:rPr lang="en-US" dirty="0" smtClean="0"/>
              <a:t>Non-pipelined</a:t>
            </a:r>
            <a:endParaRPr lang="en-US" dirty="0"/>
          </a:p>
        </p:txBody>
      </p:sp>
      <p:sp>
        <p:nvSpPr>
          <p:cNvPr id="37" name="TextBox 36"/>
          <p:cNvSpPr txBox="1"/>
          <p:nvPr/>
        </p:nvSpPr>
        <p:spPr>
          <a:xfrm>
            <a:off x="5638800" y="6096000"/>
            <a:ext cx="1058303" cy="369332"/>
          </a:xfrm>
          <a:prstGeom prst="rect">
            <a:avLst/>
          </a:prstGeom>
          <a:noFill/>
        </p:spPr>
        <p:txBody>
          <a:bodyPr wrap="none" rtlCol="0">
            <a:spAutoFit/>
          </a:bodyPr>
          <a:lstStyle/>
          <a:p>
            <a:r>
              <a:rPr lang="en-US" dirty="0" smtClean="0"/>
              <a:t>Pipelined</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41796"/>
          </a:xfrm>
        </p:spPr>
        <p:txBody>
          <a:bodyPr/>
          <a:lstStyle/>
          <a:p>
            <a:r>
              <a:rPr lang="en-US" sz="3600" dirty="0" smtClean="0"/>
              <a:t>Enabling High Throughput Applications</a:t>
            </a:r>
            <a:br>
              <a:rPr lang="en-US" sz="3600" dirty="0" smtClean="0"/>
            </a:br>
            <a:r>
              <a:rPr lang="en-US" sz="3200" dirty="0" smtClean="0">
                <a:solidFill>
                  <a:schemeClr val="accent3"/>
                </a:solidFill>
              </a:rPr>
              <a:t>Application Guidelines</a:t>
            </a:r>
            <a:endParaRPr lang="en-US" sz="3200" dirty="0">
              <a:solidFill>
                <a:schemeClr val="accent3"/>
              </a:solidFill>
            </a:endParaRPr>
          </a:p>
        </p:txBody>
      </p:sp>
      <p:sp>
        <p:nvSpPr>
          <p:cNvPr id="3" name="Text Placeholder 2"/>
          <p:cNvSpPr>
            <a:spLocks noGrp="1"/>
          </p:cNvSpPr>
          <p:nvPr>
            <p:ph idx="1"/>
          </p:nvPr>
        </p:nvSpPr>
        <p:spPr>
          <a:xfrm>
            <a:off x="730044" y="1412875"/>
            <a:ext cx="7681532" cy="5298438"/>
          </a:xfrm>
        </p:spPr>
        <p:txBody>
          <a:bodyPr/>
          <a:lstStyle/>
          <a:p>
            <a:r>
              <a:rPr lang="en-US" sz="2800" dirty="0" smtClean="0"/>
              <a:t>Large I/O sizes allow the OS to </a:t>
            </a:r>
            <a:br>
              <a:rPr lang="en-US" sz="2800" dirty="0" smtClean="0"/>
            </a:br>
            <a:r>
              <a:rPr lang="en-US" sz="2800" dirty="0" smtClean="0"/>
              <a:t>process the request more efficiently</a:t>
            </a:r>
          </a:p>
          <a:p>
            <a:pPr lvl="1"/>
            <a:r>
              <a:rPr lang="en-US" sz="2400" dirty="0" smtClean="0"/>
              <a:t>Fewer passes through the I/O stack</a:t>
            </a:r>
          </a:p>
          <a:p>
            <a:pPr lvl="1"/>
            <a:r>
              <a:rPr lang="en-US" sz="2400" dirty="0" smtClean="0"/>
              <a:t>OS can segment the request into optimal sized </a:t>
            </a:r>
            <a:br>
              <a:rPr lang="en-US" sz="2400" dirty="0" smtClean="0"/>
            </a:br>
            <a:r>
              <a:rPr lang="en-US" sz="2400" dirty="0" smtClean="0"/>
              <a:t>chunks and pipeline each individual chunk</a:t>
            </a:r>
          </a:p>
          <a:p>
            <a:pPr lvl="2"/>
            <a:r>
              <a:rPr lang="en-US" sz="2000" dirty="0" smtClean="0"/>
              <a:t>Due to limitations in the SMB1 stack, use a 60K chunk </a:t>
            </a:r>
            <a:br>
              <a:rPr lang="en-US" sz="2000" dirty="0" smtClean="0"/>
            </a:br>
            <a:r>
              <a:rPr lang="en-US" sz="2000" dirty="0" smtClean="0"/>
              <a:t>when reading data and a 64K chunk while writing</a:t>
            </a:r>
          </a:p>
          <a:p>
            <a:pPr lvl="2"/>
            <a:r>
              <a:rPr lang="en-US" sz="2000" dirty="0" smtClean="0"/>
              <a:t>With SMB2 (or for local files), I/O sizes of around 1 MB </a:t>
            </a:r>
          </a:p>
          <a:p>
            <a:pPr lvl="2">
              <a:buNone/>
            </a:pPr>
            <a:r>
              <a:rPr lang="en-US" sz="2000" dirty="0" smtClean="0"/>
              <a:t>	works well</a:t>
            </a:r>
          </a:p>
          <a:p>
            <a:pPr lvl="2"/>
            <a:r>
              <a:rPr lang="en-US" sz="2000" dirty="0" smtClean="0"/>
              <a:t>Very large I/O sizes (&gt; 16 MB) can result in </a:t>
            </a:r>
            <a:br>
              <a:rPr lang="en-US" sz="2000" dirty="0" smtClean="0"/>
            </a:br>
            <a:r>
              <a:rPr lang="en-US" sz="2000" dirty="0" smtClean="0"/>
              <a:t>memory fragmentation and resource shortages</a:t>
            </a:r>
          </a:p>
          <a:p>
            <a:r>
              <a:rPr lang="en-US" sz="2800" dirty="0" smtClean="0"/>
              <a:t>Use the </a:t>
            </a:r>
            <a:r>
              <a:rPr lang="en-US" sz="2800" dirty="0" err="1" smtClean="0">
                <a:solidFill>
                  <a:schemeClr val="accent3"/>
                </a:solidFill>
                <a:latin typeface="Consolas" pitchFamily="49" charset="0"/>
              </a:rPr>
              <a:t>CopyFile</a:t>
            </a:r>
            <a:r>
              <a:rPr lang="en-US" sz="2800" dirty="0" smtClean="0"/>
              <a:t> API for large data transfers</a:t>
            </a:r>
          </a:p>
          <a:p>
            <a:pPr lvl="1"/>
            <a:r>
              <a:rPr lang="en-US" sz="2400" dirty="0" smtClean="0"/>
              <a:t>When dealing with lots of small files, use </a:t>
            </a:r>
            <a:br>
              <a:rPr lang="en-US" sz="2400" dirty="0" smtClean="0"/>
            </a:br>
            <a:r>
              <a:rPr lang="en-US" sz="2400" dirty="0" smtClean="0"/>
              <a:t>multiple threads to issue parallel </a:t>
            </a:r>
            <a:r>
              <a:rPr lang="en-US" sz="2400" dirty="0" err="1" smtClean="0">
                <a:solidFill>
                  <a:schemeClr val="accent3"/>
                </a:solidFill>
                <a:latin typeface="Consolas" pitchFamily="49" charset="0"/>
              </a:rPr>
              <a:t>CopyFile</a:t>
            </a:r>
            <a:r>
              <a:rPr lang="en-US" sz="2400" dirty="0" smtClean="0"/>
              <a:t> calls</a:t>
            </a:r>
          </a:p>
          <a:p>
            <a:pPr lvl="1"/>
            <a:r>
              <a:rPr lang="en-US" sz="2400" dirty="0" smtClean="0"/>
              <a:t>For Windows 7, we are adding a multithreading </a:t>
            </a:r>
            <a:br>
              <a:rPr lang="en-US" sz="2400" dirty="0" smtClean="0"/>
            </a:br>
            <a:r>
              <a:rPr lang="en-US" sz="2400" dirty="0" smtClean="0"/>
              <a:t>option to the </a:t>
            </a:r>
            <a:r>
              <a:rPr lang="en-US" sz="2400" i="1" dirty="0" err="1" smtClean="0">
                <a:latin typeface="Consolas" pitchFamily="49" charset="0"/>
              </a:rPr>
              <a:t>robocopy</a:t>
            </a:r>
            <a:r>
              <a:rPr lang="en-US" sz="2400" dirty="0" smtClean="0"/>
              <a:t> tool</a:t>
            </a: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41796"/>
          </a:xfrm>
        </p:spPr>
        <p:txBody>
          <a:bodyPr/>
          <a:lstStyle/>
          <a:p>
            <a:r>
              <a:rPr lang="en-US" sz="3600" dirty="0" smtClean="0"/>
              <a:t>Enabling High Throughput Applications</a:t>
            </a:r>
            <a:br>
              <a:rPr lang="en-US" sz="3600" dirty="0" smtClean="0"/>
            </a:br>
            <a:r>
              <a:rPr lang="en-US" sz="3200" dirty="0" smtClean="0">
                <a:solidFill>
                  <a:schemeClr val="accent3"/>
                </a:solidFill>
              </a:rPr>
              <a:t>Application guidelines</a:t>
            </a:r>
            <a:endParaRPr lang="en-US" sz="3600" dirty="0">
              <a:solidFill>
                <a:schemeClr val="accent3"/>
              </a:solidFill>
            </a:endParaRPr>
          </a:p>
        </p:txBody>
      </p:sp>
      <p:sp>
        <p:nvSpPr>
          <p:cNvPr id="3" name="Text Placeholder 2"/>
          <p:cNvSpPr>
            <a:spLocks noGrp="1"/>
          </p:cNvSpPr>
          <p:nvPr>
            <p:ph idx="1"/>
          </p:nvPr>
        </p:nvSpPr>
        <p:spPr>
          <a:xfrm>
            <a:off x="730044" y="1412875"/>
            <a:ext cx="7681532" cy="4887685"/>
          </a:xfrm>
        </p:spPr>
        <p:txBody>
          <a:bodyPr/>
          <a:lstStyle/>
          <a:p>
            <a:r>
              <a:rPr lang="en-US" sz="2800" dirty="0" smtClean="0"/>
              <a:t>Take advantage of the cache </a:t>
            </a:r>
            <a:br>
              <a:rPr lang="en-US" sz="2800" dirty="0" smtClean="0"/>
            </a:br>
            <a:r>
              <a:rPr lang="en-US" sz="2800" dirty="0" smtClean="0"/>
              <a:t>manager by doing buffered I/O</a:t>
            </a:r>
          </a:p>
          <a:p>
            <a:pPr lvl="1"/>
            <a:r>
              <a:rPr lang="en-US" sz="2400" dirty="0" smtClean="0"/>
              <a:t>Useful in scenarios where the app </a:t>
            </a:r>
            <a:br>
              <a:rPr lang="en-US" sz="2400" dirty="0" smtClean="0"/>
            </a:br>
            <a:r>
              <a:rPr lang="en-US" sz="2400" dirty="0" smtClean="0"/>
              <a:t>cannot do asynchronous or large I/Os</a:t>
            </a:r>
          </a:p>
          <a:p>
            <a:pPr lvl="1"/>
            <a:r>
              <a:rPr lang="en-US" sz="2400" dirty="0" smtClean="0"/>
              <a:t>Can hide the delays caused by slow disks</a:t>
            </a:r>
          </a:p>
          <a:p>
            <a:pPr lvl="1"/>
            <a:r>
              <a:rPr lang="en-US" sz="2400" dirty="0" smtClean="0"/>
              <a:t>Provide hints when opening the file</a:t>
            </a:r>
          </a:p>
          <a:p>
            <a:pPr lvl="2"/>
            <a:r>
              <a:rPr lang="en-US" sz="2000" dirty="0" smtClean="0">
                <a:latin typeface="Consolas" pitchFamily="49" charset="0"/>
              </a:rPr>
              <a:t>FILE_FLAG_RANDOM_ACCESS</a:t>
            </a:r>
          </a:p>
          <a:p>
            <a:pPr lvl="2"/>
            <a:r>
              <a:rPr lang="en-US" sz="2000" dirty="0" smtClean="0">
                <a:latin typeface="Consolas" pitchFamily="49" charset="0"/>
              </a:rPr>
              <a:t>FILE_FLAG_SEQUENTIAL_SCAN</a:t>
            </a:r>
          </a:p>
          <a:p>
            <a:r>
              <a:rPr lang="en-US" sz="2800" dirty="0" smtClean="0"/>
              <a:t>Minimize extending writes</a:t>
            </a:r>
          </a:p>
          <a:p>
            <a:pPr lvl="1"/>
            <a:r>
              <a:rPr lang="en-US" sz="2400" dirty="0" smtClean="0"/>
              <a:t>Set the file size first before writing data</a:t>
            </a:r>
          </a:p>
          <a:p>
            <a:r>
              <a:rPr lang="en-US" sz="2800" dirty="0" smtClean="0"/>
              <a:t>Be cautious</a:t>
            </a:r>
          </a:p>
          <a:p>
            <a:pPr lvl="1"/>
            <a:r>
              <a:rPr lang="en-US" sz="2400" dirty="0" smtClean="0"/>
              <a:t>Opening files with </a:t>
            </a:r>
            <a:r>
              <a:rPr lang="en-US" sz="2000" dirty="0" smtClean="0">
                <a:latin typeface="Consolas" pitchFamily="49" charset="0"/>
              </a:rPr>
              <a:t>FILE_FLAG_WRITE_THROUGH</a:t>
            </a:r>
            <a:r>
              <a:rPr lang="en-US" sz="2400" dirty="0" smtClean="0"/>
              <a:t>  option.</a:t>
            </a:r>
          </a:p>
          <a:p>
            <a:pPr lvl="1"/>
            <a:r>
              <a:rPr lang="en-US" sz="2400" dirty="0" smtClean="0"/>
              <a:t>Making frequent calls to </a:t>
            </a:r>
            <a:r>
              <a:rPr lang="en-US" sz="2400" dirty="0" err="1" smtClean="0">
                <a:solidFill>
                  <a:schemeClr val="accent3"/>
                </a:solidFill>
                <a:latin typeface="Consolas" pitchFamily="49" charset="0"/>
              </a:rPr>
              <a:t>FlushFileBuffers</a:t>
            </a:r>
            <a:endParaRPr lang="en-US" sz="2400" dirty="0" smtClean="0">
              <a:solidFill>
                <a:schemeClr val="accent3"/>
              </a:solidFill>
              <a:latin typeface="Consolas" pitchFamily="49" charset="0"/>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Developing Responsive Applications </a:t>
            </a:r>
            <a:r>
              <a:rPr sz="3200" smtClean="0">
                <a:solidFill>
                  <a:schemeClr val="accent3"/>
                </a:solidFill>
              </a:rPr>
              <a:t>Understanding the Windows I/O model</a:t>
            </a:r>
            <a:endParaRPr sz="3200" dirty="0">
              <a:solidFill>
                <a:schemeClr val="accent3"/>
              </a:solidFill>
            </a:endParaRPr>
          </a:p>
        </p:txBody>
      </p:sp>
      <p:sp>
        <p:nvSpPr>
          <p:cNvPr id="3" name="Text Placeholder 2"/>
          <p:cNvSpPr>
            <a:spLocks noGrp="1"/>
          </p:cNvSpPr>
          <p:nvPr>
            <p:ph idx="1"/>
          </p:nvPr>
        </p:nvSpPr>
        <p:spPr>
          <a:xfrm>
            <a:off x="730044" y="1412875"/>
            <a:ext cx="7681532" cy="4287712"/>
          </a:xfrm>
        </p:spPr>
        <p:txBody>
          <a:bodyPr/>
          <a:lstStyle/>
          <a:p>
            <a:r>
              <a:rPr lang="en-US" sz="2800" dirty="0" smtClean="0"/>
              <a:t>Handle based I/O</a:t>
            </a:r>
          </a:p>
          <a:p>
            <a:pPr lvl="1"/>
            <a:r>
              <a:rPr lang="en-US" sz="2400" dirty="0" smtClean="0"/>
              <a:t>A handle is obtained by opening a file </a:t>
            </a:r>
            <a:br>
              <a:rPr lang="en-US" sz="2400" dirty="0" smtClean="0"/>
            </a:br>
            <a:r>
              <a:rPr lang="en-US" sz="2400" dirty="0" smtClean="0"/>
              <a:t>(via the </a:t>
            </a:r>
            <a:r>
              <a:rPr lang="en-US" sz="2400" dirty="0" err="1" smtClean="0">
                <a:solidFill>
                  <a:schemeClr val="accent3"/>
                </a:solidFill>
                <a:latin typeface="Consolas" pitchFamily="49" charset="0"/>
              </a:rPr>
              <a:t>CreateFile</a:t>
            </a:r>
            <a:r>
              <a:rPr lang="en-US" sz="2400" dirty="0" smtClean="0"/>
              <a:t> API)</a:t>
            </a:r>
          </a:p>
          <a:p>
            <a:pPr lvl="1"/>
            <a:r>
              <a:rPr lang="en-US" sz="2400" dirty="0" smtClean="0"/>
              <a:t>All I/O operations are performed on the handle (Example:  </a:t>
            </a:r>
            <a:r>
              <a:rPr lang="en-US" sz="2000" dirty="0" err="1" smtClean="0">
                <a:solidFill>
                  <a:schemeClr val="accent3"/>
                </a:solidFill>
                <a:latin typeface="Consolas" pitchFamily="49" charset="0"/>
              </a:rPr>
              <a:t>ReadFile</a:t>
            </a:r>
            <a:r>
              <a:rPr lang="en-US" sz="2000" dirty="0" smtClean="0">
                <a:solidFill>
                  <a:schemeClr val="accent3"/>
                </a:solidFill>
                <a:latin typeface="Consolas" pitchFamily="49" charset="0"/>
              </a:rPr>
              <a:t>, </a:t>
            </a:r>
            <a:r>
              <a:rPr lang="en-US" sz="2000" dirty="0" err="1" smtClean="0">
                <a:solidFill>
                  <a:schemeClr val="accent3"/>
                </a:solidFill>
                <a:latin typeface="Consolas" pitchFamily="49" charset="0"/>
              </a:rPr>
              <a:t>WriteFile</a:t>
            </a:r>
            <a:r>
              <a:rPr lang="en-US" sz="2000" dirty="0" smtClean="0">
                <a:solidFill>
                  <a:schemeClr val="accent3"/>
                </a:solidFill>
                <a:latin typeface="Consolas" pitchFamily="49" charset="0"/>
              </a:rPr>
              <a:t>, </a:t>
            </a:r>
            <a:r>
              <a:rPr lang="en-US" sz="2000" dirty="0" err="1" smtClean="0">
                <a:solidFill>
                  <a:schemeClr val="accent3"/>
                </a:solidFill>
                <a:latin typeface="Consolas" pitchFamily="49" charset="0"/>
              </a:rPr>
              <a:t>LockFile</a:t>
            </a:r>
            <a:r>
              <a:rPr lang="en-US" sz="2000" dirty="0" smtClean="0">
                <a:solidFill>
                  <a:schemeClr val="accent3"/>
                </a:solidFill>
                <a:latin typeface="Consolas" pitchFamily="49" charset="0"/>
              </a:rPr>
              <a:t>, </a:t>
            </a:r>
            <a:r>
              <a:rPr lang="en-US" sz="2000" dirty="0" err="1" smtClean="0">
                <a:solidFill>
                  <a:schemeClr val="accent3"/>
                </a:solidFill>
                <a:latin typeface="Consolas" pitchFamily="49" charset="0"/>
              </a:rPr>
              <a:t>GetFileInformationByHandle</a:t>
            </a:r>
            <a:r>
              <a:rPr lang="en-US" sz="2000" dirty="0" smtClean="0">
                <a:solidFill>
                  <a:schemeClr val="accent3"/>
                </a:solidFill>
                <a:latin typeface="Consolas" pitchFamily="49" charset="0"/>
              </a:rPr>
              <a:t>, </a:t>
            </a:r>
            <a:r>
              <a:rPr lang="en-US" sz="2000" dirty="0" err="1" smtClean="0">
                <a:solidFill>
                  <a:schemeClr val="accent3"/>
                </a:solidFill>
                <a:latin typeface="Consolas" pitchFamily="49" charset="0"/>
              </a:rPr>
              <a:t>ReadDirectoryChanges</a:t>
            </a:r>
            <a:r>
              <a:rPr lang="en-US" sz="2400" dirty="0" smtClean="0"/>
              <a:t>)</a:t>
            </a:r>
          </a:p>
          <a:p>
            <a:pPr lvl="1"/>
            <a:r>
              <a:rPr lang="en-US" sz="2400" dirty="0" smtClean="0"/>
              <a:t>The handle is closed after use</a:t>
            </a:r>
          </a:p>
          <a:p>
            <a:r>
              <a:rPr lang="en-US" sz="2800" dirty="0" smtClean="0"/>
              <a:t>Path based APIs </a:t>
            </a:r>
          </a:p>
          <a:p>
            <a:pPr lvl="1"/>
            <a:r>
              <a:rPr lang="en-US" sz="2400" dirty="0" smtClean="0"/>
              <a:t>A sequence of 2 or more handle based primitives</a:t>
            </a:r>
          </a:p>
          <a:p>
            <a:pPr lvl="1">
              <a:buNone/>
            </a:pPr>
            <a:r>
              <a:rPr lang="en-US" sz="2400" dirty="0" smtClean="0"/>
              <a:t>	</a:t>
            </a:r>
            <a:r>
              <a:rPr lang="en-US" sz="2000" dirty="0" err="1" smtClean="0">
                <a:solidFill>
                  <a:schemeClr val="accent3"/>
                </a:solidFill>
                <a:latin typeface="Consolas" pitchFamily="49" charset="0"/>
              </a:rPr>
              <a:t>GetFileAttributes</a:t>
            </a:r>
            <a:r>
              <a:rPr lang="en-US" sz="2400" dirty="0" smtClean="0"/>
              <a:t> </a:t>
            </a:r>
            <a:r>
              <a:rPr lang="en-US" sz="2400" dirty="0" smtClean="0">
                <a:sym typeface="Wingdings" pitchFamily="2" charset="2"/>
              </a:rPr>
              <a:t> Open + </a:t>
            </a:r>
            <a:r>
              <a:rPr lang="en-US" sz="2400" dirty="0" err="1" smtClean="0">
                <a:sym typeface="Wingdings" pitchFamily="2" charset="2"/>
              </a:rPr>
              <a:t>QueryAttributes</a:t>
            </a:r>
            <a:r>
              <a:rPr lang="en-US" sz="2400" dirty="0" smtClean="0">
                <a:sym typeface="Wingdings" pitchFamily="2" charset="2"/>
              </a:rPr>
              <a:t> + Close</a:t>
            </a:r>
            <a:endParaRPr lang="en-US" dirty="0" smtClean="0"/>
          </a:p>
          <a:p>
            <a:pPr lvl="1"/>
            <a:r>
              <a:rPr lang="en-US" sz="2400" dirty="0" smtClean="0"/>
              <a:t>Similarly, </a:t>
            </a:r>
            <a:r>
              <a:rPr lang="en-US" sz="2000" dirty="0" err="1" smtClean="0">
                <a:solidFill>
                  <a:schemeClr val="accent3"/>
                </a:solidFill>
                <a:latin typeface="Consolas" pitchFamily="49" charset="0"/>
              </a:rPr>
              <a:t>SetFileAttributes</a:t>
            </a:r>
            <a:r>
              <a:rPr lang="en-US" sz="2000" dirty="0" smtClean="0">
                <a:solidFill>
                  <a:schemeClr val="accent3"/>
                </a:solidFill>
                <a:latin typeface="Consolas" pitchFamily="49" charset="0"/>
              </a:rPr>
              <a:t>, </a:t>
            </a:r>
            <a:r>
              <a:rPr lang="en-US" sz="2000" dirty="0" err="1" smtClean="0">
                <a:solidFill>
                  <a:schemeClr val="accent3"/>
                </a:solidFill>
                <a:latin typeface="Consolas" pitchFamily="49" charset="0"/>
              </a:rPr>
              <a:t>DeleteFile</a:t>
            </a:r>
            <a:r>
              <a:rPr lang="en-US" sz="2000" dirty="0" smtClean="0">
                <a:solidFill>
                  <a:schemeClr val="accent3"/>
                </a:solidFill>
                <a:latin typeface="Consolas" pitchFamily="49" charset="0"/>
              </a:rPr>
              <a:t>, </a:t>
            </a:r>
            <a:r>
              <a:rPr lang="en-US" sz="2000" dirty="0" err="1" smtClean="0">
                <a:solidFill>
                  <a:schemeClr val="accent3"/>
                </a:solidFill>
                <a:latin typeface="Consolas" pitchFamily="49" charset="0"/>
              </a:rPr>
              <a:t>MoveFile</a:t>
            </a:r>
            <a:r>
              <a:rPr lang="en-US" sz="2000" dirty="0" smtClean="0">
                <a:latin typeface="Consolas" pitchFamily="49" charset="0"/>
              </a:rPr>
              <a:t> </a:t>
            </a:r>
            <a:r>
              <a:rPr lang="en-US" sz="2400" dirty="0" smtClean="0"/>
              <a:t/>
            </a:r>
            <a:br>
              <a:rPr lang="en-US" sz="2400" dirty="0" smtClean="0"/>
            </a:br>
            <a:r>
              <a:rPr lang="en-US" sz="2400" dirty="0" smtClean="0"/>
              <a:t>involve multiple I/O operations</a:t>
            </a: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Responsive Applications </a:t>
            </a:r>
            <a:r>
              <a:rPr lang="en-US" sz="3200" dirty="0" smtClean="0">
                <a:solidFill>
                  <a:schemeClr val="accent3"/>
                </a:solidFill>
              </a:rPr>
              <a:t>Understanding caching in the SMB context</a:t>
            </a:r>
            <a:endParaRPr lang="en-US" sz="3200" dirty="0">
              <a:solidFill>
                <a:schemeClr val="accent3"/>
              </a:solidFill>
            </a:endParaRPr>
          </a:p>
        </p:txBody>
      </p:sp>
      <p:sp>
        <p:nvSpPr>
          <p:cNvPr id="3" name="Text Placeholder 2"/>
          <p:cNvSpPr>
            <a:spLocks noGrp="1"/>
          </p:cNvSpPr>
          <p:nvPr>
            <p:ph idx="1"/>
          </p:nvPr>
        </p:nvSpPr>
        <p:spPr/>
        <p:txBody>
          <a:bodyPr/>
          <a:lstStyle/>
          <a:p>
            <a:pPr marL="457200" indent="-457200"/>
            <a:r>
              <a:rPr lang="en-US" dirty="0" smtClean="0"/>
              <a:t>Data caching</a:t>
            </a:r>
          </a:p>
          <a:p>
            <a:pPr marL="862013" lvl="1" indent="-404813"/>
            <a:r>
              <a:rPr lang="en-US" dirty="0" smtClean="0"/>
              <a:t>Keeping a copy of previously read data</a:t>
            </a:r>
          </a:p>
          <a:p>
            <a:pPr marL="862013" lvl="1" indent="-404813"/>
            <a:r>
              <a:rPr lang="en-US" dirty="0" smtClean="0"/>
              <a:t>Holding onto data written by the application and “lazily” flushing the data to the server</a:t>
            </a:r>
          </a:p>
          <a:p>
            <a:pPr marL="862013" lvl="1" indent="-404813"/>
            <a:r>
              <a:rPr lang="en-US" dirty="0" smtClean="0"/>
              <a:t>Win32 file I/O is buffered (cached) by default, except if opened with </a:t>
            </a:r>
            <a:r>
              <a:rPr lang="en-US" sz="2400" dirty="0" smtClean="0">
                <a:latin typeface="Consolas" pitchFamily="49" charset="0"/>
              </a:rPr>
              <a:t>FILE_FLAG_NO_BUFFERING</a:t>
            </a:r>
            <a:r>
              <a:rPr lang="en-US" dirty="0" smtClean="0"/>
              <a:t> or </a:t>
            </a:r>
            <a:r>
              <a:rPr lang="en-US" sz="2400" dirty="0" smtClean="0">
                <a:latin typeface="Consolas" pitchFamily="49" charset="0"/>
              </a:rPr>
              <a:t>FILE_FLAG_WRITE_THROUGH</a:t>
            </a:r>
            <a:r>
              <a:rPr lang="en-US" dirty="0" smtClean="0"/>
              <a:t> options.</a:t>
            </a:r>
          </a:p>
          <a:p>
            <a:pPr marL="457200" indent="-457200"/>
            <a:r>
              <a:rPr lang="en-US" dirty="0" smtClean="0"/>
              <a:t>Metadata caching</a:t>
            </a:r>
          </a:p>
          <a:p>
            <a:pPr marL="865188" lvl="1" indent="-457200"/>
            <a:r>
              <a:rPr lang="en-US" dirty="0" smtClean="0"/>
              <a:t>File attributes, directory listings can be cached</a:t>
            </a:r>
          </a:p>
          <a:p>
            <a:pPr marL="457200" indent="-457200"/>
            <a:r>
              <a:rPr lang="en-US" dirty="0" smtClean="0"/>
              <a:t>Handle caching</a:t>
            </a:r>
          </a:p>
          <a:p>
            <a:pPr marL="865188" lvl="1" indent="-457200"/>
            <a:r>
              <a:rPr lang="en-US" dirty="0" smtClean="0"/>
              <a:t>SMB client holds handle open after application has closed the file.</a:t>
            </a: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Responsive Applications </a:t>
            </a:r>
            <a:br>
              <a:rPr lang="en-US" dirty="0" smtClean="0"/>
            </a:br>
            <a:r>
              <a:rPr sz="3200" dirty="0" smtClean="0">
                <a:solidFill>
                  <a:schemeClr val="accent3"/>
                </a:solidFill>
              </a:rPr>
              <a:t>Understanding caching in the SMB context</a:t>
            </a:r>
            <a:endParaRPr sz="3200" dirty="0">
              <a:solidFill>
                <a:schemeClr val="accent3"/>
              </a:solidFill>
            </a:endParaRPr>
          </a:p>
        </p:txBody>
      </p:sp>
      <p:sp>
        <p:nvSpPr>
          <p:cNvPr id="3" name="Text Placeholder 2"/>
          <p:cNvSpPr>
            <a:spLocks noGrp="1"/>
          </p:cNvSpPr>
          <p:nvPr>
            <p:ph idx="1"/>
          </p:nvPr>
        </p:nvSpPr>
        <p:spPr/>
        <p:txBody>
          <a:bodyPr/>
          <a:lstStyle/>
          <a:p>
            <a:r>
              <a:rPr lang="en-US" sz="2800" dirty="0" smtClean="0"/>
              <a:t>Maintaining cache coherency</a:t>
            </a:r>
          </a:p>
          <a:p>
            <a:pPr lvl="1"/>
            <a:r>
              <a:rPr lang="en-US" sz="2400" dirty="0" smtClean="0"/>
              <a:t>Multiple clients accessing the same data</a:t>
            </a:r>
          </a:p>
          <a:p>
            <a:pPr lvl="1"/>
            <a:r>
              <a:rPr lang="en-US" sz="2400" dirty="0" smtClean="0"/>
              <a:t>SMB uses “opportunistic locks” (</a:t>
            </a:r>
            <a:r>
              <a:rPr lang="en-US" sz="2400" dirty="0" smtClean="0">
                <a:solidFill>
                  <a:schemeClr val="accent3"/>
                </a:solidFill>
              </a:rPr>
              <a:t>Oplocks</a:t>
            </a:r>
            <a:r>
              <a:rPr lang="en-US" sz="2400" dirty="0" smtClean="0"/>
              <a:t>)</a:t>
            </a:r>
          </a:p>
          <a:p>
            <a:pPr lvl="1"/>
            <a:r>
              <a:rPr lang="en-US" sz="2400" dirty="0" smtClean="0"/>
              <a:t>Completely hidden from the application</a:t>
            </a:r>
          </a:p>
          <a:p>
            <a:r>
              <a:rPr lang="en-US" sz="2800" dirty="0" smtClean="0"/>
              <a:t>Oplocks tell the client what it can cache</a:t>
            </a:r>
          </a:p>
          <a:p>
            <a:pPr lvl="1"/>
            <a:r>
              <a:rPr lang="en-US" sz="2400" dirty="0" smtClean="0"/>
              <a:t>Granted by the server when a file is opened</a:t>
            </a:r>
          </a:p>
          <a:p>
            <a:pPr lvl="1"/>
            <a:r>
              <a:rPr lang="en-US" sz="2400" dirty="0" smtClean="0">
                <a:solidFill>
                  <a:schemeClr val="accent3"/>
                </a:solidFill>
              </a:rPr>
              <a:t>BATCH </a:t>
            </a:r>
            <a:r>
              <a:rPr lang="en-US" sz="2400" dirty="0" smtClean="0">
                <a:solidFill>
                  <a:schemeClr val="tx1"/>
                </a:solidFill>
              </a:rPr>
              <a:t>oplock</a:t>
            </a:r>
            <a:r>
              <a:rPr lang="en-US" sz="2400" dirty="0" smtClean="0">
                <a:solidFill>
                  <a:schemeClr val="accent3"/>
                </a:solidFill>
              </a:rPr>
              <a:t> </a:t>
            </a:r>
            <a:r>
              <a:rPr lang="en-US" sz="2400" dirty="0" smtClean="0"/>
              <a:t>allows the SMB client to cache reads, writes and the handle (exclusive)</a:t>
            </a:r>
          </a:p>
          <a:p>
            <a:pPr marL="1201738" lvl="2" indent="-384175"/>
            <a:r>
              <a:rPr lang="en-US" sz="2000" dirty="0" smtClean="0"/>
              <a:t>SMB client can cache data even after the app closes the file</a:t>
            </a:r>
          </a:p>
          <a:p>
            <a:pPr lvl="1"/>
            <a:r>
              <a:rPr lang="en-US" sz="2400" dirty="0" smtClean="0">
                <a:solidFill>
                  <a:schemeClr val="accent3"/>
                </a:solidFill>
              </a:rPr>
              <a:t>Level II </a:t>
            </a:r>
            <a:r>
              <a:rPr lang="en-US" sz="2400" dirty="0" smtClean="0">
                <a:solidFill>
                  <a:schemeClr val="tx1"/>
                </a:solidFill>
              </a:rPr>
              <a:t>oplock</a:t>
            </a:r>
            <a:r>
              <a:rPr lang="en-US" sz="2400" dirty="0" smtClean="0">
                <a:solidFill>
                  <a:schemeClr val="accent3"/>
                </a:solidFill>
              </a:rPr>
              <a:t> </a:t>
            </a:r>
            <a:r>
              <a:rPr lang="en-US" sz="2400" dirty="0" smtClean="0"/>
              <a:t>allows the client to cache reads (shared)</a:t>
            </a:r>
          </a:p>
          <a:p>
            <a:pPr marL="1201738" lvl="2" indent="-384175"/>
            <a:r>
              <a:rPr lang="en-US" sz="2000" dirty="0" smtClean="0"/>
              <a:t>SMB client cannot cache data after the app closes the file</a:t>
            </a:r>
          </a:p>
          <a:p>
            <a:r>
              <a:rPr lang="en-US" sz="2800" dirty="0" smtClean="0"/>
              <a:t>Oplocks can be revoked by the server</a:t>
            </a:r>
          </a:p>
          <a:p>
            <a:pPr lvl="1"/>
            <a:r>
              <a:rPr lang="en-US" sz="2400" dirty="0" smtClean="0"/>
              <a:t>Client loses the ability to cache</a:t>
            </a: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Developing Responsive Applications</a:t>
            </a:r>
            <a:br>
              <a:rPr lang="en-US" dirty="0" smtClean="0"/>
            </a:br>
            <a:r>
              <a:rPr sz="3200" dirty="0" smtClean="0">
                <a:solidFill>
                  <a:schemeClr val="accent3"/>
                </a:solidFill>
              </a:rPr>
              <a:t>Data caching lost by opening </a:t>
            </a:r>
            <a:r>
              <a:rPr sz="3200" smtClean="0">
                <a:solidFill>
                  <a:schemeClr val="accent3"/>
                </a:solidFill>
              </a:rPr>
              <a:t>multiple handles</a:t>
            </a:r>
            <a:endParaRPr sz="3200" dirty="0">
              <a:solidFill>
                <a:schemeClr val="accent3"/>
              </a:solidFill>
            </a:endParaRPr>
          </a:p>
        </p:txBody>
      </p:sp>
      <p:cxnSp>
        <p:nvCxnSpPr>
          <p:cNvPr id="5" name="Straight Connector 4"/>
          <p:cNvCxnSpPr/>
          <p:nvPr/>
        </p:nvCxnSpPr>
        <p:spPr>
          <a:xfrm rot="5400000">
            <a:off x="2377430" y="4075906"/>
            <a:ext cx="43434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rot="5400000">
            <a:off x="4815830" y="4075906"/>
            <a:ext cx="4343400" cy="15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700736" y="2057400"/>
            <a:ext cx="2209800" cy="76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flipV="1">
            <a:off x="4700736" y="2209800"/>
            <a:ext cx="2209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85800" y="1767348"/>
            <a:ext cx="4260850" cy="307777"/>
          </a:xfrm>
          <a:prstGeom prst="rect">
            <a:avLst/>
          </a:prstGeom>
          <a:noFill/>
        </p:spPr>
        <p:txBody>
          <a:bodyPr wrap="square" rtlCol="0">
            <a:spAutoFit/>
          </a:bodyPr>
          <a:lstStyle/>
          <a:p>
            <a:r>
              <a:rPr lang="en-US" sz="1400" dirty="0" err="1" smtClean="0"/>
              <a:t>CreateFile</a:t>
            </a:r>
            <a:r>
              <a:rPr lang="en-US" sz="1400" dirty="0" smtClean="0"/>
              <a:t>( GENERIC_READ | GENERIC_WRITE )</a:t>
            </a:r>
          </a:p>
        </p:txBody>
      </p:sp>
      <p:sp>
        <p:nvSpPr>
          <p:cNvPr id="20" name="TextBox 19"/>
          <p:cNvSpPr txBox="1"/>
          <p:nvPr/>
        </p:nvSpPr>
        <p:spPr>
          <a:xfrm rot="21259112">
            <a:off x="5309024" y="2251891"/>
            <a:ext cx="1524905" cy="523220"/>
          </a:xfrm>
          <a:prstGeom prst="rect">
            <a:avLst/>
          </a:prstGeom>
          <a:noFill/>
        </p:spPr>
        <p:txBody>
          <a:bodyPr wrap="square" rtlCol="0">
            <a:spAutoFit/>
          </a:bodyPr>
          <a:lstStyle/>
          <a:p>
            <a:r>
              <a:rPr lang="en-US" sz="1400" dirty="0" smtClean="0"/>
              <a:t>Granted batch oplock</a:t>
            </a:r>
            <a:endParaRPr lang="en-US" sz="1400" dirty="0"/>
          </a:p>
        </p:txBody>
      </p:sp>
      <p:cxnSp>
        <p:nvCxnSpPr>
          <p:cNvPr id="21" name="Straight Arrow Connector 20"/>
          <p:cNvCxnSpPr/>
          <p:nvPr/>
        </p:nvCxnSpPr>
        <p:spPr>
          <a:xfrm>
            <a:off x="3252936" y="2743200"/>
            <a:ext cx="1219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252936" y="3505200"/>
            <a:ext cx="1219200" cy="1588"/>
          </a:xfrm>
          <a:prstGeom prst="straightConnector1">
            <a:avLst/>
          </a:prstGeom>
          <a:ln w="28575">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85800" y="2590800"/>
            <a:ext cx="805092" cy="307777"/>
          </a:xfrm>
          <a:prstGeom prst="rect">
            <a:avLst/>
          </a:prstGeom>
          <a:noFill/>
        </p:spPr>
        <p:txBody>
          <a:bodyPr wrap="none" rtlCol="0">
            <a:spAutoFit/>
          </a:bodyPr>
          <a:lstStyle/>
          <a:p>
            <a:r>
              <a:rPr lang="en-US" sz="1400" dirty="0" err="1" smtClean="0"/>
              <a:t>ReadFile</a:t>
            </a:r>
            <a:endParaRPr lang="en-US" sz="1400" dirty="0"/>
          </a:p>
        </p:txBody>
      </p:sp>
      <p:sp>
        <p:nvSpPr>
          <p:cNvPr id="26" name="TextBox 25"/>
          <p:cNvSpPr txBox="1"/>
          <p:nvPr/>
        </p:nvSpPr>
        <p:spPr>
          <a:xfrm>
            <a:off x="685800" y="3217608"/>
            <a:ext cx="1096775" cy="307777"/>
          </a:xfrm>
          <a:prstGeom prst="rect">
            <a:avLst/>
          </a:prstGeom>
          <a:noFill/>
        </p:spPr>
        <p:txBody>
          <a:bodyPr wrap="none" rtlCol="0">
            <a:spAutoFit/>
          </a:bodyPr>
          <a:lstStyle/>
          <a:p>
            <a:r>
              <a:rPr lang="en-US" sz="1400" dirty="0" err="1" smtClean="0">
                <a:solidFill>
                  <a:schemeClr val="accent5">
                    <a:lumMod val="60000"/>
                    <a:lumOff val="40000"/>
                  </a:schemeClr>
                </a:solidFill>
              </a:rPr>
              <a:t>CloseHandle</a:t>
            </a:r>
            <a:endParaRPr lang="en-US" sz="1400" dirty="0">
              <a:solidFill>
                <a:schemeClr val="accent5">
                  <a:lumMod val="60000"/>
                  <a:lumOff val="40000"/>
                </a:schemeClr>
              </a:solidFill>
            </a:endParaRPr>
          </a:p>
        </p:txBody>
      </p:sp>
      <p:cxnSp>
        <p:nvCxnSpPr>
          <p:cNvPr id="28" name="Straight Arrow Connector 27"/>
          <p:cNvCxnSpPr/>
          <p:nvPr/>
        </p:nvCxnSpPr>
        <p:spPr>
          <a:xfrm>
            <a:off x="3252936" y="3733800"/>
            <a:ext cx="1219200" cy="1588"/>
          </a:xfrm>
          <a:prstGeom prst="straightConnector1">
            <a:avLst/>
          </a:prstGeom>
          <a:ln w="28575">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167336" y="1524000"/>
            <a:ext cx="725968" cy="369332"/>
          </a:xfrm>
          <a:prstGeom prst="rect">
            <a:avLst/>
          </a:prstGeom>
          <a:noFill/>
        </p:spPr>
        <p:txBody>
          <a:bodyPr wrap="none" rtlCol="0">
            <a:spAutoFit/>
          </a:bodyPr>
          <a:lstStyle/>
          <a:p>
            <a:r>
              <a:rPr lang="en-US" dirty="0" smtClean="0"/>
              <a:t>Client</a:t>
            </a:r>
            <a:endParaRPr lang="en-US" dirty="0"/>
          </a:p>
        </p:txBody>
      </p:sp>
      <p:sp>
        <p:nvSpPr>
          <p:cNvPr id="31" name="TextBox 30"/>
          <p:cNvSpPr txBox="1"/>
          <p:nvPr/>
        </p:nvSpPr>
        <p:spPr>
          <a:xfrm>
            <a:off x="6758136" y="1524000"/>
            <a:ext cx="785664" cy="369332"/>
          </a:xfrm>
          <a:prstGeom prst="rect">
            <a:avLst/>
          </a:prstGeom>
          <a:noFill/>
        </p:spPr>
        <p:txBody>
          <a:bodyPr wrap="square" rtlCol="0">
            <a:spAutoFit/>
          </a:bodyPr>
          <a:lstStyle/>
          <a:p>
            <a:r>
              <a:rPr lang="en-US" dirty="0" smtClean="0"/>
              <a:t>Server</a:t>
            </a:r>
            <a:endParaRPr lang="en-US" dirty="0"/>
          </a:p>
        </p:txBody>
      </p:sp>
      <p:cxnSp>
        <p:nvCxnSpPr>
          <p:cNvPr id="34" name="Straight Arrow Connector 33"/>
          <p:cNvCxnSpPr/>
          <p:nvPr/>
        </p:nvCxnSpPr>
        <p:spPr>
          <a:xfrm rot="10800000" flipV="1">
            <a:off x="4624536" y="5029200"/>
            <a:ext cx="2209800" cy="22860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3176736" y="5638800"/>
            <a:ext cx="1219200" cy="1588"/>
          </a:xfrm>
          <a:prstGeom prst="straightConnector1">
            <a:avLst/>
          </a:prstGeom>
          <a:ln w="28575">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3252936" y="3962400"/>
            <a:ext cx="1219200" cy="1588"/>
          </a:xfrm>
          <a:prstGeom prst="straightConnector1">
            <a:avLst/>
          </a:prstGeom>
          <a:ln w="28575">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685800" y="5486400"/>
            <a:ext cx="990600" cy="307777"/>
          </a:xfrm>
          <a:prstGeom prst="rect">
            <a:avLst/>
          </a:prstGeom>
          <a:noFill/>
        </p:spPr>
        <p:txBody>
          <a:bodyPr wrap="square" rtlCol="0">
            <a:spAutoFit/>
          </a:bodyPr>
          <a:lstStyle/>
          <a:p>
            <a:r>
              <a:rPr lang="en-US" sz="1400" dirty="0" err="1" smtClean="0">
                <a:solidFill>
                  <a:schemeClr val="accent3"/>
                </a:solidFill>
              </a:rPr>
              <a:t>WriteFile</a:t>
            </a:r>
            <a:endParaRPr lang="en-US" sz="1400" dirty="0">
              <a:solidFill>
                <a:schemeClr val="accent3"/>
              </a:solidFill>
            </a:endParaRPr>
          </a:p>
        </p:txBody>
      </p:sp>
      <p:cxnSp>
        <p:nvCxnSpPr>
          <p:cNvPr id="54" name="Straight Arrow Connector 53"/>
          <p:cNvCxnSpPr/>
          <p:nvPr/>
        </p:nvCxnSpPr>
        <p:spPr>
          <a:xfrm>
            <a:off x="4624536" y="4267200"/>
            <a:ext cx="2209800" cy="152400"/>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rot="21251242">
            <a:off x="5015643" y="4328317"/>
            <a:ext cx="1524905" cy="307777"/>
          </a:xfrm>
          <a:prstGeom prst="rect">
            <a:avLst/>
          </a:prstGeom>
          <a:noFill/>
        </p:spPr>
        <p:txBody>
          <a:bodyPr wrap="square" rtlCol="0">
            <a:spAutoFit/>
          </a:bodyPr>
          <a:lstStyle/>
          <a:p>
            <a:r>
              <a:rPr lang="en-US" sz="1400" dirty="0" smtClean="0">
                <a:solidFill>
                  <a:schemeClr val="accent3"/>
                </a:solidFill>
              </a:rPr>
              <a:t>Break Oplock</a:t>
            </a:r>
            <a:endParaRPr lang="en-US" sz="1400" dirty="0">
              <a:solidFill>
                <a:schemeClr val="accent3"/>
              </a:solidFill>
            </a:endParaRPr>
          </a:p>
        </p:txBody>
      </p:sp>
      <p:sp>
        <p:nvSpPr>
          <p:cNvPr id="58" name="TextBox 57"/>
          <p:cNvSpPr txBox="1"/>
          <p:nvPr/>
        </p:nvSpPr>
        <p:spPr>
          <a:xfrm rot="228802">
            <a:off x="4767108" y="4829455"/>
            <a:ext cx="1524905" cy="307777"/>
          </a:xfrm>
          <a:prstGeom prst="rect">
            <a:avLst/>
          </a:prstGeom>
          <a:noFill/>
        </p:spPr>
        <p:txBody>
          <a:bodyPr wrap="square" rtlCol="0">
            <a:spAutoFit/>
          </a:bodyPr>
          <a:lstStyle/>
          <a:p>
            <a:r>
              <a:rPr lang="en-US" sz="1400" dirty="0" smtClean="0"/>
              <a:t>Flush cached data</a:t>
            </a:r>
            <a:endParaRPr lang="en-US" sz="1400" dirty="0"/>
          </a:p>
        </p:txBody>
      </p:sp>
      <p:sp>
        <p:nvSpPr>
          <p:cNvPr id="41" name="TextBox 40"/>
          <p:cNvSpPr txBox="1"/>
          <p:nvPr/>
        </p:nvSpPr>
        <p:spPr>
          <a:xfrm>
            <a:off x="685800" y="4114800"/>
            <a:ext cx="2362200" cy="307777"/>
          </a:xfrm>
          <a:prstGeom prst="rect">
            <a:avLst/>
          </a:prstGeom>
          <a:noFill/>
        </p:spPr>
        <p:txBody>
          <a:bodyPr wrap="square" rtlCol="0">
            <a:spAutoFit/>
          </a:bodyPr>
          <a:lstStyle/>
          <a:p>
            <a:r>
              <a:rPr lang="en-US" sz="1400" dirty="0" err="1" smtClean="0">
                <a:solidFill>
                  <a:schemeClr val="accent4"/>
                </a:solidFill>
              </a:rPr>
              <a:t>CreateFile</a:t>
            </a:r>
            <a:r>
              <a:rPr lang="en-US" sz="1400" dirty="0" smtClean="0">
                <a:solidFill>
                  <a:schemeClr val="accent4"/>
                </a:solidFill>
              </a:rPr>
              <a:t>( GENERIC_READ )                 </a:t>
            </a:r>
            <a:endParaRPr lang="en-US" sz="1400" dirty="0">
              <a:solidFill>
                <a:schemeClr val="accent4"/>
              </a:solidFill>
            </a:endParaRPr>
          </a:p>
        </p:txBody>
      </p:sp>
      <p:cxnSp>
        <p:nvCxnSpPr>
          <p:cNvPr id="45" name="Straight Arrow Connector 44"/>
          <p:cNvCxnSpPr/>
          <p:nvPr/>
        </p:nvCxnSpPr>
        <p:spPr>
          <a:xfrm>
            <a:off x="4624536" y="2743200"/>
            <a:ext cx="2209800" cy="152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rot="10800000" flipV="1">
            <a:off x="4624536" y="2971800"/>
            <a:ext cx="2209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4624536" y="4800600"/>
            <a:ext cx="2209800" cy="152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685800" y="3751008"/>
            <a:ext cx="847540" cy="307777"/>
          </a:xfrm>
          <a:prstGeom prst="rect">
            <a:avLst/>
          </a:prstGeom>
          <a:noFill/>
        </p:spPr>
        <p:txBody>
          <a:bodyPr wrap="none" rtlCol="0">
            <a:spAutoFit/>
          </a:bodyPr>
          <a:lstStyle/>
          <a:p>
            <a:r>
              <a:rPr lang="en-US" sz="1400" dirty="0" err="1" smtClean="0">
                <a:solidFill>
                  <a:schemeClr val="accent5">
                    <a:lumMod val="60000"/>
                    <a:lumOff val="40000"/>
                  </a:schemeClr>
                </a:solidFill>
              </a:rPr>
              <a:t>WriteFile</a:t>
            </a:r>
            <a:endParaRPr lang="en-US" sz="1400" dirty="0">
              <a:solidFill>
                <a:schemeClr val="accent5">
                  <a:lumMod val="60000"/>
                  <a:lumOff val="40000"/>
                </a:schemeClr>
              </a:solidFill>
            </a:endParaRPr>
          </a:p>
        </p:txBody>
      </p:sp>
      <p:cxnSp>
        <p:nvCxnSpPr>
          <p:cNvPr id="50" name="Straight Arrow Connector 49"/>
          <p:cNvCxnSpPr/>
          <p:nvPr/>
        </p:nvCxnSpPr>
        <p:spPr>
          <a:xfrm>
            <a:off x="4624536" y="5638800"/>
            <a:ext cx="2209800" cy="152400"/>
          </a:xfrm>
          <a:prstGeom prst="straightConnector1">
            <a:avLst/>
          </a:prstGeom>
          <a:ln w="28575">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rot="10800000" flipV="1">
            <a:off x="4624536" y="5867400"/>
            <a:ext cx="2209800" cy="228600"/>
          </a:xfrm>
          <a:prstGeom prst="straightConnector1">
            <a:avLst/>
          </a:prstGeom>
          <a:ln w="28575">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10800000" flipV="1">
            <a:off x="4624536" y="4495800"/>
            <a:ext cx="2209800" cy="228600"/>
          </a:xfrm>
          <a:prstGeom prst="straightConnector1">
            <a:avLst/>
          </a:prstGeom>
          <a:ln w="28575">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4749900" y="5685504"/>
            <a:ext cx="1524905" cy="307777"/>
          </a:xfrm>
          <a:prstGeom prst="rect">
            <a:avLst/>
          </a:prstGeom>
          <a:noFill/>
        </p:spPr>
        <p:txBody>
          <a:bodyPr wrap="square" rtlCol="0">
            <a:spAutoFit/>
          </a:bodyPr>
          <a:lstStyle/>
          <a:p>
            <a:r>
              <a:rPr lang="en-US" sz="1400" dirty="0" smtClean="0">
                <a:solidFill>
                  <a:schemeClr val="accent3"/>
                </a:solidFill>
              </a:rPr>
              <a:t>No more caching !</a:t>
            </a:r>
            <a:endParaRPr lang="en-US" sz="1400" dirty="0">
              <a:solidFill>
                <a:schemeClr val="accent3"/>
              </a:solidFill>
            </a:endParaRPr>
          </a:p>
        </p:txBody>
      </p:sp>
      <p:sp>
        <p:nvSpPr>
          <p:cNvPr id="69" name="TextBox 68"/>
          <p:cNvSpPr txBox="1"/>
          <p:nvPr/>
        </p:nvSpPr>
        <p:spPr>
          <a:xfrm>
            <a:off x="3100536" y="2286000"/>
            <a:ext cx="1459951" cy="307777"/>
          </a:xfrm>
          <a:prstGeom prst="rect">
            <a:avLst/>
          </a:prstGeom>
          <a:noFill/>
        </p:spPr>
        <p:txBody>
          <a:bodyPr wrap="none" rtlCol="0">
            <a:spAutoFit/>
          </a:bodyPr>
          <a:lstStyle/>
          <a:p>
            <a:r>
              <a:rPr lang="en-US" sz="1400" dirty="0" smtClean="0"/>
              <a:t>Create completes</a:t>
            </a:r>
            <a:endParaRPr lang="en-US" sz="1400" dirty="0"/>
          </a:p>
        </p:txBody>
      </p:sp>
      <p:sp>
        <p:nvSpPr>
          <p:cNvPr id="70" name="TextBox 69"/>
          <p:cNvSpPr txBox="1"/>
          <p:nvPr/>
        </p:nvSpPr>
        <p:spPr>
          <a:xfrm>
            <a:off x="3100536" y="5105400"/>
            <a:ext cx="1459951" cy="307777"/>
          </a:xfrm>
          <a:prstGeom prst="rect">
            <a:avLst/>
          </a:prstGeom>
          <a:noFill/>
        </p:spPr>
        <p:txBody>
          <a:bodyPr wrap="none" rtlCol="0">
            <a:spAutoFit/>
          </a:bodyPr>
          <a:lstStyle/>
          <a:p>
            <a:r>
              <a:rPr lang="en-US" sz="1400" dirty="0" smtClean="0">
                <a:solidFill>
                  <a:schemeClr val="accent4"/>
                </a:solidFill>
              </a:rPr>
              <a:t>Create completes</a:t>
            </a:r>
            <a:endParaRPr lang="en-US" sz="1400" dirty="0">
              <a:solidFill>
                <a:schemeClr val="accent4"/>
              </a:solidFill>
            </a:endParaRPr>
          </a:p>
        </p:txBody>
      </p:sp>
      <p:sp>
        <p:nvSpPr>
          <p:cNvPr id="40" name="TextBox 39"/>
          <p:cNvSpPr txBox="1"/>
          <p:nvPr/>
        </p:nvSpPr>
        <p:spPr>
          <a:xfrm>
            <a:off x="2719536" y="2895600"/>
            <a:ext cx="1752600" cy="523220"/>
          </a:xfrm>
          <a:prstGeom prst="rect">
            <a:avLst/>
          </a:prstGeom>
          <a:noFill/>
        </p:spPr>
        <p:txBody>
          <a:bodyPr wrap="square" rtlCol="0">
            <a:spAutoFit/>
          </a:bodyPr>
          <a:lstStyle/>
          <a:p>
            <a:r>
              <a:rPr lang="en-US" sz="1400" dirty="0" err="1" smtClean="0"/>
              <a:t>ReadFile</a:t>
            </a:r>
            <a:r>
              <a:rPr lang="en-US" sz="1400" dirty="0" smtClean="0"/>
              <a:t> completes.</a:t>
            </a:r>
          </a:p>
          <a:p>
            <a:r>
              <a:rPr lang="en-US" sz="1400" dirty="0" smtClean="0"/>
              <a:t>Data is cached.</a:t>
            </a:r>
            <a:endParaRPr lang="en-US" sz="1400" dirty="0"/>
          </a:p>
        </p:txBody>
      </p:sp>
      <p:sp>
        <p:nvSpPr>
          <p:cNvPr id="42" name="TextBox 41"/>
          <p:cNvSpPr txBox="1"/>
          <p:nvPr/>
        </p:nvSpPr>
        <p:spPr>
          <a:xfrm>
            <a:off x="4648200" y="3352800"/>
            <a:ext cx="2286000" cy="307777"/>
          </a:xfrm>
          <a:prstGeom prst="rect">
            <a:avLst/>
          </a:prstGeom>
          <a:noFill/>
        </p:spPr>
        <p:txBody>
          <a:bodyPr wrap="square" rtlCol="0">
            <a:spAutoFit/>
          </a:bodyPr>
          <a:lstStyle/>
          <a:p>
            <a:r>
              <a:rPr lang="en-US" sz="1400" dirty="0" smtClean="0">
                <a:solidFill>
                  <a:schemeClr val="accent5">
                    <a:lumMod val="60000"/>
                    <a:lumOff val="40000"/>
                  </a:schemeClr>
                </a:solidFill>
              </a:rPr>
              <a:t>Close is not sent out on wire.</a:t>
            </a:r>
            <a:endParaRPr lang="en-US" sz="1400" dirty="0">
              <a:solidFill>
                <a:schemeClr val="accent5">
                  <a:lumMod val="60000"/>
                  <a:lumOff val="40000"/>
                </a:schemeClr>
              </a:solidFill>
            </a:endParaRPr>
          </a:p>
        </p:txBody>
      </p:sp>
      <p:sp>
        <p:nvSpPr>
          <p:cNvPr id="43" name="TextBox 42"/>
          <p:cNvSpPr txBox="1"/>
          <p:nvPr/>
        </p:nvSpPr>
        <p:spPr>
          <a:xfrm>
            <a:off x="685800" y="3463416"/>
            <a:ext cx="3810000" cy="307777"/>
          </a:xfrm>
          <a:prstGeom prst="rect">
            <a:avLst/>
          </a:prstGeom>
          <a:noFill/>
        </p:spPr>
        <p:txBody>
          <a:bodyPr wrap="square" rtlCol="0">
            <a:spAutoFit/>
          </a:bodyPr>
          <a:lstStyle/>
          <a:p>
            <a:r>
              <a:rPr lang="en-US" sz="1400" dirty="0" err="1" smtClean="0">
                <a:solidFill>
                  <a:schemeClr val="accent5">
                    <a:lumMod val="60000"/>
                    <a:lumOff val="40000"/>
                  </a:schemeClr>
                </a:solidFill>
              </a:rPr>
              <a:t>CreateFile</a:t>
            </a:r>
            <a:r>
              <a:rPr lang="en-US" sz="1400" dirty="0" smtClean="0">
                <a:solidFill>
                  <a:schemeClr val="accent5">
                    <a:lumMod val="60000"/>
                    <a:lumOff val="40000"/>
                  </a:schemeClr>
                </a:solidFill>
              </a:rPr>
              <a:t>( GENERIC_READ | GENERIC_WRITE )</a:t>
            </a:r>
          </a:p>
        </p:txBody>
      </p:sp>
      <p:sp>
        <p:nvSpPr>
          <p:cNvPr id="44" name="TextBox 43"/>
          <p:cNvSpPr txBox="1"/>
          <p:nvPr/>
        </p:nvSpPr>
        <p:spPr>
          <a:xfrm>
            <a:off x="4624536" y="3581400"/>
            <a:ext cx="2133600" cy="307777"/>
          </a:xfrm>
          <a:prstGeom prst="rect">
            <a:avLst/>
          </a:prstGeom>
          <a:noFill/>
        </p:spPr>
        <p:txBody>
          <a:bodyPr wrap="square" rtlCol="0">
            <a:spAutoFit/>
          </a:bodyPr>
          <a:lstStyle/>
          <a:p>
            <a:r>
              <a:rPr lang="en-US" sz="1400" dirty="0" smtClean="0">
                <a:solidFill>
                  <a:schemeClr val="accent5">
                    <a:lumMod val="60000"/>
                    <a:lumOff val="40000"/>
                  </a:schemeClr>
                </a:solidFill>
              </a:rPr>
              <a:t>Cached handle is re-used.</a:t>
            </a:r>
            <a:endParaRPr lang="en-US" sz="1400" dirty="0">
              <a:solidFill>
                <a:schemeClr val="accent5">
                  <a:lumMod val="60000"/>
                  <a:lumOff val="40000"/>
                </a:schemeClr>
              </a:solidFill>
            </a:endParaRPr>
          </a:p>
        </p:txBody>
      </p:sp>
      <p:sp>
        <p:nvSpPr>
          <p:cNvPr id="48" name="TextBox 47"/>
          <p:cNvSpPr txBox="1"/>
          <p:nvPr/>
        </p:nvSpPr>
        <p:spPr>
          <a:xfrm>
            <a:off x="4624536" y="3810000"/>
            <a:ext cx="2133600" cy="307777"/>
          </a:xfrm>
          <a:prstGeom prst="rect">
            <a:avLst/>
          </a:prstGeom>
          <a:noFill/>
        </p:spPr>
        <p:txBody>
          <a:bodyPr wrap="square" rtlCol="0">
            <a:spAutoFit/>
          </a:bodyPr>
          <a:lstStyle/>
          <a:p>
            <a:r>
              <a:rPr lang="en-US" sz="1400" dirty="0" smtClean="0">
                <a:solidFill>
                  <a:schemeClr val="accent5">
                    <a:lumMod val="60000"/>
                    <a:lumOff val="40000"/>
                  </a:schemeClr>
                </a:solidFill>
              </a:rPr>
              <a:t>Data is written to cache.</a:t>
            </a:r>
            <a:endParaRPr lang="en-US" sz="1400" dirty="0">
              <a:solidFill>
                <a:schemeClr val="accent5">
                  <a:lumMod val="60000"/>
                  <a:lumOff val="40000"/>
                </a:schemeClr>
              </a:solidFill>
            </a:endParaRPr>
          </a:p>
        </p:txBody>
      </p:sp>
      <p:cxnSp>
        <p:nvCxnSpPr>
          <p:cNvPr id="51" name="Straight Arrow Connector 50"/>
          <p:cNvCxnSpPr/>
          <p:nvPr/>
        </p:nvCxnSpPr>
        <p:spPr>
          <a:xfrm>
            <a:off x="3252936" y="4267200"/>
            <a:ext cx="1219200" cy="1588"/>
          </a:xfrm>
          <a:prstGeom prst="straightConnector1">
            <a:avLst/>
          </a:prstGeom>
          <a:ln w="28575">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100536" y="4495800"/>
            <a:ext cx="1595309" cy="307777"/>
          </a:xfrm>
          <a:prstGeom prst="rect">
            <a:avLst/>
          </a:prstGeom>
          <a:noFill/>
        </p:spPr>
        <p:txBody>
          <a:bodyPr wrap="none" rtlCol="0">
            <a:spAutoFit/>
          </a:bodyPr>
          <a:lstStyle/>
          <a:p>
            <a:r>
              <a:rPr lang="en-US" sz="1400" dirty="0" smtClean="0">
                <a:solidFill>
                  <a:schemeClr val="accent3"/>
                </a:solidFill>
              </a:rPr>
              <a:t>Cache is destroyed.</a:t>
            </a:r>
            <a:endParaRPr lang="en-US" sz="1400" dirty="0">
              <a:solidFill>
                <a:schemeClr val="accent3"/>
              </a:solidFill>
            </a:endParaRPr>
          </a:p>
        </p:txBody>
      </p:sp>
      <p:cxnSp>
        <p:nvCxnSpPr>
          <p:cNvPr id="53" name="Straight Arrow Connector 52"/>
          <p:cNvCxnSpPr/>
          <p:nvPr/>
        </p:nvCxnSpPr>
        <p:spPr>
          <a:xfrm>
            <a:off x="3246438" y="2057400"/>
            <a:ext cx="1219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Developing Responsive Applications</a:t>
            </a:r>
            <a:br>
              <a:rPr lang="en-US" dirty="0" smtClean="0"/>
            </a:br>
            <a:r>
              <a:rPr sz="3200" smtClean="0">
                <a:solidFill>
                  <a:schemeClr val="accent3"/>
                </a:solidFill>
              </a:rPr>
              <a:t>SMB2 leasing </a:t>
            </a:r>
            <a:r>
              <a:rPr sz="3200" dirty="0" smtClean="0">
                <a:solidFill>
                  <a:schemeClr val="accent3"/>
                </a:solidFill>
              </a:rPr>
              <a:t>in Windows 7</a:t>
            </a:r>
            <a:endParaRPr sz="3200" dirty="0">
              <a:solidFill>
                <a:schemeClr val="accent3"/>
              </a:solidFill>
            </a:endParaRPr>
          </a:p>
        </p:txBody>
      </p:sp>
      <p:sp>
        <p:nvSpPr>
          <p:cNvPr id="3" name="Text Placeholder 2"/>
          <p:cNvSpPr>
            <a:spLocks noGrp="1"/>
          </p:cNvSpPr>
          <p:nvPr>
            <p:ph type="body" sz="quarter" idx="10"/>
          </p:nvPr>
        </p:nvSpPr>
        <p:spPr>
          <a:xfrm>
            <a:off x="730044" y="1411553"/>
            <a:ext cx="7672004" cy="5218608"/>
          </a:xfrm>
        </p:spPr>
        <p:txBody>
          <a:bodyPr/>
          <a:lstStyle/>
          <a:p>
            <a:pPr marL="457200" indent="-457200"/>
            <a:r>
              <a:rPr lang="en-US" dirty="0" smtClean="0"/>
              <a:t>Enhancement to the SMB2 protocol in Windows 7 to support better caching semantics</a:t>
            </a:r>
          </a:p>
          <a:p>
            <a:pPr marL="862013" lvl="1" indent="-404813"/>
            <a:r>
              <a:rPr lang="en-US" dirty="0" smtClean="0"/>
              <a:t>Better support existing applications</a:t>
            </a:r>
          </a:p>
          <a:p>
            <a:pPr marL="862013" lvl="1" indent="-404813"/>
            <a:r>
              <a:rPr lang="en-US" dirty="0" smtClean="0"/>
              <a:t>Layered applications are hard to change</a:t>
            </a:r>
          </a:p>
          <a:p>
            <a:pPr marL="862013" lvl="1" indent="-404813"/>
            <a:r>
              <a:rPr lang="en-US" dirty="0" smtClean="0"/>
              <a:t>Mitigate cross application interference</a:t>
            </a:r>
          </a:p>
          <a:p>
            <a:pPr marL="457200" indent="-457200"/>
            <a:r>
              <a:rPr lang="en-US" dirty="0" smtClean="0"/>
              <a:t>Allows full caching when multiple handles are opened by the same “client”</a:t>
            </a:r>
          </a:p>
          <a:p>
            <a:pPr marL="457200" indent="-457200"/>
            <a:r>
              <a:rPr lang="en-US" dirty="0" smtClean="0"/>
              <a:t>A new lease level which allows multiple clients to cache reads as well as handles</a:t>
            </a:r>
          </a:p>
          <a:p>
            <a:pPr marL="862013" lvl="1" indent="-404813"/>
            <a:r>
              <a:rPr lang="en-US" dirty="0" smtClean="0"/>
              <a:t>Multiple clients can hold on to cached data after app closes handle</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Text Placeholder 2"/>
          <p:cNvSpPr>
            <a:spLocks noGrp="1"/>
          </p:cNvSpPr>
          <p:nvPr>
            <p:ph idx="1"/>
          </p:nvPr>
        </p:nvSpPr>
        <p:spPr/>
        <p:txBody>
          <a:bodyPr/>
          <a:lstStyle/>
          <a:p>
            <a:pPr marL="457200" indent="-457200"/>
            <a:r>
              <a:rPr lang="en-US" dirty="0" smtClean="0"/>
              <a:t>Introduction and Motivation</a:t>
            </a:r>
          </a:p>
          <a:p>
            <a:pPr marL="457200" indent="-457200"/>
            <a:r>
              <a:rPr lang="en-US" dirty="0" smtClean="0"/>
              <a:t>Understanding the problem</a:t>
            </a:r>
          </a:p>
          <a:p>
            <a:pPr marL="457200" indent="-457200"/>
            <a:r>
              <a:rPr lang="en-US" dirty="0" smtClean="0"/>
              <a:t>Improvements to the platform</a:t>
            </a:r>
          </a:p>
          <a:p>
            <a:pPr marL="457200" indent="-457200"/>
            <a:r>
              <a:rPr lang="en-US" dirty="0" smtClean="0"/>
              <a:t>Application guidelines</a:t>
            </a:r>
          </a:p>
          <a:p>
            <a:pPr marL="862013" lvl="1" indent="-404813"/>
            <a:r>
              <a:rPr lang="en-US" dirty="0" smtClean="0"/>
              <a:t>Optimizing “throughput oriented” applications</a:t>
            </a:r>
          </a:p>
          <a:p>
            <a:pPr marL="862013" lvl="1" indent="-404813"/>
            <a:r>
              <a:rPr lang="en-US" dirty="0" smtClean="0"/>
              <a:t>Optimizing “interactive” applications</a:t>
            </a:r>
          </a:p>
          <a:p>
            <a:pPr marL="862013" lvl="1" indent="-404813"/>
            <a:r>
              <a:rPr lang="en-US" dirty="0" smtClean="0"/>
              <a:t>General considerations</a:t>
            </a:r>
          </a:p>
          <a:p>
            <a:pPr marL="457200" indent="-457200"/>
            <a:r>
              <a:rPr lang="en-US" dirty="0" smtClean="0"/>
              <a:t>Summary</a:t>
            </a: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67"/>
          <p:cNvSpPr txBox="1"/>
          <p:nvPr/>
        </p:nvSpPr>
        <p:spPr>
          <a:xfrm>
            <a:off x="990600" y="1752600"/>
            <a:ext cx="3657600" cy="307777"/>
          </a:xfrm>
          <a:prstGeom prst="rect">
            <a:avLst/>
          </a:prstGeom>
          <a:noFill/>
        </p:spPr>
        <p:txBody>
          <a:bodyPr wrap="square" rtlCol="0">
            <a:spAutoFit/>
          </a:bodyPr>
          <a:lstStyle/>
          <a:p>
            <a:r>
              <a:rPr lang="en-US" sz="1400" dirty="0" err="1" smtClean="0"/>
              <a:t>CreateFile</a:t>
            </a:r>
            <a:r>
              <a:rPr lang="en-US" sz="1400" dirty="0" smtClean="0"/>
              <a:t>( GENERIC_READ | GENERIC_WRITE )</a:t>
            </a:r>
          </a:p>
        </p:txBody>
      </p:sp>
      <p:sp>
        <p:nvSpPr>
          <p:cNvPr id="97" name="TextBox 96"/>
          <p:cNvSpPr txBox="1"/>
          <p:nvPr/>
        </p:nvSpPr>
        <p:spPr>
          <a:xfrm>
            <a:off x="990600" y="3478164"/>
            <a:ext cx="4419600" cy="307777"/>
          </a:xfrm>
          <a:prstGeom prst="rect">
            <a:avLst/>
          </a:prstGeom>
          <a:noFill/>
        </p:spPr>
        <p:txBody>
          <a:bodyPr wrap="square" rtlCol="0">
            <a:spAutoFit/>
          </a:bodyPr>
          <a:lstStyle/>
          <a:p>
            <a:r>
              <a:rPr lang="en-US" sz="1400" dirty="0" err="1" smtClean="0">
                <a:solidFill>
                  <a:srgbClr val="92D050"/>
                </a:solidFill>
              </a:rPr>
              <a:t>CreateFile</a:t>
            </a:r>
            <a:r>
              <a:rPr lang="en-US" sz="1400" dirty="0" smtClean="0">
                <a:solidFill>
                  <a:srgbClr val="92D050"/>
                </a:solidFill>
              </a:rPr>
              <a:t>( GENERIC_READ | GENERIC_WRITE )</a:t>
            </a:r>
          </a:p>
        </p:txBody>
      </p:sp>
      <p:sp>
        <p:nvSpPr>
          <p:cNvPr id="2" name="Title 1"/>
          <p:cNvSpPr>
            <a:spLocks noGrp="1"/>
          </p:cNvSpPr>
          <p:nvPr>
            <p:ph type="title"/>
          </p:nvPr>
        </p:nvSpPr>
        <p:spPr>
          <a:xfrm>
            <a:off x="387350" y="152400"/>
            <a:ext cx="8369300" cy="997196"/>
          </a:xfrm>
        </p:spPr>
        <p:txBody>
          <a:bodyPr/>
          <a:lstStyle/>
          <a:p>
            <a:r>
              <a:rPr lang="en-US" dirty="0" smtClean="0"/>
              <a:t>Developing Responsive Applications</a:t>
            </a:r>
            <a:br>
              <a:rPr lang="en-US" dirty="0" smtClean="0"/>
            </a:br>
            <a:r>
              <a:rPr sz="3200" smtClean="0">
                <a:solidFill>
                  <a:schemeClr val="accent3"/>
                </a:solidFill>
              </a:rPr>
              <a:t>SMB2 leasing </a:t>
            </a:r>
            <a:r>
              <a:rPr sz="3200" dirty="0" smtClean="0">
                <a:solidFill>
                  <a:schemeClr val="accent3"/>
                </a:solidFill>
              </a:rPr>
              <a:t>in action</a:t>
            </a:r>
            <a:endParaRPr sz="3200" dirty="0">
              <a:solidFill>
                <a:schemeClr val="accent3"/>
              </a:solidFill>
            </a:endParaRPr>
          </a:p>
        </p:txBody>
      </p:sp>
      <p:cxnSp>
        <p:nvCxnSpPr>
          <p:cNvPr id="63" name="Straight Connector 62"/>
          <p:cNvCxnSpPr/>
          <p:nvPr/>
        </p:nvCxnSpPr>
        <p:spPr>
          <a:xfrm rot="5400000">
            <a:off x="2370932" y="4075906"/>
            <a:ext cx="4343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5400000">
            <a:off x="4809332" y="4075906"/>
            <a:ext cx="43434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3246438" y="2057400"/>
            <a:ext cx="1219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4694238" y="2057400"/>
            <a:ext cx="2209800" cy="76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rot="10800000" flipV="1">
            <a:off x="4694238" y="2209800"/>
            <a:ext cx="2209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rot="21259112">
            <a:off x="5007566" y="2330116"/>
            <a:ext cx="1524905" cy="307777"/>
          </a:xfrm>
          <a:prstGeom prst="rect">
            <a:avLst/>
          </a:prstGeom>
          <a:noFill/>
        </p:spPr>
        <p:txBody>
          <a:bodyPr wrap="square" rtlCol="0">
            <a:spAutoFit/>
          </a:bodyPr>
          <a:lstStyle/>
          <a:p>
            <a:r>
              <a:rPr lang="en-US" sz="1400" dirty="0" smtClean="0"/>
              <a:t>Granted lease</a:t>
            </a:r>
            <a:endParaRPr lang="en-US" sz="1400" dirty="0"/>
          </a:p>
        </p:txBody>
      </p:sp>
      <p:cxnSp>
        <p:nvCxnSpPr>
          <p:cNvPr id="70" name="Straight Arrow Connector 69"/>
          <p:cNvCxnSpPr/>
          <p:nvPr/>
        </p:nvCxnSpPr>
        <p:spPr>
          <a:xfrm>
            <a:off x="3246438" y="2743200"/>
            <a:ext cx="12192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3246438" y="3505200"/>
            <a:ext cx="1219200" cy="158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990600" y="2590800"/>
            <a:ext cx="805092" cy="307777"/>
          </a:xfrm>
          <a:prstGeom prst="rect">
            <a:avLst/>
          </a:prstGeom>
          <a:noFill/>
        </p:spPr>
        <p:txBody>
          <a:bodyPr wrap="none" rtlCol="0">
            <a:spAutoFit/>
          </a:bodyPr>
          <a:lstStyle/>
          <a:p>
            <a:r>
              <a:rPr lang="en-US" sz="1400" dirty="0" err="1" smtClean="0"/>
              <a:t>ReadFile</a:t>
            </a:r>
            <a:endParaRPr lang="en-US" sz="1400" dirty="0"/>
          </a:p>
        </p:txBody>
      </p:sp>
      <p:sp>
        <p:nvSpPr>
          <p:cNvPr id="73" name="TextBox 72"/>
          <p:cNvSpPr txBox="1"/>
          <p:nvPr/>
        </p:nvSpPr>
        <p:spPr>
          <a:xfrm>
            <a:off x="990600" y="3249564"/>
            <a:ext cx="1096775" cy="307777"/>
          </a:xfrm>
          <a:prstGeom prst="rect">
            <a:avLst/>
          </a:prstGeom>
          <a:noFill/>
        </p:spPr>
        <p:txBody>
          <a:bodyPr wrap="none" rtlCol="0">
            <a:spAutoFit/>
          </a:bodyPr>
          <a:lstStyle/>
          <a:p>
            <a:r>
              <a:rPr lang="en-US" sz="1400" dirty="0" err="1" smtClean="0">
                <a:solidFill>
                  <a:srgbClr val="92D050"/>
                </a:solidFill>
              </a:rPr>
              <a:t>CloseHandle</a:t>
            </a:r>
            <a:endParaRPr lang="en-US" sz="1400" dirty="0">
              <a:solidFill>
                <a:srgbClr val="92D050"/>
              </a:solidFill>
            </a:endParaRPr>
          </a:p>
        </p:txBody>
      </p:sp>
      <p:cxnSp>
        <p:nvCxnSpPr>
          <p:cNvPr id="74" name="Straight Arrow Connector 73"/>
          <p:cNvCxnSpPr/>
          <p:nvPr/>
        </p:nvCxnSpPr>
        <p:spPr>
          <a:xfrm>
            <a:off x="3246438" y="3733800"/>
            <a:ext cx="1219200" cy="158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4160838" y="1524000"/>
            <a:ext cx="725968" cy="369332"/>
          </a:xfrm>
          <a:prstGeom prst="rect">
            <a:avLst/>
          </a:prstGeom>
          <a:noFill/>
        </p:spPr>
        <p:txBody>
          <a:bodyPr wrap="none" rtlCol="0">
            <a:spAutoFit/>
          </a:bodyPr>
          <a:lstStyle/>
          <a:p>
            <a:r>
              <a:rPr lang="en-US" dirty="0" smtClean="0"/>
              <a:t>Client</a:t>
            </a:r>
            <a:endParaRPr lang="en-US" dirty="0"/>
          </a:p>
        </p:txBody>
      </p:sp>
      <p:sp>
        <p:nvSpPr>
          <p:cNvPr id="76" name="TextBox 75"/>
          <p:cNvSpPr txBox="1"/>
          <p:nvPr/>
        </p:nvSpPr>
        <p:spPr>
          <a:xfrm>
            <a:off x="6751638" y="1524000"/>
            <a:ext cx="785664" cy="369332"/>
          </a:xfrm>
          <a:prstGeom prst="rect">
            <a:avLst/>
          </a:prstGeom>
          <a:noFill/>
        </p:spPr>
        <p:txBody>
          <a:bodyPr wrap="square" rtlCol="0">
            <a:spAutoFit/>
          </a:bodyPr>
          <a:lstStyle/>
          <a:p>
            <a:r>
              <a:rPr lang="en-US" dirty="0" smtClean="0"/>
              <a:t>Server</a:t>
            </a:r>
            <a:endParaRPr lang="en-US" dirty="0"/>
          </a:p>
        </p:txBody>
      </p:sp>
      <p:cxnSp>
        <p:nvCxnSpPr>
          <p:cNvPr id="77" name="Straight Arrow Connector 76"/>
          <p:cNvCxnSpPr/>
          <p:nvPr/>
        </p:nvCxnSpPr>
        <p:spPr>
          <a:xfrm rot="10800000" flipV="1">
            <a:off x="4618038" y="4495800"/>
            <a:ext cx="2209800" cy="228600"/>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3246438" y="3962400"/>
            <a:ext cx="1219200" cy="158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a:off x="4618038" y="4267200"/>
            <a:ext cx="2209800" cy="152400"/>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990600" y="4114800"/>
            <a:ext cx="2362200" cy="307777"/>
          </a:xfrm>
          <a:prstGeom prst="rect">
            <a:avLst/>
          </a:prstGeom>
          <a:noFill/>
        </p:spPr>
        <p:txBody>
          <a:bodyPr wrap="square" rtlCol="0">
            <a:spAutoFit/>
          </a:bodyPr>
          <a:lstStyle/>
          <a:p>
            <a:r>
              <a:rPr lang="en-US" sz="1400" dirty="0" err="1" smtClean="0">
                <a:solidFill>
                  <a:srgbClr val="FFC000"/>
                </a:solidFill>
              </a:rPr>
              <a:t>CreateFile</a:t>
            </a:r>
            <a:r>
              <a:rPr lang="en-US" sz="1400" dirty="0" smtClean="0">
                <a:solidFill>
                  <a:srgbClr val="FFC000"/>
                </a:solidFill>
              </a:rPr>
              <a:t>( GENERIC_READ )                 </a:t>
            </a:r>
            <a:endParaRPr lang="en-US" sz="1400" dirty="0">
              <a:solidFill>
                <a:srgbClr val="FFC000"/>
              </a:solidFill>
            </a:endParaRPr>
          </a:p>
        </p:txBody>
      </p:sp>
      <p:cxnSp>
        <p:nvCxnSpPr>
          <p:cNvPr id="85" name="Straight Arrow Connector 84"/>
          <p:cNvCxnSpPr/>
          <p:nvPr/>
        </p:nvCxnSpPr>
        <p:spPr>
          <a:xfrm>
            <a:off x="4618038" y="2743200"/>
            <a:ext cx="2209800" cy="1524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rot="10800000" flipV="1">
            <a:off x="4618038" y="2971800"/>
            <a:ext cx="2209800" cy="2286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990600" y="3706764"/>
            <a:ext cx="914400" cy="307777"/>
          </a:xfrm>
          <a:prstGeom prst="rect">
            <a:avLst/>
          </a:prstGeom>
          <a:noFill/>
        </p:spPr>
        <p:txBody>
          <a:bodyPr wrap="square" rtlCol="0">
            <a:spAutoFit/>
          </a:bodyPr>
          <a:lstStyle/>
          <a:p>
            <a:r>
              <a:rPr lang="en-US" sz="1400" dirty="0" err="1" smtClean="0">
                <a:solidFill>
                  <a:srgbClr val="92D050"/>
                </a:solidFill>
              </a:rPr>
              <a:t>WriteFile</a:t>
            </a:r>
            <a:endParaRPr lang="en-US" sz="1400" dirty="0">
              <a:solidFill>
                <a:srgbClr val="92D050"/>
              </a:solidFill>
            </a:endParaRPr>
          </a:p>
        </p:txBody>
      </p:sp>
      <p:sp>
        <p:nvSpPr>
          <p:cNvPr id="93" name="TextBox 92"/>
          <p:cNvSpPr txBox="1"/>
          <p:nvPr/>
        </p:nvSpPr>
        <p:spPr>
          <a:xfrm>
            <a:off x="3094038" y="2286000"/>
            <a:ext cx="1459951" cy="307777"/>
          </a:xfrm>
          <a:prstGeom prst="rect">
            <a:avLst/>
          </a:prstGeom>
          <a:noFill/>
        </p:spPr>
        <p:txBody>
          <a:bodyPr wrap="none" rtlCol="0">
            <a:spAutoFit/>
          </a:bodyPr>
          <a:lstStyle/>
          <a:p>
            <a:r>
              <a:rPr lang="en-US" sz="1400" dirty="0" smtClean="0"/>
              <a:t>Create completes</a:t>
            </a:r>
            <a:endParaRPr lang="en-US" sz="1400" dirty="0"/>
          </a:p>
        </p:txBody>
      </p:sp>
      <p:sp>
        <p:nvSpPr>
          <p:cNvPr id="94" name="TextBox 93"/>
          <p:cNvSpPr txBox="1"/>
          <p:nvPr/>
        </p:nvSpPr>
        <p:spPr>
          <a:xfrm>
            <a:off x="3094038" y="4648200"/>
            <a:ext cx="1459951" cy="307777"/>
          </a:xfrm>
          <a:prstGeom prst="rect">
            <a:avLst/>
          </a:prstGeom>
          <a:noFill/>
        </p:spPr>
        <p:txBody>
          <a:bodyPr wrap="none" rtlCol="0">
            <a:spAutoFit/>
          </a:bodyPr>
          <a:lstStyle/>
          <a:p>
            <a:r>
              <a:rPr lang="en-US" sz="1400" dirty="0" smtClean="0">
                <a:solidFill>
                  <a:srgbClr val="FFC000"/>
                </a:solidFill>
              </a:rPr>
              <a:t>Create completes</a:t>
            </a:r>
            <a:endParaRPr lang="en-US" sz="1400" dirty="0">
              <a:solidFill>
                <a:srgbClr val="FFC000"/>
              </a:solidFill>
            </a:endParaRPr>
          </a:p>
        </p:txBody>
      </p:sp>
      <p:sp>
        <p:nvSpPr>
          <p:cNvPr id="95" name="TextBox 94"/>
          <p:cNvSpPr txBox="1"/>
          <p:nvPr/>
        </p:nvSpPr>
        <p:spPr>
          <a:xfrm>
            <a:off x="2713038" y="2895600"/>
            <a:ext cx="1752600" cy="523220"/>
          </a:xfrm>
          <a:prstGeom prst="rect">
            <a:avLst/>
          </a:prstGeom>
          <a:noFill/>
        </p:spPr>
        <p:txBody>
          <a:bodyPr wrap="square" rtlCol="0">
            <a:spAutoFit/>
          </a:bodyPr>
          <a:lstStyle/>
          <a:p>
            <a:r>
              <a:rPr lang="en-US" sz="1400" dirty="0" err="1" smtClean="0"/>
              <a:t>ReadFile</a:t>
            </a:r>
            <a:r>
              <a:rPr lang="en-US" sz="1400" dirty="0" smtClean="0"/>
              <a:t> completes.</a:t>
            </a:r>
          </a:p>
          <a:p>
            <a:r>
              <a:rPr lang="en-US" sz="1400" dirty="0" smtClean="0"/>
              <a:t>Data is cached.</a:t>
            </a:r>
            <a:endParaRPr lang="en-US" sz="1400" dirty="0"/>
          </a:p>
        </p:txBody>
      </p:sp>
      <p:sp>
        <p:nvSpPr>
          <p:cNvPr id="96" name="TextBox 95"/>
          <p:cNvSpPr txBox="1"/>
          <p:nvPr/>
        </p:nvSpPr>
        <p:spPr>
          <a:xfrm>
            <a:off x="4618038" y="3352800"/>
            <a:ext cx="2544762" cy="307777"/>
          </a:xfrm>
          <a:prstGeom prst="rect">
            <a:avLst/>
          </a:prstGeom>
          <a:noFill/>
        </p:spPr>
        <p:txBody>
          <a:bodyPr wrap="square" rtlCol="0">
            <a:spAutoFit/>
          </a:bodyPr>
          <a:lstStyle/>
          <a:p>
            <a:r>
              <a:rPr lang="en-US" sz="1400" dirty="0" smtClean="0">
                <a:solidFill>
                  <a:srgbClr val="92D050"/>
                </a:solidFill>
              </a:rPr>
              <a:t>Close is not sent out on wire.</a:t>
            </a:r>
            <a:endParaRPr lang="en-US" sz="1400" dirty="0">
              <a:solidFill>
                <a:srgbClr val="92D050"/>
              </a:solidFill>
            </a:endParaRPr>
          </a:p>
        </p:txBody>
      </p:sp>
      <p:sp>
        <p:nvSpPr>
          <p:cNvPr id="98" name="TextBox 97"/>
          <p:cNvSpPr txBox="1"/>
          <p:nvPr/>
        </p:nvSpPr>
        <p:spPr>
          <a:xfrm>
            <a:off x="4618038" y="3581400"/>
            <a:ext cx="2133600" cy="307777"/>
          </a:xfrm>
          <a:prstGeom prst="rect">
            <a:avLst/>
          </a:prstGeom>
          <a:noFill/>
        </p:spPr>
        <p:txBody>
          <a:bodyPr wrap="square" rtlCol="0">
            <a:spAutoFit/>
          </a:bodyPr>
          <a:lstStyle/>
          <a:p>
            <a:r>
              <a:rPr lang="en-US" sz="1400" dirty="0" smtClean="0">
                <a:solidFill>
                  <a:srgbClr val="92D050"/>
                </a:solidFill>
              </a:rPr>
              <a:t>Cached handle is re-used.</a:t>
            </a:r>
            <a:endParaRPr lang="en-US" sz="1400" dirty="0">
              <a:solidFill>
                <a:srgbClr val="92D050"/>
              </a:solidFill>
            </a:endParaRPr>
          </a:p>
        </p:txBody>
      </p:sp>
      <p:sp>
        <p:nvSpPr>
          <p:cNvPr id="99" name="TextBox 98"/>
          <p:cNvSpPr txBox="1"/>
          <p:nvPr/>
        </p:nvSpPr>
        <p:spPr>
          <a:xfrm>
            <a:off x="4618038" y="3810000"/>
            <a:ext cx="2133600" cy="307777"/>
          </a:xfrm>
          <a:prstGeom prst="rect">
            <a:avLst/>
          </a:prstGeom>
          <a:noFill/>
        </p:spPr>
        <p:txBody>
          <a:bodyPr wrap="square" rtlCol="0">
            <a:spAutoFit/>
          </a:bodyPr>
          <a:lstStyle/>
          <a:p>
            <a:r>
              <a:rPr lang="en-US" sz="1400" dirty="0" smtClean="0">
                <a:solidFill>
                  <a:srgbClr val="92D050"/>
                </a:solidFill>
              </a:rPr>
              <a:t>Data is written to cache.</a:t>
            </a:r>
            <a:endParaRPr lang="en-US" sz="1400" dirty="0">
              <a:solidFill>
                <a:srgbClr val="92D050"/>
              </a:solidFill>
            </a:endParaRPr>
          </a:p>
        </p:txBody>
      </p:sp>
      <p:cxnSp>
        <p:nvCxnSpPr>
          <p:cNvPr id="100" name="Straight Arrow Connector 99"/>
          <p:cNvCxnSpPr/>
          <p:nvPr/>
        </p:nvCxnSpPr>
        <p:spPr>
          <a:xfrm>
            <a:off x="3246438" y="4267200"/>
            <a:ext cx="1219200" cy="1588"/>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4618038" y="5029200"/>
            <a:ext cx="2133600" cy="307777"/>
          </a:xfrm>
          <a:prstGeom prst="rect">
            <a:avLst/>
          </a:prstGeom>
          <a:noFill/>
        </p:spPr>
        <p:txBody>
          <a:bodyPr wrap="square" rtlCol="0">
            <a:spAutoFit/>
          </a:bodyPr>
          <a:lstStyle/>
          <a:p>
            <a:r>
              <a:rPr lang="en-US" sz="1400" dirty="0" smtClean="0">
                <a:solidFill>
                  <a:srgbClr val="92D050"/>
                </a:solidFill>
              </a:rPr>
              <a:t>Data is written to cache.</a:t>
            </a:r>
            <a:endParaRPr lang="en-US" sz="1400" dirty="0">
              <a:solidFill>
                <a:srgbClr val="92D050"/>
              </a:solidFill>
            </a:endParaRPr>
          </a:p>
        </p:txBody>
      </p:sp>
      <p:cxnSp>
        <p:nvCxnSpPr>
          <p:cNvPr id="103" name="Straight Arrow Connector 102"/>
          <p:cNvCxnSpPr/>
          <p:nvPr/>
        </p:nvCxnSpPr>
        <p:spPr>
          <a:xfrm>
            <a:off x="3246438" y="5181600"/>
            <a:ext cx="1219200" cy="158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sp>
        <p:nvSpPr>
          <p:cNvPr id="104" name="TextBox 103"/>
          <p:cNvSpPr txBox="1"/>
          <p:nvPr/>
        </p:nvSpPr>
        <p:spPr>
          <a:xfrm>
            <a:off x="1066800" y="5029200"/>
            <a:ext cx="847540" cy="307777"/>
          </a:xfrm>
          <a:prstGeom prst="rect">
            <a:avLst/>
          </a:prstGeom>
          <a:noFill/>
        </p:spPr>
        <p:txBody>
          <a:bodyPr wrap="none" rtlCol="0">
            <a:spAutoFit/>
          </a:bodyPr>
          <a:lstStyle/>
          <a:p>
            <a:r>
              <a:rPr lang="en-US" sz="1400" dirty="0" err="1" smtClean="0">
                <a:solidFill>
                  <a:srgbClr val="92D050"/>
                </a:solidFill>
              </a:rPr>
              <a:t>WriteFile</a:t>
            </a:r>
            <a:endParaRPr lang="en-US" sz="1400" dirty="0">
              <a:solidFill>
                <a:srgbClr val="92D050"/>
              </a:solidFill>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Developing Responsive Applications</a:t>
            </a:r>
            <a:br>
              <a:rPr lang="en-US" dirty="0" smtClean="0"/>
            </a:br>
            <a:r>
              <a:rPr lang="en-US" sz="3200" dirty="0" smtClean="0">
                <a:solidFill>
                  <a:schemeClr val="accent3"/>
                </a:solidFill>
              </a:rPr>
              <a:t>More </a:t>
            </a:r>
            <a:r>
              <a:rPr sz="3200" smtClean="0">
                <a:solidFill>
                  <a:schemeClr val="accent3"/>
                </a:solidFill>
              </a:rPr>
              <a:t>Windows 7 caching enhancements</a:t>
            </a:r>
            <a:endParaRPr sz="3200" dirty="0">
              <a:solidFill>
                <a:schemeClr val="accent3"/>
              </a:solidFill>
            </a:endParaRPr>
          </a:p>
        </p:txBody>
      </p:sp>
      <p:sp>
        <p:nvSpPr>
          <p:cNvPr id="3" name="Text Placeholder 2"/>
          <p:cNvSpPr>
            <a:spLocks noGrp="1"/>
          </p:cNvSpPr>
          <p:nvPr>
            <p:ph type="body" sz="quarter" idx="10"/>
          </p:nvPr>
        </p:nvSpPr>
        <p:spPr>
          <a:xfrm>
            <a:off x="730044" y="1411553"/>
            <a:ext cx="7672004" cy="4527778"/>
          </a:xfrm>
        </p:spPr>
        <p:txBody>
          <a:bodyPr/>
          <a:lstStyle/>
          <a:p>
            <a:pPr marL="457200" indent="-457200"/>
            <a:r>
              <a:rPr lang="en-US" dirty="0" smtClean="0"/>
              <a:t>Transparent cache</a:t>
            </a:r>
          </a:p>
          <a:p>
            <a:pPr marL="865188" lvl="1" indent="-457200"/>
            <a:r>
              <a:rPr lang="en-US" dirty="0" smtClean="0"/>
              <a:t>A secondary on-disk cache to augment the client’s in-memory cache</a:t>
            </a:r>
          </a:p>
          <a:p>
            <a:pPr marL="865188" lvl="1" indent="-457200"/>
            <a:r>
              <a:rPr lang="en-US" dirty="0" smtClean="0"/>
              <a:t>Uses the Windows offline files infrastructure.</a:t>
            </a:r>
          </a:p>
          <a:p>
            <a:pPr marL="865188" lvl="1" indent="-457200"/>
            <a:r>
              <a:rPr lang="en-US" dirty="0" smtClean="0"/>
              <a:t>Selectively enabled based on network latency and throughput.</a:t>
            </a:r>
          </a:p>
          <a:p>
            <a:pPr marL="457200" indent="-457200"/>
            <a:r>
              <a:rPr lang="en-US" dirty="0" err="1" smtClean="0"/>
              <a:t>BranchCache</a:t>
            </a:r>
            <a:endParaRPr lang="en-US" dirty="0" smtClean="0"/>
          </a:p>
          <a:p>
            <a:pPr marL="865188" lvl="1" indent="-457200"/>
            <a:r>
              <a:rPr lang="en-US" dirty="0" smtClean="0"/>
              <a:t>A peer cache which works in conjunction with the “offline files” cache.</a:t>
            </a:r>
          </a:p>
          <a:p>
            <a:pPr marL="865188" lvl="1" indent="-457200"/>
            <a:r>
              <a:rPr lang="en-US" dirty="0" smtClean="0"/>
              <a:t>Uses hashes generated by the server to fetch data from peers.</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Developing Responsive Applications</a:t>
            </a:r>
            <a:br>
              <a:rPr lang="en-US" dirty="0" smtClean="0"/>
            </a:br>
            <a:r>
              <a:rPr sz="3200" smtClean="0">
                <a:solidFill>
                  <a:schemeClr val="accent3"/>
                </a:solidFill>
              </a:rPr>
              <a:t>Windows 7 BranchCache in action</a:t>
            </a:r>
            <a:endParaRPr sz="3200" dirty="0">
              <a:solidFill>
                <a:schemeClr val="accent3"/>
              </a:solidFill>
            </a:endParaRPr>
          </a:p>
        </p:txBody>
      </p:sp>
      <p:cxnSp>
        <p:nvCxnSpPr>
          <p:cNvPr id="4" name="Straight Connector 3"/>
          <p:cNvCxnSpPr/>
          <p:nvPr/>
        </p:nvCxnSpPr>
        <p:spPr>
          <a:xfrm rot="5400000" flipH="1" flipV="1">
            <a:off x="4039394" y="3961606"/>
            <a:ext cx="457200" cy="1588"/>
          </a:xfrm>
          <a:prstGeom prst="line">
            <a:avLst/>
          </a:prstGeom>
        </p:spPr>
        <p:style>
          <a:lnRef idx="3">
            <a:schemeClr val="dk1"/>
          </a:lnRef>
          <a:fillRef idx="0">
            <a:schemeClr val="dk1"/>
          </a:fillRef>
          <a:effectRef idx="2">
            <a:schemeClr val="dk1"/>
          </a:effectRef>
          <a:fontRef idx="minor">
            <a:schemeClr val="tx1"/>
          </a:fontRef>
        </p:style>
      </p:cxnSp>
      <p:sp>
        <p:nvSpPr>
          <p:cNvPr id="5" name="Hexagon 4"/>
          <p:cNvSpPr/>
          <p:nvPr/>
        </p:nvSpPr>
        <p:spPr>
          <a:xfrm>
            <a:off x="2971800" y="1447800"/>
            <a:ext cx="2895600" cy="1219200"/>
          </a:xfrm>
          <a:prstGeom prst="hexagon">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 name="Rounded Rectangle 5"/>
          <p:cNvSpPr/>
          <p:nvPr/>
        </p:nvSpPr>
        <p:spPr>
          <a:xfrm>
            <a:off x="2971800" y="4267200"/>
            <a:ext cx="2819400" cy="12954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7" name="Picture 49" descr="Server HIS Host Integration"/>
          <p:cNvPicPr>
            <a:picLocks noChangeAspect="1" noChangeArrowheads="1"/>
          </p:cNvPicPr>
          <p:nvPr/>
        </p:nvPicPr>
        <p:blipFill>
          <a:blip r:embed="rId3"/>
          <a:srcRect/>
          <a:stretch>
            <a:fillRect/>
          </a:stretch>
        </p:blipFill>
        <p:spPr bwMode="auto">
          <a:xfrm>
            <a:off x="3810000" y="1447800"/>
            <a:ext cx="681116" cy="983707"/>
          </a:xfrm>
          <a:prstGeom prst="rect">
            <a:avLst/>
          </a:prstGeom>
          <a:noFill/>
        </p:spPr>
      </p:pic>
      <p:sp>
        <p:nvSpPr>
          <p:cNvPr id="8" name="Flowchart: Magnetic Disk 7"/>
          <p:cNvSpPr/>
          <p:nvPr/>
        </p:nvSpPr>
        <p:spPr>
          <a:xfrm>
            <a:off x="4038600" y="2743200"/>
            <a:ext cx="381000" cy="990600"/>
          </a:xfrm>
          <a:prstGeom prst="flowChartMagneticDisk">
            <a:avLst/>
          </a:prstGeom>
          <a:solidFill>
            <a:schemeClr val="accent3">
              <a:lumMod val="40000"/>
              <a:lumOff val="6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4495800" y="1524000"/>
            <a:ext cx="1113382" cy="584775"/>
          </a:xfrm>
          <a:prstGeom prst="rect">
            <a:avLst/>
          </a:prstGeom>
          <a:noFill/>
        </p:spPr>
        <p:txBody>
          <a:bodyPr wrap="none" rtlCol="0">
            <a:spAutoFit/>
          </a:bodyPr>
          <a:lstStyle/>
          <a:p>
            <a:r>
              <a:rPr lang="en-US" sz="1600" dirty="0" smtClean="0">
                <a:solidFill>
                  <a:schemeClr val="bg1"/>
                </a:solidFill>
              </a:rPr>
              <a:t>Windows 7</a:t>
            </a:r>
          </a:p>
          <a:p>
            <a:r>
              <a:rPr lang="en-US" sz="1600" dirty="0" smtClean="0">
                <a:solidFill>
                  <a:schemeClr val="bg1"/>
                </a:solidFill>
              </a:rPr>
              <a:t>Server</a:t>
            </a:r>
            <a:endParaRPr lang="en-US" sz="1600" dirty="0">
              <a:solidFill>
                <a:schemeClr val="bg1"/>
              </a:solidFill>
            </a:endParaRPr>
          </a:p>
        </p:txBody>
      </p:sp>
      <p:sp>
        <p:nvSpPr>
          <p:cNvPr id="10" name="TextBox 9"/>
          <p:cNvSpPr txBox="1"/>
          <p:nvPr/>
        </p:nvSpPr>
        <p:spPr>
          <a:xfrm>
            <a:off x="4499371" y="2895600"/>
            <a:ext cx="1366977" cy="738664"/>
          </a:xfrm>
          <a:prstGeom prst="rect">
            <a:avLst/>
          </a:prstGeom>
          <a:noFill/>
        </p:spPr>
        <p:txBody>
          <a:bodyPr wrap="none" rtlCol="0">
            <a:spAutoFit/>
          </a:bodyPr>
          <a:lstStyle/>
          <a:p>
            <a:r>
              <a:rPr lang="en-US" sz="1400" u="sng" dirty="0" smtClean="0"/>
              <a:t>High latency</a:t>
            </a:r>
          </a:p>
          <a:p>
            <a:r>
              <a:rPr lang="en-US" sz="1400" u="sng" dirty="0" smtClean="0"/>
              <a:t>Low-bandwidth </a:t>
            </a:r>
          </a:p>
          <a:p>
            <a:r>
              <a:rPr lang="en-US" sz="1400" u="sng" dirty="0" smtClean="0"/>
              <a:t>WAN link</a:t>
            </a:r>
          </a:p>
        </p:txBody>
      </p:sp>
      <p:grpSp>
        <p:nvGrpSpPr>
          <p:cNvPr id="11" name="Group 27"/>
          <p:cNvGrpSpPr/>
          <p:nvPr/>
        </p:nvGrpSpPr>
        <p:grpSpPr>
          <a:xfrm>
            <a:off x="3352800" y="4752201"/>
            <a:ext cx="787331" cy="737176"/>
            <a:chOff x="1251740" y="5410200"/>
            <a:chExt cx="787331" cy="737176"/>
          </a:xfrm>
        </p:grpSpPr>
        <p:pic>
          <p:nvPicPr>
            <p:cNvPr id="12" name="Picture 56" descr="PC with flat panel"/>
            <p:cNvPicPr>
              <a:picLocks noChangeAspect="1" noChangeArrowheads="1"/>
            </p:cNvPicPr>
            <p:nvPr/>
          </p:nvPicPr>
          <p:blipFill>
            <a:blip r:embed="rId4" cstate="print"/>
            <a:srcRect/>
            <a:stretch>
              <a:fillRect/>
            </a:stretch>
          </p:blipFill>
          <p:spPr bwMode="auto">
            <a:xfrm>
              <a:off x="1371600" y="5410200"/>
              <a:ext cx="533400" cy="502142"/>
            </a:xfrm>
            <a:prstGeom prst="rect">
              <a:avLst/>
            </a:prstGeom>
            <a:noFill/>
          </p:spPr>
        </p:pic>
        <p:sp>
          <p:nvSpPr>
            <p:cNvPr id="13" name="TextBox 12"/>
            <p:cNvSpPr txBox="1"/>
            <p:nvPr/>
          </p:nvSpPr>
          <p:spPr>
            <a:xfrm>
              <a:off x="1251740" y="5839599"/>
              <a:ext cx="787331" cy="307777"/>
            </a:xfrm>
            <a:prstGeom prst="rect">
              <a:avLst/>
            </a:prstGeom>
            <a:noFill/>
          </p:spPr>
          <p:txBody>
            <a:bodyPr wrap="none" rtlCol="0">
              <a:spAutoFit/>
            </a:bodyPr>
            <a:lstStyle/>
            <a:p>
              <a:pPr algn="ctr"/>
              <a:r>
                <a:rPr lang="en-US" sz="1400" b="1" dirty="0" smtClean="0">
                  <a:solidFill>
                    <a:schemeClr val="bg1"/>
                  </a:solidFill>
                </a:rPr>
                <a:t> Client 1</a:t>
              </a:r>
              <a:endParaRPr lang="en-US" sz="1400" b="1" dirty="0">
                <a:solidFill>
                  <a:schemeClr val="bg1"/>
                </a:solidFill>
              </a:endParaRPr>
            </a:p>
          </p:txBody>
        </p:sp>
      </p:grpSp>
      <p:grpSp>
        <p:nvGrpSpPr>
          <p:cNvPr id="14" name="Group 26"/>
          <p:cNvGrpSpPr/>
          <p:nvPr/>
        </p:nvGrpSpPr>
        <p:grpSpPr>
          <a:xfrm>
            <a:off x="4572000" y="4752201"/>
            <a:ext cx="747256" cy="737176"/>
            <a:chOff x="2590800" y="5438001"/>
            <a:chExt cx="747256" cy="737176"/>
          </a:xfrm>
        </p:grpSpPr>
        <p:pic>
          <p:nvPicPr>
            <p:cNvPr id="15" name="Picture 56" descr="PC with flat panel"/>
            <p:cNvPicPr>
              <a:picLocks noChangeAspect="1" noChangeArrowheads="1"/>
            </p:cNvPicPr>
            <p:nvPr/>
          </p:nvPicPr>
          <p:blipFill>
            <a:blip r:embed="rId4" cstate="print"/>
            <a:srcRect/>
            <a:stretch>
              <a:fillRect/>
            </a:stretch>
          </p:blipFill>
          <p:spPr bwMode="auto">
            <a:xfrm>
              <a:off x="2743200" y="5438001"/>
              <a:ext cx="533400" cy="502142"/>
            </a:xfrm>
            <a:prstGeom prst="rect">
              <a:avLst/>
            </a:prstGeom>
            <a:noFill/>
          </p:spPr>
        </p:pic>
        <p:sp>
          <p:nvSpPr>
            <p:cNvPr id="16" name="TextBox 15"/>
            <p:cNvSpPr txBox="1"/>
            <p:nvPr/>
          </p:nvSpPr>
          <p:spPr>
            <a:xfrm>
              <a:off x="2590800" y="5867400"/>
              <a:ext cx="747256" cy="307777"/>
            </a:xfrm>
            <a:prstGeom prst="rect">
              <a:avLst/>
            </a:prstGeom>
            <a:noFill/>
          </p:spPr>
          <p:txBody>
            <a:bodyPr wrap="none" rtlCol="0">
              <a:spAutoFit/>
            </a:bodyPr>
            <a:lstStyle/>
            <a:p>
              <a:pPr algn="ctr"/>
              <a:r>
                <a:rPr lang="en-US" sz="1400" b="1" dirty="0" smtClean="0">
                  <a:solidFill>
                    <a:schemeClr val="bg1"/>
                  </a:solidFill>
                </a:rPr>
                <a:t>Client 2</a:t>
              </a:r>
              <a:endParaRPr lang="en-US" sz="1400" b="1" dirty="0">
                <a:solidFill>
                  <a:schemeClr val="bg1"/>
                </a:solidFill>
              </a:endParaRPr>
            </a:p>
          </p:txBody>
        </p:sp>
      </p:grpSp>
      <p:cxnSp>
        <p:nvCxnSpPr>
          <p:cNvPr id="17" name="Straight Connector 16"/>
          <p:cNvCxnSpPr/>
          <p:nvPr/>
        </p:nvCxnSpPr>
        <p:spPr>
          <a:xfrm rot="5400000" flipH="1" flipV="1">
            <a:off x="4001294" y="2551906"/>
            <a:ext cx="381000" cy="1588"/>
          </a:xfrm>
          <a:prstGeom prst="line">
            <a:avLst/>
          </a:prstGeom>
        </p:spPr>
        <p:style>
          <a:lnRef idx="3">
            <a:schemeClr val="dk1"/>
          </a:lnRef>
          <a:fillRef idx="0">
            <a:schemeClr val="dk1"/>
          </a:fillRef>
          <a:effectRef idx="2">
            <a:schemeClr val="dk1"/>
          </a:effectRef>
          <a:fontRef idx="minor">
            <a:schemeClr val="tx1"/>
          </a:fontRef>
        </p:style>
      </p:cxnSp>
      <p:grpSp>
        <p:nvGrpSpPr>
          <p:cNvPr id="18" name="Group 88"/>
          <p:cNvGrpSpPr/>
          <p:nvPr/>
        </p:nvGrpSpPr>
        <p:grpSpPr>
          <a:xfrm>
            <a:off x="3352800" y="1828800"/>
            <a:ext cx="381000" cy="457200"/>
            <a:chOff x="1371600" y="2133600"/>
            <a:chExt cx="381000" cy="457200"/>
          </a:xfrm>
        </p:grpSpPr>
        <p:sp>
          <p:nvSpPr>
            <p:cNvPr id="19" name="Vertical Scroll 18"/>
            <p:cNvSpPr/>
            <p:nvPr/>
          </p:nvSpPr>
          <p:spPr>
            <a:xfrm>
              <a:off x="1371600" y="2133600"/>
              <a:ext cx="381000" cy="457200"/>
            </a:xfrm>
            <a:prstGeom prst="vertic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20" name="Straight Connector 19"/>
            <p:cNvCxnSpPr/>
            <p:nvPr/>
          </p:nvCxnSpPr>
          <p:spPr>
            <a:xfrm>
              <a:off x="1447800" y="2209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447800" y="22860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447800" y="23622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447800" y="2436812"/>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447800" y="2513012"/>
              <a:ext cx="22860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3352800" y="4267200"/>
            <a:ext cx="2104230" cy="400110"/>
          </a:xfrm>
          <a:prstGeom prst="rect">
            <a:avLst/>
          </a:prstGeom>
          <a:noFill/>
        </p:spPr>
        <p:txBody>
          <a:bodyPr wrap="none" rtlCol="0">
            <a:spAutoFit/>
          </a:bodyPr>
          <a:lstStyle/>
          <a:p>
            <a:r>
              <a:rPr lang="en-US" sz="2000" dirty="0" smtClean="0">
                <a:solidFill>
                  <a:schemeClr val="bg1"/>
                </a:solidFill>
              </a:rPr>
              <a:t>Windows 7 Clients</a:t>
            </a:r>
            <a:endParaRPr lang="en-US" sz="2000" dirty="0">
              <a:solidFill>
                <a:schemeClr val="bg1"/>
              </a:solidFill>
            </a:endParaRPr>
          </a:p>
        </p:txBody>
      </p:sp>
      <p:sp>
        <p:nvSpPr>
          <p:cNvPr id="26" name="Curved Left Arrow 25"/>
          <p:cNvSpPr/>
          <p:nvPr/>
        </p:nvSpPr>
        <p:spPr>
          <a:xfrm>
            <a:off x="5943600" y="4800600"/>
            <a:ext cx="381000" cy="304800"/>
          </a:xfrm>
          <a:prstGeom prst="curvedLef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27" name="Bent Arrow 26"/>
          <p:cNvSpPr/>
          <p:nvPr/>
        </p:nvSpPr>
        <p:spPr>
          <a:xfrm rot="10800000">
            <a:off x="2514600" y="2362200"/>
            <a:ext cx="304800" cy="1981200"/>
          </a:xfrm>
          <a:prstGeom prst="ben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28" name="Bent Arrow 27"/>
          <p:cNvSpPr/>
          <p:nvPr/>
        </p:nvSpPr>
        <p:spPr>
          <a:xfrm flipV="1">
            <a:off x="3657600" y="5562600"/>
            <a:ext cx="1828800" cy="381000"/>
          </a:xfrm>
          <a:prstGeom prst="bentArrow">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29" name="TextBox 28"/>
          <p:cNvSpPr txBox="1"/>
          <p:nvPr/>
        </p:nvSpPr>
        <p:spPr>
          <a:xfrm>
            <a:off x="1295400" y="2590800"/>
            <a:ext cx="1371600" cy="1600438"/>
          </a:xfrm>
          <a:prstGeom prst="rect">
            <a:avLst/>
          </a:prstGeom>
          <a:noFill/>
        </p:spPr>
        <p:txBody>
          <a:bodyPr wrap="square" rtlCol="0">
            <a:spAutoFit/>
          </a:bodyPr>
          <a:lstStyle/>
          <a:p>
            <a:pPr algn="r"/>
            <a:r>
              <a:rPr lang="en-US" sz="1400" dirty="0" smtClean="0"/>
              <a:t>First access to a file on the server pulls down the file over the slow WAN link</a:t>
            </a:r>
          </a:p>
          <a:p>
            <a:pPr algn="r"/>
            <a:r>
              <a:rPr lang="en-US" sz="1400" dirty="0" smtClean="0"/>
              <a:t>(</a:t>
            </a:r>
            <a:r>
              <a:rPr lang="en-US" sz="1400" smtClean="0"/>
              <a:t>WAN access)</a:t>
            </a:r>
            <a:endParaRPr lang="en-US" sz="1400" dirty="0"/>
          </a:p>
        </p:txBody>
      </p:sp>
      <p:sp>
        <p:nvSpPr>
          <p:cNvPr id="30" name="TextBox 29"/>
          <p:cNvSpPr txBox="1"/>
          <p:nvPr/>
        </p:nvSpPr>
        <p:spPr>
          <a:xfrm>
            <a:off x="1295400" y="4800600"/>
            <a:ext cx="1600200" cy="1600438"/>
          </a:xfrm>
          <a:prstGeom prst="rect">
            <a:avLst/>
          </a:prstGeom>
          <a:noFill/>
        </p:spPr>
        <p:txBody>
          <a:bodyPr wrap="square" rtlCol="0">
            <a:spAutoFit/>
          </a:bodyPr>
          <a:lstStyle/>
          <a:p>
            <a:pPr algn="r"/>
            <a:r>
              <a:rPr lang="en-US" sz="1400" dirty="0" smtClean="0"/>
              <a:t>Second access to the same file from another user in the branch is satisfied from the peer (local subnet access)</a:t>
            </a:r>
            <a:endParaRPr lang="en-US" sz="1400" dirty="0"/>
          </a:p>
        </p:txBody>
      </p:sp>
      <p:sp>
        <p:nvSpPr>
          <p:cNvPr id="31" name="TextBox 30"/>
          <p:cNvSpPr txBox="1"/>
          <p:nvPr/>
        </p:nvSpPr>
        <p:spPr>
          <a:xfrm>
            <a:off x="6400800" y="4343400"/>
            <a:ext cx="1600200" cy="1600438"/>
          </a:xfrm>
          <a:prstGeom prst="rect">
            <a:avLst/>
          </a:prstGeom>
          <a:noFill/>
        </p:spPr>
        <p:txBody>
          <a:bodyPr wrap="square" rtlCol="0">
            <a:spAutoFit/>
          </a:bodyPr>
          <a:lstStyle/>
          <a:p>
            <a:r>
              <a:rPr lang="en-US" sz="1400" dirty="0" smtClean="0"/>
              <a:t>Subsequent access from the same client is satisfied from the transparent cache (local machine access)</a:t>
            </a:r>
            <a:endParaRPr lang="en-US" sz="1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linds(horizontal)">
                                      <p:cBhvr>
                                        <p:cTn id="7" dur="500"/>
                                        <p:tgtEl>
                                          <p:spTgt spid="2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9"/>
                                        </p:tgtEl>
                                        <p:attrNameLst>
                                          <p:attrName>style.visibility</p:attrName>
                                        </p:attrNameLst>
                                      </p:cBhvr>
                                      <p:to>
                                        <p:strVal val="visible"/>
                                      </p:to>
                                    </p:set>
                                    <p:animEffect transition="in" filter="blinds(horizontal)">
                                      <p:cBhvr>
                                        <p:cTn id="10" dur="500"/>
                                        <p:tgtEl>
                                          <p:spTgt spid="29"/>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0.00052 0.03588 C 0.00382 0.14329 0.00834 0.25092 -0.00052 0.32153 C -0.00937 0.39213 -0.04531 0.4368 -0.05416 0.45972 " pathEditMode="relative" ptsTypes="aaA">
                                      <p:cBhvr>
                                        <p:cTn id="14" dur="2000" fill="hold"/>
                                        <p:tgtEl>
                                          <p:spTgt spid="18"/>
                                        </p:tgtEl>
                                        <p:attrNameLst>
                                          <p:attrName>ppt_x</p:attrName>
                                          <p:attrName>ppt_y</p:attrName>
                                        </p:attrNameLst>
                                      </p:cBhvr>
                                    </p:animMotion>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linds(horizontal)">
                                      <p:cBhvr>
                                        <p:cTn id="19" dur="500"/>
                                        <p:tgtEl>
                                          <p:spTgt spid="3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blinds(horizontal)">
                                      <p:cBhvr>
                                        <p:cTn id="22" dur="500"/>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0" presetClass="path" presetSubtype="0" accel="50000" decel="50000" fill="hold" nodeType="clickEffect">
                                  <p:stCondLst>
                                    <p:cond delay="0"/>
                                  </p:stCondLst>
                                  <p:childTnLst>
                                    <p:animMotion origin="layout" path="M -0.05417 0.45972 C -0.01563 0.43657 0.02292 0.41366 0.06597 0.41366 C 0.10903 0.41366 0.1566 0.43657 0.20417 0.45972 " pathEditMode="relative" ptsTypes="aaA">
                                      <p:cBhvr>
                                        <p:cTn id="26" dur="2000" fill="hold"/>
                                        <p:tgtEl>
                                          <p:spTgt spid="18"/>
                                        </p:tgtEl>
                                        <p:attrNameLst>
                                          <p:attrName>ppt_x</p:attrName>
                                          <p:attrName>ppt_y</p:attrName>
                                        </p:attrNameLst>
                                      </p:cBhvr>
                                    </p:animMotion>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blinds(horizontal)">
                                      <p:cBhvr>
                                        <p:cTn id="31" dur="500"/>
                                        <p:tgtEl>
                                          <p:spTgt spid="3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blinds(horizontal)">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nodeType="clickEffect">
                                  <p:stCondLst>
                                    <p:cond delay="0"/>
                                  </p:stCondLst>
                                  <p:childTnLst>
                                    <p:animMotion origin="layout" path="M 0.20417 0.45972 C 0.20261 0.48241 0.21928 0.52199 0.23508 0.52477 C 0.25087 0.52754 0.29775 0.49977 0.29931 0.47708 C 0.30087 0.4544 0.26042 0.39166 0.24462 0.38819 C 0.22883 0.38472 0.20574 0.43704 0.20417 0.45972 Z " pathEditMode="relative" ptsTypes="aaaaa">
                                      <p:cBhvr>
                                        <p:cTn id="38" dur="2000" fill="hold"/>
                                        <p:tgtEl>
                                          <p:spTgt spid="1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Developing Responsive Applications</a:t>
            </a:r>
            <a:r>
              <a:rPr lang="en-US" sz="3600" dirty="0" smtClean="0"/>
              <a:t/>
            </a:r>
            <a:br>
              <a:rPr lang="en-US" sz="3600" dirty="0" smtClean="0"/>
            </a:br>
            <a:r>
              <a:rPr lang="en-US" sz="3200" dirty="0" smtClean="0">
                <a:solidFill>
                  <a:schemeClr val="accent3"/>
                </a:solidFill>
              </a:rPr>
              <a:t>Application guidelines for effective caching</a:t>
            </a:r>
            <a:endParaRPr lang="en-US" sz="3200" dirty="0">
              <a:solidFill>
                <a:schemeClr val="accent3"/>
              </a:solidFill>
            </a:endParaRPr>
          </a:p>
        </p:txBody>
      </p:sp>
      <p:sp>
        <p:nvSpPr>
          <p:cNvPr id="3" name="Text Placeholder 2"/>
          <p:cNvSpPr>
            <a:spLocks noGrp="1"/>
          </p:cNvSpPr>
          <p:nvPr>
            <p:ph idx="1"/>
          </p:nvPr>
        </p:nvSpPr>
        <p:spPr>
          <a:xfrm>
            <a:off x="730044" y="1412875"/>
            <a:ext cx="7681532" cy="4825680"/>
          </a:xfrm>
        </p:spPr>
        <p:txBody>
          <a:bodyPr/>
          <a:lstStyle/>
          <a:p>
            <a:r>
              <a:rPr lang="en-US" dirty="0" smtClean="0"/>
              <a:t>Avoid multiple open handles to the same file at the same time</a:t>
            </a:r>
          </a:p>
          <a:p>
            <a:pPr lvl="1"/>
            <a:r>
              <a:rPr lang="en-US" dirty="0" smtClean="0"/>
              <a:t>Use the handle based APIs if possible</a:t>
            </a:r>
          </a:p>
          <a:p>
            <a:pPr lvl="1"/>
            <a:r>
              <a:rPr lang="en-US" dirty="0" smtClean="0"/>
              <a:t>With SMB2 leasing, opening multiple </a:t>
            </a:r>
            <a:br>
              <a:rPr lang="en-US" dirty="0" smtClean="0"/>
            </a:br>
            <a:r>
              <a:rPr lang="en-US" dirty="0" smtClean="0"/>
              <a:t>handles on Windows 7 is no longer a problem</a:t>
            </a:r>
          </a:p>
          <a:p>
            <a:r>
              <a:rPr lang="en-US" dirty="0" smtClean="0"/>
              <a:t>Make use of SMB “handle collapsing”. </a:t>
            </a:r>
          </a:p>
          <a:p>
            <a:pPr lvl="1"/>
            <a:r>
              <a:rPr lang="en-US" dirty="0" smtClean="0"/>
              <a:t>Identical handles to the same file can be “collapsed” (same access mode, share mode and create options)</a:t>
            </a:r>
          </a:p>
          <a:p>
            <a:pPr lvl="1"/>
            <a:r>
              <a:rPr lang="en-US" dirty="0" smtClean="0"/>
              <a:t>Particularly useful for SMB1 because a collapsed open implies that oplocks are not broken.</a:t>
            </a: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Responsive Applications</a:t>
            </a:r>
            <a:br>
              <a:rPr lang="en-US" dirty="0" smtClean="0"/>
            </a:br>
            <a:r>
              <a:rPr sz="3200" smtClean="0">
                <a:solidFill>
                  <a:schemeClr val="accent3"/>
                </a:solidFill>
              </a:rPr>
              <a:t>Application guidelines for effective caching</a:t>
            </a:r>
            <a:endParaRPr sz="3200" dirty="0">
              <a:solidFill>
                <a:schemeClr val="accent3"/>
              </a:solidFill>
            </a:endParaRPr>
          </a:p>
        </p:txBody>
      </p:sp>
      <p:sp>
        <p:nvSpPr>
          <p:cNvPr id="3" name="Text Placeholder 2"/>
          <p:cNvSpPr>
            <a:spLocks noGrp="1"/>
          </p:cNvSpPr>
          <p:nvPr>
            <p:ph idx="1"/>
          </p:nvPr>
        </p:nvSpPr>
        <p:spPr>
          <a:xfrm>
            <a:off x="730044" y="1412875"/>
            <a:ext cx="7681532" cy="4489562"/>
          </a:xfrm>
        </p:spPr>
        <p:txBody>
          <a:bodyPr/>
          <a:lstStyle/>
          <a:p>
            <a:pPr marL="457200" indent="-457200"/>
            <a:r>
              <a:rPr lang="en-US" dirty="0" smtClean="0"/>
              <a:t>Provide hints to the cache manager and </a:t>
            </a:r>
            <a:br>
              <a:rPr lang="en-US" dirty="0" smtClean="0"/>
            </a:br>
            <a:r>
              <a:rPr lang="en-US" dirty="0" smtClean="0"/>
              <a:t>the SMB redirector when opening the file</a:t>
            </a:r>
          </a:p>
          <a:p>
            <a:pPr marL="862013" lvl="1" indent="-404813"/>
            <a:r>
              <a:rPr lang="en-US" dirty="0" smtClean="0"/>
              <a:t>FILE_FLAG_SEQUENTIAL_SCAN tells the </a:t>
            </a:r>
            <a:br>
              <a:rPr lang="en-US" dirty="0" smtClean="0"/>
            </a:br>
            <a:r>
              <a:rPr lang="en-US" dirty="0" smtClean="0"/>
              <a:t>cache manager to cache data just ahead </a:t>
            </a:r>
            <a:br>
              <a:rPr lang="en-US" dirty="0" smtClean="0"/>
            </a:br>
            <a:r>
              <a:rPr lang="en-US" dirty="0" smtClean="0"/>
              <a:t>of where the application is reading</a:t>
            </a:r>
          </a:p>
          <a:p>
            <a:pPr marL="862013" lvl="1" indent="-404813"/>
            <a:r>
              <a:rPr lang="en-US" dirty="0" smtClean="0"/>
              <a:t>Incorrect hints can result in poor caching behavior.</a:t>
            </a:r>
          </a:p>
          <a:p>
            <a:pPr marL="457200" indent="-457200"/>
            <a:r>
              <a:rPr lang="en-US" dirty="0" smtClean="0"/>
              <a:t>Other caveats</a:t>
            </a:r>
          </a:p>
          <a:p>
            <a:pPr marL="862013" lvl="1" indent="-404813"/>
            <a:r>
              <a:rPr lang="en-US" dirty="0" smtClean="0"/>
              <a:t>Write-only opens are not cached</a:t>
            </a:r>
          </a:p>
          <a:p>
            <a:pPr marL="862013" lvl="1" indent="-404813"/>
            <a:r>
              <a:rPr lang="en-US" dirty="0" smtClean="0"/>
              <a:t>Byte range locks cause loss of all caching </a:t>
            </a:r>
            <a:br>
              <a:rPr lang="en-US" dirty="0" smtClean="0"/>
            </a:br>
            <a:r>
              <a:rPr lang="en-US" dirty="0" smtClean="0"/>
              <a:t>if there are multiple handles open</a:t>
            </a: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Developing Responsive Applications</a:t>
            </a:r>
            <a:br>
              <a:rPr lang="en-US" smtClean="0"/>
            </a:br>
            <a:r>
              <a:rPr sz="3200" smtClean="0">
                <a:solidFill>
                  <a:schemeClr val="accent3"/>
                </a:solidFill>
              </a:rPr>
              <a:t>Platform Support for Metadata Caching</a:t>
            </a:r>
            <a:endParaRPr sz="3200" dirty="0">
              <a:solidFill>
                <a:schemeClr val="accent3"/>
              </a:solidFill>
            </a:endParaRPr>
          </a:p>
        </p:txBody>
      </p:sp>
      <p:sp>
        <p:nvSpPr>
          <p:cNvPr id="3" name="Text Placeholder 2"/>
          <p:cNvSpPr>
            <a:spLocks noGrp="1"/>
          </p:cNvSpPr>
          <p:nvPr>
            <p:ph idx="1"/>
          </p:nvPr>
        </p:nvSpPr>
        <p:spPr>
          <a:xfrm>
            <a:off x="730044" y="1412875"/>
            <a:ext cx="7681532" cy="3711529"/>
          </a:xfrm>
        </p:spPr>
        <p:txBody>
          <a:bodyPr/>
          <a:lstStyle/>
          <a:p>
            <a:r>
              <a:rPr lang="en-US" sz="2800" dirty="0" smtClean="0"/>
              <a:t>Metadata queries have significant cost</a:t>
            </a:r>
          </a:p>
          <a:p>
            <a:pPr lvl="1"/>
            <a:r>
              <a:rPr lang="en-US" sz="2400" dirty="0" smtClean="0"/>
              <a:t>Each query may take up to 3 round trips</a:t>
            </a:r>
          </a:p>
          <a:p>
            <a:pPr lvl="1"/>
            <a:r>
              <a:rPr lang="en-US" sz="2400" dirty="0" smtClean="0"/>
              <a:t>Around 40% of SMB roundtrips are for file metadata </a:t>
            </a:r>
          </a:p>
          <a:p>
            <a:r>
              <a:rPr lang="en-US" sz="2800" dirty="0" smtClean="0"/>
              <a:t>Windows SMB clients can cache file metadata</a:t>
            </a:r>
          </a:p>
          <a:p>
            <a:pPr lvl="1"/>
            <a:r>
              <a:rPr lang="en-US" sz="2400" dirty="0" smtClean="0"/>
              <a:t>Metadata caching is best effort and there </a:t>
            </a:r>
            <a:br>
              <a:rPr lang="en-US" sz="2400" dirty="0" smtClean="0"/>
            </a:br>
            <a:r>
              <a:rPr lang="en-US" sz="2400" dirty="0" smtClean="0"/>
              <a:t>are very limited consistency guarantees</a:t>
            </a:r>
          </a:p>
          <a:p>
            <a:pPr lvl="1"/>
            <a:r>
              <a:rPr lang="en-US" sz="2400" dirty="0" smtClean="0"/>
              <a:t>Metadata caches expire after a fixed time</a:t>
            </a:r>
          </a:p>
          <a:p>
            <a:pPr lvl="1"/>
            <a:r>
              <a:rPr lang="en-US" sz="2400" dirty="0" smtClean="0"/>
              <a:t>SMB1 client caches only file attributes, </a:t>
            </a:r>
            <a:br>
              <a:rPr lang="en-US" sz="2400" dirty="0" smtClean="0"/>
            </a:br>
            <a:r>
              <a:rPr lang="en-US" sz="2400" dirty="0" smtClean="0"/>
              <a:t>timestamps, and file sizes by default</a:t>
            </a:r>
          </a:p>
          <a:p>
            <a:pPr lvl="1"/>
            <a:r>
              <a:rPr lang="en-US" sz="2400" dirty="0" smtClean="0"/>
              <a:t>SMB2 client caches directory enumeration in addition</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Responsive Applications</a:t>
            </a:r>
            <a:r>
              <a:rPr smtClean="0"/>
              <a:t/>
            </a:r>
            <a:br>
              <a:rPr smtClean="0"/>
            </a:br>
            <a:r>
              <a:rPr sz="3200" smtClean="0">
                <a:solidFill>
                  <a:schemeClr val="accent3"/>
                </a:solidFill>
              </a:rPr>
              <a:t>Application guidelines for metadata access</a:t>
            </a:r>
            <a:endParaRPr sz="3200" dirty="0">
              <a:solidFill>
                <a:schemeClr val="accent3"/>
              </a:solidFill>
            </a:endParaRPr>
          </a:p>
        </p:txBody>
      </p:sp>
      <p:sp>
        <p:nvSpPr>
          <p:cNvPr id="3" name="Text Placeholder 2"/>
          <p:cNvSpPr>
            <a:spLocks noGrp="1"/>
          </p:cNvSpPr>
          <p:nvPr>
            <p:ph idx="1"/>
          </p:nvPr>
        </p:nvSpPr>
        <p:spPr>
          <a:xfrm>
            <a:off x="730044" y="1412875"/>
            <a:ext cx="7681532" cy="4540795"/>
          </a:xfrm>
        </p:spPr>
        <p:txBody>
          <a:bodyPr/>
          <a:lstStyle/>
          <a:p>
            <a:r>
              <a:rPr lang="en-US" sz="2400" dirty="0" smtClean="0"/>
              <a:t>Maximize use of the metadata cache</a:t>
            </a:r>
          </a:p>
          <a:p>
            <a:pPr marL="744538" lvl="1" indent="-350838"/>
            <a:r>
              <a:rPr lang="en-US" sz="2000" dirty="0" err="1" smtClean="0">
                <a:solidFill>
                  <a:schemeClr val="accent3"/>
                </a:solidFill>
                <a:latin typeface="Consolas" pitchFamily="49" charset="0"/>
              </a:rPr>
              <a:t>GetFileAttributes</a:t>
            </a:r>
            <a:r>
              <a:rPr lang="en-US" sz="2000" dirty="0" smtClean="0"/>
              <a:t>, </a:t>
            </a:r>
            <a:r>
              <a:rPr lang="en-US" sz="2000" dirty="0" err="1" smtClean="0">
                <a:solidFill>
                  <a:schemeClr val="accent3"/>
                </a:solidFill>
                <a:latin typeface="Consolas" pitchFamily="49" charset="0"/>
              </a:rPr>
              <a:t>GetFileSize</a:t>
            </a:r>
            <a:r>
              <a:rPr lang="en-US" sz="2000" dirty="0" smtClean="0"/>
              <a:t>, </a:t>
            </a:r>
            <a:r>
              <a:rPr lang="en-US" sz="2000" dirty="0" err="1" smtClean="0">
                <a:solidFill>
                  <a:schemeClr val="accent3"/>
                </a:solidFill>
                <a:latin typeface="Consolas" pitchFamily="49" charset="0"/>
              </a:rPr>
              <a:t>GetFileTime</a:t>
            </a:r>
            <a:r>
              <a:rPr lang="en-US" sz="2000" dirty="0" smtClean="0"/>
              <a:t> are cached</a:t>
            </a:r>
          </a:p>
          <a:p>
            <a:pPr marL="744538" lvl="1" indent="-350838"/>
            <a:r>
              <a:rPr lang="en-US" sz="2000" dirty="0" smtClean="0"/>
              <a:t>Directory enumeration via </a:t>
            </a:r>
            <a:r>
              <a:rPr lang="en-US" sz="2000" dirty="0" err="1" smtClean="0">
                <a:solidFill>
                  <a:schemeClr val="accent3"/>
                </a:solidFill>
                <a:latin typeface="Consolas" pitchFamily="49" charset="0"/>
              </a:rPr>
              <a:t>FindFirstFile</a:t>
            </a:r>
            <a:r>
              <a:rPr lang="en-US" sz="2000" dirty="0" smtClean="0"/>
              <a:t>/</a:t>
            </a:r>
            <a:r>
              <a:rPr lang="en-US" sz="2000" dirty="0" err="1" smtClean="0">
                <a:solidFill>
                  <a:schemeClr val="accent3"/>
                </a:solidFill>
                <a:latin typeface="Consolas" pitchFamily="49" charset="0"/>
              </a:rPr>
              <a:t>FindNextFile</a:t>
            </a:r>
            <a:r>
              <a:rPr lang="en-US" sz="2000" dirty="0" smtClean="0">
                <a:latin typeface="Consolas" pitchFamily="49" charset="0"/>
              </a:rPr>
              <a:t> </a:t>
            </a:r>
            <a:r>
              <a:rPr lang="en-US" sz="2000" dirty="0" smtClean="0"/>
              <a:t/>
            </a:r>
            <a:br>
              <a:rPr lang="en-US" sz="2000" dirty="0" smtClean="0"/>
            </a:br>
            <a:r>
              <a:rPr lang="en-US" sz="2000" dirty="0" smtClean="0"/>
              <a:t>are cached for SMB2 only</a:t>
            </a:r>
          </a:p>
          <a:p>
            <a:pPr marL="744538" lvl="1" indent="-350838"/>
            <a:r>
              <a:rPr lang="en-US" sz="2000" dirty="0" smtClean="0"/>
              <a:t>Only the </a:t>
            </a:r>
            <a:r>
              <a:rPr lang="en-US" sz="1800" i="1" dirty="0" err="1" smtClean="0">
                <a:latin typeface="Consolas" pitchFamily="49" charset="0"/>
              </a:rPr>
              <a:t>FileBasicInfo</a:t>
            </a:r>
            <a:r>
              <a:rPr lang="en-US" sz="2000" dirty="0" smtClean="0"/>
              <a:t>, </a:t>
            </a:r>
            <a:r>
              <a:rPr lang="en-US" sz="1800" i="1" dirty="0" err="1" smtClean="0">
                <a:latin typeface="Consolas" pitchFamily="49" charset="0"/>
              </a:rPr>
              <a:t>FileStandardInfo</a:t>
            </a:r>
            <a:r>
              <a:rPr lang="en-US" sz="2000" dirty="0" smtClean="0"/>
              <a:t> and </a:t>
            </a:r>
            <a:r>
              <a:rPr lang="en-US" sz="1800" i="1" dirty="0" err="1" smtClean="0">
                <a:latin typeface="Consolas" pitchFamily="49" charset="0"/>
              </a:rPr>
              <a:t>FileNameInfo</a:t>
            </a:r>
            <a:r>
              <a:rPr lang="en-US" sz="1800" dirty="0" smtClean="0">
                <a:latin typeface="Consolas" pitchFamily="49" charset="0"/>
              </a:rPr>
              <a:t> </a:t>
            </a:r>
            <a:r>
              <a:rPr lang="en-US" sz="2000" dirty="0" smtClean="0"/>
              <a:t>classes supported by the </a:t>
            </a:r>
            <a:r>
              <a:rPr lang="en-US" sz="2000" dirty="0" err="1" smtClean="0">
                <a:solidFill>
                  <a:schemeClr val="accent3"/>
                </a:solidFill>
                <a:latin typeface="Consolas" pitchFamily="49" charset="0"/>
              </a:rPr>
              <a:t>GetFileInformationByHandleEx</a:t>
            </a:r>
            <a:r>
              <a:rPr lang="en-US" sz="2000" dirty="0" smtClean="0"/>
              <a:t> API are cached</a:t>
            </a:r>
            <a:endParaRPr lang="en-US" sz="2400" dirty="0" smtClean="0"/>
          </a:p>
          <a:p>
            <a:r>
              <a:rPr lang="en-US" sz="2400" dirty="0" smtClean="0"/>
              <a:t>Avoid repeated queries for non-cached </a:t>
            </a:r>
            <a:br>
              <a:rPr lang="en-US" sz="2400" dirty="0" smtClean="0"/>
            </a:br>
            <a:r>
              <a:rPr lang="en-US" sz="2400" dirty="0" smtClean="0"/>
              <a:t>metadata by caching at the application level</a:t>
            </a:r>
            <a:endParaRPr lang="en-US" sz="2000" dirty="0" smtClean="0"/>
          </a:p>
          <a:p>
            <a:r>
              <a:rPr lang="en-US" sz="2400" dirty="0" smtClean="0"/>
              <a:t>Use the </a:t>
            </a:r>
            <a:r>
              <a:rPr lang="en-US" sz="2400" dirty="0" err="1" smtClean="0">
                <a:solidFill>
                  <a:schemeClr val="accent3"/>
                </a:solidFill>
                <a:latin typeface="Consolas" pitchFamily="49" charset="0"/>
              </a:rPr>
              <a:t>GetFileInformationByHandle</a:t>
            </a:r>
            <a:r>
              <a:rPr lang="en-US" sz="2400" dirty="0" smtClean="0">
                <a:solidFill>
                  <a:schemeClr val="accent3"/>
                </a:solidFill>
              </a:rPr>
              <a:t>(</a:t>
            </a:r>
            <a:r>
              <a:rPr lang="en-US" sz="2400" dirty="0" smtClean="0">
                <a:solidFill>
                  <a:schemeClr val="accent3"/>
                </a:solidFill>
                <a:latin typeface="Consolas" pitchFamily="49" charset="0"/>
              </a:rPr>
              <a:t>Ex</a:t>
            </a:r>
            <a:r>
              <a:rPr lang="en-US" sz="2400" dirty="0" smtClean="0">
                <a:solidFill>
                  <a:schemeClr val="accent3"/>
                </a:solidFill>
              </a:rPr>
              <a:t>) </a:t>
            </a:r>
            <a:r>
              <a:rPr lang="en-US" sz="2400" dirty="0" smtClean="0">
                <a:solidFill>
                  <a:schemeClr val="tx1"/>
                </a:solidFill>
              </a:rPr>
              <a:t>API</a:t>
            </a:r>
          </a:p>
          <a:p>
            <a:r>
              <a:rPr lang="en-US" sz="2400" dirty="0" smtClean="0"/>
              <a:t>Use large buffers for variable length queries</a:t>
            </a:r>
          </a:p>
          <a:p>
            <a:pPr marL="744538" lvl="1" indent="-350838"/>
            <a:r>
              <a:rPr lang="en-US" sz="2000" dirty="0" smtClean="0"/>
              <a:t>Security descriptors, stream enumeration</a:t>
            </a:r>
          </a:p>
          <a:p>
            <a:pPr marL="744538" lvl="1" indent="-350838"/>
            <a:r>
              <a:rPr lang="en-US" sz="2000" dirty="0" smtClean="0"/>
              <a:t>Use the </a:t>
            </a:r>
            <a:r>
              <a:rPr lang="en-US" sz="2000" dirty="0" err="1" smtClean="0">
                <a:solidFill>
                  <a:schemeClr val="accent3"/>
                </a:solidFill>
                <a:latin typeface="Consolas" pitchFamily="49" charset="0"/>
              </a:rPr>
              <a:t>GetFileInformationByHandleEx</a:t>
            </a:r>
            <a:r>
              <a:rPr lang="en-US" sz="2000" dirty="0" smtClean="0">
                <a:solidFill>
                  <a:schemeClr val="accent3"/>
                </a:solidFill>
                <a:latin typeface="Consolas" pitchFamily="49" charset="0"/>
              </a:rPr>
              <a:t> </a:t>
            </a:r>
            <a:r>
              <a:rPr lang="en-US" sz="2000" dirty="0" smtClean="0"/>
              <a:t>API </a:t>
            </a:r>
            <a:br>
              <a:rPr lang="en-US" sz="2000" dirty="0" smtClean="0"/>
            </a:br>
            <a:r>
              <a:rPr lang="en-US" sz="2000" dirty="0" smtClean="0"/>
              <a:t>to enumerate directories (SMB2 on Windows 7 only!)</a:t>
            </a:r>
            <a:endParaRPr lang="en-US" sz="2000" dirty="0" smtClean="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Responsive Applications</a:t>
            </a:r>
            <a:r>
              <a:rPr smtClean="0"/>
              <a:t/>
            </a:r>
            <a:br>
              <a:rPr smtClean="0"/>
            </a:br>
            <a:r>
              <a:rPr sz="3200" smtClean="0">
                <a:solidFill>
                  <a:schemeClr val="accent3"/>
                </a:solidFill>
              </a:rPr>
              <a:t>General considerations</a:t>
            </a:r>
            <a:endParaRPr sz="3200" dirty="0">
              <a:solidFill>
                <a:schemeClr val="accent3"/>
              </a:solidFill>
            </a:endParaRPr>
          </a:p>
        </p:txBody>
      </p:sp>
      <p:sp>
        <p:nvSpPr>
          <p:cNvPr id="3" name="Text Placeholder 2"/>
          <p:cNvSpPr>
            <a:spLocks noGrp="1"/>
          </p:cNvSpPr>
          <p:nvPr>
            <p:ph idx="1"/>
          </p:nvPr>
        </p:nvSpPr>
        <p:spPr>
          <a:xfrm>
            <a:off x="730044" y="1412875"/>
            <a:ext cx="7681532" cy="5143203"/>
          </a:xfrm>
        </p:spPr>
        <p:txBody>
          <a:bodyPr/>
          <a:lstStyle/>
          <a:p>
            <a:pPr marL="457200" indent="-457200"/>
            <a:r>
              <a:rPr lang="en-US" dirty="0" smtClean="0"/>
              <a:t>Support I/O cancellation</a:t>
            </a:r>
          </a:p>
          <a:p>
            <a:pPr marL="862013" lvl="1" indent="-404813"/>
            <a:r>
              <a:rPr lang="en-US" dirty="0" smtClean="0"/>
              <a:t>Starting with Windows Vista, creates can be cancelled via the </a:t>
            </a:r>
            <a:r>
              <a:rPr lang="en-US" sz="2400" dirty="0" err="1" smtClean="0">
                <a:solidFill>
                  <a:schemeClr val="accent3"/>
                </a:solidFill>
                <a:latin typeface="Consolas" pitchFamily="49" charset="0"/>
              </a:rPr>
              <a:t>CancelSynchronousIo</a:t>
            </a:r>
            <a:r>
              <a:rPr lang="en-US" dirty="0" smtClean="0"/>
              <a:t> API</a:t>
            </a:r>
          </a:p>
          <a:p>
            <a:pPr marL="1254125" lvl="2" indent="-392113"/>
            <a:r>
              <a:rPr lang="en-US" sz="2000" dirty="0" err="1" smtClean="0">
                <a:solidFill>
                  <a:schemeClr val="accent3"/>
                </a:solidFill>
                <a:latin typeface="Consolas" pitchFamily="49" charset="0"/>
              </a:rPr>
              <a:t>CreateFile</a:t>
            </a:r>
            <a:r>
              <a:rPr lang="en-US" dirty="0" smtClean="0"/>
              <a:t> calls can sometimes incur connection establishment and authentication delays</a:t>
            </a:r>
          </a:p>
          <a:p>
            <a:pPr marL="1254125" lvl="2" indent="-392113"/>
            <a:r>
              <a:rPr lang="en-US" dirty="0" smtClean="0"/>
              <a:t>Majority of app hangs involve a code </a:t>
            </a:r>
            <a:br>
              <a:rPr lang="en-US" dirty="0" smtClean="0"/>
            </a:br>
            <a:r>
              <a:rPr lang="en-US" dirty="0" smtClean="0"/>
              <a:t>path trying to open the file</a:t>
            </a:r>
          </a:p>
          <a:p>
            <a:pPr marL="862013" lvl="1" indent="-404813"/>
            <a:r>
              <a:rPr lang="en-US" dirty="0" smtClean="0"/>
              <a:t>Use overlapped I/O whenever possible</a:t>
            </a:r>
          </a:p>
          <a:p>
            <a:pPr marL="1254125" lvl="2" indent="-392113"/>
            <a:r>
              <a:rPr lang="en-US" dirty="0" smtClean="0"/>
              <a:t>Does not block</a:t>
            </a:r>
          </a:p>
          <a:p>
            <a:pPr marL="1254125" lvl="2" indent="-392113"/>
            <a:r>
              <a:rPr lang="en-US" dirty="0" smtClean="0"/>
              <a:t>Can be selectively cancelled via </a:t>
            </a:r>
            <a:r>
              <a:rPr lang="en-US" dirty="0" err="1" smtClean="0">
                <a:solidFill>
                  <a:schemeClr val="accent3"/>
                </a:solidFill>
                <a:latin typeface="Consolas" pitchFamily="49" charset="0"/>
              </a:rPr>
              <a:t>CancelIoEx</a:t>
            </a:r>
            <a:r>
              <a:rPr lang="en-US" dirty="0" smtClean="0"/>
              <a:t> API</a:t>
            </a:r>
          </a:p>
          <a:p>
            <a:pPr marL="457200" indent="-457200"/>
            <a:r>
              <a:rPr lang="en-US" dirty="0" smtClean="0"/>
              <a:t>Don’t do blocking network I/O </a:t>
            </a:r>
            <a:br>
              <a:rPr lang="en-US" dirty="0" smtClean="0"/>
            </a:br>
            <a:r>
              <a:rPr lang="en-US" dirty="0" smtClean="0"/>
              <a:t>on your main application thread</a:t>
            </a:r>
          </a:p>
          <a:p>
            <a:pPr marL="457200" indent="-457200"/>
            <a:r>
              <a:rPr lang="en-US" dirty="0" smtClean="0"/>
              <a:t>Don’t pipeline too much data</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smtClean="0"/>
              <a:t>Summary</a:t>
            </a:r>
            <a:endParaRPr lang="en-US" dirty="0"/>
          </a:p>
        </p:txBody>
      </p:sp>
      <p:sp>
        <p:nvSpPr>
          <p:cNvPr id="3" name="Text Placeholder 2"/>
          <p:cNvSpPr>
            <a:spLocks noGrp="1"/>
          </p:cNvSpPr>
          <p:nvPr>
            <p:ph idx="1"/>
          </p:nvPr>
        </p:nvSpPr>
        <p:spPr/>
        <p:txBody>
          <a:bodyPr/>
          <a:lstStyle/>
          <a:p>
            <a:r>
              <a:rPr lang="en-US" dirty="0" smtClean="0"/>
              <a:t>For throughput oriented applications</a:t>
            </a:r>
          </a:p>
          <a:p>
            <a:pPr lvl="1"/>
            <a:r>
              <a:rPr lang="en-US" dirty="0" smtClean="0"/>
              <a:t>Fill the network BDP using asynchronous I/O and large I/O chunks.</a:t>
            </a:r>
          </a:p>
          <a:p>
            <a:pPr lvl="1"/>
            <a:r>
              <a:rPr lang="en-US" dirty="0" smtClean="0"/>
              <a:t>Use the </a:t>
            </a:r>
            <a:r>
              <a:rPr lang="en-US" dirty="0" err="1" smtClean="0">
                <a:solidFill>
                  <a:schemeClr val="accent3"/>
                </a:solidFill>
                <a:latin typeface="Consolas" pitchFamily="49" charset="0"/>
              </a:rPr>
              <a:t>CopyFile</a:t>
            </a:r>
            <a:r>
              <a:rPr lang="en-US" dirty="0" smtClean="0"/>
              <a:t> API when applicable.</a:t>
            </a:r>
          </a:p>
          <a:p>
            <a:pPr lvl="1"/>
            <a:r>
              <a:rPr lang="en-US" dirty="0" smtClean="0"/>
              <a:t>Use multithreading when operating on large number of small files.</a:t>
            </a:r>
          </a:p>
          <a:p>
            <a:r>
              <a:rPr lang="en-US" dirty="0" smtClean="0"/>
              <a:t>For interactive apps</a:t>
            </a:r>
          </a:p>
          <a:p>
            <a:pPr lvl="1"/>
            <a:r>
              <a:rPr lang="en-US" dirty="0" smtClean="0"/>
              <a:t>Use the handle based APIs.</a:t>
            </a:r>
          </a:p>
          <a:p>
            <a:pPr lvl="1"/>
            <a:r>
              <a:rPr lang="en-US" dirty="0" smtClean="0"/>
              <a:t>Help the system cache data effectively by watching your open patterns.</a:t>
            </a:r>
          </a:p>
          <a:p>
            <a:pPr lvl="1"/>
            <a:r>
              <a:rPr lang="en-US" dirty="0" smtClean="0"/>
              <a:t>Watch out for metadata queries.</a:t>
            </a:r>
          </a:p>
          <a:p>
            <a:pPr lvl="1"/>
            <a:r>
              <a:rPr lang="en-US" dirty="0" smtClean="0"/>
              <a:t>Support cancellation</a:t>
            </a: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730044" y="1600200"/>
            <a:ext cx="7672003" cy="4613955"/>
          </a:xfrm>
        </p:spPr>
        <p:txBody>
          <a:bodyPr/>
          <a:lstStyle/>
          <a:p>
            <a:r>
              <a:rPr lang="en-US" dirty="0" smtClean="0"/>
              <a:t>Process monitor</a:t>
            </a:r>
          </a:p>
          <a:p>
            <a:pPr lvl="1"/>
            <a:r>
              <a:rPr lang="en-US" dirty="0" smtClean="0"/>
              <a:t>Effectively track I/O issued by the application.</a:t>
            </a:r>
          </a:p>
          <a:p>
            <a:pPr lvl="1"/>
            <a:r>
              <a:rPr lang="en-US" dirty="0" smtClean="0"/>
              <a:t>Monitor file, registry, thread and process activity.</a:t>
            </a:r>
          </a:p>
          <a:p>
            <a:pPr lvl="1"/>
            <a:r>
              <a:rPr lang="en-US" dirty="0" smtClean="0"/>
              <a:t>Available at </a:t>
            </a:r>
            <a:r>
              <a:rPr lang="en-US" dirty="0" smtClean="0">
                <a:solidFill>
                  <a:schemeClr val="accent3"/>
                </a:solidFill>
              </a:rPr>
              <a:t>http://technet.microsoft.com/en-us/sysinternals/bb896645.aspx </a:t>
            </a:r>
          </a:p>
          <a:p>
            <a:r>
              <a:rPr lang="en-US" dirty="0" err="1" smtClean="0"/>
              <a:t>Netmon</a:t>
            </a:r>
            <a:r>
              <a:rPr lang="en-US" dirty="0" smtClean="0"/>
              <a:t> 3</a:t>
            </a:r>
          </a:p>
          <a:p>
            <a:pPr lvl="1"/>
            <a:r>
              <a:rPr lang="en-US" dirty="0" smtClean="0"/>
              <a:t>A network sniffer to monitor traffic</a:t>
            </a:r>
          </a:p>
          <a:p>
            <a:pPr lvl="1"/>
            <a:r>
              <a:rPr lang="en-US" dirty="0" smtClean="0"/>
              <a:t>Parsers are available for both SMB and SMB2 protocols.</a:t>
            </a:r>
          </a:p>
          <a:p>
            <a:pPr lvl="1"/>
            <a:r>
              <a:rPr lang="en-US" dirty="0" smtClean="0"/>
              <a:t>Available at </a:t>
            </a:r>
            <a:r>
              <a:rPr lang="en-US" dirty="0" smtClean="0">
                <a:solidFill>
                  <a:schemeClr val="accent3"/>
                </a:solidFill>
              </a:rPr>
              <a:t>http://blogs.technet.com/netmon/</a:t>
            </a:r>
            <a:endParaRPr lang="en-US" dirty="0" smtClean="0"/>
          </a:p>
        </p:txBody>
      </p:sp>
      <p:sp>
        <p:nvSpPr>
          <p:cNvPr id="2" name="Title 1"/>
          <p:cNvSpPr>
            <a:spLocks noGrp="1"/>
          </p:cNvSpPr>
          <p:nvPr>
            <p:ph type="title"/>
          </p:nvPr>
        </p:nvSpPr>
        <p:spPr>
          <a:xfrm>
            <a:off x="387054" y="152401"/>
            <a:ext cx="8375946" cy="553998"/>
          </a:xfrm>
        </p:spPr>
        <p:txBody>
          <a:bodyPr/>
          <a:lstStyle/>
          <a:p>
            <a:r>
              <a:rPr lang="en-US" dirty="0" smtClean="0"/>
              <a:t>Performance Monitoring Tools</a:t>
            </a:r>
            <a:endParaRPr lang="en-US"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Introduction</a:t>
            </a:r>
            <a:br>
              <a:rPr lang="en-US" dirty="0" smtClean="0"/>
            </a:br>
            <a:r>
              <a:rPr lang="en-US" sz="3200" dirty="0" smtClean="0">
                <a:solidFill>
                  <a:schemeClr val="accent3"/>
                </a:solidFill>
              </a:rPr>
              <a:t>Why care about file access over a WAN?</a:t>
            </a:r>
            <a:endParaRPr lang="en-US" sz="3200" dirty="0">
              <a:solidFill>
                <a:schemeClr val="accent3"/>
              </a:solidFill>
            </a:endParaRPr>
          </a:p>
        </p:txBody>
      </p:sp>
      <p:sp>
        <p:nvSpPr>
          <p:cNvPr id="3" name="Text Placeholder 2"/>
          <p:cNvSpPr>
            <a:spLocks noGrp="1"/>
          </p:cNvSpPr>
          <p:nvPr>
            <p:ph idx="1"/>
          </p:nvPr>
        </p:nvSpPr>
        <p:spPr>
          <a:xfrm>
            <a:off x="730044" y="1412875"/>
            <a:ext cx="7681532" cy="4911857"/>
          </a:xfrm>
        </p:spPr>
        <p:txBody>
          <a:bodyPr/>
          <a:lstStyle/>
          <a:p>
            <a:pPr marL="457200" indent="-457200"/>
            <a:r>
              <a:rPr lang="en-US" dirty="0" smtClean="0"/>
              <a:t>Storage consolidation is moving </a:t>
            </a:r>
            <a:br>
              <a:rPr lang="en-US" dirty="0" smtClean="0"/>
            </a:br>
            <a:r>
              <a:rPr lang="en-US" dirty="0" smtClean="0"/>
              <a:t>storage away from the application</a:t>
            </a:r>
          </a:p>
          <a:p>
            <a:pPr marL="862013" lvl="1" indent="-404813"/>
            <a:r>
              <a:rPr lang="en-US" dirty="0" smtClean="0"/>
              <a:t>Branch office servers being </a:t>
            </a:r>
            <a:br>
              <a:rPr lang="en-US" dirty="0" smtClean="0"/>
            </a:br>
            <a:r>
              <a:rPr lang="en-US" dirty="0" smtClean="0"/>
              <a:t>consolidated to the data center</a:t>
            </a:r>
          </a:p>
          <a:p>
            <a:pPr marL="862013" lvl="1" indent="-404813"/>
            <a:r>
              <a:rPr lang="en-US" dirty="0" smtClean="0"/>
              <a:t>Data center to data center movement of data for disaster recovery and content distribution</a:t>
            </a:r>
          </a:p>
          <a:p>
            <a:pPr marL="862013" lvl="1" indent="-404813"/>
            <a:r>
              <a:rPr lang="en-US" dirty="0" smtClean="0"/>
              <a:t>Cloud storage</a:t>
            </a:r>
          </a:p>
          <a:p>
            <a:pPr marL="457200" indent="-457200"/>
            <a:r>
              <a:rPr lang="en-US" dirty="0" smtClean="0"/>
              <a:t>Trends driving storage consolidation</a:t>
            </a:r>
          </a:p>
          <a:p>
            <a:pPr marL="862013" lvl="1" indent="-404813"/>
            <a:r>
              <a:rPr lang="en-US" dirty="0" smtClean="0"/>
              <a:t>WAN bandwidth is increasing and cost/bandwidth is decreasing</a:t>
            </a:r>
          </a:p>
          <a:p>
            <a:pPr marL="862013" lvl="1" indent="-404813"/>
            <a:r>
              <a:rPr lang="en-US" dirty="0" smtClean="0"/>
              <a:t>Cost reductions, better resource utilization, centralized management, and better uptime</a:t>
            </a: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a:t>
            </a:r>
            <a:endParaRPr lang="en-US" dirty="0"/>
          </a:p>
        </p:txBody>
      </p:sp>
      <p:sp>
        <p:nvSpPr>
          <p:cNvPr id="3" name="Text Placeholder 2"/>
          <p:cNvSpPr>
            <a:spLocks noGrp="1"/>
          </p:cNvSpPr>
          <p:nvPr>
            <p:ph idx="1"/>
          </p:nvPr>
        </p:nvSpPr>
        <p:spPr>
          <a:xfrm>
            <a:off x="730044" y="1412875"/>
            <a:ext cx="7681532" cy="4657493"/>
          </a:xfrm>
        </p:spPr>
        <p:txBody>
          <a:bodyPr/>
          <a:lstStyle/>
          <a:p>
            <a:pPr marL="457200" indent="-457200"/>
            <a:r>
              <a:rPr lang="en-US" dirty="0" smtClean="0"/>
              <a:t>Be aware that your application will be used </a:t>
            </a:r>
            <a:br>
              <a:rPr lang="en-US" dirty="0" smtClean="0"/>
            </a:br>
            <a:r>
              <a:rPr lang="en-US" dirty="0" smtClean="0"/>
              <a:t>over a slow network even though you </a:t>
            </a:r>
            <a:br>
              <a:rPr lang="en-US" dirty="0" smtClean="0"/>
            </a:br>
            <a:r>
              <a:rPr lang="en-US" dirty="0" smtClean="0"/>
              <a:t>didn’t design for it</a:t>
            </a:r>
          </a:p>
          <a:p>
            <a:pPr marL="457200" indent="-457200"/>
            <a:r>
              <a:rPr lang="en-US" dirty="0" smtClean="0"/>
              <a:t>We are constantly improving the platform</a:t>
            </a:r>
          </a:p>
          <a:p>
            <a:pPr marL="457200" indent="-457200"/>
            <a:r>
              <a:rPr lang="en-US" dirty="0" smtClean="0"/>
              <a:t>The guidelines presented here are applicable to other WAN scenarios also</a:t>
            </a:r>
          </a:p>
          <a:p>
            <a:pPr marL="457200" indent="-457200"/>
            <a:r>
              <a:rPr lang="en-US" dirty="0" smtClean="0"/>
              <a:t>Use the APIs provided by </a:t>
            </a:r>
            <a:br>
              <a:rPr lang="en-US" dirty="0" smtClean="0"/>
            </a:br>
            <a:r>
              <a:rPr lang="en-US" dirty="0" smtClean="0"/>
              <a:t>the system to your advantage</a:t>
            </a:r>
          </a:p>
          <a:p>
            <a:pPr marL="457200" indent="-457200"/>
            <a:r>
              <a:rPr lang="en-US" dirty="0" smtClean="0"/>
              <a:t>Understanding how the system works </a:t>
            </a:r>
            <a:br>
              <a:rPr lang="en-US" dirty="0" smtClean="0"/>
            </a:br>
            <a:r>
              <a:rPr lang="en-US" dirty="0" smtClean="0"/>
              <a:t>can help us write well behaved apps</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p:cNvSpPr/>
          <p:nvPr/>
        </p:nvSpPr>
        <p:spPr bwMode="auto">
          <a:xfrm>
            <a:off x="14514" y="1408112"/>
            <a:ext cx="9129486" cy="5221287"/>
          </a:xfrm>
          <a:prstGeom prst="roundRect">
            <a:avLst>
              <a:gd name="adj" fmla="val 7993"/>
            </a:avLst>
          </a:prstGeom>
          <a:gradFill flip="none" rotWithShape="1">
            <a:gsLst>
              <a:gs pos="0">
                <a:srgbClr val="FFFFFF"/>
              </a:gs>
              <a:gs pos="2000">
                <a:srgbClr val="FFFFFF">
                  <a:alpha val="0"/>
                </a:srgbClr>
              </a:gs>
              <a:gs pos="54000">
                <a:srgbClr val="000000">
                  <a:alpha val="93000"/>
                </a:srgbClr>
              </a:gs>
              <a:gs pos="97000">
                <a:srgbClr val="000000">
                  <a:alpha val="21000"/>
                </a:srgbClr>
              </a:gs>
              <a:gs pos="100000">
                <a:srgbClr val="FFFFFF"/>
              </a:gs>
            </a:gsLst>
            <a:lin ang="16200000" scaled="1"/>
            <a:tileRect/>
          </a:gradFill>
          <a:ln w="3175" cmpd="sng">
            <a:solidFill>
              <a:srgbClr val="FFFFFF">
                <a:alpha val="9000"/>
              </a:srgbClr>
            </a:solidFill>
            <a:prstDash val="solid"/>
            <a:headEnd type="none" w="med" len="med"/>
            <a:tailEnd type="none" w="med" len="med"/>
          </a:ln>
          <a:effectLst/>
        </p:spPr>
        <p:style>
          <a:lnRef idx="2">
            <a:schemeClr val="dk1"/>
          </a:lnRef>
          <a:fillRef idx="1">
            <a:schemeClr val="lt1"/>
          </a:fillRef>
          <a:effectRef idx="0">
            <a:schemeClr val="dk1"/>
          </a:effectRef>
          <a:fontRef idx="minor">
            <a:schemeClr val="dk1"/>
          </a:fontRef>
        </p:style>
        <p:txBody>
          <a:bodyPr vert="horz" wrap="square" lIns="91440" tIns="91440" rIns="7315200" bIns="0" numCol="1" rtlCol="0" anchor="ctr" anchorCtr="0" compatLnSpc="1">
            <a:prstTxWarp prst="textNoShape">
              <a:avLst/>
            </a:prstTxWarp>
          </a:bodyPr>
          <a:lstStyle/>
          <a:p>
            <a:pPr algn="ctr" defTabSz="1329574" fontAlgn="base">
              <a:lnSpc>
                <a:spcPct val="80000"/>
              </a:lnSpc>
              <a:spcBef>
                <a:spcPct val="0"/>
              </a:spcBef>
              <a:spcAft>
                <a:spcPct val="0"/>
              </a:spcAft>
              <a:defRPr/>
            </a:pPr>
            <a:endParaRPr lang="en-US" sz="3200" spc="-70" dirty="0" smtClean="0">
              <a:ln w="18415" cmpd="sng">
                <a:noFill/>
                <a:prstDash val="solid"/>
              </a:ln>
              <a:gradFill>
                <a:gsLst>
                  <a:gs pos="0">
                    <a:srgbClr val="FFFFFF"/>
                  </a:gs>
                  <a:gs pos="100000">
                    <a:srgbClr val="FFFFFF"/>
                  </a:gs>
                </a:gsLst>
                <a:lin ang="16200000" scaled="1"/>
              </a:gradFill>
              <a:effectLst/>
              <a:latin typeface="Segoe Semibold" pitchFamily="34" charset="0"/>
            </a:endParaRPr>
          </a:p>
        </p:txBody>
      </p:sp>
      <p:sp>
        <p:nvSpPr>
          <p:cNvPr id="2" name="Title 1"/>
          <p:cNvSpPr>
            <a:spLocks noGrp="1"/>
          </p:cNvSpPr>
          <p:nvPr>
            <p:ph type="title"/>
          </p:nvPr>
        </p:nvSpPr>
        <p:spPr/>
        <p:txBody>
          <a:bodyPr/>
          <a:lstStyle/>
          <a:p>
            <a:r>
              <a:rPr smtClean="0">
                <a:solidFill>
                  <a:schemeClr val="tx1"/>
                </a:solidFill>
              </a:rPr>
              <a:t>Evals &amp; Recordings</a:t>
            </a:r>
            <a:endParaRPr lang="en-US" dirty="0">
              <a:solidFill>
                <a:schemeClr val="tx1"/>
              </a:solidFill>
            </a:endParaRPr>
          </a:p>
        </p:txBody>
      </p:sp>
      <p:pic>
        <p:nvPicPr>
          <p:cNvPr id="3" name="Picture 2" descr="ring2.png"/>
          <p:cNvPicPr>
            <a:picLocks noChangeAspect="1"/>
          </p:cNvPicPr>
          <p:nvPr/>
        </p:nvPicPr>
        <p:blipFill>
          <a:blip r:embed="rId3"/>
          <a:srcRect l="15071" t="56589" r="15014"/>
          <a:stretch>
            <a:fillRect/>
          </a:stretch>
        </p:blipFill>
        <p:spPr>
          <a:xfrm>
            <a:off x="0" y="3426437"/>
            <a:ext cx="8864742" cy="3211034"/>
          </a:xfrm>
          <a:prstGeom prst="rect">
            <a:avLst/>
          </a:prstGeom>
        </p:spPr>
      </p:pic>
      <p:sp>
        <p:nvSpPr>
          <p:cNvPr id="4" name="Freeform 11"/>
          <p:cNvSpPr>
            <a:spLocks/>
          </p:cNvSpPr>
          <p:nvPr/>
        </p:nvSpPr>
        <p:spPr bwMode="auto">
          <a:xfrm>
            <a:off x="6096000" y="4038600"/>
            <a:ext cx="2325437" cy="885252"/>
          </a:xfrm>
          <a:custGeom>
            <a:avLst/>
            <a:gdLst/>
            <a:ahLst/>
            <a:cxnLst>
              <a:cxn ang="0">
                <a:pos x="656" y="0"/>
              </a:cxn>
              <a:cxn ang="0">
                <a:pos x="0" y="312"/>
              </a:cxn>
            </a:cxnLst>
            <a:rect l="0" t="0" r="r" b="b"/>
            <a:pathLst>
              <a:path w="820" h="312">
                <a:moveTo>
                  <a:pt x="656" y="0"/>
                </a:moveTo>
                <a:cubicBezTo>
                  <a:pt x="656" y="0"/>
                  <a:pt x="820" y="218"/>
                  <a:pt x="0" y="312"/>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5" name="Freeform 11"/>
          <p:cNvSpPr>
            <a:spLocks/>
          </p:cNvSpPr>
          <p:nvPr/>
        </p:nvSpPr>
        <p:spPr bwMode="auto">
          <a:xfrm flipH="1">
            <a:off x="1066800" y="4051061"/>
            <a:ext cx="2205787" cy="872791"/>
          </a:xfrm>
          <a:custGeom>
            <a:avLst/>
            <a:gdLst/>
            <a:ahLst/>
            <a:cxnLst>
              <a:cxn ang="0">
                <a:pos x="656" y="0"/>
              </a:cxn>
              <a:cxn ang="0">
                <a:pos x="0" y="312"/>
              </a:cxn>
            </a:cxnLst>
            <a:rect l="0" t="0" r="r" b="b"/>
            <a:pathLst>
              <a:path w="820" h="312">
                <a:moveTo>
                  <a:pt x="656" y="0"/>
                </a:moveTo>
                <a:cubicBezTo>
                  <a:pt x="656" y="0"/>
                  <a:pt x="820" y="218"/>
                  <a:pt x="0" y="312"/>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6" name="Freeform 17"/>
          <p:cNvSpPr>
            <a:spLocks/>
          </p:cNvSpPr>
          <p:nvPr/>
        </p:nvSpPr>
        <p:spPr bwMode="auto">
          <a:xfrm>
            <a:off x="3505200" y="3276600"/>
            <a:ext cx="2141538" cy="131763"/>
          </a:xfrm>
          <a:custGeom>
            <a:avLst/>
            <a:gdLst/>
            <a:ahLst/>
            <a:cxnLst>
              <a:cxn ang="0">
                <a:pos x="0" y="46"/>
              </a:cxn>
              <a:cxn ang="0">
                <a:pos x="748" y="40"/>
              </a:cxn>
            </a:cxnLst>
            <a:rect l="0" t="0" r="r" b="b"/>
            <a:pathLst>
              <a:path w="748" h="46">
                <a:moveTo>
                  <a:pt x="0" y="46"/>
                </a:moveTo>
                <a:cubicBezTo>
                  <a:pt x="0" y="46"/>
                  <a:pt x="366" y="0"/>
                  <a:pt x="748" y="40"/>
                </a:cubicBezTo>
              </a:path>
            </a:pathLst>
          </a:custGeom>
          <a:ln>
            <a:solidFill>
              <a:schemeClr val="accent4">
                <a:lumMod val="75000"/>
              </a:schemeClr>
            </a:solidFill>
          </a:ln>
          <a:effectLst>
            <a:outerShdw blurRad="63500" algn="ctr" rotWithShape="0">
              <a:schemeClr val="accent4">
                <a:lumMod val="75000"/>
              </a:schemeClr>
            </a:outerShdw>
          </a:effectLst>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anchor="t" anchorCtr="0" compatLnSpc="1">
            <a:prstTxWarp prst="textNoShape">
              <a:avLst/>
            </a:prstTxWarp>
          </a:bodyPr>
          <a:lstStyle/>
          <a:p>
            <a:endParaRPr lang="en-US"/>
          </a:p>
        </p:txBody>
      </p:sp>
      <p:sp>
        <p:nvSpPr>
          <p:cNvPr id="8" name="Rounded Rectangle 7"/>
          <p:cNvSpPr/>
          <p:nvPr/>
        </p:nvSpPr>
        <p:spPr bwMode="auto">
          <a:xfrm>
            <a:off x="2580417" y="4419600"/>
            <a:ext cx="4287982"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Relaxed"/>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sp>
        <p:nvSpPr>
          <p:cNvPr id="10" name="Rounded Rectangle 9"/>
          <p:cNvSpPr/>
          <p:nvPr/>
        </p:nvSpPr>
        <p:spPr bwMode="auto">
          <a:xfrm>
            <a:off x="4946650" y="2514600"/>
            <a:ext cx="3810000"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ContrastingLeftFacing"/>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sp>
        <p:nvSpPr>
          <p:cNvPr id="11" name="Rounded Rectangle 10"/>
          <p:cNvSpPr/>
          <p:nvPr/>
        </p:nvSpPr>
        <p:spPr bwMode="auto">
          <a:xfrm>
            <a:off x="387350" y="2514600"/>
            <a:ext cx="3879850" cy="1524000"/>
          </a:xfrm>
          <a:prstGeom prst="roundRect">
            <a:avLst/>
          </a:prstGeom>
          <a:ln>
            <a:headEnd type="none" w="med" len="med"/>
            <a:tailEnd type="none" w="med" len="med"/>
          </a:ln>
          <a:effectLst>
            <a:outerShdw blurRad="39000" dist="25400" dir="5400000" rotWithShape="0">
              <a:srgbClr val="000000">
                <a:alpha val="38000"/>
              </a:srgbClr>
            </a:outerShdw>
            <a:reflection blurRad="6350" stA="50000" endA="275" endPos="40000" dist="101600" dir="5400000" sy="-100000" algn="bl" rotWithShape="0"/>
          </a:effectLst>
          <a:scene3d>
            <a:camera prst="perspectiveContrastingRightFacing"/>
            <a:lightRig rig="threePt" dir="t"/>
          </a:scene3d>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000" dirty="0" smtClean="0">
              <a:solidFill>
                <a:srgbClr val="FFFFFF"/>
              </a:solidFill>
            </a:endParaRPr>
          </a:p>
        </p:txBody>
      </p:sp>
      <p:pic>
        <p:nvPicPr>
          <p:cNvPr id="12" name="Picture 2" descr="C:\Users\Shows\Pictures\DVD_ART34\Artwork_Imagery\Icons - Illustrations\_WINDOWS VISTA ICONS\Speaker sound audio.png"/>
          <p:cNvPicPr>
            <a:picLocks noChangeAspect="1" noChangeArrowheads="1"/>
          </p:cNvPicPr>
          <p:nvPr/>
        </p:nvPicPr>
        <p:blipFill>
          <a:blip r:embed="rId4"/>
          <a:srcRect/>
          <a:stretch>
            <a:fillRect/>
          </a:stretch>
        </p:blipFill>
        <p:spPr bwMode="auto">
          <a:xfrm>
            <a:off x="7570788" y="2826327"/>
            <a:ext cx="831850" cy="897522"/>
          </a:xfrm>
          <a:prstGeom prst="rect">
            <a:avLst/>
          </a:prstGeom>
          <a:noFill/>
          <a:effectLst>
            <a:reflection blurRad="6350" stA="50000" endA="275" endPos="40000" dist="101600" dir="5400000" sy="-100000" algn="bl" rotWithShape="0"/>
          </a:effectLst>
        </p:spPr>
      </p:pic>
      <p:pic>
        <p:nvPicPr>
          <p:cNvPr id="13" name="Picture 7" descr="C:\Users\Shows\Pictures\DVD_ART34\Artwork_Imagery\Icons - Illustrations\_WINDOWS SERVER ICONS\Documents\Check list checklist to do done tasks.png"/>
          <p:cNvPicPr>
            <a:picLocks noChangeAspect="1" noChangeArrowheads="1"/>
          </p:cNvPicPr>
          <p:nvPr/>
        </p:nvPicPr>
        <p:blipFill>
          <a:blip r:embed="rId5"/>
          <a:srcRect/>
          <a:stretch>
            <a:fillRect/>
          </a:stretch>
        </p:blipFill>
        <p:spPr bwMode="auto">
          <a:xfrm>
            <a:off x="762000" y="2819400"/>
            <a:ext cx="709127" cy="914401"/>
          </a:xfrm>
          <a:prstGeom prst="rect">
            <a:avLst/>
          </a:prstGeom>
          <a:noFill/>
          <a:effectLst>
            <a:reflection blurRad="6350" stA="50000" endA="300" endPos="38500" dist="50800" dir="5400000" sy="-100000" algn="bl" rotWithShape="0"/>
          </a:effectLst>
          <a:scene3d>
            <a:camera prst="perspectiveContrastingRightFacing"/>
            <a:lightRig rig="threePt" dir="t"/>
          </a:scene3d>
        </p:spPr>
      </p:pic>
      <p:sp>
        <p:nvSpPr>
          <p:cNvPr id="14" name="TextBox 13"/>
          <p:cNvSpPr txBox="1"/>
          <p:nvPr/>
        </p:nvSpPr>
        <p:spPr>
          <a:xfrm rot="21013476">
            <a:off x="1366042" y="2422902"/>
            <a:ext cx="2242479" cy="1569660"/>
          </a:xfrm>
          <a:prstGeom prst="rect">
            <a:avLst/>
          </a:prstGeom>
          <a:noFill/>
        </p:spPr>
        <p:txBody>
          <a:bodyPr wrap="square" rtlCol="0">
            <a:spAutoFit/>
          </a:bodyPr>
          <a:lstStyle/>
          <a:p>
            <a:r>
              <a:rPr lang="en-US" sz="2400" dirty="0" smtClean="0"/>
              <a:t>Please fill </a:t>
            </a:r>
            <a:br>
              <a:rPr lang="en-US" sz="2400" dirty="0" smtClean="0"/>
            </a:br>
            <a:r>
              <a:rPr lang="en-US" sz="2400" dirty="0" smtClean="0"/>
              <a:t>out your evaluation for this session at:</a:t>
            </a:r>
          </a:p>
        </p:txBody>
      </p:sp>
      <p:sp>
        <p:nvSpPr>
          <p:cNvPr id="15" name="TextBox 14"/>
          <p:cNvSpPr txBox="1"/>
          <p:nvPr/>
        </p:nvSpPr>
        <p:spPr>
          <a:xfrm rot="525494">
            <a:off x="5356149" y="2607568"/>
            <a:ext cx="2242479" cy="1200329"/>
          </a:xfrm>
          <a:prstGeom prst="rect">
            <a:avLst/>
          </a:prstGeom>
          <a:noFill/>
        </p:spPr>
        <p:txBody>
          <a:bodyPr wrap="square" rtlCol="0">
            <a:spAutoFit/>
          </a:bodyPr>
          <a:lstStyle/>
          <a:p>
            <a:pPr algn="r"/>
            <a:r>
              <a:rPr lang="en-US" sz="2400" dirty="0" smtClean="0"/>
              <a:t>This session will be available as </a:t>
            </a:r>
            <a:br>
              <a:rPr lang="en-US" sz="2400" dirty="0" smtClean="0"/>
            </a:br>
            <a:r>
              <a:rPr lang="en-US" sz="2400" dirty="0" smtClean="0"/>
              <a:t>a recording at:</a:t>
            </a:r>
          </a:p>
        </p:txBody>
      </p:sp>
      <p:sp>
        <p:nvSpPr>
          <p:cNvPr id="17" name="TextBox 16"/>
          <p:cNvSpPr txBox="1"/>
          <p:nvPr/>
        </p:nvSpPr>
        <p:spPr>
          <a:xfrm>
            <a:off x="2057408" y="4889213"/>
            <a:ext cx="5334000" cy="584775"/>
          </a:xfrm>
          <a:prstGeom prst="rect">
            <a:avLst/>
          </a:prstGeom>
          <a:noFill/>
        </p:spPr>
        <p:txBody>
          <a:bodyPr wrap="square" rtlCol="0">
            <a:spAutoFit/>
          </a:bodyPr>
          <a:lstStyle/>
          <a:p>
            <a:pPr algn="ctr"/>
            <a:r>
              <a:rPr lang="en-US" sz="3200" dirty="0" smtClean="0">
                <a:solidFill>
                  <a:schemeClr val="accent3"/>
                </a:solidFill>
              </a:rPr>
              <a:t>www.microsoftpdc.com</a:t>
            </a:r>
            <a:endParaRPr lang="en-US" sz="320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rrowheads="1"/>
          </p:cNvPicPr>
          <p:nvPr/>
        </p:nvPicPr>
        <p:blipFill>
          <a:blip r:embed="rId3"/>
          <a:stretch>
            <a:fillRect/>
          </a:stretch>
        </p:blipFill>
        <p:spPr bwMode="black">
          <a:xfrm>
            <a:off x="2628393" y="4343400"/>
            <a:ext cx="3848607" cy="830092"/>
          </a:xfrm>
          <a:prstGeom prst="rect">
            <a:avLst/>
          </a:prstGeom>
          <a:noFill/>
          <a:ln>
            <a:noFill/>
          </a:ln>
        </p:spPr>
      </p:pic>
      <p:sp>
        <p:nvSpPr>
          <p:cNvPr id="5" name="Text Box 3"/>
          <p:cNvSpPr txBox="1">
            <a:spLocks noChangeArrowheads="1"/>
          </p:cNvSpPr>
          <p:nvPr/>
        </p:nvSpPr>
        <p:spPr bwMode="blackWhite">
          <a:xfrm>
            <a:off x="741954" y="6083573"/>
            <a:ext cx="7660093"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cs typeface="Arial" charset="0"/>
              </a:rPr>
              <a:t>© </a:t>
            </a:r>
            <a:r>
              <a:rPr lang="en-US" sz="700" dirty="0" smtClean="0">
                <a:cs typeface="Arial" charset="0"/>
              </a:rPr>
              <a:t>2008 Microsoft </a:t>
            </a:r>
            <a:r>
              <a:rPr lang="en-US" sz="700" dirty="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cs typeface="Arial" charset="0"/>
              </a:rPr>
              <a:t> MICROSOFT </a:t>
            </a:r>
            <a:r>
              <a:rPr lang="en-US" sz="700" dirty="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Introduction</a:t>
            </a:r>
            <a:br>
              <a:rPr lang="en-US" dirty="0" smtClean="0"/>
            </a:br>
            <a:r>
              <a:rPr lang="en-US" sz="3200" dirty="0" smtClean="0">
                <a:solidFill>
                  <a:schemeClr val="accent3"/>
                </a:solidFill>
              </a:rPr>
              <a:t>What makes an application WAN unfriendly? </a:t>
            </a:r>
            <a:endParaRPr lang="en-US" sz="3200" dirty="0">
              <a:solidFill>
                <a:schemeClr val="accent3"/>
              </a:solidFill>
            </a:endParaRPr>
          </a:p>
        </p:txBody>
      </p:sp>
      <p:sp>
        <p:nvSpPr>
          <p:cNvPr id="3" name="Text Placeholder 2"/>
          <p:cNvSpPr>
            <a:spLocks noGrp="1"/>
          </p:cNvSpPr>
          <p:nvPr>
            <p:ph idx="1"/>
          </p:nvPr>
        </p:nvSpPr>
        <p:spPr>
          <a:xfrm>
            <a:off x="730044" y="1412875"/>
            <a:ext cx="7681532" cy="4336828"/>
          </a:xfrm>
        </p:spPr>
        <p:txBody>
          <a:bodyPr/>
          <a:lstStyle/>
          <a:p>
            <a:pPr marL="457200" indent="-457200"/>
            <a:r>
              <a:rPr lang="en-US" dirty="0" smtClean="0"/>
              <a:t>WAN bandwidth is still very </a:t>
            </a:r>
            <a:br>
              <a:rPr lang="en-US" dirty="0" smtClean="0"/>
            </a:br>
            <a:r>
              <a:rPr lang="en-US" dirty="0" smtClean="0"/>
              <a:t>valuable – it costs money</a:t>
            </a:r>
          </a:p>
          <a:p>
            <a:pPr marL="457200" indent="-457200"/>
            <a:r>
              <a:rPr lang="en-US" dirty="0" smtClean="0"/>
              <a:t>Chatty applications can lead to long end user wait times when running over a WAN</a:t>
            </a:r>
          </a:p>
          <a:p>
            <a:pPr marL="457200" indent="-457200"/>
            <a:r>
              <a:rPr lang="en-US" dirty="0" smtClean="0"/>
              <a:t>Bad programming model can cause app hangs when running over a WAN</a:t>
            </a:r>
          </a:p>
          <a:p>
            <a:pPr marL="862013" lvl="1" indent="-404813"/>
            <a:r>
              <a:rPr lang="en-US" dirty="0" smtClean="0"/>
              <a:t>Humans typically want a response </a:t>
            </a:r>
            <a:br>
              <a:rPr lang="en-US" dirty="0" smtClean="0"/>
            </a:br>
            <a:r>
              <a:rPr lang="en-US" dirty="0" smtClean="0"/>
              <a:t>time of less than 5 sec</a:t>
            </a:r>
          </a:p>
          <a:p>
            <a:pPr marL="862013" lvl="1" indent="-404813"/>
            <a:r>
              <a:rPr lang="en-US" dirty="0" smtClean="0"/>
              <a:t>A hung application is as bad as </a:t>
            </a:r>
            <a:br>
              <a:rPr lang="en-US" dirty="0" smtClean="0"/>
            </a:br>
            <a:r>
              <a:rPr lang="en-US" dirty="0" smtClean="0"/>
              <a:t>a crashed application</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Introduction</a:t>
            </a:r>
            <a:br>
              <a:rPr lang="en-US" dirty="0" smtClean="0"/>
            </a:br>
            <a:r>
              <a:rPr lang="en-US" sz="3200" dirty="0" smtClean="0">
                <a:solidFill>
                  <a:schemeClr val="accent3"/>
                </a:solidFill>
              </a:rPr>
              <a:t>Why should I change my application? </a:t>
            </a:r>
            <a:endParaRPr lang="en-US" sz="3200" dirty="0">
              <a:solidFill>
                <a:schemeClr val="accent3"/>
              </a:solidFill>
            </a:endParaRPr>
          </a:p>
        </p:txBody>
      </p:sp>
      <p:sp>
        <p:nvSpPr>
          <p:cNvPr id="3" name="Text Placeholder 2"/>
          <p:cNvSpPr>
            <a:spLocks noGrp="1"/>
          </p:cNvSpPr>
          <p:nvPr>
            <p:ph idx="1"/>
          </p:nvPr>
        </p:nvSpPr>
        <p:spPr>
          <a:xfrm>
            <a:off x="730044" y="1412875"/>
            <a:ext cx="7681532" cy="4840171"/>
          </a:xfrm>
        </p:spPr>
        <p:txBody>
          <a:bodyPr/>
          <a:lstStyle/>
          <a:p>
            <a:pPr marL="404813" indent="-404813"/>
            <a:r>
              <a:rPr lang="en-US" sz="2800" dirty="0" smtClean="0"/>
              <a:t>Apps often assume files are local </a:t>
            </a:r>
            <a:br>
              <a:rPr lang="en-US" sz="2800" dirty="0" smtClean="0"/>
            </a:br>
            <a:r>
              <a:rPr lang="en-US" sz="2800" dirty="0" smtClean="0"/>
              <a:t>and hence fast data and metadata access</a:t>
            </a:r>
          </a:p>
          <a:p>
            <a:pPr lvl="1"/>
            <a:r>
              <a:rPr lang="en-US" sz="2400" dirty="0" smtClean="0"/>
              <a:t>This assumption is invalid over a WAN</a:t>
            </a:r>
          </a:p>
          <a:p>
            <a:pPr marL="404813" indent="-404813"/>
            <a:r>
              <a:rPr lang="en-US" sz="2800" dirty="0" smtClean="0"/>
              <a:t>Improvements made to the platform </a:t>
            </a:r>
            <a:br>
              <a:rPr lang="en-US" sz="2800" dirty="0" smtClean="0"/>
            </a:br>
            <a:r>
              <a:rPr lang="en-US" sz="2800" dirty="0" smtClean="0"/>
              <a:t>(Windows Vista and Windows 7) </a:t>
            </a:r>
            <a:br>
              <a:rPr lang="en-US" sz="2800" dirty="0" smtClean="0"/>
            </a:br>
            <a:r>
              <a:rPr lang="en-US" sz="2800" dirty="0" smtClean="0"/>
              <a:t>could expose new app bottlenecks</a:t>
            </a:r>
          </a:p>
          <a:p>
            <a:pPr marL="404813" indent="-404813"/>
            <a:r>
              <a:rPr lang="en-US" sz="2800" dirty="0" smtClean="0"/>
              <a:t>Changes to APIs require apps </a:t>
            </a:r>
            <a:br>
              <a:rPr lang="en-US" sz="2800" dirty="0" smtClean="0"/>
            </a:br>
            <a:r>
              <a:rPr lang="en-US" sz="2800" dirty="0" smtClean="0"/>
              <a:t>to make use of them</a:t>
            </a:r>
          </a:p>
          <a:p>
            <a:pPr marL="404813" indent="-404813"/>
            <a:r>
              <a:rPr lang="en-US" sz="2800" dirty="0" smtClean="0"/>
              <a:t>What kind of gains can I expect?</a:t>
            </a:r>
          </a:p>
          <a:p>
            <a:pPr lvl="1"/>
            <a:r>
              <a:rPr lang="en-US" sz="2400" dirty="0" smtClean="0"/>
              <a:t>2-10x for throughput oriented applications</a:t>
            </a:r>
          </a:p>
          <a:p>
            <a:pPr lvl="1"/>
            <a:r>
              <a:rPr lang="en-US" sz="2400" dirty="0" smtClean="0"/>
              <a:t>30% traffic reduction and response </a:t>
            </a:r>
            <a:br>
              <a:rPr lang="en-US" sz="2400" dirty="0" smtClean="0"/>
            </a:br>
            <a:r>
              <a:rPr lang="en-US" sz="2400" dirty="0" smtClean="0"/>
              <a:t>time improvement for interactive applications</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Understanding The Problem</a:t>
            </a:r>
            <a:br>
              <a:rPr lang="en-US" dirty="0" smtClean="0"/>
            </a:br>
            <a:r>
              <a:rPr lang="en-US" sz="3200" dirty="0" smtClean="0">
                <a:solidFill>
                  <a:schemeClr val="accent3"/>
                </a:solidFill>
              </a:rPr>
              <a:t>Understanding the network parameters</a:t>
            </a:r>
            <a:endParaRPr lang="en-US" sz="3200" dirty="0">
              <a:solidFill>
                <a:schemeClr val="accent3"/>
              </a:solidFill>
            </a:endParaRPr>
          </a:p>
        </p:txBody>
      </p:sp>
      <p:sp>
        <p:nvSpPr>
          <p:cNvPr id="8" name="Text Placeholder 2"/>
          <p:cNvSpPr>
            <a:spLocks noGrp="1"/>
          </p:cNvSpPr>
          <p:nvPr>
            <p:ph idx="1"/>
          </p:nvPr>
        </p:nvSpPr>
        <p:spPr>
          <a:xfrm>
            <a:off x="730044" y="1412875"/>
            <a:ext cx="7681532" cy="2464714"/>
          </a:xfrm>
        </p:spPr>
        <p:txBody>
          <a:bodyPr/>
          <a:lstStyle/>
          <a:p>
            <a:r>
              <a:rPr lang="en-US" sz="2400" dirty="0" smtClean="0"/>
              <a:t>Bandwidth and Round trip Latency (RTT)</a:t>
            </a:r>
          </a:p>
          <a:p>
            <a:r>
              <a:rPr lang="en-US" sz="2400" dirty="0" smtClean="0"/>
              <a:t>Bandwidth delay product (BDP)</a:t>
            </a:r>
          </a:p>
          <a:p>
            <a:pPr lvl="1"/>
            <a:r>
              <a:rPr lang="en-US" sz="2000" dirty="0" smtClean="0"/>
              <a:t>Example:  BDP of 100 ms, 100 Mbps link is 1.25 MB</a:t>
            </a:r>
          </a:p>
          <a:p>
            <a:r>
              <a:rPr lang="en-US" sz="2400" dirty="0" smtClean="0"/>
              <a:t>Network utilization</a:t>
            </a:r>
          </a:p>
          <a:p>
            <a:pPr lvl="1"/>
            <a:r>
              <a:rPr lang="en-US" sz="2000" dirty="0" smtClean="0"/>
              <a:t>Max theoretical utilization is the amount </a:t>
            </a:r>
            <a:br>
              <a:rPr lang="en-US" sz="2000" dirty="0" smtClean="0"/>
            </a:br>
            <a:r>
              <a:rPr lang="en-US" sz="2000" dirty="0" smtClean="0"/>
              <a:t>of outstanding data divided by the BDP</a:t>
            </a:r>
          </a:p>
          <a:p>
            <a:pPr lvl="1"/>
            <a:r>
              <a:rPr lang="en-US" sz="2000" dirty="0" smtClean="0"/>
              <a:t>Example:  App posting 64KB data gets ~ 5% utilization</a:t>
            </a:r>
          </a:p>
        </p:txBody>
      </p:sp>
      <p:graphicFrame>
        <p:nvGraphicFramePr>
          <p:cNvPr id="5" name="Table 4"/>
          <p:cNvGraphicFramePr>
            <a:graphicFrameLocks noGrp="1"/>
          </p:cNvGraphicFramePr>
          <p:nvPr/>
        </p:nvGraphicFramePr>
        <p:xfrm>
          <a:off x="387350" y="4495800"/>
          <a:ext cx="4191000" cy="1798320"/>
        </p:xfrm>
        <a:graphic>
          <a:graphicData uri="http://schemas.openxmlformats.org/drawingml/2006/table">
            <a:tbl>
              <a:tblPr/>
              <a:tblGrid>
                <a:gridCol w="1034731"/>
                <a:gridCol w="911735"/>
                <a:gridCol w="793417"/>
                <a:gridCol w="566916"/>
                <a:gridCol w="884201"/>
              </a:tblGrid>
              <a:tr h="335280">
                <a:tc>
                  <a:txBody>
                    <a:bodyPr/>
                    <a:lstStyle/>
                    <a:p>
                      <a:pPr marL="0" marR="0" indent="0" algn="r" defTabSz="914363" rtl="0" eaLnBrk="1" fontAlgn="auto" latinLnBrk="0" hangingPunct="1">
                        <a:lnSpc>
                          <a:spcPct val="100000"/>
                        </a:lnSpc>
                        <a:spcBef>
                          <a:spcPts val="0"/>
                        </a:spcBef>
                        <a:spcAft>
                          <a:spcPts val="0"/>
                        </a:spcAft>
                        <a:buClrTx/>
                        <a:buSzTx/>
                        <a:buFontTx/>
                        <a:buNone/>
                        <a:tabLst/>
                        <a:defRPr/>
                      </a:pPr>
                      <a:endParaRPr lang="en-US" sz="1400" b="1" kern="1200" dirty="0" smtClean="0">
                        <a:solidFill>
                          <a:schemeClr val="accent1"/>
                        </a:solidFill>
                        <a:latin typeface="+mn-lt"/>
                        <a:ea typeface="Calibri"/>
                        <a:cs typeface="Times New Roman"/>
                      </a:endParaRPr>
                    </a:p>
                    <a:p>
                      <a:pPr marL="0" marR="0" indent="0" algn="r" defTabSz="914363" rtl="0" eaLnBrk="1" fontAlgn="auto" latinLnBrk="0" hangingPunct="1">
                        <a:lnSpc>
                          <a:spcPct val="100000"/>
                        </a:lnSpc>
                        <a:spcBef>
                          <a:spcPts val="0"/>
                        </a:spcBef>
                        <a:spcAft>
                          <a:spcPts val="0"/>
                        </a:spcAft>
                        <a:buClrTx/>
                        <a:buSzTx/>
                        <a:buFontTx/>
                        <a:buNone/>
                        <a:tabLst/>
                        <a:defRPr/>
                      </a:pPr>
                      <a:endParaRPr lang="en-US" sz="1400" b="1" kern="1200" dirty="0" smtClean="0">
                        <a:solidFill>
                          <a:schemeClr val="accent1"/>
                        </a:solidFill>
                        <a:latin typeface="+mn-lt"/>
                        <a:ea typeface="Calibri"/>
                        <a:cs typeface="Times New Roman"/>
                      </a:endParaRPr>
                    </a:p>
                    <a:p>
                      <a:pPr marL="0" marR="0" algn="r">
                        <a:spcBef>
                          <a:spcPts val="0"/>
                        </a:spcBef>
                        <a:spcAft>
                          <a:spcPts val="0"/>
                        </a:spcAft>
                      </a:pPr>
                      <a:endParaRPr lang="en-US" sz="1000" dirty="0">
                        <a:solidFill>
                          <a:schemeClr val="tx1"/>
                        </a:solidFill>
                        <a:latin typeface="Calibri"/>
                        <a:ea typeface="Calibri"/>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marL="0" marR="0" algn="ctr">
                        <a:spcBef>
                          <a:spcPts val="0"/>
                        </a:spcBef>
                        <a:spcAft>
                          <a:spcPts val="0"/>
                        </a:spcAft>
                      </a:pPr>
                      <a:r>
                        <a:rPr lang="en-US" sz="1600" b="1" kern="1200" dirty="0">
                          <a:solidFill>
                            <a:schemeClr val="tx1"/>
                          </a:solidFill>
                          <a:latin typeface="Calibri"/>
                          <a:ea typeface="Calibri"/>
                          <a:cs typeface="Times New Roman"/>
                        </a:rPr>
                        <a:t>North America</a:t>
                      </a: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marL="0" marR="0" algn="ctr">
                        <a:spcBef>
                          <a:spcPts val="0"/>
                        </a:spcBef>
                        <a:spcAft>
                          <a:spcPts val="0"/>
                        </a:spcAft>
                      </a:pPr>
                      <a:r>
                        <a:rPr lang="en-US" sz="1600" b="1" kern="1200" dirty="0">
                          <a:solidFill>
                            <a:schemeClr val="tx1"/>
                          </a:solidFill>
                          <a:latin typeface="Calibri"/>
                          <a:ea typeface="Calibri"/>
                          <a:cs typeface="Times New Roman"/>
                        </a:rPr>
                        <a:t>Europe</a:t>
                      </a: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marL="0" marR="0" algn="ctr">
                        <a:spcBef>
                          <a:spcPts val="0"/>
                        </a:spcBef>
                        <a:spcAft>
                          <a:spcPts val="0"/>
                        </a:spcAft>
                      </a:pPr>
                      <a:r>
                        <a:rPr lang="en-US" sz="1600" b="1" kern="1200" dirty="0">
                          <a:solidFill>
                            <a:schemeClr val="tx1"/>
                          </a:solidFill>
                          <a:latin typeface="Calibri"/>
                          <a:ea typeface="Calibri"/>
                          <a:cs typeface="Times New Roman"/>
                        </a:rPr>
                        <a:t>Asia</a:t>
                      </a: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marL="0" marR="0" algn="ctr">
                        <a:spcBef>
                          <a:spcPts val="0"/>
                        </a:spcBef>
                        <a:spcAft>
                          <a:spcPts val="0"/>
                        </a:spcAft>
                      </a:pPr>
                      <a:r>
                        <a:rPr lang="en-US" sz="1600" b="1" kern="1200" dirty="0">
                          <a:solidFill>
                            <a:schemeClr val="tx1"/>
                          </a:solidFill>
                          <a:latin typeface="Calibri"/>
                          <a:ea typeface="Calibri"/>
                          <a:cs typeface="Times New Roman"/>
                        </a:rPr>
                        <a:t>South America</a:t>
                      </a: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r>
              <a:tr h="209550">
                <a:tc>
                  <a:txBody>
                    <a:bodyPr/>
                    <a:lstStyle/>
                    <a:p>
                      <a:pPr marL="0" marR="0" algn="l" rtl="0">
                        <a:spcBef>
                          <a:spcPts val="0"/>
                        </a:spcBef>
                        <a:spcAft>
                          <a:spcPts val="1000"/>
                        </a:spcAft>
                      </a:pPr>
                      <a:r>
                        <a:rPr lang="en-US" sz="2000" b="1" kern="1200" dirty="0">
                          <a:solidFill>
                            <a:schemeClr val="tx1"/>
                          </a:solidFill>
                          <a:latin typeface="Calibri"/>
                          <a:ea typeface="Calibri"/>
                          <a:cs typeface="Times New Roman"/>
                        </a:rPr>
                        <a:t>Mean</a:t>
                      </a:r>
                    </a:p>
                  </a:txBody>
                  <a:tcPr marL="68580" marR="68580" marT="0" marB="0">
                    <a:lnL>
                      <a:noFill/>
                    </a:lnL>
                    <a:lnR>
                      <a:noFill/>
                    </a:lnR>
                    <a:lnT w="28575" cap="flat" cmpd="sng" algn="ctr">
                      <a:solidFill>
                        <a:srgbClr val="000000"/>
                      </a:solidFill>
                      <a:prstDash val="solid"/>
                      <a:round/>
                      <a:headEnd type="none" w="med" len="med"/>
                      <a:tailEnd type="none" w="med" len="med"/>
                    </a:lnT>
                    <a:lnB>
                      <a:noFill/>
                    </a:lnB>
                    <a:solidFill>
                      <a:srgbClr val="4BACC6"/>
                    </a:solidFill>
                  </a:tcPr>
                </a:tc>
                <a:tc>
                  <a:txBody>
                    <a:bodyPr/>
                    <a:lstStyle/>
                    <a:p>
                      <a:pPr marL="0" marR="0" algn="r" rtl="0">
                        <a:spcBef>
                          <a:spcPts val="0"/>
                        </a:spcBef>
                        <a:spcAft>
                          <a:spcPts val="1000"/>
                        </a:spcAft>
                      </a:pPr>
                      <a:r>
                        <a:rPr lang="en-US" sz="2000" b="1" kern="1200" dirty="0">
                          <a:solidFill>
                            <a:schemeClr val="tx1"/>
                          </a:solidFill>
                          <a:latin typeface="Calibri"/>
                          <a:ea typeface="Calibri"/>
                          <a:cs typeface="Times New Roman"/>
                        </a:rPr>
                        <a:t>14</a:t>
                      </a: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marL="0" marR="0" algn="r" rtl="0">
                        <a:spcBef>
                          <a:spcPts val="0"/>
                        </a:spcBef>
                        <a:spcAft>
                          <a:spcPts val="1000"/>
                        </a:spcAft>
                      </a:pPr>
                      <a:r>
                        <a:rPr lang="en-US" sz="2000" b="1" kern="1200" dirty="0">
                          <a:solidFill>
                            <a:srgbClr val="FF0000"/>
                          </a:solidFill>
                          <a:latin typeface="Calibri"/>
                          <a:ea typeface="Calibri"/>
                          <a:cs typeface="Times New Roman"/>
                        </a:rPr>
                        <a:t>33</a:t>
                      </a: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marL="0" marR="0" algn="r" rtl="0">
                        <a:spcBef>
                          <a:spcPts val="0"/>
                        </a:spcBef>
                        <a:spcAft>
                          <a:spcPts val="1000"/>
                        </a:spcAft>
                      </a:pPr>
                      <a:r>
                        <a:rPr lang="en-US" sz="2000" b="1" kern="1200" dirty="0">
                          <a:solidFill>
                            <a:schemeClr val="tx1"/>
                          </a:solidFill>
                          <a:latin typeface="Calibri"/>
                          <a:ea typeface="Calibri"/>
                          <a:cs typeface="Times New Roman"/>
                        </a:rPr>
                        <a:t>26</a:t>
                      </a: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marL="0" marR="0" algn="r" rtl="0">
                        <a:spcBef>
                          <a:spcPts val="0"/>
                        </a:spcBef>
                        <a:spcAft>
                          <a:spcPts val="1000"/>
                        </a:spcAft>
                      </a:pPr>
                      <a:r>
                        <a:rPr lang="en-US" sz="2000" b="1" kern="1200" dirty="0">
                          <a:solidFill>
                            <a:schemeClr val="tx1"/>
                          </a:solidFill>
                          <a:latin typeface="Calibri"/>
                          <a:ea typeface="Calibri"/>
                          <a:cs typeface="Times New Roman"/>
                        </a:rPr>
                        <a:t>5.5</a:t>
                      </a: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r>
              <a:tr h="209550">
                <a:tc>
                  <a:txBody>
                    <a:bodyPr/>
                    <a:lstStyle/>
                    <a:p>
                      <a:pPr marL="0" marR="0" algn="l" rtl="0">
                        <a:spcBef>
                          <a:spcPts val="0"/>
                        </a:spcBef>
                        <a:spcAft>
                          <a:spcPts val="1000"/>
                        </a:spcAft>
                      </a:pPr>
                      <a:r>
                        <a:rPr lang="en-US" sz="2000" b="1" kern="1200" dirty="0" smtClean="0">
                          <a:solidFill>
                            <a:schemeClr val="tx1"/>
                          </a:solidFill>
                          <a:latin typeface="Calibri"/>
                          <a:ea typeface="Calibri"/>
                          <a:cs typeface="Times New Roman"/>
                        </a:rPr>
                        <a:t>Std dev</a:t>
                      </a:r>
                      <a:endParaRPr lang="en-US" sz="2000" b="1" kern="1200" dirty="0">
                        <a:solidFill>
                          <a:schemeClr val="tx1"/>
                        </a:solidFill>
                        <a:latin typeface="Calibri"/>
                        <a:ea typeface="Calibri"/>
                        <a:cs typeface="Times New Roman"/>
                      </a:endParaRPr>
                    </a:p>
                  </a:txBody>
                  <a:tcPr marL="68580" marR="68580" marT="0" marB="0">
                    <a:lnL>
                      <a:noFill/>
                    </a:lnL>
                    <a:lnR>
                      <a:noFill/>
                    </a:lnR>
                    <a:lnT>
                      <a:noFill/>
                    </a:lnT>
                    <a:lnB>
                      <a:noFill/>
                    </a:lnB>
                    <a:solidFill>
                      <a:srgbClr val="4BACC6"/>
                    </a:solidFill>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28</a:t>
                      </a:r>
                    </a:p>
                  </a:txBody>
                  <a:tcPr marL="68580" marR="68580" marT="0" marB="0">
                    <a:lnL>
                      <a:noFill/>
                    </a:lnL>
                    <a:lnR>
                      <a:noFill/>
                    </a:lnR>
                    <a:lnT>
                      <a:noFill/>
                    </a:lnT>
                    <a:lnB>
                      <a:noFill/>
                    </a:lnB>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43</a:t>
                      </a:r>
                    </a:p>
                  </a:txBody>
                  <a:tcPr marL="68580" marR="68580" marT="0" marB="0">
                    <a:lnL>
                      <a:noFill/>
                    </a:lnL>
                    <a:lnR>
                      <a:noFill/>
                    </a:lnR>
                    <a:lnT>
                      <a:noFill/>
                    </a:lnT>
                    <a:lnB>
                      <a:noFill/>
                    </a:lnB>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28</a:t>
                      </a:r>
                    </a:p>
                  </a:txBody>
                  <a:tcPr marL="68580" marR="68580" marT="0" marB="0">
                    <a:lnL>
                      <a:noFill/>
                    </a:lnL>
                    <a:lnR>
                      <a:noFill/>
                    </a:lnR>
                    <a:lnT>
                      <a:noFill/>
                    </a:lnT>
                    <a:lnB>
                      <a:noFill/>
                    </a:lnB>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7.2</a:t>
                      </a:r>
                    </a:p>
                  </a:txBody>
                  <a:tcPr marL="68580" marR="68580" marT="0" marB="0">
                    <a:lnL>
                      <a:noFill/>
                    </a:lnL>
                    <a:lnR>
                      <a:noFill/>
                    </a:lnR>
                    <a:lnT>
                      <a:noFill/>
                    </a:lnT>
                    <a:lnB>
                      <a:noFill/>
                    </a:lnB>
                  </a:tcPr>
                </a:tc>
              </a:tr>
              <a:tr h="209550">
                <a:tc>
                  <a:txBody>
                    <a:bodyPr/>
                    <a:lstStyle/>
                    <a:p>
                      <a:pPr marL="0" marR="0" algn="l" rtl="0">
                        <a:spcBef>
                          <a:spcPts val="0"/>
                        </a:spcBef>
                        <a:spcAft>
                          <a:spcPts val="1000"/>
                        </a:spcAft>
                      </a:pPr>
                      <a:r>
                        <a:rPr lang="en-US" sz="2000" b="1" kern="1200" dirty="0">
                          <a:solidFill>
                            <a:schemeClr val="tx1"/>
                          </a:solidFill>
                          <a:latin typeface="Calibri"/>
                          <a:ea typeface="Calibri"/>
                          <a:cs typeface="Times New Roman"/>
                        </a:rPr>
                        <a:t>Min</a:t>
                      </a:r>
                    </a:p>
                  </a:txBody>
                  <a:tcPr marL="68580" marR="68580" marT="0" marB="0">
                    <a:lnL>
                      <a:noFill/>
                    </a:lnL>
                    <a:lnR>
                      <a:noFill/>
                    </a:lnR>
                    <a:lnT>
                      <a:noFill/>
                    </a:lnT>
                    <a:lnB>
                      <a:noFill/>
                    </a:lnB>
                    <a:solidFill>
                      <a:srgbClr val="4BACC6"/>
                    </a:solidFill>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1.3</a:t>
                      </a:r>
                    </a:p>
                  </a:txBody>
                  <a:tcPr marL="68580" marR="68580" marT="0" marB="0">
                    <a:lnL>
                      <a:noFill/>
                    </a:lnL>
                    <a:lnR>
                      <a:noFill/>
                    </a:lnR>
                    <a:lnT>
                      <a:noFill/>
                    </a:lnT>
                    <a:lnB>
                      <a:noFill/>
                    </a:lnB>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0.9</a:t>
                      </a:r>
                    </a:p>
                  </a:txBody>
                  <a:tcPr marL="68580" marR="68580" marT="0" marB="0">
                    <a:lnL>
                      <a:noFill/>
                    </a:lnL>
                    <a:lnR>
                      <a:noFill/>
                    </a:lnR>
                    <a:lnT>
                      <a:noFill/>
                    </a:lnT>
                    <a:lnB>
                      <a:noFill/>
                    </a:lnB>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3.5</a:t>
                      </a:r>
                    </a:p>
                  </a:txBody>
                  <a:tcPr marL="68580" marR="68580" marT="0" marB="0">
                    <a:lnL>
                      <a:noFill/>
                    </a:lnL>
                    <a:lnR>
                      <a:noFill/>
                    </a:lnR>
                    <a:lnT>
                      <a:noFill/>
                    </a:lnT>
                    <a:lnB>
                      <a:noFill/>
                    </a:lnB>
                  </a:tcPr>
                </a:tc>
                <a:tc>
                  <a:txBody>
                    <a:bodyPr/>
                    <a:lstStyle/>
                    <a:p>
                      <a:pPr marL="0" marR="0" algn="r" rtl="0">
                        <a:spcBef>
                          <a:spcPts val="0"/>
                        </a:spcBef>
                        <a:spcAft>
                          <a:spcPts val="1000"/>
                        </a:spcAft>
                      </a:pPr>
                      <a:r>
                        <a:rPr lang="en-US" sz="2000" kern="1200" dirty="0">
                          <a:solidFill>
                            <a:schemeClr val="tx1"/>
                          </a:solidFill>
                          <a:latin typeface="Calibri"/>
                          <a:ea typeface="Calibri"/>
                          <a:cs typeface="Times New Roman"/>
                        </a:rPr>
                        <a:t>0.5</a:t>
                      </a:r>
                    </a:p>
                  </a:txBody>
                  <a:tcPr marL="68580" marR="68580" marT="0" marB="0">
                    <a:lnL>
                      <a:noFill/>
                    </a:lnL>
                    <a:lnR>
                      <a:noFill/>
                    </a:lnR>
                    <a:lnT>
                      <a:noFill/>
                    </a:lnT>
                    <a:lnB>
                      <a:noFill/>
                    </a:lnB>
                  </a:tcPr>
                </a:tc>
              </a:tr>
              <a:tr h="209550">
                <a:tc>
                  <a:txBody>
                    <a:bodyPr/>
                    <a:lstStyle/>
                    <a:p>
                      <a:pPr marL="0" marR="0" algn="l" rtl="0">
                        <a:spcBef>
                          <a:spcPts val="0"/>
                        </a:spcBef>
                        <a:spcAft>
                          <a:spcPts val="1000"/>
                        </a:spcAft>
                      </a:pPr>
                      <a:r>
                        <a:rPr lang="en-US" sz="2000" b="1" kern="1200" dirty="0">
                          <a:solidFill>
                            <a:schemeClr val="tx1"/>
                          </a:solidFill>
                          <a:latin typeface="Calibri"/>
                          <a:ea typeface="Calibri"/>
                          <a:cs typeface="Times New Roman"/>
                        </a:rPr>
                        <a:t>Max</a:t>
                      </a:r>
                    </a:p>
                  </a:txBody>
                  <a:tcPr marL="68580" marR="68580" marT="0" marB="0">
                    <a:lnL>
                      <a:noFill/>
                    </a:lnL>
                    <a:lnR>
                      <a:noFill/>
                    </a:lnR>
                    <a:lnT>
                      <a:noFill/>
                    </a:lnT>
                    <a:lnB w="28575" cap="flat" cmpd="sng" algn="ctr">
                      <a:solidFill>
                        <a:srgbClr val="000000"/>
                      </a:solidFill>
                      <a:prstDash val="solid"/>
                      <a:round/>
                      <a:headEnd type="none" w="med" len="med"/>
                      <a:tailEnd type="none" w="med" len="med"/>
                    </a:lnB>
                    <a:solidFill>
                      <a:srgbClr val="4BACC6"/>
                    </a:solidFill>
                  </a:tcPr>
                </a:tc>
                <a:tc>
                  <a:txBody>
                    <a:bodyPr/>
                    <a:lstStyle/>
                    <a:p>
                      <a:pPr marL="0" marR="0" algn="r" rtl="0">
                        <a:spcBef>
                          <a:spcPts val="0"/>
                        </a:spcBef>
                        <a:spcAft>
                          <a:spcPts val="1000"/>
                        </a:spcAft>
                      </a:pPr>
                      <a:r>
                        <a:rPr lang="en-US" sz="2000" b="1" kern="1200" dirty="0">
                          <a:solidFill>
                            <a:srgbClr val="FF0000"/>
                          </a:solidFill>
                          <a:latin typeface="Calibri"/>
                          <a:ea typeface="Calibri"/>
                          <a:cs typeface="Times New Roman"/>
                        </a:rPr>
                        <a:t>155</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lgn="r" rtl="0">
                        <a:spcBef>
                          <a:spcPts val="0"/>
                        </a:spcBef>
                        <a:spcAft>
                          <a:spcPts val="1000"/>
                        </a:spcAft>
                      </a:pPr>
                      <a:r>
                        <a:rPr lang="en-US" sz="2000" b="1" kern="1200" dirty="0">
                          <a:solidFill>
                            <a:srgbClr val="FF0000"/>
                          </a:solidFill>
                          <a:latin typeface="Calibri"/>
                          <a:ea typeface="Calibri"/>
                          <a:cs typeface="Times New Roman"/>
                        </a:rPr>
                        <a:t>155</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lgn="r" rtl="0">
                        <a:spcBef>
                          <a:spcPts val="0"/>
                        </a:spcBef>
                        <a:spcAft>
                          <a:spcPts val="1000"/>
                        </a:spcAft>
                      </a:pPr>
                      <a:r>
                        <a:rPr lang="en-US" sz="2000" b="1" kern="1200" dirty="0">
                          <a:solidFill>
                            <a:schemeClr val="tx1"/>
                          </a:solidFill>
                          <a:latin typeface="Calibri"/>
                          <a:ea typeface="Calibri"/>
                          <a:cs typeface="Times New Roman"/>
                        </a:rPr>
                        <a:t>92</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lgn="r" rtl="0">
                        <a:spcBef>
                          <a:spcPts val="0"/>
                        </a:spcBef>
                        <a:spcAft>
                          <a:spcPts val="1000"/>
                        </a:spcAft>
                      </a:pPr>
                      <a:r>
                        <a:rPr lang="en-US" sz="2000" b="1" kern="1200" dirty="0">
                          <a:solidFill>
                            <a:schemeClr val="tx1"/>
                          </a:solidFill>
                          <a:latin typeface="Calibri"/>
                          <a:ea typeface="Calibri"/>
                          <a:cs typeface="Times New Roman"/>
                        </a:rPr>
                        <a:t>25</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r>
            </a:tbl>
          </a:graphicData>
        </a:graphic>
      </p:graphicFrame>
      <p:sp>
        <p:nvSpPr>
          <p:cNvPr id="6" name="Text Placeholder 5"/>
          <p:cNvSpPr txBox="1">
            <a:spLocks/>
          </p:cNvSpPr>
          <p:nvPr/>
        </p:nvSpPr>
        <p:spPr bwMode="auto">
          <a:xfrm>
            <a:off x="304800" y="6278563"/>
            <a:ext cx="4040188" cy="350837"/>
          </a:xfrm>
          <a:prstGeom prst="rect">
            <a:avLst/>
          </a:prstGeom>
          <a:noFill/>
          <a:ln w="9525">
            <a:noFill/>
            <a:miter lim="800000"/>
            <a:headEnd/>
            <a:tailEnd/>
          </a:ln>
        </p:spPr>
        <p:txBody>
          <a:bodyPr/>
          <a:lstStyle/>
          <a:p>
            <a:pPr marL="342900" indent="-342900" eaLnBrk="0" hangingPunct="0">
              <a:spcBef>
                <a:spcPct val="20000"/>
              </a:spcBef>
              <a:buClr>
                <a:srgbClr val="52237F"/>
              </a:buClr>
              <a:buSzPct val="75000"/>
              <a:defRPr/>
            </a:pPr>
            <a:r>
              <a:rPr lang="en-US" sz="2000" kern="0" dirty="0">
                <a:latin typeface="+mn-lt"/>
              </a:rPr>
              <a:t>Continental Bandwidth (Mb/s)</a:t>
            </a:r>
          </a:p>
        </p:txBody>
      </p:sp>
      <p:graphicFrame>
        <p:nvGraphicFramePr>
          <p:cNvPr id="7" name="Table 6"/>
          <p:cNvGraphicFramePr>
            <a:graphicFrameLocks noGrp="1"/>
          </p:cNvGraphicFramePr>
          <p:nvPr/>
        </p:nvGraphicFramePr>
        <p:xfrm>
          <a:off x="4897439" y="4495800"/>
          <a:ext cx="3505199" cy="1706880"/>
        </p:xfrm>
        <a:graphic>
          <a:graphicData uri="http://schemas.openxmlformats.org/drawingml/2006/table">
            <a:tbl>
              <a:tblPr/>
              <a:tblGrid>
                <a:gridCol w="1013511"/>
                <a:gridCol w="953507"/>
                <a:gridCol w="876789"/>
                <a:gridCol w="661392"/>
              </a:tblGrid>
              <a:tr h="422776">
                <a:tc>
                  <a:txBody>
                    <a:bodyPr/>
                    <a:lstStyle/>
                    <a:p>
                      <a:pPr marL="0" marR="0">
                        <a:spcBef>
                          <a:spcPts val="0"/>
                        </a:spcBef>
                        <a:spcAft>
                          <a:spcPts val="0"/>
                        </a:spcAft>
                      </a:pPr>
                      <a:endParaRPr lang="en-US" sz="1000" dirty="0">
                        <a:solidFill>
                          <a:schemeClr val="tx1"/>
                        </a:solidFill>
                        <a:latin typeface="Calibri"/>
                        <a:ea typeface="Calibri"/>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marL="0" marR="0" algn="ctr">
                        <a:spcBef>
                          <a:spcPts val="0"/>
                        </a:spcBef>
                        <a:spcAft>
                          <a:spcPts val="0"/>
                        </a:spcAft>
                      </a:pPr>
                      <a:r>
                        <a:rPr lang="en-US" sz="1600" b="1" dirty="0">
                          <a:solidFill>
                            <a:schemeClr val="tx1"/>
                          </a:solidFill>
                          <a:latin typeface="Calibri"/>
                          <a:ea typeface="Calibri"/>
                          <a:cs typeface="Times New Roman"/>
                        </a:rPr>
                        <a:t>North</a:t>
                      </a:r>
                      <a:br>
                        <a:rPr lang="en-US" sz="1600" b="1" dirty="0">
                          <a:solidFill>
                            <a:schemeClr val="tx1"/>
                          </a:solidFill>
                          <a:latin typeface="Calibri"/>
                          <a:ea typeface="Calibri"/>
                          <a:cs typeface="Times New Roman"/>
                        </a:rPr>
                      </a:br>
                      <a:r>
                        <a:rPr lang="en-US" sz="1600" b="1" dirty="0">
                          <a:solidFill>
                            <a:schemeClr val="tx1"/>
                          </a:solidFill>
                          <a:latin typeface="Calibri"/>
                          <a:ea typeface="Calibri"/>
                          <a:cs typeface="Times New Roman"/>
                        </a:rPr>
                        <a:t>America</a:t>
                      </a:r>
                      <a:endParaRPr lang="en-US" sz="1600" dirty="0">
                        <a:solidFill>
                          <a:schemeClr val="tx1"/>
                        </a:solidFill>
                        <a:latin typeface="Calibri"/>
                        <a:ea typeface="Calibri"/>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marL="0" marR="0" algn="ctr">
                        <a:spcBef>
                          <a:spcPts val="0"/>
                        </a:spcBef>
                        <a:spcAft>
                          <a:spcPts val="0"/>
                        </a:spcAft>
                      </a:pPr>
                      <a:r>
                        <a:rPr lang="en-US" sz="1600" b="1" dirty="0">
                          <a:solidFill>
                            <a:schemeClr val="tx1"/>
                          </a:solidFill>
                          <a:latin typeface="Calibri"/>
                          <a:ea typeface="Calibri"/>
                          <a:cs typeface="Times New Roman"/>
                        </a:rPr>
                        <a:t>Europe</a:t>
                      </a:r>
                      <a:endParaRPr lang="en-US" sz="1600" dirty="0">
                        <a:solidFill>
                          <a:schemeClr val="tx1"/>
                        </a:solidFill>
                        <a:latin typeface="Calibri"/>
                        <a:ea typeface="Calibri"/>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c>
                  <a:txBody>
                    <a:bodyPr/>
                    <a:lstStyle/>
                    <a:p>
                      <a:pPr marL="0" marR="0" algn="ctr">
                        <a:spcBef>
                          <a:spcPts val="0"/>
                        </a:spcBef>
                        <a:spcAft>
                          <a:spcPts val="0"/>
                        </a:spcAft>
                      </a:pPr>
                      <a:r>
                        <a:rPr lang="en-US" sz="1600" b="1" dirty="0">
                          <a:solidFill>
                            <a:schemeClr val="tx1"/>
                          </a:solidFill>
                          <a:latin typeface="Calibri"/>
                          <a:ea typeface="Calibri"/>
                          <a:cs typeface="Times New Roman"/>
                        </a:rPr>
                        <a:t>Asia</a:t>
                      </a:r>
                      <a:endParaRPr lang="en-US" sz="1600" dirty="0">
                        <a:solidFill>
                          <a:schemeClr val="tx1"/>
                        </a:solidFill>
                        <a:latin typeface="Calibri"/>
                        <a:ea typeface="Calibri"/>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4BACC6"/>
                    </a:solidFill>
                  </a:tcPr>
                </a:tc>
              </a:tr>
              <a:tr h="303981">
                <a:tc>
                  <a:txBody>
                    <a:bodyPr/>
                    <a:lstStyle/>
                    <a:p>
                      <a:pPr marL="0" marR="0">
                        <a:spcBef>
                          <a:spcPts val="0"/>
                        </a:spcBef>
                        <a:spcAft>
                          <a:spcPts val="1000"/>
                        </a:spcAft>
                      </a:pPr>
                      <a:r>
                        <a:rPr lang="en-US" sz="2000" b="1" dirty="0">
                          <a:solidFill>
                            <a:schemeClr val="tx1"/>
                          </a:solidFill>
                          <a:latin typeface="Calibri"/>
                          <a:ea typeface="Calibri"/>
                          <a:cs typeface="Times New Roman"/>
                        </a:rPr>
                        <a:t>Mean</a:t>
                      </a:r>
                      <a:endParaRPr lang="en-US" sz="2000" dirty="0">
                        <a:solidFill>
                          <a:schemeClr val="tx1"/>
                        </a:solidFill>
                        <a:latin typeface="Calibri"/>
                        <a:ea typeface="Calibri"/>
                        <a:cs typeface="Times New Roman"/>
                      </a:endParaRPr>
                    </a:p>
                  </a:txBody>
                  <a:tcPr marL="68580" marR="68580" marT="0" marB="0">
                    <a:lnL>
                      <a:noFill/>
                    </a:lnL>
                    <a:lnR>
                      <a:noFill/>
                    </a:lnR>
                    <a:lnT w="28575" cap="flat" cmpd="sng" algn="ctr">
                      <a:solidFill>
                        <a:srgbClr val="000000"/>
                      </a:solidFill>
                      <a:prstDash val="solid"/>
                      <a:round/>
                      <a:headEnd type="none" w="med" len="med"/>
                      <a:tailEnd type="none" w="med" len="med"/>
                    </a:lnT>
                    <a:lnB>
                      <a:noFill/>
                    </a:lnB>
                    <a:solidFill>
                      <a:srgbClr val="4BACC6"/>
                    </a:solidFill>
                  </a:tcPr>
                </a:tc>
                <a:tc>
                  <a:txBody>
                    <a:bodyPr/>
                    <a:lstStyle/>
                    <a:p>
                      <a:pPr marL="0" marR="0" algn="r">
                        <a:spcBef>
                          <a:spcPts val="0"/>
                        </a:spcBef>
                        <a:spcAft>
                          <a:spcPts val="1000"/>
                        </a:spcAft>
                      </a:pPr>
                      <a:r>
                        <a:rPr lang="en-US" sz="2000" b="1" dirty="0">
                          <a:solidFill>
                            <a:schemeClr val="tx1"/>
                          </a:solidFill>
                          <a:latin typeface="Calibri"/>
                          <a:ea typeface="Calibri"/>
                          <a:cs typeface="Times New Roman"/>
                        </a:rPr>
                        <a:t>108</a:t>
                      </a: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1000"/>
                        </a:spcAft>
                      </a:pPr>
                      <a:r>
                        <a:rPr lang="en-US" sz="2000" b="1" dirty="0">
                          <a:solidFill>
                            <a:schemeClr val="tx1"/>
                          </a:solidFill>
                          <a:latin typeface="Calibri"/>
                          <a:ea typeface="Calibri"/>
                          <a:cs typeface="Times New Roman"/>
                        </a:rPr>
                        <a:t>109</a:t>
                      </a: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c>
                  <a:txBody>
                    <a:bodyPr/>
                    <a:lstStyle/>
                    <a:p>
                      <a:pPr marL="0" marR="0" algn="r">
                        <a:spcBef>
                          <a:spcPts val="0"/>
                        </a:spcBef>
                        <a:spcAft>
                          <a:spcPts val="1000"/>
                        </a:spcAft>
                      </a:pPr>
                      <a:r>
                        <a:rPr lang="en-US" sz="2000" b="1" dirty="0">
                          <a:solidFill>
                            <a:srgbClr val="FF0000"/>
                          </a:solidFill>
                          <a:latin typeface="Calibri"/>
                          <a:ea typeface="Calibri"/>
                          <a:cs typeface="Times New Roman"/>
                        </a:rPr>
                        <a:t>163</a:t>
                      </a:r>
                    </a:p>
                  </a:txBody>
                  <a:tcPr marL="68580" marR="68580" marT="0" marB="0">
                    <a:lnL>
                      <a:noFill/>
                    </a:lnL>
                    <a:lnR>
                      <a:noFill/>
                    </a:lnR>
                    <a:lnT w="28575" cap="flat" cmpd="sng" algn="ctr">
                      <a:solidFill>
                        <a:srgbClr val="000000"/>
                      </a:solidFill>
                      <a:prstDash val="solid"/>
                      <a:round/>
                      <a:headEnd type="none" w="med" len="med"/>
                      <a:tailEnd type="none" w="med" len="med"/>
                    </a:lnT>
                    <a:lnB>
                      <a:noFill/>
                    </a:lnB>
                  </a:tcPr>
                </a:tc>
              </a:tr>
              <a:tr h="303981">
                <a:tc>
                  <a:txBody>
                    <a:bodyPr/>
                    <a:lstStyle/>
                    <a:p>
                      <a:pPr marL="0" marR="0">
                        <a:spcBef>
                          <a:spcPts val="0"/>
                        </a:spcBef>
                        <a:spcAft>
                          <a:spcPts val="1000"/>
                        </a:spcAft>
                      </a:pPr>
                      <a:r>
                        <a:rPr lang="en-US" sz="2000" b="1" dirty="0" smtClean="0">
                          <a:solidFill>
                            <a:schemeClr val="tx1"/>
                          </a:solidFill>
                          <a:latin typeface="Calibri"/>
                          <a:ea typeface="Calibri"/>
                          <a:cs typeface="Times New Roman"/>
                        </a:rPr>
                        <a:t>Std dev</a:t>
                      </a:r>
                      <a:endParaRPr lang="en-US" sz="2000" dirty="0">
                        <a:solidFill>
                          <a:schemeClr val="tx1"/>
                        </a:solidFill>
                        <a:latin typeface="Calibri"/>
                        <a:ea typeface="Calibri"/>
                        <a:cs typeface="Times New Roman"/>
                      </a:endParaRPr>
                    </a:p>
                  </a:txBody>
                  <a:tcPr marL="68580" marR="68580" marT="0" marB="0">
                    <a:lnL>
                      <a:noFill/>
                    </a:lnL>
                    <a:lnR>
                      <a:noFill/>
                    </a:lnR>
                    <a:lnT>
                      <a:noFill/>
                    </a:lnT>
                    <a:lnB>
                      <a:noFill/>
                    </a:lnB>
                    <a:solidFill>
                      <a:srgbClr val="4BACC6"/>
                    </a:solidFill>
                  </a:tcPr>
                </a:tc>
                <a:tc>
                  <a:txBody>
                    <a:bodyPr/>
                    <a:lstStyle/>
                    <a:p>
                      <a:pPr marL="0" marR="0" algn="r">
                        <a:spcBef>
                          <a:spcPts val="0"/>
                        </a:spcBef>
                        <a:spcAft>
                          <a:spcPts val="1000"/>
                        </a:spcAft>
                      </a:pPr>
                      <a:r>
                        <a:rPr lang="en-US" sz="2000" dirty="0">
                          <a:solidFill>
                            <a:schemeClr val="tx1"/>
                          </a:solidFill>
                          <a:latin typeface="Calibri"/>
                          <a:ea typeface="Calibri"/>
                          <a:cs typeface="Times New Roman"/>
                        </a:rPr>
                        <a:t>69</a:t>
                      </a:r>
                    </a:p>
                  </a:txBody>
                  <a:tcPr marL="68580" marR="68580" marT="0" marB="0">
                    <a:lnL>
                      <a:noFill/>
                    </a:lnL>
                    <a:lnR>
                      <a:noFill/>
                    </a:lnR>
                    <a:lnT>
                      <a:noFill/>
                    </a:lnT>
                    <a:lnB>
                      <a:noFill/>
                    </a:lnB>
                  </a:tcPr>
                </a:tc>
                <a:tc>
                  <a:txBody>
                    <a:bodyPr/>
                    <a:lstStyle/>
                    <a:p>
                      <a:pPr marL="0" marR="0" algn="r">
                        <a:spcBef>
                          <a:spcPts val="0"/>
                        </a:spcBef>
                        <a:spcAft>
                          <a:spcPts val="1000"/>
                        </a:spcAft>
                      </a:pPr>
                      <a:r>
                        <a:rPr lang="en-US" sz="2000">
                          <a:solidFill>
                            <a:schemeClr val="tx1"/>
                          </a:solidFill>
                          <a:latin typeface="Calibri"/>
                          <a:ea typeface="Calibri"/>
                          <a:cs typeface="Times New Roman"/>
                        </a:rPr>
                        <a:t>91</a:t>
                      </a:r>
                    </a:p>
                  </a:txBody>
                  <a:tcPr marL="68580" marR="68580" marT="0" marB="0">
                    <a:lnL>
                      <a:noFill/>
                    </a:lnL>
                    <a:lnR>
                      <a:noFill/>
                    </a:lnR>
                    <a:lnT>
                      <a:noFill/>
                    </a:lnT>
                    <a:lnB>
                      <a:noFill/>
                    </a:lnB>
                  </a:tcPr>
                </a:tc>
                <a:tc>
                  <a:txBody>
                    <a:bodyPr/>
                    <a:lstStyle/>
                    <a:p>
                      <a:pPr marL="0" marR="0" algn="r">
                        <a:spcBef>
                          <a:spcPts val="0"/>
                        </a:spcBef>
                        <a:spcAft>
                          <a:spcPts val="1000"/>
                        </a:spcAft>
                      </a:pPr>
                      <a:r>
                        <a:rPr lang="en-US" sz="2000" dirty="0">
                          <a:solidFill>
                            <a:schemeClr val="tx1"/>
                          </a:solidFill>
                          <a:latin typeface="Calibri"/>
                          <a:ea typeface="Calibri"/>
                          <a:cs typeface="Times New Roman"/>
                        </a:rPr>
                        <a:t>81</a:t>
                      </a:r>
                    </a:p>
                  </a:txBody>
                  <a:tcPr marL="68580" marR="68580" marT="0" marB="0">
                    <a:lnL>
                      <a:noFill/>
                    </a:lnL>
                    <a:lnR>
                      <a:noFill/>
                    </a:lnR>
                    <a:lnT>
                      <a:noFill/>
                    </a:lnT>
                    <a:lnB>
                      <a:noFill/>
                    </a:lnB>
                  </a:tcPr>
                </a:tc>
              </a:tr>
              <a:tr h="303981">
                <a:tc>
                  <a:txBody>
                    <a:bodyPr/>
                    <a:lstStyle/>
                    <a:p>
                      <a:pPr marL="0" marR="0">
                        <a:spcBef>
                          <a:spcPts val="0"/>
                        </a:spcBef>
                        <a:spcAft>
                          <a:spcPts val="1000"/>
                        </a:spcAft>
                      </a:pPr>
                      <a:r>
                        <a:rPr lang="en-US" sz="2000" b="1" dirty="0">
                          <a:solidFill>
                            <a:schemeClr val="tx1"/>
                          </a:solidFill>
                          <a:latin typeface="Calibri"/>
                          <a:ea typeface="Calibri"/>
                          <a:cs typeface="Times New Roman"/>
                        </a:rPr>
                        <a:t>Min</a:t>
                      </a:r>
                      <a:endParaRPr lang="en-US" sz="2000" dirty="0">
                        <a:solidFill>
                          <a:schemeClr val="tx1"/>
                        </a:solidFill>
                        <a:latin typeface="Calibri"/>
                        <a:ea typeface="Calibri"/>
                        <a:cs typeface="Times New Roman"/>
                      </a:endParaRPr>
                    </a:p>
                  </a:txBody>
                  <a:tcPr marL="68580" marR="68580" marT="0" marB="0">
                    <a:lnL>
                      <a:noFill/>
                    </a:lnL>
                    <a:lnR>
                      <a:noFill/>
                    </a:lnR>
                    <a:lnT>
                      <a:noFill/>
                    </a:lnT>
                    <a:lnB>
                      <a:noFill/>
                    </a:lnB>
                    <a:solidFill>
                      <a:srgbClr val="4BACC6"/>
                    </a:solidFill>
                  </a:tcPr>
                </a:tc>
                <a:tc>
                  <a:txBody>
                    <a:bodyPr/>
                    <a:lstStyle/>
                    <a:p>
                      <a:pPr marL="0" marR="0" algn="r">
                        <a:spcBef>
                          <a:spcPts val="0"/>
                        </a:spcBef>
                        <a:spcAft>
                          <a:spcPts val="1000"/>
                        </a:spcAft>
                      </a:pPr>
                      <a:r>
                        <a:rPr lang="en-US" sz="2000" dirty="0">
                          <a:solidFill>
                            <a:schemeClr val="tx1"/>
                          </a:solidFill>
                          <a:latin typeface="Calibri"/>
                          <a:ea typeface="Calibri"/>
                          <a:cs typeface="Times New Roman"/>
                        </a:rPr>
                        <a:t>20</a:t>
                      </a:r>
                    </a:p>
                  </a:txBody>
                  <a:tcPr marL="68580" marR="68580" marT="0" marB="0">
                    <a:lnL>
                      <a:noFill/>
                    </a:lnL>
                    <a:lnR>
                      <a:noFill/>
                    </a:lnR>
                    <a:lnT>
                      <a:noFill/>
                    </a:lnT>
                    <a:lnB>
                      <a:noFill/>
                    </a:lnB>
                  </a:tcPr>
                </a:tc>
                <a:tc>
                  <a:txBody>
                    <a:bodyPr/>
                    <a:lstStyle/>
                    <a:p>
                      <a:pPr marL="0" marR="0" algn="r">
                        <a:spcBef>
                          <a:spcPts val="0"/>
                        </a:spcBef>
                        <a:spcAft>
                          <a:spcPts val="1000"/>
                        </a:spcAft>
                      </a:pPr>
                      <a:r>
                        <a:rPr lang="en-US" sz="2000" dirty="0">
                          <a:solidFill>
                            <a:schemeClr val="tx1"/>
                          </a:solidFill>
                          <a:latin typeface="Calibri"/>
                          <a:ea typeface="Calibri"/>
                          <a:cs typeface="Times New Roman"/>
                        </a:rPr>
                        <a:t>5</a:t>
                      </a:r>
                    </a:p>
                  </a:txBody>
                  <a:tcPr marL="68580" marR="68580" marT="0" marB="0">
                    <a:lnL>
                      <a:noFill/>
                    </a:lnL>
                    <a:lnR>
                      <a:noFill/>
                    </a:lnR>
                    <a:lnT>
                      <a:noFill/>
                    </a:lnT>
                    <a:lnB>
                      <a:noFill/>
                    </a:lnB>
                  </a:tcPr>
                </a:tc>
                <a:tc>
                  <a:txBody>
                    <a:bodyPr/>
                    <a:lstStyle/>
                    <a:p>
                      <a:pPr marL="0" marR="0" algn="r">
                        <a:spcBef>
                          <a:spcPts val="0"/>
                        </a:spcBef>
                        <a:spcAft>
                          <a:spcPts val="1000"/>
                        </a:spcAft>
                      </a:pPr>
                      <a:r>
                        <a:rPr lang="en-US" sz="2000">
                          <a:solidFill>
                            <a:schemeClr val="tx1"/>
                          </a:solidFill>
                          <a:latin typeface="Calibri"/>
                          <a:ea typeface="Calibri"/>
                          <a:cs typeface="Times New Roman"/>
                        </a:rPr>
                        <a:t>20</a:t>
                      </a:r>
                    </a:p>
                  </a:txBody>
                  <a:tcPr marL="68580" marR="68580" marT="0" marB="0">
                    <a:lnL>
                      <a:noFill/>
                    </a:lnL>
                    <a:lnR>
                      <a:noFill/>
                    </a:lnR>
                    <a:lnT>
                      <a:noFill/>
                    </a:lnT>
                    <a:lnB>
                      <a:noFill/>
                    </a:lnB>
                  </a:tcPr>
                </a:tc>
              </a:tr>
              <a:tr h="303981">
                <a:tc>
                  <a:txBody>
                    <a:bodyPr/>
                    <a:lstStyle/>
                    <a:p>
                      <a:pPr marL="0" marR="0">
                        <a:spcBef>
                          <a:spcPts val="0"/>
                        </a:spcBef>
                        <a:spcAft>
                          <a:spcPts val="1000"/>
                        </a:spcAft>
                      </a:pPr>
                      <a:r>
                        <a:rPr lang="en-US" sz="2000" b="1" dirty="0">
                          <a:solidFill>
                            <a:schemeClr val="tx1"/>
                          </a:solidFill>
                          <a:latin typeface="Calibri"/>
                          <a:ea typeface="Calibri"/>
                          <a:cs typeface="Times New Roman"/>
                        </a:rPr>
                        <a:t>Max</a:t>
                      </a:r>
                      <a:endParaRPr lang="en-US" sz="2000" dirty="0">
                        <a:solidFill>
                          <a:schemeClr val="tx1"/>
                        </a:solidFill>
                        <a:latin typeface="Calibri"/>
                        <a:ea typeface="Calibri"/>
                        <a:cs typeface="Times New Roman"/>
                      </a:endParaRPr>
                    </a:p>
                  </a:txBody>
                  <a:tcPr marL="68580" marR="68580" marT="0" marB="0">
                    <a:lnL>
                      <a:noFill/>
                    </a:lnL>
                    <a:lnR>
                      <a:noFill/>
                    </a:lnR>
                    <a:lnT>
                      <a:noFill/>
                    </a:lnT>
                    <a:lnB w="28575" cap="flat" cmpd="sng" algn="ctr">
                      <a:solidFill>
                        <a:srgbClr val="000000"/>
                      </a:solidFill>
                      <a:prstDash val="solid"/>
                      <a:round/>
                      <a:headEnd type="none" w="med" len="med"/>
                      <a:tailEnd type="none" w="med" len="med"/>
                    </a:lnB>
                    <a:solidFill>
                      <a:srgbClr val="4BACC6"/>
                    </a:solidFill>
                  </a:tcPr>
                </a:tc>
                <a:tc>
                  <a:txBody>
                    <a:bodyPr/>
                    <a:lstStyle/>
                    <a:p>
                      <a:pPr marL="0" marR="0" algn="r">
                        <a:spcBef>
                          <a:spcPts val="0"/>
                        </a:spcBef>
                        <a:spcAft>
                          <a:spcPts val="1000"/>
                        </a:spcAft>
                      </a:pPr>
                      <a:r>
                        <a:rPr lang="en-US" sz="2000" b="1" dirty="0">
                          <a:solidFill>
                            <a:schemeClr val="tx1"/>
                          </a:solidFill>
                          <a:latin typeface="Calibri"/>
                          <a:ea typeface="Calibri"/>
                          <a:cs typeface="Times New Roman"/>
                        </a:rPr>
                        <a:t>375</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lgn="r">
                        <a:spcBef>
                          <a:spcPts val="0"/>
                        </a:spcBef>
                        <a:spcAft>
                          <a:spcPts val="1000"/>
                        </a:spcAft>
                      </a:pPr>
                      <a:r>
                        <a:rPr lang="en-US" sz="2000" b="1" dirty="0">
                          <a:solidFill>
                            <a:schemeClr val="tx1"/>
                          </a:solidFill>
                          <a:latin typeface="Calibri"/>
                          <a:ea typeface="Calibri"/>
                          <a:cs typeface="Times New Roman"/>
                        </a:rPr>
                        <a:t>372</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c>
                  <a:txBody>
                    <a:bodyPr/>
                    <a:lstStyle/>
                    <a:p>
                      <a:pPr marL="0" marR="0" algn="r">
                        <a:spcBef>
                          <a:spcPts val="0"/>
                        </a:spcBef>
                        <a:spcAft>
                          <a:spcPts val="1000"/>
                        </a:spcAft>
                      </a:pPr>
                      <a:r>
                        <a:rPr lang="en-US" sz="2000" b="1" dirty="0">
                          <a:solidFill>
                            <a:srgbClr val="FF0000"/>
                          </a:solidFill>
                          <a:latin typeface="Calibri"/>
                          <a:ea typeface="Calibri"/>
                          <a:cs typeface="Times New Roman"/>
                        </a:rPr>
                        <a:t>460</a:t>
                      </a:r>
                    </a:p>
                  </a:txBody>
                  <a:tcPr marL="68580" marR="68580" marT="0" marB="0">
                    <a:lnL>
                      <a:noFill/>
                    </a:lnL>
                    <a:lnR>
                      <a:noFill/>
                    </a:lnR>
                    <a:lnT>
                      <a:noFill/>
                    </a:lnT>
                    <a:lnB w="28575" cap="flat" cmpd="sng" algn="ctr">
                      <a:solidFill>
                        <a:srgbClr val="000000"/>
                      </a:solidFill>
                      <a:prstDash val="solid"/>
                      <a:round/>
                      <a:headEnd type="none" w="med" len="med"/>
                      <a:tailEnd type="none" w="med" len="med"/>
                    </a:lnB>
                  </a:tcPr>
                </a:tc>
              </a:tr>
            </a:tbl>
          </a:graphicData>
        </a:graphic>
      </p:graphicFrame>
      <p:sp>
        <p:nvSpPr>
          <p:cNvPr id="9" name="Text Placeholder 5"/>
          <p:cNvSpPr txBox="1">
            <a:spLocks/>
          </p:cNvSpPr>
          <p:nvPr/>
        </p:nvSpPr>
        <p:spPr bwMode="auto">
          <a:xfrm>
            <a:off x="5105400" y="6278563"/>
            <a:ext cx="3505200" cy="350837"/>
          </a:xfrm>
          <a:prstGeom prst="rect">
            <a:avLst/>
          </a:prstGeom>
          <a:noFill/>
          <a:ln w="9525">
            <a:noFill/>
            <a:miter lim="800000"/>
            <a:headEnd/>
            <a:tailEnd/>
          </a:ln>
        </p:spPr>
        <p:txBody>
          <a:bodyPr/>
          <a:lstStyle/>
          <a:p>
            <a:pPr marL="342900" indent="-342900" eaLnBrk="0" hangingPunct="0">
              <a:spcBef>
                <a:spcPct val="20000"/>
              </a:spcBef>
              <a:buClr>
                <a:srgbClr val="52237F"/>
              </a:buClr>
              <a:buSzPct val="75000"/>
              <a:defRPr/>
            </a:pPr>
            <a:r>
              <a:rPr lang="en-US" sz="2000" kern="0" dirty="0">
                <a:latin typeface="+mn-lt"/>
              </a:rPr>
              <a:t>Continental </a:t>
            </a:r>
            <a:r>
              <a:rPr lang="en-US" sz="2000" kern="0" dirty="0" smtClean="0">
                <a:latin typeface="+mn-lt"/>
              </a:rPr>
              <a:t>Latencies (ms)</a:t>
            </a:r>
            <a:endParaRPr lang="en-US" sz="2000" kern="0" dirty="0">
              <a:latin typeface="+mn-lt"/>
            </a:endParaRPr>
          </a:p>
        </p:txBody>
      </p:sp>
      <p:sp>
        <p:nvSpPr>
          <p:cNvPr id="11" name="TextBox 10"/>
          <p:cNvSpPr txBox="1"/>
          <p:nvPr/>
        </p:nvSpPr>
        <p:spPr>
          <a:xfrm>
            <a:off x="914400" y="4038600"/>
            <a:ext cx="7162800" cy="400110"/>
          </a:xfrm>
          <a:prstGeom prst="rect">
            <a:avLst/>
          </a:prstGeom>
          <a:noFill/>
        </p:spPr>
        <p:txBody>
          <a:bodyPr wrap="square" rtlCol="0">
            <a:spAutoFit/>
          </a:bodyPr>
          <a:lstStyle/>
          <a:p>
            <a:r>
              <a:rPr lang="en-US" sz="2000" dirty="0" smtClean="0">
                <a:solidFill>
                  <a:srgbClr val="92D050"/>
                </a:solidFill>
              </a:rPr>
              <a:t>Connectivity from branch offices to nearest data center, Fall 2007</a:t>
            </a:r>
            <a:endParaRPr lang="en-US" sz="2000" dirty="0">
              <a:solidFill>
                <a:srgbClr val="92D050"/>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Understanding The Problem</a:t>
            </a:r>
            <a:br>
              <a:rPr lang="en-US" dirty="0" smtClean="0"/>
            </a:br>
            <a:r>
              <a:rPr sz="3200" dirty="0" smtClean="0">
                <a:solidFill>
                  <a:schemeClr val="accent3"/>
                </a:solidFill>
              </a:rPr>
              <a:t>The SMB file I/O stack</a:t>
            </a:r>
            <a:endParaRPr sz="3200" dirty="0">
              <a:solidFill>
                <a:schemeClr val="accent3"/>
              </a:solidFill>
            </a:endParaRPr>
          </a:p>
        </p:txBody>
      </p:sp>
      <p:sp>
        <p:nvSpPr>
          <p:cNvPr id="33" name="Content Placeholder 32"/>
          <p:cNvSpPr>
            <a:spLocks noGrp="1"/>
          </p:cNvSpPr>
          <p:nvPr>
            <p:ph sz="half" idx="2"/>
          </p:nvPr>
        </p:nvSpPr>
        <p:spPr>
          <a:xfrm>
            <a:off x="4677392" y="1371600"/>
            <a:ext cx="3725246" cy="5369803"/>
          </a:xfrm>
        </p:spPr>
        <p:txBody>
          <a:bodyPr/>
          <a:lstStyle/>
          <a:p>
            <a:r>
              <a:rPr lang="en-US" sz="2000" dirty="0" smtClean="0"/>
              <a:t>SMB (CIFS) and SMB2 – our core file sharing protocols</a:t>
            </a:r>
          </a:p>
          <a:p>
            <a:pPr lvl="1"/>
            <a:r>
              <a:rPr lang="en-US" sz="1800" dirty="0" smtClean="0"/>
              <a:t>SMB/CIFS had limitations running on high BDP networks</a:t>
            </a:r>
          </a:p>
          <a:p>
            <a:pPr marL="685800" lvl="1" indent="-352425"/>
            <a:r>
              <a:rPr lang="en-US" sz="1800" dirty="0" smtClean="0"/>
              <a:t>The SMB2 protocol introduced with Windows Vista is optimized for  high BDP networks</a:t>
            </a:r>
          </a:p>
          <a:p>
            <a:r>
              <a:rPr lang="en-US" sz="2000" dirty="0" smtClean="0"/>
              <a:t>Clients have the ability </a:t>
            </a:r>
            <a:br>
              <a:rPr lang="en-US" sz="2000" dirty="0" smtClean="0"/>
            </a:br>
            <a:r>
              <a:rPr lang="en-US" sz="2000" dirty="0" smtClean="0"/>
              <a:t>to cache file data and metadata</a:t>
            </a:r>
          </a:p>
          <a:p>
            <a:pPr lvl="1"/>
            <a:r>
              <a:rPr lang="en-US" sz="1800" dirty="0" smtClean="0"/>
              <a:t>Cache manager and the SMB redirector manages the caching </a:t>
            </a:r>
          </a:p>
          <a:p>
            <a:r>
              <a:rPr lang="en-US" sz="2000" dirty="0" smtClean="0"/>
              <a:t>The Win32 API provides </a:t>
            </a:r>
            <a:br>
              <a:rPr lang="en-US" sz="2000" dirty="0" smtClean="0"/>
            </a:br>
            <a:r>
              <a:rPr lang="en-US" sz="2000" dirty="0" smtClean="0"/>
              <a:t>the application interface</a:t>
            </a:r>
          </a:p>
          <a:p>
            <a:pPr lvl="1"/>
            <a:r>
              <a:rPr lang="en-US" sz="1800" dirty="0" smtClean="0"/>
              <a:t>Synchronous versus </a:t>
            </a:r>
            <a:br>
              <a:rPr lang="en-US" sz="1800" dirty="0" smtClean="0"/>
            </a:br>
            <a:r>
              <a:rPr lang="en-US" sz="1800" dirty="0" smtClean="0"/>
              <a:t>overlapped I/O</a:t>
            </a:r>
          </a:p>
          <a:p>
            <a:pPr lvl="1"/>
            <a:r>
              <a:rPr lang="en-US" sz="1800" dirty="0" smtClean="0"/>
              <a:t>Cached (Buffered) </a:t>
            </a:r>
            <a:br>
              <a:rPr lang="en-US" sz="1800" dirty="0" smtClean="0"/>
            </a:br>
            <a:r>
              <a:rPr lang="en-US" sz="1800" dirty="0" smtClean="0"/>
              <a:t>versus non-cached</a:t>
            </a:r>
          </a:p>
          <a:p>
            <a:pPr lvl="1"/>
            <a:r>
              <a:rPr lang="en-US" sz="1800" dirty="0" smtClean="0"/>
              <a:t>Handle versus path based APIs</a:t>
            </a:r>
          </a:p>
          <a:p>
            <a:pPr lvl="1"/>
            <a:r>
              <a:rPr lang="en-US" sz="1800" dirty="0" smtClean="0"/>
              <a:t>I/O cancellation APIs </a:t>
            </a:r>
          </a:p>
          <a:p>
            <a:endParaRPr lang="en-US" sz="2000" dirty="0"/>
          </a:p>
        </p:txBody>
      </p:sp>
      <p:sp>
        <p:nvSpPr>
          <p:cNvPr id="10" name="Rounded Rectangle 9"/>
          <p:cNvSpPr/>
          <p:nvPr/>
        </p:nvSpPr>
        <p:spPr bwMode="auto">
          <a:xfrm>
            <a:off x="762000" y="1524000"/>
            <a:ext cx="1066800" cy="304800"/>
          </a:xfrm>
          <a:prstGeom prst="roundRect">
            <a:avLst/>
          </a:prstGeom>
          <a:gradFill>
            <a:gsLst>
              <a:gs pos="0">
                <a:srgbClr val="DDEBCF"/>
              </a:gs>
              <a:gs pos="50000">
                <a:srgbClr val="9CB86E"/>
              </a:gs>
              <a:gs pos="100000">
                <a:srgbClr val="156B13"/>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Application</a:t>
            </a:r>
          </a:p>
        </p:txBody>
      </p:sp>
      <p:sp>
        <p:nvSpPr>
          <p:cNvPr id="11" name="Rectangle 10"/>
          <p:cNvSpPr/>
          <p:nvPr/>
        </p:nvSpPr>
        <p:spPr bwMode="auto">
          <a:xfrm>
            <a:off x="685800" y="2667000"/>
            <a:ext cx="1219200" cy="381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Client Cache</a:t>
            </a:r>
          </a:p>
        </p:txBody>
      </p:sp>
      <p:sp>
        <p:nvSpPr>
          <p:cNvPr id="12" name="Rectangle 11"/>
          <p:cNvSpPr/>
          <p:nvPr/>
        </p:nvSpPr>
        <p:spPr bwMode="auto">
          <a:xfrm>
            <a:off x="685800" y="3429000"/>
            <a:ext cx="121920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SMB Redirector</a:t>
            </a:r>
          </a:p>
        </p:txBody>
      </p:sp>
      <p:cxnSp>
        <p:nvCxnSpPr>
          <p:cNvPr id="15" name="Straight Arrow Connector 14"/>
          <p:cNvCxnSpPr>
            <a:stCxn id="10" idx="2"/>
            <a:endCxn id="11" idx="0"/>
          </p:cNvCxnSpPr>
          <p:nvPr/>
        </p:nvCxnSpPr>
        <p:spPr>
          <a:xfrm rot="5400000">
            <a:off x="876300" y="2247900"/>
            <a:ext cx="8382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457200" y="2438400"/>
            <a:ext cx="1676400" cy="1588"/>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Cloud 18"/>
          <p:cNvSpPr/>
          <p:nvPr/>
        </p:nvSpPr>
        <p:spPr bwMode="auto">
          <a:xfrm>
            <a:off x="1524000" y="5486400"/>
            <a:ext cx="1600200" cy="838200"/>
          </a:xfrm>
          <a:prstGeom prst="cloud">
            <a:avLst/>
          </a:prstGeom>
          <a:gradFill>
            <a:gsLst>
              <a:gs pos="0">
                <a:srgbClr val="5E9EFF"/>
              </a:gs>
              <a:gs pos="39999">
                <a:srgbClr val="85C2FF"/>
              </a:gs>
              <a:gs pos="70000">
                <a:srgbClr val="C4D6EB"/>
              </a:gs>
              <a:gs pos="100000">
                <a:srgbClr val="FFEBFA"/>
              </a:gs>
            </a:gsLst>
            <a:lin ang="16200000" scaled="0"/>
          </a:gradFill>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600" dirty="0" smtClean="0">
                <a:solidFill>
                  <a:schemeClr val="bg1"/>
                </a:solidFill>
              </a:rPr>
              <a:t>Netw</a:t>
            </a:r>
            <a:r>
              <a:rPr lang="en-US" sz="1600" i="1" dirty="0" smtClean="0">
                <a:solidFill>
                  <a:schemeClr val="bg1"/>
                </a:solidFill>
              </a:rPr>
              <a:t>o</a:t>
            </a:r>
            <a:r>
              <a:rPr lang="en-US" sz="1600" dirty="0" smtClean="0">
                <a:solidFill>
                  <a:schemeClr val="bg1"/>
                </a:solidFill>
              </a:rPr>
              <a:t>rk</a:t>
            </a:r>
          </a:p>
        </p:txBody>
      </p:sp>
      <p:sp>
        <p:nvSpPr>
          <p:cNvPr id="24" name="Rectangle 23"/>
          <p:cNvSpPr/>
          <p:nvPr/>
        </p:nvSpPr>
        <p:spPr bwMode="auto">
          <a:xfrm>
            <a:off x="2819400" y="2362200"/>
            <a:ext cx="1219200" cy="381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SMB Server</a:t>
            </a:r>
          </a:p>
        </p:txBody>
      </p:sp>
      <p:sp>
        <p:nvSpPr>
          <p:cNvPr id="26" name="Rectangle 25"/>
          <p:cNvSpPr/>
          <p:nvPr/>
        </p:nvSpPr>
        <p:spPr bwMode="auto">
          <a:xfrm>
            <a:off x="2819400" y="3124200"/>
            <a:ext cx="1219200" cy="3810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Server Cache</a:t>
            </a:r>
          </a:p>
        </p:txBody>
      </p:sp>
      <p:sp>
        <p:nvSpPr>
          <p:cNvPr id="27" name="Flowchart: Magnetic Disk 26"/>
          <p:cNvSpPr/>
          <p:nvPr/>
        </p:nvSpPr>
        <p:spPr bwMode="auto">
          <a:xfrm>
            <a:off x="3048000" y="4724400"/>
            <a:ext cx="762000" cy="457200"/>
          </a:xfrm>
          <a:prstGeom prst="flowChartMagneticDisk">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Disk</a:t>
            </a:r>
          </a:p>
        </p:txBody>
      </p:sp>
      <p:sp>
        <p:nvSpPr>
          <p:cNvPr id="29" name="Rectangle 28"/>
          <p:cNvSpPr/>
          <p:nvPr/>
        </p:nvSpPr>
        <p:spPr bwMode="auto">
          <a:xfrm>
            <a:off x="2819400" y="3886200"/>
            <a:ext cx="121920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Filesystem</a:t>
            </a:r>
          </a:p>
        </p:txBody>
      </p:sp>
      <p:cxnSp>
        <p:nvCxnSpPr>
          <p:cNvPr id="40" name="Elbow Connector 39"/>
          <p:cNvCxnSpPr>
            <a:stCxn id="19" idx="3"/>
            <a:endCxn id="64" idx="1"/>
          </p:cNvCxnSpPr>
          <p:nvPr/>
        </p:nvCxnSpPr>
        <p:spPr>
          <a:xfrm rot="5400000" flipH="1" flipV="1">
            <a:off x="680888" y="3395813"/>
            <a:ext cx="3781725" cy="495300"/>
          </a:xfrm>
          <a:prstGeom prst="bentConnector2">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24" idx="2"/>
            <a:endCxn id="26" idx="0"/>
          </p:cNvCxnSpPr>
          <p:nvPr/>
        </p:nvCxnSpPr>
        <p:spPr>
          <a:xfrm rot="5400000">
            <a:off x="3238500" y="2933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26" idx="2"/>
            <a:endCxn id="29" idx="0"/>
          </p:cNvCxnSpPr>
          <p:nvPr/>
        </p:nvCxnSpPr>
        <p:spPr>
          <a:xfrm rot="5400000">
            <a:off x="3238500" y="3695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29" idx="2"/>
            <a:endCxn id="27" idx="1"/>
          </p:cNvCxnSpPr>
          <p:nvPr/>
        </p:nvCxnSpPr>
        <p:spPr>
          <a:xfrm rot="5400000">
            <a:off x="3238500" y="45339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11" idx="2"/>
            <a:endCxn id="12" idx="0"/>
          </p:cNvCxnSpPr>
          <p:nvPr/>
        </p:nvCxnSpPr>
        <p:spPr>
          <a:xfrm rot="5400000">
            <a:off x="1104900" y="32385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cxnSp>
        <p:nvCxnSpPr>
          <p:cNvPr id="63" name="Shape 62"/>
          <p:cNvCxnSpPr>
            <a:stCxn id="49" idx="2"/>
            <a:endCxn id="19" idx="2"/>
          </p:cNvCxnSpPr>
          <p:nvPr/>
        </p:nvCxnSpPr>
        <p:spPr>
          <a:xfrm rot="16200000" flipH="1">
            <a:off x="859732" y="5236268"/>
            <a:ext cx="1104900" cy="233564"/>
          </a:xfrm>
          <a:prstGeom prst="bentConnector2">
            <a:avLst/>
          </a:prstGeom>
          <a:ln w="31750">
            <a:headEnd type="arrow"/>
            <a:tailEnd type="arrow"/>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381000" y="2057400"/>
            <a:ext cx="1856598" cy="307777"/>
          </a:xfrm>
          <a:prstGeom prst="rect">
            <a:avLst/>
          </a:prstGeom>
          <a:noFill/>
        </p:spPr>
        <p:txBody>
          <a:bodyPr wrap="none" rtlCol="0">
            <a:spAutoFit/>
          </a:bodyPr>
          <a:lstStyle/>
          <a:p>
            <a:r>
              <a:rPr lang="en-US" sz="1400" dirty="0" smtClean="0"/>
              <a:t>Win32/NT File I/O APIs</a:t>
            </a:r>
            <a:endParaRPr lang="en-US" sz="1400" dirty="0"/>
          </a:p>
        </p:txBody>
      </p:sp>
      <p:sp>
        <p:nvSpPr>
          <p:cNvPr id="25" name="Rectangle 24"/>
          <p:cNvSpPr/>
          <p:nvPr/>
        </p:nvSpPr>
        <p:spPr bwMode="auto">
          <a:xfrm>
            <a:off x="381000" y="1447800"/>
            <a:ext cx="1828800" cy="3810000"/>
          </a:xfrm>
          <a:prstGeom prst="rect">
            <a:avLst/>
          </a:prstGeom>
          <a:noFill/>
          <a:ln>
            <a:solidFill>
              <a:schemeClr val="accent3"/>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accent3"/>
              </a:solidFill>
            </a:endParaRPr>
          </a:p>
        </p:txBody>
      </p:sp>
      <p:sp>
        <p:nvSpPr>
          <p:cNvPr id="30" name="TextBox 29"/>
          <p:cNvSpPr txBox="1"/>
          <p:nvPr/>
        </p:nvSpPr>
        <p:spPr>
          <a:xfrm>
            <a:off x="609600" y="5257800"/>
            <a:ext cx="1167846" cy="338554"/>
          </a:xfrm>
          <a:prstGeom prst="rect">
            <a:avLst/>
          </a:prstGeom>
          <a:noFill/>
        </p:spPr>
        <p:txBody>
          <a:bodyPr wrap="square" rtlCol="0">
            <a:spAutoFit/>
          </a:bodyPr>
          <a:lstStyle/>
          <a:p>
            <a:r>
              <a:rPr lang="en-US" sz="1600" dirty="0" smtClean="0">
                <a:solidFill>
                  <a:schemeClr val="accent3"/>
                </a:solidFill>
              </a:rPr>
              <a:t>SMB Client</a:t>
            </a:r>
            <a:endParaRPr lang="en-US" sz="1600" dirty="0">
              <a:solidFill>
                <a:schemeClr val="accent3"/>
              </a:solidFill>
            </a:endParaRPr>
          </a:p>
        </p:txBody>
      </p:sp>
      <p:sp>
        <p:nvSpPr>
          <p:cNvPr id="49" name="Rectangle 48"/>
          <p:cNvSpPr/>
          <p:nvPr/>
        </p:nvSpPr>
        <p:spPr bwMode="auto">
          <a:xfrm>
            <a:off x="685800" y="4267200"/>
            <a:ext cx="1219200" cy="533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Network Stack</a:t>
            </a:r>
          </a:p>
        </p:txBody>
      </p:sp>
      <p:cxnSp>
        <p:nvCxnSpPr>
          <p:cNvPr id="55" name="Straight Arrow Connector 54"/>
          <p:cNvCxnSpPr>
            <a:stCxn id="12" idx="2"/>
            <a:endCxn id="49" idx="0"/>
          </p:cNvCxnSpPr>
          <p:nvPr/>
        </p:nvCxnSpPr>
        <p:spPr>
          <a:xfrm rot="5400000">
            <a:off x="1104900" y="4076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bwMode="auto">
          <a:xfrm>
            <a:off x="2819400" y="1524000"/>
            <a:ext cx="1219200" cy="4572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400" dirty="0" smtClean="0">
                <a:solidFill>
                  <a:srgbClr val="FFFFFF"/>
                </a:solidFill>
              </a:rPr>
              <a:t>Network Stack</a:t>
            </a:r>
          </a:p>
        </p:txBody>
      </p:sp>
      <p:cxnSp>
        <p:nvCxnSpPr>
          <p:cNvPr id="67" name="Straight Arrow Connector 66"/>
          <p:cNvCxnSpPr>
            <a:stCxn id="64" idx="2"/>
            <a:endCxn id="24" idx="0"/>
          </p:cNvCxnSpPr>
          <p:nvPr/>
        </p:nvCxnSpPr>
        <p:spPr>
          <a:xfrm rot="5400000">
            <a:off x="3238500" y="2171700"/>
            <a:ext cx="381000" cy="1588"/>
          </a:xfrm>
          <a:prstGeom prst="straightConnector1">
            <a:avLst/>
          </a:prstGeom>
          <a:ln w="31750">
            <a:headEnd type="arrow"/>
            <a:tailEnd type="arrow"/>
          </a:ln>
        </p:spPr>
        <p:style>
          <a:lnRef idx="1">
            <a:schemeClr val="accent1"/>
          </a:lnRef>
          <a:fillRef idx="0">
            <a:schemeClr val="accent1"/>
          </a:fillRef>
          <a:effectRef idx="0">
            <a:schemeClr val="accent1"/>
          </a:effectRef>
          <a:fontRef idx="minor">
            <a:schemeClr val="tx1"/>
          </a:fontRef>
        </p:style>
      </p:cxnSp>
      <p:sp>
        <p:nvSpPr>
          <p:cNvPr id="174" name="Rectangle 173"/>
          <p:cNvSpPr/>
          <p:nvPr/>
        </p:nvSpPr>
        <p:spPr bwMode="auto">
          <a:xfrm>
            <a:off x="2514600" y="1447800"/>
            <a:ext cx="1828800" cy="3810000"/>
          </a:xfrm>
          <a:prstGeom prst="rect">
            <a:avLst/>
          </a:prstGeom>
          <a:noFill/>
          <a:ln>
            <a:solidFill>
              <a:schemeClr val="accent3"/>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chemeClr val="accent3"/>
              </a:solidFill>
            </a:endParaRPr>
          </a:p>
        </p:txBody>
      </p:sp>
      <p:sp>
        <p:nvSpPr>
          <p:cNvPr id="199" name="TextBox 198"/>
          <p:cNvSpPr txBox="1"/>
          <p:nvPr/>
        </p:nvSpPr>
        <p:spPr>
          <a:xfrm>
            <a:off x="2819400" y="5257800"/>
            <a:ext cx="1058238" cy="338554"/>
          </a:xfrm>
          <a:prstGeom prst="rect">
            <a:avLst/>
          </a:prstGeom>
          <a:noFill/>
        </p:spPr>
        <p:txBody>
          <a:bodyPr wrap="none" rtlCol="0">
            <a:spAutoFit/>
          </a:bodyPr>
          <a:lstStyle/>
          <a:p>
            <a:r>
              <a:rPr lang="en-US" sz="1600" dirty="0" smtClean="0">
                <a:solidFill>
                  <a:schemeClr val="accent3"/>
                </a:solidFill>
              </a:rPr>
              <a:t>File Server</a:t>
            </a:r>
            <a:endParaRPr lang="en-US" sz="1600" dirty="0">
              <a:solidFill>
                <a:schemeClr val="accent3"/>
              </a:solidFill>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Understanding The Problem</a:t>
            </a:r>
            <a:br>
              <a:rPr lang="en-US" dirty="0" smtClean="0"/>
            </a:br>
            <a:r>
              <a:rPr lang="en-US" sz="3200" dirty="0" smtClean="0">
                <a:solidFill>
                  <a:schemeClr val="accent3"/>
                </a:solidFill>
              </a:rPr>
              <a:t>Copying a large file</a:t>
            </a:r>
            <a:endParaRPr lang="en-US" dirty="0">
              <a:solidFill>
                <a:schemeClr val="accent3"/>
              </a:solidFill>
            </a:endParaRPr>
          </a:p>
        </p:txBody>
      </p:sp>
      <p:sp>
        <p:nvSpPr>
          <p:cNvPr id="3" name="Text Placeholder 2"/>
          <p:cNvSpPr>
            <a:spLocks noGrp="1"/>
          </p:cNvSpPr>
          <p:nvPr>
            <p:ph idx="1"/>
          </p:nvPr>
        </p:nvSpPr>
        <p:spPr>
          <a:xfrm>
            <a:off x="730044" y="1412875"/>
            <a:ext cx="7681532" cy="2349810"/>
          </a:xfrm>
        </p:spPr>
        <p:txBody>
          <a:bodyPr/>
          <a:lstStyle/>
          <a:p>
            <a:r>
              <a:rPr lang="en-US" sz="2400" dirty="0" smtClean="0"/>
              <a:t>Copy a 20 MB file from local disk to a remote server </a:t>
            </a:r>
            <a:br>
              <a:rPr lang="en-US" sz="2400" dirty="0" smtClean="0"/>
            </a:br>
            <a:r>
              <a:rPr lang="en-US" sz="2400" dirty="0" smtClean="0"/>
              <a:t>over a 1Gbps, 100 ms link (Windows Server 2003)</a:t>
            </a:r>
          </a:p>
          <a:p>
            <a:r>
              <a:rPr lang="en-US" sz="2400" dirty="0" smtClean="0"/>
              <a:t>Observations</a:t>
            </a:r>
          </a:p>
          <a:p>
            <a:pPr lvl="1"/>
            <a:r>
              <a:rPr lang="en-US" sz="2000" dirty="0" smtClean="0"/>
              <a:t>Operation  takes 38 sec </a:t>
            </a:r>
          </a:p>
          <a:p>
            <a:pPr lvl="1"/>
            <a:r>
              <a:rPr lang="en-US" sz="2000" dirty="0" smtClean="0"/>
              <a:t>Link BDP = 1 </a:t>
            </a:r>
            <a:r>
              <a:rPr lang="en-US" sz="2000" dirty="0" err="1" smtClean="0"/>
              <a:t>Gbps</a:t>
            </a:r>
            <a:r>
              <a:rPr lang="en-US" sz="2000" dirty="0" smtClean="0"/>
              <a:t> * 100 ms = 100 Mb ( ~ 12 MB )</a:t>
            </a:r>
          </a:p>
          <a:p>
            <a:pPr lvl="1"/>
            <a:r>
              <a:rPr lang="en-US" sz="2000" dirty="0" smtClean="0"/>
              <a:t>Throughput is 20 MB/38 sec = 4.2 Mbps</a:t>
            </a:r>
          </a:p>
          <a:p>
            <a:pPr lvl="1"/>
            <a:r>
              <a:rPr lang="en-US" sz="2000" dirty="0" smtClean="0"/>
              <a:t>Network utilization is 4.2 Mbps/ 1 </a:t>
            </a:r>
            <a:r>
              <a:rPr lang="en-US" sz="2000" dirty="0" err="1" smtClean="0"/>
              <a:t>Gbps</a:t>
            </a:r>
            <a:r>
              <a:rPr lang="en-US" sz="2000" dirty="0" smtClean="0"/>
              <a:t> = 0.42%</a:t>
            </a:r>
          </a:p>
        </p:txBody>
      </p:sp>
      <p:sp>
        <p:nvSpPr>
          <p:cNvPr id="6" name="Text Placeholder 2"/>
          <p:cNvSpPr txBox="1">
            <a:spLocks/>
          </p:cNvSpPr>
          <p:nvPr/>
        </p:nvSpPr>
        <p:spPr>
          <a:xfrm>
            <a:off x="730250" y="3951271"/>
            <a:ext cx="4724400" cy="2220929"/>
          </a:xfrm>
          <a:prstGeom prst="rect">
            <a:avLst/>
          </a:prstGeom>
        </p:spPr>
        <p:txBody>
          <a:bodyPr vert="horz" wrap="square" lIns="0" tIns="0" rIns="0" bIns="0" rtlCol="0">
            <a:spAutoFit/>
          </a:bodyPr>
          <a:lstStyle/>
          <a:p>
            <a:pPr marL="393700" marR="0" lvl="0" indent="-393700" algn="l" defTabSz="914363" rtl="0" eaLnBrk="1" fontAlgn="auto" latinLnBrk="0" hangingPunct="1">
              <a:lnSpc>
                <a:spcPct val="78000"/>
              </a:lnSpc>
              <a:spcBef>
                <a:spcPct val="20000"/>
              </a:spcBef>
              <a:spcAft>
                <a:spcPts val="800"/>
              </a:spcAft>
              <a:buClr>
                <a:schemeClr val="tx1"/>
              </a:buClr>
              <a:buSzPct val="80000"/>
              <a:buFont typeface="Wingdings" pitchFamily="2" charset="2"/>
              <a:buChar char="l"/>
              <a:tabLst/>
              <a:defRPr/>
            </a:pPr>
            <a:r>
              <a:rPr lang="en-US" sz="2400" dirty="0" smtClean="0">
                <a:gradFill>
                  <a:gsLst>
                    <a:gs pos="0">
                      <a:schemeClr val="tx1"/>
                    </a:gs>
                    <a:gs pos="86000">
                      <a:schemeClr val="tx1"/>
                    </a:gs>
                  </a:gsLst>
                  <a:lin ang="5400000" scaled="0"/>
                </a:gradFill>
              </a:rPr>
              <a:t>Analysis</a:t>
            </a:r>
          </a:p>
          <a:p>
            <a:pPr marL="850882" lvl="1" indent="-393700">
              <a:lnSpc>
                <a:spcPct val="78000"/>
              </a:lnSpc>
              <a:spcBef>
                <a:spcPct val="20000"/>
              </a:spcBef>
              <a:spcAft>
                <a:spcPts val="800"/>
              </a:spcAft>
              <a:buClr>
                <a:schemeClr val="tx1"/>
              </a:buClr>
              <a:buSzPct val="80000"/>
              <a:buFont typeface="Wingdings" pitchFamily="2" charset="2"/>
              <a:buChar char="l"/>
            </a:pPr>
            <a:r>
              <a:rPr kumimoji="0" lang="en-US" sz="20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The </a:t>
            </a:r>
            <a:r>
              <a:rPr kumimoji="0" lang="en-US" sz="2000" b="0" i="0" u="none" strike="noStrike" kern="1200" cap="none" spc="0" normalizeH="0" baseline="0" noProof="0" dirty="0" err="1" smtClean="0">
                <a:ln>
                  <a:noFill/>
                </a:ln>
                <a:solidFill>
                  <a:schemeClr val="accent3"/>
                </a:solidFill>
                <a:effectLst/>
                <a:uLnTx/>
                <a:uFillTx/>
                <a:latin typeface="Consolas" pitchFamily="49" charset="0"/>
              </a:rPr>
              <a:t>CopyFile</a:t>
            </a:r>
            <a:r>
              <a:rPr kumimoji="0" lang="en-US" sz="2000" b="0" i="0" u="none" strike="noStrike" kern="1200" cap="none" spc="0" normalizeH="0" noProof="0" dirty="0" smtClean="0">
                <a:ln>
                  <a:noFill/>
                </a:ln>
                <a:gradFill>
                  <a:gsLst>
                    <a:gs pos="0">
                      <a:schemeClr val="tx1"/>
                    </a:gs>
                    <a:gs pos="86000">
                      <a:schemeClr val="tx1"/>
                    </a:gs>
                  </a:gsLst>
                  <a:lin ang="5400000" scaled="0"/>
                </a:gradFill>
                <a:effectLst/>
                <a:uLnTx/>
                <a:uFillTx/>
                <a:latin typeface="+mn-lt"/>
                <a:ea typeface="+mn-ea"/>
                <a:cs typeface="+mn-cs"/>
              </a:rPr>
              <a:t> API posts  </a:t>
            </a:r>
            <a:br>
              <a:rPr kumimoji="0" lang="en-US" sz="2000" b="0" i="0" u="none" strike="noStrike" kern="1200" cap="none" spc="0" normalizeH="0" noProof="0" dirty="0" smtClean="0">
                <a:ln>
                  <a:noFill/>
                </a:ln>
                <a:gradFill>
                  <a:gsLst>
                    <a:gs pos="0">
                      <a:schemeClr val="tx1"/>
                    </a:gs>
                    <a:gs pos="86000">
                      <a:schemeClr val="tx1"/>
                    </a:gs>
                  </a:gsLst>
                  <a:lin ang="5400000" scaled="0"/>
                </a:gradFill>
                <a:effectLst/>
                <a:uLnTx/>
                <a:uFillTx/>
                <a:latin typeface="+mn-lt"/>
                <a:ea typeface="+mn-ea"/>
                <a:cs typeface="+mn-cs"/>
              </a:rPr>
            </a:br>
            <a:r>
              <a:rPr kumimoji="0" lang="en-US" sz="2000" b="0" i="0" u="none" strike="noStrike" kern="1200" cap="none" spc="0" normalizeH="0" noProof="0" dirty="0" smtClean="0">
                <a:ln>
                  <a:noFill/>
                </a:ln>
                <a:gradFill>
                  <a:gsLst>
                    <a:gs pos="0">
                      <a:schemeClr val="tx1"/>
                    </a:gs>
                    <a:gs pos="86000">
                      <a:schemeClr val="tx1"/>
                    </a:gs>
                  </a:gsLst>
                  <a:lin ang="5400000" scaled="0"/>
                </a:gradFill>
                <a:effectLst/>
                <a:uLnTx/>
                <a:uFillTx/>
                <a:latin typeface="+mn-lt"/>
                <a:ea typeface="+mn-ea"/>
                <a:cs typeface="+mn-cs"/>
              </a:rPr>
              <a:t>a single 64K buffer at a time</a:t>
            </a:r>
          </a:p>
          <a:p>
            <a:pPr marL="850882" lvl="1" indent="-393700">
              <a:lnSpc>
                <a:spcPct val="78000"/>
              </a:lnSpc>
              <a:spcBef>
                <a:spcPct val="20000"/>
              </a:spcBef>
              <a:spcAft>
                <a:spcPts val="800"/>
              </a:spcAft>
              <a:buClr>
                <a:schemeClr val="tx1"/>
              </a:buClr>
              <a:buSzPct val="80000"/>
              <a:buFont typeface="Wingdings" pitchFamily="2" charset="2"/>
              <a:buChar char="l"/>
            </a:pPr>
            <a:r>
              <a:rPr lang="en-US" sz="2000" baseline="0" dirty="0" smtClean="0">
                <a:gradFill>
                  <a:gsLst>
                    <a:gs pos="0">
                      <a:schemeClr val="tx1"/>
                    </a:gs>
                    <a:gs pos="86000">
                      <a:schemeClr val="tx1"/>
                    </a:gs>
                  </a:gsLst>
                  <a:lin ang="5400000" scaled="0"/>
                </a:gradFill>
              </a:rPr>
              <a:t>Max</a:t>
            </a:r>
            <a:r>
              <a:rPr lang="en-US" sz="2000" dirty="0" smtClean="0">
                <a:gradFill>
                  <a:gsLst>
                    <a:gs pos="0">
                      <a:schemeClr val="tx1"/>
                    </a:gs>
                    <a:gs pos="86000">
                      <a:schemeClr val="tx1"/>
                    </a:gs>
                  </a:gsLst>
                  <a:lin ang="5400000" scaled="0"/>
                </a:gradFill>
              </a:rPr>
              <a:t>  theoretical utilization </a:t>
            </a:r>
            <a:br>
              <a:rPr lang="en-US" sz="2000" dirty="0" smtClean="0">
                <a:gradFill>
                  <a:gsLst>
                    <a:gs pos="0">
                      <a:schemeClr val="tx1"/>
                    </a:gs>
                    <a:gs pos="86000">
                      <a:schemeClr val="tx1"/>
                    </a:gs>
                  </a:gsLst>
                  <a:lin ang="5400000" scaled="0"/>
                </a:gradFill>
              </a:rPr>
            </a:br>
            <a:r>
              <a:rPr lang="en-US" sz="2000" dirty="0" smtClean="0">
                <a:gradFill>
                  <a:gsLst>
                    <a:gs pos="0">
                      <a:schemeClr val="tx1"/>
                    </a:gs>
                    <a:gs pos="86000">
                      <a:schemeClr val="tx1"/>
                    </a:gs>
                  </a:gsLst>
                  <a:lin ang="5400000" scaled="0"/>
                </a:gradFill>
              </a:rPr>
              <a:t>is 64KB/12MB = 0.53%</a:t>
            </a:r>
          </a:p>
          <a:p>
            <a:pPr marL="850882" lvl="1" indent="-393700">
              <a:lnSpc>
                <a:spcPct val="78000"/>
              </a:lnSpc>
              <a:spcBef>
                <a:spcPct val="20000"/>
              </a:spcBef>
              <a:spcAft>
                <a:spcPts val="800"/>
              </a:spcAft>
              <a:buClr>
                <a:schemeClr val="tx1"/>
              </a:buClr>
              <a:buSzPct val="80000"/>
              <a:buFont typeface="Wingdings" pitchFamily="2" charset="2"/>
              <a:buChar char="l"/>
            </a:pPr>
            <a:r>
              <a:rPr kumimoji="0" lang="en-US" sz="20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rPr>
              <a:t>Observed</a:t>
            </a:r>
            <a:r>
              <a:rPr kumimoji="0" lang="en-US" sz="2000" b="0" i="0" u="none" strike="noStrike" kern="1200" cap="none" spc="0" normalizeH="0" noProof="0" dirty="0" smtClean="0">
                <a:ln>
                  <a:noFill/>
                </a:ln>
                <a:gradFill>
                  <a:gsLst>
                    <a:gs pos="0">
                      <a:schemeClr val="tx1"/>
                    </a:gs>
                    <a:gs pos="86000">
                      <a:schemeClr val="tx1"/>
                    </a:gs>
                  </a:gsLst>
                  <a:lin ang="5400000" scaled="0"/>
                </a:gradFill>
                <a:effectLst/>
                <a:uLnTx/>
                <a:uFillTx/>
                <a:latin typeface="+mn-lt"/>
                <a:ea typeface="+mn-ea"/>
                <a:cs typeface="+mn-cs"/>
              </a:rPr>
              <a:t>  utilization is lesser because of other overheads</a:t>
            </a:r>
            <a:endParaRPr kumimoji="0" lang="en-US" sz="2400" b="0" i="0" u="none" strike="noStrike" kern="1200" cap="none" spc="0" normalizeH="0" baseline="0" noProof="0" dirty="0" smtClean="0">
              <a:ln>
                <a:noFill/>
              </a:ln>
              <a:gradFill>
                <a:gsLst>
                  <a:gs pos="0">
                    <a:schemeClr val="tx1"/>
                  </a:gs>
                  <a:gs pos="86000">
                    <a:schemeClr val="tx1"/>
                  </a:gs>
                </a:gsLst>
                <a:lin ang="5400000" scaled="0"/>
              </a:gradFill>
              <a:effectLst/>
              <a:uLnTx/>
              <a:uFillTx/>
              <a:latin typeface="+mn-lt"/>
              <a:ea typeface="+mn-ea"/>
              <a:cs typeface="+mn-cs"/>
            </a:endParaRPr>
          </a:p>
        </p:txBody>
      </p:sp>
      <p:pic>
        <p:nvPicPr>
          <p:cNvPr id="1026" name="Picture 2"/>
          <p:cNvPicPr>
            <a:picLocks noChangeAspect="1" noChangeArrowheads="1"/>
          </p:cNvPicPr>
          <p:nvPr/>
        </p:nvPicPr>
        <p:blipFill>
          <a:blip r:embed="rId3"/>
          <a:srcRect/>
          <a:stretch>
            <a:fillRect/>
          </a:stretch>
        </p:blipFill>
        <p:spPr bwMode="auto">
          <a:xfrm>
            <a:off x="5029200" y="3810000"/>
            <a:ext cx="3276600" cy="2741697"/>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350" y="152400"/>
            <a:ext cx="8369300" cy="997196"/>
          </a:xfrm>
        </p:spPr>
        <p:txBody>
          <a:bodyPr/>
          <a:lstStyle/>
          <a:p>
            <a:r>
              <a:rPr lang="en-US" dirty="0" smtClean="0"/>
              <a:t>Understanding The Problem</a:t>
            </a:r>
            <a:br>
              <a:rPr lang="en-US" dirty="0" smtClean="0"/>
            </a:br>
            <a:r>
              <a:rPr lang="en-US" sz="3200" dirty="0" smtClean="0">
                <a:solidFill>
                  <a:schemeClr val="accent3"/>
                </a:solidFill>
              </a:rPr>
              <a:t>Opening a Word document</a:t>
            </a:r>
            <a:endParaRPr lang="en-US" sz="3200" dirty="0">
              <a:solidFill>
                <a:schemeClr val="accent3"/>
              </a:solidFill>
            </a:endParaRPr>
          </a:p>
        </p:txBody>
      </p:sp>
      <p:sp>
        <p:nvSpPr>
          <p:cNvPr id="3" name="Text Placeholder 2"/>
          <p:cNvSpPr>
            <a:spLocks noGrp="1"/>
          </p:cNvSpPr>
          <p:nvPr>
            <p:ph idx="1"/>
          </p:nvPr>
        </p:nvSpPr>
        <p:spPr>
          <a:xfrm>
            <a:off x="730044" y="1412875"/>
            <a:ext cx="7681532" cy="5222584"/>
          </a:xfrm>
        </p:spPr>
        <p:txBody>
          <a:bodyPr/>
          <a:lstStyle/>
          <a:p>
            <a:r>
              <a:rPr lang="en-US" sz="2800" dirty="0" smtClean="0"/>
              <a:t>Open a 300KB  Office 2003 document </a:t>
            </a:r>
            <a:br>
              <a:rPr lang="en-US" sz="2800" dirty="0" smtClean="0"/>
            </a:br>
            <a:r>
              <a:rPr lang="en-US" sz="2800" dirty="0" smtClean="0"/>
              <a:t>across a simulated 100 Mbps, 100 ms  link </a:t>
            </a:r>
          </a:p>
          <a:p>
            <a:r>
              <a:rPr lang="en-US" sz="2800" dirty="0" smtClean="0"/>
              <a:t>Observations</a:t>
            </a:r>
          </a:p>
          <a:p>
            <a:pPr lvl="1"/>
            <a:r>
              <a:rPr lang="en-US" sz="2400" dirty="0" smtClean="0"/>
              <a:t>About 23 seconds to open the file</a:t>
            </a:r>
          </a:p>
          <a:p>
            <a:pPr lvl="1"/>
            <a:r>
              <a:rPr lang="en-US" sz="2400" dirty="0" smtClean="0"/>
              <a:t>Approximately 1200 SMB frames seen on </a:t>
            </a:r>
            <a:br>
              <a:rPr lang="en-US" sz="2400" dirty="0" smtClean="0"/>
            </a:br>
            <a:r>
              <a:rPr lang="en-US" sz="2400" dirty="0" smtClean="0"/>
              <a:t>the wire including traffic in both directions</a:t>
            </a:r>
          </a:p>
          <a:p>
            <a:pPr lvl="1"/>
            <a:r>
              <a:rPr lang="en-US" sz="2400" dirty="0" smtClean="0"/>
              <a:t>Same file opened and closed repeatedly</a:t>
            </a:r>
          </a:p>
          <a:p>
            <a:pPr lvl="1"/>
            <a:r>
              <a:rPr lang="en-US" sz="2400" dirty="0" smtClean="0"/>
              <a:t>Data read multiple times from the server</a:t>
            </a:r>
          </a:p>
          <a:p>
            <a:pPr lvl="1"/>
            <a:r>
              <a:rPr lang="en-US" sz="2400" dirty="0" smtClean="0"/>
              <a:t>Significant metadata traffic</a:t>
            </a:r>
          </a:p>
          <a:p>
            <a:r>
              <a:rPr lang="en-US" sz="2800" dirty="0" smtClean="0"/>
              <a:t>Analysis</a:t>
            </a:r>
          </a:p>
          <a:p>
            <a:pPr lvl="1"/>
            <a:r>
              <a:rPr lang="en-US" sz="2400" dirty="0" smtClean="0"/>
              <a:t>Bulk of the data transfer is caused due to SMB losing the ability to cache data due to multiple opens</a:t>
            </a:r>
          </a:p>
          <a:p>
            <a:pPr lvl="1"/>
            <a:r>
              <a:rPr lang="en-US" sz="2400" dirty="0" smtClean="0"/>
              <a:t>Windows Explorer and Office 2003 interfering </a:t>
            </a:r>
            <a:br>
              <a:rPr lang="en-US" sz="2400" dirty="0" smtClean="0"/>
            </a:br>
            <a:r>
              <a:rPr lang="en-US" sz="2400" dirty="0" smtClean="0"/>
              <a:t>with each other by doing I/O on the same file</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PDC 2008 BREAKOUT template 4-3_GRAY_FINAL">
  <a:themeElements>
    <a:clrScheme name="PDC 2008">
      <a:dk1>
        <a:srgbClr val="000000"/>
      </a:dk1>
      <a:lt1>
        <a:srgbClr val="FFFFFF"/>
      </a:lt1>
      <a:dk2>
        <a:srgbClr val="6A2433"/>
      </a:dk2>
      <a:lt2>
        <a:srgbClr val="D7AEE4"/>
      </a:lt2>
      <a:accent1>
        <a:srgbClr val="C41665"/>
      </a:accent1>
      <a:accent2>
        <a:srgbClr val="1F6691"/>
      </a:accent2>
      <a:accent3>
        <a:srgbClr val="FFD72F"/>
      </a:accent3>
      <a:accent4>
        <a:srgbClr val="5BB5F3"/>
      </a:accent4>
      <a:accent5>
        <a:srgbClr val="9D9839"/>
      </a:accent5>
      <a:accent6>
        <a:srgbClr val="B45082"/>
      </a:accent6>
      <a:hlink>
        <a:srgbClr val="F3F074"/>
      </a:hlink>
      <a:folHlink>
        <a:srgbClr val="F3F074"/>
      </a:folHlink>
    </a:clrScheme>
    <a:fontScheme name="Century Schoolbook - Calibri">
      <a:majorFont>
        <a:latin typeface="Century Schoolbook"/>
        <a:ea typeface=""/>
        <a:cs typeface=""/>
      </a:majorFont>
      <a:minorFont>
        <a:latin typeface="Calibri"/>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1_White with Consolas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Century Schoolbook - Calibri">
      <a:majorFont>
        <a:latin typeface="Century Schoolbook"/>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PDC 2008 BREAKOUT template 4-3_GRAY_FINAL</Template>
  <TotalTime>11564</TotalTime>
  <Words>4601</Words>
  <Application>Microsoft Office PowerPoint</Application>
  <PresentationFormat>On-screen Show (4:3)</PresentationFormat>
  <Paragraphs>506</Paragraphs>
  <Slides>32</Slides>
  <Notes>32</Notes>
  <HiddenSlides>0</HiddenSlides>
  <MMClips>0</MMClips>
  <ScaleCrop>false</ScaleCrop>
  <HeadingPairs>
    <vt:vector size="4" baseType="variant">
      <vt:variant>
        <vt:lpstr>Theme</vt:lpstr>
      </vt:variant>
      <vt:variant>
        <vt:i4>2</vt:i4>
      </vt:variant>
      <vt:variant>
        <vt:lpstr>Slide Titles</vt:lpstr>
      </vt:variant>
      <vt:variant>
        <vt:i4>32</vt:i4>
      </vt:variant>
    </vt:vector>
  </HeadingPairs>
  <TitlesOfParts>
    <vt:vector size="34" baseType="lpstr">
      <vt:lpstr>1_PDC 2008 BREAKOUT template 4-3_GRAY_FINAL</vt:lpstr>
      <vt:lpstr>1_White with Consolas font for code slides</vt:lpstr>
      <vt:lpstr>Optimizing Applications For Remote File Access Over WAN</vt:lpstr>
      <vt:lpstr>Agenda</vt:lpstr>
      <vt:lpstr>Introduction Why care about file access over a WAN?</vt:lpstr>
      <vt:lpstr>Introduction What makes an application WAN unfriendly? </vt:lpstr>
      <vt:lpstr>Introduction Why should I change my application? </vt:lpstr>
      <vt:lpstr>Understanding The Problem Understanding the network parameters</vt:lpstr>
      <vt:lpstr>Understanding The Problem The SMB file I/O stack</vt:lpstr>
      <vt:lpstr>Understanding The Problem Copying a large file</vt:lpstr>
      <vt:lpstr>Understanding The Problem Opening a Word document</vt:lpstr>
      <vt:lpstr>Enabling High Throughput Applications Platform Improvements</vt:lpstr>
      <vt:lpstr>Enabling High Throughput Applications Platform Improvements</vt:lpstr>
      <vt:lpstr>Enabling High Throughput Applications  Application Guidelines</vt:lpstr>
      <vt:lpstr>Enabling High Throughput Applications Application Guidelines</vt:lpstr>
      <vt:lpstr>Enabling High Throughput Applications Application guidelines</vt:lpstr>
      <vt:lpstr>Developing Responsive Applications Understanding the Windows I/O model</vt:lpstr>
      <vt:lpstr>Developing Responsive Applications Understanding caching in the SMB context</vt:lpstr>
      <vt:lpstr>Developing Responsive Applications  Understanding caching in the SMB context</vt:lpstr>
      <vt:lpstr>Developing Responsive Applications Data caching lost by opening multiple handles</vt:lpstr>
      <vt:lpstr>Developing Responsive Applications SMB2 leasing in Windows 7</vt:lpstr>
      <vt:lpstr>Developing Responsive Applications SMB2 leasing in action</vt:lpstr>
      <vt:lpstr>Developing Responsive Applications More Windows 7 caching enhancements</vt:lpstr>
      <vt:lpstr>Developing Responsive Applications Windows 7 BranchCache in action</vt:lpstr>
      <vt:lpstr>Developing Responsive Applications Application guidelines for effective caching</vt:lpstr>
      <vt:lpstr>Developing Responsive Applications Application guidelines for effective caching</vt:lpstr>
      <vt:lpstr>Developing Responsive Applications Platform Support for Metadata Caching</vt:lpstr>
      <vt:lpstr>Developing Responsive Applications Application guidelines for metadata access</vt:lpstr>
      <vt:lpstr>Developing Responsive Applications General considerations</vt:lpstr>
      <vt:lpstr>Summary</vt:lpstr>
      <vt:lpstr>Performance Monitoring Tools</vt:lpstr>
      <vt:lpstr>Conclusion</vt:lpstr>
      <vt:lpstr>Evals &amp; Recordings</vt:lpstr>
      <vt:lpstr>Slide 32</vt:lpstr>
    </vt:vector>
  </TitlesOfParts>
  <Manager>&lt;Content Manager Name Here&gt;</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ES23: Optimizing Applications For Remote File Access Over WAN.</dc:title>
  <dc:subject>PDC 2008</dc:subject>
  <dc:creator>Mathew George</dc:creator>
  <dc:description>Template: David Shadle
Formatting: Greg Flowers, Silver Fox Productions, INC.
Event Date: October 27, 2008
Event Location: Los Angeles
Audience: developers, TDMs, IT pros, professionals, devs</dc:description>
  <cp:lastModifiedBy>Michael Leworthy</cp:lastModifiedBy>
  <cp:revision>929</cp:revision>
  <dcterms:created xsi:type="dcterms:W3CDTF">2008-10-05T19:48:50Z</dcterms:created>
  <dcterms:modified xsi:type="dcterms:W3CDTF">2008-11-08T01:50:04Z</dcterms:modified>
</cp:coreProperties>
</file>