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3" r:id="rId1"/>
    <p:sldMasterId id="2147483718" r:id="rId2"/>
  </p:sldMasterIdLst>
  <p:notesMasterIdLst>
    <p:notesMasterId r:id="rId14"/>
  </p:notesMasterIdLst>
  <p:handoutMasterIdLst>
    <p:handoutMasterId r:id="rId15"/>
  </p:handoutMasterIdLst>
  <p:sldIdLst>
    <p:sldId id="272" r:id="rId3"/>
    <p:sldId id="273" r:id="rId4"/>
    <p:sldId id="274" r:id="rId5"/>
    <p:sldId id="275" r:id="rId6"/>
    <p:sldId id="277" r:id="rId7"/>
    <p:sldId id="279" r:id="rId8"/>
    <p:sldId id="281" r:id="rId9"/>
    <p:sldId id="298" r:id="rId10"/>
    <p:sldId id="288" r:id="rId11"/>
    <p:sldId id="290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63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45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27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09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6490"/>
    <a:srgbClr val="080808"/>
    <a:srgbClr val="FFFFFF"/>
    <a:srgbClr val="F6AE1E"/>
    <a:srgbClr val="FF0066"/>
    <a:srgbClr val="000000"/>
    <a:srgbClr val="F3AF35"/>
    <a:srgbClr val="9C42E6"/>
    <a:srgbClr val="D1943B"/>
    <a:srgbClr val="F8F57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066" autoAdjust="0"/>
    <p:restoredTop sz="89535" autoAdjust="0"/>
  </p:normalViewPr>
  <p:slideViewPr>
    <p:cSldViewPr>
      <p:cViewPr varScale="1">
        <p:scale>
          <a:sx n="79" d="100"/>
          <a:sy n="79" d="100"/>
        </p:scale>
        <p:origin x="-1410" y="-90"/>
      </p:cViewPr>
      <p:guideLst>
        <p:guide orient="horz" pos="96"/>
        <p:guide orient="horz" pos="887"/>
        <p:guide orient="horz" pos="1484"/>
        <p:guide orient="horz" pos="1008"/>
        <p:guide orient="horz" pos="2544"/>
        <p:guide orient="horz" pos="4176"/>
        <p:guide pos="2880"/>
        <p:guide pos="244"/>
        <p:guide pos="460"/>
        <p:guide pos="5516"/>
        <p:guide pos="893"/>
        <p:guide pos="529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howGuides="1">
      <p:cViewPr varScale="1">
        <p:scale>
          <a:sx n="73" d="100"/>
          <a:sy n="73" d="100"/>
        </p:scale>
        <p:origin x="-2899" y="-6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Calibri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F5198-D814-4F07-A84F-942E63C84983}" type="datetimeFigureOut">
              <a:rPr lang="en-US" smtClean="0">
                <a:latin typeface="Calibri" pitchFamily="34" charset="0"/>
              </a:rPr>
              <a:pPr/>
              <a:t>11/7/2008</a:t>
            </a:fld>
            <a:endParaRPr lang="en-US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62484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z="500" dirty="0" smtClean="0">
                <a:solidFill>
                  <a:srgbClr val="000000"/>
                </a:solidFill>
                <a:latin typeface="Calibri" pitchFamily="34" charset="0"/>
              </a:rPr>
              <a:t>© 2008 Microsoft Corporation. All rights reserved. Microsoft, Windows, Windows Vista and other product names are or may be registered trademarks and/or trademarks in the U.S. and/or other countries.</a:t>
            </a:r>
          </a:p>
          <a:p>
            <a:r>
              <a:rPr lang="en-US" sz="500" dirty="0" smtClean="0">
                <a:solidFill>
                  <a:srgbClr val="000000"/>
                </a:solidFill>
                <a:latin typeface="Calibri" pitchFamily="34" charset="0"/>
              </a:rPr>
              <a:t>The information herein is for informational purposes only and represents the current view of Microsoft Corporation as of the date of this </a:t>
            </a:r>
            <a:r>
              <a:rPr lang="en-US" sz="500" smtClean="0">
                <a:solidFill>
                  <a:srgbClr val="000000"/>
                </a:solidFill>
                <a:latin typeface="Calibri" pitchFamily="34" charset="0"/>
              </a:rPr>
              <a:t>presentation. Because </a:t>
            </a:r>
            <a:r>
              <a:rPr lang="en-US" sz="500" dirty="0" smtClean="0">
                <a:solidFill>
                  <a:srgbClr val="000000"/>
                </a:solidFill>
                <a:latin typeface="Calibri" pitchFamily="34" charset="0"/>
              </a:rPr>
              <a:t>Microsoft must respond to changing market conditions, it should not be interpreted to be a commitment on the part of Microsoft, and Microsoft cannot guarantee the accuracy of any information provided after the date of this </a:t>
            </a:r>
            <a:r>
              <a:rPr lang="en-US" sz="500" smtClean="0">
                <a:solidFill>
                  <a:srgbClr val="000000"/>
                </a:solidFill>
                <a:latin typeface="Calibri" pitchFamily="34" charset="0"/>
              </a:rPr>
              <a:t>presentation. </a:t>
            </a:r>
            <a:r>
              <a:rPr lang="en-US" sz="500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US" sz="500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sz="500" dirty="0" smtClean="0">
                <a:solidFill>
                  <a:srgbClr val="000000"/>
                </a:solidFill>
                <a:latin typeface="Calibri" pitchFamily="34" charset="0"/>
              </a:rPr>
              <a:t>MICROSOFT MAKES NO WARRANTIES, EXPRESS, IMPLIED OR STATUTORY, AS TO THE INFORMATION IN THIS PRESENTATION.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48399" y="8685213"/>
            <a:ext cx="6080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0CB99-47E3-46F4-AAEB-3919FBEFC014}" type="slidenum">
              <a:rPr lang="en-US" smtClean="0">
                <a:latin typeface="Calibri" pitchFamily="34" charset="0"/>
              </a:rPr>
              <a:pPr/>
              <a:t>‹#›</a:t>
            </a:fld>
            <a:endParaRPr lang="en-US" dirty="0"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7C3FBCD4-166E-446F-AF18-7D4A0CF9AEF6}" type="datetimeFigureOut">
              <a:rPr lang="en-US" smtClean="0"/>
              <a:pPr/>
              <a:t>11/7/2008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61722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500">
                <a:latin typeface="Segoe" pitchFamily="34" charset="0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© 2008 Microsoft Corporation. All rights reserved. Microsoft, Windows, Windows Vista and other product names are or may be registered trademarks and/or trademarks in the U.S. and/or other countries.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The information herein is for informational purposes only and represents the current view of Microsoft Corporation as of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Because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must respond to changing market conditions, it should not be interpreted to be a commitment on the part of Microsoft, and Microsoft cannot guarantee the accuracy of any information provided after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MAKES NO WARRANTIES, EXPRESS, IMPLIED OR STATUTORY, AS TO THE INFORMATION IN THIS PRESENTATION.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72199" y="8685213"/>
            <a:ext cx="6842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B263312-38AA-4E1E-B2B5-0F8F122B24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363" rtl="0" eaLnBrk="1" latinLnBrk="0" hangingPunct="1">
      <a:lnSpc>
        <a:spcPct val="90000"/>
      </a:lnSpc>
      <a:spcAft>
        <a:spcPts val="333"/>
      </a:spcAft>
      <a:defRPr sz="9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212981" indent="-105829" algn="l" defTabSz="914363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9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328070" indent="-115090" algn="l" defTabSz="914363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9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482846" indent="-146838" algn="l" defTabSz="914363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9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615132" indent="-115090" algn="l" defTabSz="914363" rtl="0" eaLnBrk="1" latinLnBrk="0" hangingPunct="1">
      <a:lnSpc>
        <a:spcPct val="90000"/>
      </a:lnSpc>
      <a:spcAft>
        <a:spcPts val="333"/>
      </a:spcAft>
      <a:buFont typeface="Arial" pitchFamily="34" charset="0"/>
      <a:buChar char="•"/>
      <a:defRPr sz="9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5909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90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72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54" algn="l" defTabSz="91436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1331B57-0BE5-4F82-AA58-76F53EFF3ADA}" type="datetime8">
              <a:rPr lang="en-US" smtClean="0"/>
              <a:pPr/>
              <a:t>11/7/2008 5:54 PM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0" y="8685213"/>
            <a:ext cx="6172200" cy="4572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© 2008 Microsoft Corporation. All rights reserved. Microsoft, Windows, Windows Vista and other product names are or may be registered trademarks and/or trademarks in the U.S. and/or other countries.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The information herein is for informational purposes only and represents the current view of Microsoft Corporation as of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Because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must respond to changing market conditions, it should not be interpreted to be a commitment on the part of Microsoft, and Microsoft cannot guarantee the accuracy of any information provided after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MAKES NO WARRANTIES, EXPRESS, IMPLIED OR STATUTORY, AS TO THE INFORMATION IN THIS PRESENTATION.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6172199" y="8685213"/>
            <a:ext cx="684213" cy="457200"/>
          </a:xfrm>
        </p:spPr>
        <p:txBody>
          <a:bodyPr/>
          <a:lstStyle/>
          <a:p>
            <a:fld id="{EC87E0CF-87F6-4B58-B8B8-DCAB2DAAF3C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1331B57-0BE5-4F82-AA58-76F53EFF3ADA}" type="datetime8">
              <a:rPr lang="en-US" smtClean="0"/>
              <a:pPr/>
              <a:t>11/7/2008 5:54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© 2008 Microsoft Corporation. All rights reserved. Microsoft, Windows, Windows Vista and other product names are or may be registered trademarks and/or trademarks in the U.S. and/or other countries.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The information herein is for informational purposes only and represents the current view of Microsoft Corporation as of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Because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must respond to changing market conditions, it should not be interpreted to be a commitment on the part of Microsoft, and Microsoft cannot guarantee the accuracy of any information provided after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MAKES NO WARRANTIES, EXPRESS, IMPLIED OR STATUTORY, AS TO THE INFORMATION IN THIS PRESENTATION.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63312-38AA-4E1E-B2B5-0F8F122B24FE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1331B57-0BE5-4F82-AA58-76F53EFF3ADA}" type="datetime8">
              <a:rPr lang="en-US" smtClean="0"/>
              <a:pPr/>
              <a:t>11/7/2008 5:54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© 2008 Microsoft Corporation. All rights reserved. Microsoft, Windows, Windows Vista and other product names are or may be registered trademarks and/or trademarks in the U.S. and/or other countries.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The information herein is for informational purposes only and represents the current view of Microsoft Corporation as of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Because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must respond to changing market conditions, it should not be interpreted to be a commitment on the part of Microsoft, and Microsoft cannot guarantee the accuracy of any information provided after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MAKES NO WARRANTIES, EXPRESS, IMPLIED OR STATUTORY, AS TO THE INFORMATION IN THIS PRESENTATION.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1331B57-0BE5-4F82-AA58-76F53EFF3ADA}" type="datetime8">
              <a:rPr lang="en-US" smtClean="0"/>
              <a:pPr/>
              <a:t>11/7/2008 5:54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© 2008 Microsoft Corporation. All rights reserved. Microsoft, Windows, Windows Vista and other product names are or may be registered trademarks and/or trademarks in the U.S. and/or other countries.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The information herein is for informational purposes only and represents the current view of Microsoft Corporation as of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Because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must respond to changing market conditions, it should not be interpreted to be a commitment on the part of Microsoft, and Microsoft cannot guarantee the accuracy of any information provided after the date of this </a:t>
            </a:r>
            <a:r>
              <a:rPr lang="en-US" smtClean="0">
                <a:solidFill>
                  <a:srgbClr val="000000"/>
                </a:solidFill>
                <a:latin typeface="Calibri" pitchFamily="34" charset="0"/>
              </a:rPr>
              <a:t>presentation. </a:t>
            </a: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rgbClr val="000000"/>
                </a:solidFill>
                <a:latin typeface="Calibri" pitchFamily="34" charset="0"/>
              </a:rPr>
              <a:t>MICROSOFT MAKES NO WARRANTIES, EXPRESS, IMPLIED OR STATUTORY, AS TO THE INFORMATION IN THIS PRESENTATION.</a:t>
            </a:r>
          </a:p>
          <a:p>
            <a:endParaRPr lang="en-US" dirty="0">
              <a:latin typeface="Calibri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135" y="1905001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4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45954" y="4038600"/>
            <a:ext cx="3456094" cy="914400"/>
          </a:xfrm>
        </p:spPr>
        <p:txBody>
          <a:bodyPr>
            <a:noAutofit/>
          </a:bodyPr>
          <a:lstStyle>
            <a:lvl1pPr marL="457200" indent="-45720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</a:tabLst>
              <a:defRPr sz="3000">
                <a:solidFill>
                  <a:schemeClr val="tx1">
                    <a:tint val="75000"/>
                  </a:schemeClr>
                </a:solidFill>
                <a:sym typeface="Wingdings"/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	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4945954" y="5486400"/>
            <a:ext cx="3456094" cy="838200"/>
          </a:xfrm>
        </p:spPr>
        <p:txBody>
          <a:bodyPr vert="horz" wrap="square" lIns="0" tIns="0" rIns="0" bIns="0" rtlCol="0">
            <a:noAutofit/>
          </a:bodyPr>
          <a:lstStyle>
            <a:lvl1pPr marL="457200" indent="-457200" algn="l" defTabSz="914363" rtl="0" eaLnBrk="1" latinLnBrk="0" hangingPunct="1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tabLst>
                <a:tab pos="457200" algn="l"/>
              </a:tabLst>
              <a:defRPr lang="en-US" sz="30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  <a:sym typeface="Wingdings"/>
              </a:defRPr>
            </a:lvl1pPr>
          </a:lstStyle>
          <a:p>
            <a:r>
              <a:rPr lang="en-US" dirty="0" smtClean="0"/>
              <a:t>	Click to edit Master subtitle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eaker Notes BLACK slide - you must hide i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this Slide for Speaker Notes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4"/>
            <a:ext cx="8382000" cy="1892249"/>
          </a:xfrm>
        </p:spPr>
        <p:txBody>
          <a:bodyPr/>
          <a:lstStyle>
            <a:lvl1pPr marL="401638" indent="-401638">
              <a:spcAft>
                <a:spcPts val="0"/>
              </a:spcAft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 marL="793750" indent="-384175"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 marL="1147763" indent="-346075"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 marL="1476375" indent="-328613"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 marL="1812925" indent="-320675"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peaker Notes BLACK slide with Footer - you must hide i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/>
        <p:txBody>
          <a:bodyPr/>
          <a:lstStyle>
            <a:lvl1pPr>
              <a:defRPr/>
            </a:lvl1pPr>
          </a:lstStyle>
          <a:p>
            <a:r>
              <a:rPr lang="en-US" dirty="0" smtClean="0"/>
              <a:t>Use this Slide for Speaker Notes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4"/>
            <a:ext cx="8382000" cy="1892249"/>
          </a:xfrm>
        </p:spPr>
        <p:txBody>
          <a:bodyPr/>
          <a:lstStyle>
            <a:lvl1pPr marL="401638" indent="-401638">
              <a:spcAft>
                <a:spcPts val="0"/>
              </a:spcAft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 marL="801688" indent="-392113"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 marL="1155700" indent="-346075"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 marL="1476375" indent="-312738"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 marL="1812925" indent="-320675"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1" y="6238877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veloper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for CURRENT Software Code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76072" y="1463040"/>
            <a:ext cx="8001000" cy="1602939"/>
          </a:xfrm>
        </p:spPr>
        <p:txBody>
          <a:bodyPr/>
          <a:lstStyle>
            <a:lvl1pPr>
              <a:lnSpc>
                <a:spcPct val="78000"/>
              </a:lnSpc>
              <a:defRPr/>
            </a:lvl1pPr>
            <a:lvl2pPr>
              <a:lnSpc>
                <a:spcPct val="78000"/>
              </a:lnSpc>
              <a:defRPr/>
            </a:lvl2pPr>
            <a:lvl3pPr>
              <a:lnSpc>
                <a:spcPct val="78000"/>
              </a:lnSpc>
              <a:defRPr/>
            </a:lvl3pPr>
            <a:lvl4pPr>
              <a:lnSpc>
                <a:spcPct val="78000"/>
              </a:lnSpc>
              <a:defRPr/>
            </a:lvl4pPr>
            <a:lvl5pPr>
              <a:lnSpc>
                <a:spcPct val="78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TURE - Developer Co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for FUTURE Software Code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576072" y="1463040"/>
            <a:ext cx="8001000" cy="1602939"/>
          </a:xfrm>
        </p:spPr>
        <p:txBody>
          <a:bodyPr/>
          <a:lstStyle>
            <a:lvl1pPr>
              <a:lnSpc>
                <a:spcPct val="78000"/>
              </a:lnSpc>
              <a:defRPr/>
            </a:lvl1pPr>
            <a:lvl2pPr>
              <a:lnSpc>
                <a:spcPct val="78000"/>
              </a:lnSpc>
              <a:defRPr/>
            </a:lvl2pPr>
            <a:lvl3pPr>
              <a:lnSpc>
                <a:spcPct val="78000"/>
              </a:lnSpc>
              <a:defRPr/>
            </a:lvl3pPr>
            <a:lvl4pPr>
              <a:lnSpc>
                <a:spcPct val="78000"/>
              </a:lnSpc>
              <a:defRPr/>
            </a:lvl4pPr>
            <a:lvl5pPr>
              <a:lnSpc>
                <a:spcPct val="78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, Partner and Custom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45954" y="4038600"/>
            <a:ext cx="3456094" cy="914400"/>
          </a:xfrm>
        </p:spPr>
        <p:txBody>
          <a:bodyPr anchor="t" anchorCtr="0">
            <a:noAutofit/>
          </a:bodyPr>
          <a:lstStyle>
            <a:lvl1pPr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45954" y="5334001"/>
            <a:ext cx="3456094" cy="1066799"/>
          </a:xfrm>
        </p:spPr>
        <p:txBody>
          <a:bodyPr>
            <a:noAutofit/>
          </a:bodyPr>
          <a:lstStyle>
            <a:lvl1pPr marL="457200" indent="-457200" algn="l"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457200" algn="l"/>
              </a:tabLst>
              <a:defRPr sz="3000">
                <a:solidFill>
                  <a:schemeClr val="tx1">
                    <a:tint val="75000"/>
                  </a:schemeClr>
                </a:solidFill>
                <a:sym typeface="Wingdings"/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	Presenter Name</a:t>
            </a:r>
          </a:p>
          <a:p>
            <a:r>
              <a:rPr lang="en-US" sz="2400" dirty="0" smtClean="0"/>
              <a:t>	Title</a:t>
            </a:r>
          </a:p>
          <a:p>
            <a:r>
              <a:rPr lang="en-US" sz="2400" dirty="0" smtClean="0"/>
              <a:t>	Group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30044" y="1905000"/>
            <a:ext cx="7682119" cy="1384994"/>
          </a:xfrm>
        </p:spPr>
        <p:txBody>
          <a:bodyPr vert="horz" wrap="square" lIns="0" tIns="0" rIns="0" bIns="0" rtlCol="0" anchor="t" anchorCtr="0"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0" i="0" u="none" strike="noStrike" kern="1200" cap="none" spc="-642" normalizeH="0" baseline="0" noProof="0" dirty="0" smtClean="0">
                <a:ln w="11430"/>
                <a:gradFill>
                  <a:gsLst>
                    <a:gs pos="62000">
                      <a:schemeClr val="tx1"/>
                    </a:gs>
                    <a:gs pos="88000">
                      <a:schemeClr val="tx1"/>
                    </a:gs>
                  </a:gsLst>
                  <a:lin ang="5400000"/>
                </a:gradFill>
                <a:effectLst/>
                <a:uLnTx/>
                <a:uFillTx/>
                <a:latin typeface="Calibri" pitchFamily="34" charset="0"/>
                <a:ea typeface="+mn-ea"/>
                <a:cs typeface="+mn-cs"/>
              </a:defRPr>
            </a:lvl1pPr>
          </a:lstStyle>
          <a:p>
            <a:pPr marL="0" lvl="0" indent="0" algn="l" defTabSz="914363" rtl="0" eaLnBrk="1" latinLnBrk="0" hangingPunct="1">
              <a:lnSpc>
                <a:spcPct val="78000"/>
              </a:lnSpc>
              <a:spcBef>
                <a:spcPct val="20000"/>
              </a:spcBef>
              <a:spcAft>
                <a:spcPts val="800"/>
              </a:spcAft>
              <a:buFont typeface="Arial" pitchFamily="34" charset="0"/>
              <a:buNone/>
            </a:pPr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and Announc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45954" y="4038600"/>
            <a:ext cx="3456094" cy="914400"/>
          </a:xfrm>
        </p:spPr>
        <p:txBody>
          <a:bodyPr anchor="t" anchorCtr="0">
            <a:noAutofit/>
          </a:bodyPr>
          <a:lstStyle>
            <a:lvl1pPr>
              <a:lnSpc>
                <a:spcPct val="78000"/>
              </a:lnSpc>
              <a:spcBef>
                <a:spcPts val="0"/>
              </a:spcBef>
              <a:spcAft>
                <a:spcPts val="0"/>
              </a:spcAft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30044" y="1905000"/>
            <a:ext cx="7682119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0" i="0" u="none" strike="noStrike" kern="1200" cap="none" spc="-642" normalizeH="0" baseline="0" noProof="0" dirty="0" smtClean="0">
                <a:ln w="11430"/>
                <a:gradFill>
                  <a:gsLst>
                    <a:gs pos="62000">
                      <a:schemeClr val="tx1"/>
                    </a:gs>
                    <a:gs pos="88000">
                      <a:schemeClr val="tx1"/>
                    </a:gs>
                  </a:gsLst>
                  <a:lin ang="5400000"/>
                </a:gradFill>
                <a:effectLst/>
                <a:uLnTx/>
                <a:uFillTx/>
                <a:latin typeface="Calibri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30044" y="1411552"/>
            <a:ext cx="7672003" cy="2053960"/>
          </a:xfrm>
        </p:spPr>
        <p:txBody>
          <a:bodyPr/>
          <a:lstStyle>
            <a:lvl1pPr>
              <a:lnSpc>
                <a:spcPct val="78000"/>
              </a:lnSpc>
              <a:defRPr/>
            </a:lvl1pPr>
            <a:lvl2pPr>
              <a:lnSpc>
                <a:spcPct val="78000"/>
              </a:lnSpc>
              <a:defRPr/>
            </a:lvl2pPr>
            <a:lvl3pPr>
              <a:lnSpc>
                <a:spcPct val="78000"/>
              </a:lnSpc>
              <a:defRPr/>
            </a:lvl3pPr>
            <a:lvl4pPr>
              <a:lnSpc>
                <a:spcPct val="78000"/>
              </a:lnSpc>
              <a:defRPr/>
            </a:lvl4pPr>
            <a:lvl5pPr>
              <a:lnSpc>
                <a:spcPct val="78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387054" y="152400"/>
            <a:ext cx="8375946" cy="6093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TURE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Use this Slide for FUTURE Content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30044" y="1411553"/>
            <a:ext cx="7672004" cy="1994841"/>
          </a:xfrm>
        </p:spPr>
        <p:txBody>
          <a:bodyPr/>
          <a:lstStyle>
            <a:lvl1pPr>
              <a:lnSpc>
                <a:spcPct val="78000"/>
              </a:lnSpc>
              <a:defRPr/>
            </a:lvl1pPr>
            <a:lvl2pPr>
              <a:lnSpc>
                <a:spcPct val="78000"/>
              </a:lnSpc>
              <a:buClr>
                <a:srgbClr val="95E3E7"/>
              </a:buClr>
              <a:defRPr/>
            </a:lvl2pPr>
            <a:lvl3pPr>
              <a:lnSpc>
                <a:spcPct val="78000"/>
              </a:lnSpc>
              <a:buClr>
                <a:srgbClr val="95E3E7"/>
              </a:buClr>
              <a:defRPr/>
            </a:lvl3pPr>
            <a:lvl4pPr>
              <a:lnSpc>
                <a:spcPct val="78000"/>
              </a:lnSpc>
              <a:buClr>
                <a:srgbClr val="95E3E7"/>
              </a:buClr>
              <a:defRPr/>
            </a:lvl4pPr>
            <a:lvl5pPr>
              <a:lnSpc>
                <a:spcPct val="78000"/>
              </a:lnSpc>
              <a:buClr>
                <a:srgbClr val="95E3E7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044" y="1412875"/>
            <a:ext cx="7681532" cy="1994841"/>
          </a:xfrm>
        </p:spPr>
        <p:txBody>
          <a:bodyPr/>
          <a:lstStyle>
            <a:lvl1pPr>
              <a:lnSpc>
                <a:spcPct val="78000"/>
              </a:lnSpc>
              <a:defRPr/>
            </a:lvl1pPr>
            <a:lvl2pPr>
              <a:lnSpc>
                <a:spcPct val="78000"/>
              </a:lnSpc>
              <a:defRPr/>
            </a:lvl2pPr>
            <a:lvl3pPr>
              <a:lnSpc>
                <a:spcPct val="78000"/>
              </a:lnSpc>
              <a:defRPr/>
            </a:lvl3pPr>
            <a:lvl4pPr>
              <a:lnSpc>
                <a:spcPct val="78000"/>
              </a:lnSpc>
              <a:defRPr/>
            </a:lvl4pPr>
            <a:lvl5pPr>
              <a:lnSpc>
                <a:spcPct val="78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0045" y="1411554"/>
            <a:ext cx="3670461" cy="1981376"/>
          </a:xfrm>
        </p:spPr>
        <p:txBody>
          <a:bodyPr/>
          <a:lstStyle>
            <a:lvl1pPr marL="339976" indent="-339976">
              <a:lnSpc>
                <a:spcPct val="78000"/>
              </a:lnSpc>
              <a:defRPr sz="2800"/>
            </a:lvl1pPr>
            <a:lvl2pPr marL="673338" indent="-325424">
              <a:lnSpc>
                <a:spcPct val="78000"/>
              </a:lnSpc>
              <a:defRPr sz="2400"/>
            </a:lvl2pPr>
            <a:lvl3pPr marL="953785" indent="-288384">
              <a:lnSpc>
                <a:spcPct val="78000"/>
              </a:lnSpc>
              <a:defRPr sz="2000"/>
            </a:lvl3pPr>
            <a:lvl4pPr marL="1227618" indent="-273833">
              <a:lnSpc>
                <a:spcPct val="78000"/>
              </a:lnSpc>
              <a:defRPr sz="1800"/>
            </a:lvl4pPr>
            <a:lvl5pPr marL="1516002" indent="-280447">
              <a:lnSpc>
                <a:spcPct val="78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30" y="1411554"/>
            <a:ext cx="3725246" cy="1981376"/>
          </a:xfrm>
        </p:spPr>
        <p:txBody>
          <a:bodyPr/>
          <a:lstStyle>
            <a:lvl1pPr marL="347914" indent="-347914">
              <a:lnSpc>
                <a:spcPct val="78000"/>
              </a:lnSpc>
              <a:defRPr sz="2800"/>
            </a:lvl1pPr>
            <a:lvl2pPr marL="673338" indent="-339976">
              <a:lnSpc>
                <a:spcPct val="78000"/>
              </a:lnSpc>
              <a:defRPr sz="2400"/>
            </a:lvl2pPr>
            <a:lvl3pPr marL="961722" indent="-302936">
              <a:lnSpc>
                <a:spcPct val="78000"/>
              </a:lnSpc>
              <a:defRPr sz="2000"/>
            </a:lvl3pPr>
            <a:lvl4pPr marL="1227618" indent="-265896">
              <a:lnSpc>
                <a:spcPct val="78000"/>
              </a:lnSpc>
              <a:defRPr sz="1800"/>
            </a:lvl4pPr>
            <a:lvl5pPr marL="1516002" indent="-273833">
              <a:lnSpc>
                <a:spcPct val="78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045" y="1411553"/>
            <a:ext cx="3670461" cy="600164"/>
          </a:xfrm>
        </p:spPr>
        <p:txBody>
          <a:bodyPr anchor="b"/>
          <a:lstStyle>
            <a:lvl1pPr marL="0" indent="0">
              <a:lnSpc>
                <a:spcPct val="78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0044" y="2174876"/>
            <a:ext cx="3670461" cy="1464503"/>
          </a:xfrm>
        </p:spPr>
        <p:txBody>
          <a:bodyPr/>
          <a:lstStyle>
            <a:lvl1pPr marL="281770" indent="-281770">
              <a:lnSpc>
                <a:spcPct val="78000"/>
              </a:lnSpc>
              <a:defRPr sz="2300"/>
            </a:lvl1pPr>
            <a:lvl2pPr marL="562218" indent="-265896">
              <a:lnSpc>
                <a:spcPct val="78000"/>
              </a:lnSpc>
              <a:defRPr sz="2000"/>
            </a:lvl2pPr>
            <a:lvl3pPr marL="813562" indent="-243407">
              <a:lnSpc>
                <a:spcPct val="78000"/>
              </a:lnSpc>
              <a:defRPr sz="1800"/>
            </a:lvl3pPr>
            <a:lvl4pPr marL="1050354" indent="-228856">
              <a:lnSpc>
                <a:spcPct val="78000"/>
              </a:lnSpc>
              <a:defRPr sz="1700"/>
            </a:lvl4pPr>
            <a:lvl5pPr marL="1279210" indent="-206367">
              <a:lnSpc>
                <a:spcPct val="78000"/>
              </a:lnSpc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43495" y="1411553"/>
            <a:ext cx="3658553" cy="600164"/>
          </a:xfrm>
        </p:spPr>
        <p:txBody>
          <a:bodyPr anchor="b"/>
          <a:lstStyle>
            <a:lvl1pPr marL="0" indent="0">
              <a:lnSpc>
                <a:spcPct val="78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43495" y="2174876"/>
            <a:ext cx="3668081" cy="1464503"/>
          </a:xfrm>
        </p:spPr>
        <p:txBody>
          <a:bodyPr/>
          <a:lstStyle>
            <a:lvl1pPr marL="296321" indent="-296321">
              <a:lnSpc>
                <a:spcPct val="78000"/>
              </a:lnSpc>
              <a:defRPr sz="2300"/>
            </a:lvl1pPr>
            <a:lvl2pPr marL="570155" indent="-273833">
              <a:lnSpc>
                <a:spcPct val="78000"/>
              </a:lnSpc>
              <a:defRPr sz="2000"/>
            </a:lvl2pPr>
            <a:lvl3pPr marL="821499" indent="-244730">
              <a:lnSpc>
                <a:spcPct val="78000"/>
              </a:lnSpc>
              <a:defRPr sz="1800"/>
            </a:lvl3pPr>
            <a:lvl4pPr marL="1050354" indent="-236793">
              <a:lnSpc>
                <a:spcPct val="78000"/>
              </a:lnSpc>
              <a:defRPr sz="1700"/>
            </a:lvl4pPr>
            <a:lvl5pPr marL="1279210" indent="-220919">
              <a:lnSpc>
                <a:spcPct val="78000"/>
              </a:lnSpc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7350" y="152400"/>
            <a:ext cx="8369300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0250" y="1408113"/>
            <a:ext cx="7672388" cy="19948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723" r:id="rId3"/>
    <p:sldLayoutId id="2147483696" r:id="rId4"/>
    <p:sldLayoutId id="2147483722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000" b="0" kern="1200" cap="none" spc="-150" dirty="0" smtClean="0">
          <a:ln w="3175">
            <a:noFill/>
          </a:ln>
          <a:gradFill flip="none" rotWithShape="1"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  <a:tileRect/>
          </a:gradFill>
          <a:effectLst/>
          <a:latin typeface="+mj-lt"/>
          <a:ea typeface="+mn-ea"/>
          <a:cs typeface="Arial" charset="0"/>
        </a:defRPr>
      </a:lvl1pPr>
    </p:titleStyle>
    <p:bodyStyle>
      <a:lvl1pPr marL="393700" indent="-393700" algn="l" defTabSz="914363" rtl="0" eaLnBrk="1" latinLnBrk="0" hangingPunct="1">
        <a:lnSpc>
          <a:spcPct val="78000"/>
        </a:lnSpc>
        <a:spcBef>
          <a:spcPct val="20000"/>
        </a:spcBef>
        <a:spcAft>
          <a:spcPts val="800"/>
        </a:spcAft>
        <a:buClr>
          <a:schemeClr val="tx1"/>
        </a:buClr>
        <a:buSzPct val="80000"/>
        <a:buFont typeface="Wingdings" pitchFamily="2" charset="2"/>
        <a:buChar char="l"/>
        <a:defRPr sz="32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801688" indent="-407988" algn="l" defTabSz="914363" rtl="0" eaLnBrk="1" latinLnBrk="0" hangingPunct="1">
        <a:lnSpc>
          <a:spcPct val="78000"/>
        </a:lnSpc>
        <a:spcBef>
          <a:spcPct val="20000"/>
        </a:spcBef>
        <a:spcAft>
          <a:spcPts val="0"/>
        </a:spcAft>
        <a:buClr>
          <a:srgbClr val="969696"/>
        </a:buClr>
        <a:buSzPct val="80000"/>
        <a:buFont typeface="Wingdings" pitchFamily="2" charset="2"/>
        <a:buChar char="l"/>
        <a:defRPr sz="28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1146175" indent="-328613" algn="l" defTabSz="914363" rtl="0" eaLnBrk="1" latinLnBrk="0" hangingPunct="1">
        <a:lnSpc>
          <a:spcPct val="78000"/>
        </a:lnSpc>
        <a:spcBef>
          <a:spcPct val="20000"/>
        </a:spcBef>
        <a:spcAft>
          <a:spcPts val="0"/>
        </a:spcAft>
        <a:buClr>
          <a:srgbClr val="969696"/>
        </a:buClr>
        <a:buSzPct val="80000"/>
        <a:buFont typeface="Wingdings" pitchFamily="2" charset="2"/>
        <a:buChar char="l"/>
        <a:defRPr sz="24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484313" indent="-338138" algn="l" defTabSz="914363" rtl="0" eaLnBrk="1" latinLnBrk="0" hangingPunct="1">
        <a:lnSpc>
          <a:spcPct val="78000"/>
        </a:lnSpc>
        <a:spcBef>
          <a:spcPct val="20000"/>
        </a:spcBef>
        <a:spcAft>
          <a:spcPts val="0"/>
        </a:spcAft>
        <a:buClr>
          <a:srgbClr val="969696"/>
        </a:buClr>
        <a:buSzPct val="80000"/>
        <a:buFont typeface="Wingdings" pitchFamily="2" charset="2"/>
        <a:buChar char="l"/>
        <a:defRPr sz="24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812925" indent="-320675" algn="l" defTabSz="914363" rtl="0" eaLnBrk="1" latinLnBrk="0" hangingPunct="1">
        <a:lnSpc>
          <a:spcPct val="78000"/>
        </a:lnSpc>
        <a:spcBef>
          <a:spcPct val="20000"/>
        </a:spcBef>
        <a:spcAft>
          <a:spcPts val="0"/>
        </a:spcAft>
        <a:buClr>
          <a:srgbClr val="969696"/>
        </a:buClr>
        <a:buSzPct val="80000"/>
        <a:buFont typeface="Wingdings" pitchFamily="2" charset="2"/>
        <a:buChar char="l"/>
        <a:defRPr sz="2400" kern="1200">
          <a:gradFill>
            <a:gsLst>
              <a:gs pos="0">
                <a:schemeClr val="tx1"/>
              </a:gs>
              <a:gs pos="86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6-9-coding-white-spac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350" y="1331495"/>
            <a:ext cx="8369300" cy="552650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505" y="1459832"/>
            <a:ext cx="8005009" cy="160293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4" r:id="rId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000" b="0" kern="1200" cap="none" spc="-150" dirty="0">
          <a:ln w="3175">
            <a:noFill/>
          </a:ln>
          <a:gradFill>
            <a:gsLst>
              <a:gs pos="0">
                <a:srgbClr val="FFFFFF"/>
              </a:gs>
              <a:gs pos="86000">
                <a:srgbClr val="FFFFFF"/>
              </a:gs>
            </a:gsLst>
            <a:lin ang="5400000" scaled="0"/>
          </a:gradFill>
          <a:effectLst/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78000"/>
        </a:lnSpc>
        <a:spcBef>
          <a:spcPct val="20000"/>
        </a:spcBef>
        <a:buFont typeface="Arial" pitchFamily="34" charset="0"/>
        <a:buNone/>
        <a:defRPr sz="2800" b="0" kern="1200">
          <a:solidFill>
            <a:schemeClr val="tx1"/>
          </a:solidFill>
          <a:latin typeface="Consolas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78000"/>
        </a:lnSpc>
        <a:spcBef>
          <a:spcPct val="20000"/>
        </a:spcBef>
        <a:buFont typeface="Arial" pitchFamily="34" charset="0"/>
        <a:buNone/>
        <a:defRPr sz="2400" b="0" kern="1200">
          <a:solidFill>
            <a:schemeClr val="tx1"/>
          </a:solidFill>
          <a:latin typeface="Consolas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78000"/>
        </a:lnSpc>
        <a:spcBef>
          <a:spcPct val="20000"/>
        </a:spcBef>
        <a:buFont typeface="Arial" pitchFamily="34" charset="0"/>
        <a:buNone/>
        <a:defRPr sz="2000" b="0" kern="1200">
          <a:solidFill>
            <a:schemeClr val="tx1"/>
          </a:solidFill>
          <a:latin typeface="Consolas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78000"/>
        </a:lnSpc>
        <a:spcBef>
          <a:spcPct val="20000"/>
        </a:spcBef>
        <a:buFont typeface="Arial" pitchFamily="34" charset="0"/>
        <a:buNone/>
        <a:defRPr sz="2000" b="0" kern="1200">
          <a:solidFill>
            <a:schemeClr val="tx1"/>
          </a:solidFill>
          <a:latin typeface="Consolas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78000"/>
        </a:lnSpc>
        <a:spcBef>
          <a:spcPct val="20000"/>
        </a:spcBef>
        <a:buFont typeface="Arial" pitchFamily="34" charset="0"/>
        <a:buNone/>
        <a:defRPr sz="2000" b="0" kern="1200">
          <a:solidFill>
            <a:schemeClr val="tx1"/>
          </a:solidFill>
          <a:latin typeface="Consolas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deplex.com/PSHyperv" TargetMode="External"/><Relationship Id="rId3" Type="http://schemas.openxmlformats.org/officeDocument/2006/relationships/hyperlink" Target="http://blogs.msdn.com/taylorb" TargetMode="External"/><Relationship Id="rId7" Type="http://schemas.openxmlformats.org/officeDocument/2006/relationships/hyperlink" Target="http://blogs.technet.com/jameson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msdn.microsoft.com/en-us/library/cc136940(VS.85).aspx" TargetMode="External"/><Relationship Id="rId5" Type="http://schemas.openxmlformats.org/officeDocument/2006/relationships/hyperlink" Target="http://blogs.technet.com/howardhao" TargetMode="External"/><Relationship Id="rId10" Type="http://schemas.openxmlformats.org/officeDocument/2006/relationships/hyperlink" Target="http://msdn.microsoft.com/en-us/library/cc136938(VS.85).aspx" TargetMode="External"/><Relationship Id="rId4" Type="http://schemas.openxmlformats.org/officeDocument/2006/relationships/hyperlink" Target="http://blogs.msdn.com/virtual_pc_guy" TargetMode="External"/><Relationship Id="rId9" Type="http://schemas.openxmlformats.org/officeDocument/2006/relationships/hyperlink" Target="http://msdn.microsoft.com/en-us/library/cc136845(VS.85).aspx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osoft.com/msdn.com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smtClean="0"/>
              <a:t>Enabling Test Automation Using Windows Server 2008 Hyper-V </a:t>
            </a:r>
            <a:endParaRPr lang="en-US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30044" y="1411552"/>
            <a:ext cx="7672003" cy="3313023"/>
          </a:xfrm>
        </p:spPr>
        <p:txBody>
          <a:bodyPr/>
          <a:lstStyle/>
          <a:p>
            <a:pPr marL="288925" indent="-288925"/>
            <a:r>
              <a:rPr lang="en-US" sz="2200" smtClean="0">
                <a:hlinkClick r:id="rId3"/>
              </a:rPr>
              <a:t>http://blogs.msdn.com/taylorb</a:t>
            </a:r>
            <a:endParaRPr lang="en-US" sz="2200" smtClean="0"/>
          </a:p>
          <a:p>
            <a:pPr marL="288925" indent="-288925"/>
            <a:r>
              <a:rPr lang="en-US" sz="2200" smtClean="0">
                <a:hlinkClick r:id="rId4"/>
              </a:rPr>
              <a:t>http://blogs.msdn.com/virtual_pc_guy</a:t>
            </a:r>
            <a:endParaRPr lang="en-US" sz="2200" smtClean="0"/>
          </a:p>
          <a:p>
            <a:pPr marL="288925" indent="-288925"/>
            <a:r>
              <a:rPr lang="en-US" sz="2200" smtClean="0">
                <a:hlinkClick r:id="rId5"/>
              </a:rPr>
              <a:t>http://blogs.technet.com/howardhao</a:t>
            </a:r>
            <a:endParaRPr lang="en-US" sz="2200" smtClean="0">
              <a:hlinkClick r:id="rId6"/>
            </a:endParaRPr>
          </a:p>
          <a:p>
            <a:pPr marL="288925" indent="-288925"/>
            <a:r>
              <a:rPr lang="en-US" sz="2200" smtClean="0">
                <a:hlinkClick r:id="rId7"/>
              </a:rPr>
              <a:t>http://blogs.technet.com/jamesone</a:t>
            </a:r>
            <a:endParaRPr lang="en-US" sz="2200" smtClean="0">
              <a:hlinkClick r:id="rId8"/>
            </a:endParaRPr>
          </a:p>
          <a:p>
            <a:pPr marL="288925" indent="-288925"/>
            <a:r>
              <a:rPr lang="en-US" sz="2200" smtClean="0">
                <a:hlinkClick r:id="rId8"/>
              </a:rPr>
              <a:t>http://www.codeplex.com/PSHyperv</a:t>
            </a:r>
            <a:endParaRPr lang="en-US" sz="2200" smtClean="0"/>
          </a:p>
          <a:p>
            <a:pPr marL="288925" indent="-288925"/>
            <a:r>
              <a:rPr lang="en-US" sz="2200" smtClean="0">
                <a:hlinkClick r:id="rId6"/>
              </a:rPr>
              <a:t>http://msdn.microsoft.com/en-us/library/cc136940(VS.85).aspx</a:t>
            </a:r>
            <a:endParaRPr lang="en-US" sz="2200" smtClean="0"/>
          </a:p>
          <a:p>
            <a:pPr marL="288925" indent="-288925"/>
            <a:r>
              <a:rPr lang="en-US" sz="2200" smtClean="0">
                <a:hlinkClick r:id="rId9"/>
              </a:rPr>
              <a:t>http://msdn.microsoft.com/en-us/library/cc136845(VS.85).aspx</a:t>
            </a:r>
            <a:endParaRPr lang="en-US" sz="2200" smtClean="0"/>
          </a:p>
          <a:p>
            <a:pPr marL="288925" indent="-288925"/>
            <a:r>
              <a:rPr lang="en-US" sz="2200" smtClean="0">
                <a:hlinkClick r:id="rId10"/>
              </a:rPr>
              <a:t>http://msdn.microsoft.com/en-us/library/cc136938(VS.85).aspx</a:t>
            </a:r>
            <a:endParaRPr lang="en-US" sz="22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Referances and Additional Content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Microsoft logo and tagline"/>
          <p:cNvPicPr>
            <a:picLocks noChangeArrowheads="1"/>
          </p:cNvPicPr>
          <p:nvPr/>
        </p:nvPicPr>
        <p:blipFill>
          <a:blip r:embed="rId3"/>
          <a:stretch>
            <a:fillRect/>
          </a:stretch>
        </p:blipFill>
        <p:spPr bwMode="black">
          <a:xfrm>
            <a:off x="2628393" y="4343400"/>
            <a:ext cx="3848607" cy="8300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blackWhite">
          <a:xfrm>
            <a:off x="741954" y="6083573"/>
            <a:ext cx="7660093" cy="52320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099" eaLnBrk="0" hangingPunct="0"/>
            <a:r>
              <a:rPr lang="en-US" sz="700" dirty="0">
                <a:cs typeface="Arial" charset="0"/>
              </a:rPr>
              <a:t>© </a:t>
            </a:r>
            <a:r>
              <a:rPr lang="en-US" sz="700" dirty="0" smtClean="0">
                <a:cs typeface="Arial" charset="0"/>
              </a:rPr>
              <a:t>2008 Microsoft </a:t>
            </a:r>
            <a:r>
              <a:rPr lang="en-US" sz="700" dirty="0">
                <a:cs typeface="Arial" charset="0"/>
              </a:rPr>
              <a:t>Corporation. All rights reserved. Microsoft, Windows, Windows Vista and other product names are or may be registered trademarks and/or trademarks in the U.S. and/or other countries.</a:t>
            </a:r>
          </a:p>
          <a:p>
            <a:pPr algn="ctr" defTabSz="914099" eaLnBrk="0" hangingPunct="0"/>
            <a:r>
              <a:rPr lang="en-US" sz="700" dirty="0">
                <a:cs typeface="Arial" charset="0"/>
              </a:rPr>
              <a:t>The information herein is for informational purposes only and represents the current view of Microsoft Corporation as of the date of this </a:t>
            </a:r>
            <a:r>
              <a:rPr lang="en-US" sz="700">
                <a:cs typeface="Arial" charset="0"/>
              </a:rPr>
              <a:t>presentation</a:t>
            </a:r>
            <a:r>
              <a:rPr lang="en-US" sz="700" smtClean="0">
                <a:cs typeface="Arial" charset="0"/>
              </a:rPr>
              <a:t>. Because </a:t>
            </a:r>
            <a:r>
              <a:rPr lang="en-US" sz="700" dirty="0">
                <a:cs typeface="Arial" charset="0"/>
              </a:rPr>
              <a:t>Microsoft must respond to changing market conditions, it should not be interpreted to be a commitment on the part of Microsoft, and Microsoft cannot guarantee the accuracy of any information provided after the date of this </a:t>
            </a:r>
            <a:r>
              <a:rPr lang="en-US" sz="700">
                <a:cs typeface="Arial" charset="0"/>
              </a:rPr>
              <a:t>presentation</a:t>
            </a:r>
            <a:r>
              <a:rPr lang="en-US" sz="700" smtClean="0">
                <a:cs typeface="Arial" charset="0"/>
              </a:rPr>
              <a:t>. MICROSOFT </a:t>
            </a:r>
            <a:r>
              <a:rPr lang="en-US" sz="700" dirty="0">
                <a:cs typeface="Arial" charset="0"/>
              </a:rPr>
              <a:t>MAKES NO WARRANTIES, EXPRESS, IMPLIED OR STATUTORY, AS TO THE INFORMATION IN THIS PRESENTATION.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30044" y="1411552"/>
            <a:ext cx="7672003" cy="3291799"/>
          </a:xfrm>
        </p:spPr>
        <p:txBody>
          <a:bodyPr/>
          <a:lstStyle/>
          <a:p>
            <a:r>
              <a:rPr lang="en-US" dirty="0" smtClean="0"/>
              <a:t>High level overview of </a:t>
            </a:r>
            <a:br>
              <a:rPr lang="en-US" dirty="0" smtClean="0"/>
            </a:br>
            <a:r>
              <a:rPr lang="en-US" dirty="0" smtClean="0"/>
              <a:t>Hyper-V Virtual Machines</a:t>
            </a:r>
          </a:p>
          <a:p>
            <a:r>
              <a:rPr lang="en-US" dirty="0" smtClean="0"/>
              <a:t>Key dev/test features of </a:t>
            </a:r>
            <a:br>
              <a:rPr lang="en-US" dirty="0" smtClean="0"/>
            </a:br>
            <a:r>
              <a:rPr lang="en-US" dirty="0" smtClean="0"/>
              <a:t>Windows Server 2008 Hyper-V</a:t>
            </a:r>
          </a:p>
          <a:p>
            <a:r>
              <a:rPr lang="en-US" dirty="0" smtClean="0"/>
              <a:t>System Center Virtual Machine Manager</a:t>
            </a:r>
          </a:p>
          <a:p>
            <a:r>
              <a:rPr lang="en-US" dirty="0" smtClean="0"/>
              <a:t>New Dev/Test Features in Windows Server 2008 R2 </a:t>
            </a:r>
            <a:r>
              <a:rPr lang="en-US" dirty="0" smtClean="0"/>
              <a:t>Hyper-V</a:t>
            </a: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Agenda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730044" y="1411552"/>
            <a:ext cx="7672003" cy="3675878"/>
          </a:xfrm>
        </p:spPr>
        <p:txBody>
          <a:bodyPr/>
          <a:lstStyle/>
          <a:p>
            <a:r>
              <a:rPr lang="en-US" smtClean="0"/>
              <a:t>Multiple isolated operating systems at the same time on the same physical computer</a:t>
            </a:r>
          </a:p>
          <a:p>
            <a:r>
              <a:rPr lang="en-US" smtClean="0"/>
              <a:t>Switch between virtual machines easily without restarting</a:t>
            </a:r>
          </a:p>
          <a:p>
            <a:r>
              <a:rPr lang="en-US" smtClean="0"/>
              <a:t>Run legacy applications, provide support, train users, </a:t>
            </a:r>
            <a:r>
              <a:rPr lang="en-US" b="1" smtClean="0"/>
              <a:t>enhance quality assurance</a:t>
            </a:r>
          </a:p>
          <a:p>
            <a:r>
              <a:rPr lang="en-US" smtClean="0"/>
              <a:t>Hyper-V, Virtual PC, Virtual Server, VMWare, Parallels, Xen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Virtual Machines What Are They?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30044" y="1411552"/>
            <a:ext cx="7672003" cy="4979953"/>
          </a:xfrm>
        </p:spPr>
        <p:txBody>
          <a:bodyPr/>
          <a:lstStyle/>
          <a:p>
            <a:pPr marL="344488" indent="-344488"/>
            <a:r>
              <a:rPr lang="en-US" sz="2800" smtClean="0"/>
              <a:t>Multi-Processor</a:t>
            </a:r>
          </a:p>
          <a:p>
            <a:pPr marL="344488" indent="-344488"/>
            <a:r>
              <a:rPr lang="en-US" sz="2800" smtClean="0"/>
              <a:t>64-bit Virtual Processors</a:t>
            </a:r>
          </a:p>
          <a:p>
            <a:pPr marL="344488" indent="-344488"/>
            <a:r>
              <a:rPr lang="en-US" sz="2800" smtClean="0"/>
              <a:t>64 GB memory per virtual machine</a:t>
            </a:r>
          </a:p>
          <a:p>
            <a:pPr marL="344488" indent="-344488"/>
            <a:r>
              <a:rPr lang="en-US" sz="2800" smtClean="0"/>
              <a:t>Multiple network adapters</a:t>
            </a:r>
          </a:p>
          <a:p>
            <a:pPr marL="625475" lvl="1" indent="-280988"/>
            <a:r>
              <a:rPr lang="en-US" sz="2400" smtClean="0"/>
              <a:t>Up to 8 synthetic + 4 emulated</a:t>
            </a:r>
          </a:p>
          <a:p>
            <a:pPr marL="625475" lvl="1" indent="-280988"/>
            <a:r>
              <a:rPr lang="en-US" sz="2400" smtClean="0"/>
              <a:t>Flexible networking and VLAN capabilities</a:t>
            </a:r>
          </a:p>
          <a:p>
            <a:pPr marL="344488" indent="-344488"/>
            <a:r>
              <a:rPr lang="en-US" sz="2800" smtClean="0"/>
              <a:t>Multiple storage adapters</a:t>
            </a:r>
          </a:p>
          <a:p>
            <a:pPr marL="625475" lvl="1" indent="-280988"/>
            <a:r>
              <a:rPr lang="en-US" sz="2400" smtClean="0"/>
              <a:t>Up to 4 SCSI adapters, </a:t>
            </a:r>
            <a:br>
              <a:rPr lang="en-US" sz="2400" smtClean="0"/>
            </a:br>
            <a:r>
              <a:rPr lang="en-US" sz="2400" smtClean="0"/>
              <a:t>up to 64 disks per adapter</a:t>
            </a:r>
          </a:p>
          <a:p>
            <a:pPr marL="344488" indent="-344488"/>
            <a:r>
              <a:rPr lang="en-US" sz="2800" smtClean="0"/>
              <a:t>Loopback mounting of VHDs</a:t>
            </a:r>
          </a:p>
          <a:p>
            <a:pPr marL="344488" indent="-344488"/>
            <a:r>
              <a:rPr lang="en-US" sz="2800" smtClean="0"/>
              <a:t>Full WMI scripting model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7054" y="152400"/>
            <a:ext cx="8375946" cy="1107996"/>
          </a:xfrm>
        </p:spPr>
        <p:txBody>
          <a:bodyPr/>
          <a:lstStyle/>
          <a:p>
            <a:r>
              <a:rPr lang="en-US" smtClean="0"/>
              <a:t>Key Developer/Test Features in Hyper-V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730044" y="1411552"/>
            <a:ext cx="7672003" cy="3742563"/>
          </a:xfrm>
        </p:spPr>
        <p:txBody>
          <a:bodyPr/>
          <a:lstStyle/>
          <a:p>
            <a:r>
              <a:rPr lang="en-US" smtClean="0"/>
              <a:t>Save current state of virtual machine</a:t>
            </a:r>
          </a:p>
          <a:p>
            <a:pPr lvl="1"/>
            <a:r>
              <a:rPr lang="en-US" smtClean="0"/>
              <a:t>Without turning off virtual machine</a:t>
            </a:r>
          </a:p>
          <a:p>
            <a:pPr lvl="1"/>
            <a:r>
              <a:rPr lang="en-US" smtClean="0"/>
              <a:t>Change any virtual machine setting without affecting the base state</a:t>
            </a:r>
          </a:p>
          <a:p>
            <a:r>
              <a:rPr lang="en-US" smtClean="0"/>
              <a:t>Allows creation of tree’s of snapshots</a:t>
            </a:r>
          </a:p>
          <a:p>
            <a:pPr lvl="1"/>
            <a:r>
              <a:rPr lang="en-US" smtClean="0"/>
              <a:t>RTM to SP1 and RTM to SP2 etc.…</a:t>
            </a:r>
          </a:p>
          <a:p>
            <a:r>
              <a:rPr lang="en-US" smtClean="0"/>
              <a:t>Quickly revert back to previous snapshot</a:t>
            </a:r>
          </a:p>
          <a:p>
            <a:r>
              <a:rPr lang="en-US" smtClean="0"/>
              <a:t>Allows tree’s up to 50 deep (10/15 advised)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Snapshots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30044" y="1411552"/>
            <a:ext cx="7672003" cy="4972259"/>
          </a:xfrm>
        </p:spPr>
        <p:txBody>
          <a:bodyPr/>
          <a:lstStyle/>
          <a:p>
            <a:pPr marL="344488" indent="-344488"/>
            <a:r>
              <a:rPr lang="en-US" sz="2800" smtClean="0"/>
              <a:t>Drivers for enlightened devices</a:t>
            </a:r>
          </a:p>
          <a:p>
            <a:pPr marL="625475" lvl="1" indent="-280988"/>
            <a:r>
              <a:rPr lang="en-US" sz="2400" smtClean="0"/>
              <a:t>Network, storage, video, keyboard, mouse</a:t>
            </a:r>
          </a:p>
          <a:p>
            <a:pPr marL="625475" lvl="1" indent="-280988"/>
            <a:r>
              <a:rPr lang="en-US" sz="2400" smtClean="0"/>
              <a:t>Enable functionality (mouse/keyboard capture)</a:t>
            </a:r>
          </a:p>
          <a:p>
            <a:pPr marL="625475" lvl="1" indent="-280988"/>
            <a:r>
              <a:rPr lang="en-US" sz="2400" smtClean="0"/>
              <a:t>Provide better performance</a:t>
            </a:r>
          </a:p>
          <a:p>
            <a:pPr marL="344488" indent="-344488"/>
            <a:r>
              <a:rPr lang="en-US" sz="2800" smtClean="0"/>
              <a:t>Windows services</a:t>
            </a:r>
          </a:p>
          <a:p>
            <a:pPr marL="625475" lvl="1" indent="-280988"/>
            <a:r>
              <a:rPr lang="en-US" sz="2400" smtClean="0"/>
              <a:t>Shutdown, heartbeat, time synchronization, VSS backup, key value pair exchange</a:t>
            </a:r>
          </a:p>
          <a:p>
            <a:pPr marL="344488" indent="-344488"/>
            <a:r>
              <a:rPr lang="en-US" sz="2800" smtClean="0"/>
              <a:t>Installed using VmGuest.iso</a:t>
            </a:r>
          </a:p>
          <a:p>
            <a:pPr marL="344488" indent="-344488"/>
            <a:r>
              <a:rPr lang="en-US" sz="2800" smtClean="0"/>
              <a:t>Inbox for Windows Server 2008*, </a:t>
            </a:r>
            <a:br>
              <a:rPr lang="en-US" sz="2800" smtClean="0"/>
            </a:br>
            <a:r>
              <a:rPr lang="en-US" sz="2800" smtClean="0"/>
              <a:t>Windows Server 2008 R2</a:t>
            </a:r>
          </a:p>
          <a:p>
            <a:pPr marL="344488" indent="-344488"/>
            <a:endParaRPr lang="en-US" sz="2800" smtClean="0"/>
          </a:p>
          <a:p>
            <a:pPr marL="288925" indent="-288925">
              <a:buNone/>
            </a:pPr>
            <a:r>
              <a:rPr lang="en-US" sz="2400" smtClean="0"/>
              <a:t>* Windows Server 2008 requires update to Hyper-V RTM</a:t>
            </a:r>
            <a:endParaRPr lang="en-US" sz="24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Integration Components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730044" y="1411552"/>
            <a:ext cx="7672003" cy="4926157"/>
          </a:xfrm>
        </p:spPr>
        <p:txBody>
          <a:bodyPr/>
          <a:lstStyle/>
          <a:p>
            <a:pPr marL="288925" indent="-288925"/>
            <a:r>
              <a:rPr lang="en-US" sz="2400" smtClean="0"/>
              <a:t>Not just for data center or IT guys…</a:t>
            </a:r>
          </a:p>
          <a:p>
            <a:pPr marL="288925" indent="-288925"/>
            <a:r>
              <a:rPr lang="en-US" sz="2400" smtClean="0"/>
              <a:t>Heterogeneous management</a:t>
            </a:r>
          </a:p>
          <a:p>
            <a:pPr marL="569913" lvl="1" indent="-280988"/>
            <a:r>
              <a:rPr lang="en-US" sz="2000" smtClean="0"/>
              <a:t>Hyper-V, Virtual Server, VMware ESX</a:t>
            </a:r>
          </a:p>
          <a:p>
            <a:pPr marL="288925" indent="-288925"/>
            <a:r>
              <a:rPr lang="en-US" sz="2400" smtClean="0"/>
              <a:t>Physical to virtual conversion (P2V)</a:t>
            </a:r>
          </a:p>
          <a:p>
            <a:pPr marL="288925" indent="-288925"/>
            <a:r>
              <a:rPr lang="en-US" sz="2400" smtClean="0"/>
              <a:t>Virtual to virtual conversion (V2V)</a:t>
            </a:r>
          </a:p>
          <a:p>
            <a:pPr marL="288925" indent="-288925"/>
            <a:r>
              <a:rPr lang="en-US" sz="2400" smtClean="0"/>
              <a:t>Library management</a:t>
            </a:r>
          </a:p>
          <a:p>
            <a:pPr marL="569913" lvl="1" indent="-280988"/>
            <a:r>
              <a:rPr lang="en-US" sz="2000" smtClean="0"/>
              <a:t>Templates and libraries of ready to use </a:t>
            </a:r>
            <a:br>
              <a:rPr lang="en-US" sz="2000" smtClean="0"/>
            </a:br>
            <a:r>
              <a:rPr lang="en-US" sz="2000" smtClean="0"/>
              <a:t>images, configurations, scripts</a:t>
            </a:r>
          </a:p>
          <a:p>
            <a:pPr marL="569913" lvl="1" indent="-280988"/>
            <a:r>
              <a:rPr lang="en-US" sz="2000" smtClean="0"/>
              <a:t>Storage of repro’s, issues</a:t>
            </a:r>
          </a:p>
          <a:p>
            <a:pPr marL="288925" indent="-288925"/>
            <a:r>
              <a:rPr lang="en-US" sz="2400" smtClean="0"/>
              <a:t>VM Automation:  SCVMM built on a layer of PowerShell</a:t>
            </a:r>
          </a:p>
          <a:p>
            <a:pPr marL="288925" indent="-288925"/>
            <a:r>
              <a:rPr lang="en-US" sz="2400" smtClean="0"/>
              <a:t>Web-based self service portal</a:t>
            </a:r>
          </a:p>
          <a:p>
            <a:pPr marL="569913" lvl="1" indent="-280988"/>
            <a:r>
              <a:rPr lang="en-US" sz="2000" smtClean="0"/>
              <a:t>Dev/test can create, manage, interact with assigned VM’s</a:t>
            </a:r>
          </a:p>
          <a:p>
            <a:pPr marL="569913" lvl="1" indent="-280988"/>
            <a:r>
              <a:rPr lang="en-US" sz="2000" smtClean="0"/>
              <a:t>Used for managing </a:t>
            </a:r>
            <a:r>
              <a:rPr lang="en-US" sz="2000" smtClean="0">
                <a:hlinkClick r:id="rId3"/>
              </a:rPr>
              <a:t>www.microsoft.com/msdn.com</a:t>
            </a:r>
            <a:r>
              <a:rPr lang="en-US" sz="2000" smtClean="0"/>
              <a:t> </a:t>
            </a:r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7054" y="152400"/>
            <a:ext cx="8375946" cy="1107996"/>
          </a:xfrm>
        </p:spPr>
        <p:txBody>
          <a:bodyPr/>
          <a:lstStyle/>
          <a:p>
            <a:r>
              <a:rPr lang="en-US" smtClean="0"/>
              <a:t>System Center </a:t>
            </a:r>
            <a:br>
              <a:rPr lang="en-US" smtClean="0"/>
            </a:br>
            <a:r>
              <a:rPr lang="en-US" smtClean="0"/>
              <a:t>Virtual Machine Manager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152400"/>
            <a:ext cx="8369300" cy="997196"/>
          </a:xfrm>
        </p:spPr>
        <p:txBody>
          <a:bodyPr/>
          <a:lstStyle/>
          <a:p>
            <a:r>
              <a:rPr lang="en-US" dirty="0" smtClean="0"/>
              <a:t>Windows Server 2008 R2</a:t>
            </a:r>
            <a:br>
              <a:rPr lang="en-US" dirty="0" smtClean="0"/>
            </a:br>
            <a:r>
              <a:rPr lang="en-US" sz="3200" dirty="0" smtClean="0">
                <a:solidFill>
                  <a:schemeClr val="accent3"/>
                </a:solidFill>
              </a:rPr>
              <a:t>Native VHD integration and Boot from VHD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30044" y="1411553"/>
            <a:ext cx="7672004" cy="5448607"/>
          </a:xfrm>
        </p:spPr>
        <p:txBody>
          <a:bodyPr/>
          <a:lstStyle/>
          <a:p>
            <a:r>
              <a:rPr lang="en-US" dirty="0" smtClean="0"/>
              <a:t>Native VHD</a:t>
            </a:r>
          </a:p>
          <a:p>
            <a:pPr lvl="1"/>
            <a:r>
              <a:rPr lang="en-US" dirty="0" smtClean="0"/>
              <a:t>Provides complete operating system </a:t>
            </a:r>
            <a:br>
              <a:rPr lang="en-US" dirty="0" smtClean="0"/>
            </a:br>
            <a:r>
              <a:rPr lang="en-US" dirty="0" smtClean="0"/>
              <a:t>support and integration for VHD’s</a:t>
            </a:r>
          </a:p>
          <a:p>
            <a:pPr lvl="2"/>
            <a:r>
              <a:rPr lang="en-US" dirty="0" smtClean="0"/>
              <a:t>Standard Disk Management Tools Support VHD’s</a:t>
            </a:r>
          </a:p>
          <a:p>
            <a:pPr lvl="2"/>
            <a:r>
              <a:rPr lang="en-US" dirty="0" smtClean="0"/>
              <a:t>Win32 API’s for Creation and Management of VHD’s</a:t>
            </a:r>
          </a:p>
          <a:p>
            <a:pPr lvl="2"/>
            <a:r>
              <a:rPr lang="en-US" dirty="0" smtClean="0"/>
              <a:t>DCOM </a:t>
            </a:r>
            <a:r>
              <a:rPr lang="en-US" dirty="0" err="1" smtClean="0"/>
              <a:t>Remotable</a:t>
            </a:r>
            <a:r>
              <a:rPr lang="en-US" dirty="0" smtClean="0"/>
              <a:t> API’s</a:t>
            </a:r>
          </a:p>
          <a:p>
            <a:r>
              <a:rPr lang="en-US" dirty="0" smtClean="0"/>
              <a:t>Boot From VHD</a:t>
            </a:r>
          </a:p>
          <a:p>
            <a:pPr lvl="1"/>
            <a:r>
              <a:rPr lang="en-US" dirty="0" smtClean="0"/>
              <a:t>Ability to boot physical hardware from a VHD</a:t>
            </a:r>
          </a:p>
          <a:p>
            <a:pPr lvl="1"/>
            <a:r>
              <a:rPr lang="en-US" dirty="0" smtClean="0"/>
              <a:t>Multiple Virtual Hard Disk Types</a:t>
            </a:r>
          </a:p>
          <a:p>
            <a:pPr lvl="2"/>
            <a:r>
              <a:rPr lang="en-US" sz="2000" dirty="0" smtClean="0"/>
              <a:t>Fixed Disk, Dynamic Disks and Differencing</a:t>
            </a:r>
          </a:p>
          <a:p>
            <a:pPr lvl="3"/>
            <a:r>
              <a:rPr lang="en-US" sz="2000" dirty="0" smtClean="0"/>
              <a:t>Parent of a differencing disk can a fixed, dynamic, or differencing disk (differencing chain)</a:t>
            </a:r>
          </a:p>
          <a:p>
            <a:pPr lvl="1"/>
            <a:r>
              <a:rPr lang="en-US" dirty="0" smtClean="0"/>
              <a:t>Build a Single VHD for Physical or Virtual!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350" y="152400"/>
            <a:ext cx="8369300" cy="997196"/>
          </a:xfrm>
        </p:spPr>
        <p:txBody>
          <a:bodyPr/>
          <a:lstStyle/>
          <a:p>
            <a:r>
              <a:rPr lang="en-US" dirty="0" smtClean="0"/>
              <a:t>Windows Server 2008 R2</a:t>
            </a:r>
            <a:br>
              <a:rPr lang="en-US" dirty="0" smtClean="0"/>
            </a:br>
            <a:r>
              <a:rPr lang="en-US" sz="3200" dirty="0" smtClean="0">
                <a:solidFill>
                  <a:schemeClr val="accent3"/>
                </a:solidFill>
              </a:rPr>
              <a:t>Hot add of storage</a:t>
            </a: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30044" y="1411553"/>
            <a:ext cx="7672004" cy="5657896"/>
          </a:xfrm>
        </p:spPr>
        <p:txBody>
          <a:bodyPr/>
          <a:lstStyle/>
          <a:p>
            <a:r>
              <a:rPr lang="en-US" dirty="0" smtClean="0"/>
              <a:t>Add and remove storage to a running </a:t>
            </a:r>
            <a:br>
              <a:rPr lang="en-US" dirty="0" smtClean="0"/>
            </a:br>
            <a:r>
              <a:rPr lang="en-US" dirty="0" smtClean="0"/>
              <a:t>VM without requiring a reboot</a:t>
            </a:r>
          </a:p>
          <a:p>
            <a:pPr lvl="1"/>
            <a:r>
              <a:rPr lang="en-US" dirty="0" smtClean="0"/>
              <a:t>Hot-add/remove VHD’s or </a:t>
            </a:r>
            <a:r>
              <a:rPr lang="en-US" dirty="0" err="1" smtClean="0"/>
              <a:t>Passthrough</a:t>
            </a:r>
            <a:r>
              <a:rPr lang="en-US" dirty="0" smtClean="0"/>
              <a:t> disks</a:t>
            </a:r>
          </a:p>
          <a:p>
            <a:pPr lvl="1"/>
            <a:r>
              <a:rPr lang="en-US" dirty="0" smtClean="0"/>
              <a:t>Hot-add/remove only allowed on Virtual SCSI connected disks</a:t>
            </a:r>
          </a:p>
          <a:p>
            <a:pPr lvl="1"/>
            <a:r>
              <a:rPr lang="en-US" dirty="0" smtClean="0"/>
              <a:t>Hot-add remove of storage controllers </a:t>
            </a:r>
            <a:br>
              <a:rPr lang="en-US" dirty="0" smtClean="0"/>
            </a:br>
            <a:r>
              <a:rPr lang="en-US" dirty="0" smtClean="0"/>
              <a:t>is not supported</a:t>
            </a:r>
          </a:p>
          <a:p>
            <a:r>
              <a:rPr lang="en-US" dirty="0" smtClean="0"/>
              <a:t>Provides ability to move data without networking</a:t>
            </a:r>
          </a:p>
          <a:p>
            <a:pPr lvl="1"/>
            <a:r>
              <a:rPr lang="en-US" b="1" dirty="0" smtClean="0"/>
              <a:t>To Guest: </a:t>
            </a:r>
            <a:r>
              <a:rPr lang="en-US" dirty="0" smtClean="0"/>
              <a:t>Create a new VHD, mount VHD, copy data into VHD, hot add VHD to VM</a:t>
            </a:r>
          </a:p>
          <a:p>
            <a:pPr lvl="1"/>
            <a:r>
              <a:rPr lang="en-US" b="1" dirty="0" smtClean="0"/>
              <a:t>From Guest: </a:t>
            </a:r>
            <a:r>
              <a:rPr lang="en-US" dirty="0" smtClean="0"/>
              <a:t>Create a new VHD, hot add VHD to VM, copy data into VHD, remove VHD</a:t>
            </a:r>
            <a:endParaRPr lang="en-US" b="1" dirty="0" smtClean="0"/>
          </a:p>
          <a:p>
            <a:pPr lvl="2"/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DC 2008 BREAKOUT template 4-3_GRAY_FINAL">
  <a:themeElements>
    <a:clrScheme name="PDC 2008">
      <a:dk1>
        <a:srgbClr val="000000"/>
      </a:dk1>
      <a:lt1>
        <a:srgbClr val="FFFFFF"/>
      </a:lt1>
      <a:dk2>
        <a:srgbClr val="6A2433"/>
      </a:dk2>
      <a:lt2>
        <a:srgbClr val="D7AEE4"/>
      </a:lt2>
      <a:accent1>
        <a:srgbClr val="C41665"/>
      </a:accent1>
      <a:accent2>
        <a:srgbClr val="1F6691"/>
      </a:accent2>
      <a:accent3>
        <a:srgbClr val="FFD72F"/>
      </a:accent3>
      <a:accent4>
        <a:srgbClr val="5BB5F3"/>
      </a:accent4>
      <a:accent5>
        <a:srgbClr val="9D9839"/>
      </a:accent5>
      <a:accent6>
        <a:srgbClr val="B45082"/>
      </a:accent6>
      <a:hlink>
        <a:srgbClr val="F3F074"/>
      </a:hlink>
      <a:folHlink>
        <a:srgbClr val="F3F074"/>
      </a:folHlink>
    </a:clrScheme>
    <a:fontScheme name="Century Schoolbook - Calibri">
      <a:majorFont>
        <a:latin typeface="Century Schoolbook"/>
        <a:ea typeface=""/>
        <a:cs typeface=""/>
      </a:majorFont>
      <a:minorFont>
        <a:latin typeface="Calibri"/>
        <a:ea typeface=""/>
        <a:cs typeface="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nsolas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Century Schoolbook - Calibri">
      <a:majorFont>
        <a:latin typeface="Century Schoolbook"/>
        <a:ea typeface=""/>
        <a:cs typeface=""/>
      </a:majorFont>
      <a:minorFont>
        <a:latin typeface="Calibri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PDC 2008 BREAKOUT template 4-3_GRAY_FINAL</Template>
  <TotalTime>132</TotalTime>
  <Words>837</Words>
  <Application>Microsoft Office PowerPoint</Application>
  <PresentationFormat>On-screen Show (4:3)</PresentationFormat>
  <Paragraphs>108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PDC 2008 BREAKOUT template 4-3_GRAY_FINAL</vt:lpstr>
      <vt:lpstr>White with Consolas font for code slides</vt:lpstr>
      <vt:lpstr>Enabling Test Automation Using Windows Server 2008 Hyper-V </vt:lpstr>
      <vt:lpstr>Agenda</vt:lpstr>
      <vt:lpstr>Virtual Machines What Are They?</vt:lpstr>
      <vt:lpstr>Key Developer/Test Features in Hyper-V</vt:lpstr>
      <vt:lpstr>Snapshots</vt:lpstr>
      <vt:lpstr>Integration Components</vt:lpstr>
      <vt:lpstr>System Center  Virtual Machine Manager</vt:lpstr>
      <vt:lpstr>Windows Server 2008 R2 Native VHD integration and Boot from VHD</vt:lpstr>
      <vt:lpstr>Windows Server 2008 R2 Hot add of storage</vt:lpstr>
      <vt:lpstr>Referances and Additional Content</vt:lpstr>
      <vt:lpstr>Slide 11</vt:lpstr>
    </vt:vector>
  </TitlesOfParts>
  <Manager>&lt;Content Manager Name Here&gt;</Manager>
  <Company>Silver Fox Productions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ES09: Enabling Test Automation Using Windows Server 2008 Hyper-V</dc:title>
  <dc:subject>PDC 2008</dc:subject>
  <dc:creator>Taylor Brown</dc:creator>
  <dc:description>Template: David Shadle
Formatting: Dana KW, Silver Fox Productions
Event Date: October 27, 2008
Event Location: Los Angeles
Audience: developers, TDMs, IT pros, professionals, devs</dc:description>
  <cp:lastModifiedBy>Michael Leworthy</cp:lastModifiedBy>
  <cp:revision>29</cp:revision>
  <dcterms:created xsi:type="dcterms:W3CDTF">2008-10-23T03:03:50Z</dcterms:created>
  <dcterms:modified xsi:type="dcterms:W3CDTF">2008-11-08T01:55:48Z</dcterms:modified>
</cp:coreProperties>
</file>