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18" r:id="rId2"/>
  </p:sldMasterIdLst>
  <p:notesMasterIdLst>
    <p:notesMasterId r:id="rId41"/>
  </p:notesMasterIdLst>
  <p:handoutMasterIdLst>
    <p:handoutMasterId r:id="rId42"/>
  </p:handoutMasterIdLst>
  <p:sldIdLst>
    <p:sldId id="319" r:id="rId3"/>
    <p:sldId id="295" r:id="rId4"/>
    <p:sldId id="296" r:id="rId5"/>
    <p:sldId id="374" r:id="rId6"/>
    <p:sldId id="366" r:id="rId7"/>
    <p:sldId id="350" r:id="rId8"/>
    <p:sldId id="367" r:id="rId9"/>
    <p:sldId id="297" r:id="rId10"/>
    <p:sldId id="351" r:id="rId11"/>
    <p:sldId id="305" r:id="rId12"/>
    <p:sldId id="352" r:id="rId13"/>
    <p:sldId id="335" r:id="rId14"/>
    <p:sldId id="336" r:id="rId15"/>
    <p:sldId id="320" r:id="rId16"/>
    <p:sldId id="323" r:id="rId17"/>
    <p:sldId id="330" r:id="rId18"/>
    <p:sldId id="370" r:id="rId19"/>
    <p:sldId id="328" r:id="rId20"/>
    <p:sldId id="371" r:id="rId21"/>
    <p:sldId id="329" r:id="rId22"/>
    <p:sldId id="310" r:id="rId23"/>
    <p:sldId id="311" r:id="rId24"/>
    <p:sldId id="312" r:id="rId25"/>
    <p:sldId id="313" r:id="rId26"/>
    <p:sldId id="314" r:id="rId27"/>
    <p:sldId id="373" r:id="rId28"/>
    <p:sldId id="361" r:id="rId29"/>
    <p:sldId id="362" r:id="rId30"/>
    <p:sldId id="363" r:id="rId31"/>
    <p:sldId id="364" r:id="rId32"/>
    <p:sldId id="359" r:id="rId33"/>
    <p:sldId id="288" r:id="rId34"/>
    <p:sldId id="376" r:id="rId35"/>
    <p:sldId id="322" r:id="rId36"/>
    <p:sldId id="368" r:id="rId37"/>
    <p:sldId id="369" r:id="rId38"/>
    <p:sldId id="377" r:id="rId39"/>
    <p:sldId id="375" r:id="rId40"/>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80808"/>
    <a:srgbClr val="FFFFFF"/>
    <a:srgbClr val="F6AE1E"/>
    <a:srgbClr val="FF0066"/>
    <a:srgbClr val="000000"/>
    <a:srgbClr val="F3AF35"/>
    <a:srgbClr val="9C42E6"/>
    <a:srgbClr val="D1943B"/>
    <a:srgbClr val="F8F57B"/>
    <a:srgbClr val="D5B95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3314" autoAdjust="0"/>
    <p:restoredTop sz="99824" autoAdjust="0"/>
  </p:normalViewPr>
  <p:slideViewPr>
    <p:cSldViewPr snapToGrid="0">
      <p:cViewPr>
        <p:scale>
          <a:sx n="60" d="100"/>
          <a:sy n="60" d="100"/>
        </p:scale>
        <p:origin x="-1938" y="-702"/>
      </p:cViewPr>
      <p:guideLst>
        <p:guide orient="horz" pos="96"/>
        <p:guide orient="horz" pos="887"/>
        <p:guide orient="horz" pos="1484"/>
        <p:guide orient="horz" pos="1008"/>
        <p:guide orient="horz" pos="2544"/>
        <p:guide pos="2880"/>
        <p:guide pos="244"/>
        <p:guide pos="460"/>
        <p:guide pos="5516"/>
        <p:guide pos="893"/>
        <p:guide pos="5293"/>
      </p:guideLst>
    </p:cSldViewPr>
  </p:slideViewPr>
  <p:outlineViewPr>
    <p:cViewPr>
      <p:scale>
        <a:sx n="33" d="100"/>
        <a:sy n="33" d="100"/>
      </p:scale>
      <p:origin x="48" y="18144"/>
    </p:cViewPr>
  </p:outlineViewPr>
  <p:notesTextViewPr>
    <p:cViewPr>
      <p:scale>
        <a:sx n="100" d="100"/>
        <a:sy n="100" d="100"/>
      </p:scale>
      <p:origin x="0" y="0"/>
    </p:cViewPr>
  </p:notesTextViewPr>
  <p:sorterViewPr>
    <p:cViewPr>
      <p:scale>
        <a:sx n="57" d="100"/>
        <a:sy n="57" d="100"/>
      </p:scale>
      <p:origin x="0" y="0"/>
    </p:cViewPr>
  </p:sorterViewPr>
  <p:notesViewPr>
    <p:cSldViewPr snapToGrid="0" showGuides="1">
      <p:cViewPr varScale="1">
        <p:scale>
          <a:sx n="53" d="100"/>
          <a:sy n="53" d="100"/>
        </p:scale>
        <p:origin x="-1776" y="-8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smtClean="0">
                <a:latin typeface="Calibri" pitchFamily="34" charset="0"/>
              </a:rPr>
              <a:t>PDC 2008</a:t>
            </a:r>
            <a:endParaRPr lang="en-US" dirty="0">
              <a:latin typeface="Calibri"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C3F5198-D814-4F07-A84F-942E63C84983}" type="datetimeFigureOut">
              <a:rPr lang="en-US" smtClean="0">
                <a:latin typeface="Calibri" pitchFamily="34" charset="0"/>
              </a:rPr>
              <a:pPr/>
              <a:t>11/7/2008</a:t>
            </a:fld>
            <a:endParaRPr lang="en-US" dirty="0">
              <a:latin typeface="Calibri"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Calibri" pitchFamily="34" charset="0"/>
              </a:rPr>
              <a:t>© 2008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Calibr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Calibri" pitchFamily="34" charset="0"/>
              </a:rPr>
            </a:br>
            <a:r>
              <a:rPr lang="en-US" sz="500" dirty="0" smtClean="0">
                <a:solidFill>
                  <a:srgbClr val="000000"/>
                </a:solidFill>
                <a:latin typeface="Calibri" pitchFamily="34" charset="0"/>
              </a:rPr>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mtClean="0">
                <a:latin typeface="Calibri" pitchFamily="34" charset="0"/>
              </a:rPr>
              <a:pPr/>
              <a:t>‹#›</a:t>
            </a:fld>
            <a:endParaRPr lang="en-US" dirty="0">
              <a:latin typeface="Calibri" pitchFamily="34" charset="0"/>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Calibri" pitchFamily="34"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Calibri" pitchFamily="34" charset="0"/>
              </a:defRPr>
            </a:lvl1pPr>
          </a:lstStyle>
          <a:p>
            <a:fld id="{7C3FBCD4-166E-446F-AF18-7D4A0CF9AEF6}" type="datetimeFigureOut">
              <a:rPr lang="en-US" smtClean="0"/>
              <a:pPr/>
              <a:t>11/7/2008</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500">
                <a:latin typeface="Segoe" pitchFamily="34" charset="0"/>
              </a:defRPr>
            </a:lvl1pPr>
          </a:lstStyle>
          <a:p>
            <a:r>
              <a:rPr lang="en-US" dirty="0" smtClean="0">
                <a:solidFill>
                  <a:srgbClr val="000000"/>
                </a:solidFill>
                <a:latin typeface="Calibri" pitchFamily="34" charset="0"/>
              </a:rPr>
              <a:t>© 2008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Calibr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Calibri" pitchFamily="34" charset="0"/>
              </a:rPr>
            </a:br>
            <a:r>
              <a:rPr lang="en-US" dirty="0" smtClean="0">
                <a:solidFill>
                  <a:srgbClr val="000000"/>
                </a:solidFill>
                <a:latin typeface="Calibri" pitchFamily="34" charset="0"/>
              </a:rPr>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Calibri" pitchFamily="34" charset="0"/>
              </a:defRPr>
            </a:lvl1pPr>
          </a:lstStyle>
          <a:p>
            <a:fld id="{8B263312-38AA-4E1E-B2B5-0F8F122B24FE}"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Calibri"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Calibri"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Calibri"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Calibri"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Calibri"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11/7/2008 5:42 PM</a:t>
            </a:fld>
            <a:endParaRPr lang="en-US" dirty="0"/>
          </a:p>
        </p:txBody>
      </p:sp>
      <p:sp>
        <p:nvSpPr>
          <p:cNvPr id="6" name="Footer Placeholder 5"/>
          <p:cNvSpPr>
            <a:spLocks noGrp="1"/>
          </p:cNvSpPr>
          <p:nvPr>
            <p:ph type="ftr" sz="quarter" idx="12"/>
          </p:nvPr>
        </p:nvSpPr>
        <p:spPr>
          <a:xfrm>
            <a:off x="0" y="8685213"/>
            <a:ext cx="6172200" cy="457200"/>
          </a:xfrm>
        </p:spPr>
        <p:txBody>
          <a:bodyPr/>
          <a:lstStyle/>
          <a:p>
            <a:r>
              <a:rPr lang="en-US" sz="500" dirty="0" smtClean="0">
                <a:solidFill>
                  <a:srgbClr val="000000"/>
                </a:solidFill>
                <a:latin typeface="Calibri" pitchFamily="34" charset="0"/>
              </a:rPr>
              <a:t>© 2008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Calibr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Calibri" pitchFamily="34" charset="0"/>
              </a:rPr>
            </a:br>
            <a:r>
              <a:rPr lang="en-US" sz="500" dirty="0" smtClean="0">
                <a:solidFill>
                  <a:srgbClr val="000000"/>
                </a:solidFill>
                <a:latin typeface="Calibri" pitchFamily="34" charset="0"/>
              </a:rPr>
              <a:t>MICROSOFT MAKES NO WARRANTIES, EXPRESS, IMPLIED OR STATUTORY, AS TO THE INFORMATION IN THIS PRESENTATION.</a:t>
            </a:r>
          </a:p>
          <a:p>
            <a:endParaRPr lang="en-US" sz="500" dirty="0">
              <a:latin typeface="Calibri" pitchFamily="34" charset="0"/>
            </a:endParaRPr>
          </a:p>
        </p:txBody>
      </p:sp>
      <p:sp>
        <p:nvSpPr>
          <p:cNvPr id="7" name="Slide Number Placeholder 6"/>
          <p:cNvSpPr>
            <a:spLocks noGrp="1"/>
          </p:cNvSpPr>
          <p:nvPr>
            <p:ph type="sldNum" sz="quarter" idx="13"/>
          </p:nvPr>
        </p:nvSpPr>
        <p:spPr>
          <a:xfrm>
            <a:off x="6172199" y="8685213"/>
            <a:ext cx="684213" cy="457200"/>
          </a:xfrm>
        </p:spPr>
        <p:txBody>
          <a:bodyPr/>
          <a:lstStyle/>
          <a:p>
            <a:fld id="{EC87E0CF-87F6-4B58-B8B8-DCAB2DAAF3CA}"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11/7/2008 5:42 PM</a:t>
            </a:fld>
            <a:endParaRPr lang="en-US"/>
          </a:p>
        </p:txBody>
      </p:sp>
      <p:sp>
        <p:nvSpPr>
          <p:cNvPr id="6" name="Footer Placeholder 5"/>
          <p:cNvSpPr>
            <a:spLocks noGrp="1"/>
          </p:cNvSpPr>
          <p:nvPr>
            <p:ph type="ftr" sz="quarter" idx="12"/>
          </p:nvPr>
        </p:nvSpPr>
        <p:spPr>
          <a:xfrm>
            <a:off x="0" y="8685213"/>
            <a:ext cx="2971800" cy="457200"/>
          </a:xfrm>
          <a:prstGeom prst="rect">
            <a:avLst/>
          </a:prstGeom>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11/7/2008 5:42 PM</a:t>
            </a:fld>
            <a:endParaRPr lang="en-US"/>
          </a:p>
        </p:txBody>
      </p:sp>
      <p:sp>
        <p:nvSpPr>
          <p:cNvPr id="6" name="Footer Placeholder 5"/>
          <p:cNvSpPr>
            <a:spLocks noGrp="1"/>
          </p:cNvSpPr>
          <p:nvPr>
            <p:ph type="ftr" sz="quarter" idx="12"/>
          </p:nvPr>
        </p:nvSpPr>
        <p:spPr>
          <a:xfrm>
            <a:off x="0" y="8685213"/>
            <a:ext cx="2971800" cy="457200"/>
          </a:xfrm>
          <a:prstGeom prst="rect">
            <a:avLst/>
          </a:prstGeom>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11/7/2008 5:42 PM</a:t>
            </a:fld>
            <a:endParaRPr lang="en-US"/>
          </a:p>
        </p:txBody>
      </p:sp>
      <p:sp>
        <p:nvSpPr>
          <p:cNvPr id="6" name="Footer Placeholder 5"/>
          <p:cNvSpPr>
            <a:spLocks noGrp="1"/>
          </p:cNvSpPr>
          <p:nvPr>
            <p:ph type="ftr" sz="quarter" idx="12"/>
          </p:nvPr>
        </p:nvSpPr>
        <p:spPr>
          <a:xfrm>
            <a:off x="0" y="8685213"/>
            <a:ext cx="2971800" cy="457200"/>
          </a:xfrm>
          <a:prstGeom prst="rect">
            <a:avLst/>
          </a:prstGeom>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11/7/2008 5:42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Calibri" pitchFamily="34" charset="0"/>
              </a:rPr>
              <a:t>© 2008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Calibr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Calibri" pitchFamily="34" charset="0"/>
              </a:rPr>
            </a:br>
            <a:r>
              <a:rPr lang="en-US" dirty="0" smtClean="0">
                <a:solidFill>
                  <a:srgbClr val="000000"/>
                </a:solidFill>
                <a:latin typeface="Calibri" pitchFamily="34" charset="0"/>
              </a:rPr>
              <a:t>MICROSOFT MAKES NO WARRANTIES, EXPRESS, IMPLIED OR STATUTORY, AS TO THE INFORMATION IN THIS PRESENTATION.</a:t>
            </a:r>
          </a:p>
          <a:p>
            <a:endParaRPr lang="en-US" dirty="0">
              <a:latin typeface="Calibr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14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15</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lgn="r" defTabSz="914363" rtl="0"/>
            <a:fld id="{8B263312-38AA-4E1E-B2B5-0F8F122B24FE}" type="slidenum">
              <a:rPr lang="en-US" sz="1200" kern="1200">
                <a:solidFill>
                  <a:prstClr val="black"/>
                </a:solidFill>
                <a:latin typeface="Calibri"/>
                <a:ea typeface="+mn-ea"/>
                <a:cs typeface="+mn-cs"/>
              </a:rPr>
              <a:pPr algn="r" defTabSz="914363" rtl="0"/>
              <a:t>16</a:t>
            </a:fld>
            <a:endParaRPr lang="en-US" sz="1200" kern="1200" dirty="0">
              <a:solidFill>
                <a:prstClr val="black"/>
              </a:solidFill>
              <a:latin typeface="Calibri"/>
              <a:ea typeface="+mn-ea"/>
              <a:cs typeface="+mn-cs"/>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17</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18</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19</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20</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21</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fld id="{358640C4-3360-49AE-98EE-C1CFB5AC3557}"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58640C4-3360-49AE-98EE-C1CFB5AC3557}"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11/7/2008 5:42 PM</a:t>
            </a:fld>
            <a:endParaRPr lang="en-US"/>
          </a:p>
        </p:txBody>
      </p:sp>
      <p:sp>
        <p:nvSpPr>
          <p:cNvPr id="6" name="Footer Placeholder 5"/>
          <p:cNvSpPr>
            <a:spLocks noGrp="1"/>
          </p:cNvSpPr>
          <p:nvPr>
            <p:ph type="ftr" sz="quarter" idx="12"/>
          </p:nvPr>
        </p:nvSpPr>
        <p:spPr>
          <a:xfrm>
            <a:off x="0" y="8685213"/>
            <a:ext cx="2971800" cy="457200"/>
          </a:xfrm>
          <a:prstGeom prst="rect">
            <a:avLst/>
          </a:prstGeom>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24</a:t>
            </a:fld>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11/7/2008 5:42 PM</a:t>
            </a:fld>
            <a:endParaRPr lang="en-US"/>
          </a:p>
        </p:txBody>
      </p:sp>
      <p:sp>
        <p:nvSpPr>
          <p:cNvPr id="6" name="Footer Placeholder 5"/>
          <p:cNvSpPr>
            <a:spLocks noGrp="1"/>
          </p:cNvSpPr>
          <p:nvPr>
            <p:ph type="ftr" sz="quarter" idx="12"/>
          </p:nvPr>
        </p:nvSpPr>
        <p:spPr>
          <a:xfrm>
            <a:off x="0" y="8685213"/>
            <a:ext cx="2971800" cy="457200"/>
          </a:xfrm>
          <a:prstGeom prst="rect">
            <a:avLst/>
          </a:prstGeom>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25</a:t>
            </a:fld>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fld id="{EBD63A6D-E932-430D-A976-1C1E9421B1C4}" type="slidenum">
              <a:rPr lang="en-US">
                <a:cs typeface="Arial" charset="0"/>
              </a:rPr>
              <a:pPr defTabSz="912813" fontAlgn="base">
                <a:spcBef>
                  <a:spcPct val="0"/>
                </a:spcBef>
                <a:spcAft>
                  <a:spcPct val="0"/>
                </a:spcAft>
              </a:pPr>
              <a:t>26</a:t>
            </a:fld>
            <a:endParaRPr lang="en-US">
              <a:cs typeface="Arial" charset="0"/>
            </a:endParaRPr>
          </a:p>
        </p:txBody>
      </p:sp>
      <p:sp>
        <p:nvSpPr>
          <p:cNvPr id="68610"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32DD7B34-1733-4F20-B39E-672DE24614D6}" type="slidenum">
              <a:rPr lang="en-US" sz="1200">
                <a:latin typeface="Calibri" pitchFamily="34" charset="0"/>
              </a:rPr>
              <a:pPr algn="r"/>
              <a:t>26</a:t>
            </a:fld>
            <a:endParaRPr lang="en-US" sz="1200">
              <a:latin typeface="Calibri" pitchFamily="34" charset="0"/>
            </a:endParaRPr>
          </a:p>
        </p:txBody>
      </p:sp>
      <p:sp>
        <p:nvSpPr>
          <p:cNvPr id="68611"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20" tIns="45711" rIns="91420" bIns="45711" anchor="b"/>
          <a:lstStyle/>
          <a:p>
            <a:pPr algn="r"/>
            <a:fld id="{E272F841-1098-4F51-983A-E909CDBCE3A8}" type="slidenum">
              <a:rPr lang="en-US" sz="1200">
                <a:latin typeface="Calibri" pitchFamily="34" charset="0"/>
              </a:rPr>
              <a:pPr algn="r"/>
              <a:t>26</a:t>
            </a:fld>
            <a:endParaRPr lang="en-US" sz="1200">
              <a:latin typeface="Calibri" pitchFamily="34" charset="0"/>
            </a:endParaRPr>
          </a:p>
        </p:txBody>
      </p:sp>
      <p:sp>
        <p:nvSpPr>
          <p:cNvPr id="68612" name="Rectangle 2"/>
          <p:cNvSpPr>
            <a:spLocks noGrp="1" noRot="1" noChangeAspect="1" noChangeArrowheads="1" noTextEdit="1"/>
          </p:cNvSpPr>
          <p:nvPr>
            <p:ph type="sldImg"/>
          </p:nvPr>
        </p:nvSpPr>
        <p:spPr bwMode="auto">
          <a:xfrm>
            <a:off x="1144588" y="687388"/>
            <a:ext cx="4570412" cy="3427412"/>
          </a:xfrm>
          <a:noFill/>
          <a:ln>
            <a:solidFill>
              <a:srgbClr val="000000"/>
            </a:solidFill>
            <a:miter lim="800000"/>
            <a:headEnd/>
            <a:tailEnd/>
          </a:ln>
        </p:spPr>
      </p:sp>
      <p:sp>
        <p:nvSpPr>
          <p:cNvPr id="68613" name="Rectangle 3"/>
          <p:cNvSpPr>
            <a:spLocks noGrp="1" noChangeArrowheads="1"/>
          </p:cNvSpPr>
          <p:nvPr>
            <p:ph type="body" idx="1"/>
          </p:nvPr>
        </p:nvSpPr>
        <p:spPr bwMode="auto">
          <a:xfrm>
            <a:off x="687388" y="4343400"/>
            <a:ext cx="5483225" cy="4113213"/>
          </a:xfrm>
          <a:noFill/>
        </p:spPr>
        <p:txBody>
          <a:bodyPr wrap="square" lIns="91420" tIns="45711" rIns="91420" bIns="45711" numCol="1" anchor="t" anchorCtr="0" compatLnSpc="1">
            <a:prstTxWarp prst="textNoShape">
              <a:avLst/>
            </a:prstTxWarp>
          </a:bodyPr>
          <a:lstStyle/>
          <a:p>
            <a:pPr>
              <a:spcBef>
                <a:spcPct val="0"/>
              </a:spcBef>
            </a:pPr>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5FEAA840-E22E-4641-8205-21371DF2A4E0}" type="slidenum">
              <a:rPr lang="en-US" sz="1200">
                <a:solidFill>
                  <a:srgbClr val="000000"/>
                </a:solidFill>
              </a:rPr>
              <a:pPr algn="r"/>
              <a:t>27</a:t>
            </a:fld>
            <a:endParaRPr lang="en-US" sz="1200">
              <a:solidFill>
                <a:srgbClr val="000000"/>
              </a:solidFill>
            </a:endParaRPr>
          </a:p>
        </p:txBody>
      </p:sp>
      <p:sp>
        <p:nvSpPr>
          <p:cNvPr id="1229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2291"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7"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lIns="91427" tIns="45713" rIns="91427" bIns="45713" anchor="b"/>
          <a:lstStyle/>
          <a:p>
            <a:pPr algn="r"/>
            <a:fld id="{2FBA3FAE-832E-4375-86C0-07C1B6B1E1D1}" type="slidenum">
              <a:rPr lang="en-US">
                <a:latin typeface="Calibri" pitchFamily="34" charset="0"/>
              </a:rPr>
              <a:pPr algn="r"/>
              <a:t>28</a:t>
            </a:fld>
            <a:endParaRPr lang="en-US">
              <a:latin typeface="Calibri" pitchFamily="34" charset="0"/>
            </a:endParaRPr>
          </a:p>
        </p:txBody>
      </p:sp>
      <p:sp>
        <p:nvSpPr>
          <p:cNvPr id="96258" name="Slide Image Placeholder 1"/>
          <p:cNvSpPr>
            <a:spLocks noGrp="1" noRot="1" noChangeAspect="1" noTextEdit="1"/>
          </p:cNvSpPr>
          <p:nvPr>
            <p:ph type="sldImg"/>
          </p:nvPr>
        </p:nvSpPr>
        <p:spPr bwMode="auto">
          <a:noFill/>
          <a:ln>
            <a:solidFill>
              <a:srgbClr val="000000"/>
            </a:solidFill>
            <a:miter lim="800000"/>
            <a:headEnd/>
            <a:tailEnd/>
          </a:ln>
        </p:spPr>
      </p:sp>
      <p:sp>
        <p:nvSpPr>
          <p:cNvPr id="9625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96260"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lIns="91427" tIns="45713" rIns="91427" bIns="45713" anchor="b"/>
          <a:lstStyle/>
          <a:p>
            <a:pPr algn="r"/>
            <a:fld id="{008B0696-A736-4299-9E0A-D478B6749928}" type="slidenum">
              <a:rPr lang="en-US">
                <a:latin typeface="Calibri" pitchFamily="34" charset="0"/>
              </a:rPr>
              <a:pPr algn="r"/>
              <a:t>28</a:t>
            </a:fld>
            <a:endParaRPr lang="en-US">
              <a:latin typeface="Calibri" pitchFamily="34"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29</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11/7/2008 5:42 PM</a:t>
            </a:fld>
            <a:endParaRPr lang="en-US"/>
          </a:p>
        </p:txBody>
      </p:sp>
      <p:sp>
        <p:nvSpPr>
          <p:cNvPr id="6" name="Footer Placeholder 5"/>
          <p:cNvSpPr>
            <a:spLocks noGrp="1"/>
          </p:cNvSpPr>
          <p:nvPr>
            <p:ph type="ftr" sz="quarter" idx="12"/>
          </p:nvPr>
        </p:nvSpPr>
        <p:spPr>
          <a:xfrm>
            <a:off x="0" y="8685213"/>
            <a:ext cx="2971800" cy="457200"/>
          </a:xfrm>
          <a:prstGeom prst="rect">
            <a:avLst/>
          </a:prstGeom>
        </p:spPr>
        <p:txBody>
          <a:bodyPr/>
          <a:lstStyle/>
          <a:p>
            <a:r>
              <a:rPr lang="en-US" smtClean="0">
                <a:solidFill>
                  <a:srgbClr val="000000"/>
                </a:solidFill>
              </a:rPr>
              <a:t>© 2007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a:t>
            </a:fld>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30</a:t>
            </a:fld>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31</a:t>
            </a:fld>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11/7/2008 5:42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Calibri" pitchFamily="34" charset="0"/>
              </a:rPr>
              <a:t>© 2008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Calibr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Calibri" pitchFamily="34" charset="0"/>
              </a:rPr>
            </a:br>
            <a:r>
              <a:rPr lang="en-US" dirty="0" smtClean="0">
                <a:solidFill>
                  <a:srgbClr val="000000"/>
                </a:solidFill>
                <a:latin typeface="Calibri" pitchFamily="34" charset="0"/>
              </a:rPr>
              <a:t>MICROSOFT MAKES NO WARRANTIES, EXPRESS, IMPLIED OR STATUTORY, AS TO THE INFORMATION IN THIS PRESENTATION.</a:t>
            </a:r>
          </a:p>
          <a:p>
            <a:endParaRPr lang="en-US" dirty="0">
              <a:latin typeface="Calibr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32</a:t>
            </a:fld>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11/7/2008 5:42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Calibri" pitchFamily="34" charset="0"/>
              </a:rPr>
              <a:t>© 2008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Calibr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Calibri" pitchFamily="34" charset="0"/>
              </a:rPr>
            </a:br>
            <a:r>
              <a:rPr lang="en-US" dirty="0" smtClean="0">
                <a:solidFill>
                  <a:srgbClr val="000000"/>
                </a:solidFill>
                <a:latin typeface="Calibri" pitchFamily="34" charset="0"/>
              </a:rPr>
              <a:t>MICROSOFT MAKES NO WARRANTIES, EXPRESS, IMPLIED OR STATUTORY, AS TO THE INFORMATION IN THIS PRESENTATION.</a:t>
            </a:r>
          </a:p>
          <a:p>
            <a:endParaRPr lang="en-US" dirty="0">
              <a:latin typeface="Calibr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33</a:t>
            </a:fld>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11/7/2008 5:42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Calibri" pitchFamily="34" charset="0"/>
              </a:rPr>
              <a:t>© 2008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Calibr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Calibri" pitchFamily="34" charset="0"/>
              </a:rPr>
            </a:br>
            <a:r>
              <a:rPr lang="en-US" dirty="0" smtClean="0">
                <a:solidFill>
                  <a:srgbClr val="000000"/>
                </a:solidFill>
                <a:latin typeface="Calibri" pitchFamily="34" charset="0"/>
              </a:rPr>
              <a:t>MICROSOFT MAKES NO WARRANTIES, EXPRESS, IMPLIED OR STATUTORY, AS TO THE INFORMATION IN THIS PRESENTATION.</a:t>
            </a:r>
          </a:p>
          <a:p>
            <a:endParaRPr lang="en-US" dirty="0">
              <a:latin typeface="Calibr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34</a:t>
            </a:fld>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lide Image Placeholder 1"/>
          <p:cNvSpPr>
            <a:spLocks noGrp="1" noRot="1" noChangeAspect="1"/>
          </p:cNvSpPr>
          <p:nvPr>
            <p:ph type="sldImg"/>
          </p:nvPr>
        </p:nvSpPr>
        <p:spPr bwMode="auto">
          <a:noFill/>
          <a:ln>
            <a:solidFill>
              <a:srgbClr val="000000"/>
            </a:solidFill>
            <a:miter lim="800000"/>
            <a:headEnd/>
            <a:tailEnd/>
          </a:ln>
        </p:spPr>
      </p:sp>
      <p:sp>
        <p:nvSpPr>
          <p:cNvPr id="3072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0723" name="Header Placeholder 3"/>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defTabSz="912813" fontAlgn="base">
              <a:spcBef>
                <a:spcPct val="0"/>
              </a:spcBef>
              <a:spcAft>
                <a:spcPct val="0"/>
              </a:spcAft>
            </a:pPr>
            <a:endParaRPr lang="en-US" smtClean="0">
              <a:cs typeface="Arial" charset="0"/>
            </a:endParaRPr>
          </a:p>
        </p:txBody>
      </p:sp>
      <p:sp>
        <p:nvSpPr>
          <p:cNvPr id="30724"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defTabSz="912813" fontAlgn="base">
              <a:spcBef>
                <a:spcPct val="0"/>
              </a:spcBef>
              <a:spcAft>
                <a:spcPct val="0"/>
              </a:spcAft>
            </a:pPr>
            <a:fld id="{6A69E2A8-13C2-49C2-BDE1-2A766B782C1F}" type="datetime8">
              <a:rPr lang="en-US" smtClean="0">
                <a:cs typeface="Arial" charset="0"/>
              </a:rPr>
              <a:pPr defTabSz="912813" fontAlgn="base">
                <a:spcBef>
                  <a:spcPct val="0"/>
                </a:spcBef>
                <a:spcAft>
                  <a:spcPct val="0"/>
                </a:spcAft>
              </a:pPr>
              <a:t>11/7/2008 5:42 PM</a:t>
            </a:fld>
            <a:endParaRPr lang="en-US" smtClean="0">
              <a:cs typeface="Arial" charset="0"/>
            </a:endParaRPr>
          </a:p>
        </p:txBody>
      </p:sp>
      <p:sp>
        <p:nvSpPr>
          <p:cNvPr id="30725" name="Footer Placeholder 5"/>
          <p:cNvSpPr>
            <a:spLocks noGrp="1"/>
          </p:cNvSpPr>
          <p:nvPr>
            <p:ph type="ftr" sz="quarter" idx="4"/>
          </p:nvPr>
        </p:nvSpPr>
        <p:spPr bwMode="auto">
          <a:xfrm>
            <a:off x="0" y="8685213"/>
            <a:ext cx="2971800" cy="457200"/>
          </a:xfrm>
          <a:prstGeom prst="rect">
            <a:avLst/>
          </a:prstGeom>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r>
              <a:rPr lang="en-US" smtClean="0">
                <a:latin typeface="Segoe"/>
                <a:cs typeface="Arial" charset="0"/>
              </a:rPr>
              <a:t>© 2007 Microsoft Corporation. All rights reserved. Microsoft, Windows, Windows Vista and other product names are or may be registered trademarks and/or trademarks in the U.S. and/or other countries.</a:t>
            </a:r>
          </a:p>
          <a:p>
            <a:pPr defTabSz="912813" fontAlgn="base">
              <a:spcBef>
                <a:spcPct val="0"/>
              </a:spcBef>
              <a:spcAft>
                <a:spcPct val="0"/>
              </a:spcAft>
            </a:pPr>
            <a:r>
              <a:rPr lang="en-US" smtClean="0">
                <a:latin typeface="Segoe"/>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latin typeface="Segoe"/>
                <a:cs typeface="Arial" charset="0"/>
              </a:rPr>
            </a:br>
            <a:r>
              <a:rPr lang="en-US" smtClean="0">
                <a:latin typeface="Segoe"/>
                <a:cs typeface="Arial" charset="0"/>
              </a:rPr>
              <a:t>MICROSOFT MAKES NO WARRANTIES, EXPRESS, IMPLIED OR STATUTORY, AS TO THE INFORMATION IN THIS PRESENTATION.</a:t>
            </a:r>
          </a:p>
          <a:p>
            <a:pPr defTabSz="912813" fontAlgn="base">
              <a:spcBef>
                <a:spcPct val="0"/>
              </a:spcBef>
              <a:spcAft>
                <a:spcPct val="0"/>
              </a:spcAft>
            </a:pPr>
            <a:endParaRPr lang="en-US" smtClean="0">
              <a:solidFill>
                <a:schemeClr val="tx1"/>
              </a:solidFill>
              <a:latin typeface="Segoe"/>
              <a:cs typeface="Arial" charset="0"/>
            </a:endParaRPr>
          </a:p>
        </p:txBody>
      </p:sp>
      <p:sp>
        <p:nvSpPr>
          <p:cNvPr id="30726" name="Slide Number Placeholder 6"/>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fld id="{043EB61F-945C-4BE3-9C4D-F9F483494E1F}" type="slidenum">
              <a:rPr lang="en-US" smtClean="0">
                <a:cs typeface="Arial" charset="0"/>
              </a:rPr>
              <a:pPr defTabSz="912813" fontAlgn="base">
                <a:spcBef>
                  <a:spcPct val="0"/>
                </a:spcBef>
                <a:spcAft>
                  <a:spcPct val="0"/>
                </a:spcAft>
              </a:pPr>
              <a:t>35</a:t>
            </a:fld>
            <a:endParaRPr lang="en-US" smtClean="0">
              <a:cs typeface="Arial" charset="0"/>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p:cNvSpPr>
          <p:nvPr>
            <p:ph type="sldImg"/>
          </p:nvPr>
        </p:nvSpPr>
        <p:spPr bwMode="auto">
          <a:noFill/>
          <a:ln>
            <a:solidFill>
              <a:srgbClr val="000000"/>
            </a:solidFill>
            <a:miter lim="800000"/>
            <a:headEnd/>
            <a:tailEnd/>
          </a:ln>
        </p:spPr>
      </p:sp>
      <p:sp>
        <p:nvSpPr>
          <p:cNvPr id="3277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2771" name="Header Placeholder 3"/>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pPr defTabSz="912813" fontAlgn="base">
              <a:spcBef>
                <a:spcPct val="0"/>
              </a:spcBef>
              <a:spcAft>
                <a:spcPct val="0"/>
              </a:spcAft>
            </a:pPr>
            <a:endParaRPr lang="en-US" smtClean="0">
              <a:cs typeface="Arial" charset="0"/>
            </a:endParaRPr>
          </a:p>
        </p:txBody>
      </p:sp>
      <p:sp>
        <p:nvSpPr>
          <p:cNvPr id="32772" name="Date Placeholder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pPr defTabSz="912813" fontAlgn="base">
              <a:spcBef>
                <a:spcPct val="0"/>
              </a:spcBef>
              <a:spcAft>
                <a:spcPct val="0"/>
              </a:spcAft>
            </a:pPr>
            <a:fld id="{CE961610-356C-437A-B1B2-CA46ED217958}" type="datetime8">
              <a:rPr lang="en-US" smtClean="0">
                <a:cs typeface="Arial" charset="0"/>
              </a:rPr>
              <a:pPr defTabSz="912813" fontAlgn="base">
                <a:spcBef>
                  <a:spcPct val="0"/>
                </a:spcBef>
                <a:spcAft>
                  <a:spcPct val="0"/>
                </a:spcAft>
              </a:pPr>
              <a:t>11/7/2008 5:42 PM</a:t>
            </a:fld>
            <a:endParaRPr lang="en-US" smtClean="0">
              <a:cs typeface="Arial" charset="0"/>
            </a:endParaRPr>
          </a:p>
        </p:txBody>
      </p:sp>
      <p:sp>
        <p:nvSpPr>
          <p:cNvPr id="32773" name="Footer Placeholder 5"/>
          <p:cNvSpPr>
            <a:spLocks noGrp="1"/>
          </p:cNvSpPr>
          <p:nvPr>
            <p:ph type="ftr" sz="quarter" idx="4"/>
          </p:nvPr>
        </p:nvSpPr>
        <p:spPr bwMode="auto">
          <a:xfrm>
            <a:off x="0" y="8685213"/>
            <a:ext cx="2971800" cy="457200"/>
          </a:xfrm>
          <a:prstGeom prst="rect">
            <a:avLst/>
          </a:prstGeom>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r>
              <a:rPr lang="en-US" smtClean="0">
                <a:latin typeface="Segoe"/>
                <a:cs typeface="Arial" charset="0"/>
              </a:rPr>
              <a:t>© 2007 Microsoft Corporation. All rights reserved. Microsoft, Windows, Windows Vista and other product names are or may be registered trademarks and/or trademarks in the U.S. and/or other countries.</a:t>
            </a:r>
          </a:p>
          <a:p>
            <a:pPr defTabSz="912813" fontAlgn="base">
              <a:spcBef>
                <a:spcPct val="0"/>
              </a:spcBef>
              <a:spcAft>
                <a:spcPct val="0"/>
              </a:spcAft>
            </a:pPr>
            <a:r>
              <a:rPr lang="en-US" smtClean="0">
                <a:latin typeface="Segoe"/>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latin typeface="Segoe"/>
                <a:cs typeface="Arial" charset="0"/>
              </a:rPr>
            </a:br>
            <a:r>
              <a:rPr lang="en-US" smtClean="0">
                <a:latin typeface="Segoe"/>
                <a:cs typeface="Arial" charset="0"/>
              </a:rPr>
              <a:t>MICROSOFT MAKES NO WARRANTIES, EXPRESS, IMPLIED OR STATUTORY, AS TO THE INFORMATION IN THIS PRESENTATION.</a:t>
            </a:r>
          </a:p>
          <a:p>
            <a:pPr defTabSz="912813" fontAlgn="base">
              <a:spcBef>
                <a:spcPct val="0"/>
              </a:spcBef>
              <a:spcAft>
                <a:spcPct val="0"/>
              </a:spcAft>
            </a:pPr>
            <a:endParaRPr lang="en-US" smtClean="0">
              <a:solidFill>
                <a:schemeClr val="tx1"/>
              </a:solidFill>
              <a:latin typeface="Segoe"/>
              <a:cs typeface="Arial" charset="0"/>
            </a:endParaRPr>
          </a:p>
        </p:txBody>
      </p:sp>
      <p:sp>
        <p:nvSpPr>
          <p:cNvPr id="32774" name="Slide Number Placeholder 6"/>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fld id="{6CB54EAF-DADE-4C95-8BC8-07BE7FBF7D2E}" type="slidenum">
              <a:rPr lang="en-US" smtClean="0">
                <a:cs typeface="Arial" charset="0"/>
              </a:rPr>
              <a:pPr defTabSz="912813" fontAlgn="base">
                <a:spcBef>
                  <a:spcPct val="0"/>
                </a:spcBef>
                <a:spcAft>
                  <a:spcPct val="0"/>
                </a:spcAft>
              </a:pPr>
              <a:t>36</a:t>
            </a:fld>
            <a:endParaRPr lang="en-US" smtClean="0">
              <a:cs typeface="Arial" charset="0"/>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37</a:t>
            </a:fld>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11/7/2008 5:42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Calibri" pitchFamily="34" charset="0"/>
              </a:rPr>
              <a:t>© 2008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Calibr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Calibri" pitchFamily="34" charset="0"/>
              </a:rPr>
            </a:br>
            <a:r>
              <a:rPr lang="en-US" dirty="0" smtClean="0">
                <a:solidFill>
                  <a:srgbClr val="000000"/>
                </a:solidFill>
                <a:latin typeface="Calibri" pitchFamily="34" charset="0"/>
              </a:rPr>
              <a:t>MICROSOFT MAKES NO WARRANTIES, EXPRESS, IMPLIED OR STATUTORY, AS TO THE INFORMATION IN THIS PRESENTATION.</a:t>
            </a:r>
          </a:p>
          <a:p>
            <a:endParaRPr lang="en-US" dirty="0">
              <a:latin typeface="Calibr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38</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6D5DD64B-BC43-4A21-9C5C-CDCB293E3403}" type="slidenum">
              <a:rPr lang="en-US" smtClean="0"/>
              <a:pPr>
                <a:defRPr/>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Slide Image Placeholder 1"/>
          <p:cNvSpPr>
            <a:spLocks noGrp="1" noRot="1" noChangeAspect="1"/>
          </p:cNvSpPr>
          <p:nvPr>
            <p:ph type="sldImg"/>
          </p:nvPr>
        </p:nvSpPr>
        <p:spPr bwMode="auto">
          <a:noFill/>
          <a:ln>
            <a:solidFill>
              <a:srgbClr val="000000"/>
            </a:solidFill>
            <a:miter lim="800000"/>
            <a:headEnd/>
            <a:tailEnd/>
          </a:ln>
        </p:spPr>
      </p:sp>
      <p:sp>
        <p:nvSpPr>
          <p:cNvPr id="5325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5325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12813" fontAlgn="base">
              <a:spcBef>
                <a:spcPct val="0"/>
              </a:spcBef>
              <a:spcAft>
                <a:spcPct val="0"/>
              </a:spcAft>
            </a:pPr>
            <a:fld id="{808A95E7-CBEB-48E4-B9EA-FC32D6775E33}" type="slidenum">
              <a:rPr lang="en-US">
                <a:cs typeface="Arial" charset="0"/>
              </a:rPr>
              <a:pPr defTabSz="912813" fontAlgn="base">
                <a:spcBef>
                  <a:spcPct val="0"/>
                </a:spcBef>
                <a:spcAft>
                  <a:spcPct val="0"/>
                </a:spcAft>
              </a:pPr>
              <a:t>7</a:t>
            </a:fld>
            <a:endParaRPr lang="en-US">
              <a:cs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58640C4-3360-49AE-98EE-C1CFB5AC3557}" type="slidenum">
              <a:rPr lang="en-US" smtClean="0"/>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20135" y="1905001"/>
            <a:ext cx="7681913" cy="1523495"/>
          </a:xfrm>
        </p:spPr>
        <p:txBody>
          <a:bodyPr>
            <a:noAutofit/>
          </a:bodyPr>
          <a:lstStyle>
            <a:lvl1pPr>
              <a:lnSpc>
                <a:spcPct val="90000"/>
              </a:lnSpc>
              <a:defRPr sz="4400" b="1"/>
            </a:lvl1pPr>
          </a:lstStyle>
          <a:p>
            <a:r>
              <a:rPr lang="en-US" smtClean="0"/>
              <a:t>Click to edit Master title style</a:t>
            </a:r>
            <a:endParaRPr lang="en-US" dirty="0"/>
          </a:p>
        </p:txBody>
      </p:sp>
      <p:sp>
        <p:nvSpPr>
          <p:cNvPr id="3" name="Subtitle 2"/>
          <p:cNvSpPr>
            <a:spLocks noGrp="1"/>
          </p:cNvSpPr>
          <p:nvPr>
            <p:ph type="subTitle" idx="1" hasCustomPrompt="1"/>
          </p:nvPr>
        </p:nvSpPr>
        <p:spPr>
          <a:xfrm>
            <a:off x="4945954" y="4038600"/>
            <a:ext cx="3456094" cy="914400"/>
          </a:xfrm>
        </p:spPr>
        <p:txBody>
          <a:bodyPr>
            <a:noAutofit/>
          </a:bodyPr>
          <a:lstStyle>
            <a:lvl1pPr marL="457200" indent="-457200" algn="l">
              <a:lnSpc>
                <a:spcPct val="75000"/>
              </a:lnSpc>
              <a:spcBef>
                <a:spcPts val="0"/>
              </a:spcBef>
              <a:spcAft>
                <a:spcPts val="0"/>
              </a:spcAft>
              <a:buNone/>
              <a:tabLst>
                <a:tab pos="457200" algn="l"/>
              </a:tabLst>
              <a:defRPr sz="3000">
                <a:solidFill>
                  <a:schemeClr val="tx1">
                    <a:tint val="75000"/>
                  </a:schemeClr>
                </a:solidFill>
                <a:sym typeface="Wingdings"/>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dirty="0" smtClean="0"/>
              <a:t>	Click to edit Master subtitle style</a:t>
            </a:r>
            <a:endParaRPr lang="en-US" dirty="0"/>
          </a:p>
        </p:txBody>
      </p:sp>
      <p:sp>
        <p:nvSpPr>
          <p:cNvPr id="7" name="Text Placeholder 6"/>
          <p:cNvSpPr>
            <a:spLocks noGrp="1"/>
          </p:cNvSpPr>
          <p:nvPr>
            <p:ph type="body" sz="quarter" idx="10" hasCustomPrompt="1"/>
          </p:nvPr>
        </p:nvSpPr>
        <p:spPr>
          <a:xfrm>
            <a:off x="4945954" y="5486400"/>
            <a:ext cx="3456094" cy="838200"/>
          </a:xfrm>
        </p:spPr>
        <p:txBody>
          <a:bodyPr vert="horz" wrap="square" lIns="0" tIns="0" rIns="0" bIns="0" rtlCol="0">
            <a:noAutofit/>
          </a:bodyPr>
          <a:lstStyle>
            <a:lvl1pPr marL="457200" indent="-457200" algn="l" defTabSz="914363" rtl="0" eaLnBrk="1" latinLnBrk="0" hangingPunct="1">
              <a:lnSpc>
                <a:spcPct val="75000"/>
              </a:lnSpc>
              <a:spcBef>
                <a:spcPts val="0"/>
              </a:spcBef>
              <a:spcAft>
                <a:spcPts val="0"/>
              </a:spcAft>
              <a:buFont typeface="Arial" pitchFamily="34" charset="0"/>
              <a:buNone/>
              <a:tabLst>
                <a:tab pos="457200" algn="l"/>
              </a:tabLst>
              <a:defRPr lang="en-US" sz="3000" kern="1200" dirty="0">
                <a:solidFill>
                  <a:schemeClr val="tx1">
                    <a:tint val="75000"/>
                  </a:schemeClr>
                </a:solidFill>
                <a:latin typeface="+mn-lt"/>
                <a:ea typeface="+mn-ea"/>
                <a:cs typeface="+mn-cs"/>
                <a:sym typeface="Wingdings"/>
              </a:defRPr>
            </a:lvl1pPr>
          </a:lstStyle>
          <a:p>
            <a:r>
              <a:rPr lang="en-US" dirty="0" smtClean="0"/>
              <a:t>	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Speaker Notes BLACK slide - you must hide i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bwMode="white"/>
        <p:txBody>
          <a:bodyPr/>
          <a:lstStyle>
            <a:lvl1pPr>
              <a:defRPr baseline="0"/>
            </a:lvl1pPr>
          </a:lstStyle>
          <a:p>
            <a:r>
              <a:rPr lang="en-US" dirty="0" smtClean="0"/>
              <a:t>Use this Slide for Speaker Notes</a:t>
            </a:r>
          </a:p>
        </p:txBody>
      </p:sp>
      <p:sp>
        <p:nvSpPr>
          <p:cNvPr id="6" name="Text Placeholder 5"/>
          <p:cNvSpPr>
            <a:spLocks noGrp="1"/>
          </p:cNvSpPr>
          <p:nvPr>
            <p:ph type="body" sz="quarter" idx="10"/>
          </p:nvPr>
        </p:nvSpPr>
        <p:spPr bwMode="white">
          <a:xfrm>
            <a:off x="381000" y="1411554"/>
            <a:ext cx="8382000" cy="1892249"/>
          </a:xfrm>
        </p:spPr>
        <p:txBody>
          <a:bodyPr/>
          <a:lstStyle>
            <a:lvl1pPr marL="401638" indent="-401638">
              <a:spcAft>
                <a:spcPts val="0"/>
              </a:spcAft>
              <a:buClr>
                <a:schemeClr val="tx1"/>
              </a:buClr>
              <a:buSzPct val="70000"/>
              <a:buFont typeface="Wingdings" pitchFamily="2" charset="2"/>
              <a:buChar char="l"/>
              <a:defRPr/>
            </a:lvl1pPr>
            <a:lvl2pPr marL="793750" indent="-384175">
              <a:buClr>
                <a:schemeClr val="tx1"/>
              </a:buClr>
              <a:buSzPct val="70000"/>
              <a:buFont typeface="Wingdings" pitchFamily="2" charset="2"/>
              <a:buChar char="l"/>
              <a:defRPr/>
            </a:lvl2pPr>
            <a:lvl3pPr marL="1147763" indent="-346075">
              <a:buClr>
                <a:schemeClr val="tx1"/>
              </a:buClr>
              <a:buSzPct val="70000"/>
              <a:buFont typeface="Wingdings" pitchFamily="2" charset="2"/>
              <a:buChar char="l"/>
              <a:defRPr/>
            </a:lvl3pPr>
            <a:lvl4pPr marL="1476375" indent="-328613">
              <a:buClr>
                <a:schemeClr val="tx1"/>
              </a:buClr>
              <a:buSzPct val="70000"/>
              <a:buFont typeface="Wingdings" pitchFamily="2" charset="2"/>
              <a:buChar char="l"/>
              <a:defRPr/>
            </a:lvl4pPr>
            <a:lvl5pPr marL="1812925" indent="-320675">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peaker Notes BLACK slide with Footer - you must hide i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bwMode="white"/>
        <p:txBody>
          <a:bodyPr/>
          <a:lstStyle>
            <a:lvl1pPr>
              <a:defRPr/>
            </a:lvl1pPr>
          </a:lstStyle>
          <a:p>
            <a:r>
              <a:rPr lang="en-US" dirty="0" smtClean="0"/>
              <a:t>Use this Slide for Speaker Notes</a:t>
            </a:r>
            <a:endParaRPr lang="en-US" dirty="0"/>
          </a:p>
        </p:txBody>
      </p:sp>
      <p:sp>
        <p:nvSpPr>
          <p:cNvPr id="6" name="Text Placeholder 5"/>
          <p:cNvSpPr>
            <a:spLocks noGrp="1"/>
          </p:cNvSpPr>
          <p:nvPr>
            <p:ph type="body" sz="quarter" idx="10"/>
          </p:nvPr>
        </p:nvSpPr>
        <p:spPr bwMode="white">
          <a:xfrm>
            <a:off x="381000" y="1411554"/>
            <a:ext cx="8382000" cy="1892249"/>
          </a:xfrm>
        </p:spPr>
        <p:txBody>
          <a:bodyPr/>
          <a:lstStyle>
            <a:lvl1pPr marL="401638" indent="-401638">
              <a:spcAft>
                <a:spcPts val="0"/>
              </a:spcAft>
              <a:buClr>
                <a:schemeClr val="tx1"/>
              </a:buClr>
              <a:buSzPct val="70000"/>
              <a:buFont typeface="Wingdings" pitchFamily="2" charset="2"/>
              <a:buChar char="l"/>
              <a:defRPr/>
            </a:lvl1pPr>
            <a:lvl2pPr marL="801688" indent="-392113">
              <a:buClr>
                <a:schemeClr val="tx1"/>
              </a:buClr>
              <a:buSzPct val="70000"/>
              <a:buFont typeface="Wingdings" pitchFamily="2" charset="2"/>
              <a:buChar char="l"/>
              <a:defRPr/>
            </a:lvl2pPr>
            <a:lvl3pPr marL="1155700" indent="-346075">
              <a:buClr>
                <a:schemeClr val="tx1"/>
              </a:buClr>
              <a:buSzPct val="70000"/>
              <a:buFont typeface="Wingdings" pitchFamily="2" charset="2"/>
              <a:buChar char="l"/>
              <a:defRPr/>
            </a:lvl3pPr>
            <a:lvl4pPr marL="1476375" indent="-312738">
              <a:buClr>
                <a:schemeClr val="tx1"/>
              </a:buClr>
              <a:buSzPct val="70000"/>
              <a:buFont typeface="Wingdings" pitchFamily="2" charset="2"/>
              <a:buChar char="l"/>
              <a:defRPr/>
            </a:lvl4pPr>
            <a:lvl5pPr marL="1812925" indent="-320675">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1" y="6238877"/>
            <a:ext cx="9144001" cy="619125"/>
          </a:xfr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Calibri" pitchFamily="34" charset="0"/>
              </a:defRPr>
            </a:lvl1pPr>
          </a:lstStyle>
          <a:p>
            <a:pPr lvl="0"/>
            <a:r>
              <a:rPr lang="en-US" smtClean="0"/>
              <a:t>Click to edit Master text styles</a:t>
            </a:r>
          </a:p>
        </p:txBody>
      </p:sp>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Developer Cod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Use for CURRENT Software Code</a:t>
            </a:r>
            <a:endParaRPr lang="en-US" dirty="0"/>
          </a:p>
        </p:txBody>
      </p:sp>
      <p:sp>
        <p:nvSpPr>
          <p:cNvPr id="6" name="Text Placeholder 5"/>
          <p:cNvSpPr>
            <a:spLocks noGrp="1"/>
          </p:cNvSpPr>
          <p:nvPr>
            <p:ph type="body" sz="quarter" idx="10"/>
          </p:nvPr>
        </p:nvSpPr>
        <p:spPr>
          <a:xfrm>
            <a:off x="576072" y="1463040"/>
            <a:ext cx="8001000" cy="1602939"/>
          </a:xfrm>
        </p:spPr>
        <p:txBody>
          <a:bodyPr/>
          <a:lstStyle>
            <a:lvl1pPr>
              <a:lnSpc>
                <a:spcPct val="78000"/>
              </a:lnSpc>
              <a:defRPr/>
            </a:lvl1pPr>
            <a:lvl2pPr>
              <a:lnSpc>
                <a:spcPct val="78000"/>
              </a:lnSpc>
              <a:defRPr/>
            </a:lvl2pPr>
            <a:lvl3pPr>
              <a:lnSpc>
                <a:spcPct val="78000"/>
              </a:lnSpc>
              <a:defRPr/>
            </a:lvl3pPr>
            <a:lvl4pPr>
              <a:lnSpc>
                <a:spcPct val="78000"/>
              </a:lnSpc>
              <a:defRPr/>
            </a:lvl4pPr>
            <a:lvl5pPr>
              <a:lnSpc>
                <a:spcPct val="78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FUTURE - Developer Co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Use for FUTURE Software Code</a:t>
            </a:r>
            <a:endParaRPr lang="en-US" dirty="0"/>
          </a:p>
        </p:txBody>
      </p:sp>
      <p:sp>
        <p:nvSpPr>
          <p:cNvPr id="6" name="Text Placeholder 5"/>
          <p:cNvSpPr>
            <a:spLocks noGrp="1"/>
          </p:cNvSpPr>
          <p:nvPr>
            <p:ph type="body" sz="quarter" idx="10"/>
          </p:nvPr>
        </p:nvSpPr>
        <p:spPr>
          <a:xfrm>
            <a:off x="576072" y="1463040"/>
            <a:ext cx="8001000" cy="1602939"/>
          </a:xfrm>
        </p:spPr>
        <p:txBody>
          <a:bodyPr/>
          <a:lstStyle>
            <a:lvl1pPr>
              <a:lnSpc>
                <a:spcPct val="78000"/>
              </a:lnSpc>
              <a:defRPr/>
            </a:lvl1pPr>
            <a:lvl2pPr>
              <a:lnSpc>
                <a:spcPct val="78000"/>
              </a:lnSpc>
              <a:defRPr/>
            </a:lvl2pPr>
            <a:lvl3pPr>
              <a:lnSpc>
                <a:spcPct val="78000"/>
              </a:lnSpc>
              <a:defRPr/>
            </a:lvl3pPr>
            <a:lvl4pPr>
              <a:lnSpc>
                <a:spcPct val="78000"/>
              </a:lnSpc>
              <a:defRPr/>
            </a:lvl4pPr>
            <a:lvl5pPr>
              <a:lnSpc>
                <a:spcPct val="78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mo, Partner and Customer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945954" y="4038600"/>
            <a:ext cx="3456094" cy="914400"/>
          </a:xfrm>
        </p:spPr>
        <p:txBody>
          <a:bodyPr anchor="t" anchorCtr="0">
            <a:noAutofit/>
          </a:bodyPr>
          <a:lstStyle>
            <a:lvl1pPr>
              <a:lnSpc>
                <a:spcPct val="78000"/>
              </a:lnSpc>
              <a:spcBef>
                <a:spcPts val="0"/>
              </a:spcBef>
              <a:spcAft>
                <a:spcPts val="0"/>
              </a:spcAft>
              <a:defRPr sz="3600"/>
            </a:lvl1pPr>
          </a:lstStyle>
          <a:p>
            <a:r>
              <a:rPr lang="en-US" smtClean="0"/>
              <a:t>Click to edit Master title style</a:t>
            </a:r>
            <a:endParaRPr lang="en-US" dirty="0"/>
          </a:p>
        </p:txBody>
      </p:sp>
      <p:sp>
        <p:nvSpPr>
          <p:cNvPr id="3" name="Subtitle 2"/>
          <p:cNvSpPr>
            <a:spLocks noGrp="1"/>
          </p:cNvSpPr>
          <p:nvPr>
            <p:ph type="subTitle" idx="1" hasCustomPrompt="1"/>
          </p:nvPr>
        </p:nvSpPr>
        <p:spPr>
          <a:xfrm>
            <a:off x="4945954" y="5334001"/>
            <a:ext cx="3456094" cy="1066799"/>
          </a:xfrm>
        </p:spPr>
        <p:txBody>
          <a:bodyPr>
            <a:noAutofit/>
          </a:bodyPr>
          <a:lstStyle>
            <a:lvl1pPr marL="457200" indent="-457200" algn="l">
              <a:lnSpc>
                <a:spcPct val="78000"/>
              </a:lnSpc>
              <a:spcBef>
                <a:spcPts val="0"/>
              </a:spcBef>
              <a:spcAft>
                <a:spcPts val="0"/>
              </a:spcAft>
              <a:buNone/>
              <a:tabLst>
                <a:tab pos="457200" algn="l"/>
              </a:tabLst>
              <a:defRPr sz="3000">
                <a:solidFill>
                  <a:schemeClr val="tx1">
                    <a:tint val="75000"/>
                  </a:schemeClr>
                </a:solidFill>
                <a:sym typeface="Wingdings"/>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dirty="0" smtClean="0"/>
              <a:t>	Presenter Name</a:t>
            </a:r>
          </a:p>
          <a:p>
            <a:r>
              <a:rPr lang="en-US" sz="2400" dirty="0" smtClean="0"/>
              <a:t>	Title</a:t>
            </a:r>
          </a:p>
          <a:p>
            <a:r>
              <a:rPr lang="en-US" sz="2400" dirty="0" smtClean="0"/>
              <a:t>	Group</a:t>
            </a:r>
            <a:endParaRPr lang="en-US" sz="2400" dirty="0"/>
          </a:p>
        </p:txBody>
      </p:sp>
      <p:sp>
        <p:nvSpPr>
          <p:cNvPr id="7" name="Text Placeholder 6"/>
          <p:cNvSpPr>
            <a:spLocks noGrp="1"/>
          </p:cNvSpPr>
          <p:nvPr>
            <p:ph type="body" sz="quarter" idx="10" hasCustomPrompt="1"/>
          </p:nvPr>
        </p:nvSpPr>
        <p:spPr>
          <a:xfrm>
            <a:off x="730044" y="1905000"/>
            <a:ext cx="7682119" cy="1384994"/>
          </a:xfrm>
        </p:spPr>
        <p:txBody>
          <a:bodyPr vert="horz" wrap="square" lIns="0" tIns="0" rIns="0" bIns="0" rtlCol="0" anchor="t" anchorCtr="0">
            <a:noAutofit/>
            <a:scene3d>
              <a:camera prst="orthographicFront"/>
              <a:lightRig rig="flat" dir="t"/>
            </a:scene3d>
            <a:sp3d>
              <a:contourClr>
                <a:srgbClr val="F4A234"/>
              </a:contourClr>
            </a:sp3d>
          </a:bodyPr>
          <a:lstStyle>
            <a:lvl1pPr marL="0" indent="0" algn="l">
              <a:buFont typeface="Arial" pitchFamily="34" charset="0"/>
              <a:buNone/>
              <a:defRPr kumimoji="0" lang="en-US" sz="10000" b="0" i="0" u="none" strike="noStrike" kern="1200" cap="none" spc="-642" normalizeH="0" baseline="0" noProof="0" dirty="0" smtClean="0">
                <a:ln w="11430"/>
                <a:gradFill>
                  <a:gsLst>
                    <a:gs pos="62000">
                      <a:schemeClr val="tx1"/>
                    </a:gs>
                    <a:gs pos="88000">
                      <a:schemeClr val="tx1"/>
                    </a:gs>
                  </a:gsLst>
                  <a:lin ang="5400000"/>
                </a:gradFill>
                <a:effectLst/>
                <a:uLnTx/>
                <a:uFillTx/>
                <a:latin typeface="Calibri" pitchFamily="34" charset="0"/>
                <a:ea typeface="+mn-ea"/>
                <a:cs typeface="+mn-cs"/>
              </a:defRPr>
            </a:lvl1pPr>
          </a:lstStyle>
          <a:p>
            <a:pPr marL="0" lvl="0" indent="0" algn="l" defTabSz="914363" rtl="0" eaLnBrk="1" latinLnBrk="0" hangingPunct="1">
              <a:lnSpc>
                <a:spcPct val="78000"/>
              </a:lnSpc>
              <a:spcBef>
                <a:spcPct val="20000"/>
              </a:spcBef>
              <a:spcAft>
                <a:spcPts val="800"/>
              </a:spcAft>
              <a:buFont typeface="Arial" pitchFamily="34" charset="0"/>
              <a:buNone/>
            </a:pPr>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Video and Announcing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945954" y="4038600"/>
            <a:ext cx="3456094" cy="914400"/>
          </a:xfrm>
        </p:spPr>
        <p:txBody>
          <a:bodyPr anchor="t" anchorCtr="0">
            <a:noAutofit/>
          </a:bodyPr>
          <a:lstStyle>
            <a:lvl1pPr>
              <a:lnSpc>
                <a:spcPct val="78000"/>
              </a:lnSpc>
              <a:spcBef>
                <a:spcPts val="0"/>
              </a:spcBef>
              <a:spcAft>
                <a:spcPts val="0"/>
              </a:spcAft>
              <a:defRPr sz="3600"/>
            </a:lvl1pPr>
          </a:lstStyle>
          <a:p>
            <a:r>
              <a:rPr lang="en-US" smtClean="0"/>
              <a:t>Click to edit Master title style</a:t>
            </a:r>
            <a:endParaRPr lang="en-US" dirty="0"/>
          </a:p>
        </p:txBody>
      </p:sp>
      <p:sp>
        <p:nvSpPr>
          <p:cNvPr id="7" name="Text Placeholder 6"/>
          <p:cNvSpPr>
            <a:spLocks noGrp="1"/>
          </p:cNvSpPr>
          <p:nvPr>
            <p:ph type="body" sz="quarter" idx="10" hasCustomPrompt="1"/>
          </p:nvPr>
        </p:nvSpPr>
        <p:spPr>
          <a:xfrm>
            <a:off x="730044" y="1905000"/>
            <a:ext cx="7682119" cy="1384994"/>
          </a:xfrm>
        </p:spPr>
        <p:txBody>
          <a:bodyPr anchor="t" anchorCtr="0">
            <a:noAutofit/>
            <a:scene3d>
              <a:camera prst="orthographicFront"/>
              <a:lightRig rig="flat" dir="t"/>
            </a:scene3d>
            <a:sp3d>
              <a:contourClr>
                <a:srgbClr val="F4A234"/>
              </a:contourClr>
            </a:sp3d>
          </a:bodyPr>
          <a:lstStyle>
            <a:lvl1pPr marL="0" indent="0" algn="l">
              <a:buFont typeface="Arial" pitchFamily="34" charset="0"/>
              <a:buNone/>
              <a:defRPr kumimoji="0" lang="en-US" sz="10000" b="0" i="0" u="none" strike="noStrike" kern="1200" cap="none" spc="-642" normalizeH="0" baseline="0" noProof="0" dirty="0" smtClean="0">
                <a:ln w="11430"/>
                <a:gradFill>
                  <a:gsLst>
                    <a:gs pos="62000">
                      <a:schemeClr val="tx1"/>
                    </a:gs>
                    <a:gs pos="88000">
                      <a:schemeClr val="tx1"/>
                    </a:gs>
                  </a:gsLst>
                  <a:lin ang="5400000"/>
                </a:gradFill>
                <a:effectLst/>
                <a:uLnTx/>
                <a:uFillTx/>
                <a:latin typeface="Calibri" pitchFamily="34" charset="0"/>
                <a:ea typeface="+mn-ea"/>
                <a:cs typeface="+mn-cs"/>
              </a:defRPr>
            </a:lvl1pPr>
          </a:lstStyle>
          <a:p>
            <a:pPr lvl="0"/>
            <a:r>
              <a:rPr lang="en-US" dirty="0" smtClean="0"/>
              <a:t>click to…</a:t>
            </a:r>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730044" y="1411552"/>
            <a:ext cx="7672003" cy="2053960"/>
          </a:xfrm>
        </p:spPr>
        <p:txBody>
          <a:bodyPr/>
          <a:lstStyle>
            <a:lvl1pPr>
              <a:lnSpc>
                <a:spcPct val="78000"/>
              </a:lnSpc>
              <a:defRPr/>
            </a:lvl1pPr>
            <a:lvl2pPr>
              <a:lnSpc>
                <a:spcPct val="78000"/>
              </a:lnSpc>
              <a:defRPr/>
            </a:lvl2pPr>
            <a:lvl3pPr>
              <a:lnSpc>
                <a:spcPct val="78000"/>
              </a:lnSpc>
              <a:defRPr/>
            </a:lvl3pPr>
            <a:lvl4pPr>
              <a:lnSpc>
                <a:spcPct val="78000"/>
              </a:lnSpc>
              <a:defRPr/>
            </a:lvl4pPr>
            <a:lvl5pPr>
              <a:lnSpc>
                <a:spcPct val="78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itle Placeholder 1"/>
          <p:cNvSpPr>
            <a:spLocks noGrp="1"/>
          </p:cNvSpPr>
          <p:nvPr>
            <p:ph type="title"/>
          </p:nvPr>
        </p:nvSpPr>
        <p:spPr>
          <a:xfrm>
            <a:off x="387054" y="152400"/>
            <a:ext cx="8375946" cy="609398"/>
          </a:xfrm>
          <a:prstGeom prst="rect">
            <a:avLst/>
          </a:prstGeom>
        </p:spPr>
        <p:txBody>
          <a:bodyPr vert="horz" wrap="square" lIns="0" tIns="0" rIns="0" bIns="0" rtlCol="0" anchor="t">
            <a:spAutoFit/>
          </a:bodyPr>
          <a:lstStyle>
            <a:lvl1pPr>
              <a:defRPr/>
            </a:lvl1pPr>
          </a:lstStyle>
          <a:p>
            <a:r>
              <a:rPr lang="en-US" smtClean="0"/>
              <a:t>Click to edit Master title style</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FUTURE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Use this Slide for FUTURE Content</a:t>
            </a:r>
            <a:endParaRPr lang="en-US" dirty="0"/>
          </a:p>
        </p:txBody>
      </p:sp>
      <p:sp>
        <p:nvSpPr>
          <p:cNvPr id="6" name="Text Placeholder 5"/>
          <p:cNvSpPr>
            <a:spLocks noGrp="1"/>
          </p:cNvSpPr>
          <p:nvPr>
            <p:ph type="body" sz="quarter" idx="10"/>
          </p:nvPr>
        </p:nvSpPr>
        <p:spPr>
          <a:xfrm>
            <a:off x="730044" y="1411553"/>
            <a:ext cx="7672004" cy="1994841"/>
          </a:xfrm>
        </p:spPr>
        <p:txBody>
          <a:bodyPr/>
          <a:lstStyle>
            <a:lvl1pPr>
              <a:lnSpc>
                <a:spcPct val="78000"/>
              </a:lnSpc>
              <a:defRPr/>
            </a:lvl1pPr>
            <a:lvl2pPr>
              <a:lnSpc>
                <a:spcPct val="78000"/>
              </a:lnSpc>
              <a:buClr>
                <a:srgbClr val="95E3E7"/>
              </a:buClr>
              <a:defRPr/>
            </a:lvl2pPr>
            <a:lvl3pPr>
              <a:lnSpc>
                <a:spcPct val="78000"/>
              </a:lnSpc>
              <a:buClr>
                <a:srgbClr val="95E3E7"/>
              </a:buClr>
              <a:defRPr/>
            </a:lvl3pPr>
            <a:lvl4pPr>
              <a:lnSpc>
                <a:spcPct val="78000"/>
              </a:lnSpc>
              <a:buClr>
                <a:srgbClr val="95E3E7"/>
              </a:buClr>
              <a:defRPr/>
            </a:lvl4pPr>
            <a:lvl5pPr>
              <a:lnSpc>
                <a:spcPct val="78000"/>
              </a:lnSpc>
              <a:buClr>
                <a:srgbClr val="95E3E7"/>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idx="1"/>
          </p:nvPr>
        </p:nvSpPr>
        <p:spPr>
          <a:xfrm>
            <a:off x="730044" y="1412875"/>
            <a:ext cx="7681532" cy="1994841"/>
          </a:xfrm>
        </p:spPr>
        <p:txBody>
          <a:bodyPr/>
          <a:lstStyle>
            <a:lvl1pPr>
              <a:lnSpc>
                <a:spcPct val="78000"/>
              </a:lnSpc>
              <a:defRPr/>
            </a:lvl1pPr>
            <a:lvl2pPr>
              <a:lnSpc>
                <a:spcPct val="78000"/>
              </a:lnSpc>
              <a:defRPr/>
            </a:lvl2pPr>
            <a:lvl3pPr>
              <a:lnSpc>
                <a:spcPct val="78000"/>
              </a:lnSpc>
              <a:defRPr/>
            </a:lvl3pPr>
            <a:lvl4pPr>
              <a:lnSpc>
                <a:spcPct val="78000"/>
              </a:lnSpc>
              <a:defRPr/>
            </a:lvl4pPr>
            <a:lvl5pPr>
              <a:lnSpc>
                <a:spcPct val="78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sz="half" idx="1"/>
          </p:nvPr>
        </p:nvSpPr>
        <p:spPr>
          <a:xfrm>
            <a:off x="730045" y="1411554"/>
            <a:ext cx="3670461" cy="1981376"/>
          </a:xfrm>
        </p:spPr>
        <p:txBody>
          <a:bodyPr/>
          <a:lstStyle>
            <a:lvl1pPr marL="339976" indent="-339976">
              <a:lnSpc>
                <a:spcPct val="78000"/>
              </a:lnSpc>
              <a:defRPr sz="2800"/>
            </a:lvl1pPr>
            <a:lvl2pPr marL="673338" indent="-325424">
              <a:lnSpc>
                <a:spcPct val="78000"/>
              </a:lnSpc>
              <a:defRPr sz="2400"/>
            </a:lvl2pPr>
            <a:lvl3pPr marL="953785" indent="-288384">
              <a:lnSpc>
                <a:spcPct val="78000"/>
              </a:lnSpc>
              <a:defRPr sz="2000"/>
            </a:lvl3pPr>
            <a:lvl4pPr marL="1227618" indent="-273833">
              <a:lnSpc>
                <a:spcPct val="78000"/>
              </a:lnSpc>
              <a:defRPr sz="1800"/>
            </a:lvl4pPr>
            <a:lvl5pPr marL="1516002" indent="-280447">
              <a:lnSpc>
                <a:spcPct val="78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86330" y="1411554"/>
            <a:ext cx="3725246" cy="1981376"/>
          </a:xfrm>
        </p:spPr>
        <p:txBody>
          <a:bodyPr/>
          <a:lstStyle>
            <a:lvl1pPr marL="347914" indent="-347914">
              <a:lnSpc>
                <a:spcPct val="78000"/>
              </a:lnSpc>
              <a:defRPr sz="2800"/>
            </a:lvl1pPr>
            <a:lvl2pPr marL="673338" indent="-339976">
              <a:lnSpc>
                <a:spcPct val="78000"/>
              </a:lnSpc>
              <a:defRPr sz="2400"/>
            </a:lvl2pPr>
            <a:lvl3pPr marL="961722" indent="-302936">
              <a:lnSpc>
                <a:spcPct val="78000"/>
              </a:lnSpc>
              <a:defRPr sz="2000"/>
            </a:lvl3pPr>
            <a:lvl4pPr marL="1227618" indent="-265896">
              <a:lnSpc>
                <a:spcPct val="78000"/>
              </a:lnSpc>
              <a:defRPr sz="1800"/>
            </a:lvl4pPr>
            <a:lvl5pPr marL="1516002" indent="-273833">
              <a:lnSpc>
                <a:spcPct val="78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730045" y="1411553"/>
            <a:ext cx="3670461" cy="600164"/>
          </a:xfrm>
        </p:spPr>
        <p:txBody>
          <a:bodyPr anchor="b"/>
          <a:lstStyle>
            <a:lvl1pPr marL="0" indent="0">
              <a:lnSpc>
                <a:spcPct val="78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30044" y="2174876"/>
            <a:ext cx="3670461" cy="1464503"/>
          </a:xfrm>
        </p:spPr>
        <p:txBody>
          <a:bodyPr/>
          <a:lstStyle>
            <a:lvl1pPr marL="281770" indent="-281770">
              <a:lnSpc>
                <a:spcPct val="78000"/>
              </a:lnSpc>
              <a:defRPr sz="2300"/>
            </a:lvl1pPr>
            <a:lvl2pPr marL="562218" indent="-265896">
              <a:lnSpc>
                <a:spcPct val="78000"/>
              </a:lnSpc>
              <a:defRPr sz="2000"/>
            </a:lvl2pPr>
            <a:lvl3pPr marL="813562" indent="-243407">
              <a:lnSpc>
                <a:spcPct val="78000"/>
              </a:lnSpc>
              <a:defRPr sz="1800"/>
            </a:lvl3pPr>
            <a:lvl4pPr marL="1050354" indent="-228856">
              <a:lnSpc>
                <a:spcPct val="78000"/>
              </a:lnSpc>
              <a:defRPr sz="1700"/>
            </a:lvl4pPr>
            <a:lvl5pPr marL="1279210" indent="-206367">
              <a:lnSpc>
                <a:spcPct val="78000"/>
              </a:lnSpc>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43495" y="1411553"/>
            <a:ext cx="3658553" cy="600164"/>
          </a:xfrm>
        </p:spPr>
        <p:txBody>
          <a:bodyPr anchor="b"/>
          <a:lstStyle>
            <a:lvl1pPr marL="0" indent="0">
              <a:lnSpc>
                <a:spcPct val="78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43495" y="2174876"/>
            <a:ext cx="3668081" cy="1464503"/>
          </a:xfrm>
        </p:spPr>
        <p:txBody>
          <a:bodyPr/>
          <a:lstStyle>
            <a:lvl1pPr marL="296321" indent="-296321">
              <a:lnSpc>
                <a:spcPct val="78000"/>
              </a:lnSpc>
              <a:defRPr sz="2300"/>
            </a:lvl1pPr>
            <a:lvl2pPr marL="570155" indent="-273833">
              <a:lnSpc>
                <a:spcPct val="78000"/>
              </a:lnSpc>
              <a:defRPr sz="2000"/>
            </a:lvl2pPr>
            <a:lvl3pPr marL="821499" indent="-244730">
              <a:lnSpc>
                <a:spcPct val="78000"/>
              </a:lnSpc>
              <a:defRPr sz="1800"/>
            </a:lvl3pPr>
            <a:lvl4pPr marL="1050354" indent="-236793">
              <a:lnSpc>
                <a:spcPct val="78000"/>
              </a:lnSpc>
              <a:defRPr sz="1700"/>
            </a:lvl4pPr>
            <a:lvl5pPr marL="1279210" indent="-220919">
              <a:lnSpc>
                <a:spcPct val="78000"/>
              </a:lnSpc>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5" Type="http://schemas.openxmlformats.org/officeDocument/2006/relationships/image" Target="../media/image5.png"/><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7350" y="152400"/>
            <a:ext cx="8369300" cy="553998"/>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730250" y="1408113"/>
            <a:ext cx="7672388" cy="1994841"/>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723" r:id="rId3"/>
    <p:sldLayoutId id="2147483696" r:id="rId4"/>
    <p:sldLayoutId id="2147483722" r:id="rId5"/>
    <p:sldLayoutId id="2147483697" r:id="rId6"/>
    <p:sldLayoutId id="2147483698" r:id="rId7"/>
    <p:sldLayoutId id="2147483699" r:id="rId8"/>
    <p:sldLayoutId id="2147483700" r:id="rId9"/>
    <p:sldLayoutId id="2147483701" r:id="rId10"/>
    <p:sldLayoutId id="2147483702" r:id="rId11"/>
    <p:sldLayoutId id="2147483703" r:id="rId12"/>
    <p:sldLayoutId id="2147483704" r:id="rId13"/>
  </p:sldLayoutIdLst>
  <p:transition>
    <p:fade/>
  </p:transition>
  <p:txStyles>
    <p:titleStyle>
      <a:lvl1pPr algn="l" defTabSz="914363" rtl="0" eaLnBrk="1" latinLnBrk="0" hangingPunct="1">
        <a:lnSpc>
          <a:spcPct val="90000"/>
        </a:lnSpc>
        <a:spcBef>
          <a:spcPct val="0"/>
        </a:spcBef>
        <a:buNone/>
        <a:defRPr lang="en-US" sz="4000" b="0" kern="1200" cap="none" spc="-150" dirty="0" smtClean="0">
          <a:ln w="3175">
            <a:noFill/>
          </a:ln>
          <a:gradFill flip="none" rotWithShape="1">
            <a:gsLst>
              <a:gs pos="0">
                <a:schemeClr val="tx1"/>
              </a:gs>
              <a:gs pos="86000">
                <a:schemeClr val="tx1"/>
              </a:gs>
            </a:gsLst>
            <a:lin ang="5400000" scaled="0"/>
            <a:tileRect/>
          </a:gradFill>
          <a:effectLst/>
          <a:latin typeface="+mj-lt"/>
          <a:ea typeface="+mn-ea"/>
          <a:cs typeface="Arial" charset="0"/>
        </a:defRPr>
      </a:lvl1pPr>
    </p:titleStyle>
    <p:bodyStyle>
      <a:lvl1pPr marL="393700" indent="-393700" algn="l" defTabSz="914363" rtl="0" eaLnBrk="1" latinLnBrk="0" hangingPunct="1">
        <a:lnSpc>
          <a:spcPct val="78000"/>
        </a:lnSpc>
        <a:spcBef>
          <a:spcPct val="20000"/>
        </a:spcBef>
        <a:spcAft>
          <a:spcPts val="800"/>
        </a:spcAft>
        <a:buClr>
          <a:schemeClr val="tx1"/>
        </a:buClr>
        <a:buSzPct val="80000"/>
        <a:buFont typeface="Wingdings" pitchFamily="2" charset="2"/>
        <a:buChar char="l"/>
        <a:defRPr sz="3200" kern="1200">
          <a:gradFill>
            <a:gsLst>
              <a:gs pos="0">
                <a:schemeClr val="tx1"/>
              </a:gs>
              <a:gs pos="86000">
                <a:schemeClr val="tx1"/>
              </a:gs>
            </a:gsLst>
            <a:lin ang="5400000" scaled="0"/>
          </a:gradFill>
          <a:latin typeface="+mn-lt"/>
          <a:ea typeface="+mn-ea"/>
          <a:cs typeface="+mn-cs"/>
        </a:defRPr>
      </a:lvl1pPr>
      <a:lvl2pPr marL="801688" indent="-407988" algn="l" defTabSz="914363" rtl="0" eaLnBrk="1" latinLnBrk="0" hangingPunct="1">
        <a:lnSpc>
          <a:spcPct val="78000"/>
        </a:lnSpc>
        <a:spcBef>
          <a:spcPct val="20000"/>
        </a:spcBef>
        <a:spcAft>
          <a:spcPts val="0"/>
        </a:spcAft>
        <a:buClr>
          <a:srgbClr val="969696"/>
        </a:buClr>
        <a:buSzPct val="80000"/>
        <a:buFont typeface="Wingdings" pitchFamily="2" charset="2"/>
        <a:buChar char="l"/>
        <a:defRPr sz="2800" kern="1200">
          <a:gradFill>
            <a:gsLst>
              <a:gs pos="0">
                <a:schemeClr val="tx1"/>
              </a:gs>
              <a:gs pos="86000">
                <a:schemeClr val="tx1"/>
              </a:gs>
            </a:gsLst>
            <a:lin ang="5400000" scaled="0"/>
          </a:gradFill>
          <a:latin typeface="+mn-lt"/>
          <a:ea typeface="+mn-ea"/>
          <a:cs typeface="+mn-cs"/>
        </a:defRPr>
      </a:lvl2pPr>
      <a:lvl3pPr marL="1146175" indent="-328613" algn="l" defTabSz="914363" rtl="0" eaLnBrk="1" latinLnBrk="0" hangingPunct="1">
        <a:lnSpc>
          <a:spcPct val="78000"/>
        </a:lnSpc>
        <a:spcBef>
          <a:spcPct val="20000"/>
        </a:spcBef>
        <a:spcAft>
          <a:spcPts val="0"/>
        </a:spcAft>
        <a:buClr>
          <a:srgbClr val="969696"/>
        </a:buClr>
        <a:buSzPct val="80000"/>
        <a:buFont typeface="Wingdings" pitchFamily="2" charset="2"/>
        <a:buChar char="l"/>
        <a:defRPr sz="2400" kern="1200">
          <a:gradFill>
            <a:gsLst>
              <a:gs pos="0">
                <a:schemeClr val="tx1"/>
              </a:gs>
              <a:gs pos="86000">
                <a:schemeClr val="tx1"/>
              </a:gs>
            </a:gsLst>
            <a:lin ang="5400000" scaled="0"/>
          </a:gradFill>
          <a:latin typeface="+mn-lt"/>
          <a:ea typeface="+mn-ea"/>
          <a:cs typeface="+mn-cs"/>
        </a:defRPr>
      </a:lvl3pPr>
      <a:lvl4pPr marL="1484313" indent="-338138" algn="l" defTabSz="914363" rtl="0" eaLnBrk="1" latinLnBrk="0" hangingPunct="1">
        <a:lnSpc>
          <a:spcPct val="78000"/>
        </a:lnSpc>
        <a:spcBef>
          <a:spcPct val="20000"/>
        </a:spcBef>
        <a:spcAft>
          <a:spcPts val="0"/>
        </a:spcAft>
        <a:buClr>
          <a:srgbClr val="969696"/>
        </a:buClr>
        <a:buSzPct val="80000"/>
        <a:buFont typeface="Wingdings" pitchFamily="2" charset="2"/>
        <a:buChar char="l"/>
        <a:defRPr sz="2400" kern="1200">
          <a:gradFill>
            <a:gsLst>
              <a:gs pos="0">
                <a:schemeClr val="tx1"/>
              </a:gs>
              <a:gs pos="86000">
                <a:schemeClr val="tx1"/>
              </a:gs>
            </a:gsLst>
            <a:lin ang="5400000" scaled="0"/>
          </a:gradFill>
          <a:latin typeface="+mn-lt"/>
          <a:ea typeface="+mn-ea"/>
          <a:cs typeface="+mn-cs"/>
        </a:defRPr>
      </a:lvl4pPr>
      <a:lvl5pPr marL="1812925" indent="-320675" algn="l" defTabSz="914363" rtl="0" eaLnBrk="1" latinLnBrk="0" hangingPunct="1">
        <a:lnSpc>
          <a:spcPct val="78000"/>
        </a:lnSpc>
        <a:spcBef>
          <a:spcPct val="20000"/>
        </a:spcBef>
        <a:spcAft>
          <a:spcPts val="0"/>
        </a:spcAft>
        <a:buClr>
          <a:srgbClr val="969696"/>
        </a:buClr>
        <a:buSzPct val="80000"/>
        <a:buFont typeface="Wingdings" pitchFamily="2" charset="2"/>
        <a:buChar char="l"/>
        <a:defRPr sz="24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pic>
        <p:nvPicPr>
          <p:cNvPr id="5" name="Picture 4" descr="16-9-coding-white-space.png"/>
          <p:cNvPicPr>
            <a:picLocks noChangeAspect="1"/>
          </p:cNvPicPr>
          <p:nvPr/>
        </p:nvPicPr>
        <p:blipFill>
          <a:blip r:embed="rId5"/>
          <a:stretch>
            <a:fillRect/>
          </a:stretch>
        </p:blipFill>
        <p:spPr>
          <a:xfrm>
            <a:off x="387350" y="1331495"/>
            <a:ext cx="8369300" cy="5526505"/>
          </a:xfrm>
          <a:prstGeom prst="rect">
            <a:avLst/>
          </a:prstGeom>
        </p:spPr>
      </p:pic>
      <p:sp>
        <p:nvSpPr>
          <p:cNvPr id="2" name="Title Placeholder 1"/>
          <p:cNvSpPr>
            <a:spLocks noGrp="1"/>
          </p:cNvSpPr>
          <p:nvPr>
            <p:ph type="title"/>
          </p:nvPr>
        </p:nvSpPr>
        <p:spPr>
          <a:xfrm>
            <a:off x="381000" y="152400"/>
            <a:ext cx="8382000" cy="553998"/>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573505" y="1459832"/>
            <a:ext cx="8005009" cy="1602939"/>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 bg1="lt1" tx1="dk1" bg2="lt2" tx2="dk2" accent1="accent1" accent2="accent2" accent3="accent3" accent4="accent4" accent5="accent5" accent6="accent6" hlink="hlink" folHlink="folHlink"/>
  <p:sldLayoutIdLst>
    <p:sldLayoutId id="2147483721" r:id="rId1"/>
    <p:sldLayoutId id="2147483724" r:id="rId2"/>
  </p:sldLayoutIdLst>
  <p:transition>
    <p:fade/>
  </p:transition>
  <p:txStyles>
    <p:titleStyle>
      <a:lvl1pPr algn="l" defTabSz="914363" rtl="0" eaLnBrk="1" latinLnBrk="0" hangingPunct="1">
        <a:lnSpc>
          <a:spcPct val="90000"/>
        </a:lnSpc>
        <a:spcBef>
          <a:spcPct val="0"/>
        </a:spcBef>
        <a:buNone/>
        <a:defRPr lang="en-US" sz="4000" b="0" kern="1200" cap="none" spc="-150" dirty="0">
          <a:ln w="3175">
            <a:noFill/>
          </a:ln>
          <a:gradFill>
            <a:gsLst>
              <a:gs pos="0">
                <a:srgbClr val="FFFFFF"/>
              </a:gs>
              <a:gs pos="86000">
                <a:srgbClr val="FFFFFF"/>
              </a:gs>
            </a:gsLst>
            <a:lin ang="5400000" scaled="0"/>
          </a:gradFill>
          <a:effectLst/>
          <a:latin typeface="+mj-lt"/>
          <a:ea typeface="+mn-ea"/>
          <a:cs typeface="Arial" charset="0"/>
        </a:defRPr>
      </a:lvl1pPr>
    </p:titleStyle>
    <p:bodyStyle>
      <a:lvl1pPr marL="0" indent="0" algn="l" defTabSz="914363" rtl="0" eaLnBrk="1" latinLnBrk="0" hangingPunct="1">
        <a:lnSpc>
          <a:spcPct val="78000"/>
        </a:lnSpc>
        <a:spcBef>
          <a:spcPct val="20000"/>
        </a:spcBef>
        <a:buFont typeface="Arial" pitchFamily="34" charset="0"/>
        <a:buNone/>
        <a:defRPr sz="2800" b="0" kern="1200">
          <a:solidFill>
            <a:schemeClr val="tx1"/>
          </a:solidFill>
          <a:latin typeface="Consolas" pitchFamily="49" charset="0"/>
          <a:ea typeface="+mn-ea"/>
          <a:cs typeface="Courier New" pitchFamily="49" charset="0"/>
        </a:defRPr>
      </a:lvl1pPr>
      <a:lvl2pPr marL="384954" indent="-7937" algn="l" defTabSz="914363" rtl="0" eaLnBrk="1" latinLnBrk="0" hangingPunct="1">
        <a:lnSpc>
          <a:spcPct val="78000"/>
        </a:lnSpc>
        <a:spcBef>
          <a:spcPct val="20000"/>
        </a:spcBef>
        <a:buFont typeface="Arial" pitchFamily="34" charset="0"/>
        <a:buNone/>
        <a:defRPr sz="2400" b="0" kern="1200">
          <a:solidFill>
            <a:schemeClr val="tx1"/>
          </a:solidFill>
          <a:latin typeface="Consolas" pitchFamily="49" charset="0"/>
          <a:ea typeface="+mn-ea"/>
          <a:cs typeface="Courier New" pitchFamily="49" charset="0"/>
        </a:defRPr>
      </a:lvl2pPr>
      <a:lvl3pPr marL="761970" indent="-7937" algn="l" defTabSz="914363" rtl="0" eaLnBrk="1" latinLnBrk="0" hangingPunct="1">
        <a:lnSpc>
          <a:spcPct val="78000"/>
        </a:lnSpc>
        <a:spcBef>
          <a:spcPct val="20000"/>
        </a:spcBef>
        <a:buFont typeface="Arial" pitchFamily="34" charset="0"/>
        <a:buNone/>
        <a:defRPr sz="2000" b="0" kern="1200">
          <a:solidFill>
            <a:schemeClr val="tx1"/>
          </a:solidFill>
          <a:latin typeface="Consolas" pitchFamily="49" charset="0"/>
          <a:ea typeface="+mn-ea"/>
          <a:cs typeface="Courier New" pitchFamily="49" charset="0"/>
        </a:defRPr>
      </a:lvl3pPr>
      <a:lvl4pPr marL="1094009" indent="7937" algn="l" defTabSz="914363" rtl="0" eaLnBrk="1" latinLnBrk="0" hangingPunct="1">
        <a:lnSpc>
          <a:spcPct val="78000"/>
        </a:lnSpc>
        <a:spcBef>
          <a:spcPct val="20000"/>
        </a:spcBef>
        <a:buFont typeface="Arial" pitchFamily="34" charset="0"/>
        <a:buNone/>
        <a:defRPr sz="2000" b="0" kern="1200">
          <a:solidFill>
            <a:schemeClr val="tx1"/>
          </a:solidFill>
          <a:latin typeface="Consolas" pitchFamily="49" charset="0"/>
          <a:ea typeface="+mn-ea"/>
          <a:cs typeface="Courier New" pitchFamily="49" charset="0"/>
        </a:defRPr>
      </a:lvl4pPr>
      <a:lvl5pPr marL="1426047" indent="0" algn="l" defTabSz="914363" rtl="0" eaLnBrk="1" latinLnBrk="0" hangingPunct="1">
        <a:lnSpc>
          <a:spcPct val="78000"/>
        </a:lnSpc>
        <a:spcBef>
          <a:spcPct val="20000"/>
        </a:spcBef>
        <a:buFont typeface="Arial" pitchFamily="34" charset="0"/>
        <a:buNone/>
        <a:defRPr sz="2000" b="0" kern="1200">
          <a:solidFill>
            <a:schemeClr val="tx1"/>
          </a:solidFill>
          <a:latin typeface="Consolas" pitchFamily="49" charset="0"/>
          <a:ea typeface="+mn-ea"/>
          <a:cs typeface="Courier New"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9.xml"/><Relationship Id="rId5" Type="http://schemas.openxmlformats.org/officeDocument/2006/relationships/image" Target="../media/image12.png"/><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9.xml"/><Relationship Id="rId5" Type="http://schemas.openxmlformats.org/officeDocument/2006/relationships/image" Target="../media/image14.png"/><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6.xml"/><Relationship Id="rId1" Type="http://schemas.openxmlformats.org/officeDocument/2006/relationships/slideLayout" Target="../slideLayouts/slideLayout9.xml"/><Relationship Id="rId4" Type="http://schemas.openxmlformats.org/officeDocument/2006/relationships/image" Target="../media/image16.png"/></Relationships>
</file>

<file path=ppt/slides/_rels/slide27.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notesSlide" Target="../notesSlides/notesSlide27.xml"/><Relationship Id="rId1" Type="http://schemas.openxmlformats.org/officeDocument/2006/relationships/slideLayout" Target="../slideLayouts/slideLayout9.xml"/><Relationship Id="rId6" Type="http://schemas.openxmlformats.org/officeDocument/2006/relationships/image" Target="../media/image20.png"/><Relationship Id="rId5" Type="http://schemas.openxmlformats.org/officeDocument/2006/relationships/image" Target="../media/image19.png"/><Relationship Id="rId10" Type="http://schemas.openxmlformats.org/officeDocument/2006/relationships/image" Target="../media/image24.png"/><Relationship Id="rId4" Type="http://schemas.openxmlformats.org/officeDocument/2006/relationships/image" Target="../media/image18.png"/><Relationship Id="rId9" Type="http://schemas.openxmlformats.org/officeDocument/2006/relationships/image" Target="../media/image23.png"/></Relationships>
</file>

<file path=ppt/slides/_rels/slide2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8.xml"/><Relationship Id="rId1" Type="http://schemas.openxmlformats.org/officeDocument/2006/relationships/slideLayout" Target="../slideLayouts/slideLayout10.xml"/><Relationship Id="rId4" Type="http://schemas.openxmlformats.org/officeDocument/2006/relationships/image" Target="../media/image26.png"/></Relationships>
</file>

<file path=ppt/slides/_rels/slide29.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9.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3" Type="http://schemas.openxmlformats.org/officeDocument/2006/relationships/hyperlink" Target="http://msdn.microsoft.com/concurrency" TargetMode="External"/><Relationship Id="rId2" Type="http://schemas.openxmlformats.org/officeDocument/2006/relationships/notesSlide" Target="../notesSlides/notesSlide33.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3" Type="http://schemas.openxmlformats.org/officeDocument/2006/relationships/hyperlink" Target="mailto:GT64P@microsoft.com" TargetMode="External"/><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hyperlink" Target="http://go.microsoft.com/fwlink/?LinkId=131250" TargetMode="External"/><Relationship Id="rId7" Type="http://schemas.openxmlformats.org/officeDocument/2006/relationships/hyperlink" Target="http://download.intel.com/technology/computing/vptech/Intel(r)_VT_for_Direct_IO.pdf" TargetMode="External"/><Relationship Id="rId2" Type="http://schemas.openxmlformats.org/officeDocument/2006/relationships/notesSlide" Target="../notesSlides/notesSlide36.xml"/><Relationship Id="rId1" Type="http://schemas.openxmlformats.org/officeDocument/2006/relationships/slideLayout" Target="../slideLayouts/slideLayout4.xml"/><Relationship Id="rId6" Type="http://schemas.openxmlformats.org/officeDocument/2006/relationships/hyperlink" Target="http://download.intel.com/design/processor/specupdt/318148.pdf" TargetMode="External"/><Relationship Id="rId5" Type="http://schemas.openxmlformats.org/officeDocument/2006/relationships/hyperlink" Target="http://msdn.microsoft.com/concurrency" TargetMode="External"/><Relationship Id="rId4" Type="http://schemas.openxmlformats.org/officeDocument/2006/relationships/hyperlink" Target="http://blogs.technet.com/winserverperformance/" TargetMode="External"/></Relationships>
</file>

<file path=ppt/slides/_rels/slide3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7.xml"/><Relationship Id="rId1" Type="http://schemas.openxmlformats.org/officeDocument/2006/relationships/slideLayout" Target="../slideLayouts/slideLayout9.xml"/><Relationship Id="rId5" Type="http://schemas.openxmlformats.org/officeDocument/2006/relationships/image" Target="../media/image30.png"/><Relationship Id="rId4" Type="http://schemas.openxmlformats.org/officeDocument/2006/relationships/image" Target="../media/image29.png"/></Relationships>
</file>

<file path=ppt/slides/_rels/slide3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9.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20135" y="1371601"/>
            <a:ext cx="7681913" cy="2056896"/>
          </a:xfrm>
        </p:spPr>
        <p:txBody>
          <a:bodyPr/>
          <a:lstStyle/>
          <a:p>
            <a:r>
              <a:rPr lang="en-US" dirty="0" smtClean="0"/>
              <a:t>Developing Applications For More Than 64 Logical Processors In Windows Server 2008 R2</a:t>
            </a:r>
            <a:endParaRPr lang="en-US" dirty="0"/>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730044" y="1411552"/>
            <a:ext cx="7672003" cy="1597169"/>
          </a:xfrm>
        </p:spPr>
        <p:txBody>
          <a:bodyPr/>
          <a:lstStyle/>
          <a:p>
            <a:r>
              <a:rPr lang="en-US" sz="2400" dirty="0" smtClean="0"/>
              <a:t>Segmented specification – “groups” of CPUs</a:t>
            </a:r>
          </a:p>
          <a:p>
            <a:pPr marL="741363" lvl="1" indent="-347663"/>
            <a:r>
              <a:rPr lang="en-US" sz="2000" dirty="0" smtClean="0"/>
              <a:t>CPUs identified in software by Group# : CPU# </a:t>
            </a:r>
          </a:p>
          <a:p>
            <a:pPr marL="741363" lvl="1" indent="-347663"/>
            <a:r>
              <a:rPr lang="en-US" sz="2000" dirty="0" smtClean="0"/>
              <a:t>Allows backward compatibility with 64-bit affinity</a:t>
            </a:r>
          </a:p>
          <a:p>
            <a:pPr marL="741363" lvl="1" indent="-347663"/>
            <a:r>
              <a:rPr lang="en-US" sz="2000" dirty="0" smtClean="0"/>
              <a:t>New applications have full CPU range using new APIs</a:t>
            </a:r>
          </a:p>
          <a:p>
            <a:pPr marL="741363" lvl="1" indent="-347663"/>
            <a:r>
              <a:rPr lang="en-US" sz="2000" dirty="0" smtClean="0"/>
              <a:t>Permits better locality during scheduling than a “flat” specification</a:t>
            </a:r>
          </a:p>
        </p:txBody>
      </p:sp>
      <p:sp>
        <p:nvSpPr>
          <p:cNvPr id="2" name="Title 1"/>
          <p:cNvSpPr>
            <a:spLocks noGrp="1"/>
          </p:cNvSpPr>
          <p:nvPr>
            <p:ph type="title"/>
          </p:nvPr>
        </p:nvSpPr>
        <p:spPr/>
        <p:txBody>
          <a:bodyPr/>
          <a:lstStyle/>
          <a:p>
            <a:r>
              <a:rPr lang="en-US" smtClean="0"/>
              <a:t>Greater Than 64LP Support</a:t>
            </a:r>
            <a:endParaRPr lang="en-US"/>
          </a:p>
        </p:txBody>
      </p:sp>
      <p:pic>
        <p:nvPicPr>
          <p:cNvPr id="51203" name="Picture 3"/>
          <p:cNvPicPr>
            <a:picLocks noChangeAspect="1" noChangeArrowheads="1"/>
          </p:cNvPicPr>
          <p:nvPr/>
        </p:nvPicPr>
        <p:blipFill>
          <a:blip r:embed="rId3"/>
          <a:srcRect/>
          <a:stretch>
            <a:fillRect/>
          </a:stretch>
        </p:blipFill>
        <p:spPr bwMode="auto">
          <a:xfrm>
            <a:off x="838200" y="3207506"/>
            <a:ext cx="7409716" cy="3421894"/>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730044" y="1411552"/>
            <a:ext cx="7672003" cy="3426579"/>
          </a:xfrm>
        </p:spPr>
        <p:txBody>
          <a:bodyPr/>
          <a:lstStyle/>
          <a:p>
            <a:r>
              <a:rPr lang="en-US" dirty="0" smtClean="0"/>
              <a:t>Today – Focus on Server </a:t>
            </a:r>
            <a:br>
              <a:rPr lang="en-US" dirty="0" smtClean="0"/>
            </a:br>
            <a:r>
              <a:rPr lang="en-US" dirty="0" smtClean="0"/>
              <a:t>and single LOB applications</a:t>
            </a:r>
          </a:p>
          <a:p>
            <a:pPr lvl="1"/>
            <a:r>
              <a:rPr lang="en-US" dirty="0" smtClean="0"/>
              <a:t>Intel, AMD, HP, Unisys, IBM, NEC, Fujitsu </a:t>
            </a:r>
          </a:p>
          <a:p>
            <a:pPr lvl="1"/>
            <a:r>
              <a:rPr lang="en-US" dirty="0" smtClean="0"/>
              <a:t>SQL Server, SAP</a:t>
            </a:r>
          </a:p>
          <a:p>
            <a:pPr lvl="1"/>
            <a:r>
              <a:rPr lang="en-US" dirty="0" smtClean="0"/>
              <a:t>NICs</a:t>
            </a:r>
          </a:p>
          <a:p>
            <a:pPr lvl="1"/>
            <a:r>
              <a:rPr lang="en-US" dirty="0" smtClean="0"/>
              <a:t>Storage</a:t>
            </a:r>
          </a:p>
          <a:p>
            <a:r>
              <a:rPr lang="en-US" dirty="0" smtClean="0"/>
              <a:t>Tomorrow – Focus expands to client and the larger driver and application ecosystem</a:t>
            </a:r>
          </a:p>
        </p:txBody>
      </p:sp>
      <p:sp>
        <p:nvSpPr>
          <p:cNvPr id="2" name="Title 1"/>
          <p:cNvSpPr>
            <a:spLocks noGrp="1"/>
          </p:cNvSpPr>
          <p:nvPr>
            <p:ph type="title"/>
          </p:nvPr>
        </p:nvSpPr>
        <p:spPr/>
        <p:txBody>
          <a:bodyPr/>
          <a:lstStyle/>
          <a:p>
            <a:r>
              <a:rPr lang="en-US" smtClean="0"/>
              <a:t>Engagements</a:t>
            </a:r>
            <a:endParaRPr lang="en-US" dirty="0"/>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350" y="152400"/>
            <a:ext cx="8369300" cy="997196"/>
          </a:xfrm>
        </p:spPr>
        <p:txBody>
          <a:bodyPr/>
          <a:lstStyle/>
          <a:p>
            <a:r>
              <a:rPr lang="en-US" dirty="0" smtClean="0"/>
              <a:t>HP Superdome HW Configuration</a:t>
            </a:r>
            <a:br>
              <a:rPr lang="en-US" dirty="0" smtClean="0"/>
            </a:br>
            <a:r>
              <a:rPr lang="en-US" sz="3200" dirty="0" smtClean="0">
                <a:solidFill>
                  <a:schemeClr val="accent3"/>
                </a:solidFill>
              </a:rPr>
              <a:t>IA64 example – 256 Logical Processors </a:t>
            </a:r>
            <a:endParaRPr lang="en-US" sz="2800" dirty="0">
              <a:solidFill>
                <a:schemeClr val="accent3"/>
              </a:solidFill>
            </a:endParaRPr>
          </a:p>
        </p:txBody>
      </p:sp>
      <p:pic>
        <p:nvPicPr>
          <p:cNvPr id="4" name="Picture 11"/>
          <p:cNvPicPr>
            <a:picLocks noChangeAspect="1" noChangeArrowheads="1"/>
          </p:cNvPicPr>
          <p:nvPr/>
        </p:nvPicPr>
        <p:blipFill>
          <a:blip r:embed="rId3"/>
          <a:srcRect/>
          <a:stretch>
            <a:fillRect/>
          </a:stretch>
        </p:blipFill>
        <p:spPr bwMode="auto">
          <a:xfrm>
            <a:off x="6248400" y="3581400"/>
            <a:ext cx="1485900" cy="323850"/>
          </a:xfrm>
          <a:prstGeom prst="rect">
            <a:avLst/>
          </a:prstGeom>
          <a:noFill/>
          <a:ln w="9525">
            <a:noFill/>
            <a:miter lim="800000"/>
            <a:headEnd/>
            <a:tailEnd/>
          </a:ln>
        </p:spPr>
      </p:pic>
      <p:pic>
        <p:nvPicPr>
          <p:cNvPr id="5" name="Picture 11"/>
          <p:cNvPicPr>
            <a:picLocks noChangeAspect="1" noChangeArrowheads="1"/>
          </p:cNvPicPr>
          <p:nvPr/>
        </p:nvPicPr>
        <p:blipFill>
          <a:blip r:embed="rId3"/>
          <a:srcRect/>
          <a:stretch>
            <a:fillRect/>
          </a:stretch>
        </p:blipFill>
        <p:spPr bwMode="auto">
          <a:xfrm>
            <a:off x="6248400" y="3867150"/>
            <a:ext cx="1485900" cy="323850"/>
          </a:xfrm>
          <a:prstGeom prst="rect">
            <a:avLst/>
          </a:prstGeom>
          <a:noFill/>
          <a:ln w="9525">
            <a:noFill/>
            <a:miter lim="800000"/>
            <a:headEnd/>
            <a:tailEnd/>
          </a:ln>
        </p:spPr>
      </p:pic>
      <p:pic>
        <p:nvPicPr>
          <p:cNvPr id="6" name="Picture 11"/>
          <p:cNvPicPr>
            <a:picLocks noChangeAspect="1" noChangeArrowheads="1"/>
          </p:cNvPicPr>
          <p:nvPr/>
        </p:nvPicPr>
        <p:blipFill>
          <a:blip r:embed="rId3"/>
          <a:srcRect/>
          <a:stretch>
            <a:fillRect/>
          </a:stretch>
        </p:blipFill>
        <p:spPr bwMode="auto">
          <a:xfrm>
            <a:off x="6400800" y="3733800"/>
            <a:ext cx="1485900" cy="323850"/>
          </a:xfrm>
          <a:prstGeom prst="rect">
            <a:avLst/>
          </a:prstGeom>
          <a:noFill/>
          <a:ln w="9525">
            <a:noFill/>
            <a:miter lim="800000"/>
            <a:headEnd/>
            <a:tailEnd/>
          </a:ln>
        </p:spPr>
      </p:pic>
      <p:pic>
        <p:nvPicPr>
          <p:cNvPr id="7" name="Picture 11"/>
          <p:cNvPicPr>
            <a:picLocks noChangeAspect="1" noChangeArrowheads="1"/>
          </p:cNvPicPr>
          <p:nvPr/>
        </p:nvPicPr>
        <p:blipFill>
          <a:blip r:embed="rId3"/>
          <a:srcRect/>
          <a:stretch>
            <a:fillRect/>
          </a:stretch>
        </p:blipFill>
        <p:spPr bwMode="auto">
          <a:xfrm>
            <a:off x="6400800" y="4019550"/>
            <a:ext cx="1485900" cy="323850"/>
          </a:xfrm>
          <a:prstGeom prst="rect">
            <a:avLst/>
          </a:prstGeom>
          <a:noFill/>
          <a:ln w="9525">
            <a:noFill/>
            <a:miter lim="800000"/>
            <a:headEnd/>
            <a:tailEnd/>
          </a:ln>
        </p:spPr>
      </p:pic>
      <p:pic>
        <p:nvPicPr>
          <p:cNvPr id="8" name="Picture 11"/>
          <p:cNvPicPr>
            <a:picLocks noChangeAspect="1" noChangeArrowheads="1"/>
          </p:cNvPicPr>
          <p:nvPr/>
        </p:nvPicPr>
        <p:blipFill>
          <a:blip r:embed="rId3"/>
          <a:srcRect/>
          <a:stretch>
            <a:fillRect/>
          </a:stretch>
        </p:blipFill>
        <p:spPr bwMode="auto">
          <a:xfrm>
            <a:off x="6553200" y="3886200"/>
            <a:ext cx="1485900" cy="323850"/>
          </a:xfrm>
          <a:prstGeom prst="rect">
            <a:avLst/>
          </a:prstGeom>
          <a:noFill/>
          <a:ln w="9525">
            <a:noFill/>
            <a:miter lim="800000"/>
            <a:headEnd/>
            <a:tailEnd/>
          </a:ln>
        </p:spPr>
      </p:pic>
      <p:pic>
        <p:nvPicPr>
          <p:cNvPr id="9" name="Picture 11"/>
          <p:cNvPicPr>
            <a:picLocks noChangeAspect="1" noChangeArrowheads="1"/>
          </p:cNvPicPr>
          <p:nvPr/>
        </p:nvPicPr>
        <p:blipFill>
          <a:blip r:embed="rId3"/>
          <a:srcRect/>
          <a:stretch>
            <a:fillRect/>
          </a:stretch>
        </p:blipFill>
        <p:spPr bwMode="auto">
          <a:xfrm>
            <a:off x="6553200" y="4171950"/>
            <a:ext cx="1485900" cy="323850"/>
          </a:xfrm>
          <a:prstGeom prst="rect">
            <a:avLst/>
          </a:prstGeom>
          <a:noFill/>
          <a:ln w="9525">
            <a:noFill/>
            <a:miter lim="800000"/>
            <a:headEnd/>
            <a:tailEnd/>
          </a:ln>
        </p:spPr>
      </p:pic>
      <p:pic>
        <p:nvPicPr>
          <p:cNvPr id="10" name="Picture 11"/>
          <p:cNvPicPr>
            <a:picLocks noChangeAspect="1" noChangeArrowheads="1"/>
          </p:cNvPicPr>
          <p:nvPr/>
        </p:nvPicPr>
        <p:blipFill>
          <a:blip r:embed="rId3"/>
          <a:srcRect/>
          <a:stretch>
            <a:fillRect/>
          </a:stretch>
        </p:blipFill>
        <p:spPr bwMode="auto">
          <a:xfrm>
            <a:off x="6705600" y="4038600"/>
            <a:ext cx="1485900" cy="323850"/>
          </a:xfrm>
          <a:prstGeom prst="rect">
            <a:avLst/>
          </a:prstGeom>
          <a:noFill/>
          <a:ln w="9525">
            <a:noFill/>
            <a:miter lim="800000"/>
            <a:headEnd/>
            <a:tailEnd/>
          </a:ln>
        </p:spPr>
      </p:pic>
      <p:pic>
        <p:nvPicPr>
          <p:cNvPr id="11" name="Picture 11"/>
          <p:cNvPicPr>
            <a:picLocks noChangeAspect="1" noChangeArrowheads="1"/>
          </p:cNvPicPr>
          <p:nvPr/>
        </p:nvPicPr>
        <p:blipFill>
          <a:blip r:embed="rId3"/>
          <a:srcRect/>
          <a:stretch>
            <a:fillRect/>
          </a:stretch>
        </p:blipFill>
        <p:spPr bwMode="auto">
          <a:xfrm>
            <a:off x="6705600" y="4324350"/>
            <a:ext cx="1485900" cy="323850"/>
          </a:xfrm>
          <a:prstGeom prst="rect">
            <a:avLst/>
          </a:prstGeom>
          <a:noFill/>
          <a:ln w="9525">
            <a:noFill/>
            <a:miter lim="800000"/>
            <a:headEnd/>
            <a:tailEnd/>
          </a:ln>
        </p:spPr>
      </p:pic>
      <p:pic>
        <p:nvPicPr>
          <p:cNvPr id="12" name="Picture 11"/>
          <p:cNvPicPr>
            <a:picLocks noChangeAspect="1" noChangeArrowheads="1"/>
          </p:cNvPicPr>
          <p:nvPr/>
        </p:nvPicPr>
        <p:blipFill>
          <a:blip r:embed="rId3"/>
          <a:srcRect/>
          <a:stretch>
            <a:fillRect/>
          </a:stretch>
        </p:blipFill>
        <p:spPr bwMode="auto">
          <a:xfrm>
            <a:off x="6858000" y="4191000"/>
            <a:ext cx="1485900" cy="323850"/>
          </a:xfrm>
          <a:prstGeom prst="rect">
            <a:avLst/>
          </a:prstGeom>
          <a:noFill/>
          <a:ln w="9525">
            <a:noFill/>
            <a:miter lim="800000"/>
            <a:headEnd/>
            <a:tailEnd/>
          </a:ln>
        </p:spPr>
      </p:pic>
      <p:pic>
        <p:nvPicPr>
          <p:cNvPr id="13" name="Picture 11"/>
          <p:cNvPicPr>
            <a:picLocks noChangeAspect="1" noChangeArrowheads="1"/>
          </p:cNvPicPr>
          <p:nvPr/>
        </p:nvPicPr>
        <p:blipFill>
          <a:blip r:embed="rId3"/>
          <a:srcRect/>
          <a:stretch>
            <a:fillRect/>
          </a:stretch>
        </p:blipFill>
        <p:spPr bwMode="auto">
          <a:xfrm>
            <a:off x="6858000" y="4476750"/>
            <a:ext cx="1485900" cy="323850"/>
          </a:xfrm>
          <a:prstGeom prst="rect">
            <a:avLst/>
          </a:prstGeom>
          <a:noFill/>
          <a:ln w="9525">
            <a:noFill/>
            <a:miter lim="800000"/>
            <a:headEnd/>
            <a:tailEnd/>
          </a:ln>
        </p:spPr>
      </p:pic>
      <p:pic>
        <p:nvPicPr>
          <p:cNvPr id="14" name="Picture 11"/>
          <p:cNvPicPr>
            <a:picLocks noChangeAspect="1" noChangeArrowheads="1"/>
          </p:cNvPicPr>
          <p:nvPr/>
        </p:nvPicPr>
        <p:blipFill>
          <a:blip r:embed="rId3"/>
          <a:srcRect/>
          <a:stretch>
            <a:fillRect/>
          </a:stretch>
        </p:blipFill>
        <p:spPr bwMode="auto">
          <a:xfrm>
            <a:off x="7010400" y="4343400"/>
            <a:ext cx="1485900" cy="323850"/>
          </a:xfrm>
          <a:prstGeom prst="rect">
            <a:avLst/>
          </a:prstGeom>
          <a:noFill/>
          <a:ln w="9525">
            <a:noFill/>
            <a:miter lim="800000"/>
            <a:headEnd/>
            <a:tailEnd/>
          </a:ln>
        </p:spPr>
      </p:pic>
      <p:pic>
        <p:nvPicPr>
          <p:cNvPr id="15" name="Picture 11"/>
          <p:cNvPicPr>
            <a:picLocks noChangeAspect="1" noChangeArrowheads="1"/>
          </p:cNvPicPr>
          <p:nvPr/>
        </p:nvPicPr>
        <p:blipFill>
          <a:blip r:embed="rId3"/>
          <a:srcRect/>
          <a:stretch>
            <a:fillRect/>
          </a:stretch>
        </p:blipFill>
        <p:spPr bwMode="auto">
          <a:xfrm>
            <a:off x="7010400" y="4629150"/>
            <a:ext cx="1485900" cy="323850"/>
          </a:xfrm>
          <a:prstGeom prst="rect">
            <a:avLst/>
          </a:prstGeom>
          <a:noFill/>
          <a:ln w="9525">
            <a:noFill/>
            <a:miter lim="800000"/>
            <a:headEnd/>
            <a:tailEnd/>
          </a:ln>
        </p:spPr>
      </p:pic>
      <p:pic>
        <p:nvPicPr>
          <p:cNvPr id="16" name="Picture 11"/>
          <p:cNvPicPr>
            <a:picLocks noChangeAspect="1" noChangeArrowheads="1"/>
          </p:cNvPicPr>
          <p:nvPr/>
        </p:nvPicPr>
        <p:blipFill>
          <a:blip r:embed="rId3"/>
          <a:srcRect/>
          <a:stretch>
            <a:fillRect/>
          </a:stretch>
        </p:blipFill>
        <p:spPr bwMode="auto">
          <a:xfrm>
            <a:off x="7162800" y="4495800"/>
            <a:ext cx="1485900" cy="323850"/>
          </a:xfrm>
          <a:prstGeom prst="rect">
            <a:avLst/>
          </a:prstGeom>
          <a:noFill/>
          <a:ln w="9525">
            <a:noFill/>
            <a:miter lim="800000"/>
            <a:headEnd/>
            <a:tailEnd/>
          </a:ln>
        </p:spPr>
      </p:pic>
      <p:pic>
        <p:nvPicPr>
          <p:cNvPr id="17" name="Picture 11"/>
          <p:cNvPicPr>
            <a:picLocks noChangeAspect="1" noChangeArrowheads="1"/>
          </p:cNvPicPr>
          <p:nvPr/>
        </p:nvPicPr>
        <p:blipFill>
          <a:blip r:embed="rId3"/>
          <a:srcRect/>
          <a:stretch>
            <a:fillRect/>
          </a:stretch>
        </p:blipFill>
        <p:spPr bwMode="auto">
          <a:xfrm>
            <a:off x="7162800" y="4781550"/>
            <a:ext cx="1485900" cy="323850"/>
          </a:xfrm>
          <a:prstGeom prst="rect">
            <a:avLst/>
          </a:prstGeom>
          <a:noFill/>
          <a:ln w="9525">
            <a:noFill/>
            <a:miter lim="800000"/>
            <a:headEnd/>
            <a:tailEnd/>
          </a:ln>
        </p:spPr>
      </p:pic>
      <p:pic>
        <p:nvPicPr>
          <p:cNvPr id="18" name="Picture 11"/>
          <p:cNvPicPr>
            <a:picLocks noChangeAspect="1" noChangeArrowheads="1"/>
          </p:cNvPicPr>
          <p:nvPr/>
        </p:nvPicPr>
        <p:blipFill>
          <a:blip r:embed="rId3"/>
          <a:srcRect/>
          <a:stretch>
            <a:fillRect/>
          </a:stretch>
        </p:blipFill>
        <p:spPr bwMode="auto">
          <a:xfrm>
            <a:off x="7315200" y="4648200"/>
            <a:ext cx="1485900" cy="323850"/>
          </a:xfrm>
          <a:prstGeom prst="rect">
            <a:avLst/>
          </a:prstGeom>
          <a:noFill/>
          <a:ln w="9525">
            <a:noFill/>
            <a:miter lim="800000"/>
            <a:headEnd/>
            <a:tailEnd/>
          </a:ln>
        </p:spPr>
      </p:pic>
      <p:pic>
        <p:nvPicPr>
          <p:cNvPr id="19" name="Picture 11"/>
          <p:cNvPicPr>
            <a:picLocks noChangeAspect="1" noChangeArrowheads="1"/>
          </p:cNvPicPr>
          <p:nvPr/>
        </p:nvPicPr>
        <p:blipFill>
          <a:blip r:embed="rId3"/>
          <a:srcRect/>
          <a:stretch>
            <a:fillRect/>
          </a:stretch>
        </p:blipFill>
        <p:spPr bwMode="auto">
          <a:xfrm>
            <a:off x="7315200" y="4933950"/>
            <a:ext cx="1485900" cy="323850"/>
          </a:xfrm>
          <a:prstGeom prst="rect">
            <a:avLst/>
          </a:prstGeom>
          <a:noFill/>
          <a:ln w="9525">
            <a:noFill/>
            <a:miter lim="800000"/>
            <a:headEnd/>
            <a:tailEnd/>
          </a:ln>
        </p:spPr>
      </p:pic>
      <p:pic>
        <p:nvPicPr>
          <p:cNvPr id="20" name="Picture 8"/>
          <p:cNvPicPr>
            <a:picLocks noChangeAspect="1" noChangeArrowheads="1"/>
          </p:cNvPicPr>
          <p:nvPr/>
        </p:nvPicPr>
        <p:blipFill>
          <a:blip r:embed="rId4"/>
          <a:srcRect/>
          <a:stretch>
            <a:fillRect/>
          </a:stretch>
        </p:blipFill>
        <p:spPr bwMode="auto">
          <a:xfrm>
            <a:off x="3257550" y="2362200"/>
            <a:ext cx="1466850" cy="523875"/>
          </a:xfrm>
          <a:prstGeom prst="rect">
            <a:avLst/>
          </a:prstGeom>
          <a:noFill/>
          <a:ln w="9525">
            <a:noFill/>
            <a:miter lim="800000"/>
            <a:headEnd/>
            <a:tailEnd/>
          </a:ln>
        </p:spPr>
      </p:pic>
      <p:pic>
        <p:nvPicPr>
          <p:cNvPr id="21" name="Picture 8"/>
          <p:cNvPicPr>
            <a:picLocks noChangeAspect="1" noChangeArrowheads="1"/>
          </p:cNvPicPr>
          <p:nvPr/>
        </p:nvPicPr>
        <p:blipFill>
          <a:blip r:embed="rId4"/>
          <a:srcRect/>
          <a:stretch>
            <a:fillRect/>
          </a:stretch>
        </p:blipFill>
        <p:spPr bwMode="auto">
          <a:xfrm>
            <a:off x="3409950" y="2514600"/>
            <a:ext cx="1466850" cy="523875"/>
          </a:xfrm>
          <a:prstGeom prst="rect">
            <a:avLst/>
          </a:prstGeom>
          <a:noFill/>
          <a:ln w="9525">
            <a:noFill/>
            <a:miter lim="800000"/>
            <a:headEnd/>
            <a:tailEnd/>
          </a:ln>
        </p:spPr>
      </p:pic>
      <p:pic>
        <p:nvPicPr>
          <p:cNvPr id="22" name="Picture 8"/>
          <p:cNvPicPr>
            <a:picLocks noChangeAspect="1" noChangeArrowheads="1"/>
          </p:cNvPicPr>
          <p:nvPr/>
        </p:nvPicPr>
        <p:blipFill>
          <a:blip r:embed="rId4"/>
          <a:srcRect/>
          <a:stretch>
            <a:fillRect/>
          </a:stretch>
        </p:blipFill>
        <p:spPr bwMode="auto">
          <a:xfrm>
            <a:off x="3562350" y="2667000"/>
            <a:ext cx="1466850" cy="523875"/>
          </a:xfrm>
          <a:prstGeom prst="rect">
            <a:avLst/>
          </a:prstGeom>
          <a:noFill/>
          <a:ln w="9525">
            <a:noFill/>
            <a:miter lim="800000"/>
            <a:headEnd/>
            <a:tailEnd/>
          </a:ln>
        </p:spPr>
      </p:pic>
      <p:pic>
        <p:nvPicPr>
          <p:cNvPr id="23" name="Picture 8"/>
          <p:cNvPicPr>
            <a:picLocks noChangeAspect="1" noChangeArrowheads="1"/>
          </p:cNvPicPr>
          <p:nvPr/>
        </p:nvPicPr>
        <p:blipFill>
          <a:blip r:embed="rId4"/>
          <a:srcRect/>
          <a:stretch>
            <a:fillRect/>
          </a:stretch>
        </p:blipFill>
        <p:spPr bwMode="auto">
          <a:xfrm>
            <a:off x="3714750" y="2819400"/>
            <a:ext cx="1466850" cy="523875"/>
          </a:xfrm>
          <a:prstGeom prst="rect">
            <a:avLst/>
          </a:prstGeom>
          <a:noFill/>
          <a:ln w="9525">
            <a:noFill/>
            <a:miter lim="800000"/>
            <a:headEnd/>
            <a:tailEnd/>
          </a:ln>
        </p:spPr>
      </p:pic>
      <p:pic>
        <p:nvPicPr>
          <p:cNvPr id="24" name="Picture 8"/>
          <p:cNvPicPr>
            <a:picLocks noChangeAspect="1" noChangeArrowheads="1"/>
          </p:cNvPicPr>
          <p:nvPr/>
        </p:nvPicPr>
        <p:blipFill>
          <a:blip r:embed="rId4"/>
          <a:srcRect/>
          <a:stretch>
            <a:fillRect/>
          </a:stretch>
        </p:blipFill>
        <p:spPr bwMode="auto">
          <a:xfrm>
            <a:off x="3867150" y="2971800"/>
            <a:ext cx="1466850" cy="523875"/>
          </a:xfrm>
          <a:prstGeom prst="rect">
            <a:avLst/>
          </a:prstGeom>
          <a:noFill/>
          <a:ln w="9525">
            <a:noFill/>
            <a:miter lim="800000"/>
            <a:headEnd/>
            <a:tailEnd/>
          </a:ln>
        </p:spPr>
      </p:pic>
      <p:pic>
        <p:nvPicPr>
          <p:cNvPr id="25" name="Picture 8"/>
          <p:cNvPicPr>
            <a:picLocks noChangeAspect="1" noChangeArrowheads="1"/>
          </p:cNvPicPr>
          <p:nvPr/>
        </p:nvPicPr>
        <p:blipFill>
          <a:blip r:embed="rId4"/>
          <a:srcRect/>
          <a:stretch>
            <a:fillRect/>
          </a:stretch>
        </p:blipFill>
        <p:spPr bwMode="auto">
          <a:xfrm>
            <a:off x="4019550" y="3124200"/>
            <a:ext cx="1466850" cy="523875"/>
          </a:xfrm>
          <a:prstGeom prst="rect">
            <a:avLst/>
          </a:prstGeom>
          <a:noFill/>
          <a:ln w="9525">
            <a:noFill/>
            <a:miter lim="800000"/>
            <a:headEnd/>
            <a:tailEnd/>
          </a:ln>
        </p:spPr>
      </p:pic>
      <p:pic>
        <p:nvPicPr>
          <p:cNvPr id="26" name="Picture 8"/>
          <p:cNvPicPr>
            <a:picLocks noChangeAspect="1" noChangeArrowheads="1"/>
          </p:cNvPicPr>
          <p:nvPr/>
        </p:nvPicPr>
        <p:blipFill>
          <a:blip r:embed="rId4"/>
          <a:srcRect/>
          <a:stretch>
            <a:fillRect/>
          </a:stretch>
        </p:blipFill>
        <p:spPr bwMode="auto">
          <a:xfrm>
            <a:off x="3257550" y="3657600"/>
            <a:ext cx="1466850" cy="523875"/>
          </a:xfrm>
          <a:prstGeom prst="rect">
            <a:avLst/>
          </a:prstGeom>
          <a:noFill/>
          <a:ln w="9525">
            <a:noFill/>
            <a:miter lim="800000"/>
            <a:headEnd/>
            <a:tailEnd/>
          </a:ln>
        </p:spPr>
      </p:pic>
      <p:pic>
        <p:nvPicPr>
          <p:cNvPr id="27" name="Picture 8"/>
          <p:cNvPicPr>
            <a:picLocks noChangeAspect="1" noChangeArrowheads="1"/>
          </p:cNvPicPr>
          <p:nvPr/>
        </p:nvPicPr>
        <p:blipFill>
          <a:blip r:embed="rId4"/>
          <a:srcRect/>
          <a:stretch>
            <a:fillRect/>
          </a:stretch>
        </p:blipFill>
        <p:spPr bwMode="auto">
          <a:xfrm>
            <a:off x="3409950" y="3810000"/>
            <a:ext cx="1466850" cy="523875"/>
          </a:xfrm>
          <a:prstGeom prst="rect">
            <a:avLst/>
          </a:prstGeom>
          <a:noFill/>
          <a:ln w="9525">
            <a:noFill/>
            <a:miter lim="800000"/>
            <a:headEnd/>
            <a:tailEnd/>
          </a:ln>
        </p:spPr>
      </p:pic>
      <p:pic>
        <p:nvPicPr>
          <p:cNvPr id="28" name="Picture 8"/>
          <p:cNvPicPr>
            <a:picLocks noChangeAspect="1" noChangeArrowheads="1"/>
          </p:cNvPicPr>
          <p:nvPr/>
        </p:nvPicPr>
        <p:blipFill>
          <a:blip r:embed="rId4"/>
          <a:srcRect/>
          <a:stretch>
            <a:fillRect/>
          </a:stretch>
        </p:blipFill>
        <p:spPr bwMode="auto">
          <a:xfrm>
            <a:off x="3562350" y="3962400"/>
            <a:ext cx="1466850" cy="523875"/>
          </a:xfrm>
          <a:prstGeom prst="rect">
            <a:avLst/>
          </a:prstGeom>
          <a:noFill/>
          <a:ln w="9525">
            <a:noFill/>
            <a:miter lim="800000"/>
            <a:headEnd/>
            <a:tailEnd/>
          </a:ln>
        </p:spPr>
      </p:pic>
      <p:pic>
        <p:nvPicPr>
          <p:cNvPr id="29" name="Picture 8"/>
          <p:cNvPicPr>
            <a:picLocks noChangeAspect="1" noChangeArrowheads="1"/>
          </p:cNvPicPr>
          <p:nvPr/>
        </p:nvPicPr>
        <p:blipFill>
          <a:blip r:embed="rId4"/>
          <a:srcRect/>
          <a:stretch>
            <a:fillRect/>
          </a:stretch>
        </p:blipFill>
        <p:spPr bwMode="auto">
          <a:xfrm>
            <a:off x="3714750" y="4114800"/>
            <a:ext cx="1466850" cy="523875"/>
          </a:xfrm>
          <a:prstGeom prst="rect">
            <a:avLst/>
          </a:prstGeom>
          <a:noFill/>
          <a:ln w="9525">
            <a:noFill/>
            <a:miter lim="800000"/>
            <a:headEnd/>
            <a:tailEnd/>
          </a:ln>
        </p:spPr>
      </p:pic>
      <p:pic>
        <p:nvPicPr>
          <p:cNvPr id="30" name="Picture 8"/>
          <p:cNvPicPr>
            <a:picLocks noChangeAspect="1" noChangeArrowheads="1"/>
          </p:cNvPicPr>
          <p:nvPr/>
        </p:nvPicPr>
        <p:blipFill>
          <a:blip r:embed="rId4"/>
          <a:srcRect/>
          <a:stretch>
            <a:fillRect/>
          </a:stretch>
        </p:blipFill>
        <p:spPr bwMode="auto">
          <a:xfrm>
            <a:off x="3867150" y="4267200"/>
            <a:ext cx="1466850" cy="523875"/>
          </a:xfrm>
          <a:prstGeom prst="rect">
            <a:avLst/>
          </a:prstGeom>
          <a:noFill/>
          <a:ln w="9525">
            <a:noFill/>
            <a:miter lim="800000"/>
            <a:headEnd/>
            <a:tailEnd/>
          </a:ln>
        </p:spPr>
      </p:pic>
      <p:pic>
        <p:nvPicPr>
          <p:cNvPr id="31" name="Picture 8"/>
          <p:cNvPicPr>
            <a:picLocks noChangeAspect="1" noChangeArrowheads="1"/>
          </p:cNvPicPr>
          <p:nvPr/>
        </p:nvPicPr>
        <p:blipFill>
          <a:blip r:embed="rId4"/>
          <a:srcRect/>
          <a:stretch>
            <a:fillRect/>
          </a:stretch>
        </p:blipFill>
        <p:spPr bwMode="auto">
          <a:xfrm>
            <a:off x="4019550" y="4419600"/>
            <a:ext cx="1466850" cy="523875"/>
          </a:xfrm>
          <a:prstGeom prst="rect">
            <a:avLst/>
          </a:prstGeom>
          <a:noFill/>
          <a:ln w="9525">
            <a:noFill/>
            <a:miter lim="800000"/>
            <a:headEnd/>
            <a:tailEnd/>
          </a:ln>
        </p:spPr>
      </p:pic>
      <p:pic>
        <p:nvPicPr>
          <p:cNvPr id="32" name="Picture 8"/>
          <p:cNvPicPr>
            <a:picLocks noChangeAspect="1" noChangeArrowheads="1"/>
          </p:cNvPicPr>
          <p:nvPr/>
        </p:nvPicPr>
        <p:blipFill>
          <a:blip r:embed="rId4"/>
          <a:srcRect/>
          <a:stretch>
            <a:fillRect/>
          </a:stretch>
        </p:blipFill>
        <p:spPr bwMode="auto">
          <a:xfrm>
            <a:off x="4171950" y="3276600"/>
            <a:ext cx="1466850" cy="523875"/>
          </a:xfrm>
          <a:prstGeom prst="rect">
            <a:avLst/>
          </a:prstGeom>
          <a:noFill/>
          <a:ln w="9525">
            <a:noFill/>
            <a:miter lim="800000"/>
            <a:headEnd/>
            <a:tailEnd/>
          </a:ln>
        </p:spPr>
      </p:pic>
      <p:pic>
        <p:nvPicPr>
          <p:cNvPr id="33" name="Picture 8"/>
          <p:cNvPicPr>
            <a:picLocks noChangeAspect="1" noChangeArrowheads="1"/>
          </p:cNvPicPr>
          <p:nvPr/>
        </p:nvPicPr>
        <p:blipFill>
          <a:blip r:embed="rId4"/>
          <a:srcRect/>
          <a:stretch>
            <a:fillRect/>
          </a:stretch>
        </p:blipFill>
        <p:spPr bwMode="auto">
          <a:xfrm>
            <a:off x="4324350" y="3429000"/>
            <a:ext cx="1466850" cy="523875"/>
          </a:xfrm>
          <a:prstGeom prst="rect">
            <a:avLst/>
          </a:prstGeom>
          <a:noFill/>
          <a:ln w="9525">
            <a:noFill/>
            <a:miter lim="800000"/>
            <a:headEnd/>
            <a:tailEnd/>
          </a:ln>
        </p:spPr>
      </p:pic>
      <p:pic>
        <p:nvPicPr>
          <p:cNvPr id="34" name="Picture 8"/>
          <p:cNvPicPr>
            <a:picLocks noChangeAspect="1" noChangeArrowheads="1"/>
          </p:cNvPicPr>
          <p:nvPr/>
        </p:nvPicPr>
        <p:blipFill>
          <a:blip r:embed="rId4"/>
          <a:srcRect/>
          <a:stretch>
            <a:fillRect/>
          </a:stretch>
        </p:blipFill>
        <p:spPr bwMode="auto">
          <a:xfrm>
            <a:off x="4171950" y="4572000"/>
            <a:ext cx="1466850" cy="523875"/>
          </a:xfrm>
          <a:prstGeom prst="rect">
            <a:avLst/>
          </a:prstGeom>
          <a:noFill/>
          <a:ln w="9525">
            <a:noFill/>
            <a:miter lim="800000"/>
            <a:headEnd/>
            <a:tailEnd/>
          </a:ln>
        </p:spPr>
      </p:pic>
      <p:pic>
        <p:nvPicPr>
          <p:cNvPr id="35" name="Picture 8"/>
          <p:cNvPicPr>
            <a:picLocks noChangeAspect="1" noChangeArrowheads="1"/>
          </p:cNvPicPr>
          <p:nvPr/>
        </p:nvPicPr>
        <p:blipFill>
          <a:blip r:embed="rId4"/>
          <a:srcRect/>
          <a:stretch>
            <a:fillRect/>
          </a:stretch>
        </p:blipFill>
        <p:spPr bwMode="auto">
          <a:xfrm>
            <a:off x="4324350" y="4724400"/>
            <a:ext cx="1466850" cy="523875"/>
          </a:xfrm>
          <a:prstGeom prst="rect">
            <a:avLst/>
          </a:prstGeom>
          <a:noFill/>
          <a:ln w="9525">
            <a:noFill/>
            <a:miter lim="800000"/>
            <a:headEnd/>
            <a:tailEnd/>
          </a:ln>
        </p:spPr>
      </p:pic>
      <p:sp>
        <p:nvSpPr>
          <p:cNvPr id="36" name="Flowchart: Connector 35"/>
          <p:cNvSpPr/>
          <p:nvPr/>
        </p:nvSpPr>
        <p:spPr>
          <a:xfrm>
            <a:off x="4248150" y="5334000"/>
            <a:ext cx="152400" cy="152400"/>
          </a:xfrm>
          <a:prstGeom prst="flowChartConnector">
            <a:avLst/>
          </a:prstGeom>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endParaRPr lang="en-US"/>
          </a:p>
        </p:txBody>
      </p:sp>
      <p:sp>
        <p:nvSpPr>
          <p:cNvPr id="37" name="Flowchart: Connector 36"/>
          <p:cNvSpPr/>
          <p:nvPr/>
        </p:nvSpPr>
        <p:spPr>
          <a:xfrm>
            <a:off x="4248150" y="5562600"/>
            <a:ext cx="152400" cy="152400"/>
          </a:xfrm>
          <a:prstGeom prst="flowChartConnector">
            <a:avLst/>
          </a:prstGeom>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endParaRPr lang="en-US"/>
          </a:p>
        </p:txBody>
      </p:sp>
      <p:sp>
        <p:nvSpPr>
          <p:cNvPr id="38" name="Flowchart: Connector 37"/>
          <p:cNvSpPr/>
          <p:nvPr/>
        </p:nvSpPr>
        <p:spPr>
          <a:xfrm>
            <a:off x="4248150" y="5791200"/>
            <a:ext cx="152400" cy="152400"/>
          </a:xfrm>
          <a:prstGeom prst="flowChartConnector">
            <a:avLst/>
          </a:prstGeom>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endParaRPr lang="en-US"/>
          </a:p>
        </p:txBody>
      </p:sp>
      <p:sp>
        <p:nvSpPr>
          <p:cNvPr id="39" name="TextBox 157"/>
          <p:cNvSpPr txBox="1">
            <a:spLocks noChangeArrowheads="1"/>
          </p:cNvSpPr>
          <p:nvPr/>
        </p:nvSpPr>
        <p:spPr bwMode="auto">
          <a:xfrm>
            <a:off x="3200400" y="1600200"/>
            <a:ext cx="2514600" cy="646331"/>
          </a:xfrm>
          <a:prstGeom prst="rect">
            <a:avLst/>
          </a:prstGeom>
          <a:noFill/>
          <a:ln w="9525">
            <a:noFill/>
            <a:miter lim="800000"/>
            <a:headEnd/>
            <a:tailEnd/>
          </a:ln>
        </p:spPr>
        <p:txBody>
          <a:bodyPr wrap="square">
            <a:spAutoFit/>
          </a:bodyPr>
          <a:lstStyle/>
          <a:p>
            <a:pPr algn="ctr"/>
            <a:r>
              <a:rPr lang="en-US" b="1" dirty="0">
                <a:solidFill>
                  <a:srgbClr val="FFC000"/>
                </a:solidFill>
                <a:latin typeface="Calibri" pitchFamily="34" charset="0"/>
              </a:rPr>
              <a:t>30</a:t>
            </a:r>
            <a:r>
              <a:rPr lang="en-US" b="1" dirty="0">
                <a:latin typeface="Calibri" pitchFamily="34" charset="0"/>
              </a:rPr>
              <a:t> HP </a:t>
            </a:r>
            <a:r>
              <a:rPr lang="en-US" b="1" dirty="0" err="1">
                <a:latin typeface="Calibri" pitchFamily="34" charset="0"/>
              </a:rPr>
              <a:t>SmartArray</a:t>
            </a:r>
            <a:r>
              <a:rPr lang="en-US" b="1" dirty="0">
                <a:latin typeface="Calibri" pitchFamily="34" charset="0"/>
              </a:rPr>
              <a:t> P600 </a:t>
            </a:r>
            <a:r>
              <a:rPr lang="en-US" dirty="0">
                <a:latin typeface="Calibri" pitchFamily="34" charset="0"/>
              </a:rPr>
              <a:t>HBAs (x4 3Gb SAS)</a:t>
            </a:r>
          </a:p>
        </p:txBody>
      </p:sp>
      <p:pic>
        <p:nvPicPr>
          <p:cNvPr id="40" name="Picture 11"/>
          <p:cNvPicPr>
            <a:picLocks noChangeAspect="1" noChangeArrowheads="1"/>
          </p:cNvPicPr>
          <p:nvPr/>
        </p:nvPicPr>
        <p:blipFill>
          <a:blip r:embed="rId3"/>
          <a:srcRect/>
          <a:stretch>
            <a:fillRect/>
          </a:stretch>
        </p:blipFill>
        <p:spPr bwMode="auto">
          <a:xfrm>
            <a:off x="6248400" y="2286000"/>
            <a:ext cx="1485900" cy="323850"/>
          </a:xfrm>
          <a:prstGeom prst="rect">
            <a:avLst/>
          </a:prstGeom>
          <a:noFill/>
          <a:ln w="9525">
            <a:noFill/>
            <a:miter lim="800000"/>
            <a:headEnd/>
            <a:tailEnd/>
          </a:ln>
        </p:spPr>
      </p:pic>
      <p:pic>
        <p:nvPicPr>
          <p:cNvPr id="41" name="Picture 11"/>
          <p:cNvPicPr>
            <a:picLocks noChangeAspect="1" noChangeArrowheads="1"/>
          </p:cNvPicPr>
          <p:nvPr/>
        </p:nvPicPr>
        <p:blipFill>
          <a:blip r:embed="rId3"/>
          <a:srcRect/>
          <a:stretch>
            <a:fillRect/>
          </a:stretch>
        </p:blipFill>
        <p:spPr bwMode="auto">
          <a:xfrm>
            <a:off x="6248400" y="2571750"/>
            <a:ext cx="1485900" cy="323850"/>
          </a:xfrm>
          <a:prstGeom prst="rect">
            <a:avLst/>
          </a:prstGeom>
          <a:noFill/>
          <a:ln w="9525">
            <a:noFill/>
            <a:miter lim="800000"/>
            <a:headEnd/>
            <a:tailEnd/>
          </a:ln>
        </p:spPr>
      </p:pic>
      <p:pic>
        <p:nvPicPr>
          <p:cNvPr id="42" name="Picture 11"/>
          <p:cNvPicPr>
            <a:picLocks noChangeAspect="1" noChangeArrowheads="1"/>
          </p:cNvPicPr>
          <p:nvPr/>
        </p:nvPicPr>
        <p:blipFill>
          <a:blip r:embed="rId3"/>
          <a:srcRect/>
          <a:stretch>
            <a:fillRect/>
          </a:stretch>
        </p:blipFill>
        <p:spPr bwMode="auto">
          <a:xfrm>
            <a:off x="6400800" y="2438400"/>
            <a:ext cx="1485900" cy="323850"/>
          </a:xfrm>
          <a:prstGeom prst="rect">
            <a:avLst/>
          </a:prstGeom>
          <a:noFill/>
          <a:ln w="9525">
            <a:noFill/>
            <a:miter lim="800000"/>
            <a:headEnd/>
            <a:tailEnd/>
          </a:ln>
        </p:spPr>
      </p:pic>
      <p:pic>
        <p:nvPicPr>
          <p:cNvPr id="43" name="Picture 11"/>
          <p:cNvPicPr>
            <a:picLocks noChangeAspect="1" noChangeArrowheads="1"/>
          </p:cNvPicPr>
          <p:nvPr/>
        </p:nvPicPr>
        <p:blipFill>
          <a:blip r:embed="rId3"/>
          <a:srcRect/>
          <a:stretch>
            <a:fillRect/>
          </a:stretch>
        </p:blipFill>
        <p:spPr bwMode="auto">
          <a:xfrm>
            <a:off x="6400800" y="2724150"/>
            <a:ext cx="1485900" cy="323850"/>
          </a:xfrm>
          <a:prstGeom prst="rect">
            <a:avLst/>
          </a:prstGeom>
          <a:noFill/>
          <a:ln w="9525">
            <a:noFill/>
            <a:miter lim="800000"/>
            <a:headEnd/>
            <a:tailEnd/>
          </a:ln>
        </p:spPr>
      </p:pic>
      <p:pic>
        <p:nvPicPr>
          <p:cNvPr id="44" name="Picture 11"/>
          <p:cNvPicPr>
            <a:picLocks noChangeAspect="1" noChangeArrowheads="1"/>
          </p:cNvPicPr>
          <p:nvPr/>
        </p:nvPicPr>
        <p:blipFill>
          <a:blip r:embed="rId3"/>
          <a:srcRect/>
          <a:stretch>
            <a:fillRect/>
          </a:stretch>
        </p:blipFill>
        <p:spPr bwMode="auto">
          <a:xfrm>
            <a:off x="6553200" y="2590800"/>
            <a:ext cx="1485900" cy="323850"/>
          </a:xfrm>
          <a:prstGeom prst="rect">
            <a:avLst/>
          </a:prstGeom>
          <a:noFill/>
          <a:ln w="9525">
            <a:noFill/>
            <a:miter lim="800000"/>
            <a:headEnd/>
            <a:tailEnd/>
          </a:ln>
        </p:spPr>
      </p:pic>
      <p:pic>
        <p:nvPicPr>
          <p:cNvPr id="45" name="Picture 11"/>
          <p:cNvPicPr>
            <a:picLocks noChangeAspect="1" noChangeArrowheads="1"/>
          </p:cNvPicPr>
          <p:nvPr/>
        </p:nvPicPr>
        <p:blipFill>
          <a:blip r:embed="rId3"/>
          <a:srcRect/>
          <a:stretch>
            <a:fillRect/>
          </a:stretch>
        </p:blipFill>
        <p:spPr bwMode="auto">
          <a:xfrm>
            <a:off x="6553200" y="2876550"/>
            <a:ext cx="1485900" cy="323850"/>
          </a:xfrm>
          <a:prstGeom prst="rect">
            <a:avLst/>
          </a:prstGeom>
          <a:noFill/>
          <a:ln w="9525">
            <a:noFill/>
            <a:miter lim="800000"/>
            <a:headEnd/>
            <a:tailEnd/>
          </a:ln>
        </p:spPr>
      </p:pic>
      <p:pic>
        <p:nvPicPr>
          <p:cNvPr id="46" name="Picture 11"/>
          <p:cNvPicPr>
            <a:picLocks noChangeAspect="1" noChangeArrowheads="1"/>
          </p:cNvPicPr>
          <p:nvPr/>
        </p:nvPicPr>
        <p:blipFill>
          <a:blip r:embed="rId3"/>
          <a:srcRect/>
          <a:stretch>
            <a:fillRect/>
          </a:stretch>
        </p:blipFill>
        <p:spPr bwMode="auto">
          <a:xfrm>
            <a:off x="6705600" y="2743200"/>
            <a:ext cx="1485900" cy="323850"/>
          </a:xfrm>
          <a:prstGeom prst="rect">
            <a:avLst/>
          </a:prstGeom>
          <a:noFill/>
          <a:ln w="9525">
            <a:noFill/>
            <a:miter lim="800000"/>
            <a:headEnd/>
            <a:tailEnd/>
          </a:ln>
        </p:spPr>
      </p:pic>
      <p:pic>
        <p:nvPicPr>
          <p:cNvPr id="47" name="Picture 11"/>
          <p:cNvPicPr>
            <a:picLocks noChangeAspect="1" noChangeArrowheads="1"/>
          </p:cNvPicPr>
          <p:nvPr/>
        </p:nvPicPr>
        <p:blipFill>
          <a:blip r:embed="rId3"/>
          <a:srcRect/>
          <a:stretch>
            <a:fillRect/>
          </a:stretch>
        </p:blipFill>
        <p:spPr bwMode="auto">
          <a:xfrm>
            <a:off x="6705600" y="3028950"/>
            <a:ext cx="1485900" cy="323850"/>
          </a:xfrm>
          <a:prstGeom prst="rect">
            <a:avLst/>
          </a:prstGeom>
          <a:noFill/>
          <a:ln w="9525">
            <a:noFill/>
            <a:miter lim="800000"/>
            <a:headEnd/>
            <a:tailEnd/>
          </a:ln>
        </p:spPr>
      </p:pic>
      <p:pic>
        <p:nvPicPr>
          <p:cNvPr id="48" name="Picture 11"/>
          <p:cNvPicPr>
            <a:picLocks noChangeAspect="1" noChangeArrowheads="1"/>
          </p:cNvPicPr>
          <p:nvPr/>
        </p:nvPicPr>
        <p:blipFill>
          <a:blip r:embed="rId3"/>
          <a:srcRect/>
          <a:stretch>
            <a:fillRect/>
          </a:stretch>
        </p:blipFill>
        <p:spPr bwMode="auto">
          <a:xfrm>
            <a:off x="6858000" y="2895600"/>
            <a:ext cx="1485900" cy="323850"/>
          </a:xfrm>
          <a:prstGeom prst="rect">
            <a:avLst/>
          </a:prstGeom>
          <a:noFill/>
          <a:ln w="9525">
            <a:noFill/>
            <a:miter lim="800000"/>
            <a:headEnd/>
            <a:tailEnd/>
          </a:ln>
        </p:spPr>
      </p:pic>
      <p:pic>
        <p:nvPicPr>
          <p:cNvPr id="49" name="Picture 11"/>
          <p:cNvPicPr>
            <a:picLocks noChangeAspect="1" noChangeArrowheads="1"/>
          </p:cNvPicPr>
          <p:nvPr/>
        </p:nvPicPr>
        <p:blipFill>
          <a:blip r:embed="rId3"/>
          <a:srcRect/>
          <a:stretch>
            <a:fillRect/>
          </a:stretch>
        </p:blipFill>
        <p:spPr bwMode="auto">
          <a:xfrm>
            <a:off x="6858000" y="3181350"/>
            <a:ext cx="1485900" cy="323850"/>
          </a:xfrm>
          <a:prstGeom prst="rect">
            <a:avLst/>
          </a:prstGeom>
          <a:noFill/>
          <a:ln w="9525">
            <a:noFill/>
            <a:miter lim="800000"/>
            <a:headEnd/>
            <a:tailEnd/>
          </a:ln>
        </p:spPr>
      </p:pic>
      <p:pic>
        <p:nvPicPr>
          <p:cNvPr id="50" name="Picture 11"/>
          <p:cNvPicPr>
            <a:picLocks noChangeAspect="1" noChangeArrowheads="1"/>
          </p:cNvPicPr>
          <p:nvPr/>
        </p:nvPicPr>
        <p:blipFill>
          <a:blip r:embed="rId3"/>
          <a:srcRect/>
          <a:stretch>
            <a:fillRect/>
          </a:stretch>
        </p:blipFill>
        <p:spPr bwMode="auto">
          <a:xfrm>
            <a:off x="7010400" y="3048000"/>
            <a:ext cx="1485900" cy="323850"/>
          </a:xfrm>
          <a:prstGeom prst="rect">
            <a:avLst/>
          </a:prstGeom>
          <a:noFill/>
          <a:ln w="9525">
            <a:noFill/>
            <a:miter lim="800000"/>
            <a:headEnd/>
            <a:tailEnd/>
          </a:ln>
        </p:spPr>
      </p:pic>
      <p:pic>
        <p:nvPicPr>
          <p:cNvPr id="51" name="Picture 11"/>
          <p:cNvPicPr>
            <a:picLocks noChangeAspect="1" noChangeArrowheads="1"/>
          </p:cNvPicPr>
          <p:nvPr/>
        </p:nvPicPr>
        <p:blipFill>
          <a:blip r:embed="rId3"/>
          <a:srcRect/>
          <a:stretch>
            <a:fillRect/>
          </a:stretch>
        </p:blipFill>
        <p:spPr bwMode="auto">
          <a:xfrm>
            <a:off x="7010400" y="3333750"/>
            <a:ext cx="1485900" cy="323850"/>
          </a:xfrm>
          <a:prstGeom prst="rect">
            <a:avLst/>
          </a:prstGeom>
          <a:noFill/>
          <a:ln w="9525">
            <a:noFill/>
            <a:miter lim="800000"/>
            <a:headEnd/>
            <a:tailEnd/>
          </a:ln>
        </p:spPr>
      </p:pic>
      <p:pic>
        <p:nvPicPr>
          <p:cNvPr id="52" name="Picture 11"/>
          <p:cNvPicPr>
            <a:picLocks noChangeAspect="1" noChangeArrowheads="1"/>
          </p:cNvPicPr>
          <p:nvPr/>
        </p:nvPicPr>
        <p:blipFill>
          <a:blip r:embed="rId3"/>
          <a:srcRect/>
          <a:stretch>
            <a:fillRect/>
          </a:stretch>
        </p:blipFill>
        <p:spPr bwMode="auto">
          <a:xfrm>
            <a:off x="7162800" y="3200400"/>
            <a:ext cx="1485900" cy="323850"/>
          </a:xfrm>
          <a:prstGeom prst="rect">
            <a:avLst/>
          </a:prstGeom>
          <a:noFill/>
          <a:ln w="9525">
            <a:noFill/>
            <a:miter lim="800000"/>
            <a:headEnd/>
            <a:tailEnd/>
          </a:ln>
        </p:spPr>
      </p:pic>
      <p:pic>
        <p:nvPicPr>
          <p:cNvPr id="53" name="Picture 11"/>
          <p:cNvPicPr>
            <a:picLocks noChangeAspect="1" noChangeArrowheads="1"/>
          </p:cNvPicPr>
          <p:nvPr/>
        </p:nvPicPr>
        <p:blipFill>
          <a:blip r:embed="rId3"/>
          <a:srcRect/>
          <a:stretch>
            <a:fillRect/>
          </a:stretch>
        </p:blipFill>
        <p:spPr bwMode="auto">
          <a:xfrm>
            <a:off x="7162800" y="3486150"/>
            <a:ext cx="1485900" cy="323850"/>
          </a:xfrm>
          <a:prstGeom prst="rect">
            <a:avLst/>
          </a:prstGeom>
          <a:noFill/>
          <a:ln w="9525">
            <a:noFill/>
            <a:miter lim="800000"/>
            <a:headEnd/>
            <a:tailEnd/>
          </a:ln>
        </p:spPr>
      </p:pic>
      <p:pic>
        <p:nvPicPr>
          <p:cNvPr id="54" name="Picture 11"/>
          <p:cNvPicPr>
            <a:picLocks noChangeAspect="1" noChangeArrowheads="1"/>
          </p:cNvPicPr>
          <p:nvPr/>
        </p:nvPicPr>
        <p:blipFill>
          <a:blip r:embed="rId3"/>
          <a:srcRect/>
          <a:stretch>
            <a:fillRect/>
          </a:stretch>
        </p:blipFill>
        <p:spPr bwMode="auto">
          <a:xfrm>
            <a:off x="7315200" y="3352800"/>
            <a:ext cx="1485900" cy="323850"/>
          </a:xfrm>
          <a:prstGeom prst="rect">
            <a:avLst/>
          </a:prstGeom>
          <a:noFill/>
          <a:ln w="9525">
            <a:noFill/>
            <a:miter lim="800000"/>
            <a:headEnd/>
            <a:tailEnd/>
          </a:ln>
        </p:spPr>
      </p:pic>
      <p:pic>
        <p:nvPicPr>
          <p:cNvPr id="55" name="Picture 11"/>
          <p:cNvPicPr>
            <a:picLocks noChangeAspect="1" noChangeArrowheads="1"/>
          </p:cNvPicPr>
          <p:nvPr/>
        </p:nvPicPr>
        <p:blipFill>
          <a:blip r:embed="rId3"/>
          <a:srcRect/>
          <a:stretch>
            <a:fillRect/>
          </a:stretch>
        </p:blipFill>
        <p:spPr bwMode="auto">
          <a:xfrm>
            <a:off x="7315200" y="3638550"/>
            <a:ext cx="1485900" cy="323850"/>
          </a:xfrm>
          <a:prstGeom prst="rect">
            <a:avLst/>
          </a:prstGeom>
          <a:noFill/>
          <a:ln w="9525">
            <a:noFill/>
            <a:miter lim="800000"/>
            <a:headEnd/>
            <a:tailEnd/>
          </a:ln>
        </p:spPr>
      </p:pic>
      <p:sp>
        <p:nvSpPr>
          <p:cNvPr id="56" name="Flowchart: Connector 55"/>
          <p:cNvSpPr/>
          <p:nvPr/>
        </p:nvSpPr>
        <p:spPr>
          <a:xfrm>
            <a:off x="7391400" y="5334000"/>
            <a:ext cx="152400" cy="152400"/>
          </a:xfrm>
          <a:prstGeom prst="flowChartConnector">
            <a:avLst/>
          </a:prstGeom>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endParaRPr lang="en-US"/>
          </a:p>
        </p:txBody>
      </p:sp>
      <p:sp>
        <p:nvSpPr>
          <p:cNvPr id="57" name="Flowchart: Connector 56"/>
          <p:cNvSpPr/>
          <p:nvPr/>
        </p:nvSpPr>
        <p:spPr>
          <a:xfrm>
            <a:off x="7391400" y="5562600"/>
            <a:ext cx="152400" cy="152400"/>
          </a:xfrm>
          <a:prstGeom prst="flowChartConnector">
            <a:avLst/>
          </a:prstGeom>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endParaRPr lang="en-US"/>
          </a:p>
        </p:txBody>
      </p:sp>
      <p:sp>
        <p:nvSpPr>
          <p:cNvPr id="58" name="Flowchart: Connector 57"/>
          <p:cNvSpPr/>
          <p:nvPr/>
        </p:nvSpPr>
        <p:spPr>
          <a:xfrm>
            <a:off x="7391400" y="5791200"/>
            <a:ext cx="152400" cy="152400"/>
          </a:xfrm>
          <a:prstGeom prst="flowChartConnector">
            <a:avLst/>
          </a:prstGeom>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endParaRPr lang="en-US"/>
          </a:p>
        </p:txBody>
      </p:sp>
      <p:sp>
        <p:nvSpPr>
          <p:cNvPr id="59" name="TextBox 196"/>
          <p:cNvSpPr txBox="1">
            <a:spLocks noChangeArrowheads="1"/>
          </p:cNvSpPr>
          <p:nvPr/>
        </p:nvSpPr>
        <p:spPr bwMode="auto">
          <a:xfrm>
            <a:off x="5943600" y="1600200"/>
            <a:ext cx="3048000" cy="646331"/>
          </a:xfrm>
          <a:prstGeom prst="rect">
            <a:avLst/>
          </a:prstGeom>
          <a:noFill/>
          <a:ln w="9525">
            <a:noFill/>
            <a:miter lim="800000"/>
            <a:headEnd/>
            <a:tailEnd/>
          </a:ln>
        </p:spPr>
        <p:txBody>
          <a:bodyPr>
            <a:spAutoFit/>
          </a:bodyPr>
          <a:lstStyle/>
          <a:p>
            <a:pPr algn="ctr"/>
            <a:r>
              <a:rPr lang="en-US" b="1" dirty="0">
                <a:solidFill>
                  <a:srgbClr val="FFC000"/>
                </a:solidFill>
                <a:latin typeface="Calibri" pitchFamily="34" charset="0"/>
              </a:rPr>
              <a:t>60</a:t>
            </a:r>
            <a:r>
              <a:rPr lang="en-US" b="1" dirty="0">
                <a:latin typeface="Calibri" pitchFamily="34" charset="0"/>
              </a:rPr>
              <a:t> HP MSA70 Disk Arrays</a:t>
            </a:r>
          </a:p>
          <a:p>
            <a:pPr algn="ctr"/>
            <a:r>
              <a:rPr lang="en-US" dirty="0">
                <a:solidFill>
                  <a:srgbClr val="FFC000"/>
                </a:solidFill>
                <a:latin typeface="Calibri" pitchFamily="34" charset="0"/>
              </a:rPr>
              <a:t>1440</a:t>
            </a:r>
            <a:r>
              <a:rPr lang="en-US" dirty="0">
                <a:latin typeface="Calibri" pitchFamily="34" charset="0"/>
              </a:rPr>
              <a:t> 72GB 2.5” 15Krpm Disks</a:t>
            </a:r>
          </a:p>
        </p:txBody>
      </p:sp>
      <p:sp>
        <p:nvSpPr>
          <p:cNvPr id="60" name="TextBox 59"/>
          <p:cNvSpPr txBox="1"/>
          <p:nvPr/>
        </p:nvSpPr>
        <p:spPr>
          <a:xfrm>
            <a:off x="4572000" y="5486400"/>
            <a:ext cx="2590800" cy="923330"/>
          </a:xfrm>
          <a:prstGeom prst="rect">
            <a:avLst/>
          </a:prstGeom>
          <a:noFill/>
        </p:spPr>
        <p:txBody>
          <a:bodyPr wrap="square" rtlCol="0">
            <a:spAutoFit/>
          </a:bodyPr>
          <a:lstStyle/>
          <a:p>
            <a:pPr algn="ctr"/>
            <a:r>
              <a:rPr lang="en-US" dirty="0" smtClean="0"/>
              <a:t>A 64-core configuration can achieve 200,000 </a:t>
            </a:r>
            <a:r>
              <a:rPr lang="en-US" dirty="0" err="1" smtClean="0"/>
              <a:t>IOps</a:t>
            </a:r>
            <a:r>
              <a:rPr lang="en-US" dirty="0" smtClean="0"/>
              <a:t> for 8-64 KB requests</a:t>
            </a:r>
            <a:endParaRPr lang="en-US" dirty="0"/>
          </a:p>
        </p:txBody>
      </p:sp>
      <p:pic>
        <p:nvPicPr>
          <p:cNvPr id="61" name="Picture 3"/>
          <p:cNvPicPr>
            <a:picLocks noChangeAspect="1" noChangeArrowheads="1"/>
          </p:cNvPicPr>
          <p:nvPr/>
        </p:nvPicPr>
        <p:blipFill>
          <a:blip r:embed="rId5"/>
          <a:srcRect/>
          <a:stretch>
            <a:fillRect/>
          </a:stretch>
        </p:blipFill>
        <p:spPr bwMode="auto">
          <a:xfrm>
            <a:off x="152400" y="2362200"/>
            <a:ext cx="2867025" cy="3203575"/>
          </a:xfrm>
          <a:prstGeom prst="rect">
            <a:avLst/>
          </a:prstGeom>
          <a:noFill/>
          <a:ln w="9525">
            <a:noFill/>
            <a:miter lim="800000"/>
            <a:headEnd/>
            <a:tailEnd/>
          </a:ln>
        </p:spPr>
      </p:pic>
      <p:sp>
        <p:nvSpPr>
          <p:cNvPr id="62" name="TextBox 5"/>
          <p:cNvSpPr txBox="1">
            <a:spLocks noChangeArrowheads="1"/>
          </p:cNvSpPr>
          <p:nvPr/>
        </p:nvSpPr>
        <p:spPr bwMode="auto">
          <a:xfrm>
            <a:off x="228600" y="1371600"/>
            <a:ext cx="3048000" cy="923925"/>
          </a:xfrm>
          <a:prstGeom prst="rect">
            <a:avLst/>
          </a:prstGeom>
          <a:noFill/>
          <a:ln w="9525">
            <a:noFill/>
            <a:miter lim="800000"/>
            <a:headEnd/>
            <a:tailEnd/>
          </a:ln>
        </p:spPr>
        <p:txBody>
          <a:bodyPr>
            <a:spAutoFit/>
          </a:bodyPr>
          <a:lstStyle/>
          <a:p>
            <a:pPr algn="ctr"/>
            <a:r>
              <a:rPr lang="en-US" b="1" dirty="0">
                <a:solidFill>
                  <a:srgbClr val="FFC000"/>
                </a:solidFill>
                <a:latin typeface="Calibri" pitchFamily="34" charset="0"/>
              </a:rPr>
              <a:t>64</a:t>
            </a:r>
            <a:r>
              <a:rPr lang="en-US" b="1" dirty="0">
                <a:latin typeface="Calibri" pitchFamily="34" charset="0"/>
              </a:rPr>
              <a:t> dual-core </a:t>
            </a:r>
            <a:r>
              <a:rPr lang="en-US" b="1" dirty="0" smtClean="0">
                <a:latin typeface="Calibri" pitchFamily="34" charset="0"/>
              </a:rPr>
              <a:t>hyper-threaded </a:t>
            </a:r>
            <a:r>
              <a:rPr lang="en-US" dirty="0">
                <a:latin typeface="Calibri" pitchFamily="34" charset="0"/>
              </a:rPr>
              <a:t>“Montvale” </a:t>
            </a:r>
            <a:r>
              <a:rPr lang="en-US" dirty="0" smtClean="0">
                <a:latin typeface="Calibri" pitchFamily="34" charset="0"/>
              </a:rPr>
              <a:t>9100 1.6 </a:t>
            </a:r>
            <a:r>
              <a:rPr lang="en-US" dirty="0">
                <a:latin typeface="Calibri" pitchFamily="34" charset="0"/>
              </a:rPr>
              <a:t>GHz Itanium2 w/ 24 GB LLC</a:t>
            </a:r>
          </a:p>
        </p:txBody>
      </p:sp>
      <p:sp>
        <p:nvSpPr>
          <p:cNvPr id="63" name="TextBox 197"/>
          <p:cNvSpPr txBox="1">
            <a:spLocks noChangeArrowheads="1"/>
          </p:cNvSpPr>
          <p:nvPr/>
        </p:nvSpPr>
        <p:spPr bwMode="auto">
          <a:xfrm>
            <a:off x="457200" y="5715000"/>
            <a:ext cx="2209800" cy="677108"/>
          </a:xfrm>
          <a:prstGeom prst="rect">
            <a:avLst/>
          </a:prstGeom>
          <a:noFill/>
          <a:ln w="9525">
            <a:noFill/>
            <a:miter lim="800000"/>
            <a:headEnd/>
            <a:tailEnd/>
          </a:ln>
        </p:spPr>
        <p:txBody>
          <a:bodyPr>
            <a:spAutoFit/>
          </a:bodyPr>
          <a:lstStyle/>
          <a:p>
            <a:pPr algn="ctr"/>
            <a:r>
              <a:rPr lang="en-US" sz="2000" b="1" dirty="0">
                <a:solidFill>
                  <a:srgbClr val="FFC000"/>
                </a:solidFill>
                <a:latin typeface="Calibri" pitchFamily="34" charset="0"/>
              </a:rPr>
              <a:t>1 TB </a:t>
            </a:r>
            <a:r>
              <a:rPr lang="en-US" sz="2000" b="1" dirty="0" smtClean="0">
                <a:latin typeface="Calibri" pitchFamily="34" charset="0"/>
              </a:rPr>
              <a:t>Memory,</a:t>
            </a:r>
          </a:p>
          <a:p>
            <a:pPr algn="ctr"/>
            <a:r>
              <a:rPr lang="en-US" dirty="0" smtClean="0">
                <a:latin typeface="Calibri" pitchFamily="34" charset="0"/>
              </a:rPr>
              <a:t>4 dual-port 1GB NICs</a:t>
            </a:r>
            <a:endParaRPr lang="en-US" dirty="0">
              <a:latin typeface="Calibri" pitchFamily="34" charset="0"/>
            </a:endParaRPr>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350" y="152400"/>
            <a:ext cx="8369300" cy="997196"/>
          </a:xfrm>
        </p:spPr>
        <p:txBody>
          <a:bodyPr/>
          <a:lstStyle/>
          <a:p>
            <a:r>
              <a:rPr lang="en-US" dirty="0" smtClean="0"/>
              <a:t>Unisys ES7000 HW </a:t>
            </a:r>
            <a:r>
              <a:rPr lang="en-US" dirty="0" err="1" smtClean="0"/>
              <a:t>Config</a:t>
            </a:r>
            <a:r>
              <a:rPr lang="en-US" dirty="0" smtClean="0"/>
              <a:t/>
            </a:r>
            <a:br>
              <a:rPr lang="en-US" dirty="0" smtClean="0"/>
            </a:br>
            <a:r>
              <a:rPr lang="en-US" sz="3200" dirty="0" smtClean="0">
                <a:solidFill>
                  <a:schemeClr val="accent3"/>
                </a:solidFill>
              </a:rPr>
              <a:t>X64 Example – 128 Logical Processors</a:t>
            </a:r>
            <a:endParaRPr lang="en-US" dirty="0">
              <a:solidFill>
                <a:schemeClr val="accent3"/>
              </a:solidFill>
            </a:endParaRPr>
          </a:p>
        </p:txBody>
      </p:sp>
      <p:pic>
        <p:nvPicPr>
          <p:cNvPr id="4" name="Picture 14"/>
          <p:cNvPicPr>
            <a:picLocks noChangeAspect="1" noChangeArrowheads="1"/>
          </p:cNvPicPr>
          <p:nvPr/>
        </p:nvPicPr>
        <p:blipFill>
          <a:blip r:embed="rId3"/>
          <a:srcRect/>
          <a:stretch>
            <a:fillRect/>
          </a:stretch>
        </p:blipFill>
        <p:spPr bwMode="auto">
          <a:xfrm>
            <a:off x="6010275" y="3886200"/>
            <a:ext cx="1609725" cy="685800"/>
          </a:xfrm>
          <a:prstGeom prst="rect">
            <a:avLst/>
          </a:prstGeom>
          <a:noFill/>
          <a:ln w="9525">
            <a:noFill/>
            <a:miter lim="800000"/>
            <a:headEnd/>
            <a:tailEnd/>
          </a:ln>
        </p:spPr>
      </p:pic>
      <p:pic>
        <p:nvPicPr>
          <p:cNvPr id="5" name="Picture 14"/>
          <p:cNvPicPr>
            <a:picLocks noChangeAspect="1" noChangeArrowheads="1"/>
          </p:cNvPicPr>
          <p:nvPr/>
        </p:nvPicPr>
        <p:blipFill>
          <a:blip r:embed="rId3"/>
          <a:srcRect/>
          <a:stretch>
            <a:fillRect/>
          </a:stretch>
        </p:blipFill>
        <p:spPr bwMode="auto">
          <a:xfrm>
            <a:off x="6162675" y="4038600"/>
            <a:ext cx="1609725" cy="685800"/>
          </a:xfrm>
          <a:prstGeom prst="rect">
            <a:avLst/>
          </a:prstGeom>
          <a:noFill/>
          <a:ln w="9525">
            <a:noFill/>
            <a:miter lim="800000"/>
            <a:headEnd/>
            <a:tailEnd/>
          </a:ln>
        </p:spPr>
      </p:pic>
      <p:pic>
        <p:nvPicPr>
          <p:cNvPr id="6" name="Picture 14"/>
          <p:cNvPicPr>
            <a:picLocks noChangeAspect="1" noChangeArrowheads="1"/>
          </p:cNvPicPr>
          <p:nvPr/>
        </p:nvPicPr>
        <p:blipFill>
          <a:blip r:embed="rId3"/>
          <a:srcRect/>
          <a:stretch>
            <a:fillRect/>
          </a:stretch>
        </p:blipFill>
        <p:spPr bwMode="auto">
          <a:xfrm>
            <a:off x="6315075" y="4191000"/>
            <a:ext cx="1609725" cy="685800"/>
          </a:xfrm>
          <a:prstGeom prst="rect">
            <a:avLst/>
          </a:prstGeom>
          <a:noFill/>
          <a:ln w="9525">
            <a:noFill/>
            <a:miter lim="800000"/>
            <a:headEnd/>
            <a:tailEnd/>
          </a:ln>
        </p:spPr>
      </p:pic>
      <p:pic>
        <p:nvPicPr>
          <p:cNvPr id="7" name="Picture 14"/>
          <p:cNvPicPr>
            <a:picLocks noChangeAspect="1" noChangeArrowheads="1"/>
          </p:cNvPicPr>
          <p:nvPr/>
        </p:nvPicPr>
        <p:blipFill>
          <a:blip r:embed="rId3"/>
          <a:srcRect/>
          <a:stretch>
            <a:fillRect/>
          </a:stretch>
        </p:blipFill>
        <p:spPr bwMode="auto">
          <a:xfrm>
            <a:off x="6467475" y="4343400"/>
            <a:ext cx="1609725" cy="685800"/>
          </a:xfrm>
          <a:prstGeom prst="rect">
            <a:avLst/>
          </a:prstGeom>
          <a:noFill/>
          <a:ln w="9525">
            <a:noFill/>
            <a:miter lim="800000"/>
            <a:headEnd/>
            <a:tailEnd/>
          </a:ln>
        </p:spPr>
      </p:pic>
      <p:pic>
        <p:nvPicPr>
          <p:cNvPr id="8" name="Picture 14"/>
          <p:cNvPicPr>
            <a:picLocks noChangeAspect="1" noChangeArrowheads="1"/>
          </p:cNvPicPr>
          <p:nvPr/>
        </p:nvPicPr>
        <p:blipFill>
          <a:blip r:embed="rId3"/>
          <a:srcRect/>
          <a:stretch>
            <a:fillRect/>
          </a:stretch>
        </p:blipFill>
        <p:spPr bwMode="auto">
          <a:xfrm>
            <a:off x="6619875" y="4495800"/>
            <a:ext cx="1609725" cy="685800"/>
          </a:xfrm>
          <a:prstGeom prst="rect">
            <a:avLst/>
          </a:prstGeom>
          <a:noFill/>
          <a:ln w="9525">
            <a:noFill/>
            <a:miter lim="800000"/>
            <a:headEnd/>
            <a:tailEnd/>
          </a:ln>
        </p:spPr>
      </p:pic>
      <p:pic>
        <p:nvPicPr>
          <p:cNvPr id="9" name="Picture 14"/>
          <p:cNvPicPr>
            <a:picLocks noChangeAspect="1" noChangeArrowheads="1"/>
          </p:cNvPicPr>
          <p:nvPr/>
        </p:nvPicPr>
        <p:blipFill>
          <a:blip r:embed="rId3"/>
          <a:srcRect/>
          <a:stretch>
            <a:fillRect/>
          </a:stretch>
        </p:blipFill>
        <p:spPr bwMode="auto">
          <a:xfrm>
            <a:off x="6772275" y="4648200"/>
            <a:ext cx="1609725" cy="685800"/>
          </a:xfrm>
          <a:prstGeom prst="rect">
            <a:avLst/>
          </a:prstGeom>
          <a:noFill/>
          <a:ln w="9525">
            <a:noFill/>
            <a:miter lim="800000"/>
            <a:headEnd/>
            <a:tailEnd/>
          </a:ln>
        </p:spPr>
      </p:pic>
      <p:pic>
        <p:nvPicPr>
          <p:cNvPr id="10" name="Picture 14"/>
          <p:cNvPicPr>
            <a:picLocks noChangeAspect="1" noChangeArrowheads="1"/>
          </p:cNvPicPr>
          <p:nvPr/>
        </p:nvPicPr>
        <p:blipFill>
          <a:blip r:embed="rId3"/>
          <a:srcRect/>
          <a:stretch>
            <a:fillRect/>
          </a:stretch>
        </p:blipFill>
        <p:spPr bwMode="auto">
          <a:xfrm>
            <a:off x="6924675" y="4800600"/>
            <a:ext cx="1609725" cy="685800"/>
          </a:xfrm>
          <a:prstGeom prst="rect">
            <a:avLst/>
          </a:prstGeom>
          <a:noFill/>
          <a:ln w="9525">
            <a:noFill/>
            <a:miter lim="800000"/>
            <a:headEnd/>
            <a:tailEnd/>
          </a:ln>
        </p:spPr>
      </p:pic>
      <p:pic>
        <p:nvPicPr>
          <p:cNvPr id="11" name="Picture 14"/>
          <p:cNvPicPr>
            <a:picLocks noChangeAspect="1" noChangeArrowheads="1"/>
          </p:cNvPicPr>
          <p:nvPr/>
        </p:nvPicPr>
        <p:blipFill>
          <a:blip r:embed="rId3"/>
          <a:srcRect/>
          <a:stretch>
            <a:fillRect/>
          </a:stretch>
        </p:blipFill>
        <p:spPr bwMode="auto">
          <a:xfrm>
            <a:off x="7077075" y="4953000"/>
            <a:ext cx="1609725" cy="685800"/>
          </a:xfrm>
          <a:prstGeom prst="rect">
            <a:avLst/>
          </a:prstGeom>
          <a:noFill/>
          <a:ln w="9525">
            <a:noFill/>
            <a:miter lim="800000"/>
            <a:headEnd/>
            <a:tailEnd/>
          </a:ln>
        </p:spPr>
      </p:pic>
      <p:sp>
        <p:nvSpPr>
          <p:cNvPr id="12" name="TextBox 5"/>
          <p:cNvSpPr txBox="1">
            <a:spLocks noChangeArrowheads="1"/>
          </p:cNvSpPr>
          <p:nvPr/>
        </p:nvSpPr>
        <p:spPr bwMode="auto">
          <a:xfrm>
            <a:off x="0" y="1447800"/>
            <a:ext cx="3276600" cy="1046440"/>
          </a:xfrm>
          <a:prstGeom prst="rect">
            <a:avLst/>
          </a:prstGeom>
          <a:noFill/>
          <a:ln w="9525">
            <a:noFill/>
            <a:miter lim="800000"/>
            <a:headEnd/>
            <a:tailEnd/>
          </a:ln>
        </p:spPr>
        <p:txBody>
          <a:bodyPr wrap="square">
            <a:spAutoFit/>
          </a:bodyPr>
          <a:lstStyle/>
          <a:p>
            <a:pPr algn="ctr"/>
            <a:r>
              <a:rPr lang="en-US" sz="2000" b="1" dirty="0">
                <a:solidFill>
                  <a:srgbClr val="FFC000"/>
                </a:solidFill>
                <a:latin typeface="Calibri" pitchFamily="34" charset="0"/>
              </a:rPr>
              <a:t>32</a:t>
            </a:r>
            <a:r>
              <a:rPr lang="en-US" sz="2000" dirty="0">
                <a:latin typeface="Calibri" pitchFamily="34" charset="0"/>
              </a:rPr>
              <a:t> dual-core </a:t>
            </a:r>
            <a:r>
              <a:rPr lang="en-US" sz="2000" dirty="0" smtClean="0">
                <a:latin typeface="Calibri" pitchFamily="34" charset="0"/>
              </a:rPr>
              <a:t>hyper-threaded “Tulsa” </a:t>
            </a:r>
            <a:r>
              <a:rPr lang="en-US" dirty="0" smtClean="0">
                <a:latin typeface="Calibri" pitchFamily="34" charset="0"/>
              </a:rPr>
              <a:t>7100 3.4 </a:t>
            </a:r>
            <a:r>
              <a:rPr lang="en-US" dirty="0">
                <a:latin typeface="Calibri" pitchFamily="34" charset="0"/>
              </a:rPr>
              <a:t>GHz </a:t>
            </a:r>
            <a:r>
              <a:rPr lang="en-US" sz="2400" b="1" dirty="0">
                <a:latin typeface="Calibri" pitchFamily="34" charset="0"/>
              </a:rPr>
              <a:t>Xeon</a:t>
            </a:r>
            <a:r>
              <a:rPr lang="en-US" dirty="0">
                <a:latin typeface="Calibri" pitchFamily="34" charset="0"/>
              </a:rPr>
              <a:t> </a:t>
            </a:r>
          </a:p>
          <a:p>
            <a:pPr algn="ctr"/>
            <a:r>
              <a:rPr lang="en-US" dirty="0">
                <a:latin typeface="Calibri" pitchFamily="34" charset="0"/>
              </a:rPr>
              <a:t>w/ 16 GB LLC</a:t>
            </a:r>
          </a:p>
        </p:txBody>
      </p:sp>
      <p:pic>
        <p:nvPicPr>
          <p:cNvPr id="13" name="Picture 8"/>
          <p:cNvPicPr>
            <a:picLocks noChangeAspect="1" noChangeArrowheads="1"/>
          </p:cNvPicPr>
          <p:nvPr/>
        </p:nvPicPr>
        <p:blipFill>
          <a:blip r:embed="rId4"/>
          <a:srcRect/>
          <a:stretch>
            <a:fillRect/>
          </a:stretch>
        </p:blipFill>
        <p:spPr bwMode="auto">
          <a:xfrm>
            <a:off x="3409950" y="2819400"/>
            <a:ext cx="1466850" cy="523875"/>
          </a:xfrm>
          <a:prstGeom prst="rect">
            <a:avLst/>
          </a:prstGeom>
          <a:noFill/>
          <a:ln w="9525">
            <a:noFill/>
            <a:miter lim="800000"/>
            <a:headEnd/>
            <a:tailEnd/>
          </a:ln>
        </p:spPr>
      </p:pic>
      <p:pic>
        <p:nvPicPr>
          <p:cNvPr id="14" name="Picture 8"/>
          <p:cNvPicPr>
            <a:picLocks noChangeAspect="1" noChangeArrowheads="1"/>
          </p:cNvPicPr>
          <p:nvPr/>
        </p:nvPicPr>
        <p:blipFill>
          <a:blip r:embed="rId4"/>
          <a:srcRect/>
          <a:stretch>
            <a:fillRect/>
          </a:stretch>
        </p:blipFill>
        <p:spPr bwMode="auto">
          <a:xfrm>
            <a:off x="3562350" y="2971800"/>
            <a:ext cx="1466850" cy="523875"/>
          </a:xfrm>
          <a:prstGeom prst="rect">
            <a:avLst/>
          </a:prstGeom>
          <a:noFill/>
          <a:ln w="9525">
            <a:noFill/>
            <a:miter lim="800000"/>
            <a:headEnd/>
            <a:tailEnd/>
          </a:ln>
        </p:spPr>
      </p:pic>
      <p:pic>
        <p:nvPicPr>
          <p:cNvPr id="15" name="Picture 8"/>
          <p:cNvPicPr>
            <a:picLocks noChangeAspect="1" noChangeArrowheads="1"/>
          </p:cNvPicPr>
          <p:nvPr/>
        </p:nvPicPr>
        <p:blipFill>
          <a:blip r:embed="rId4"/>
          <a:srcRect/>
          <a:stretch>
            <a:fillRect/>
          </a:stretch>
        </p:blipFill>
        <p:spPr bwMode="auto">
          <a:xfrm>
            <a:off x="3714750" y="3124200"/>
            <a:ext cx="1466850" cy="523875"/>
          </a:xfrm>
          <a:prstGeom prst="rect">
            <a:avLst/>
          </a:prstGeom>
          <a:noFill/>
          <a:ln w="9525">
            <a:noFill/>
            <a:miter lim="800000"/>
            <a:headEnd/>
            <a:tailEnd/>
          </a:ln>
        </p:spPr>
      </p:pic>
      <p:pic>
        <p:nvPicPr>
          <p:cNvPr id="16" name="Picture 8"/>
          <p:cNvPicPr>
            <a:picLocks noChangeAspect="1" noChangeArrowheads="1"/>
          </p:cNvPicPr>
          <p:nvPr/>
        </p:nvPicPr>
        <p:blipFill>
          <a:blip r:embed="rId4"/>
          <a:srcRect/>
          <a:stretch>
            <a:fillRect/>
          </a:stretch>
        </p:blipFill>
        <p:spPr bwMode="auto">
          <a:xfrm>
            <a:off x="3867150" y="3276600"/>
            <a:ext cx="1466850" cy="523875"/>
          </a:xfrm>
          <a:prstGeom prst="rect">
            <a:avLst/>
          </a:prstGeom>
          <a:noFill/>
          <a:ln w="9525">
            <a:noFill/>
            <a:miter lim="800000"/>
            <a:headEnd/>
            <a:tailEnd/>
          </a:ln>
        </p:spPr>
      </p:pic>
      <p:pic>
        <p:nvPicPr>
          <p:cNvPr id="17" name="Picture 8"/>
          <p:cNvPicPr>
            <a:picLocks noChangeAspect="1" noChangeArrowheads="1"/>
          </p:cNvPicPr>
          <p:nvPr/>
        </p:nvPicPr>
        <p:blipFill>
          <a:blip r:embed="rId4"/>
          <a:srcRect/>
          <a:stretch>
            <a:fillRect/>
          </a:stretch>
        </p:blipFill>
        <p:spPr bwMode="auto">
          <a:xfrm>
            <a:off x="4019550" y="3429000"/>
            <a:ext cx="1466850" cy="523875"/>
          </a:xfrm>
          <a:prstGeom prst="rect">
            <a:avLst/>
          </a:prstGeom>
          <a:noFill/>
          <a:ln w="9525">
            <a:noFill/>
            <a:miter lim="800000"/>
            <a:headEnd/>
            <a:tailEnd/>
          </a:ln>
        </p:spPr>
      </p:pic>
      <p:pic>
        <p:nvPicPr>
          <p:cNvPr id="18" name="Picture 8"/>
          <p:cNvPicPr>
            <a:picLocks noChangeAspect="1" noChangeArrowheads="1"/>
          </p:cNvPicPr>
          <p:nvPr/>
        </p:nvPicPr>
        <p:blipFill>
          <a:blip r:embed="rId4"/>
          <a:srcRect/>
          <a:stretch>
            <a:fillRect/>
          </a:stretch>
        </p:blipFill>
        <p:spPr bwMode="auto">
          <a:xfrm>
            <a:off x="3409950" y="4114800"/>
            <a:ext cx="1466850" cy="523875"/>
          </a:xfrm>
          <a:prstGeom prst="rect">
            <a:avLst/>
          </a:prstGeom>
          <a:noFill/>
          <a:ln w="9525">
            <a:noFill/>
            <a:miter lim="800000"/>
            <a:headEnd/>
            <a:tailEnd/>
          </a:ln>
        </p:spPr>
      </p:pic>
      <p:pic>
        <p:nvPicPr>
          <p:cNvPr id="19" name="Picture 8"/>
          <p:cNvPicPr>
            <a:picLocks noChangeAspect="1" noChangeArrowheads="1"/>
          </p:cNvPicPr>
          <p:nvPr/>
        </p:nvPicPr>
        <p:blipFill>
          <a:blip r:embed="rId4"/>
          <a:srcRect/>
          <a:stretch>
            <a:fillRect/>
          </a:stretch>
        </p:blipFill>
        <p:spPr bwMode="auto">
          <a:xfrm>
            <a:off x="3562350" y="4267200"/>
            <a:ext cx="1466850" cy="523875"/>
          </a:xfrm>
          <a:prstGeom prst="rect">
            <a:avLst/>
          </a:prstGeom>
          <a:noFill/>
          <a:ln w="9525">
            <a:noFill/>
            <a:miter lim="800000"/>
            <a:headEnd/>
            <a:tailEnd/>
          </a:ln>
        </p:spPr>
      </p:pic>
      <p:pic>
        <p:nvPicPr>
          <p:cNvPr id="20" name="Picture 8"/>
          <p:cNvPicPr>
            <a:picLocks noChangeAspect="1" noChangeArrowheads="1"/>
          </p:cNvPicPr>
          <p:nvPr/>
        </p:nvPicPr>
        <p:blipFill>
          <a:blip r:embed="rId4"/>
          <a:srcRect/>
          <a:stretch>
            <a:fillRect/>
          </a:stretch>
        </p:blipFill>
        <p:spPr bwMode="auto">
          <a:xfrm>
            <a:off x="3714750" y="4419600"/>
            <a:ext cx="1466850" cy="523875"/>
          </a:xfrm>
          <a:prstGeom prst="rect">
            <a:avLst/>
          </a:prstGeom>
          <a:noFill/>
          <a:ln w="9525">
            <a:noFill/>
            <a:miter lim="800000"/>
            <a:headEnd/>
            <a:tailEnd/>
          </a:ln>
        </p:spPr>
      </p:pic>
      <p:pic>
        <p:nvPicPr>
          <p:cNvPr id="21" name="Picture 8"/>
          <p:cNvPicPr>
            <a:picLocks noChangeAspect="1" noChangeArrowheads="1"/>
          </p:cNvPicPr>
          <p:nvPr/>
        </p:nvPicPr>
        <p:blipFill>
          <a:blip r:embed="rId4"/>
          <a:srcRect/>
          <a:stretch>
            <a:fillRect/>
          </a:stretch>
        </p:blipFill>
        <p:spPr bwMode="auto">
          <a:xfrm>
            <a:off x="3867150" y="4572000"/>
            <a:ext cx="1466850" cy="523875"/>
          </a:xfrm>
          <a:prstGeom prst="rect">
            <a:avLst/>
          </a:prstGeom>
          <a:noFill/>
          <a:ln w="9525">
            <a:noFill/>
            <a:miter lim="800000"/>
            <a:headEnd/>
            <a:tailEnd/>
          </a:ln>
        </p:spPr>
      </p:pic>
      <p:pic>
        <p:nvPicPr>
          <p:cNvPr id="22" name="Picture 8"/>
          <p:cNvPicPr>
            <a:picLocks noChangeAspect="1" noChangeArrowheads="1"/>
          </p:cNvPicPr>
          <p:nvPr/>
        </p:nvPicPr>
        <p:blipFill>
          <a:blip r:embed="rId4"/>
          <a:srcRect/>
          <a:stretch>
            <a:fillRect/>
          </a:stretch>
        </p:blipFill>
        <p:spPr bwMode="auto">
          <a:xfrm>
            <a:off x="4019550" y="4724400"/>
            <a:ext cx="1466850" cy="523875"/>
          </a:xfrm>
          <a:prstGeom prst="rect">
            <a:avLst/>
          </a:prstGeom>
          <a:noFill/>
          <a:ln w="9525">
            <a:noFill/>
            <a:miter lim="800000"/>
            <a:headEnd/>
            <a:tailEnd/>
          </a:ln>
        </p:spPr>
      </p:pic>
      <p:pic>
        <p:nvPicPr>
          <p:cNvPr id="23" name="Picture 8"/>
          <p:cNvPicPr>
            <a:picLocks noChangeAspect="1" noChangeArrowheads="1"/>
          </p:cNvPicPr>
          <p:nvPr/>
        </p:nvPicPr>
        <p:blipFill>
          <a:blip r:embed="rId4"/>
          <a:srcRect/>
          <a:stretch>
            <a:fillRect/>
          </a:stretch>
        </p:blipFill>
        <p:spPr bwMode="auto">
          <a:xfrm>
            <a:off x="4171950" y="3581400"/>
            <a:ext cx="1466850" cy="523875"/>
          </a:xfrm>
          <a:prstGeom prst="rect">
            <a:avLst/>
          </a:prstGeom>
          <a:noFill/>
          <a:ln w="9525">
            <a:noFill/>
            <a:miter lim="800000"/>
            <a:headEnd/>
            <a:tailEnd/>
          </a:ln>
        </p:spPr>
      </p:pic>
      <p:pic>
        <p:nvPicPr>
          <p:cNvPr id="24" name="Picture 8"/>
          <p:cNvPicPr>
            <a:picLocks noChangeAspect="1" noChangeArrowheads="1"/>
          </p:cNvPicPr>
          <p:nvPr/>
        </p:nvPicPr>
        <p:blipFill>
          <a:blip r:embed="rId4"/>
          <a:srcRect/>
          <a:stretch>
            <a:fillRect/>
          </a:stretch>
        </p:blipFill>
        <p:spPr bwMode="auto">
          <a:xfrm>
            <a:off x="4324350" y="3733800"/>
            <a:ext cx="1466850" cy="523875"/>
          </a:xfrm>
          <a:prstGeom prst="rect">
            <a:avLst/>
          </a:prstGeom>
          <a:noFill/>
          <a:ln w="9525">
            <a:noFill/>
            <a:miter lim="800000"/>
            <a:headEnd/>
            <a:tailEnd/>
          </a:ln>
        </p:spPr>
      </p:pic>
      <p:pic>
        <p:nvPicPr>
          <p:cNvPr id="25" name="Picture 8"/>
          <p:cNvPicPr>
            <a:picLocks noChangeAspect="1" noChangeArrowheads="1"/>
          </p:cNvPicPr>
          <p:nvPr/>
        </p:nvPicPr>
        <p:blipFill>
          <a:blip r:embed="rId4"/>
          <a:srcRect/>
          <a:stretch>
            <a:fillRect/>
          </a:stretch>
        </p:blipFill>
        <p:spPr bwMode="auto">
          <a:xfrm>
            <a:off x="4171950" y="4876800"/>
            <a:ext cx="1466850" cy="523875"/>
          </a:xfrm>
          <a:prstGeom prst="rect">
            <a:avLst/>
          </a:prstGeom>
          <a:noFill/>
          <a:ln w="9525">
            <a:noFill/>
            <a:miter lim="800000"/>
            <a:headEnd/>
            <a:tailEnd/>
          </a:ln>
        </p:spPr>
      </p:pic>
      <p:pic>
        <p:nvPicPr>
          <p:cNvPr id="26" name="Picture 8"/>
          <p:cNvPicPr>
            <a:picLocks noChangeAspect="1" noChangeArrowheads="1"/>
          </p:cNvPicPr>
          <p:nvPr/>
        </p:nvPicPr>
        <p:blipFill>
          <a:blip r:embed="rId4"/>
          <a:srcRect/>
          <a:stretch>
            <a:fillRect/>
          </a:stretch>
        </p:blipFill>
        <p:spPr bwMode="auto">
          <a:xfrm>
            <a:off x="4324350" y="5029200"/>
            <a:ext cx="1466850" cy="523875"/>
          </a:xfrm>
          <a:prstGeom prst="rect">
            <a:avLst/>
          </a:prstGeom>
          <a:noFill/>
          <a:ln w="9525">
            <a:noFill/>
            <a:miter lim="800000"/>
            <a:headEnd/>
            <a:tailEnd/>
          </a:ln>
        </p:spPr>
      </p:pic>
      <p:sp>
        <p:nvSpPr>
          <p:cNvPr id="27" name="Flowchart: Connector 26"/>
          <p:cNvSpPr/>
          <p:nvPr/>
        </p:nvSpPr>
        <p:spPr>
          <a:xfrm>
            <a:off x="4248150" y="5867400"/>
            <a:ext cx="152400" cy="152400"/>
          </a:xfrm>
          <a:prstGeom prst="flowChartConnector">
            <a:avLst/>
          </a:prstGeom>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endParaRPr lang="en-US"/>
          </a:p>
        </p:txBody>
      </p:sp>
      <p:sp>
        <p:nvSpPr>
          <p:cNvPr id="28" name="Flowchart: Connector 27"/>
          <p:cNvSpPr/>
          <p:nvPr/>
        </p:nvSpPr>
        <p:spPr>
          <a:xfrm>
            <a:off x="4248150" y="6096000"/>
            <a:ext cx="152400" cy="152400"/>
          </a:xfrm>
          <a:prstGeom prst="flowChartConnector">
            <a:avLst/>
          </a:prstGeom>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endParaRPr lang="en-US"/>
          </a:p>
        </p:txBody>
      </p:sp>
      <p:sp>
        <p:nvSpPr>
          <p:cNvPr id="29" name="Flowchart: Connector 28"/>
          <p:cNvSpPr/>
          <p:nvPr/>
        </p:nvSpPr>
        <p:spPr>
          <a:xfrm>
            <a:off x="4248150" y="6324600"/>
            <a:ext cx="152400" cy="152400"/>
          </a:xfrm>
          <a:prstGeom prst="flowChartConnector">
            <a:avLst/>
          </a:prstGeom>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endParaRPr lang="en-US"/>
          </a:p>
        </p:txBody>
      </p:sp>
      <p:sp>
        <p:nvSpPr>
          <p:cNvPr id="30" name="TextBox 157"/>
          <p:cNvSpPr txBox="1">
            <a:spLocks noChangeArrowheads="1"/>
          </p:cNvSpPr>
          <p:nvPr/>
        </p:nvSpPr>
        <p:spPr bwMode="auto">
          <a:xfrm>
            <a:off x="3505200" y="1905000"/>
            <a:ext cx="2057400" cy="677108"/>
          </a:xfrm>
          <a:prstGeom prst="rect">
            <a:avLst/>
          </a:prstGeom>
          <a:noFill/>
          <a:ln w="9525">
            <a:noFill/>
            <a:miter lim="800000"/>
            <a:headEnd/>
            <a:tailEnd/>
          </a:ln>
        </p:spPr>
        <p:txBody>
          <a:bodyPr>
            <a:spAutoFit/>
          </a:bodyPr>
          <a:lstStyle/>
          <a:p>
            <a:pPr algn="ctr"/>
            <a:r>
              <a:rPr lang="en-US" sz="2000" b="1" dirty="0">
                <a:solidFill>
                  <a:srgbClr val="FFC000"/>
                </a:solidFill>
                <a:latin typeface="Calibri" pitchFamily="34" charset="0"/>
              </a:rPr>
              <a:t>24</a:t>
            </a:r>
            <a:r>
              <a:rPr lang="en-US" dirty="0">
                <a:solidFill>
                  <a:srgbClr val="FF0000"/>
                </a:solidFill>
                <a:latin typeface="Calibri" pitchFamily="34" charset="0"/>
              </a:rPr>
              <a:t> </a:t>
            </a:r>
            <a:r>
              <a:rPr lang="en-US" dirty="0">
                <a:latin typeface="Calibri" pitchFamily="34" charset="0"/>
              </a:rPr>
              <a:t>Emulex LP10002 dual-port FC HBAs</a:t>
            </a:r>
          </a:p>
        </p:txBody>
      </p:sp>
      <p:sp>
        <p:nvSpPr>
          <p:cNvPr id="31" name="Flowchart: Connector 30"/>
          <p:cNvSpPr/>
          <p:nvPr/>
        </p:nvSpPr>
        <p:spPr>
          <a:xfrm>
            <a:off x="7391400" y="5867400"/>
            <a:ext cx="152400" cy="152400"/>
          </a:xfrm>
          <a:prstGeom prst="flowChartConnector">
            <a:avLst/>
          </a:prstGeom>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endParaRPr lang="en-US"/>
          </a:p>
        </p:txBody>
      </p:sp>
      <p:sp>
        <p:nvSpPr>
          <p:cNvPr id="32" name="Flowchart: Connector 31"/>
          <p:cNvSpPr/>
          <p:nvPr/>
        </p:nvSpPr>
        <p:spPr>
          <a:xfrm>
            <a:off x="7391400" y="6096000"/>
            <a:ext cx="152400" cy="152400"/>
          </a:xfrm>
          <a:prstGeom prst="flowChartConnector">
            <a:avLst/>
          </a:prstGeom>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endParaRPr lang="en-US"/>
          </a:p>
        </p:txBody>
      </p:sp>
      <p:sp>
        <p:nvSpPr>
          <p:cNvPr id="33" name="Flowchart: Connector 32"/>
          <p:cNvSpPr/>
          <p:nvPr/>
        </p:nvSpPr>
        <p:spPr>
          <a:xfrm>
            <a:off x="7391400" y="6324600"/>
            <a:ext cx="152400" cy="152400"/>
          </a:xfrm>
          <a:prstGeom prst="flowChartConnector">
            <a:avLst/>
          </a:prstGeom>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endParaRPr lang="en-US"/>
          </a:p>
        </p:txBody>
      </p:sp>
      <p:sp>
        <p:nvSpPr>
          <p:cNvPr id="34" name="TextBox 196"/>
          <p:cNvSpPr txBox="1">
            <a:spLocks noChangeArrowheads="1"/>
          </p:cNvSpPr>
          <p:nvPr/>
        </p:nvSpPr>
        <p:spPr bwMode="auto">
          <a:xfrm>
            <a:off x="5791200" y="1905000"/>
            <a:ext cx="3352800" cy="677108"/>
          </a:xfrm>
          <a:prstGeom prst="rect">
            <a:avLst/>
          </a:prstGeom>
          <a:noFill/>
          <a:ln w="9525">
            <a:noFill/>
            <a:miter lim="800000"/>
            <a:headEnd/>
            <a:tailEnd/>
          </a:ln>
        </p:spPr>
        <p:txBody>
          <a:bodyPr>
            <a:spAutoFit/>
          </a:bodyPr>
          <a:lstStyle/>
          <a:p>
            <a:pPr algn="ctr"/>
            <a:r>
              <a:rPr lang="en-US" sz="2000" b="1" dirty="0">
                <a:solidFill>
                  <a:srgbClr val="FFC000"/>
                </a:solidFill>
                <a:latin typeface="Calibri" pitchFamily="34" charset="0"/>
              </a:rPr>
              <a:t>48</a:t>
            </a:r>
            <a:r>
              <a:rPr lang="en-US" dirty="0">
                <a:latin typeface="Calibri" pitchFamily="34" charset="0"/>
              </a:rPr>
              <a:t> HP MSA1000/1500 Disk Arrays</a:t>
            </a:r>
          </a:p>
          <a:p>
            <a:pPr algn="ctr"/>
            <a:r>
              <a:rPr lang="en-US" dirty="0">
                <a:solidFill>
                  <a:srgbClr val="FFC000"/>
                </a:solidFill>
                <a:latin typeface="Calibri" pitchFamily="34" charset="0"/>
              </a:rPr>
              <a:t>1540</a:t>
            </a:r>
            <a:r>
              <a:rPr lang="en-US" dirty="0">
                <a:latin typeface="Calibri" pitchFamily="34" charset="0"/>
              </a:rPr>
              <a:t> 36GB 3.5” 15Krpm Disks</a:t>
            </a:r>
          </a:p>
        </p:txBody>
      </p:sp>
      <p:sp>
        <p:nvSpPr>
          <p:cNvPr id="35" name="TextBox 197"/>
          <p:cNvSpPr txBox="1">
            <a:spLocks noChangeArrowheads="1"/>
          </p:cNvSpPr>
          <p:nvPr/>
        </p:nvSpPr>
        <p:spPr bwMode="auto">
          <a:xfrm>
            <a:off x="457200" y="6096000"/>
            <a:ext cx="2209800" cy="461665"/>
          </a:xfrm>
          <a:prstGeom prst="rect">
            <a:avLst/>
          </a:prstGeom>
          <a:noFill/>
          <a:ln w="9525">
            <a:noFill/>
            <a:miter lim="800000"/>
            <a:headEnd/>
            <a:tailEnd/>
          </a:ln>
        </p:spPr>
        <p:txBody>
          <a:bodyPr>
            <a:spAutoFit/>
          </a:bodyPr>
          <a:lstStyle/>
          <a:p>
            <a:pPr algn="ctr"/>
            <a:r>
              <a:rPr lang="en-US" sz="2400" b="1" dirty="0">
                <a:solidFill>
                  <a:srgbClr val="FFC000"/>
                </a:solidFill>
                <a:latin typeface="Calibri" pitchFamily="34" charset="0"/>
              </a:rPr>
              <a:t>256</a:t>
            </a:r>
            <a:r>
              <a:rPr lang="en-US" sz="2400" dirty="0">
                <a:solidFill>
                  <a:srgbClr val="FFC000"/>
                </a:solidFill>
                <a:latin typeface="Calibri" pitchFamily="34" charset="0"/>
              </a:rPr>
              <a:t> GB </a:t>
            </a:r>
            <a:r>
              <a:rPr lang="en-US" sz="2400" dirty="0">
                <a:latin typeface="Calibri" pitchFamily="34" charset="0"/>
              </a:rPr>
              <a:t>Memory</a:t>
            </a:r>
          </a:p>
        </p:txBody>
      </p:sp>
      <p:grpSp>
        <p:nvGrpSpPr>
          <p:cNvPr id="3" name="Group 206"/>
          <p:cNvGrpSpPr>
            <a:grpSpLocks/>
          </p:cNvGrpSpPr>
          <p:nvPr/>
        </p:nvGrpSpPr>
        <p:grpSpPr bwMode="auto">
          <a:xfrm>
            <a:off x="762000" y="2590800"/>
            <a:ext cx="1676400" cy="3429000"/>
            <a:chOff x="838200" y="2209800"/>
            <a:chExt cx="1790700" cy="3962400"/>
          </a:xfrm>
        </p:grpSpPr>
        <p:pic>
          <p:nvPicPr>
            <p:cNvPr id="37" name="Picture 2"/>
            <p:cNvPicPr>
              <a:picLocks noChangeAspect="1" noChangeArrowheads="1"/>
            </p:cNvPicPr>
            <p:nvPr/>
          </p:nvPicPr>
          <p:blipFill>
            <a:blip r:embed="rId5"/>
            <a:srcRect/>
            <a:stretch>
              <a:fillRect/>
            </a:stretch>
          </p:blipFill>
          <p:spPr bwMode="auto">
            <a:xfrm>
              <a:off x="838200" y="2209800"/>
              <a:ext cx="1790700" cy="504423"/>
            </a:xfrm>
            <a:prstGeom prst="rect">
              <a:avLst/>
            </a:prstGeom>
            <a:noFill/>
            <a:ln w="9525">
              <a:noFill/>
              <a:miter lim="800000"/>
              <a:headEnd/>
              <a:tailEnd/>
            </a:ln>
          </p:spPr>
        </p:pic>
        <p:pic>
          <p:nvPicPr>
            <p:cNvPr id="38" name="Picture 2"/>
            <p:cNvPicPr>
              <a:picLocks noChangeAspect="1" noChangeArrowheads="1"/>
            </p:cNvPicPr>
            <p:nvPr/>
          </p:nvPicPr>
          <p:blipFill>
            <a:blip r:embed="rId5"/>
            <a:srcRect/>
            <a:stretch>
              <a:fillRect/>
            </a:stretch>
          </p:blipFill>
          <p:spPr bwMode="auto">
            <a:xfrm>
              <a:off x="838200" y="2695977"/>
              <a:ext cx="1790700" cy="504423"/>
            </a:xfrm>
            <a:prstGeom prst="rect">
              <a:avLst/>
            </a:prstGeom>
            <a:noFill/>
            <a:ln w="9525">
              <a:noFill/>
              <a:miter lim="800000"/>
              <a:headEnd/>
              <a:tailEnd/>
            </a:ln>
          </p:spPr>
        </p:pic>
        <p:pic>
          <p:nvPicPr>
            <p:cNvPr id="39" name="Picture 2"/>
            <p:cNvPicPr>
              <a:picLocks noChangeAspect="1" noChangeArrowheads="1"/>
            </p:cNvPicPr>
            <p:nvPr/>
          </p:nvPicPr>
          <p:blipFill>
            <a:blip r:embed="rId5"/>
            <a:srcRect/>
            <a:stretch>
              <a:fillRect/>
            </a:stretch>
          </p:blipFill>
          <p:spPr bwMode="auto">
            <a:xfrm>
              <a:off x="838200" y="3200400"/>
              <a:ext cx="1790700" cy="504423"/>
            </a:xfrm>
            <a:prstGeom prst="rect">
              <a:avLst/>
            </a:prstGeom>
            <a:noFill/>
            <a:ln w="9525">
              <a:noFill/>
              <a:miter lim="800000"/>
              <a:headEnd/>
              <a:tailEnd/>
            </a:ln>
          </p:spPr>
        </p:pic>
        <p:pic>
          <p:nvPicPr>
            <p:cNvPr id="40" name="Picture 2"/>
            <p:cNvPicPr>
              <a:picLocks noChangeAspect="1" noChangeArrowheads="1"/>
            </p:cNvPicPr>
            <p:nvPr/>
          </p:nvPicPr>
          <p:blipFill>
            <a:blip r:embed="rId5"/>
            <a:srcRect/>
            <a:stretch>
              <a:fillRect/>
            </a:stretch>
          </p:blipFill>
          <p:spPr bwMode="auto">
            <a:xfrm>
              <a:off x="838200" y="3686577"/>
              <a:ext cx="1790700" cy="504423"/>
            </a:xfrm>
            <a:prstGeom prst="rect">
              <a:avLst/>
            </a:prstGeom>
            <a:noFill/>
            <a:ln w="9525">
              <a:noFill/>
              <a:miter lim="800000"/>
              <a:headEnd/>
              <a:tailEnd/>
            </a:ln>
          </p:spPr>
        </p:pic>
        <p:pic>
          <p:nvPicPr>
            <p:cNvPr id="41" name="Picture 2"/>
            <p:cNvPicPr>
              <a:picLocks noChangeAspect="1" noChangeArrowheads="1"/>
            </p:cNvPicPr>
            <p:nvPr/>
          </p:nvPicPr>
          <p:blipFill>
            <a:blip r:embed="rId5"/>
            <a:srcRect/>
            <a:stretch>
              <a:fillRect/>
            </a:stretch>
          </p:blipFill>
          <p:spPr bwMode="auto">
            <a:xfrm>
              <a:off x="838200" y="4191000"/>
              <a:ext cx="1790700" cy="504423"/>
            </a:xfrm>
            <a:prstGeom prst="rect">
              <a:avLst/>
            </a:prstGeom>
            <a:noFill/>
            <a:ln w="9525">
              <a:noFill/>
              <a:miter lim="800000"/>
              <a:headEnd/>
              <a:tailEnd/>
            </a:ln>
          </p:spPr>
        </p:pic>
        <p:pic>
          <p:nvPicPr>
            <p:cNvPr id="42" name="Picture 2"/>
            <p:cNvPicPr>
              <a:picLocks noChangeAspect="1" noChangeArrowheads="1"/>
            </p:cNvPicPr>
            <p:nvPr/>
          </p:nvPicPr>
          <p:blipFill>
            <a:blip r:embed="rId5"/>
            <a:srcRect/>
            <a:stretch>
              <a:fillRect/>
            </a:stretch>
          </p:blipFill>
          <p:spPr bwMode="auto">
            <a:xfrm>
              <a:off x="838200" y="4677177"/>
              <a:ext cx="1790700" cy="504423"/>
            </a:xfrm>
            <a:prstGeom prst="rect">
              <a:avLst/>
            </a:prstGeom>
            <a:noFill/>
            <a:ln w="9525">
              <a:noFill/>
              <a:miter lim="800000"/>
              <a:headEnd/>
              <a:tailEnd/>
            </a:ln>
          </p:spPr>
        </p:pic>
        <p:pic>
          <p:nvPicPr>
            <p:cNvPr id="43" name="Picture 2"/>
            <p:cNvPicPr>
              <a:picLocks noChangeAspect="1" noChangeArrowheads="1"/>
            </p:cNvPicPr>
            <p:nvPr/>
          </p:nvPicPr>
          <p:blipFill>
            <a:blip r:embed="rId5"/>
            <a:srcRect/>
            <a:stretch>
              <a:fillRect/>
            </a:stretch>
          </p:blipFill>
          <p:spPr bwMode="auto">
            <a:xfrm>
              <a:off x="838200" y="5181600"/>
              <a:ext cx="1790700" cy="504423"/>
            </a:xfrm>
            <a:prstGeom prst="rect">
              <a:avLst/>
            </a:prstGeom>
            <a:noFill/>
            <a:ln w="9525">
              <a:noFill/>
              <a:miter lim="800000"/>
              <a:headEnd/>
              <a:tailEnd/>
            </a:ln>
          </p:spPr>
        </p:pic>
        <p:pic>
          <p:nvPicPr>
            <p:cNvPr id="44" name="Picture 2"/>
            <p:cNvPicPr>
              <a:picLocks noChangeAspect="1" noChangeArrowheads="1"/>
            </p:cNvPicPr>
            <p:nvPr/>
          </p:nvPicPr>
          <p:blipFill>
            <a:blip r:embed="rId5"/>
            <a:srcRect/>
            <a:stretch>
              <a:fillRect/>
            </a:stretch>
          </p:blipFill>
          <p:spPr bwMode="auto">
            <a:xfrm>
              <a:off x="838200" y="5667777"/>
              <a:ext cx="1790700" cy="504423"/>
            </a:xfrm>
            <a:prstGeom prst="rect">
              <a:avLst/>
            </a:prstGeom>
            <a:noFill/>
            <a:ln w="9525">
              <a:noFill/>
              <a:miter lim="800000"/>
              <a:headEnd/>
              <a:tailEnd/>
            </a:ln>
          </p:spPr>
        </p:pic>
      </p:grpSp>
      <p:pic>
        <p:nvPicPr>
          <p:cNvPr id="45" name="Picture 14"/>
          <p:cNvPicPr>
            <a:picLocks noChangeAspect="1" noChangeArrowheads="1"/>
          </p:cNvPicPr>
          <p:nvPr/>
        </p:nvPicPr>
        <p:blipFill>
          <a:blip r:embed="rId3"/>
          <a:srcRect/>
          <a:stretch>
            <a:fillRect/>
          </a:stretch>
        </p:blipFill>
        <p:spPr bwMode="auto">
          <a:xfrm>
            <a:off x="6010275" y="2667000"/>
            <a:ext cx="1609725" cy="685800"/>
          </a:xfrm>
          <a:prstGeom prst="rect">
            <a:avLst/>
          </a:prstGeom>
          <a:noFill/>
          <a:ln w="9525">
            <a:noFill/>
            <a:miter lim="800000"/>
            <a:headEnd/>
            <a:tailEnd/>
          </a:ln>
        </p:spPr>
      </p:pic>
      <p:pic>
        <p:nvPicPr>
          <p:cNvPr id="46" name="Picture 14"/>
          <p:cNvPicPr>
            <a:picLocks noChangeAspect="1" noChangeArrowheads="1"/>
          </p:cNvPicPr>
          <p:nvPr/>
        </p:nvPicPr>
        <p:blipFill>
          <a:blip r:embed="rId3"/>
          <a:srcRect/>
          <a:stretch>
            <a:fillRect/>
          </a:stretch>
        </p:blipFill>
        <p:spPr bwMode="auto">
          <a:xfrm>
            <a:off x="6162675" y="2819400"/>
            <a:ext cx="1609725" cy="685800"/>
          </a:xfrm>
          <a:prstGeom prst="rect">
            <a:avLst/>
          </a:prstGeom>
          <a:noFill/>
          <a:ln w="9525">
            <a:noFill/>
            <a:miter lim="800000"/>
            <a:headEnd/>
            <a:tailEnd/>
          </a:ln>
        </p:spPr>
      </p:pic>
      <p:pic>
        <p:nvPicPr>
          <p:cNvPr id="47" name="Picture 14"/>
          <p:cNvPicPr>
            <a:picLocks noChangeAspect="1" noChangeArrowheads="1"/>
          </p:cNvPicPr>
          <p:nvPr/>
        </p:nvPicPr>
        <p:blipFill>
          <a:blip r:embed="rId3"/>
          <a:srcRect/>
          <a:stretch>
            <a:fillRect/>
          </a:stretch>
        </p:blipFill>
        <p:spPr bwMode="auto">
          <a:xfrm>
            <a:off x="6315075" y="2971800"/>
            <a:ext cx="1609725" cy="685800"/>
          </a:xfrm>
          <a:prstGeom prst="rect">
            <a:avLst/>
          </a:prstGeom>
          <a:noFill/>
          <a:ln w="9525">
            <a:noFill/>
            <a:miter lim="800000"/>
            <a:headEnd/>
            <a:tailEnd/>
          </a:ln>
        </p:spPr>
      </p:pic>
      <p:pic>
        <p:nvPicPr>
          <p:cNvPr id="48" name="Picture 14"/>
          <p:cNvPicPr>
            <a:picLocks noChangeAspect="1" noChangeArrowheads="1"/>
          </p:cNvPicPr>
          <p:nvPr/>
        </p:nvPicPr>
        <p:blipFill>
          <a:blip r:embed="rId3"/>
          <a:srcRect/>
          <a:stretch>
            <a:fillRect/>
          </a:stretch>
        </p:blipFill>
        <p:spPr bwMode="auto">
          <a:xfrm>
            <a:off x="6467475" y="3124200"/>
            <a:ext cx="1609725" cy="685800"/>
          </a:xfrm>
          <a:prstGeom prst="rect">
            <a:avLst/>
          </a:prstGeom>
          <a:noFill/>
          <a:ln w="9525">
            <a:noFill/>
            <a:miter lim="800000"/>
            <a:headEnd/>
            <a:tailEnd/>
          </a:ln>
        </p:spPr>
      </p:pic>
      <p:pic>
        <p:nvPicPr>
          <p:cNvPr id="49" name="Picture 14"/>
          <p:cNvPicPr>
            <a:picLocks noChangeAspect="1" noChangeArrowheads="1"/>
          </p:cNvPicPr>
          <p:nvPr/>
        </p:nvPicPr>
        <p:blipFill>
          <a:blip r:embed="rId3"/>
          <a:srcRect/>
          <a:stretch>
            <a:fillRect/>
          </a:stretch>
        </p:blipFill>
        <p:spPr bwMode="auto">
          <a:xfrm>
            <a:off x="6619875" y="3276600"/>
            <a:ext cx="1609725" cy="685800"/>
          </a:xfrm>
          <a:prstGeom prst="rect">
            <a:avLst/>
          </a:prstGeom>
          <a:noFill/>
          <a:ln w="9525">
            <a:noFill/>
            <a:miter lim="800000"/>
            <a:headEnd/>
            <a:tailEnd/>
          </a:ln>
        </p:spPr>
      </p:pic>
      <p:pic>
        <p:nvPicPr>
          <p:cNvPr id="50" name="Picture 14"/>
          <p:cNvPicPr>
            <a:picLocks noChangeAspect="1" noChangeArrowheads="1"/>
          </p:cNvPicPr>
          <p:nvPr/>
        </p:nvPicPr>
        <p:blipFill>
          <a:blip r:embed="rId3"/>
          <a:srcRect/>
          <a:stretch>
            <a:fillRect/>
          </a:stretch>
        </p:blipFill>
        <p:spPr bwMode="auto">
          <a:xfrm>
            <a:off x="6772275" y="3429000"/>
            <a:ext cx="1609725" cy="685800"/>
          </a:xfrm>
          <a:prstGeom prst="rect">
            <a:avLst/>
          </a:prstGeom>
          <a:noFill/>
          <a:ln w="9525">
            <a:noFill/>
            <a:miter lim="800000"/>
            <a:headEnd/>
            <a:tailEnd/>
          </a:ln>
        </p:spPr>
      </p:pic>
      <p:pic>
        <p:nvPicPr>
          <p:cNvPr id="51" name="Picture 14"/>
          <p:cNvPicPr>
            <a:picLocks noChangeAspect="1" noChangeArrowheads="1"/>
          </p:cNvPicPr>
          <p:nvPr/>
        </p:nvPicPr>
        <p:blipFill>
          <a:blip r:embed="rId3"/>
          <a:srcRect/>
          <a:stretch>
            <a:fillRect/>
          </a:stretch>
        </p:blipFill>
        <p:spPr bwMode="auto">
          <a:xfrm>
            <a:off x="6924675" y="3581400"/>
            <a:ext cx="1609725" cy="685800"/>
          </a:xfrm>
          <a:prstGeom prst="rect">
            <a:avLst/>
          </a:prstGeom>
          <a:noFill/>
          <a:ln w="9525">
            <a:noFill/>
            <a:miter lim="800000"/>
            <a:headEnd/>
            <a:tailEnd/>
          </a:ln>
        </p:spPr>
      </p:pic>
      <p:pic>
        <p:nvPicPr>
          <p:cNvPr id="52" name="Picture 14"/>
          <p:cNvPicPr>
            <a:picLocks noChangeAspect="1" noChangeArrowheads="1"/>
          </p:cNvPicPr>
          <p:nvPr/>
        </p:nvPicPr>
        <p:blipFill>
          <a:blip r:embed="rId3"/>
          <a:srcRect/>
          <a:stretch>
            <a:fillRect/>
          </a:stretch>
        </p:blipFill>
        <p:spPr bwMode="auto">
          <a:xfrm>
            <a:off x="7077075" y="3733800"/>
            <a:ext cx="1609725" cy="68580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smtClean="0"/>
              <a:t>Perf</a:t>
            </a:r>
            <a:r>
              <a:rPr lang="en-US" dirty="0" smtClean="0"/>
              <a:t> Benchmark Run On </a:t>
            </a:r>
            <a:br>
              <a:rPr lang="en-US" dirty="0" smtClean="0"/>
            </a:br>
            <a:r>
              <a:rPr lang="en-US" dirty="0" smtClean="0"/>
              <a:t>128P System</a:t>
            </a:r>
            <a:endParaRPr lang="en-US" dirty="0"/>
          </a:p>
        </p:txBody>
      </p:sp>
      <p:sp>
        <p:nvSpPr>
          <p:cNvPr id="4" name="Text Placeholder 3"/>
          <p:cNvSpPr>
            <a:spLocks noGrp="1"/>
          </p:cNvSpPr>
          <p:nvPr>
            <p:ph type="body" sz="quarter" idx="10"/>
          </p:nvPr>
        </p:nvSpPr>
        <p:spPr/>
        <p:txBody>
          <a:bodyPr/>
          <a:lstStyle/>
          <a:p>
            <a:r>
              <a:rPr lang="en-US" dirty="0" smtClean="0"/>
              <a:t>video </a:t>
            </a:r>
            <a:endParaRPr lang="en-US" dirty="0"/>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730044" y="1411552"/>
            <a:ext cx="7672003" cy="5195333"/>
          </a:xfrm>
        </p:spPr>
        <p:txBody>
          <a:bodyPr/>
          <a:lstStyle/>
          <a:p>
            <a:r>
              <a:rPr lang="en-US" smtClean="0"/>
              <a:t>Legacy applications see only a single group</a:t>
            </a:r>
          </a:p>
          <a:p>
            <a:pPr lvl="1"/>
            <a:r>
              <a:rPr lang="en-US" smtClean="0"/>
              <a:t>Applications are spread </a:t>
            </a:r>
            <a:br>
              <a:rPr lang="en-US" smtClean="0"/>
            </a:br>
            <a:r>
              <a:rPr lang="en-US" smtClean="0"/>
              <a:t>across groups via round-robin</a:t>
            </a:r>
          </a:p>
          <a:p>
            <a:r>
              <a:rPr lang="en-US" smtClean="0"/>
              <a:t>Applications only need changes if</a:t>
            </a:r>
          </a:p>
          <a:p>
            <a:pPr lvl="1"/>
            <a:r>
              <a:rPr lang="en-US" smtClean="0"/>
              <a:t>They manage per processor information for the whole system – such as task manager</a:t>
            </a:r>
          </a:p>
          <a:p>
            <a:pPr lvl="1"/>
            <a:r>
              <a:rPr lang="en-US" smtClean="0"/>
              <a:t>They are performance critical and need to scale beyond 64 logical processors</a:t>
            </a:r>
          </a:p>
          <a:p>
            <a:r>
              <a:rPr lang="en-US" smtClean="0"/>
              <a:t>Applications that do use processor affinity masks or numbers will still operate correctly</a:t>
            </a:r>
          </a:p>
          <a:p>
            <a:r>
              <a:rPr lang="en-US" smtClean="0"/>
              <a:t>There is</a:t>
            </a:r>
            <a:r>
              <a:rPr lang="en-US" smtClean="0">
                <a:solidFill>
                  <a:schemeClr val="accent3"/>
                </a:solidFill>
              </a:rPr>
              <a:t> zero </a:t>
            </a:r>
            <a:r>
              <a:rPr lang="en-US" smtClean="0"/>
              <a:t>app compat impact on systems with less than 64 logical processors</a:t>
            </a:r>
            <a:endParaRPr lang="en-US" dirty="0" smtClean="0"/>
          </a:p>
        </p:txBody>
      </p:sp>
      <p:sp>
        <p:nvSpPr>
          <p:cNvPr id="3" name="Title 2"/>
          <p:cNvSpPr>
            <a:spLocks noGrp="1"/>
          </p:cNvSpPr>
          <p:nvPr>
            <p:ph type="title"/>
          </p:nvPr>
        </p:nvSpPr>
        <p:spPr/>
        <p:txBody>
          <a:bodyPr/>
          <a:lstStyle/>
          <a:p>
            <a:r>
              <a:rPr lang="en-US" smtClean="0"/>
              <a:t>Application Compatibility</a:t>
            </a:r>
            <a:endParaRPr lang="en-US" dirty="0"/>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1000" y="152400"/>
            <a:ext cx="8382000" cy="941796"/>
          </a:xfrm>
        </p:spPr>
        <p:txBody>
          <a:bodyPr/>
          <a:lstStyle/>
          <a:p>
            <a:r>
              <a:rPr lang="en-US" dirty="0" smtClean="0">
                <a:solidFill>
                  <a:schemeClr val="bg1"/>
                </a:solidFill>
              </a:rPr>
              <a:t>New Structures</a:t>
            </a:r>
            <a:br>
              <a:rPr lang="en-US" dirty="0" smtClean="0">
                <a:solidFill>
                  <a:schemeClr val="bg1"/>
                </a:solidFill>
              </a:rPr>
            </a:br>
            <a:r>
              <a:rPr lang="en-US" sz="2800" dirty="0" smtClean="0">
                <a:solidFill>
                  <a:schemeClr val="accent1"/>
                </a:solidFill>
              </a:rPr>
              <a:t>Group relative processor affinity and processor number</a:t>
            </a:r>
            <a:endParaRPr lang="en-US" dirty="0">
              <a:solidFill>
                <a:schemeClr val="accent1"/>
              </a:solidFill>
            </a:endParaRPr>
          </a:p>
        </p:txBody>
      </p:sp>
      <p:sp>
        <p:nvSpPr>
          <p:cNvPr id="6" name="Text Placeholder 5"/>
          <p:cNvSpPr>
            <a:spLocks noGrp="1"/>
          </p:cNvSpPr>
          <p:nvPr>
            <p:ph type="body" sz="quarter" idx="10"/>
          </p:nvPr>
        </p:nvSpPr>
        <p:spPr>
          <a:xfrm>
            <a:off x="576072" y="1463040"/>
            <a:ext cx="8001000" cy="4567404"/>
          </a:xfrm>
        </p:spPr>
        <p:txBody>
          <a:bodyPr/>
          <a:lstStyle/>
          <a:p>
            <a:r>
              <a:rPr lang="en-US" dirty="0" err="1" smtClean="0"/>
              <a:t>typedef</a:t>
            </a:r>
            <a:r>
              <a:rPr lang="en-US" dirty="0" smtClean="0"/>
              <a:t> </a:t>
            </a:r>
            <a:r>
              <a:rPr lang="en-US" dirty="0" err="1" smtClean="0"/>
              <a:t>struct</a:t>
            </a:r>
            <a:r>
              <a:rPr lang="en-US" dirty="0" smtClean="0"/>
              <a:t> _GROUP_AFFINITY {</a:t>
            </a:r>
          </a:p>
          <a:p>
            <a:r>
              <a:rPr lang="en-US" dirty="0" smtClean="0"/>
              <a:t>    KAFFINITY Mask;</a:t>
            </a:r>
          </a:p>
          <a:p>
            <a:r>
              <a:rPr lang="en-US" dirty="0" smtClean="0"/>
              <a:t>    USHORT Group;</a:t>
            </a:r>
          </a:p>
          <a:p>
            <a:r>
              <a:rPr lang="en-US" dirty="0" smtClean="0"/>
              <a:t>    USHORT Reserved[3];</a:t>
            </a:r>
          </a:p>
          <a:p>
            <a:r>
              <a:rPr lang="en-US" dirty="0" smtClean="0"/>
              <a:t>} GROUP_AFFINITY, *PGROUP_AFFINITY; </a:t>
            </a:r>
          </a:p>
          <a:p>
            <a:r>
              <a:rPr lang="en-US" dirty="0" smtClean="0"/>
              <a:t> </a:t>
            </a:r>
          </a:p>
          <a:p>
            <a:r>
              <a:rPr lang="en-US" dirty="0" err="1" smtClean="0"/>
              <a:t>typedef</a:t>
            </a:r>
            <a:r>
              <a:rPr lang="en-US" dirty="0" smtClean="0"/>
              <a:t> </a:t>
            </a:r>
            <a:r>
              <a:rPr lang="en-US" dirty="0" err="1" smtClean="0"/>
              <a:t>struct</a:t>
            </a:r>
            <a:r>
              <a:rPr lang="en-US" dirty="0" smtClean="0"/>
              <a:t> _PROCESSOR_NUMBER {</a:t>
            </a:r>
          </a:p>
          <a:p>
            <a:r>
              <a:rPr lang="en-US" dirty="0" smtClean="0"/>
              <a:t>    USHORT Group;</a:t>
            </a:r>
          </a:p>
          <a:p>
            <a:r>
              <a:rPr lang="en-US" dirty="0" smtClean="0"/>
              <a:t>    UCHAR Number;</a:t>
            </a:r>
          </a:p>
          <a:p>
            <a:r>
              <a:rPr lang="en-US" dirty="0" smtClean="0"/>
              <a:t>    UCHAR Reserved;</a:t>
            </a:r>
          </a:p>
          <a:p>
            <a:r>
              <a:rPr lang="en-US" dirty="0" smtClean="0"/>
              <a:t>} PROCESSOR_NUMBER, *PPROCESSOR_NUMBER;</a:t>
            </a:r>
            <a:endParaRPr lang="en-US" dirty="0"/>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735998" y="1600200"/>
            <a:ext cx="7672003" cy="4209807"/>
          </a:xfrm>
        </p:spPr>
        <p:txBody>
          <a:bodyPr/>
          <a:lstStyle/>
          <a:p>
            <a:r>
              <a:rPr lang="en-US" sz="3600" dirty="0" smtClean="0"/>
              <a:t>By default, processes are assigned in a round-robin fashion across groups</a:t>
            </a:r>
          </a:p>
          <a:p>
            <a:pPr lvl="1"/>
            <a:r>
              <a:rPr lang="en-US" sz="3200" dirty="0" smtClean="0"/>
              <a:t>An application can override this default  using Process Affinity APIs</a:t>
            </a:r>
          </a:p>
          <a:p>
            <a:r>
              <a:rPr lang="en-US" sz="3600" dirty="0" smtClean="0"/>
              <a:t>A process starts in a single group but can expand to contain threads running on all groups in a machine</a:t>
            </a:r>
          </a:p>
          <a:p>
            <a:pPr lvl="1"/>
            <a:r>
              <a:rPr lang="en-US" sz="3200" dirty="0" smtClean="0"/>
              <a:t>A single thread can never be assigned to more than one group at any time</a:t>
            </a:r>
          </a:p>
        </p:txBody>
      </p:sp>
      <p:sp>
        <p:nvSpPr>
          <p:cNvPr id="3" name="Title 2"/>
          <p:cNvSpPr>
            <a:spLocks noGrp="1"/>
          </p:cNvSpPr>
          <p:nvPr>
            <p:ph type="title"/>
          </p:nvPr>
        </p:nvSpPr>
        <p:spPr>
          <a:xfrm>
            <a:off x="387054" y="152400"/>
            <a:ext cx="8375946" cy="1107996"/>
          </a:xfrm>
        </p:spPr>
        <p:txBody>
          <a:bodyPr/>
          <a:lstStyle/>
          <a:p>
            <a:r>
              <a:rPr smtClean="0"/>
              <a:t>Thread And Process </a:t>
            </a:r>
            <a:br>
              <a:rPr smtClean="0"/>
            </a:br>
            <a:r>
              <a:rPr smtClean="0"/>
              <a:t>Affinity On &gt;64LP Systems</a:t>
            </a:r>
            <a:endParaRPr lang="en-US" dirty="0"/>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735998" y="1408113"/>
            <a:ext cx="7672003" cy="4206921"/>
          </a:xfrm>
        </p:spPr>
        <p:txBody>
          <a:bodyPr/>
          <a:lstStyle/>
          <a:p>
            <a:r>
              <a:rPr lang="en-US" sz="2800" dirty="0" smtClean="0"/>
              <a:t>Applications constrained to a single group unless they explicitly create threads on other groups </a:t>
            </a:r>
          </a:p>
          <a:p>
            <a:pPr lvl="1"/>
            <a:r>
              <a:rPr lang="en-US" sz="2400" dirty="0" smtClean="0"/>
              <a:t>Most applications benefit by locality of resources</a:t>
            </a:r>
          </a:p>
          <a:p>
            <a:r>
              <a:rPr lang="en-US" sz="2800" dirty="0" smtClean="0"/>
              <a:t>Applications need to use extended APIs to </a:t>
            </a:r>
            <a:r>
              <a:rPr lang="en-US" sz="2800" dirty="0" err="1" smtClean="0"/>
              <a:t>affinitize</a:t>
            </a:r>
            <a:r>
              <a:rPr lang="en-US" sz="2800" dirty="0" smtClean="0"/>
              <a:t> beyond one processor group</a:t>
            </a:r>
          </a:p>
          <a:p>
            <a:pPr lvl="1"/>
            <a:r>
              <a:rPr lang="en-US" sz="2400" dirty="0" smtClean="0"/>
              <a:t>Performance is the motivation</a:t>
            </a:r>
          </a:p>
          <a:p>
            <a:r>
              <a:rPr lang="en-US" sz="2800" dirty="0" smtClean="0"/>
              <a:t>Applications must understand what </a:t>
            </a:r>
            <a:br>
              <a:rPr lang="en-US" sz="2800" dirty="0" smtClean="0"/>
            </a:br>
            <a:r>
              <a:rPr lang="en-US" sz="2800" dirty="0" smtClean="0"/>
              <a:t>work can run independently from others </a:t>
            </a:r>
            <a:br>
              <a:rPr lang="en-US" sz="2800" dirty="0" smtClean="0"/>
            </a:br>
            <a:r>
              <a:rPr lang="en-US" sz="2800" dirty="0" smtClean="0"/>
              <a:t>and assign to other groups</a:t>
            </a:r>
          </a:p>
          <a:p>
            <a:pPr lvl="1"/>
            <a:r>
              <a:rPr lang="en-US" sz="2400" dirty="0" smtClean="0"/>
              <a:t>Beware, on NUMA systems this can hinder, </a:t>
            </a:r>
            <a:br>
              <a:rPr lang="en-US" sz="2400" dirty="0" smtClean="0"/>
            </a:br>
            <a:r>
              <a:rPr lang="en-US" sz="2400" dirty="0" smtClean="0"/>
              <a:t>not help, performance</a:t>
            </a:r>
          </a:p>
        </p:txBody>
      </p:sp>
      <p:sp>
        <p:nvSpPr>
          <p:cNvPr id="3" name="Title 2"/>
          <p:cNvSpPr>
            <a:spLocks noGrp="1"/>
          </p:cNvSpPr>
          <p:nvPr>
            <p:ph type="title"/>
          </p:nvPr>
        </p:nvSpPr>
        <p:spPr>
          <a:xfrm>
            <a:off x="387054" y="152400"/>
            <a:ext cx="8375946" cy="553998"/>
          </a:xfrm>
        </p:spPr>
        <p:txBody>
          <a:bodyPr/>
          <a:lstStyle/>
          <a:p>
            <a:r>
              <a:rPr smtClean="0"/>
              <a:t>Affinitized Applications</a:t>
            </a:r>
            <a:endParaRPr lang="en-US" dirty="0"/>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87054" y="152400"/>
            <a:ext cx="8375946" cy="553998"/>
          </a:xfrm>
        </p:spPr>
        <p:txBody>
          <a:bodyPr/>
          <a:lstStyle/>
          <a:p>
            <a:r>
              <a:rPr smtClean="0"/>
              <a:t>Some New Functions</a:t>
            </a:r>
            <a:endParaRPr lang="en-US" dirty="0"/>
          </a:p>
        </p:txBody>
      </p:sp>
      <p:graphicFrame>
        <p:nvGraphicFramePr>
          <p:cNvPr id="4" name="Table 3"/>
          <p:cNvGraphicFramePr>
            <a:graphicFrameLocks noGrp="1"/>
          </p:cNvGraphicFramePr>
          <p:nvPr/>
        </p:nvGraphicFramePr>
        <p:xfrm>
          <a:off x="457200" y="1721244"/>
          <a:ext cx="8229600" cy="3954653"/>
        </p:xfrm>
        <a:graphic>
          <a:graphicData uri="http://schemas.openxmlformats.org/drawingml/2006/table">
            <a:tbl>
              <a:tblPr>
                <a:effectLst/>
              </a:tblPr>
              <a:tblGrid>
                <a:gridCol w="2590800"/>
                <a:gridCol w="5638800"/>
              </a:tblGrid>
              <a:tr h="467820">
                <a:tc>
                  <a:txBody>
                    <a:bodyPr/>
                    <a:lstStyle/>
                    <a:p>
                      <a:pPr marL="0" marR="0">
                        <a:spcBef>
                          <a:spcPts val="0"/>
                        </a:spcBef>
                        <a:spcAft>
                          <a:spcPts val="0"/>
                        </a:spcAft>
                      </a:pPr>
                      <a:r>
                        <a:rPr lang="en-US" sz="1800" b="0" dirty="0" smtClean="0">
                          <a:latin typeface="Calibri"/>
                          <a:ea typeface="Calibri"/>
                          <a:cs typeface="Times New Roman"/>
                        </a:rPr>
                        <a:t>GetActiveProcessorGroup</a:t>
                      </a:r>
                      <a:br>
                        <a:rPr lang="en-US" sz="1800" b="0" dirty="0" smtClean="0">
                          <a:latin typeface="Calibri"/>
                          <a:ea typeface="Calibri"/>
                          <a:cs typeface="Times New Roman"/>
                        </a:rPr>
                      </a:br>
                      <a:r>
                        <a:rPr lang="en-US" sz="1800" b="0" dirty="0" smtClean="0">
                          <a:latin typeface="Calibri"/>
                          <a:ea typeface="Calibri"/>
                          <a:cs typeface="Times New Roman"/>
                        </a:rPr>
                        <a:t>Count</a:t>
                      </a:r>
                      <a:endParaRPr lang="en-US" sz="1800" b="0" dirty="0">
                        <a:latin typeface="Calibri"/>
                        <a:ea typeface="Calibri"/>
                        <a:cs typeface="Times New Roman"/>
                      </a:endParaRPr>
                    </a:p>
                  </a:txBody>
                  <a:tcPr marL="68580" marR="68580" marT="0" marB="0">
                    <a:lnL>
                      <a:noFill/>
                    </a:lnL>
                    <a:lnR w="12700" cap="flat" cmpd="sng" algn="ctr">
                      <a:solidFill>
                        <a:srgbClr val="BFBFB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BFBFBF"/>
                      </a:solidFill>
                      <a:prstDash val="solid"/>
                      <a:round/>
                      <a:headEnd type="none" w="med" len="med"/>
                      <a:tailEnd type="none" w="med" len="med"/>
                    </a:lnB>
                    <a:noFill/>
                  </a:tcPr>
                </a:tc>
                <a:tc>
                  <a:txBody>
                    <a:bodyPr/>
                    <a:lstStyle/>
                    <a:p>
                      <a:pPr marL="0" marR="0">
                        <a:spcBef>
                          <a:spcPts val="0"/>
                        </a:spcBef>
                        <a:spcAft>
                          <a:spcPts val="0"/>
                        </a:spcAft>
                      </a:pPr>
                      <a:r>
                        <a:rPr lang="en-US" sz="1600" dirty="0">
                          <a:latin typeface="Calibri"/>
                          <a:ea typeface="Calibri"/>
                          <a:cs typeface="Times New Roman"/>
                        </a:rPr>
                        <a:t>Returns the number of active groups in the </a:t>
                      </a:r>
                      <a:r>
                        <a:rPr lang="en-US" sz="1600" dirty="0" smtClean="0">
                          <a:latin typeface="Calibri"/>
                          <a:ea typeface="Calibri"/>
                          <a:cs typeface="Times New Roman"/>
                        </a:rPr>
                        <a:t>system</a:t>
                      </a:r>
                      <a:endParaRPr lang="en-US" sz="2000" dirty="0">
                        <a:latin typeface="Calibri"/>
                        <a:ea typeface="Calibri"/>
                        <a:cs typeface="Times New Roman"/>
                      </a:endParaRPr>
                    </a:p>
                  </a:txBody>
                  <a:tcPr marL="68580" marR="68580" marT="0" marB="0">
                    <a:lnL w="12700" cap="flat" cmpd="sng" algn="ctr">
                      <a:solidFill>
                        <a:srgbClr val="BFBFBF"/>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BFBFBF"/>
                      </a:solidFill>
                      <a:prstDash val="solid"/>
                      <a:round/>
                      <a:headEnd type="none" w="med" len="med"/>
                      <a:tailEnd type="none" w="med" len="med"/>
                    </a:lnB>
                    <a:noFill/>
                  </a:tcPr>
                </a:tc>
              </a:tr>
              <a:tr h="467820">
                <a:tc>
                  <a:txBody>
                    <a:bodyPr/>
                    <a:lstStyle/>
                    <a:p>
                      <a:pPr marL="0" marR="0">
                        <a:spcBef>
                          <a:spcPts val="0"/>
                        </a:spcBef>
                        <a:spcAft>
                          <a:spcPts val="0"/>
                        </a:spcAft>
                      </a:pPr>
                      <a:r>
                        <a:rPr lang="en-US" sz="1800" b="0" dirty="0" smtClean="0">
                          <a:latin typeface="Calibri"/>
                          <a:ea typeface="Calibri"/>
                          <a:cs typeface="Times New Roman"/>
                        </a:rPr>
                        <a:t>GetMaximumProcessor</a:t>
                      </a:r>
                      <a:br>
                        <a:rPr lang="en-US" sz="1800" b="0" dirty="0" smtClean="0">
                          <a:latin typeface="Calibri"/>
                          <a:ea typeface="Calibri"/>
                          <a:cs typeface="Times New Roman"/>
                        </a:rPr>
                      </a:br>
                      <a:r>
                        <a:rPr lang="en-US" sz="1800" b="0" dirty="0" smtClean="0">
                          <a:latin typeface="Calibri"/>
                          <a:ea typeface="Calibri"/>
                          <a:cs typeface="Times New Roman"/>
                        </a:rPr>
                        <a:t>GroupCount</a:t>
                      </a:r>
                      <a:endParaRPr lang="en-US" sz="1800" b="0" dirty="0">
                        <a:latin typeface="Calibri"/>
                        <a:ea typeface="Calibri"/>
                        <a:cs typeface="Times New Roman"/>
                      </a:endParaRPr>
                    </a:p>
                  </a:txBody>
                  <a:tcPr marL="68580" marR="68580" marT="0" marB="0">
                    <a:lnL>
                      <a:noFill/>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noFill/>
                  </a:tcPr>
                </a:tc>
                <a:tc>
                  <a:txBody>
                    <a:bodyPr/>
                    <a:lstStyle/>
                    <a:p>
                      <a:pPr marL="0" marR="0">
                        <a:spcBef>
                          <a:spcPts val="0"/>
                        </a:spcBef>
                        <a:spcAft>
                          <a:spcPts val="0"/>
                        </a:spcAft>
                      </a:pPr>
                      <a:r>
                        <a:rPr lang="en-US" sz="1600" dirty="0" smtClean="0">
                          <a:latin typeface="Calibri"/>
                          <a:ea typeface="Calibri"/>
                          <a:cs typeface="Times New Roman"/>
                        </a:rPr>
                        <a:t>Returns</a:t>
                      </a:r>
                      <a:r>
                        <a:rPr lang="en-US" sz="1600" baseline="0" dirty="0" smtClean="0">
                          <a:latin typeface="Calibri"/>
                          <a:ea typeface="Calibri"/>
                          <a:cs typeface="Times New Roman"/>
                        </a:rPr>
                        <a:t> the m</a:t>
                      </a:r>
                      <a:r>
                        <a:rPr lang="en-US" sz="1600" dirty="0" smtClean="0">
                          <a:latin typeface="Calibri"/>
                          <a:ea typeface="Calibri"/>
                          <a:cs typeface="Times New Roman"/>
                        </a:rPr>
                        <a:t>aximum </a:t>
                      </a:r>
                      <a:r>
                        <a:rPr lang="en-US" sz="1600" dirty="0">
                          <a:latin typeface="Calibri"/>
                          <a:ea typeface="Calibri"/>
                          <a:cs typeface="Times New Roman"/>
                        </a:rPr>
                        <a:t>number of groups that the system </a:t>
                      </a:r>
                      <a:r>
                        <a:rPr lang="en-US" sz="1600" dirty="0" smtClean="0">
                          <a:latin typeface="Calibri"/>
                          <a:ea typeface="Calibri"/>
                          <a:cs typeface="Times New Roman"/>
                        </a:rPr>
                        <a:t>supports</a:t>
                      </a:r>
                      <a:endParaRPr lang="en-US" sz="2000" dirty="0">
                        <a:latin typeface="Calibri"/>
                        <a:ea typeface="Calibri"/>
                        <a:cs typeface="Times New Roman"/>
                      </a:endParaRPr>
                    </a:p>
                  </a:txBody>
                  <a:tcPr marL="68580" marR="68580" marT="0" marB="0">
                    <a:lnL w="12700" cap="flat" cmpd="sng" algn="ctr">
                      <a:solidFill>
                        <a:srgbClr val="BFBFBF"/>
                      </a:solidFill>
                      <a:prstDash val="solid"/>
                      <a:round/>
                      <a:headEnd type="none" w="med" len="med"/>
                      <a:tailEnd type="none" w="med" len="med"/>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noFill/>
                  </a:tcPr>
                </a:tc>
              </a:tr>
              <a:tr h="77076">
                <a:tc>
                  <a:txBody>
                    <a:bodyPr/>
                    <a:lstStyle/>
                    <a:p>
                      <a:pPr marL="0" marR="0">
                        <a:spcBef>
                          <a:spcPts val="0"/>
                        </a:spcBef>
                        <a:spcAft>
                          <a:spcPts val="0"/>
                        </a:spcAft>
                      </a:pPr>
                      <a:r>
                        <a:rPr lang="en-US" sz="1800" b="0" dirty="0" err="1">
                          <a:latin typeface="Calibri"/>
                          <a:ea typeface="Calibri"/>
                          <a:cs typeface="Times New Roman"/>
                        </a:rPr>
                        <a:t>GetActiveProcessorCount</a:t>
                      </a:r>
                      <a:endParaRPr lang="en-US" sz="1800" b="0" dirty="0">
                        <a:latin typeface="Calibri"/>
                        <a:ea typeface="Calibri"/>
                        <a:cs typeface="Times New Roman"/>
                      </a:endParaRPr>
                    </a:p>
                  </a:txBody>
                  <a:tcPr marL="68580" marR="68580" marT="0" marB="0">
                    <a:lnL>
                      <a:noFill/>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noFill/>
                  </a:tcPr>
                </a:tc>
                <a:tc>
                  <a:txBody>
                    <a:bodyPr/>
                    <a:lstStyle/>
                    <a:p>
                      <a:pPr marL="0" marR="0">
                        <a:spcBef>
                          <a:spcPts val="0"/>
                        </a:spcBef>
                        <a:spcAft>
                          <a:spcPts val="0"/>
                        </a:spcAft>
                      </a:pPr>
                      <a:r>
                        <a:rPr lang="en-US" sz="1600" dirty="0" smtClean="0">
                          <a:latin typeface="Calibri"/>
                          <a:ea typeface="Calibri"/>
                          <a:cs typeface="Times New Roman"/>
                        </a:rPr>
                        <a:t>Returns</a:t>
                      </a:r>
                      <a:r>
                        <a:rPr lang="en-US" sz="1600" baseline="0" dirty="0" smtClean="0">
                          <a:latin typeface="Calibri"/>
                          <a:ea typeface="Calibri"/>
                          <a:cs typeface="Times New Roman"/>
                        </a:rPr>
                        <a:t> the n</a:t>
                      </a:r>
                      <a:r>
                        <a:rPr lang="en-US" sz="1600" dirty="0" smtClean="0">
                          <a:latin typeface="Calibri"/>
                          <a:ea typeface="Calibri"/>
                          <a:cs typeface="Times New Roman"/>
                        </a:rPr>
                        <a:t>umber </a:t>
                      </a:r>
                      <a:r>
                        <a:rPr lang="en-US" sz="1600" dirty="0">
                          <a:latin typeface="Calibri"/>
                          <a:ea typeface="Calibri"/>
                          <a:cs typeface="Times New Roman"/>
                        </a:rPr>
                        <a:t>of active </a:t>
                      </a:r>
                      <a:r>
                        <a:rPr lang="en-US" sz="1600" dirty="0" smtClean="0">
                          <a:latin typeface="Calibri"/>
                          <a:ea typeface="Calibri"/>
                          <a:cs typeface="Times New Roman"/>
                        </a:rPr>
                        <a:t>LPs in </a:t>
                      </a:r>
                      <a:r>
                        <a:rPr lang="en-US" sz="1600" dirty="0">
                          <a:latin typeface="Calibri"/>
                          <a:ea typeface="Calibri"/>
                          <a:cs typeface="Times New Roman"/>
                        </a:rPr>
                        <a:t>a group or in the </a:t>
                      </a:r>
                      <a:r>
                        <a:rPr lang="en-US" sz="1600" dirty="0" smtClean="0">
                          <a:latin typeface="Calibri"/>
                          <a:ea typeface="Calibri"/>
                          <a:cs typeface="Times New Roman"/>
                        </a:rPr>
                        <a:t>system</a:t>
                      </a:r>
                      <a:endParaRPr lang="en-US" sz="2000" dirty="0">
                        <a:latin typeface="Calibri"/>
                        <a:ea typeface="Calibri"/>
                        <a:cs typeface="Times New Roman"/>
                      </a:endParaRPr>
                    </a:p>
                  </a:txBody>
                  <a:tcPr marL="68580" marR="68580" marT="0" marB="0">
                    <a:lnL w="12700" cap="flat" cmpd="sng" algn="ctr">
                      <a:solidFill>
                        <a:srgbClr val="BFBFBF"/>
                      </a:solidFill>
                      <a:prstDash val="solid"/>
                      <a:round/>
                      <a:headEnd type="none" w="med" len="med"/>
                      <a:tailEnd type="none" w="med" len="med"/>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noFill/>
                  </a:tcPr>
                </a:tc>
              </a:tr>
              <a:tr h="467820">
                <a:tc>
                  <a:txBody>
                    <a:bodyPr/>
                    <a:lstStyle/>
                    <a:p>
                      <a:pPr marL="0" marR="0">
                        <a:spcBef>
                          <a:spcPts val="0"/>
                        </a:spcBef>
                        <a:spcAft>
                          <a:spcPts val="0"/>
                        </a:spcAft>
                      </a:pPr>
                      <a:r>
                        <a:rPr lang="en-US" sz="1800" b="0" dirty="0" smtClean="0">
                          <a:latin typeface="Calibri"/>
                          <a:ea typeface="Calibri"/>
                          <a:cs typeface="Times New Roman"/>
                        </a:rPr>
                        <a:t>GetMaximumProcessor</a:t>
                      </a:r>
                      <a:br>
                        <a:rPr lang="en-US" sz="1800" b="0" dirty="0" smtClean="0">
                          <a:latin typeface="Calibri"/>
                          <a:ea typeface="Calibri"/>
                          <a:cs typeface="Times New Roman"/>
                        </a:rPr>
                      </a:br>
                      <a:r>
                        <a:rPr lang="en-US" sz="1800" b="0" dirty="0" smtClean="0">
                          <a:latin typeface="Calibri"/>
                          <a:ea typeface="Calibri"/>
                          <a:cs typeface="Times New Roman"/>
                        </a:rPr>
                        <a:t>Count</a:t>
                      </a:r>
                      <a:endParaRPr lang="en-US" sz="1800" b="0" dirty="0">
                        <a:latin typeface="Calibri"/>
                        <a:ea typeface="Calibri"/>
                        <a:cs typeface="Times New Roman"/>
                      </a:endParaRPr>
                    </a:p>
                  </a:txBody>
                  <a:tcPr marL="68580" marR="68580" marT="0" marB="0">
                    <a:lnL>
                      <a:noFill/>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noFill/>
                  </a:tcPr>
                </a:tc>
                <a:tc>
                  <a:txBody>
                    <a:bodyPr/>
                    <a:lstStyle/>
                    <a:p>
                      <a:pPr marL="0" marR="0">
                        <a:spcBef>
                          <a:spcPts val="0"/>
                        </a:spcBef>
                        <a:spcAft>
                          <a:spcPts val="0"/>
                        </a:spcAft>
                      </a:pPr>
                      <a:r>
                        <a:rPr lang="en-US" sz="1600" dirty="0">
                          <a:latin typeface="Calibri"/>
                          <a:ea typeface="Calibri"/>
                          <a:cs typeface="Times New Roman"/>
                        </a:rPr>
                        <a:t>Returns the maximum number of </a:t>
                      </a:r>
                      <a:r>
                        <a:rPr lang="en-US" sz="1600" dirty="0" smtClean="0">
                          <a:latin typeface="Calibri"/>
                          <a:ea typeface="Calibri"/>
                          <a:cs typeface="Times New Roman"/>
                        </a:rPr>
                        <a:t>LPs </a:t>
                      </a:r>
                      <a:br>
                        <a:rPr lang="en-US" sz="1600" dirty="0" smtClean="0">
                          <a:latin typeface="Calibri"/>
                          <a:ea typeface="Calibri"/>
                          <a:cs typeface="Times New Roman"/>
                        </a:rPr>
                      </a:br>
                      <a:r>
                        <a:rPr lang="en-US" sz="1600" dirty="0" smtClean="0">
                          <a:latin typeface="Calibri"/>
                          <a:ea typeface="Calibri"/>
                          <a:cs typeface="Times New Roman"/>
                        </a:rPr>
                        <a:t>that </a:t>
                      </a:r>
                      <a:r>
                        <a:rPr lang="en-US" sz="1600" dirty="0">
                          <a:latin typeface="Calibri"/>
                          <a:ea typeface="Calibri"/>
                          <a:cs typeface="Times New Roman"/>
                        </a:rPr>
                        <a:t>a group or the system can </a:t>
                      </a:r>
                      <a:r>
                        <a:rPr lang="en-US" sz="1600" dirty="0" smtClean="0">
                          <a:latin typeface="Calibri"/>
                          <a:ea typeface="Calibri"/>
                          <a:cs typeface="Times New Roman"/>
                        </a:rPr>
                        <a:t>support</a:t>
                      </a:r>
                      <a:endParaRPr lang="en-US" sz="2000" dirty="0">
                        <a:latin typeface="Calibri"/>
                        <a:ea typeface="Calibri"/>
                        <a:cs typeface="Times New Roman"/>
                      </a:endParaRPr>
                    </a:p>
                  </a:txBody>
                  <a:tcPr marL="68580" marR="68580" marT="0" marB="0">
                    <a:lnL w="12700" cap="flat" cmpd="sng" algn="ctr">
                      <a:solidFill>
                        <a:srgbClr val="BFBFBF"/>
                      </a:solidFill>
                      <a:prstDash val="solid"/>
                      <a:round/>
                      <a:headEnd type="none" w="med" len="med"/>
                      <a:tailEnd type="none" w="med" len="med"/>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noFill/>
                  </a:tcPr>
                </a:tc>
              </a:tr>
              <a:tr h="467820">
                <a:tc>
                  <a:txBody>
                    <a:bodyPr/>
                    <a:lstStyle/>
                    <a:p>
                      <a:pPr marL="0" marR="0">
                        <a:spcBef>
                          <a:spcPts val="0"/>
                        </a:spcBef>
                        <a:spcAft>
                          <a:spcPts val="800"/>
                        </a:spcAft>
                        <a:tabLst>
                          <a:tab pos="228600" algn="l"/>
                          <a:tab pos="457200" algn="l"/>
                        </a:tabLst>
                      </a:pPr>
                      <a:r>
                        <a:rPr lang="en-US" sz="1800" b="0">
                          <a:latin typeface="Calibri"/>
                          <a:ea typeface="MS Mincho"/>
                          <a:cs typeface="Arial"/>
                        </a:rPr>
                        <a:t>GetThreadGroupAffinity</a:t>
                      </a:r>
                    </a:p>
                  </a:txBody>
                  <a:tcPr marL="68580" marR="68580" marT="0" marB="0">
                    <a:lnL>
                      <a:noFill/>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noFill/>
                  </a:tcPr>
                </a:tc>
                <a:tc>
                  <a:txBody>
                    <a:bodyPr/>
                    <a:lstStyle/>
                    <a:p>
                      <a:pPr marL="0" marR="0">
                        <a:spcBef>
                          <a:spcPts val="0"/>
                        </a:spcBef>
                        <a:spcAft>
                          <a:spcPts val="0"/>
                        </a:spcAft>
                      </a:pPr>
                      <a:r>
                        <a:rPr lang="en-US" sz="1600" dirty="0">
                          <a:latin typeface="Calibri"/>
                          <a:ea typeface="Calibri"/>
                          <a:cs typeface="Times New Roman"/>
                        </a:rPr>
                        <a:t>Returns the current group affinity of the thread (in GROUP_AFFINITY</a:t>
                      </a:r>
                      <a:r>
                        <a:rPr lang="en-US" sz="1600" dirty="0" smtClean="0">
                          <a:latin typeface="Calibri"/>
                          <a:ea typeface="Calibri"/>
                          <a:cs typeface="Times New Roman"/>
                        </a:rPr>
                        <a:t>)</a:t>
                      </a:r>
                      <a:endParaRPr lang="en-US" sz="2000" dirty="0">
                        <a:latin typeface="Calibri"/>
                        <a:ea typeface="Calibri"/>
                        <a:cs typeface="Times New Roman"/>
                      </a:endParaRPr>
                    </a:p>
                  </a:txBody>
                  <a:tcPr marL="68580" marR="68580" marT="0" marB="0">
                    <a:lnL w="12700" cap="flat" cmpd="sng" algn="ctr">
                      <a:solidFill>
                        <a:srgbClr val="BFBFBF"/>
                      </a:solidFill>
                      <a:prstDash val="solid"/>
                      <a:round/>
                      <a:headEnd type="none" w="med" len="med"/>
                      <a:tailEnd type="none" w="med" len="med"/>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noFill/>
                  </a:tcPr>
                </a:tc>
              </a:tr>
              <a:tr h="510413">
                <a:tc>
                  <a:txBody>
                    <a:bodyPr/>
                    <a:lstStyle/>
                    <a:p>
                      <a:pPr marL="0" marR="0">
                        <a:spcBef>
                          <a:spcPts val="0"/>
                        </a:spcBef>
                        <a:spcAft>
                          <a:spcPts val="800"/>
                        </a:spcAft>
                        <a:tabLst>
                          <a:tab pos="228600" algn="l"/>
                          <a:tab pos="457200" algn="l"/>
                        </a:tabLst>
                      </a:pPr>
                      <a:r>
                        <a:rPr lang="en-US" sz="1800" b="0">
                          <a:latin typeface="Calibri"/>
                          <a:ea typeface="MS Mincho"/>
                          <a:cs typeface="Arial"/>
                        </a:rPr>
                        <a:t>SetThreadGroupAffinity</a:t>
                      </a:r>
                    </a:p>
                  </a:txBody>
                  <a:tcPr marL="68580" marR="68580" marT="0" marB="0">
                    <a:lnL>
                      <a:noFill/>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noFill/>
                  </a:tcPr>
                </a:tc>
                <a:tc>
                  <a:txBody>
                    <a:bodyPr/>
                    <a:lstStyle/>
                    <a:p>
                      <a:pPr marL="0" marR="0">
                        <a:spcBef>
                          <a:spcPts val="0"/>
                        </a:spcBef>
                        <a:spcAft>
                          <a:spcPts val="0"/>
                        </a:spcAft>
                      </a:pPr>
                      <a:r>
                        <a:rPr lang="en-US" sz="1600" dirty="0">
                          <a:latin typeface="Calibri"/>
                          <a:ea typeface="Calibri"/>
                          <a:cs typeface="Times New Roman"/>
                        </a:rPr>
                        <a:t>Sets the affinity of the thread to a set of </a:t>
                      </a:r>
                      <a:r>
                        <a:rPr lang="en-US" sz="1600" dirty="0" smtClean="0">
                          <a:latin typeface="Calibri"/>
                          <a:ea typeface="Calibri"/>
                          <a:cs typeface="Times New Roman"/>
                        </a:rPr>
                        <a:t>LPs within </a:t>
                      </a:r>
                      <a:br>
                        <a:rPr lang="en-US" sz="1600" dirty="0" smtClean="0">
                          <a:latin typeface="Calibri"/>
                          <a:ea typeface="Calibri"/>
                          <a:cs typeface="Times New Roman"/>
                        </a:rPr>
                      </a:br>
                      <a:r>
                        <a:rPr lang="en-US" sz="1600" dirty="0" smtClean="0">
                          <a:latin typeface="Calibri"/>
                          <a:ea typeface="Calibri"/>
                          <a:cs typeface="Times New Roman"/>
                        </a:rPr>
                        <a:t>a </a:t>
                      </a:r>
                      <a:r>
                        <a:rPr lang="en-US" sz="1600" dirty="0">
                          <a:latin typeface="Calibri"/>
                          <a:ea typeface="Calibri"/>
                          <a:cs typeface="Times New Roman"/>
                        </a:rPr>
                        <a:t>specified group (in GROUP_AFFINITY</a:t>
                      </a:r>
                      <a:r>
                        <a:rPr lang="en-US" sz="1600" dirty="0" smtClean="0">
                          <a:latin typeface="Calibri"/>
                          <a:ea typeface="Calibri"/>
                          <a:cs typeface="Times New Roman"/>
                        </a:rPr>
                        <a:t>)</a:t>
                      </a:r>
                      <a:endParaRPr lang="en-US" sz="2000" dirty="0">
                        <a:latin typeface="Calibri"/>
                        <a:ea typeface="Calibri"/>
                        <a:cs typeface="Times New Roman"/>
                      </a:endParaRPr>
                    </a:p>
                  </a:txBody>
                  <a:tcPr marL="68580" marR="68580" marT="0" marB="0">
                    <a:lnL w="12700" cap="flat" cmpd="sng" algn="ctr">
                      <a:solidFill>
                        <a:srgbClr val="BFBFBF"/>
                      </a:solidFill>
                      <a:prstDash val="solid"/>
                      <a:round/>
                      <a:headEnd type="none" w="med" len="med"/>
                      <a:tailEnd type="none" w="med" len="med"/>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noFill/>
                  </a:tcPr>
                </a:tc>
              </a:tr>
              <a:tr h="424723">
                <a:tc>
                  <a:txBody>
                    <a:bodyPr/>
                    <a:lstStyle/>
                    <a:p>
                      <a:pPr marL="0" marR="0">
                        <a:spcBef>
                          <a:spcPts val="0"/>
                        </a:spcBef>
                        <a:spcAft>
                          <a:spcPts val="800"/>
                        </a:spcAft>
                        <a:tabLst>
                          <a:tab pos="228600" algn="l"/>
                          <a:tab pos="457200" algn="l"/>
                        </a:tabLst>
                      </a:pPr>
                      <a:r>
                        <a:rPr lang="en-US" sz="1800" b="0" dirty="0">
                          <a:latin typeface="Calibri"/>
                          <a:ea typeface="MS Mincho"/>
                          <a:cs typeface="Arial"/>
                        </a:rPr>
                        <a:t>CreateRemoteThreadEx</a:t>
                      </a:r>
                    </a:p>
                  </a:txBody>
                  <a:tcPr marL="68580" marR="68580" marT="0" marB="0">
                    <a:lnL>
                      <a:noFill/>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noFill/>
                  </a:tcPr>
                </a:tc>
                <a:tc>
                  <a:txBody>
                    <a:bodyPr/>
                    <a:lstStyle/>
                    <a:p>
                      <a:pPr marL="0" marR="0">
                        <a:spcBef>
                          <a:spcPts val="0"/>
                        </a:spcBef>
                        <a:spcAft>
                          <a:spcPts val="0"/>
                        </a:spcAft>
                      </a:pPr>
                      <a:r>
                        <a:rPr lang="en-US" sz="1600" dirty="0">
                          <a:latin typeface="Calibri"/>
                          <a:ea typeface="Calibri"/>
                          <a:cs typeface="Times New Roman"/>
                        </a:rPr>
                        <a:t>Enables an application to change the default </a:t>
                      </a:r>
                      <a:r>
                        <a:rPr lang="en-US" sz="1600" dirty="0" smtClean="0">
                          <a:latin typeface="Calibri"/>
                          <a:ea typeface="Calibri"/>
                          <a:cs typeface="Times New Roman"/>
                        </a:rPr>
                        <a:t/>
                      </a:r>
                      <a:br>
                        <a:rPr lang="en-US" sz="1600" dirty="0" smtClean="0">
                          <a:latin typeface="Calibri"/>
                          <a:ea typeface="Calibri"/>
                          <a:cs typeface="Times New Roman"/>
                        </a:rPr>
                      </a:br>
                      <a:r>
                        <a:rPr lang="en-US" sz="1600" dirty="0" smtClean="0">
                          <a:latin typeface="Calibri"/>
                          <a:ea typeface="Calibri"/>
                          <a:cs typeface="Times New Roman"/>
                        </a:rPr>
                        <a:t>thread </a:t>
                      </a:r>
                      <a:r>
                        <a:rPr lang="en-US" sz="1600" dirty="0">
                          <a:latin typeface="Calibri"/>
                          <a:ea typeface="Calibri"/>
                          <a:cs typeface="Times New Roman"/>
                        </a:rPr>
                        <a:t>group affinity and specify an ideal </a:t>
                      </a:r>
                      <a:r>
                        <a:rPr lang="en-US" sz="1600" dirty="0" smtClean="0">
                          <a:latin typeface="Calibri"/>
                          <a:ea typeface="Calibri"/>
                          <a:cs typeface="Times New Roman"/>
                        </a:rPr>
                        <a:t>LP for </a:t>
                      </a:r>
                      <a:r>
                        <a:rPr lang="en-US" sz="1600" dirty="0">
                          <a:latin typeface="Calibri"/>
                          <a:ea typeface="Calibri"/>
                          <a:cs typeface="Times New Roman"/>
                        </a:rPr>
                        <a:t>a </a:t>
                      </a:r>
                      <a:r>
                        <a:rPr lang="en-US" sz="1600" dirty="0" smtClean="0">
                          <a:latin typeface="Calibri"/>
                          <a:ea typeface="Calibri"/>
                          <a:cs typeface="Times New Roman"/>
                        </a:rPr>
                        <a:t>thread</a:t>
                      </a:r>
                      <a:endParaRPr lang="en-US" sz="2000" dirty="0">
                        <a:latin typeface="Calibri"/>
                        <a:ea typeface="Calibri"/>
                        <a:cs typeface="Times New Roman"/>
                      </a:endParaRPr>
                    </a:p>
                  </a:txBody>
                  <a:tcPr marL="68580" marR="68580" marT="0" marB="0">
                    <a:lnL w="12700" cap="flat" cmpd="sng" algn="ctr">
                      <a:solidFill>
                        <a:srgbClr val="BFBFBF"/>
                      </a:solidFill>
                      <a:prstDash val="solid"/>
                      <a:round/>
                      <a:headEnd type="none" w="med" len="med"/>
                      <a:tailEnd type="none" w="med" len="med"/>
                    </a:lnL>
                    <a:lnR>
                      <a:noFill/>
                    </a:lnR>
                    <a:lnT w="12700" cap="flat" cmpd="sng" algn="ctr">
                      <a:solidFill>
                        <a:srgbClr val="BFBFBF"/>
                      </a:solidFill>
                      <a:prstDash val="solid"/>
                      <a:round/>
                      <a:headEnd type="none" w="med" len="med"/>
                      <a:tailEnd type="none" w="med" len="med"/>
                    </a:lnT>
                    <a:lnB w="12700" cap="flat" cmpd="sng" algn="ctr">
                      <a:solidFill>
                        <a:srgbClr val="BFBFBF"/>
                      </a:solidFill>
                      <a:prstDash val="solid"/>
                      <a:round/>
                      <a:headEnd type="none" w="med" len="med"/>
                      <a:tailEnd type="none" w="med" len="med"/>
                    </a:lnB>
                    <a:noFill/>
                  </a:tcPr>
                </a:tc>
              </a:tr>
              <a:tr h="474803">
                <a:tc>
                  <a:txBody>
                    <a:bodyPr/>
                    <a:lstStyle/>
                    <a:p>
                      <a:pPr marL="0" marR="0">
                        <a:spcBef>
                          <a:spcPts val="0"/>
                        </a:spcBef>
                        <a:spcAft>
                          <a:spcPts val="800"/>
                        </a:spcAft>
                        <a:tabLst>
                          <a:tab pos="228600" algn="l"/>
                          <a:tab pos="457200" algn="l"/>
                        </a:tabLst>
                      </a:pPr>
                      <a:r>
                        <a:rPr lang="en-US" sz="1800" b="0" dirty="0" smtClean="0">
                          <a:latin typeface="+mn-lt"/>
                          <a:ea typeface="MS Mincho"/>
                          <a:cs typeface="Arial"/>
                        </a:rPr>
                        <a:t>GetNumaNodeNumber</a:t>
                      </a:r>
                      <a:br>
                        <a:rPr lang="en-US" sz="1800" b="0" dirty="0" smtClean="0">
                          <a:latin typeface="+mn-lt"/>
                          <a:ea typeface="MS Mincho"/>
                          <a:cs typeface="Arial"/>
                        </a:rPr>
                      </a:br>
                      <a:r>
                        <a:rPr lang="en-US" sz="1800" b="0" dirty="0" smtClean="0">
                          <a:latin typeface="+mn-lt"/>
                          <a:ea typeface="MS Mincho"/>
                          <a:cs typeface="Arial"/>
                        </a:rPr>
                        <a:t>FromHandle</a:t>
                      </a:r>
                      <a:endParaRPr lang="en-US" sz="1800" b="0" dirty="0">
                        <a:latin typeface="Calibri"/>
                        <a:ea typeface="MS Mincho"/>
                        <a:cs typeface="Arial"/>
                      </a:endParaRPr>
                    </a:p>
                  </a:txBody>
                  <a:tcPr marL="68580" marR="68580" marT="0" marB="0">
                    <a:lnL>
                      <a:noFill/>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spcBef>
                          <a:spcPts val="0"/>
                        </a:spcBef>
                        <a:spcAft>
                          <a:spcPts val="0"/>
                        </a:spcAft>
                      </a:pPr>
                      <a:r>
                        <a:rPr lang="en-US" sz="1600" dirty="0" smtClean="0">
                          <a:latin typeface="+mn-lt"/>
                          <a:ea typeface="Calibri"/>
                          <a:cs typeface="Times New Roman"/>
                        </a:rPr>
                        <a:t>Returns the node number associated </a:t>
                      </a:r>
                      <a:br>
                        <a:rPr lang="en-US" sz="1600" dirty="0" smtClean="0">
                          <a:latin typeface="+mn-lt"/>
                          <a:ea typeface="Calibri"/>
                          <a:cs typeface="Times New Roman"/>
                        </a:rPr>
                      </a:br>
                      <a:r>
                        <a:rPr lang="en-US" sz="1600" dirty="0" smtClean="0">
                          <a:latin typeface="+mn-lt"/>
                          <a:ea typeface="Calibri"/>
                          <a:cs typeface="Times New Roman"/>
                        </a:rPr>
                        <a:t>with a handle</a:t>
                      </a:r>
                      <a:r>
                        <a:rPr lang="en-US" sz="1600" baseline="0" dirty="0" smtClean="0">
                          <a:latin typeface="+mn-lt"/>
                          <a:ea typeface="Calibri"/>
                          <a:cs typeface="Times New Roman"/>
                        </a:rPr>
                        <a:t> (e.g. </a:t>
                      </a:r>
                      <a:r>
                        <a:rPr lang="en-US" sz="1600" dirty="0" smtClean="0">
                          <a:latin typeface="+mn-lt"/>
                          <a:ea typeface="Calibri"/>
                          <a:cs typeface="Times New Roman"/>
                        </a:rPr>
                        <a:t>file and socket handles)</a:t>
                      </a:r>
                      <a:endParaRPr lang="en-US" sz="1600" dirty="0">
                        <a:latin typeface="Calibri"/>
                        <a:ea typeface="Calibri"/>
                        <a:cs typeface="Times New Roman"/>
                      </a:endParaRPr>
                    </a:p>
                  </a:txBody>
                  <a:tcPr marL="68580" marR="68580" marT="0" marB="0">
                    <a:lnL w="12700" cap="flat" cmpd="sng" algn="ctr">
                      <a:solidFill>
                        <a:srgbClr val="BFBFBF"/>
                      </a:solidFill>
                      <a:prstDash val="solid"/>
                      <a:round/>
                      <a:headEnd type="none" w="med" len="med"/>
                      <a:tailEnd type="none" w="med" len="med"/>
                    </a:lnL>
                    <a:lnR>
                      <a:noFill/>
                    </a:lnR>
                    <a:lnT w="12700" cap="flat" cmpd="sng" algn="ctr">
                      <a:solidFill>
                        <a:srgbClr val="BFBFBF"/>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730044" y="1411552"/>
            <a:ext cx="7672003" cy="5197448"/>
          </a:xfrm>
        </p:spPr>
        <p:txBody>
          <a:bodyPr/>
          <a:lstStyle/>
          <a:p>
            <a:r>
              <a:rPr lang="en-US" sz="2400" dirty="0" smtClean="0"/>
              <a:t>Terminology</a:t>
            </a:r>
          </a:p>
          <a:p>
            <a:r>
              <a:rPr lang="en-US" sz="2400" dirty="0" smtClean="0"/>
              <a:t>Announcing Support for Greater than 64 Logical Processors </a:t>
            </a:r>
          </a:p>
          <a:p>
            <a:r>
              <a:rPr lang="en-US" sz="2400" dirty="0" smtClean="0"/>
              <a:t>Hardware Evolution</a:t>
            </a:r>
          </a:p>
          <a:p>
            <a:r>
              <a:rPr lang="en-US" sz="2400" dirty="0" smtClean="0"/>
              <a:t>Application Guidelines</a:t>
            </a:r>
          </a:p>
          <a:p>
            <a:pPr lvl="1"/>
            <a:r>
              <a:rPr lang="en-US" sz="2000" dirty="0" smtClean="0"/>
              <a:t>Application Compatibility</a:t>
            </a:r>
          </a:p>
          <a:p>
            <a:pPr lvl="1"/>
            <a:r>
              <a:rPr lang="en-US" sz="2000" dirty="0" smtClean="0"/>
              <a:t>New Structures and APIs for &gt;64LP</a:t>
            </a:r>
          </a:p>
          <a:p>
            <a:r>
              <a:rPr lang="en-US" sz="2400" dirty="0" smtClean="0"/>
              <a:t>Non-Uniform Memory Architecture (NUMA)</a:t>
            </a:r>
          </a:p>
          <a:p>
            <a:pPr lvl="1"/>
            <a:r>
              <a:rPr lang="en-US" sz="2000" dirty="0" smtClean="0"/>
              <a:t>Optimizing for Topology </a:t>
            </a:r>
          </a:p>
          <a:p>
            <a:r>
              <a:rPr lang="en-US" sz="2400" dirty="0" smtClean="0"/>
              <a:t>System Tools</a:t>
            </a:r>
          </a:p>
          <a:p>
            <a:r>
              <a:rPr lang="en-US" sz="2400" dirty="0" smtClean="0"/>
              <a:t>Intel Enterprise Roadmap</a:t>
            </a:r>
          </a:p>
          <a:p>
            <a:r>
              <a:rPr lang="en-US" sz="2400" dirty="0" smtClean="0"/>
              <a:t>The Future of Scale Up</a:t>
            </a:r>
          </a:p>
          <a:p>
            <a:endParaRPr lang="en-US" sz="2400" dirty="0" smtClean="0"/>
          </a:p>
        </p:txBody>
      </p:sp>
      <p:sp>
        <p:nvSpPr>
          <p:cNvPr id="2" name="Title 1"/>
          <p:cNvSpPr>
            <a:spLocks noGrp="1"/>
          </p:cNvSpPr>
          <p:nvPr>
            <p:ph type="title"/>
          </p:nvPr>
        </p:nvSpPr>
        <p:spPr/>
        <p:txBody>
          <a:bodyPr/>
          <a:lstStyle/>
          <a:p>
            <a:r>
              <a:rPr lang="en-US" smtClean="0"/>
              <a:t>Agenda</a:t>
            </a:r>
            <a:endParaRPr lang="en-US" dirty="0"/>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735998" y="1600200"/>
            <a:ext cx="7672003" cy="4647747"/>
          </a:xfrm>
        </p:spPr>
        <p:txBody>
          <a:bodyPr/>
          <a:lstStyle/>
          <a:p>
            <a:r>
              <a:rPr lang="en-US" dirty="0" smtClean="0"/>
              <a:t>Apps scaling beyond 64 logical </a:t>
            </a:r>
            <a:br>
              <a:rPr lang="en-US" dirty="0" smtClean="0"/>
            </a:br>
            <a:r>
              <a:rPr lang="en-US" dirty="0" smtClean="0"/>
              <a:t>processors should be NUMA aware</a:t>
            </a:r>
          </a:p>
          <a:p>
            <a:r>
              <a:rPr lang="en-US" dirty="0" smtClean="0"/>
              <a:t>Future server designs will be NUMA</a:t>
            </a:r>
          </a:p>
          <a:p>
            <a:r>
              <a:rPr lang="en-US" dirty="0" smtClean="0"/>
              <a:t>A process or thread can </a:t>
            </a:r>
            <a:br>
              <a:rPr lang="en-US" dirty="0" smtClean="0"/>
            </a:br>
            <a:r>
              <a:rPr lang="en-US" dirty="0" smtClean="0"/>
              <a:t>set a preferred NUMA node</a:t>
            </a:r>
          </a:p>
          <a:p>
            <a:r>
              <a:rPr lang="en-US" dirty="0" smtClean="0"/>
              <a:t>This helps with groups assignments </a:t>
            </a:r>
            <a:br>
              <a:rPr lang="en-US" dirty="0" smtClean="0"/>
            </a:br>
            <a:r>
              <a:rPr lang="en-US" dirty="0" smtClean="0"/>
              <a:t>as nodes must not cross groups </a:t>
            </a:r>
          </a:p>
          <a:p>
            <a:pPr lvl="1"/>
            <a:r>
              <a:rPr lang="en-US" dirty="0" smtClean="0"/>
              <a:t>Also provides a performance </a:t>
            </a:r>
            <a:br>
              <a:rPr lang="en-US" dirty="0" smtClean="0"/>
            </a:br>
            <a:r>
              <a:rPr lang="en-US" dirty="0" smtClean="0"/>
              <a:t>optimization inside a group</a:t>
            </a:r>
          </a:p>
          <a:p>
            <a:endParaRPr lang="en-US" dirty="0"/>
          </a:p>
        </p:txBody>
      </p:sp>
      <p:sp>
        <p:nvSpPr>
          <p:cNvPr id="3" name="Title 2"/>
          <p:cNvSpPr>
            <a:spLocks noGrp="1"/>
          </p:cNvSpPr>
          <p:nvPr>
            <p:ph type="title"/>
          </p:nvPr>
        </p:nvSpPr>
        <p:spPr>
          <a:xfrm>
            <a:off x="387054" y="152400"/>
            <a:ext cx="8375946" cy="997196"/>
          </a:xfrm>
        </p:spPr>
        <p:txBody>
          <a:bodyPr/>
          <a:lstStyle/>
          <a:p>
            <a:r>
              <a:rPr lang="en-US" dirty="0" smtClean="0"/>
              <a:t>NUMA Nodes</a:t>
            </a:r>
            <a:br>
              <a:rPr lang="en-US" dirty="0" smtClean="0"/>
            </a:br>
            <a:r>
              <a:rPr lang="en-US" sz="3200" dirty="0" smtClean="0">
                <a:solidFill>
                  <a:schemeClr val="accent3"/>
                </a:solidFill>
              </a:rPr>
              <a:t>Non-Uniform Memory Architecture</a:t>
            </a:r>
            <a:r>
              <a:rPr lang="en-US" sz="2800" dirty="0" smtClean="0">
                <a:solidFill>
                  <a:schemeClr val="accent3"/>
                </a:solidFill>
              </a:rPr>
              <a:t> </a:t>
            </a:r>
            <a:endParaRPr lang="en-US" dirty="0">
              <a:solidFill>
                <a:schemeClr val="accent3"/>
              </a:solidFill>
            </a:endParaRPr>
          </a:p>
        </p:txBody>
      </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371600"/>
            <a:ext cx="8382000" cy="1107996"/>
          </a:xfrm>
        </p:spPr>
        <p:txBody>
          <a:bodyPr/>
          <a:lstStyle/>
          <a:p>
            <a:pPr algn="ctr"/>
            <a:r>
              <a:rPr smtClean="0"/>
              <a:t>What Is Non-Uniform </a:t>
            </a:r>
            <a:r>
              <a:rPr/>
              <a:t>Memory </a:t>
            </a:r>
            <a:r>
              <a:rPr smtClean="0"/>
              <a:t>Access (NUMA) I/O?</a:t>
            </a:r>
            <a:endParaRPr lang="en-US" dirty="0"/>
          </a:p>
        </p:txBody>
      </p:sp>
      <p:sp>
        <p:nvSpPr>
          <p:cNvPr id="9" name="Title 1"/>
          <p:cNvSpPr txBox="1">
            <a:spLocks/>
          </p:cNvSpPr>
          <p:nvPr/>
        </p:nvSpPr>
        <p:spPr>
          <a:xfrm>
            <a:off x="381000" y="3657600"/>
            <a:ext cx="8382000" cy="553998"/>
          </a:xfrm>
          <a:prstGeom prst="rect">
            <a:avLst/>
          </a:prstGeom>
        </p:spPr>
        <p:txBody>
          <a:bodyPr vert="horz" wrap="square" lIns="0" tIns="0" rIns="0" bIns="0" rtlCol="0" anchor="t">
            <a:spAutoFit/>
          </a:bodyPr>
          <a:lstStyle/>
          <a:p>
            <a:pPr marL="0" marR="0" lvl="0" indent="0" algn="ctr" defTabSz="914363" rtl="0" eaLnBrk="1" fontAlgn="auto" latinLnBrk="0" hangingPunct="1">
              <a:lnSpc>
                <a:spcPct val="90000"/>
              </a:lnSpc>
              <a:spcBef>
                <a:spcPct val="0"/>
              </a:spcBef>
              <a:spcAft>
                <a:spcPts val="0"/>
              </a:spcAft>
              <a:buClrTx/>
              <a:buSzTx/>
              <a:buFontTx/>
              <a:buNone/>
              <a:tabLst/>
              <a:defRPr/>
            </a:pPr>
            <a:r>
              <a:rPr kumimoji="0" lang="en-US" sz="4000" b="0" i="1" u="none" strike="noStrike" kern="1200" cap="none" spc="-150" normalizeH="0" baseline="0" noProof="0" dirty="0" smtClean="0">
                <a:ln w="3175">
                  <a:noFill/>
                </a:ln>
                <a:gradFill flip="none" rotWithShape="1">
                  <a:gsLst>
                    <a:gs pos="42000">
                      <a:srgbClr val="FFFFFF"/>
                    </a:gs>
                    <a:gs pos="80000">
                      <a:srgbClr val="9F9F9F"/>
                    </a:gs>
                  </a:gsLst>
                  <a:lin ang="5400000" scaled="0"/>
                  <a:tileRect/>
                </a:gradFill>
                <a:effectLst>
                  <a:outerShdw blurRad="50800" dist="38100" dir="2700000" algn="tl" rotWithShape="0">
                    <a:prstClr val="black">
                      <a:alpha val="40000"/>
                    </a:prstClr>
                  </a:outerShdw>
                </a:effectLst>
                <a:uLnTx/>
                <a:uFillTx/>
                <a:latin typeface="+mj-lt"/>
                <a:ea typeface="+mn-ea"/>
                <a:cs typeface="Arial" charset="0"/>
              </a:rPr>
              <a:t>A picture is worth a 1000 words!</a:t>
            </a:r>
            <a:endParaRPr kumimoji="0" lang="en-US" sz="4000" b="0" i="1" u="none" strike="noStrike" kern="1200" cap="none" spc="-150" normalizeH="0" baseline="0" noProof="0" dirty="0">
              <a:ln w="3175">
                <a:noFill/>
              </a:ln>
              <a:gradFill flip="none" rotWithShape="1">
                <a:gsLst>
                  <a:gs pos="42000">
                    <a:srgbClr val="FFFFFF"/>
                  </a:gs>
                  <a:gs pos="80000">
                    <a:srgbClr val="9F9F9F"/>
                  </a:gs>
                </a:gsLst>
                <a:lin ang="5400000" scaled="0"/>
                <a:tileRect/>
              </a:gradFill>
              <a:effectLst>
                <a:outerShdw blurRad="50800" dist="38100" dir="2700000" algn="tl" rotWithShape="0">
                  <a:prstClr val="black">
                    <a:alpha val="40000"/>
                  </a:prstClr>
                </a:outerShdw>
              </a:effectLst>
              <a:uLnTx/>
              <a:uFillTx/>
              <a:latin typeface="+mj-lt"/>
              <a:ea typeface="+mn-ea"/>
              <a:cs typeface="Arial" charset="0"/>
            </a:endParaRPr>
          </a:p>
        </p:txBody>
      </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6"/>
          <p:cNvGrpSpPr/>
          <p:nvPr/>
        </p:nvGrpSpPr>
        <p:grpSpPr>
          <a:xfrm>
            <a:off x="0" y="1538346"/>
            <a:ext cx="9144001" cy="4623012"/>
            <a:chOff x="0" y="287902"/>
            <a:chExt cx="9144001" cy="4707185"/>
          </a:xfrm>
        </p:grpSpPr>
        <p:sp>
          <p:nvSpPr>
            <p:cNvPr id="93" name="Freeform 89"/>
            <p:cNvSpPr>
              <a:spLocks/>
            </p:cNvSpPr>
            <p:nvPr/>
          </p:nvSpPr>
          <p:spPr bwMode="invGray">
            <a:xfrm>
              <a:off x="0" y="287902"/>
              <a:ext cx="9144001" cy="4464424"/>
            </a:xfrm>
            <a:custGeom>
              <a:avLst/>
              <a:gdLst/>
              <a:ahLst/>
              <a:cxnLst>
                <a:cxn ang="0">
                  <a:pos x="6" y="0"/>
                </a:cxn>
                <a:cxn ang="0">
                  <a:pos x="120" y="54"/>
                </a:cxn>
                <a:cxn ang="0">
                  <a:pos x="310" y="138"/>
                </a:cxn>
                <a:cxn ang="0">
                  <a:pos x="578" y="242"/>
                </a:cxn>
                <a:cxn ang="0">
                  <a:pos x="824" y="326"/>
                </a:cxn>
                <a:cxn ang="0">
                  <a:pos x="1006" y="380"/>
                </a:cxn>
                <a:cxn ang="0">
                  <a:pos x="1202" y="432"/>
                </a:cxn>
                <a:cxn ang="0">
                  <a:pos x="1408" y="480"/>
                </a:cxn>
                <a:cxn ang="0">
                  <a:pos x="1626" y="522"/>
                </a:cxn>
                <a:cxn ang="0">
                  <a:pos x="1852" y="556"/>
                </a:cxn>
                <a:cxn ang="0">
                  <a:pos x="2084" y="580"/>
                </a:cxn>
                <a:cxn ang="0">
                  <a:pos x="2324" y="594"/>
                </a:cxn>
                <a:cxn ang="0">
                  <a:pos x="2444" y="596"/>
                </a:cxn>
                <a:cxn ang="0">
                  <a:pos x="2686" y="588"/>
                </a:cxn>
                <a:cxn ang="0">
                  <a:pos x="2922" y="570"/>
                </a:cxn>
                <a:cxn ang="0">
                  <a:pos x="3152" y="540"/>
                </a:cxn>
                <a:cxn ang="0">
                  <a:pos x="3374" y="502"/>
                </a:cxn>
                <a:cxn ang="0">
                  <a:pos x="3586" y="458"/>
                </a:cxn>
                <a:cxn ang="0">
                  <a:pos x="3788" y="408"/>
                </a:cxn>
                <a:cxn ang="0">
                  <a:pos x="3978" y="354"/>
                </a:cxn>
                <a:cxn ang="0">
                  <a:pos x="4154" y="298"/>
                </a:cxn>
                <a:cxn ang="0">
                  <a:pos x="4460" y="188"/>
                </a:cxn>
                <a:cxn ang="0">
                  <a:pos x="4692" y="94"/>
                </a:cxn>
                <a:cxn ang="0">
                  <a:pos x="4840" y="26"/>
                </a:cxn>
                <a:cxn ang="0">
                  <a:pos x="4912" y="2884"/>
                </a:cxn>
                <a:cxn ang="0">
                  <a:pos x="4858" y="2858"/>
                </a:cxn>
                <a:cxn ang="0">
                  <a:pos x="4708" y="2794"/>
                </a:cxn>
                <a:cxn ang="0">
                  <a:pos x="4472" y="2702"/>
                </a:cxn>
                <a:cxn ang="0">
                  <a:pos x="4164" y="2596"/>
                </a:cxn>
                <a:cxn ang="0">
                  <a:pos x="3986" y="2542"/>
                </a:cxn>
                <a:cxn ang="0">
                  <a:pos x="3794" y="2490"/>
                </a:cxn>
                <a:cxn ang="0">
                  <a:pos x="3590" y="2440"/>
                </a:cxn>
                <a:cxn ang="0">
                  <a:pos x="3376" y="2398"/>
                </a:cxn>
                <a:cxn ang="0">
                  <a:pos x="3154" y="2360"/>
                </a:cxn>
                <a:cxn ang="0">
                  <a:pos x="2922" y="2332"/>
                </a:cxn>
                <a:cxn ang="0">
                  <a:pos x="2686" y="2314"/>
                </a:cxn>
                <a:cxn ang="0">
                  <a:pos x="2444" y="2308"/>
                </a:cxn>
                <a:cxn ang="0">
                  <a:pos x="2322" y="2308"/>
                </a:cxn>
                <a:cxn ang="0">
                  <a:pos x="2084" y="2322"/>
                </a:cxn>
                <a:cxn ang="0">
                  <a:pos x="1852" y="2344"/>
                </a:cxn>
                <a:cxn ang="0">
                  <a:pos x="1626" y="2378"/>
                </a:cxn>
                <a:cxn ang="0">
                  <a:pos x="1408" y="2418"/>
                </a:cxn>
                <a:cxn ang="0">
                  <a:pos x="1200" y="2464"/>
                </a:cxn>
                <a:cxn ang="0">
                  <a:pos x="1004" y="2516"/>
                </a:cxn>
                <a:cxn ang="0">
                  <a:pos x="822" y="2568"/>
                </a:cxn>
                <a:cxn ang="0">
                  <a:pos x="576" y="2650"/>
                </a:cxn>
                <a:cxn ang="0">
                  <a:pos x="306" y="2750"/>
                </a:cxn>
                <a:cxn ang="0">
                  <a:pos x="114" y="2830"/>
                </a:cxn>
                <a:cxn ang="0">
                  <a:pos x="0" y="2884"/>
                </a:cxn>
              </a:cxnLst>
              <a:rect l="0" t="0" r="r" b="b"/>
              <a:pathLst>
                <a:path w="4912" h="2884">
                  <a:moveTo>
                    <a:pt x="6" y="0"/>
                  </a:moveTo>
                  <a:lnTo>
                    <a:pt x="6" y="0"/>
                  </a:lnTo>
                  <a:lnTo>
                    <a:pt x="58" y="26"/>
                  </a:lnTo>
                  <a:lnTo>
                    <a:pt x="120" y="54"/>
                  </a:lnTo>
                  <a:lnTo>
                    <a:pt x="204" y="94"/>
                  </a:lnTo>
                  <a:lnTo>
                    <a:pt x="310" y="138"/>
                  </a:lnTo>
                  <a:lnTo>
                    <a:pt x="436" y="188"/>
                  </a:lnTo>
                  <a:lnTo>
                    <a:pt x="578" y="242"/>
                  </a:lnTo>
                  <a:lnTo>
                    <a:pt x="738" y="298"/>
                  </a:lnTo>
                  <a:lnTo>
                    <a:pt x="824" y="326"/>
                  </a:lnTo>
                  <a:lnTo>
                    <a:pt x="914" y="354"/>
                  </a:lnTo>
                  <a:lnTo>
                    <a:pt x="1006" y="380"/>
                  </a:lnTo>
                  <a:lnTo>
                    <a:pt x="1102" y="408"/>
                  </a:lnTo>
                  <a:lnTo>
                    <a:pt x="1202" y="432"/>
                  </a:lnTo>
                  <a:lnTo>
                    <a:pt x="1304" y="458"/>
                  </a:lnTo>
                  <a:lnTo>
                    <a:pt x="1408" y="480"/>
                  </a:lnTo>
                  <a:lnTo>
                    <a:pt x="1516" y="502"/>
                  </a:lnTo>
                  <a:lnTo>
                    <a:pt x="1626" y="522"/>
                  </a:lnTo>
                  <a:lnTo>
                    <a:pt x="1738" y="540"/>
                  </a:lnTo>
                  <a:lnTo>
                    <a:pt x="1852" y="556"/>
                  </a:lnTo>
                  <a:lnTo>
                    <a:pt x="1968" y="570"/>
                  </a:lnTo>
                  <a:lnTo>
                    <a:pt x="2084" y="580"/>
                  </a:lnTo>
                  <a:lnTo>
                    <a:pt x="2204" y="588"/>
                  </a:lnTo>
                  <a:lnTo>
                    <a:pt x="2324" y="594"/>
                  </a:lnTo>
                  <a:lnTo>
                    <a:pt x="2444" y="596"/>
                  </a:lnTo>
                  <a:lnTo>
                    <a:pt x="2444" y="596"/>
                  </a:lnTo>
                  <a:lnTo>
                    <a:pt x="2566" y="594"/>
                  </a:lnTo>
                  <a:lnTo>
                    <a:pt x="2686" y="588"/>
                  </a:lnTo>
                  <a:lnTo>
                    <a:pt x="2804" y="580"/>
                  </a:lnTo>
                  <a:lnTo>
                    <a:pt x="2922" y="570"/>
                  </a:lnTo>
                  <a:lnTo>
                    <a:pt x="3038" y="556"/>
                  </a:lnTo>
                  <a:lnTo>
                    <a:pt x="3152" y="540"/>
                  </a:lnTo>
                  <a:lnTo>
                    <a:pt x="3264" y="522"/>
                  </a:lnTo>
                  <a:lnTo>
                    <a:pt x="3374" y="502"/>
                  </a:lnTo>
                  <a:lnTo>
                    <a:pt x="3482" y="480"/>
                  </a:lnTo>
                  <a:lnTo>
                    <a:pt x="3586" y="458"/>
                  </a:lnTo>
                  <a:lnTo>
                    <a:pt x="3688" y="432"/>
                  </a:lnTo>
                  <a:lnTo>
                    <a:pt x="3788" y="408"/>
                  </a:lnTo>
                  <a:lnTo>
                    <a:pt x="3884" y="380"/>
                  </a:lnTo>
                  <a:lnTo>
                    <a:pt x="3978" y="354"/>
                  </a:lnTo>
                  <a:lnTo>
                    <a:pt x="4068" y="326"/>
                  </a:lnTo>
                  <a:lnTo>
                    <a:pt x="4154" y="298"/>
                  </a:lnTo>
                  <a:lnTo>
                    <a:pt x="4316" y="242"/>
                  </a:lnTo>
                  <a:lnTo>
                    <a:pt x="4460" y="188"/>
                  </a:lnTo>
                  <a:lnTo>
                    <a:pt x="4586" y="138"/>
                  </a:lnTo>
                  <a:lnTo>
                    <a:pt x="4692" y="94"/>
                  </a:lnTo>
                  <a:lnTo>
                    <a:pt x="4778" y="54"/>
                  </a:lnTo>
                  <a:lnTo>
                    <a:pt x="4840" y="26"/>
                  </a:lnTo>
                  <a:lnTo>
                    <a:pt x="4892" y="0"/>
                  </a:lnTo>
                  <a:lnTo>
                    <a:pt x="4912" y="2884"/>
                  </a:lnTo>
                  <a:lnTo>
                    <a:pt x="4912" y="2884"/>
                  </a:lnTo>
                  <a:lnTo>
                    <a:pt x="4858" y="2858"/>
                  </a:lnTo>
                  <a:lnTo>
                    <a:pt x="4794" y="2830"/>
                  </a:lnTo>
                  <a:lnTo>
                    <a:pt x="4708" y="2794"/>
                  </a:lnTo>
                  <a:lnTo>
                    <a:pt x="4600" y="2750"/>
                  </a:lnTo>
                  <a:lnTo>
                    <a:pt x="4472" y="2702"/>
                  </a:lnTo>
                  <a:lnTo>
                    <a:pt x="4326" y="2650"/>
                  </a:lnTo>
                  <a:lnTo>
                    <a:pt x="4164" y="2596"/>
                  </a:lnTo>
                  <a:lnTo>
                    <a:pt x="4076" y="2568"/>
                  </a:lnTo>
                  <a:lnTo>
                    <a:pt x="3986" y="2542"/>
                  </a:lnTo>
                  <a:lnTo>
                    <a:pt x="3892" y="2516"/>
                  </a:lnTo>
                  <a:lnTo>
                    <a:pt x="3794" y="2490"/>
                  </a:lnTo>
                  <a:lnTo>
                    <a:pt x="3694" y="2464"/>
                  </a:lnTo>
                  <a:lnTo>
                    <a:pt x="3590" y="2440"/>
                  </a:lnTo>
                  <a:lnTo>
                    <a:pt x="3484" y="2418"/>
                  </a:lnTo>
                  <a:lnTo>
                    <a:pt x="3376" y="2398"/>
                  </a:lnTo>
                  <a:lnTo>
                    <a:pt x="3266" y="2378"/>
                  </a:lnTo>
                  <a:lnTo>
                    <a:pt x="3154" y="2360"/>
                  </a:lnTo>
                  <a:lnTo>
                    <a:pt x="3038" y="2344"/>
                  </a:lnTo>
                  <a:lnTo>
                    <a:pt x="2922" y="2332"/>
                  </a:lnTo>
                  <a:lnTo>
                    <a:pt x="2804" y="2322"/>
                  </a:lnTo>
                  <a:lnTo>
                    <a:pt x="2686" y="2314"/>
                  </a:lnTo>
                  <a:lnTo>
                    <a:pt x="2566" y="2308"/>
                  </a:lnTo>
                  <a:lnTo>
                    <a:pt x="2444" y="2308"/>
                  </a:lnTo>
                  <a:lnTo>
                    <a:pt x="2444" y="2308"/>
                  </a:lnTo>
                  <a:lnTo>
                    <a:pt x="2322" y="2308"/>
                  </a:lnTo>
                  <a:lnTo>
                    <a:pt x="2204" y="2314"/>
                  </a:lnTo>
                  <a:lnTo>
                    <a:pt x="2084" y="2322"/>
                  </a:lnTo>
                  <a:lnTo>
                    <a:pt x="1966" y="2332"/>
                  </a:lnTo>
                  <a:lnTo>
                    <a:pt x="1852" y="2344"/>
                  </a:lnTo>
                  <a:lnTo>
                    <a:pt x="1738" y="2360"/>
                  </a:lnTo>
                  <a:lnTo>
                    <a:pt x="1626" y="2378"/>
                  </a:lnTo>
                  <a:lnTo>
                    <a:pt x="1516" y="2398"/>
                  </a:lnTo>
                  <a:lnTo>
                    <a:pt x="1408" y="2418"/>
                  </a:lnTo>
                  <a:lnTo>
                    <a:pt x="1302" y="2440"/>
                  </a:lnTo>
                  <a:lnTo>
                    <a:pt x="1200" y="2464"/>
                  </a:lnTo>
                  <a:lnTo>
                    <a:pt x="1102" y="2490"/>
                  </a:lnTo>
                  <a:lnTo>
                    <a:pt x="1004" y="2516"/>
                  </a:lnTo>
                  <a:lnTo>
                    <a:pt x="912" y="2542"/>
                  </a:lnTo>
                  <a:lnTo>
                    <a:pt x="822" y="2568"/>
                  </a:lnTo>
                  <a:lnTo>
                    <a:pt x="736" y="2596"/>
                  </a:lnTo>
                  <a:lnTo>
                    <a:pt x="576" y="2650"/>
                  </a:lnTo>
                  <a:lnTo>
                    <a:pt x="432" y="2702"/>
                  </a:lnTo>
                  <a:lnTo>
                    <a:pt x="306" y="2750"/>
                  </a:lnTo>
                  <a:lnTo>
                    <a:pt x="200" y="2794"/>
                  </a:lnTo>
                  <a:lnTo>
                    <a:pt x="114" y="2830"/>
                  </a:lnTo>
                  <a:lnTo>
                    <a:pt x="52" y="2858"/>
                  </a:lnTo>
                  <a:lnTo>
                    <a:pt x="0" y="2884"/>
                  </a:lnTo>
                  <a:lnTo>
                    <a:pt x="6" y="0"/>
                  </a:lnTo>
                  <a:close/>
                </a:path>
              </a:pathLst>
            </a:custGeom>
            <a:gradFill flip="none" rotWithShape="1">
              <a:gsLst>
                <a:gs pos="0">
                  <a:srgbClr val="002060">
                    <a:alpha val="0"/>
                  </a:srgbClr>
                </a:gs>
                <a:gs pos="50000">
                  <a:srgbClr val="000000">
                    <a:alpha val="60000"/>
                  </a:srgbClr>
                </a:gs>
                <a:gs pos="100000">
                  <a:srgbClr val="010113">
                    <a:alpha val="0"/>
                  </a:srgbClr>
                </a:gs>
              </a:gsLst>
              <a:path path="circle">
                <a:fillToRect l="50000" t="50000" r="50000" b="50000"/>
              </a:path>
              <a:tileRect/>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914063"/>
              <a:endParaRPr lang="en-US" sz="4000" dirty="0">
                <a:solidFill>
                  <a:schemeClr val="tx1"/>
                </a:solidFill>
              </a:endParaRPr>
            </a:p>
          </p:txBody>
        </p:sp>
        <p:sp>
          <p:nvSpPr>
            <p:cNvPr id="94" name="Freeform 89"/>
            <p:cNvSpPr>
              <a:spLocks/>
            </p:cNvSpPr>
            <p:nvPr/>
          </p:nvSpPr>
          <p:spPr bwMode="invGray">
            <a:xfrm>
              <a:off x="0" y="530663"/>
              <a:ext cx="9144001" cy="4464424"/>
            </a:xfrm>
            <a:custGeom>
              <a:avLst/>
              <a:gdLst/>
              <a:ahLst/>
              <a:cxnLst>
                <a:cxn ang="0">
                  <a:pos x="6" y="0"/>
                </a:cxn>
                <a:cxn ang="0">
                  <a:pos x="120" y="54"/>
                </a:cxn>
                <a:cxn ang="0">
                  <a:pos x="310" y="138"/>
                </a:cxn>
                <a:cxn ang="0">
                  <a:pos x="578" y="242"/>
                </a:cxn>
                <a:cxn ang="0">
                  <a:pos x="824" y="326"/>
                </a:cxn>
                <a:cxn ang="0">
                  <a:pos x="1006" y="380"/>
                </a:cxn>
                <a:cxn ang="0">
                  <a:pos x="1202" y="432"/>
                </a:cxn>
                <a:cxn ang="0">
                  <a:pos x="1408" y="480"/>
                </a:cxn>
                <a:cxn ang="0">
                  <a:pos x="1626" y="522"/>
                </a:cxn>
                <a:cxn ang="0">
                  <a:pos x="1852" y="556"/>
                </a:cxn>
                <a:cxn ang="0">
                  <a:pos x="2084" y="580"/>
                </a:cxn>
                <a:cxn ang="0">
                  <a:pos x="2324" y="594"/>
                </a:cxn>
                <a:cxn ang="0">
                  <a:pos x="2444" y="596"/>
                </a:cxn>
                <a:cxn ang="0">
                  <a:pos x="2686" y="588"/>
                </a:cxn>
                <a:cxn ang="0">
                  <a:pos x="2922" y="570"/>
                </a:cxn>
                <a:cxn ang="0">
                  <a:pos x="3152" y="540"/>
                </a:cxn>
                <a:cxn ang="0">
                  <a:pos x="3374" y="502"/>
                </a:cxn>
                <a:cxn ang="0">
                  <a:pos x="3586" y="458"/>
                </a:cxn>
                <a:cxn ang="0">
                  <a:pos x="3788" y="408"/>
                </a:cxn>
                <a:cxn ang="0">
                  <a:pos x="3978" y="354"/>
                </a:cxn>
                <a:cxn ang="0">
                  <a:pos x="4154" y="298"/>
                </a:cxn>
                <a:cxn ang="0">
                  <a:pos x="4460" y="188"/>
                </a:cxn>
                <a:cxn ang="0">
                  <a:pos x="4692" y="94"/>
                </a:cxn>
                <a:cxn ang="0">
                  <a:pos x="4840" y="26"/>
                </a:cxn>
                <a:cxn ang="0">
                  <a:pos x="4912" y="2884"/>
                </a:cxn>
                <a:cxn ang="0">
                  <a:pos x="4858" y="2858"/>
                </a:cxn>
                <a:cxn ang="0">
                  <a:pos x="4708" y="2794"/>
                </a:cxn>
                <a:cxn ang="0">
                  <a:pos x="4472" y="2702"/>
                </a:cxn>
                <a:cxn ang="0">
                  <a:pos x="4164" y="2596"/>
                </a:cxn>
                <a:cxn ang="0">
                  <a:pos x="3986" y="2542"/>
                </a:cxn>
                <a:cxn ang="0">
                  <a:pos x="3794" y="2490"/>
                </a:cxn>
                <a:cxn ang="0">
                  <a:pos x="3590" y="2440"/>
                </a:cxn>
                <a:cxn ang="0">
                  <a:pos x="3376" y="2398"/>
                </a:cxn>
                <a:cxn ang="0">
                  <a:pos x="3154" y="2360"/>
                </a:cxn>
                <a:cxn ang="0">
                  <a:pos x="2922" y="2332"/>
                </a:cxn>
                <a:cxn ang="0">
                  <a:pos x="2686" y="2314"/>
                </a:cxn>
                <a:cxn ang="0">
                  <a:pos x="2444" y="2308"/>
                </a:cxn>
                <a:cxn ang="0">
                  <a:pos x="2322" y="2308"/>
                </a:cxn>
                <a:cxn ang="0">
                  <a:pos x="2084" y="2322"/>
                </a:cxn>
                <a:cxn ang="0">
                  <a:pos x="1852" y="2344"/>
                </a:cxn>
                <a:cxn ang="0">
                  <a:pos x="1626" y="2378"/>
                </a:cxn>
                <a:cxn ang="0">
                  <a:pos x="1408" y="2418"/>
                </a:cxn>
                <a:cxn ang="0">
                  <a:pos x="1200" y="2464"/>
                </a:cxn>
                <a:cxn ang="0">
                  <a:pos x="1004" y="2516"/>
                </a:cxn>
                <a:cxn ang="0">
                  <a:pos x="822" y="2568"/>
                </a:cxn>
                <a:cxn ang="0">
                  <a:pos x="576" y="2650"/>
                </a:cxn>
                <a:cxn ang="0">
                  <a:pos x="306" y="2750"/>
                </a:cxn>
                <a:cxn ang="0">
                  <a:pos x="114" y="2830"/>
                </a:cxn>
                <a:cxn ang="0">
                  <a:pos x="0" y="2884"/>
                </a:cxn>
              </a:cxnLst>
              <a:rect l="0" t="0" r="r" b="b"/>
              <a:pathLst>
                <a:path w="4912" h="2884">
                  <a:moveTo>
                    <a:pt x="6" y="0"/>
                  </a:moveTo>
                  <a:lnTo>
                    <a:pt x="6" y="0"/>
                  </a:lnTo>
                  <a:lnTo>
                    <a:pt x="58" y="26"/>
                  </a:lnTo>
                  <a:lnTo>
                    <a:pt x="120" y="54"/>
                  </a:lnTo>
                  <a:lnTo>
                    <a:pt x="204" y="94"/>
                  </a:lnTo>
                  <a:lnTo>
                    <a:pt x="310" y="138"/>
                  </a:lnTo>
                  <a:lnTo>
                    <a:pt x="436" y="188"/>
                  </a:lnTo>
                  <a:lnTo>
                    <a:pt x="578" y="242"/>
                  </a:lnTo>
                  <a:lnTo>
                    <a:pt x="738" y="298"/>
                  </a:lnTo>
                  <a:lnTo>
                    <a:pt x="824" y="326"/>
                  </a:lnTo>
                  <a:lnTo>
                    <a:pt x="914" y="354"/>
                  </a:lnTo>
                  <a:lnTo>
                    <a:pt x="1006" y="380"/>
                  </a:lnTo>
                  <a:lnTo>
                    <a:pt x="1102" y="408"/>
                  </a:lnTo>
                  <a:lnTo>
                    <a:pt x="1202" y="432"/>
                  </a:lnTo>
                  <a:lnTo>
                    <a:pt x="1304" y="458"/>
                  </a:lnTo>
                  <a:lnTo>
                    <a:pt x="1408" y="480"/>
                  </a:lnTo>
                  <a:lnTo>
                    <a:pt x="1516" y="502"/>
                  </a:lnTo>
                  <a:lnTo>
                    <a:pt x="1626" y="522"/>
                  </a:lnTo>
                  <a:lnTo>
                    <a:pt x="1738" y="540"/>
                  </a:lnTo>
                  <a:lnTo>
                    <a:pt x="1852" y="556"/>
                  </a:lnTo>
                  <a:lnTo>
                    <a:pt x="1968" y="570"/>
                  </a:lnTo>
                  <a:lnTo>
                    <a:pt x="2084" y="580"/>
                  </a:lnTo>
                  <a:lnTo>
                    <a:pt x="2204" y="588"/>
                  </a:lnTo>
                  <a:lnTo>
                    <a:pt x="2324" y="594"/>
                  </a:lnTo>
                  <a:lnTo>
                    <a:pt x="2444" y="596"/>
                  </a:lnTo>
                  <a:lnTo>
                    <a:pt x="2444" y="596"/>
                  </a:lnTo>
                  <a:lnTo>
                    <a:pt x="2566" y="594"/>
                  </a:lnTo>
                  <a:lnTo>
                    <a:pt x="2686" y="588"/>
                  </a:lnTo>
                  <a:lnTo>
                    <a:pt x="2804" y="580"/>
                  </a:lnTo>
                  <a:lnTo>
                    <a:pt x="2922" y="570"/>
                  </a:lnTo>
                  <a:lnTo>
                    <a:pt x="3038" y="556"/>
                  </a:lnTo>
                  <a:lnTo>
                    <a:pt x="3152" y="540"/>
                  </a:lnTo>
                  <a:lnTo>
                    <a:pt x="3264" y="522"/>
                  </a:lnTo>
                  <a:lnTo>
                    <a:pt x="3374" y="502"/>
                  </a:lnTo>
                  <a:lnTo>
                    <a:pt x="3482" y="480"/>
                  </a:lnTo>
                  <a:lnTo>
                    <a:pt x="3586" y="458"/>
                  </a:lnTo>
                  <a:lnTo>
                    <a:pt x="3688" y="432"/>
                  </a:lnTo>
                  <a:lnTo>
                    <a:pt x="3788" y="408"/>
                  </a:lnTo>
                  <a:lnTo>
                    <a:pt x="3884" y="380"/>
                  </a:lnTo>
                  <a:lnTo>
                    <a:pt x="3978" y="354"/>
                  </a:lnTo>
                  <a:lnTo>
                    <a:pt x="4068" y="326"/>
                  </a:lnTo>
                  <a:lnTo>
                    <a:pt x="4154" y="298"/>
                  </a:lnTo>
                  <a:lnTo>
                    <a:pt x="4316" y="242"/>
                  </a:lnTo>
                  <a:lnTo>
                    <a:pt x="4460" y="188"/>
                  </a:lnTo>
                  <a:lnTo>
                    <a:pt x="4586" y="138"/>
                  </a:lnTo>
                  <a:lnTo>
                    <a:pt x="4692" y="94"/>
                  </a:lnTo>
                  <a:lnTo>
                    <a:pt x="4778" y="54"/>
                  </a:lnTo>
                  <a:lnTo>
                    <a:pt x="4840" y="26"/>
                  </a:lnTo>
                  <a:lnTo>
                    <a:pt x="4892" y="0"/>
                  </a:lnTo>
                  <a:lnTo>
                    <a:pt x="4912" y="2884"/>
                  </a:lnTo>
                  <a:lnTo>
                    <a:pt x="4912" y="2884"/>
                  </a:lnTo>
                  <a:lnTo>
                    <a:pt x="4858" y="2858"/>
                  </a:lnTo>
                  <a:lnTo>
                    <a:pt x="4794" y="2830"/>
                  </a:lnTo>
                  <a:lnTo>
                    <a:pt x="4708" y="2794"/>
                  </a:lnTo>
                  <a:lnTo>
                    <a:pt x="4600" y="2750"/>
                  </a:lnTo>
                  <a:lnTo>
                    <a:pt x="4472" y="2702"/>
                  </a:lnTo>
                  <a:lnTo>
                    <a:pt x="4326" y="2650"/>
                  </a:lnTo>
                  <a:lnTo>
                    <a:pt x="4164" y="2596"/>
                  </a:lnTo>
                  <a:lnTo>
                    <a:pt x="4076" y="2568"/>
                  </a:lnTo>
                  <a:lnTo>
                    <a:pt x="3986" y="2542"/>
                  </a:lnTo>
                  <a:lnTo>
                    <a:pt x="3892" y="2516"/>
                  </a:lnTo>
                  <a:lnTo>
                    <a:pt x="3794" y="2490"/>
                  </a:lnTo>
                  <a:lnTo>
                    <a:pt x="3694" y="2464"/>
                  </a:lnTo>
                  <a:lnTo>
                    <a:pt x="3590" y="2440"/>
                  </a:lnTo>
                  <a:lnTo>
                    <a:pt x="3484" y="2418"/>
                  </a:lnTo>
                  <a:lnTo>
                    <a:pt x="3376" y="2398"/>
                  </a:lnTo>
                  <a:lnTo>
                    <a:pt x="3266" y="2378"/>
                  </a:lnTo>
                  <a:lnTo>
                    <a:pt x="3154" y="2360"/>
                  </a:lnTo>
                  <a:lnTo>
                    <a:pt x="3038" y="2344"/>
                  </a:lnTo>
                  <a:lnTo>
                    <a:pt x="2922" y="2332"/>
                  </a:lnTo>
                  <a:lnTo>
                    <a:pt x="2804" y="2322"/>
                  </a:lnTo>
                  <a:lnTo>
                    <a:pt x="2686" y="2314"/>
                  </a:lnTo>
                  <a:lnTo>
                    <a:pt x="2566" y="2308"/>
                  </a:lnTo>
                  <a:lnTo>
                    <a:pt x="2444" y="2308"/>
                  </a:lnTo>
                  <a:lnTo>
                    <a:pt x="2444" y="2308"/>
                  </a:lnTo>
                  <a:lnTo>
                    <a:pt x="2322" y="2308"/>
                  </a:lnTo>
                  <a:lnTo>
                    <a:pt x="2204" y="2314"/>
                  </a:lnTo>
                  <a:lnTo>
                    <a:pt x="2084" y="2322"/>
                  </a:lnTo>
                  <a:lnTo>
                    <a:pt x="1966" y="2332"/>
                  </a:lnTo>
                  <a:lnTo>
                    <a:pt x="1852" y="2344"/>
                  </a:lnTo>
                  <a:lnTo>
                    <a:pt x="1738" y="2360"/>
                  </a:lnTo>
                  <a:lnTo>
                    <a:pt x="1626" y="2378"/>
                  </a:lnTo>
                  <a:lnTo>
                    <a:pt x="1516" y="2398"/>
                  </a:lnTo>
                  <a:lnTo>
                    <a:pt x="1408" y="2418"/>
                  </a:lnTo>
                  <a:lnTo>
                    <a:pt x="1302" y="2440"/>
                  </a:lnTo>
                  <a:lnTo>
                    <a:pt x="1200" y="2464"/>
                  </a:lnTo>
                  <a:lnTo>
                    <a:pt x="1102" y="2490"/>
                  </a:lnTo>
                  <a:lnTo>
                    <a:pt x="1004" y="2516"/>
                  </a:lnTo>
                  <a:lnTo>
                    <a:pt x="912" y="2542"/>
                  </a:lnTo>
                  <a:lnTo>
                    <a:pt x="822" y="2568"/>
                  </a:lnTo>
                  <a:lnTo>
                    <a:pt x="736" y="2596"/>
                  </a:lnTo>
                  <a:lnTo>
                    <a:pt x="576" y="2650"/>
                  </a:lnTo>
                  <a:lnTo>
                    <a:pt x="432" y="2702"/>
                  </a:lnTo>
                  <a:lnTo>
                    <a:pt x="306" y="2750"/>
                  </a:lnTo>
                  <a:lnTo>
                    <a:pt x="200" y="2794"/>
                  </a:lnTo>
                  <a:lnTo>
                    <a:pt x="114" y="2830"/>
                  </a:lnTo>
                  <a:lnTo>
                    <a:pt x="52" y="2858"/>
                  </a:lnTo>
                  <a:lnTo>
                    <a:pt x="0" y="2884"/>
                  </a:lnTo>
                  <a:lnTo>
                    <a:pt x="6" y="0"/>
                  </a:lnTo>
                  <a:close/>
                </a:path>
              </a:pathLst>
            </a:custGeom>
            <a:gradFill flip="none" rotWithShape="1">
              <a:gsLst>
                <a:gs pos="0">
                  <a:srgbClr val="002060">
                    <a:alpha val="0"/>
                  </a:srgbClr>
                </a:gs>
                <a:gs pos="50000">
                  <a:srgbClr val="000000">
                    <a:alpha val="60000"/>
                  </a:srgbClr>
                </a:gs>
                <a:gs pos="100000">
                  <a:srgbClr val="010113">
                    <a:alpha val="0"/>
                  </a:srgbClr>
                </a:gs>
              </a:gsLst>
              <a:path path="circle">
                <a:fillToRect l="50000" t="50000" r="50000" b="50000"/>
              </a:path>
              <a:tileRect/>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914063"/>
              <a:endParaRPr lang="en-US" sz="4000" dirty="0">
                <a:solidFill>
                  <a:schemeClr val="tx1"/>
                </a:solidFill>
              </a:endParaRPr>
            </a:p>
          </p:txBody>
        </p:sp>
      </p:grpSp>
      <p:sp>
        <p:nvSpPr>
          <p:cNvPr id="2114" name="Line 66"/>
          <p:cNvSpPr>
            <a:spLocks noChangeShapeType="1"/>
          </p:cNvSpPr>
          <p:nvPr/>
        </p:nvSpPr>
        <p:spPr bwMode="auto">
          <a:xfrm flipH="1">
            <a:off x="5283083" y="4251144"/>
            <a:ext cx="3352800" cy="0"/>
          </a:xfrm>
          <a:prstGeom prst="line">
            <a:avLst/>
          </a:prstGeom>
          <a:noFill/>
          <a:ln w="25400">
            <a:solidFill>
              <a:schemeClr val="tx1"/>
            </a:solidFill>
            <a:round/>
            <a:headEnd type="triangle" w="lg" len="lg"/>
            <a:tailEnd/>
          </a:ln>
        </p:spPr>
        <p:txBody>
          <a:bodyPr/>
          <a:lstStyle/>
          <a:p>
            <a:endParaRPr lang="en-US"/>
          </a:p>
        </p:txBody>
      </p:sp>
      <p:sp>
        <p:nvSpPr>
          <p:cNvPr id="7171" name="Rectangle 4"/>
          <p:cNvSpPr>
            <a:spLocks noChangeArrowheads="1"/>
          </p:cNvSpPr>
          <p:nvPr/>
        </p:nvSpPr>
        <p:spPr bwMode="auto">
          <a:xfrm>
            <a:off x="482483" y="2650944"/>
            <a:ext cx="1066800" cy="1219200"/>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wrap="none" lIns="91432" tIns="45717" rIns="91432" bIns="45717" anchor="ctr"/>
          <a:lstStyle/>
          <a:p>
            <a:endParaRPr lang="en-US">
              <a:solidFill>
                <a:schemeClr val="tx1"/>
              </a:solidFill>
            </a:endParaRPr>
          </a:p>
        </p:txBody>
      </p:sp>
      <p:sp>
        <p:nvSpPr>
          <p:cNvPr id="7172" name="Oval 8"/>
          <p:cNvSpPr>
            <a:spLocks noChangeArrowheads="1"/>
          </p:cNvSpPr>
          <p:nvPr/>
        </p:nvSpPr>
        <p:spPr bwMode="auto">
          <a:xfrm>
            <a:off x="711083" y="2727144"/>
            <a:ext cx="609600" cy="609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lIns="91432" tIns="45717" rIns="91432" bIns="45717" anchor="ctr"/>
          <a:lstStyle/>
          <a:p>
            <a:endParaRPr lang="en-US">
              <a:solidFill>
                <a:schemeClr val="tx1"/>
              </a:solidFill>
            </a:endParaRPr>
          </a:p>
        </p:txBody>
      </p:sp>
      <p:sp>
        <p:nvSpPr>
          <p:cNvPr id="7173" name="Rectangle 9"/>
          <p:cNvSpPr>
            <a:spLocks noChangeArrowheads="1"/>
          </p:cNvSpPr>
          <p:nvPr/>
        </p:nvSpPr>
        <p:spPr bwMode="auto">
          <a:xfrm>
            <a:off x="558683" y="3412944"/>
            <a:ext cx="914400" cy="381000"/>
          </a:xfrm>
          <a:prstGeom prst="rect">
            <a:avLst/>
          </a:prstGeom>
          <a:ln>
            <a:headEnd/>
            <a:tailEnd/>
          </a:ln>
        </p:spPr>
        <p:style>
          <a:lnRef idx="0">
            <a:schemeClr val="accent4"/>
          </a:lnRef>
          <a:fillRef idx="3">
            <a:schemeClr val="accent4"/>
          </a:fillRef>
          <a:effectRef idx="3">
            <a:schemeClr val="accent4"/>
          </a:effectRef>
          <a:fontRef idx="minor">
            <a:schemeClr val="lt1"/>
          </a:fontRef>
        </p:style>
        <p:txBody>
          <a:bodyPr wrap="none" lIns="91432" tIns="45717" rIns="91432" bIns="45717" anchor="ctr"/>
          <a:lstStyle/>
          <a:p>
            <a:pPr>
              <a:spcBef>
                <a:spcPct val="50000"/>
              </a:spcBef>
            </a:pPr>
            <a:endParaRPr lang="en-US">
              <a:solidFill>
                <a:schemeClr val="tx1"/>
              </a:solidFill>
            </a:endParaRPr>
          </a:p>
        </p:txBody>
      </p:sp>
      <p:sp>
        <p:nvSpPr>
          <p:cNvPr id="7174" name="Line 13"/>
          <p:cNvSpPr>
            <a:spLocks noChangeShapeType="1"/>
          </p:cNvSpPr>
          <p:nvPr/>
        </p:nvSpPr>
        <p:spPr bwMode="auto">
          <a:xfrm>
            <a:off x="1015883" y="3870144"/>
            <a:ext cx="0" cy="381000"/>
          </a:xfrm>
          <a:prstGeom prst="line">
            <a:avLst/>
          </a:prstGeom>
          <a:noFill/>
          <a:ln w="25400">
            <a:solidFill>
              <a:schemeClr val="tx1"/>
            </a:solidFill>
            <a:round/>
            <a:headEnd/>
            <a:tailEnd/>
          </a:ln>
        </p:spPr>
        <p:txBody>
          <a:bodyPr/>
          <a:lstStyle/>
          <a:p>
            <a:endParaRPr lang="en-US"/>
          </a:p>
        </p:txBody>
      </p:sp>
      <p:sp>
        <p:nvSpPr>
          <p:cNvPr id="7175" name="Text Box 14"/>
          <p:cNvSpPr txBox="1">
            <a:spLocks noChangeArrowheads="1"/>
          </p:cNvSpPr>
          <p:nvPr/>
        </p:nvSpPr>
        <p:spPr bwMode="auto">
          <a:xfrm>
            <a:off x="787283" y="2803344"/>
            <a:ext cx="457200" cy="369332"/>
          </a:xfrm>
          <a:prstGeom prst="rect">
            <a:avLst/>
          </a:prstGeom>
          <a:noFill/>
          <a:ln w="9525">
            <a:noFill/>
            <a:miter lim="800000"/>
            <a:headEnd/>
            <a:tailEnd/>
          </a:ln>
        </p:spPr>
        <p:txBody>
          <a:bodyPr>
            <a:spAutoFit/>
          </a:bodyPr>
          <a:lstStyle/>
          <a:p>
            <a:pPr algn="ctr">
              <a:spcBef>
                <a:spcPct val="50000"/>
              </a:spcBef>
            </a:pPr>
            <a:r>
              <a:rPr lang="en-US" b="1" dirty="0"/>
              <a:t>P</a:t>
            </a:r>
            <a:r>
              <a:rPr lang="en-US" b="1" baseline="-25000" dirty="0"/>
              <a:t>1</a:t>
            </a:r>
          </a:p>
        </p:txBody>
      </p:sp>
      <p:sp>
        <p:nvSpPr>
          <p:cNvPr id="7176" name="Text Box 15"/>
          <p:cNvSpPr txBox="1">
            <a:spLocks noChangeArrowheads="1"/>
          </p:cNvSpPr>
          <p:nvPr/>
        </p:nvSpPr>
        <p:spPr bwMode="auto">
          <a:xfrm>
            <a:off x="456137" y="3423104"/>
            <a:ext cx="1066800" cy="369332"/>
          </a:xfrm>
          <a:prstGeom prst="rect">
            <a:avLst/>
          </a:prstGeom>
          <a:noFill/>
          <a:ln w="9525">
            <a:noFill/>
            <a:miter lim="800000"/>
            <a:headEnd/>
            <a:tailEnd/>
          </a:ln>
        </p:spPr>
        <p:txBody>
          <a:bodyPr>
            <a:spAutoFit/>
          </a:bodyPr>
          <a:lstStyle/>
          <a:p>
            <a:pPr algn="ctr">
              <a:spcBef>
                <a:spcPct val="50000"/>
              </a:spcBef>
            </a:pPr>
            <a:r>
              <a:rPr lang="en-US" dirty="0"/>
              <a:t>Cache</a:t>
            </a:r>
            <a:r>
              <a:rPr lang="en-US" baseline="-25000" dirty="0"/>
              <a:t>1</a:t>
            </a:r>
          </a:p>
        </p:txBody>
      </p:sp>
      <p:sp>
        <p:nvSpPr>
          <p:cNvPr id="2064" name="Line 16"/>
          <p:cNvSpPr>
            <a:spLocks noChangeShapeType="1"/>
          </p:cNvSpPr>
          <p:nvPr/>
        </p:nvSpPr>
        <p:spPr bwMode="auto">
          <a:xfrm>
            <a:off x="482483" y="4251144"/>
            <a:ext cx="3352800" cy="0"/>
          </a:xfrm>
          <a:prstGeom prst="line">
            <a:avLst/>
          </a:prstGeom>
          <a:noFill/>
          <a:ln w="25400">
            <a:solidFill>
              <a:schemeClr val="tx1"/>
            </a:solidFill>
            <a:round/>
            <a:headEnd type="triangle" w="lg" len="lg"/>
            <a:tailEnd/>
          </a:ln>
        </p:spPr>
        <p:txBody>
          <a:bodyPr/>
          <a:lstStyle/>
          <a:p>
            <a:endParaRPr lang="en-US"/>
          </a:p>
        </p:txBody>
      </p:sp>
      <p:sp>
        <p:nvSpPr>
          <p:cNvPr id="7178" name="Line 26"/>
          <p:cNvSpPr>
            <a:spLocks noChangeShapeType="1"/>
          </p:cNvSpPr>
          <p:nvPr/>
        </p:nvSpPr>
        <p:spPr bwMode="auto">
          <a:xfrm flipV="1">
            <a:off x="1701683" y="4251144"/>
            <a:ext cx="0" cy="381000"/>
          </a:xfrm>
          <a:prstGeom prst="line">
            <a:avLst/>
          </a:prstGeom>
          <a:noFill/>
          <a:ln w="25400">
            <a:solidFill>
              <a:schemeClr val="tx1"/>
            </a:solidFill>
            <a:round/>
            <a:headEnd/>
            <a:tailEnd/>
          </a:ln>
        </p:spPr>
        <p:txBody>
          <a:bodyPr/>
          <a:lstStyle/>
          <a:p>
            <a:endParaRPr lang="en-US"/>
          </a:p>
        </p:txBody>
      </p:sp>
      <p:sp>
        <p:nvSpPr>
          <p:cNvPr id="2073" name="Rectangle 25"/>
          <p:cNvSpPr>
            <a:spLocks noChangeArrowheads="1"/>
          </p:cNvSpPr>
          <p:nvPr/>
        </p:nvSpPr>
        <p:spPr bwMode="auto">
          <a:xfrm>
            <a:off x="1244483" y="4632144"/>
            <a:ext cx="914400" cy="914400"/>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wrap="none" lIns="91432" tIns="45717" rIns="91432" bIns="45717" anchor="ctr"/>
          <a:lstStyle/>
          <a:p>
            <a:endParaRPr lang="en-US">
              <a:solidFill>
                <a:schemeClr val="tx1"/>
              </a:solidFill>
            </a:endParaRPr>
          </a:p>
        </p:txBody>
      </p:sp>
      <p:sp>
        <p:nvSpPr>
          <p:cNvPr id="7180" name="Text Box 27"/>
          <p:cNvSpPr txBox="1">
            <a:spLocks noChangeArrowheads="1"/>
          </p:cNvSpPr>
          <p:nvPr/>
        </p:nvSpPr>
        <p:spPr bwMode="auto">
          <a:xfrm>
            <a:off x="1168283" y="4875032"/>
            <a:ext cx="1066800" cy="369332"/>
          </a:xfrm>
          <a:prstGeom prst="rect">
            <a:avLst/>
          </a:prstGeom>
          <a:noFill/>
          <a:ln w="9525">
            <a:noFill/>
            <a:miter lim="800000"/>
            <a:headEnd/>
            <a:tailEnd/>
          </a:ln>
        </p:spPr>
        <p:txBody>
          <a:bodyPr>
            <a:spAutoFit/>
          </a:bodyPr>
          <a:lstStyle/>
          <a:p>
            <a:pPr algn="ctr">
              <a:spcBef>
                <a:spcPct val="50000"/>
              </a:spcBef>
            </a:pPr>
            <a:r>
              <a:rPr lang="en-US" b="1" dirty="0" err="1"/>
              <a:t>Mem</a:t>
            </a:r>
            <a:r>
              <a:rPr lang="en-US" b="1" baseline="-25000" dirty="0" err="1"/>
              <a:t>A</a:t>
            </a:r>
            <a:endParaRPr lang="en-US" b="1" baseline="-25000" dirty="0"/>
          </a:p>
        </p:txBody>
      </p:sp>
      <p:grpSp>
        <p:nvGrpSpPr>
          <p:cNvPr id="3" name="Group 79"/>
          <p:cNvGrpSpPr>
            <a:grpSpLocks/>
          </p:cNvGrpSpPr>
          <p:nvPr/>
        </p:nvGrpSpPr>
        <p:grpSpPr bwMode="auto">
          <a:xfrm>
            <a:off x="3835283" y="3870144"/>
            <a:ext cx="1447800" cy="1371600"/>
            <a:chOff x="2400" y="1104"/>
            <a:chExt cx="912" cy="480"/>
          </a:xfrm>
        </p:grpSpPr>
        <p:sp>
          <p:nvSpPr>
            <p:cNvPr id="7261" name="Rectangle 28"/>
            <p:cNvSpPr>
              <a:spLocks noChangeArrowheads="1"/>
            </p:cNvSpPr>
            <p:nvPr/>
          </p:nvSpPr>
          <p:spPr bwMode="auto">
            <a:xfrm>
              <a:off x="2400" y="1104"/>
              <a:ext cx="912" cy="480"/>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wrap="none" lIns="91432" tIns="45717" rIns="91432" bIns="45717" anchor="ctr"/>
            <a:lstStyle/>
            <a:p>
              <a:endParaRPr lang="en-US">
                <a:solidFill>
                  <a:schemeClr val="tx1"/>
                </a:solidFill>
              </a:endParaRPr>
            </a:p>
          </p:txBody>
        </p:sp>
        <p:sp>
          <p:nvSpPr>
            <p:cNvPr id="7262" name="Text Box 29"/>
            <p:cNvSpPr txBox="1">
              <a:spLocks noChangeArrowheads="1"/>
            </p:cNvSpPr>
            <p:nvPr/>
          </p:nvSpPr>
          <p:spPr bwMode="auto">
            <a:xfrm>
              <a:off x="2400" y="1132"/>
              <a:ext cx="912" cy="226"/>
            </a:xfrm>
            <a:prstGeom prst="rect">
              <a:avLst/>
            </a:prstGeom>
            <a:noFill/>
            <a:ln>
              <a:noFill/>
              <a:headEnd/>
              <a:tailEnd/>
            </a:ln>
          </p:spPr>
          <p:style>
            <a:lnRef idx="1">
              <a:schemeClr val="accent2"/>
            </a:lnRef>
            <a:fillRef idx="3">
              <a:schemeClr val="accent2"/>
            </a:fillRef>
            <a:effectRef idx="2">
              <a:schemeClr val="accent2"/>
            </a:effectRef>
            <a:fontRef idx="minor">
              <a:schemeClr val="lt1"/>
            </a:fontRef>
          </p:style>
          <p:txBody>
            <a:bodyPr>
              <a:spAutoFit/>
            </a:bodyPr>
            <a:lstStyle/>
            <a:p>
              <a:pPr algn="ctr">
                <a:spcBef>
                  <a:spcPct val="50000"/>
                </a:spcBef>
              </a:pPr>
              <a:r>
                <a:rPr lang="en-US" dirty="0">
                  <a:solidFill>
                    <a:schemeClr val="tx1"/>
                  </a:solidFill>
                </a:rPr>
                <a:t>Node Interconnect</a:t>
              </a:r>
            </a:p>
          </p:txBody>
        </p:sp>
      </p:grpSp>
      <p:grpSp>
        <p:nvGrpSpPr>
          <p:cNvPr id="4" name="Group 124"/>
          <p:cNvGrpSpPr>
            <a:grpSpLocks/>
          </p:cNvGrpSpPr>
          <p:nvPr/>
        </p:nvGrpSpPr>
        <p:grpSpPr bwMode="auto">
          <a:xfrm>
            <a:off x="6883283" y="4251144"/>
            <a:ext cx="1066800" cy="1295400"/>
            <a:chOff x="4320" y="1344"/>
            <a:chExt cx="672" cy="816"/>
          </a:xfrm>
        </p:grpSpPr>
        <p:sp>
          <p:nvSpPr>
            <p:cNvPr id="7257" name="Line 62"/>
            <p:cNvSpPr>
              <a:spLocks noChangeShapeType="1"/>
            </p:cNvSpPr>
            <p:nvPr/>
          </p:nvSpPr>
          <p:spPr bwMode="auto">
            <a:xfrm flipV="1">
              <a:off x="4656" y="1344"/>
              <a:ext cx="0" cy="240"/>
            </a:xfrm>
            <a:prstGeom prst="line">
              <a:avLst/>
            </a:prstGeom>
            <a:ln>
              <a:headEnd/>
              <a:tailEnd/>
            </a:ln>
          </p:spPr>
          <p:style>
            <a:lnRef idx="1">
              <a:schemeClr val="accent2"/>
            </a:lnRef>
            <a:fillRef idx="3">
              <a:schemeClr val="accent2"/>
            </a:fillRef>
            <a:effectRef idx="2">
              <a:schemeClr val="accent2"/>
            </a:effectRef>
            <a:fontRef idx="minor">
              <a:schemeClr val="lt1"/>
            </a:fontRef>
          </p:style>
          <p:txBody>
            <a:bodyPr/>
            <a:lstStyle/>
            <a:p>
              <a:endParaRPr lang="en-US"/>
            </a:p>
          </p:txBody>
        </p:sp>
        <p:grpSp>
          <p:nvGrpSpPr>
            <p:cNvPr id="5" name="Group 63"/>
            <p:cNvGrpSpPr>
              <a:grpSpLocks/>
            </p:cNvGrpSpPr>
            <p:nvPr/>
          </p:nvGrpSpPr>
          <p:grpSpPr bwMode="auto">
            <a:xfrm>
              <a:off x="4320" y="1584"/>
              <a:ext cx="672" cy="576"/>
              <a:chOff x="720" y="1584"/>
              <a:chExt cx="672" cy="576"/>
            </a:xfrm>
          </p:grpSpPr>
          <p:sp>
            <p:nvSpPr>
              <p:cNvPr id="7259" name="Rectangle 64"/>
              <p:cNvSpPr>
                <a:spLocks noChangeArrowheads="1"/>
              </p:cNvSpPr>
              <p:nvPr/>
            </p:nvSpPr>
            <p:spPr bwMode="auto">
              <a:xfrm>
                <a:off x="768" y="1584"/>
                <a:ext cx="576" cy="576"/>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wrap="none" lIns="91432" tIns="45717" rIns="91432" bIns="45717" anchor="ctr"/>
              <a:lstStyle/>
              <a:p>
                <a:endParaRPr lang="en-US">
                  <a:solidFill>
                    <a:schemeClr val="tx1"/>
                  </a:solidFill>
                </a:endParaRPr>
              </a:p>
            </p:txBody>
          </p:sp>
          <p:sp>
            <p:nvSpPr>
              <p:cNvPr id="7260" name="Text Box 65"/>
              <p:cNvSpPr txBox="1">
                <a:spLocks noChangeArrowheads="1"/>
              </p:cNvSpPr>
              <p:nvPr/>
            </p:nvSpPr>
            <p:spPr bwMode="auto">
              <a:xfrm>
                <a:off x="720" y="1737"/>
                <a:ext cx="672" cy="233"/>
              </a:xfrm>
              <a:prstGeom prst="rect">
                <a:avLst/>
              </a:prstGeom>
              <a:noFill/>
              <a:ln>
                <a:noFill/>
                <a:headEnd/>
                <a:tailEnd/>
              </a:ln>
            </p:spPr>
            <p:style>
              <a:lnRef idx="1">
                <a:schemeClr val="accent2"/>
              </a:lnRef>
              <a:fillRef idx="3">
                <a:schemeClr val="accent2"/>
              </a:fillRef>
              <a:effectRef idx="2">
                <a:schemeClr val="accent2"/>
              </a:effectRef>
              <a:fontRef idx="minor">
                <a:schemeClr val="lt1"/>
              </a:fontRef>
            </p:style>
            <p:txBody>
              <a:bodyPr>
                <a:spAutoFit/>
              </a:bodyPr>
              <a:lstStyle/>
              <a:p>
                <a:pPr algn="ctr">
                  <a:spcBef>
                    <a:spcPct val="50000"/>
                  </a:spcBef>
                </a:pPr>
                <a:r>
                  <a:rPr lang="en-US" b="1" dirty="0" err="1"/>
                  <a:t>Mem</a:t>
                </a:r>
                <a:r>
                  <a:rPr lang="en-US" b="1" baseline="-25000" dirty="0" err="1"/>
                  <a:t>B</a:t>
                </a:r>
                <a:endParaRPr lang="en-US" b="1" baseline="-25000" dirty="0"/>
              </a:p>
            </p:txBody>
          </p:sp>
        </p:grpSp>
      </p:grpSp>
      <p:grpSp>
        <p:nvGrpSpPr>
          <p:cNvPr id="6" name="Group 115"/>
          <p:cNvGrpSpPr>
            <a:grpSpLocks/>
          </p:cNvGrpSpPr>
          <p:nvPr/>
        </p:nvGrpSpPr>
        <p:grpSpPr bwMode="auto">
          <a:xfrm>
            <a:off x="2692283" y="4251144"/>
            <a:ext cx="762000" cy="1295400"/>
            <a:chOff x="1680" y="1344"/>
            <a:chExt cx="480" cy="816"/>
          </a:xfrm>
        </p:grpSpPr>
        <p:grpSp>
          <p:nvGrpSpPr>
            <p:cNvPr id="7" name="Group 75"/>
            <p:cNvGrpSpPr>
              <a:grpSpLocks/>
            </p:cNvGrpSpPr>
            <p:nvPr/>
          </p:nvGrpSpPr>
          <p:grpSpPr bwMode="auto">
            <a:xfrm>
              <a:off x="1680" y="1584"/>
              <a:ext cx="480" cy="576"/>
              <a:chOff x="1632" y="1584"/>
              <a:chExt cx="528" cy="576"/>
            </a:xfrm>
          </p:grpSpPr>
          <p:sp>
            <p:nvSpPr>
              <p:cNvPr id="7251" name="Oval 68"/>
              <p:cNvSpPr>
                <a:spLocks noChangeArrowheads="1"/>
              </p:cNvSpPr>
              <p:nvPr/>
            </p:nvSpPr>
            <p:spPr bwMode="auto">
              <a:xfrm>
                <a:off x="1632" y="2064"/>
                <a:ext cx="528" cy="96"/>
              </a:xfrm>
              <a:prstGeom prst="ellipse">
                <a:avLst/>
              </a:prstGeom>
              <a:gradFill>
                <a:gsLst>
                  <a:gs pos="0">
                    <a:schemeClr val="tx2">
                      <a:lumMod val="85000"/>
                    </a:schemeClr>
                  </a:gs>
                  <a:gs pos="100000">
                    <a:schemeClr val="tx2">
                      <a:lumMod val="65000"/>
                    </a:schemeClr>
                  </a:gs>
                </a:gsLst>
                <a:lin ang="2700000" scaled="0"/>
              </a:gradFill>
              <a:ln w="3175">
                <a:solidFill>
                  <a:schemeClr val="tx1"/>
                </a:solidFill>
                <a:miter lim="800000"/>
                <a:headEnd/>
                <a:tailEnd/>
              </a:ln>
              <a:effectLst>
                <a:outerShdw blurRad="50800" dist="38100" dir="2700000" algn="ctr" rotWithShape="0">
                  <a:srgbClr val="000000">
                    <a:alpha val="40000"/>
                  </a:srgbClr>
                </a:outerShdw>
              </a:effectLst>
              <a:scene3d>
                <a:camera prst="orthographicFront"/>
                <a:lightRig rig="threePt" dir="t"/>
              </a:scene3d>
              <a:sp3d>
                <a:bevelT w="38100" h="38100"/>
              </a:sp3d>
            </p:spPr>
            <p:txBody>
              <a:bodyPr wrap="none" anchor="ctr"/>
              <a:lstStyle/>
              <a:p>
                <a:endParaRPr lang="en-US"/>
              </a:p>
            </p:txBody>
          </p:sp>
          <p:sp>
            <p:nvSpPr>
              <p:cNvPr id="7252" name="Rectangle 70"/>
              <p:cNvSpPr>
                <a:spLocks noChangeArrowheads="1"/>
              </p:cNvSpPr>
              <p:nvPr/>
            </p:nvSpPr>
            <p:spPr bwMode="auto">
              <a:xfrm>
                <a:off x="1632" y="1632"/>
                <a:ext cx="528" cy="480"/>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wrap="none" anchor="ctr"/>
              <a:lstStyle/>
              <a:p>
                <a:endParaRPr lang="en-US">
                  <a:solidFill>
                    <a:schemeClr val="tx1"/>
                  </a:solidFill>
                </a:endParaRPr>
              </a:p>
            </p:txBody>
          </p:sp>
          <p:sp>
            <p:nvSpPr>
              <p:cNvPr id="7253" name="Oval 67"/>
              <p:cNvSpPr>
                <a:spLocks noChangeArrowheads="1"/>
              </p:cNvSpPr>
              <p:nvPr/>
            </p:nvSpPr>
            <p:spPr bwMode="auto">
              <a:xfrm>
                <a:off x="1632" y="1584"/>
                <a:ext cx="528" cy="96"/>
              </a:xfrm>
              <a:prstGeom prst="ellipse">
                <a:avLst/>
              </a:prstGeom>
              <a:ln>
                <a:headEnd/>
                <a:tailEnd/>
              </a:ln>
            </p:spPr>
            <p:style>
              <a:lnRef idx="0">
                <a:schemeClr val="accent3"/>
              </a:lnRef>
              <a:fillRef idx="3">
                <a:schemeClr val="accent3"/>
              </a:fillRef>
              <a:effectRef idx="3">
                <a:schemeClr val="accent3"/>
              </a:effectRef>
              <a:fontRef idx="minor">
                <a:schemeClr val="lt1"/>
              </a:fontRef>
            </p:style>
            <p:txBody>
              <a:bodyPr wrap="none" anchor="ctr"/>
              <a:lstStyle/>
              <a:p>
                <a:endParaRPr lang="en-US">
                  <a:solidFill>
                    <a:schemeClr val="tx1"/>
                  </a:solidFill>
                </a:endParaRPr>
              </a:p>
            </p:txBody>
          </p:sp>
          <p:sp>
            <p:nvSpPr>
              <p:cNvPr id="7254" name="Line 71"/>
              <p:cNvSpPr>
                <a:spLocks noChangeShapeType="1"/>
              </p:cNvSpPr>
              <p:nvPr/>
            </p:nvSpPr>
            <p:spPr bwMode="auto">
              <a:xfrm>
                <a:off x="1632" y="1632"/>
                <a:ext cx="0" cy="480"/>
              </a:xfrm>
              <a:prstGeom prst="line">
                <a:avLst/>
              </a:prstGeom>
              <a:noFill/>
              <a:ln w="3175">
                <a:solidFill>
                  <a:schemeClr val="tx1"/>
                </a:solidFill>
                <a:miter lim="800000"/>
                <a:headEnd/>
                <a:tailEnd/>
              </a:ln>
              <a:effectLst>
                <a:outerShdw blurRad="50800" dist="38100" dir="2700000" algn="ctr" rotWithShape="0">
                  <a:srgbClr val="000000">
                    <a:alpha val="40000"/>
                  </a:srgbClr>
                </a:outerShdw>
              </a:effectLst>
              <a:scene3d>
                <a:camera prst="orthographicFront"/>
                <a:lightRig rig="threePt" dir="t"/>
              </a:scene3d>
              <a:sp3d>
                <a:bevelT w="38100" h="38100"/>
              </a:sp3d>
            </p:spPr>
            <p:txBody>
              <a:bodyPr/>
              <a:lstStyle/>
              <a:p>
                <a:endParaRPr lang="en-US"/>
              </a:p>
            </p:txBody>
          </p:sp>
          <p:sp>
            <p:nvSpPr>
              <p:cNvPr id="7255" name="Line 72"/>
              <p:cNvSpPr>
                <a:spLocks noChangeShapeType="1"/>
              </p:cNvSpPr>
              <p:nvPr/>
            </p:nvSpPr>
            <p:spPr bwMode="auto">
              <a:xfrm>
                <a:off x="2160" y="1632"/>
                <a:ext cx="0" cy="480"/>
              </a:xfrm>
              <a:prstGeom prst="line">
                <a:avLst/>
              </a:prstGeom>
              <a:noFill/>
              <a:ln w="3175">
                <a:solidFill>
                  <a:schemeClr val="tx1"/>
                </a:solidFill>
                <a:miter lim="800000"/>
                <a:headEnd/>
                <a:tailEnd/>
              </a:ln>
              <a:effectLst>
                <a:outerShdw blurRad="50800" dist="38100" dir="2700000" algn="ctr" rotWithShape="0">
                  <a:srgbClr val="000000">
                    <a:alpha val="40000"/>
                  </a:srgbClr>
                </a:outerShdw>
              </a:effectLst>
              <a:scene3d>
                <a:camera prst="orthographicFront"/>
                <a:lightRig rig="threePt" dir="t"/>
              </a:scene3d>
              <a:sp3d>
                <a:bevelT w="38100" h="38100"/>
              </a:sp3d>
            </p:spPr>
            <p:txBody>
              <a:bodyPr/>
              <a:lstStyle/>
              <a:p>
                <a:endParaRPr lang="en-US"/>
              </a:p>
            </p:txBody>
          </p:sp>
          <p:sp>
            <p:nvSpPr>
              <p:cNvPr id="7256" name="Text Box 73"/>
              <p:cNvSpPr txBox="1">
                <a:spLocks noChangeArrowheads="1"/>
              </p:cNvSpPr>
              <p:nvPr/>
            </p:nvSpPr>
            <p:spPr bwMode="auto">
              <a:xfrm>
                <a:off x="1632" y="1728"/>
                <a:ext cx="528" cy="233"/>
              </a:xfrm>
              <a:prstGeom prst="rect">
                <a:avLst/>
              </a:prstGeom>
              <a:noFill/>
              <a:ln w="9525">
                <a:noFill/>
                <a:miter lim="800000"/>
                <a:headEnd/>
                <a:tailEnd/>
              </a:ln>
            </p:spPr>
            <p:txBody>
              <a:bodyPr>
                <a:spAutoFit/>
              </a:bodyPr>
              <a:lstStyle/>
              <a:p>
                <a:pPr algn="ctr">
                  <a:spcBef>
                    <a:spcPct val="50000"/>
                  </a:spcBef>
                </a:pPr>
                <a:r>
                  <a:rPr lang="en-US" b="1" dirty="0" err="1">
                    <a:solidFill>
                      <a:schemeClr val="bg1"/>
                    </a:solidFill>
                  </a:rPr>
                  <a:t>Disk</a:t>
                </a:r>
                <a:r>
                  <a:rPr lang="en-US" b="1" baseline="-25000" dirty="0" err="1">
                    <a:solidFill>
                      <a:schemeClr val="bg1"/>
                    </a:solidFill>
                  </a:rPr>
                  <a:t>A</a:t>
                </a:r>
              </a:p>
            </p:txBody>
          </p:sp>
        </p:grpSp>
        <p:sp>
          <p:nvSpPr>
            <p:cNvPr id="7250" name="Line 76"/>
            <p:cNvSpPr>
              <a:spLocks noChangeShapeType="1"/>
            </p:cNvSpPr>
            <p:nvPr/>
          </p:nvSpPr>
          <p:spPr bwMode="auto">
            <a:xfrm flipV="1">
              <a:off x="1920" y="1344"/>
              <a:ext cx="0" cy="240"/>
            </a:xfrm>
            <a:prstGeom prst="line">
              <a:avLst/>
            </a:prstGeom>
            <a:noFill/>
            <a:ln w="25400">
              <a:solidFill>
                <a:schemeClr val="tx1"/>
              </a:solidFill>
              <a:round/>
              <a:headEnd/>
              <a:tailEnd/>
            </a:ln>
          </p:spPr>
          <p:txBody>
            <a:bodyPr/>
            <a:lstStyle/>
            <a:p>
              <a:endParaRPr lang="en-US"/>
            </a:p>
          </p:txBody>
        </p:sp>
      </p:grpSp>
      <p:sp>
        <p:nvSpPr>
          <p:cNvPr id="7184" name="Rectangle 94"/>
          <p:cNvSpPr>
            <a:spLocks noChangeArrowheads="1"/>
          </p:cNvSpPr>
          <p:nvPr/>
        </p:nvSpPr>
        <p:spPr bwMode="auto">
          <a:xfrm>
            <a:off x="6197483" y="2650944"/>
            <a:ext cx="1066800" cy="1219200"/>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wrap="none" lIns="91432" tIns="45717" rIns="91432" bIns="45717" anchor="ctr"/>
          <a:lstStyle/>
          <a:p>
            <a:endParaRPr lang="en-US">
              <a:solidFill>
                <a:schemeClr val="tx1"/>
              </a:solidFill>
            </a:endParaRPr>
          </a:p>
        </p:txBody>
      </p:sp>
      <p:sp>
        <p:nvSpPr>
          <p:cNvPr id="2143" name="Oval 95"/>
          <p:cNvSpPr>
            <a:spLocks noChangeArrowheads="1"/>
          </p:cNvSpPr>
          <p:nvPr/>
        </p:nvSpPr>
        <p:spPr bwMode="auto">
          <a:xfrm>
            <a:off x="6426083" y="2727144"/>
            <a:ext cx="609600" cy="609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lIns="91432" tIns="45717" rIns="91432" bIns="45717" anchor="ctr"/>
          <a:lstStyle/>
          <a:p>
            <a:endParaRPr lang="en-US">
              <a:solidFill>
                <a:schemeClr val="tx1"/>
              </a:solidFill>
            </a:endParaRPr>
          </a:p>
        </p:txBody>
      </p:sp>
      <p:sp>
        <p:nvSpPr>
          <p:cNvPr id="2144" name="Rectangle 96"/>
          <p:cNvSpPr>
            <a:spLocks noChangeArrowheads="1"/>
          </p:cNvSpPr>
          <p:nvPr/>
        </p:nvSpPr>
        <p:spPr bwMode="auto">
          <a:xfrm>
            <a:off x="6273683" y="3412944"/>
            <a:ext cx="914400" cy="381000"/>
          </a:xfrm>
          <a:prstGeom prst="rect">
            <a:avLst/>
          </a:prstGeom>
          <a:ln>
            <a:headEnd/>
            <a:tailEnd/>
          </a:ln>
        </p:spPr>
        <p:style>
          <a:lnRef idx="0">
            <a:schemeClr val="accent4"/>
          </a:lnRef>
          <a:fillRef idx="3">
            <a:schemeClr val="accent4"/>
          </a:fillRef>
          <a:effectRef idx="3">
            <a:schemeClr val="accent4"/>
          </a:effectRef>
          <a:fontRef idx="minor">
            <a:schemeClr val="lt1"/>
          </a:fontRef>
        </p:style>
        <p:txBody>
          <a:bodyPr wrap="none" lIns="91432" tIns="45717" rIns="91432" bIns="45717" anchor="ctr"/>
          <a:lstStyle/>
          <a:p>
            <a:pPr>
              <a:spcBef>
                <a:spcPct val="50000"/>
              </a:spcBef>
            </a:pPr>
            <a:endParaRPr lang="en-US">
              <a:solidFill>
                <a:schemeClr val="tx1"/>
              </a:solidFill>
            </a:endParaRPr>
          </a:p>
        </p:txBody>
      </p:sp>
      <p:sp>
        <p:nvSpPr>
          <p:cNvPr id="7187" name="Line 97"/>
          <p:cNvSpPr>
            <a:spLocks noChangeShapeType="1"/>
          </p:cNvSpPr>
          <p:nvPr/>
        </p:nvSpPr>
        <p:spPr bwMode="auto">
          <a:xfrm>
            <a:off x="6730883" y="3870144"/>
            <a:ext cx="0" cy="381000"/>
          </a:xfrm>
          <a:prstGeom prst="line">
            <a:avLst/>
          </a:prstGeom>
          <a:noFill/>
          <a:ln w="25400">
            <a:solidFill>
              <a:schemeClr val="tx1"/>
            </a:solidFill>
            <a:round/>
            <a:headEnd/>
            <a:tailEnd/>
          </a:ln>
        </p:spPr>
        <p:txBody>
          <a:bodyPr/>
          <a:lstStyle/>
          <a:p>
            <a:endParaRPr lang="en-US"/>
          </a:p>
        </p:txBody>
      </p:sp>
      <p:sp>
        <p:nvSpPr>
          <p:cNvPr id="7188" name="Text Box 98"/>
          <p:cNvSpPr txBox="1">
            <a:spLocks noChangeArrowheads="1"/>
          </p:cNvSpPr>
          <p:nvPr/>
        </p:nvSpPr>
        <p:spPr bwMode="auto">
          <a:xfrm>
            <a:off x="6502283" y="2803344"/>
            <a:ext cx="457200" cy="369332"/>
          </a:xfrm>
          <a:prstGeom prst="rect">
            <a:avLst/>
          </a:prstGeom>
          <a:noFill/>
          <a:ln w="9525">
            <a:noFill/>
            <a:miter lim="800000"/>
            <a:headEnd/>
            <a:tailEnd/>
          </a:ln>
        </p:spPr>
        <p:txBody>
          <a:bodyPr>
            <a:spAutoFit/>
          </a:bodyPr>
          <a:lstStyle/>
          <a:p>
            <a:pPr algn="ctr">
              <a:spcBef>
                <a:spcPct val="50000"/>
              </a:spcBef>
            </a:pPr>
            <a:r>
              <a:rPr lang="en-US" b="1" dirty="0"/>
              <a:t>P</a:t>
            </a:r>
            <a:r>
              <a:rPr lang="en-US" b="1" baseline="-25000" dirty="0"/>
              <a:t>3</a:t>
            </a:r>
          </a:p>
        </p:txBody>
      </p:sp>
      <p:sp>
        <p:nvSpPr>
          <p:cNvPr id="7189" name="Text Box 99"/>
          <p:cNvSpPr txBox="1">
            <a:spLocks noChangeArrowheads="1"/>
          </p:cNvSpPr>
          <p:nvPr/>
        </p:nvSpPr>
        <p:spPr bwMode="auto">
          <a:xfrm>
            <a:off x="6197483" y="3412944"/>
            <a:ext cx="1066800" cy="369332"/>
          </a:xfrm>
          <a:prstGeom prst="rect">
            <a:avLst/>
          </a:prstGeom>
          <a:noFill/>
          <a:ln w="9525">
            <a:noFill/>
            <a:miter lim="800000"/>
            <a:headEnd/>
            <a:tailEnd/>
          </a:ln>
        </p:spPr>
        <p:txBody>
          <a:bodyPr>
            <a:spAutoFit/>
          </a:bodyPr>
          <a:lstStyle/>
          <a:p>
            <a:pPr algn="ctr">
              <a:spcBef>
                <a:spcPct val="50000"/>
              </a:spcBef>
            </a:pPr>
            <a:r>
              <a:rPr lang="en-US" dirty="0"/>
              <a:t>Cache</a:t>
            </a:r>
            <a:r>
              <a:rPr lang="en-US" baseline="-25000" dirty="0"/>
              <a:t>3</a:t>
            </a:r>
          </a:p>
        </p:txBody>
      </p:sp>
      <p:sp>
        <p:nvSpPr>
          <p:cNvPr id="7190" name="Rectangle 101"/>
          <p:cNvSpPr>
            <a:spLocks noChangeArrowheads="1"/>
          </p:cNvSpPr>
          <p:nvPr/>
        </p:nvSpPr>
        <p:spPr bwMode="auto">
          <a:xfrm>
            <a:off x="7569083" y="2650944"/>
            <a:ext cx="1066800" cy="1219200"/>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wrap="none" lIns="91432" tIns="45717" rIns="91432" bIns="45717" anchor="ctr"/>
          <a:lstStyle/>
          <a:p>
            <a:endParaRPr lang="en-US">
              <a:solidFill>
                <a:schemeClr val="tx1"/>
              </a:solidFill>
            </a:endParaRPr>
          </a:p>
        </p:txBody>
      </p:sp>
      <p:sp>
        <p:nvSpPr>
          <p:cNvPr id="7191" name="Oval 102"/>
          <p:cNvSpPr>
            <a:spLocks noChangeArrowheads="1"/>
          </p:cNvSpPr>
          <p:nvPr/>
        </p:nvSpPr>
        <p:spPr bwMode="auto">
          <a:xfrm>
            <a:off x="7797683" y="2727144"/>
            <a:ext cx="609600" cy="609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lIns="91432" tIns="45717" rIns="91432" bIns="45717" anchor="ctr"/>
          <a:lstStyle/>
          <a:p>
            <a:endParaRPr lang="en-US">
              <a:solidFill>
                <a:schemeClr val="tx1"/>
              </a:solidFill>
            </a:endParaRPr>
          </a:p>
        </p:txBody>
      </p:sp>
      <p:sp>
        <p:nvSpPr>
          <p:cNvPr id="7192" name="Rectangle 103"/>
          <p:cNvSpPr>
            <a:spLocks noChangeArrowheads="1"/>
          </p:cNvSpPr>
          <p:nvPr/>
        </p:nvSpPr>
        <p:spPr bwMode="auto">
          <a:xfrm>
            <a:off x="7645283" y="3412944"/>
            <a:ext cx="914400" cy="381000"/>
          </a:xfrm>
          <a:prstGeom prst="rect">
            <a:avLst/>
          </a:prstGeom>
          <a:ln>
            <a:headEnd/>
            <a:tailEnd/>
          </a:ln>
        </p:spPr>
        <p:style>
          <a:lnRef idx="0">
            <a:schemeClr val="accent4"/>
          </a:lnRef>
          <a:fillRef idx="3">
            <a:schemeClr val="accent4"/>
          </a:fillRef>
          <a:effectRef idx="3">
            <a:schemeClr val="accent4"/>
          </a:effectRef>
          <a:fontRef idx="minor">
            <a:schemeClr val="lt1"/>
          </a:fontRef>
        </p:style>
        <p:txBody>
          <a:bodyPr wrap="none" lIns="91432" tIns="45717" rIns="91432" bIns="45717" anchor="ctr"/>
          <a:lstStyle/>
          <a:p>
            <a:pPr>
              <a:spcBef>
                <a:spcPct val="50000"/>
              </a:spcBef>
            </a:pPr>
            <a:endParaRPr lang="en-US">
              <a:solidFill>
                <a:schemeClr val="tx1"/>
              </a:solidFill>
            </a:endParaRPr>
          </a:p>
        </p:txBody>
      </p:sp>
      <p:sp>
        <p:nvSpPr>
          <p:cNvPr id="7193" name="Line 104"/>
          <p:cNvSpPr>
            <a:spLocks noChangeShapeType="1"/>
          </p:cNvSpPr>
          <p:nvPr/>
        </p:nvSpPr>
        <p:spPr bwMode="auto">
          <a:xfrm>
            <a:off x="8102483" y="3870144"/>
            <a:ext cx="0" cy="381000"/>
          </a:xfrm>
          <a:prstGeom prst="line">
            <a:avLst/>
          </a:prstGeom>
          <a:noFill/>
          <a:ln w="25400">
            <a:solidFill>
              <a:schemeClr val="tx1"/>
            </a:solidFill>
            <a:round/>
            <a:headEnd/>
            <a:tailEnd/>
          </a:ln>
        </p:spPr>
        <p:txBody>
          <a:bodyPr/>
          <a:lstStyle/>
          <a:p>
            <a:endParaRPr lang="en-US"/>
          </a:p>
        </p:txBody>
      </p:sp>
      <p:sp>
        <p:nvSpPr>
          <p:cNvPr id="7194" name="Text Box 105"/>
          <p:cNvSpPr txBox="1">
            <a:spLocks noChangeArrowheads="1"/>
          </p:cNvSpPr>
          <p:nvPr/>
        </p:nvSpPr>
        <p:spPr bwMode="auto">
          <a:xfrm>
            <a:off x="7873883" y="2803344"/>
            <a:ext cx="457200" cy="369332"/>
          </a:xfrm>
          <a:prstGeom prst="rect">
            <a:avLst/>
          </a:prstGeom>
          <a:noFill/>
          <a:ln w="9525">
            <a:noFill/>
            <a:miter lim="800000"/>
            <a:headEnd/>
            <a:tailEnd/>
          </a:ln>
        </p:spPr>
        <p:txBody>
          <a:bodyPr>
            <a:spAutoFit/>
          </a:bodyPr>
          <a:lstStyle/>
          <a:p>
            <a:pPr algn="ctr">
              <a:spcBef>
                <a:spcPct val="50000"/>
              </a:spcBef>
            </a:pPr>
            <a:r>
              <a:rPr lang="en-US" b="1" dirty="0"/>
              <a:t>P</a:t>
            </a:r>
            <a:r>
              <a:rPr lang="en-US" b="1" baseline="-25000" dirty="0"/>
              <a:t>4</a:t>
            </a:r>
          </a:p>
        </p:txBody>
      </p:sp>
      <p:sp>
        <p:nvSpPr>
          <p:cNvPr id="7195" name="Text Box 106"/>
          <p:cNvSpPr txBox="1">
            <a:spLocks noChangeArrowheads="1"/>
          </p:cNvSpPr>
          <p:nvPr/>
        </p:nvSpPr>
        <p:spPr bwMode="auto">
          <a:xfrm>
            <a:off x="7578297" y="3392624"/>
            <a:ext cx="1066800" cy="369332"/>
          </a:xfrm>
          <a:prstGeom prst="rect">
            <a:avLst/>
          </a:prstGeom>
          <a:noFill/>
          <a:ln w="9525">
            <a:noFill/>
            <a:miter lim="800000"/>
            <a:headEnd/>
            <a:tailEnd/>
          </a:ln>
        </p:spPr>
        <p:txBody>
          <a:bodyPr>
            <a:spAutoFit/>
          </a:bodyPr>
          <a:lstStyle/>
          <a:p>
            <a:pPr algn="ctr">
              <a:spcBef>
                <a:spcPct val="50000"/>
              </a:spcBef>
            </a:pPr>
            <a:r>
              <a:rPr lang="en-US" dirty="0"/>
              <a:t>Cache</a:t>
            </a:r>
            <a:r>
              <a:rPr lang="en-US" baseline="-25000" dirty="0"/>
              <a:t>4</a:t>
            </a:r>
          </a:p>
        </p:txBody>
      </p:sp>
      <p:sp>
        <p:nvSpPr>
          <p:cNvPr id="2179" name="Rectangle 131"/>
          <p:cNvSpPr>
            <a:spLocks noChangeArrowheads="1"/>
          </p:cNvSpPr>
          <p:nvPr/>
        </p:nvSpPr>
        <p:spPr bwMode="auto">
          <a:xfrm>
            <a:off x="3911483" y="4708344"/>
            <a:ext cx="1295400" cy="457200"/>
          </a:xfrm>
          <a:prstGeom prst="rect">
            <a:avLst/>
          </a:prstGeom>
          <a:ln>
            <a:headEnd/>
            <a:tailEnd/>
          </a:ln>
        </p:spPr>
        <p:style>
          <a:lnRef idx="0">
            <a:schemeClr val="accent4"/>
          </a:lnRef>
          <a:fillRef idx="3">
            <a:schemeClr val="accent4"/>
          </a:fillRef>
          <a:effectRef idx="3">
            <a:schemeClr val="accent4"/>
          </a:effectRef>
          <a:fontRef idx="minor">
            <a:schemeClr val="lt1"/>
          </a:fontRef>
        </p:style>
        <p:txBody>
          <a:bodyPr wrap="none" lIns="91432" tIns="45717" rIns="91432" bIns="45717" anchor="ctr"/>
          <a:lstStyle/>
          <a:p>
            <a:pPr>
              <a:spcBef>
                <a:spcPct val="50000"/>
              </a:spcBef>
            </a:pPr>
            <a:endParaRPr lang="en-US" dirty="0">
              <a:solidFill>
                <a:schemeClr val="tx1"/>
              </a:solidFill>
            </a:endParaRPr>
          </a:p>
        </p:txBody>
      </p:sp>
      <p:sp>
        <p:nvSpPr>
          <p:cNvPr id="7200" name="Text Box 132"/>
          <p:cNvSpPr txBox="1">
            <a:spLocks noChangeArrowheads="1"/>
          </p:cNvSpPr>
          <p:nvPr/>
        </p:nvSpPr>
        <p:spPr bwMode="auto">
          <a:xfrm>
            <a:off x="3987683" y="4722632"/>
            <a:ext cx="1143000" cy="369332"/>
          </a:xfrm>
          <a:prstGeom prst="rect">
            <a:avLst/>
          </a:prstGeom>
          <a:noFill/>
          <a:ln w="9525">
            <a:noFill/>
            <a:miter lim="800000"/>
            <a:headEnd/>
            <a:tailEnd/>
          </a:ln>
        </p:spPr>
        <p:txBody>
          <a:bodyPr>
            <a:spAutoFit/>
          </a:bodyPr>
          <a:lstStyle/>
          <a:p>
            <a:pPr algn="ctr">
              <a:spcBef>
                <a:spcPct val="50000"/>
              </a:spcBef>
            </a:pPr>
            <a:r>
              <a:rPr lang="en-US" dirty="0"/>
              <a:t>Cache(s)</a:t>
            </a:r>
          </a:p>
        </p:txBody>
      </p:sp>
      <p:sp>
        <p:nvSpPr>
          <p:cNvPr id="2184" name="Freeform 136"/>
          <p:cNvSpPr>
            <a:spLocks/>
          </p:cNvSpPr>
          <p:nvPr/>
        </p:nvSpPr>
        <p:spPr bwMode="auto">
          <a:xfrm>
            <a:off x="2692283" y="3031944"/>
            <a:ext cx="3429000" cy="1600200"/>
          </a:xfrm>
          <a:custGeom>
            <a:avLst/>
            <a:gdLst>
              <a:gd name="T0" fmla="*/ 2147483647 w 2160"/>
              <a:gd name="T1" fmla="*/ 2147483647 h 1008"/>
              <a:gd name="T2" fmla="*/ 2147483647 w 2160"/>
              <a:gd name="T3" fmla="*/ 2147483647 h 1008"/>
              <a:gd name="T4" fmla="*/ 2147483647 w 2160"/>
              <a:gd name="T5" fmla="*/ 2147483647 h 1008"/>
              <a:gd name="T6" fmla="*/ 2147483647 w 2160"/>
              <a:gd name="T7" fmla="*/ 2147483647 h 1008"/>
              <a:gd name="T8" fmla="*/ 0 w 2160"/>
              <a:gd name="T9" fmla="*/ 0 h 1008"/>
              <a:gd name="T10" fmla="*/ 0 60000 65536"/>
              <a:gd name="T11" fmla="*/ 0 60000 65536"/>
              <a:gd name="T12" fmla="*/ 0 60000 65536"/>
              <a:gd name="T13" fmla="*/ 0 60000 65536"/>
              <a:gd name="T14" fmla="*/ 0 60000 65536"/>
              <a:gd name="T15" fmla="*/ 0 w 2160"/>
              <a:gd name="T16" fmla="*/ 0 h 1008"/>
              <a:gd name="T17" fmla="*/ 2160 w 2160"/>
              <a:gd name="T18" fmla="*/ 1008 h 1008"/>
            </a:gdLst>
            <a:ahLst/>
            <a:cxnLst>
              <a:cxn ang="T10">
                <a:pos x="T0" y="T1"/>
              </a:cxn>
              <a:cxn ang="T11">
                <a:pos x="T2" y="T3"/>
              </a:cxn>
              <a:cxn ang="T12">
                <a:pos x="T4" y="T5"/>
              </a:cxn>
              <a:cxn ang="T13">
                <a:pos x="T6" y="T7"/>
              </a:cxn>
              <a:cxn ang="T14">
                <a:pos x="T8" y="T9"/>
              </a:cxn>
            </a:cxnLst>
            <a:rect l="T15" t="T16" r="T17" b="T18"/>
            <a:pathLst>
              <a:path w="2160" h="1008">
                <a:moveTo>
                  <a:pt x="2160" y="1008"/>
                </a:moveTo>
                <a:cubicBezTo>
                  <a:pt x="2160" y="748"/>
                  <a:pt x="2160" y="488"/>
                  <a:pt x="1872" y="384"/>
                </a:cubicBezTo>
                <a:cubicBezTo>
                  <a:pt x="1584" y="280"/>
                  <a:pt x="680" y="432"/>
                  <a:pt x="432" y="384"/>
                </a:cubicBezTo>
                <a:cubicBezTo>
                  <a:pt x="184" y="336"/>
                  <a:pt x="456" y="160"/>
                  <a:pt x="384" y="96"/>
                </a:cubicBezTo>
                <a:cubicBezTo>
                  <a:pt x="312" y="32"/>
                  <a:pt x="156" y="16"/>
                  <a:pt x="0" y="0"/>
                </a:cubicBezTo>
              </a:path>
            </a:pathLst>
          </a:custGeom>
          <a:noFill/>
          <a:ln w="19050" cap="rnd">
            <a:solidFill>
              <a:srgbClr val="FF0000"/>
            </a:solidFill>
            <a:prstDash val="sysDot"/>
            <a:round/>
            <a:headEnd/>
            <a:tailEnd type="arrow" w="lg" len="lg"/>
          </a:ln>
        </p:spPr>
        <p:txBody>
          <a:bodyPr/>
          <a:lstStyle/>
          <a:p>
            <a:endParaRPr lang="en-US"/>
          </a:p>
        </p:txBody>
      </p:sp>
      <p:sp>
        <p:nvSpPr>
          <p:cNvPr id="2192" name="Text Box 144"/>
          <p:cNvSpPr txBox="1">
            <a:spLocks noChangeArrowheads="1"/>
          </p:cNvSpPr>
          <p:nvPr/>
        </p:nvSpPr>
        <p:spPr bwMode="auto">
          <a:xfrm>
            <a:off x="3225683" y="3336744"/>
            <a:ext cx="381000" cy="276999"/>
          </a:xfrm>
          <a:prstGeom prst="rect">
            <a:avLst/>
          </a:prstGeom>
          <a:noFill/>
          <a:ln w="9525">
            <a:noFill/>
            <a:miter lim="800000"/>
            <a:headEnd/>
            <a:tailEnd/>
          </a:ln>
        </p:spPr>
        <p:txBody>
          <a:bodyPr>
            <a:spAutoFit/>
          </a:bodyPr>
          <a:lstStyle/>
          <a:p>
            <a:pPr algn="ctr">
              <a:spcBef>
                <a:spcPct val="50000"/>
              </a:spcBef>
            </a:pPr>
            <a:r>
              <a:rPr lang="en-US" sz="1200" dirty="0"/>
              <a:t>(0)</a:t>
            </a:r>
          </a:p>
        </p:txBody>
      </p:sp>
      <p:grpSp>
        <p:nvGrpSpPr>
          <p:cNvPr id="8" name="Group 166"/>
          <p:cNvGrpSpPr>
            <a:grpSpLocks/>
          </p:cNvGrpSpPr>
          <p:nvPr/>
        </p:nvGrpSpPr>
        <p:grpSpPr bwMode="auto">
          <a:xfrm>
            <a:off x="6121283" y="3824104"/>
            <a:ext cx="457200" cy="276224"/>
            <a:chOff x="3840" y="1075"/>
            <a:chExt cx="288" cy="174"/>
          </a:xfrm>
        </p:grpSpPr>
        <p:grpSp>
          <p:nvGrpSpPr>
            <p:cNvPr id="9" name="Group 141"/>
            <p:cNvGrpSpPr>
              <a:grpSpLocks/>
            </p:cNvGrpSpPr>
            <p:nvPr/>
          </p:nvGrpSpPr>
          <p:grpSpPr bwMode="auto">
            <a:xfrm flipV="1">
              <a:off x="3840" y="1104"/>
              <a:ext cx="288" cy="144"/>
              <a:chOff x="3456" y="1440"/>
              <a:chExt cx="240" cy="144"/>
            </a:xfrm>
          </p:grpSpPr>
          <p:sp>
            <p:nvSpPr>
              <p:cNvPr id="7247" name="Line 142"/>
              <p:cNvSpPr>
                <a:spLocks noChangeShapeType="1"/>
              </p:cNvSpPr>
              <p:nvPr/>
            </p:nvSpPr>
            <p:spPr bwMode="auto">
              <a:xfrm>
                <a:off x="3456" y="1440"/>
                <a:ext cx="240" cy="0"/>
              </a:xfrm>
              <a:prstGeom prst="line">
                <a:avLst/>
              </a:prstGeom>
              <a:noFill/>
              <a:ln w="19050">
                <a:solidFill>
                  <a:srgbClr val="FF0000"/>
                </a:solidFill>
                <a:round/>
                <a:headEnd type="arrow" w="lg" len="lg"/>
                <a:tailEnd type="none" w="lg" len="lg"/>
              </a:ln>
            </p:spPr>
            <p:txBody>
              <a:bodyPr/>
              <a:lstStyle/>
              <a:p>
                <a:endParaRPr lang="en-US"/>
              </a:p>
            </p:txBody>
          </p:sp>
          <p:sp>
            <p:nvSpPr>
              <p:cNvPr id="7248" name="Line 143"/>
              <p:cNvSpPr>
                <a:spLocks noChangeShapeType="1"/>
              </p:cNvSpPr>
              <p:nvPr/>
            </p:nvSpPr>
            <p:spPr bwMode="auto">
              <a:xfrm>
                <a:off x="3696" y="1440"/>
                <a:ext cx="0" cy="144"/>
              </a:xfrm>
              <a:prstGeom prst="line">
                <a:avLst/>
              </a:prstGeom>
              <a:noFill/>
              <a:ln w="19050">
                <a:solidFill>
                  <a:srgbClr val="FF0000"/>
                </a:solidFill>
                <a:round/>
                <a:headEnd/>
                <a:tailEnd type="none" w="lg" len="lg"/>
              </a:ln>
            </p:spPr>
            <p:txBody>
              <a:bodyPr/>
              <a:lstStyle/>
              <a:p>
                <a:endParaRPr lang="en-US"/>
              </a:p>
            </p:txBody>
          </p:sp>
        </p:grpSp>
        <p:sp>
          <p:nvSpPr>
            <p:cNvPr id="7246" name="Text Box 145"/>
            <p:cNvSpPr txBox="1">
              <a:spLocks noChangeArrowheads="1"/>
            </p:cNvSpPr>
            <p:nvPr/>
          </p:nvSpPr>
          <p:spPr bwMode="auto">
            <a:xfrm>
              <a:off x="3888" y="1075"/>
              <a:ext cx="240" cy="174"/>
            </a:xfrm>
            <a:prstGeom prst="rect">
              <a:avLst/>
            </a:prstGeom>
            <a:noFill/>
            <a:ln w="9525">
              <a:noFill/>
              <a:miter lim="800000"/>
              <a:headEnd/>
              <a:tailEnd/>
            </a:ln>
          </p:spPr>
          <p:txBody>
            <a:bodyPr>
              <a:spAutoFit/>
            </a:bodyPr>
            <a:lstStyle/>
            <a:p>
              <a:pPr>
                <a:spcBef>
                  <a:spcPct val="50000"/>
                </a:spcBef>
              </a:pPr>
              <a:r>
                <a:rPr lang="en-US" sz="1200" dirty="0"/>
                <a:t>(3)</a:t>
              </a:r>
            </a:p>
          </p:txBody>
        </p:sp>
      </p:grpSp>
      <p:grpSp>
        <p:nvGrpSpPr>
          <p:cNvPr id="10" name="Group 165"/>
          <p:cNvGrpSpPr>
            <a:grpSpLocks/>
          </p:cNvGrpSpPr>
          <p:nvPr/>
        </p:nvGrpSpPr>
        <p:grpSpPr bwMode="auto">
          <a:xfrm>
            <a:off x="5435483" y="4403544"/>
            <a:ext cx="457200" cy="276225"/>
            <a:chOff x="3408" y="1440"/>
            <a:chExt cx="288" cy="174"/>
          </a:xfrm>
        </p:grpSpPr>
        <p:grpSp>
          <p:nvGrpSpPr>
            <p:cNvPr id="11" name="Group 140"/>
            <p:cNvGrpSpPr>
              <a:grpSpLocks/>
            </p:cNvGrpSpPr>
            <p:nvPr/>
          </p:nvGrpSpPr>
          <p:grpSpPr bwMode="auto">
            <a:xfrm>
              <a:off x="3408" y="1440"/>
              <a:ext cx="288" cy="144"/>
              <a:chOff x="3456" y="1440"/>
              <a:chExt cx="240" cy="144"/>
            </a:xfrm>
          </p:grpSpPr>
          <p:sp>
            <p:nvSpPr>
              <p:cNvPr id="7243" name="Line 138"/>
              <p:cNvSpPr>
                <a:spLocks noChangeShapeType="1"/>
              </p:cNvSpPr>
              <p:nvPr/>
            </p:nvSpPr>
            <p:spPr bwMode="auto">
              <a:xfrm>
                <a:off x="3456" y="1440"/>
                <a:ext cx="240" cy="0"/>
              </a:xfrm>
              <a:prstGeom prst="line">
                <a:avLst/>
              </a:prstGeom>
              <a:noFill/>
              <a:ln w="19050">
                <a:solidFill>
                  <a:srgbClr val="FF0000"/>
                </a:solidFill>
                <a:round/>
                <a:headEnd/>
                <a:tailEnd type="none" w="lg" len="lg"/>
              </a:ln>
            </p:spPr>
            <p:txBody>
              <a:bodyPr/>
              <a:lstStyle/>
              <a:p>
                <a:endParaRPr lang="en-US"/>
              </a:p>
            </p:txBody>
          </p:sp>
          <p:sp>
            <p:nvSpPr>
              <p:cNvPr id="7244" name="Line 139"/>
              <p:cNvSpPr>
                <a:spLocks noChangeShapeType="1"/>
              </p:cNvSpPr>
              <p:nvPr/>
            </p:nvSpPr>
            <p:spPr bwMode="auto">
              <a:xfrm>
                <a:off x="3696" y="1440"/>
                <a:ext cx="0" cy="144"/>
              </a:xfrm>
              <a:prstGeom prst="line">
                <a:avLst/>
              </a:prstGeom>
              <a:noFill/>
              <a:ln w="19050">
                <a:solidFill>
                  <a:srgbClr val="FF0000"/>
                </a:solidFill>
                <a:round/>
                <a:headEnd/>
                <a:tailEnd type="arrow" w="lg" len="lg"/>
              </a:ln>
            </p:spPr>
            <p:txBody>
              <a:bodyPr/>
              <a:lstStyle/>
              <a:p>
                <a:endParaRPr lang="en-US"/>
              </a:p>
            </p:txBody>
          </p:sp>
        </p:grpSp>
        <p:sp>
          <p:nvSpPr>
            <p:cNvPr id="7242" name="Text Box 146"/>
            <p:cNvSpPr txBox="1">
              <a:spLocks noChangeArrowheads="1"/>
            </p:cNvSpPr>
            <p:nvPr/>
          </p:nvSpPr>
          <p:spPr bwMode="auto">
            <a:xfrm>
              <a:off x="3456" y="1440"/>
              <a:ext cx="240" cy="174"/>
            </a:xfrm>
            <a:prstGeom prst="rect">
              <a:avLst/>
            </a:prstGeom>
            <a:noFill/>
            <a:ln w="9525">
              <a:noFill/>
              <a:miter lim="800000"/>
              <a:headEnd/>
              <a:tailEnd/>
            </a:ln>
          </p:spPr>
          <p:txBody>
            <a:bodyPr>
              <a:spAutoFit/>
            </a:bodyPr>
            <a:lstStyle/>
            <a:p>
              <a:pPr>
                <a:spcBef>
                  <a:spcPct val="50000"/>
                </a:spcBef>
              </a:pPr>
              <a:r>
                <a:rPr lang="en-US" sz="1200" dirty="0"/>
                <a:t>(4)</a:t>
              </a:r>
            </a:p>
          </p:txBody>
        </p:sp>
      </p:grpSp>
      <p:grpSp>
        <p:nvGrpSpPr>
          <p:cNvPr id="12" name="Group 162"/>
          <p:cNvGrpSpPr>
            <a:grpSpLocks/>
          </p:cNvGrpSpPr>
          <p:nvPr/>
        </p:nvGrpSpPr>
        <p:grpSpPr bwMode="auto">
          <a:xfrm>
            <a:off x="228600" y="4267200"/>
            <a:ext cx="2209800" cy="276224"/>
            <a:chOff x="48" y="1411"/>
            <a:chExt cx="1392" cy="174"/>
          </a:xfrm>
        </p:grpSpPr>
        <p:grpSp>
          <p:nvGrpSpPr>
            <p:cNvPr id="13" name="Group 147"/>
            <p:cNvGrpSpPr>
              <a:grpSpLocks/>
            </p:cNvGrpSpPr>
            <p:nvPr/>
          </p:nvGrpSpPr>
          <p:grpSpPr bwMode="auto">
            <a:xfrm flipH="1">
              <a:off x="1152" y="1431"/>
              <a:ext cx="288" cy="144"/>
              <a:chOff x="3456" y="1431"/>
              <a:chExt cx="240" cy="144"/>
            </a:xfrm>
          </p:grpSpPr>
          <p:sp>
            <p:nvSpPr>
              <p:cNvPr id="7239" name="Line 148"/>
              <p:cNvSpPr>
                <a:spLocks noChangeShapeType="1"/>
              </p:cNvSpPr>
              <p:nvPr/>
            </p:nvSpPr>
            <p:spPr bwMode="auto">
              <a:xfrm>
                <a:off x="3456" y="1440"/>
                <a:ext cx="240" cy="0"/>
              </a:xfrm>
              <a:prstGeom prst="line">
                <a:avLst/>
              </a:prstGeom>
              <a:noFill/>
              <a:ln w="25400">
                <a:solidFill>
                  <a:srgbClr val="FF0000"/>
                </a:solidFill>
                <a:round/>
                <a:headEnd type="arrow" w="lg" len="lg"/>
                <a:tailEnd type="none" w="lg" len="lg"/>
              </a:ln>
            </p:spPr>
            <p:txBody>
              <a:bodyPr/>
              <a:lstStyle/>
              <a:p>
                <a:endParaRPr lang="en-US"/>
              </a:p>
            </p:txBody>
          </p:sp>
          <p:sp>
            <p:nvSpPr>
              <p:cNvPr id="7240" name="Line 149"/>
              <p:cNvSpPr>
                <a:spLocks noChangeShapeType="1"/>
              </p:cNvSpPr>
              <p:nvPr/>
            </p:nvSpPr>
            <p:spPr bwMode="auto">
              <a:xfrm>
                <a:off x="3696" y="1431"/>
                <a:ext cx="0" cy="144"/>
              </a:xfrm>
              <a:prstGeom prst="line">
                <a:avLst/>
              </a:prstGeom>
              <a:noFill/>
              <a:ln w="25400">
                <a:solidFill>
                  <a:srgbClr val="FF0000"/>
                </a:solidFill>
                <a:round/>
                <a:headEnd/>
                <a:tailEnd type="none" w="lg" len="lg"/>
              </a:ln>
            </p:spPr>
            <p:txBody>
              <a:bodyPr/>
              <a:lstStyle/>
              <a:p>
                <a:endParaRPr lang="en-US"/>
              </a:p>
            </p:txBody>
          </p:sp>
        </p:grpSp>
        <p:sp>
          <p:nvSpPr>
            <p:cNvPr id="7238" name="Text Box 150"/>
            <p:cNvSpPr txBox="1">
              <a:spLocks noChangeArrowheads="1"/>
            </p:cNvSpPr>
            <p:nvPr/>
          </p:nvSpPr>
          <p:spPr bwMode="auto">
            <a:xfrm>
              <a:off x="48" y="1411"/>
              <a:ext cx="240" cy="174"/>
            </a:xfrm>
            <a:prstGeom prst="rect">
              <a:avLst/>
            </a:prstGeom>
            <a:noFill/>
            <a:ln w="9525">
              <a:noFill/>
              <a:miter lim="800000"/>
              <a:headEnd/>
              <a:tailEnd/>
            </a:ln>
          </p:spPr>
          <p:txBody>
            <a:bodyPr>
              <a:spAutoFit/>
            </a:bodyPr>
            <a:lstStyle/>
            <a:p>
              <a:pPr>
                <a:spcBef>
                  <a:spcPct val="50000"/>
                </a:spcBef>
              </a:pPr>
              <a:r>
                <a:rPr lang="en-US" sz="1200" dirty="0"/>
                <a:t>(1)</a:t>
              </a:r>
            </a:p>
          </p:txBody>
        </p:sp>
      </p:grpSp>
      <p:sp>
        <p:nvSpPr>
          <p:cNvPr id="2200" name="Text Box 152"/>
          <p:cNvSpPr txBox="1">
            <a:spLocks noChangeArrowheads="1"/>
          </p:cNvSpPr>
          <p:nvPr/>
        </p:nvSpPr>
        <p:spPr bwMode="auto">
          <a:xfrm>
            <a:off x="4368683" y="2346144"/>
            <a:ext cx="381000" cy="276999"/>
          </a:xfrm>
          <a:prstGeom prst="rect">
            <a:avLst/>
          </a:prstGeom>
          <a:noFill/>
          <a:ln w="9525">
            <a:noFill/>
            <a:miter lim="800000"/>
            <a:headEnd/>
            <a:tailEnd/>
          </a:ln>
        </p:spPr>
        <p:txBody>
          <a:bodyPr>
            <a:spAutoFit/>
          </a:bodyPr>
          <a:lstStyle/>
          <a:p>
            <a:pPr>
              <a:spcBef>
                <a:spcPct val="50000"/>
              </a:spcBef>
            </a:pPr>
            <a:r>
              <a:rPr lang="en-US" sz="1200"/>
              <a:t>(7)</a:t>
            </a:r>
          </a:p>
        </p:txBody>
      </p:sp>
      <p:sp>
        <p:nvSpPr>
          <p:cNvPr id="2201" name="Text Box 153"/>
          <p:cNvSpPr txBox="1">
            <a:spLocks noChangeArrowheads="1"/>
          </p:cNvSpPr>
          <p:nvPr/>
        </p:nvSpPr>
        <p:spPr bwMode="auto">
          <a:xfrm>
            <a:off x="6176217" y="2346144"/>
            <a:ext cx="1197934" cy="307777"/>
          </a:xfrm>
          <a:prstGeom prst="rect">
            <a:avLst/>
          </a:prstGeom>
        </p:spPr>
        <p:txBody>
          <a:bodyPr wrap="square">
            <a:spAutoFit/>
          </a:bodyPr>
          <a:lstStyle/>
          <a:p>
            <a:pPr algn="ctr">
              <a:spcBef>
                <a:spcPct val="50000"/>
              </a:spcBef>
            </a:pPr>
            <a:r>
              <a:rPr lang="en-US" sz="1400" dirty="0">
                <a:ln w="12700">
                  <a:noFill/>
                  <a:prstDash val="solid"/>
                </a:ln>
                <a:effectLst>
                  <a:outerShdw blurRad="165100" algn="ctr" rotWithShape="0">
                    <a:prstClr val="black"/>
                  </a:outerShdw>
                </a:effectLst>
              </a:rPr>
              <a:t>I/O Initiator</a:t>
            </a:r>
          </a:p>
        </p:txBody>
      </p:sp>
      <p:sp>
        <p:nvSpPr>
          <p:cNvPr id="2202" name="Text Box 154"/>
          <p:cNvSpPr txBox="1">
            <a:spLocks noChangeArrowheads="1"/>
          </p:cNvSpPr>
          <p:nvPr/>
        </p:nvSpPr>
        <p:spPr bwMode="auto">
          <a:xfrm>
            <a:off x="1854083" y="2346144"/>
            <a:ext cx="533400" cy="307777"/>
          </a:xfrm>
          <a:prstGeom prst="rect">
            <a:avLst/>
          </a:prstGeom>
        </p:spPr>
        <p:txBody>
          <a:bodyPr>
            <a:spAutoFit/>
          </a:bodyPr>
          <a:lstStyle/>
          <a:p>
            <a:pPr algn="ctr">
              <a:spcBef>
                <a:spcPct val="50000"/>
              </a:spcBef>
            </a:pPr>
            <a:r>
              <a:rPr lang="en-US" sz="1400" dirty="0">
                <a:ln w="12700">
                  <a:noFill/>
                  <a:prstDash val="solid"/>
                </a:ln>
                <a:effectLst>
                  <a:outerShdw blurRad="165100" algn="ctr" rotWithShape="0">
                    <a:prstClr val="black"/>
                  </a:outerShdw>
                </a:effectLst>
              </a:rPr>
              <a:t>ISR</a:t>
            </a:r>
          </a:p>
        </p:txBody>
      </p:sp>
      <p:sp>
        <p:nvSpPr>
          <p:cNvPr id="2203" name="Text Box 155"/>
          <p:cNvSpPr txBox="1">
            <a:spLocks noChangeArrowheads="1"/>
          </p:cNvSpPr>
          <p:nvPr/>
        </p:nvSpPr>
        <p:spPr bwMode="auto">
          <a:xfrm>
            <a:off x="253883" y="4860744"/>
            <a:ext cx="1066800" cy="523220"/>
          </a:xfrm>
          <a:prstGeom prst="rect">
            <a:avLst/>
          </a:prstGeom>
          <a:noFill/>
          <a:ln w="9525">
            <a:noFill/>
            <a:miter lim="800000"/>
            <a:headEnd/>
            <a:tailEnd/>
          </a:ln>
        </p:spPr>
        <p:txBody>
          <a:bodyPr>
            <a:spAutoFit/>
          </a:bodyPr>
          <a:lstStyle/>
          <a:p>
            <a:pPr algn="ctr">
              <a:spcBef>
                <a:spcPct val="50000"/>
              </a:spcBef>
            </a:pPr>
            <a:r>
              <a:rPr lang="en-US" sz="1400"/>
              <a:t>I/O Buffer Home</a:t>
            </a:r>
          </a:p>
        </p:txBody>
      </p:sp>
      <p:sp>
        <p:nvSpPr>
          <p:cNvPr id="2204" name="Text Box 156"/>
          <p:cNvSpPr txBox="1">
            <a:spLocks noChangeArrowheads="1"/>
          </p:cNvSpPr>
          <p:nvPr/>
        </p:nvSpPr>
        <p:spPr bwMode="auto">
          <a:xfrm>
            <a:off x="2311283" y="2346144"/>
            <a:ext cx="609600" cy="307777"/>
          </a:xfrm>
          <a:prstGeom prst="rect">
            <a:avLst/>
          </a:prstGeom>
        </p:spPr>
        <p:txBody>
          <a:bodyPr>
            <a:spAutoFit/>
          </a:bodyPr>
          <a:lstStyle/>
          <a:p>
            <a:pPr algn="ctr">
              <a:spcBef>
                <a:spcPct val="50000"/>
              </a:spcBef>
            </a:pPr>
            <a:r>
              <a:rPr lang="en-US" sz="1400" dirty="0">
                <a:ln w="12700">
                  <a:noFill/>
                  <a:prstDash val="solid"/>
                </a:ln>
                <a:effectLst>
                  <a:outerShdw blurRad="165100" algn="ctr" rotWithShape="0">
                    <a:prstClr val="black"/>
                  </a:outerShdw>
                </a:effectLst>
              </a:rPr>
              <a:t>DPC</a:t>
            </a:r>
          </a:p>
        </p:txBody>
      </p:sp>
      <p:sp>
        <p:nvSpPr>
          <p:cNvPr id="2205" name="Text Box 157"/>
          <p:cNvSpPr txBox="1">
            <a:spLocks noChangeArrowheads="1"/>
          </p:cNvSpPr>
          <p:nvPr/>
        </p:nvSpPr>
        <p:spPr bwMode="auto">
          <a:xfrm>
            <a:off x="6502283" y="2147707"/>
            <a:ext cx="457200" cy="276999"/>
          </a:xfrm>
          <a:prstGeom prst="rect">
            <a:avLst/>
          </a:prstGeom>
          <a:noFill/>
          <a:ln w="9525">
            <a:noFill/>
            <a:miter lim="800000"/>
            <a:headEnd/>
            <a:tailEnd/>
          </a:ln>
        </p:spPr>
        <p:txBody>
          <a:bodyPr>
            <a:spAutoFit/>
          </a:bodyPr>
          <a:lstStyle/>
          <a:p>
            <a:pPr algn="ctr">
              <a:spcBef>
                <a:spcPct val="50000"/>
              </a:spcBef>
            </a:pPr>
            <a:r>
              <a:rPr lang="en-US" sz="1200" dirty="0"/>
              <a:t>(2)</a:t>
            </a:r>
          </a:p>
        </p:txBody>
      </p:sp>
      <p:sp>
        <p:nvSpPr>
          <p:cNvPr id="2206" name="Text Box 158"/>
          <p:cNvSpPr txBox="1">
            <a:spLocks noChangeArrowheads="1"/>
          </p:cNvSpPr>
          <p:nvPr/>
        </p:nvSpPr>
        <p:spPr bwMode="auto">
          <a:xfrm>
            <a:off x="2387483" y="2147707"/>
            <a:ext cx="457200" cy="276999"/>
          </a:xfrm>
          <a:prstGeom prst="rect">
            <a:avLst/>
          </a:prstGeom>
          <a:noFill/>
          <a:ln w="9525">
            <a:noFill/>
            <a:miter lim="800000"/>
            <a:headEnd/>
            <a:tailEnd/>
          </a:ln>
        </p:spPr>
        <p:txBody>
          <a:bodyPr>
            <a:spAutoFit/>
          </a:bodyPr>
          <a:lstStyle/>
          <a:p>
            <a:pPr algn="ctr">
              <a:spcBef>
                <a:spcPct val="50000"/>
              </a:spcBef>
            </a:pPr>
            <a:r>
              <a:rPr lang="en-US" sz="1200" dirty="0"/>
              <a:t>(6)</a:t>
            </a:r>
          </a:p>
        </p:txBody>
      </p:sp>
      <p:sp>
        <p:nvSpPr>
          <p:cNvPr id="2207" name="Text Box 159"/>
          <p:cNvSpPr txBox="1">
            <a:spLocks noChangeArrowheads="1"/>
          </p:cNvSpPr>
          <p:nvPr/>
        </p:nvSpPr>
        <p:spPr bwMode="auto">
          <a:xfrm>
            <a:off x="3225683" y="3689169"/>
            <a:ext cx="381000" cy="276999"/>
          </a:xfrm>
          <a:prstGeom prst="rect">
            <a:avLst/>
          </a:prstGeom>
          <a:noFill/>
          <a:ln w="9525">
            <a:noFill/>
            <a:miter lim="800000"/>
            <a:headEnd/>
            <a:tailEnd/>
          </a:ln>
        </p:spPr>
        <p:txBody>
          <a:bodyPr>
            <a:spAutoFit/>
          </a:bodyPr>
          <a:lstStyle/>
          <a:p>
            <a:pPr algn="ctr">
              <a:spcBef>
                <a:spcPct val="50000"/>
              </a:spcBef>
            </a:pPr>
            <a:r>
              <a:rPr lang="en-US" sz="1200" dirty="0"/>
              <a:t>(5)</a:t>
            </a:r>
          </a:p>
        </p:txBody>
      </p:sp>
      <p:sp>
        <p:nvSpPr>
          <p:cNvPr id="7214" name="Rectangle 108"/>
          <p:cNvSpPr>
            <a:spLocks noChangeArrowheads="1"/>
          </p:cNvSpPr>
          <p:nvPr/>
        </p:nvSpPr>
        <p:spPr bwMode="auto">
          <a:xfrm>
            <a:off x="1854083" y="2650944"/>
            <a:ext cx="1066800" cy="1219200"/>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wrap="none" lIns="91432" tIns="45717" rIns="91432" bIns="45717" anchor="ctr"/>
          <a:lstStyle/>
          <a:p>
            <a:endParaRPr lang="en-US">
              <a:solidFill>
                <a:schemeClr val="tx1"/>
              </a:solidFill>
            </a:endParaRPr>
          </a:p>
        </p:txBody>
      </p:sp>
      <p:sp>
        <p:nvSpPr>
          <p:cNvPr id="2157" name="Oval 109"/>
          <p:cNvSpPr>
            <a:spLocks noChangeArrowheads="1"/>
          </p:cNvSpPr>
          <p:nvPr/>
        </p:nvSpPr>
        <p:spPr bwMode="auto">
          <a:xfrm>
            <a:off x="2082683" y="2727144"/>
            <a:ext cx="609600" cy="609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lIns="91432" tIns="45717" rIns="91432" bIns="45717" anchor="ctr"/>
          <a:lstStyle/>
          <a:p>
            <a:endParaRPr lang="en-US">
              <a:solidFill>
                <a:schemeClr val="tx1"/>
              </a:solidFill>
            </a:endParaRPr>
          </a:p>
        </p:txBody>
      </p:sp>
      <p:sp>
        <p:nvSpPr>
          <p:cNvPr id="5158" name="Rectangle 110"/>
          <p:cNvSpPr>
            <a:spLocks noChangeArrowheads="1"/>
          </p:cNvSpPr>
          <p:nvPr/>
        </p:nvSpPr>
        <p:spPr bwMode="auto">
          <a:xfrm>
            <a:off x="1930283" y="3412944"/>
            <a:ext cx="914400" cy="381000"/>
          </a:xfrm>
          <a:prstGeom prst="rect">
            <a:avLst/>
          </a:prstGeom>
          <a:ln>
            <a:headEnd/>
            <a:tailEnd/>
          </a:ln>
        </p:spPr>
        <p:style>
          <a:lnRef idx="0">
            <a:schemeClr val="accent4"/>
          </a:lnRef>
          <a:fillRef idx="3">
            <a:schemeClr val="accent4"/>
          </a:fillRef>
          <a:effectRef idx="3">
            <a:schemeClr val="accent4"/>
          </a:effectRef>
          <a:fontRef idx="minor">
            <a:schemeClr val="lt1"/>
          </a:fontRef>
        </p:style>
        <p:txBody>
          <a:bodyPr wrap="none" lIns="91432" tIns="45717" rIns="91432" bIns="45717" anchor="ctr"/>
          <a:lstStyle/>
          <a:p>
            <a:pPr>
              <a:spcBef>
                <a:spcPct val="50000"/>
              </a:spcBef>
            </a:pPr>
            <a:endParaRPr lang="en-US">
              <a:solidFill>
                <a:schemeClr val="tx1"/>
              </a:solidFill>
            </a:endParaRPr>
          </a:p>
        </p:txBody>
      </p:sp>
      <p:sp>
        <p:nvSpPr>
          <p:cNvPr id="7217" name="Line 111"/>
          <p:cNvSpPr>
            <a:spLocks noChangeShapeType="1"/>
          </p:cNvSpPr>
          <p:nvPr/>
        </p:nvSpPr>
        <p:spPr bwMode="auto">
          <a:xfrm>
            <a:off x="2387483" y="3870144"/>
            <a:ext cx="0" cy="381000"/>
          </a:xfrm>
          <a:prstGeom prst="line">
            <a:avLst/>
          </a:prstGeom>
          <a:noFill/>
          <a:ln w="25400">
            <a:solidFill>
              <a:schemeClr val="tx1"/>
            </a:solidFill>
            <a:round/>
            <a:headEnd/>
            <a:tailEnd/>
          </a:ln>
        </p:spPr>
        <p:txBody>
          <a:bodyPr/>
          <a:lstStyle/>
          <a:p>
            <a:endParaRPr lang="en-US"/>
          </a:p>
        </p:txBody>
      </p:sp>
      <p:sp>
        <p:nvSpPr>
          <p:cNvPr id="7218" name="Text Box 112"/>
          <p:cNvSpPr txBox="1">
            <a:spLocks noChangeArrowheads="1"/>
          </p:cNvSpPr>
          <p:nvPr/>
        </p:nvSpPr>
        <p:spPr bwMode="auto">
          <a:xfrm>
            <a:off x="2158883" y="2803344"/>
            <a:ext cx="457200" cy="369332"/>
          </a:xfrm>
          <a:prstGeom prst="rect">
            <a:avLst/>
          </a:prstGeom>
          <a:noFill/>
          <a:ln w="9525">
            <a:noFill/>
            <a:miter lim="800000"/>
            <a:headEnd/>
            <a:tailEnd/>
          </a:ln>
        </p:spPr>
        <p:txBody>
          <a:bodyPr>
            <a:spAutoFit/>
          </a:bodyPr>
          <a:lstStyle/>
          <a:p>
            <a:pPr algn="ctr">
              <a:spcBef>
                <a:spcPct val="50000"/>
              </a:spcBef>
            </a:pPr>
            <a:r>
              <a:rPr lang="en-US" b="1" dirty="0"/>
              <a:t>P</a:t>
            </a:r>
            <a:r>
              <a:rPr lang="en-US" b="1" baseline="-25000" dirty="0"/>
              <a:t>2</a:t>
            </a:r>
          </a:p>
        </p:txBody>
      </p:sp>
      <p:sp>
        <p:nvSpPr>
          <p:cNvPr id="7219" name="Text Box 113"/>
          <p:cNvSpPr txBox="1">
            <a:spLocks noChangeArrowheads="1"/>
          </p:cNvSpPr>
          <p:nvPr/>
        </p:nvSpPr>
        <p:spPr bwMode="auto">
          <a:xfrm>
            <a:off x="1854083" y="3412944"/>
            <a:ext cx="1066800" cy="369332"/>
          </a:xfrm>
          <a:prstGeom prst="rect">
            <a:avLst/>
          </a:prstGeom>
          <a:noFill/>
          <a:ln w="9525">
            <a:noFill/>
            <a:miter lim="800000"/>
            <a:headEnd/>
            <a:tailEnd/>
          </a:ln>
        </p:spPr>
        <p:txBody>
          <a:bodyPr>
            <a:spAutoFit/>
          </a:bodyPr>
          <a:lstStyle/>
          <a:p>
            <a:pPr algn="ctr">
              <a:spcBef>
                <a:spcPct val="50000"/>
              </a:spcBef>
            </a:pPr>
            <a:r>
              <a:rPr lang="en-US"/>
              <a:t>Cache</a:t>
            </a:r>
            <a:r>
              <a:rPr lang="en-US" baseline="-25000"/>
              <a:t>2</a:t>
            </a:r>
          </a:p>
        </p:txBody>
      </p:sp>
      <p:sp>
        <p:nvSpPr>
          <p:cNvPr id="7220" name="Line 88"/>
          <p:cNvSpPr>
            <a:spLocks noChangeShapeType="1"/>
          </p:cNvSpPr>
          <p:nvPr/>
        </p:nvSpPr>
        <p:spPr bwMode="auto">
          <a:xfrm flipV="1">
            <a:off x="6045083" y="4251144"/>
            <a:ext cx="0" cy="381000"/>
          </a:xfrm>
          <a:prstGeom prst="line">
            <a:avLst/>
          </a:prstGeom>
          <a:noFill/>
          <a:ln w="25400">
            <a:solidFill>
              <a:schemeClr val="tx1"/>
            </a:solidFill>
            <a:round/>
            <a:headEnd/>
            <a:tailEnd/>
          </a:ln>
        </p:spPr>
        <p:txBody>
          <a:bodyPr/>
          <a:lstStyle/>
          <a:p>
            <a:endParaRPr lang="en-US"/>
          </a:p>
        </p:txBody>
      </p:sp>
      <p:sp>
        <p:nvSpPr>
          <p:cNvPr id="2130" name="Oval 82"/>
          <p:cNvSpPr>
            <a:spLocks noChangeArrowheads="1"/>
          </p:cNvSpPr>
          <p:nvPr/>
        </p:nvSpPr>
        <p:spPr bwMode="auto">
          <a:xfrm>
            <a:off x="5664083" y="5394144"/>
            <a:ext cx="762000" cy="152400"/>
          </a:xfrm>
          <a:prstGeom prst="ellipse">
            <a:avLst/>
          </a:prstGeom>
          <a:gradFill>
            <a:gsLst>
              <a:gs pos="0">
                <a:schemeClr val="tx2">
                  <a:lumMod val="85000"/>
                </a:schemeClr>
              </a:gs>
              <a:gs pos="100000">
                <a:schemeClr val="tx2">
                  <a:lumMod val="65000"/>
                </a:schemeClr>
              </a:gs>
            </a:gsLst>
            <a:lin ang="2700000" scaled="0"/>
          </a:gradFill>
          <a:ln w="3175">
            <a:solidFill>
              <a:schemeClr val="tx1"/>
            </a:solidFill>
            <a:miter lim="800000"/>
            <a:headEnd/>
            <a:tailEnd/>
          </a:ln>
          <a:effectLst>
            <a:outerShdw blurRad="50800" dist="38100" dir="2700000" algn="ctr" rotWithShape="0">
              <a:srgbClr val="000000">
                <a:alpha val="40000"/>
              </a:srgbClr>
            </a:outerShdw>
          </a:effectLst>
          <a:scene3d>
            <a:camera prst="orthographicFront"/>
            <a:lightRig rig="threePt" dir="t"/>
          </a:scene3d>
          <a:sp3d>
            <a:bevelT w="38100" h="38100"/>
          </a:sp3d>
        </p:spPr>
        <p:txBody>
          <a:bodyPr wrap="none" anchor="ctr"/>
          <a:lstStyle/>
          <a:p>
            <a:endParaRPr lang="en-US"/>
          </a:p>
        </p:txBody>
      </p:sp>
      <p:sp>
        <p:nvSpPr>
          <p:cNvPr id="2131" name="Rectangle 83"/>
          <p:cNvSpPr>
            <a:spLocks noChangeArrowheads="1"/>
          </p:cNvSpPr>
          <p:nvPr/>
        </p:nvSpPr>
        <p:spPr bwMode="auto">
          <a:xfrm>
            <a:off x="5664083" y="4708344"/>
            <a:ext cx="762000" cy="762000"/>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wrap="none" anchor="ctr"/>
          <a:lstStyle/>
          <a:p>
            <a:endParaRPr lang="en-US">
              <a:solidFill>
                <a:schemeClr val="tx1"/>
              </a:solidFill>
            </a:endParaRPr>
          </a:p>
        </p:txBody>
      </p:sp>
      <p:sp>
        <p:nvSpPr>
          <p:cNvPr id="2132" name="Oval 84"/>
          <p:cNvSpPr>
            <a:spLocks noChangeArrowheads="1"/>
          </p:cNvSpPr>
          <p:nvPr/>
        </p:nvSpPr>
        <p:spPr bwMode="auto">
          <a:xfrm>
            <a:off x="5664083" y="4632144"/>
            <a:ext cx="762000" cy="152400"/>
          </a:xfrm>
          <a:prstGeom prst="ellipse">
            <a:avLst/>
          </a:prstGeom>
          <a:ln>
            <a:headEnd/>
            <a:tailEnd/>
          </a:ln>
        </p:spPr>
        <p:style>
          <a:lnRef idx="0">
            <a:schemeClr val="accent3"/>
          </a:lnRef>
          <a:fillRef idx="3">
            <a:schemeClr val="accent3"/>
          </a:fillRef>
          <a:effectRef idx="3">
            <a:schemeClr val="accent3"/>
          </a:effectRef>
          <a:fontRef idx="minor">
            <a:schemeClr val="lt1"/>
          </a:fontRef>
        </p:style>
        <p:txBody>
          <a:bodyPr wrap="none" anchor="ctr"/>
          <a:lstStyle/>
          <a:p>
            <a:endParaRPr lang="en-US">
              <a:solidFill>
                <a:schemeClr val="tx1"/>
              </a:solidFill>
            </a:endParaRPr>
          </a:p>
        </p:txBody>
      </p:sp>
      <p:sp>
        <p:nvSpPr>
          <p:cNvPr id="2135" name="Text Box 87"/>
          <p:cNvSpPr txBox="1">
            <a:spLocks noChangeArrowheads="1"/>
          </p:cNvSpPr>
          <p:nvPr/>
        </p:nvSpPr>
        <p:spPr bwMode="auto">
          <a:xfrm>
            <a:off x="5664083" y="4860744"/>
            <a:ext cx="762000" cy="369332"/>
          </a:xfrm>
          <a:prstGeom prst="rect">
            <a:avLst/>
          </a:prstGeom>
          <a:noFill/>
          <a:ln w="9525">
            <a:noFill/>
            <a:miter lim="800000"/>
            <a:headEnd/>
            <a:tailEnd/>
          </a:ln>
        </p:spPr>
        <p:txBody>
          <a:bodyPr>
            <a:spAutoFit/>
          </a:bodyPr>
          <a:lstStyle/>
          <a:p>
            <a:pPr algn="ctr">
              <a:spcBef>
                <a:spcPct val="50000"/>
              </a:spcBef>
            </a:pPr>
            <a:r>
              <a:rPr lang="en-US" b="1" dirty="0" err="1">
                <a:solidFill>
                  <a:schemeClr val="bg1"/>
                </a:solidFill>
              </a:rPr>
              <a:t>Disk</a:t>
            </a:r>
            <a:r>
              <a:rPr lang="en-US" b="1" baseline="-25000" dirty="0" err="1">
                <a:solidFill>
                  <a:schemeClr val="bg1"/>
                </a:solidFill>
              </a:rPr>
              <a:t>B</a:t>
            </a:r>
          </a:p>
        </p:txBody>
      </p:sp>
      <p:sp>
        <p:nvSpPr>
          <p:cNvPr id="7226" name="Line 85"/>
          <p:cNvSpPr>
            <a:spLocks noChangeShapeType="1"/>
          </p:cNvSpPr>
          <p:nvPr/>
        </p:nvSpPr>
        <p:spPr bwMode="auto">
          <a:xfrm>
            <a:off x="5664083" y="4708344"/>
            <a:ext cx="0" cy="762000"/>
          </a:xfrm>
          <a:prstGeom prst="line">
            <a:avLst/>
          </a:prstGeom>
          <a:noFill/>
          <a:ln w="3175">
            <a:solidFill>
              <a:schemeClr val="tx1"/>
            </a:solidFill>
            <a:miter lim="800000"/>
            <a:headEnd/>
            <a:tailEnd/>
          </a:ln>
          <a:effectLst>
            <a:outerShdw blurRad="50800" dist="38100" dir="2700000" algn="ctr" rotWithShape="0">
              <a:srgbClr val="000000">
                <a:alpha val="40000"/>
              </a:srgbClr>
            </a:outerShdw>
          </a:effectLst>
          <a:scene3d>
            <a:camera prst="orthographicFront"/>
            <a:lightRig rig="threePt" dir="t"/>
          </a:scene3d>
          <a:sp3d>
            <a:bevelT w="38100" h="38100"/>
          </a:sp3d>
        </p:spPr>
        <p:txBody>
          <a:bodyPr/>
          <a:lstStyle/>
          <a:p>
            <a:endParaRPr lang="en-US"/>
          </a:p>
        </p:txBody>
      </p:sp>
      <p:sp>
        <p:nvSpPr>
          <p:cNvPr id="2208" name="Freeform 160"/>
          <p:cNvSpPr>
            <a:spLocks/>
          </p:cNvSpPr>
          <p:nvPr/>
        </p:nvSpPr>
        <p:spPr bwMode="auto">
          <a:xfrm>
            <a:off x="2692283" y="3031944"/>
            <a:ext cx="3429000" cy="1600200"/>
          </a:xfrm>
          <a:custGeom>
            <a:avLst/>
            <a:gdLst>
              <a:gd name="T0" fmla="*/ 2147483647 w 2160"/>
              <a:gd name="T1" fmla="*/ 2147483647 h 1008"/>
              <a:gd name="T2" fmla="*/ 2147483647 w 2160"/>
              <a:gd name="T3" fmla="*/ 2147483647 h 1008"/>
              <a:gd name="T4" fmla="*/ 2147483647 w 2160"/>
              <a:gd name="T5" fmla="*/ 2147483647 h 1008"/>
              <a:gd name="T6" fmla="*/ 2147483647 w 2160"/>
              <a:gd name="T7" fmla="*/ 2147483647 h 1008"/>
              <a:gd name="T8" fmla="*/ 0 w 2160"/>
              <a:gd name="T9" fmla="*/ 0 h 1008"/>
              <a:gd name="T10" fmla="*/ 0 60000 65536"/>
              <a:gd name="T11" fmla="*/ 0 60000 65536"/>
              <a:gd name="T12" fmla="*/ 0 60000 65536"/>
              <a:gd name="T13" fmla="*/ 0 60000 65536"/>
              <a:gd name="T14" fmla="*/ 0 60000 65536"/>
              <a:gd name="T15" fmla="*/ 0 w 2160"/>
              <a:gd name="T16" fmla="*/ 0 h 1008"/>
              <a:gd name="T17" fmla="*/ 2160 w 2160"/>
              <a:gd name="T18" fmla="*/ 1008 h 1008"/>
            </a:gdLst>
            <a:ahLst/>
            <a:cxnLst>
              <a:cxn ang="T10">
                <a:pos x="T0" y="T1"/>
              </a:cxn>
              <a:cxn ang="T11">
                <a:pos x="T2" y="T3"/>
              </a:cxn>
              <a:cxn ang="T12">
                <a:pos x="T4" y="T5"/>
              </a:cxn>
              <a:cxn ang="T13">
                <a:pos x="T6" y="T7"/>
              </a:cxn>
              <a:cxn ang="T14">
                <a:pos x="T8" y="T9"/>
              </a:cxn>
            </a:cxnLst>
            <a:rect l="T15" t="T16" r="T17" b="T18"/>
            <a:pathLst>
              <a:path w="2160" h="1008">
                <a:moveTo>
                  <a:pt x="2160" y="1008"/>
                </a:moveTo>
                <a:cubicBezTo>
                  <a:pt x="2160" y="748"/>
                  <a:pt x="2160" y="488"/>
                  <a:pt x="1872" y="384"/>
                </a:cubicBezTo>
                <a:cubicBezTo>
                  <a:pt x="1584" y="280"/>
                  <a:pt x="680" y="432"/>
                  <a:pt x="432" y="384"/>
                </a:cubicBezTo>
                <a:cubicBezTo>
                  <a:pt x="184" y="336"/>
                  <a:pt x="456" y="160"/>
                  <a:pt x="384" y="96"/>
                </a:cubicBezTo>
                <a:cubicBezTo>
                  <a:pt x="312" y="32"/>
                  <a:pt x="156" y="16"/>
                  <a:pt x="0" y="0"/>
                </a:cubicBezTo>
              </a:path>
            </a:pathLst>
          </a:custGeom>
          <a:noFill/>
          <a:ln w="25400">
            <a:solidFill>
              <a:srgbClr val="FF0000"/>
            </a:solidFill>
            <a:round/>
            <a:headEnd type="none" w="lg" len="lg"/>
            <a:tailEnd type="arrow" w="lg" len="lg"/>
          </a:ln>
        </p:spPr>
        <p:txBody>
          <a:bodyPr/>
          <a:lstStyle/>
          <a:p>
            <a:endParaRPr lang="en-US"/>
          </a:p>
        </p:txBody>
      </p:sp>
      <p:sp>
        <p:nvSpPr>
          <p:cNvPr id="2199" name="Freeform 151"/>
          <p:cNvSpPr>
            <a:spLocks/>
          </p:cNvSpPr>
          <p:nvPr/>
        </p:nvSpPr>
        <p:spPr bwMode="auto">
          <a:xfrm>
            <a:off x="2616083" y="2346144"/>
            <a:ext cx="3886200" cy="457200"/>
          </a:xfrm>
          <a:custGeom>
            <a:avLst/>
            <a:gdLst>
              <a:gd name="T0" fmla="*/ 0 w 2448"/>
              <a:gd name="T1" fmla="*/ 2147483647 h 288"/>
              <a:gd name="T2" fmla="*/ 2147483647 w 2448"/>
              <a:gd name="T3" fmla="*/ 0 h 288"/>
              <a:gd name="T4" fmla="*/ 2147483647 w 2448"/>
              <a:gd name="T5" fmla="*/ 2147483647 h 288"/>
              <a:gd name="T6" fmla="*/ 0 60000 65536"/>
              <a:gd name="T7" fmla="*/ 0 60000 65536"/>
              <a:gd name="T8" fmla="*/ 0 60000 65536"/>
              <a:gd name="T9" fmla="*/ 0 w 2448"/>
              <a:gd name="T10" fmla="*/ 0 h 288"/>
              <a:gd name="T11" fmla="*/ 2448 w 2448"/>
              <a:gd name="T12" fmla="*/ 288 h 288"/>
            </a:gdLst>
            <a:ahLst/>
            <a:cxnLst>
              <a:cxn ang="T6">
                <a:pos x="T0" y="T1"/>
              </a:cxn>
              <a:cxn ang="T7">
                <a:pos x="T2" y="T3"/>
              </a:cxn>
              <a:cxn ang="T8">
                <a:pos x="T4" y="T5"/>
              </a:cxn>
            </a:cxnLst>
            <a:rect l="T9" t="T10" r="T11" b="T12"/>
            <a:pathLst>
              <a:path w="2448" h="288">
                <a:moveTo>
                  <a:pt x="0" y="288"/>
                </a:moveTo>
                <a:cubicBezTo>
                  <a:pt x="420" y="144"/>
                  <a:pt x="840" y="0"/>
                  <a:pt x="1248" y="0"/>
                </a:cubicBezTo>
                <a:cubicBezTo>
                  <a:pt x="1656" y="0"/>
                  <a:pt x="2052" y="144"/>
                  <a:pt x="2448" y="288"/>
                </a:cubicBezTo>
              </a:path>
            </a:pathLst>
          </a:custGeom>
          <a:noFill/>
          <a:ln w="25400">
            <a:solidFill>
              <a:srgbClr val="FF0000"/>
            </a:solidFill>
            <a:round/>
            <a:headEnd/>
            <a:tailEnd type="arrow" w="lg" len="lg"/>
          </a:ln>
        </p:spPr>
        <p:txBody>
          <a:bodyPr/>
          <a:lstStyle/>
          <a:p>
            <a:endParaRPr lang="en-US"/>
          </a:p>
        </p:txBody>
      </p:sp>
      <p:sp>
        <p:nvSpPr>
          <p:cNvPr id="5213" name="Text Box 93"/>
          <p:cNvSpPr txBox="1">
            <a:spLocks noChangeArrowheads="1"/>
          </p:cNvSpPr>
          <p:nvPr/>
        </p:nvSpPr>
        <p:spPr bwMode="auto">
          <a:xfrm>
            <a:off x="7416683" y="2133419"/>
            <a:ext cx="1371600" cy="523220"/>
          </a:xfrm>
          <a:prstGeom prst="rect">
            <a:avLst/>
          </a:prstGeom>
        </p:spPr>
        <p:txBody>
          <a:bodyPr>
            <a:spAutoFit/>
          </a:bodyPr>
          <a:lstStyle/>
          <a:p>
            <a:pPr algn="ctr">
              <a:spcBef>
                <a:spcPct val="50000"/>
              </a:spcBef>
            </a:pPr>
            <a:r>
              <a:rPr lang="en-US" sz="1400" dirty="0">
                <a:ln w="12700">
                  <a:noFill/>
                  <a:prstDash val="solid"/>
                </a:ln>
                <a:effectLst>
                  <a:outerShdw blurRad="165100" algn="ctr" rotWithShape="0">
                    <a:prstClr val="black"/>
                  </a:outerShdw>
                </a:effectLst>
              </a:rPr>
              <a:t>Locked out for I/O Initiation</a:t>
            </a:r>
          </a:p>
        </p:txBody>
      </p:sp>
      <p:sp>
        <p:nvSpPr>
          <p:cNvPr id="5214" name="Text Box 94"/>
          <p:cNvSpPr txBox="1">
            <a:spLocks noChangeArrowheads="1"/>
          </p:cNvSpPr>
          <p:nvPr/>
        </p:nvSpPr>
        <p:spPr bwMode="auto">
          <a:xfrm>
            <a:off x="330083" y="2133419"/>
            <a:ext cx="1371600" cy="523220"/>
          </a:xfrm>
          <a:prstGeom prst="rect">
            <a:avLst/>
          </a:prstGeom>
          <a:noFill/>
          <a:ln w="9525">
            <a:noFill/>
            <a:miter lim="800000"/>
            <a:headEnd/>
            <a:tailEnd/>
          </a:ln>
        </p:spPr>
        <p:txBody>
          <a:bodyPr>
            <a:spAutoFit/>
          </a:bodyPr>
          <a:lstStyle/>
          <a:p>
            <a:pPr algn="ctr">
              <a:spcBef>
                <a:spcPct val="50000"/>
              </a:spcBef>
            </a:pPr>
            <a:r>
              <a:rPr lang="en-US" sz="1400" dirty="0"/>
              <a:t>Locked </a:t>
            </a:r>
            <a:r>
              <a:rPr lang="en-US" sz="1400" dirty="0">
                <a:ln w="12700">
                  <a:noFill/>
                  <a:prstDash val="solid"/>
                </a:ln>
                <a:effectLst>
                  <a:outerShdw blurRad="165100" algn="ctr" rotWithShape="0">
                    <a:prstClr val="black"/>
                  </a:outerShdw>
                </a:effectLst>
              </a:rPr>
              <a:t>out</a:t>
            </a:r>
            <a:r>
              <a:rPr lang="en-US" sz="1400" dirty="0"/>
              <a:t> for I/O Initiation</a:t>
            </a:r>
          </a:p>
        </p:txBody>
      </p:sp>
      <p:sp>
        <p:nvSpPr>
          <p:cNvPr id="5215" name="Freeform 95"/>
          <p:cNvSpPr>
            <a:spLocks/>
          </p:cNvSpPr>
          <p:nvPr/>
        </p:nvSpPr>
        <p:spPr bwMode="auto">
          <a:xfrm>
            <a:off x="1320683" y="2422344"/>
            <a:ext cx="419100" cy="609600"/>
          </a:xfrm>
          <a:custGeom>
            <a:avLst/>
            <a:gdLst>
              <a:gd name="T0" fmla="*/ 2147483647 w 264"/>
              <a:gd name="T1" fmla="*/ 0 h 384"/>
              <a:gd name="T2" fmla="*/ 2147483647 w 264"/>
              <a:gd name="T3" fmla="*/ 2147483647 h 384"/>
              <a:gd name="T4" fmla="*/ 0 w 264"/>
              <a:gd name="T5" fmla="*/ 2147483647 h 384"/>
              <a:gd name="T6" fmla="*/ 0 60000 65536"/>
              <a:gd name="T7" fmla="*/ 0 60000 65536"/>
              <a:gd name="T8" fmla="*/ 0 60000 65536"/>
              <a:gd name="T9" fmla="*/ 0 w 264"/>
              <a:gd name="T10" fmla="*/ 0 h 384"/>
              <a:gd name="T11" fmla="*/ 264 w 264"/>
              <a:gd name="T12" fmla="*/ 384 h 384"/>
            </a:gdLst>
            <a:ahLst/>
            <a:cxnLst>
              <a:cxn ang="T6">
                <a:pos x="T0" y="T1"/>
              </a:cxn>
              <a:cxn ang="T7">
                <a:pos x="T2" y="T3"/>
              </a:cxn>
              <a:cxn ang="T8">
                <a:pos x="T4" y="T5"/>
              </a:cxn>
            </a:cxnLst>
            <a:rect l="T9" t="T10" r="T11" b="T12"/>
            <a:pathLst>
              <a:path w="264" h="384">
                <a:moveTo>
                  <a:pt x="144" y="0"/>
                </a:moveTo>
                <a:cubicBezTo>
                  <a:pt x="204" y="88"/>
                  <a:pt x="264" y="176"/>
                  <a:pt x="240" y="240"/>
                </a:cubicBezTo>
                <a:cubicBezTo>
                  <a:pt x="216" y="304"/>
                  <a:pt x="40" y="360"/>
                  <a:pt x="0" y="384"/>
                </a:cubicBezTo>
              </a:path>
            </a:pathLst>
          </a:custGeom>
          <a:noFill/>
          <a:ln w="19050">
            <a:solidFill>
              <a:srgbClr val="FF0000"/>
            </a:solidFill>
            <a:prstDash val="sysDot"/>
            <a:round/>
            <a:headEnd/>
            <a:tailEnd type="arrow" w="lg" len="lg"/>
          </a:ln>
        </p:spPr>
        <p:txBody>
          <a:bodyPr/>
          <a:lstStyle/>
          <a:p>
            <a:endParaRPr lang="en-US"/>
          </a:p>
        </p:txBody>
      </p:sp>
      <p:sp>
        <p:nvSpPr>
          <p:cNvPr id="5217" name="Freeform 97"/>
          <p:cNvSpPr>
            <a:spLocks/>
          </p:cNvSpPr>
          <p:nvPr/>
        </p:nvSpPr>
        <p:spPr bwMode="auto">
          <a:xfrm>
            <a:off x="1701683" y="2727144"/>
            <a:ext cx="381000" cy="228600"/>
          </a:xfrm>
          <a:custGeom>
            <a:avLst/>
            <a:gdLst>
              <a:gd name="T0" fmla="*/ 0 w 240"/>
              <a:gd name="T1" fmla="*/ 0 h 192"/>
              <a:gd name="T2" fmla="*/ 2147483647 w 240"/>
              <a:gd name="T3" fmla="*/ 2147483647 h 192"/>
              <a:gd name="T4" fmla="*/ 2147483647 w 240"/>
              <a:gd name="T5" fmla="*/ 2147483647 h 192"/>
              <a:gd name="T6" fmla="*/ 0 60000 65536"/>
              <a:gd name="T7" fmla="*/ 0 60000 65536"/>
              <a:gd name="T8" fmla="*/ 0 60000 65536"/>
              <a:gd name="T9" fmla="*/ 0 w 240"/>
              <a:gd name="T10" fmla="*/ 0 h 192"/>
              <a:gd name="T11" fmla="*/ 240 w 240"/>
              <a:gd name="T12" fmla="*/ 192 h 192"/>
            </a:gdLst>
            <a:ahLst/>
            <a:cxnLst>
              <a:cxn ang="T6">
                <a:pos x="T0" y="T1"/>
              </a:cxn>
              <a:cxn ang="T7">
                <a:pos x="T2" y="T3"/>
              </a:cxn>
              <a:cxn ang="T8">
                <a:pos x="T4" y="T5"/>
              </a:cxn>
            </a:cxnLst>
            <a:rect l="T9" t="T10" r="T11" b="T12"/>
            <a:pathLst>
              <a:path w="240" h="192">
                <a:moveTo>
                  <a:pt x="0" y="0"/>
                </a:moveTo>
                <a:cubicBezTo>
                  <a:pt x="4" y="56"/>
                  <a:pt x="8" y="112"/>
                  <a:pt x="48" y="144"/>
                </a:cubicBezTo>
                <a:cubicBezTo>
                  <a:pt x="88" y="176"/>
                  <a:pt x="164" y="184"/>
                  <a:pt x="240" y="192"/>
                </a:cubicBezTo>
              </a:path>
            </a:pathLst>
          </a:custGeom>
          <a:noFill/>
          <a:ln w="19050">
            <a:solidFill>
              <a:srgbClr val="FF0000"/>
            </a:solidFill>
            <a:prstDash val="sysDot"/>
            <a:round/>
            <a:headEnd/>
            <a:tailEnd type="arrow" w="lg" len="lg"/>
          </a:ln>
        </p:spPr>
        <p:txBody>
          <a:bodyPr/>
          <a:lstStyle/>
          <a:p>
            <a:endParaRPr lang="en-US"/>
          </a:p>
        </p:txBody>
      </p:sp>
      <p:sp>
        <p:nvSpPr>
          <p:cNvPr id="5218" name="Freeform 98"/>
          <p:cNvSpPr>
            <a:spLocks/>
          </p:cNvSpPr>
          <p:nvPr/>
        </p:nvSpPr>
        <p:spPr bwMode="auto">
          <a:xfrm>
            <a:off x="8413426" y="2392760"/>
            <a:ext cx="419100" cy="609600"/>
          </a:xfrm>
          <a:custGeom>
            <a:avLst/>
            <a:gdLst>
              <a:gd name="T0" fmla="*/ 2147483647 w 264"/>
              <a:gd name="T1" fmla="*/ 0 h 384"/>
              <a:gd name="T2" fmla="*/ 2147483647 w 264"/>
              <a:gd name="T3" fmla="*/ 2147483647 h 384"/>
              <a:gd name="T4" fmla="*/ 0 w 264"/>
              <a:gd name="T5" fmla="*/ 2147483647 h 384"/>
              <a:gd name="T6" fmla="*/ 0 60000 65536"/>
              <a:gd name="T7" fmla="*/ 0 60000 65536"/>
              <a:gd name="T8" fmla="*/ 0 60000 65536"/>
              <a:gd name="T9" fmla="*/ 0 w 264"/>
              <a:gd name="T10" fmla="*/ 0 h 384"/>
              <a:gd name="T11" fmla="*/ 264 w 264"/>
              <a:gd name="T12" fmla="*/ 384 h 384"/>
            </a:gdLst>
            <a:ahLst/>
            <a:cxnLst>
              <a:cxn ang="T6">
                <a:pos x="T0" y="T1"/>
              </a:cxn>
              <a:cxn ang="T7">
                <a:pos x="T2" y="T3"/>
              </a:cxn>
              <a:cxn ang="T8">
                <a:pos x="T4" y="T5"/>
              </a:cxn>
            </a:cxnLst>
            <a:rect l="T9" t="T10" r="T11" b="T12"/>
            <a:pathLst>
              <a:path w="264" h="384">
                <a:moveTo>
                  <a:pt x="144" y="0"/>
                </a:moveTo>
                <a:cubicBezTo>
                  <a:pt x="204" y="88"/>
                  <a:pt x="264" y="176"/>
                  <a:pt x="240" y="240"/>
                </a:cubicBezTo>
                <a:cubicBezTo>
                  <a:pt x="216" y="304"/>
                  <a:pt x="40" y="360"/>
                  <a:pt x="0" y="384"/>
                </a:cubicBezTo>
              </a:path>
            </a:pathLst>
          </a:custGeom>
          <a:noFill/>
          <a:ln w="19050">
            <a:solidFill>
              <a:srgbClr val="FF0000"/>
            </a:solidFill>
            <a:prstDash val="sysDot"/>
            <a:round/>
            <a:headEnd/>
            <a:tailEnd type="arrow" w="lg" len="lg"/>
          </a:ln>
        </p:spPr>
        <p:txBody>
          <a:bodyPr/>
          <a:lstStyle/>
          <a:p>
            <a:endParaRPr lang="en-US"/>
          </a:p>
        </p:txBody>
      </p:sp>
      <p:sp>
        <p:nvSpPr>
          <p:cNvPr id="7224" name="Line 86"/>
          <p:cNvSpPr>
            <a:spLocks noChangeShapeType="1"/>
          </p:cNvSpPr>
          <p:nvPr/>
        </p:nvSpPr>
        <p:spPr bwMode="auto">
          <a:xfrm>
            <a:off x="6426083" y="4708344"/>
            <a:ext cx="0" cy="762000"/>
          </a:xfrm>
          <a:prstGeom prst="line">
            <a:avLst/>
          </a:prstGeom>
          <a:noFill/>
          <a:ln w="3175">
            <a:solidFill>
              <a:schemeClr val="tx1"/>
            </a:solidFill>
            <a:miter lim="800000"/>
            <a:headEnd/>
            <a:tailEnd/>
          </a:ln>
          <a:effectLst>
            <a:outerShdw blurRad="50800" dist="38100" dir="2700000" algn="ctr" rotWithShape="0">
              <a:srgbClr val="000000">
                <a:alpha val="40000"/>
              </a:srgbClr>
            </a:outerShdw>
          </a:effectLst>
          <a:scene3d>
            <a:camera prst="orthographicFront"/>
            <a:lightRig rig="threePt" dir="t"/>
          </a:scene3d>
          <a:sp3d>
            <a:bevelT w="38100" h="38100"/>
          </a:sp3d>
        </p:spPr>
        <p:txBody>
          <a:bodyPr/>
          <a:lstStyle/>
          <a:p>
            <a:endParaRPr lang="en-US"/>
          </a:p>
        </p:txBody>
      </p:sp>
      <p:sp>
        <p:nvSpPr>
          <p:cNvPr id="95" name="Title 94"/>
          <p:cNvSpPr>
            <a:spLocks noGrp="1"/>
          </p:cNvSpPr>
          <p:nvPr>
            <p:ph type="title"/>
          </p:nvPr>
        </p:nvSpPr>
        <p:spPr>
          <a:xfrm>
            <a:off x="381000" y="230189"/>
            <a:ext cx="8382000" cy="997196"/>
          </a:xfrm>
        </p:spPr>
        <p:txBody>
          <a:bodyPr/>
          <a:lstStyle/>
          <a:p>
            <a:r>
              <a:rPr lang="en-US" dirty="0" smtClean="0"/>
              <a:t>Bad Case Disk Write  </a:t>
            </a:r>
            <a:br>
              <a:rPr lang="en-US" dirty="0" smtClean="0"/>
            </a:br>
            <a:r>
              <a:rPr sz="3200" smtClean="0">
                <a:solidFill>
                  <a:schemeClr val="accent3"/>
                </a:solidFill>
              </a:rPr>
              <a:t>Unoptimized driver</a:t>
            </a:r>
            <a:endParaRPr lang="en-US" dirty="0">
              <a:solidFill>
                <a:schemeClr val="accent3"/>
              </a:solidFill>
            </a:endParaRPr>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6"/>
          <p:cNvGrpSpPr/>
          <p:nvPr/>
        </p:nvGrpSpPr>
        <p:grpSpPr>
          <a:xfrm>
            <a:off x="0" y="1769250"/>
            <a:ext cx="9144001" cy="4623012"/>
            <a:chOff x="0" y="287902"/>
            <a:chExt cx="9144001" cy="4707185"/>
          </a:xfrm>
        </p:grpSpPr>
        <p:sp>
          <p:nvSpPr>
            <p:cNvPr id="76" name="Freeform 89"/>
            <p:cNvSpPr>
              <a:spLocks/>
            </p:cNvSpPr>
            <p:nvPr/>
          </p:nvSpPr>
          <p:spPr bwMode="invGray">
            <a:xfrm>
              <a:off x="0" y="287902"/>
              <a:ext cx="9144001" cy="4464424"/>
            </a:xfrm>
            <a:custGeom>
              <a:avLst/>
              <a:gdLst/>
              <a:ahLst/>
              <a:cxnLst>
                <a:cxn ang="0">
                  <a:pos x="6" y="0"/>
                </a:cxn>
                <a:cxn ang="0">
                  <a:pos x="120" y="54"/>
                </a:cxn>
                <a:cxn ang="0">
                  <a:pos x="310" y="138"/>
                </a:cxn>
                <a:cxn ang="0">
                  <a:pos x="578" y="242"/>
                </a:cxn>
                <a:cxn ang="0">
                  <a:pos x="824" y="326"/>
                </a:cxn>
                <a:cxn ang="0">
                  <a:pos x="1006" y="380"/>
                </a:cxn>
                <a:cxn ang="0">
                  <a:pos x="1202" y="432"/>
                </a:cxn>
                <a:cxn ang="0">
                  <a:pos x="1408" y="480"/>
                </a:cxn>
                <a:cxn ang="0">
                  <a:pos x="1626" y="522"/>
                </a:cxn>
                <a:cxn ang="0">
                  <a:pos x="1852" y="556"/>
                </a:cxn>
                <a:cxn ang="0">
                  <a:pos x="2084" y="580"/>
                </a:cxn>
                <a:cxn ang="0">
                  <a:pos x="2324" y="594"/>
                </a:cxn>
                <a:cxn ang="0">
                  <a:pos x="2444" y="596"/>
                </a:cxn>
                <a:cxn ang="0">
                  <a:pos x="2686" y="588"/>
                </a:cxn>
                <a:cxn ang="0">
                  <a:pos x="2922" y="570"/>
                </a:cxn>
                <a:cxn ang="0">
                  <a:pos x="3152" y="540"/>
                </a:cxn>
                <a:cxn ang="0">
                  <a:pos x="3374" y="502"/>
                </a:cxn>
                <a:cxn ang="0">
                  <a:pos x="3586" y="458"/>
                </a:cxn>
                <a:cxn ang="0">
                  <a:pos x="3788" y="408"/>
                </a:cxn>
                <a:cxn ang="0">
                  <a:pos x="3978" y="354"/>
                </a:cxn>
                <a:cxn ang="0">
                  <a:pos x="4154" y="298"/>
                </a:cxn>
                <a:cxn ang="0">
                  <a:pos x="4460" y="188"/>
                </a:cxn>
                <a:cxn ang="0">
                  <a:pos x="4692" y="94"/>
                </a:cxn>
                <a:cxn ang="0">
                  <a:pos x="4840" y="26"/>
                </a:cxn>
                <a:cxn ang="0">
                  <a:pos x="4912" y="2884"/>
                </a:cxn>
                <a:cxn ang="0">
                  <a:pos x="4858" y="2858"/>
                </a:cxn>
                <a:cxn ang="0">
                  <a:pos x="4708" y="2794"/>
                </a:cxn>
                <a:cxn ang="0">
                  <a:pos x="4472" y="2702"/>
                </a:cxn>
                <a:cxn ang="0">
                  <a:pos x="4164" y="2596"/>
                </a:cxn>
                <a:cxn ang="0">
                  <a:pos x="3986" y="2542"/>
                </a:cxn>
                <a:cxn ang="0">
                  <a:pos x="3794" y="2490"/>
                </a:cxn>
                <a:cxn ang="0">
                  <a:pos x="3590" y="2440"/>
                </a:cxn>
                <a:cxn ang="0">
                  <a:pos x="3376" y="2398"/>
                </a:cxn>
                <a:cxn ang="0">
                  <a:pos x="3154" y="2360"/>
                </a:cxn>
                <a:cxn ang="0">
                  <a:pos x="2922" y="2332"/>
                </a:cxn>
                <a:cxn ang="0">
                  <a:pos x="2686" y="2314"/>
                </a:cxn>
                <a:cxn ang="0">
                  <a:pos x="2444" y="2308"/>
                </a:cxn>
                <a:cxn ang="0">
                  <a:pos x="2322" y="2308"/>
                </a:cxn>
                <a:cxn ang="0">
                  <a:pos x="2084" y="2322"/>
                </a:cxn>
                <a:cxn ang="0">
                  <a:pos x="1852" y="2344"/>
                </a:cxn>
                <a:cxn ang="0">
                  <a:pos x="1626" y="2378"/>
                </a:cxn>
                <a:cxn ang="0">
                  <a:pos x="1408" y="2418"/>
                </a:cxn>
                <a:cxn ang="0">
                  <a:pos x="1200" y="2464"/>
                </a:cxn>
                <a:cxn ang="0">
                  <a:pos x="1004" y="2516"/>
                </a:cxn>
                <a:cxn ang="0">
                  <a:pos x="822" y="2568"/>
                </a:cxn>
                <a:cxn ang="0">
                  <a:pos x="576" y="2650"/>
                </a:cxn>
                <a:cxn ang="0">
                  <a:pos x="306" y="2750"/>
                </a:cxn>
                <a:cxn ang="0">
                  <a:pos x="114" y="2830"/>
                </a:cxn>
                <a:cxn ang="0">
                  <a:pos x="0" y="2884"/>
                </a:cxn>
              </a:cxnLst>
              <a:rect l="0" t="0" r="r" b="b"/>
              <a:pathLst>
                <a:path w="4912" h="2884">
                  <a:moveTo>
                    <a:pt x="6" y="0"/>
                  </a:moveTo>
                  <a:lnTo>
                    <a:pt x="6" y="0"/>
                  </a:lnTo>
                  <a:lnTo>
                    <a:pt x="58" y="26"/>
                  </a:lnTo>
                  <a:lnTo>
                    <a:pt x="120" y="54"/>
                  </a:lnTo>
                  <a:lnTo>
                    <a:pt x="204" y="94"/>
                  </a:lnTo>
                  <a:lnTo>
                    <a:pt x="310" y="138"/>
                  </a:lnTo>
                  <a:lnTo>
                    <a:pt x="436" y="188"/>
                  </a:lnTo>
                  <a:lnTo>
                    <a:pt x="578" y="242"/>
                  </a:lnTo>
                  <a:lnTo>
                    <a:pt x="738" y="298"/>
                  </a:lnTo>
                  <a:lnTo>
                    <a:pt x="824" y="326"/>
                  </a:lnTo>
                  <a:lnTo>
                    <a:pt x="914" y="354"/>
                  </a:lnTo>
                  <a:lnTo>
                    <a:pt x="1006" y="380"/>
                  </a:lnTo>
                  <a:lnTo>
                    <a:pt x="1102" y="408"/>
                  </a:lnTo>
                  <a:lnTo>
                    <a:pt x="1202" y="432"/>
                  </a:lnTo>
                  <a:lnTo>
                    <a:pt x="1304" y="458"/>
                  </a:lnTo>
                  <a:lnTo>
                    <a:pt x="1408" y="480"/>
                  </a:lnTo>
                  <a:lnTo>
                    <a:pt x="1516" y="502"/>
                  </a:lnTo>
                  <a:lnTo>
                    <a:pt x="1626" y="522"/>
                  </a:lnTo>
                  <a:lnTo>
                    <a:pt x="1738" y="540"/>
                  </a:lnTo>
                  <a:lnTo>
                    <a:pt x="1852" y="556"/>
                  </a:lnTo>
                  <a:lnTo>
                    <a:pt x="1968" y="570"/>
                  </a:lnTo>
                  <a:lnTo>
                    <a:pt x="2084" y="580"/>
                  </a:lnTo>
                  <a:lnTo>
                    <a:pt x="2204" y="588"/>
                  </a:lnTo>
                  <a:lnTo>
                    <a:pt x="2324" y="594"/>
                  </a:lnTo>
                  <a:lnTo>
                    <a:pt x="2444" y="596"/>
                  </a:lnTo>
                  <a:lnTo>
                    <a:pt x="2444" y="596"/>
                  </a:lnTo>
                  <a:lnTo>
                    <a:pt x="2566" y="594"/>
                  </a:lnTo>
                  <a:lnTo>
                    <a:pt x="2686" y="588"/>
                  </a:lnTo>
                  <a:lnTo>
                    <a:pt x="2804" y="580"/>
                  </a:lnTo>
                  <a:lnTo>
                    <a:pt x="2922" y="570"/>
                  </a:lnTo>
                  <a:lnTo>
                    <a:pt x="3038" y="556"/>
                  </a:lnTo>
                  <a:lnTo>
                    <a:pt x="3152" y="540"/>
                  </a:lnTo>
                  <a:lnTo>
                    <a:pt x="3264" y="522"/>
                  </a:lnTo>
                  <a:lnTo>
                    <a:pt x="3374" y="502"/>
                  </a:lnTo>
                  <a:lnTo>
                    <a:pt x="3482" y="480"/>
                  </a:lnTo>
                  <a:lnTo>
                    <a:pt x="3586" y="458"/>
                  </a:lnTo>
                  <a:lnTo>
                    <a:pt x="3688" y="432"/>
                  </a:lnTo>
                  <a:lnTo>
                    <a:pt x="3788" y="408"/>
                  </a:lnTo>
                  <a:lnTo>
                    <a:pt x="3884" y="380"/>
                  </a:lnTo>
                  <a:lnTo>
                    <a:pt x="3978" y="354"/>
                  </a:lnTo>
                  <a:lnTo>
                    <a:pt x="4068" y="326"/>
                  </a:lnTo>
                  <a:lnTo>
                    <a:pt x="4154" y="298"/>
                  </a:lnTo>
                  <a:lnTo>
                    <a:pt x="4316" y="242"/>
                  </a:lnTo>
                  <a:lnTo>
                    <a:pt x="4460" y="188"/>
                  </a:lnTo>
                  <a:lnTo>
                    <a:pt x="4586" y="138"/>
                  </a:lnTo>
                  <a:lnTo>
                    <a:pt x="4692" y="94"/>
                  </a:lnTo>
                  <a:lnTo>
                    <a:pt x="4778" y="54"/>
                  </a:lnTo>
                  <a:lnTo>
                    <a:pt x="4840" y="26"/>
                  </a:lnTo>
                  <a:lnTo>
                    <a:pt x="4892" y="0"/>
                  </a:lnTo>
                  <a:lnTo>
                    <a:pt x="4912" y="2884"/>
                  </a:lnTo>
                  <a:lnTo>
                    <a:pt x="4912" y="2884"/>
                  </a:lnTo>
                  <a:lnTo>
                    <a:pt x="4858" y="2858"/>
                  </a:lnTo>
                  <a:lnTo>
                    <a:pt x="4794" y="2830"/>
                  </a:lnTo>
                  <a:lnTo>
                    <a:pt x="4708" y="2794"/>
                  </a:lnTo>
                  <a:lnTo>
                    <a:pt x="4600" y="2750"/>
                  </a:lnTo>
                  <a:lnTo>
                    <a:pt x="4472" y="2702"/>
                  </a:lnTo>
                  <a:lnTo>
                    <a:pt x="4326" y="2650"/>
                  </a:lnTo>
                  <a:lnTo>
                    <a:pt x="4164" y="2596"/>
                  </a:lnTo>
                  <a:lnTo>
                    <a:pt x="4076" y="2568"/>
                  </a:lnTo>
                  <a:lnTo>
                    <a:pt x="3986" y="2542"/>
                  </a:lnTo>
                  <a:lnTo>
                    <a:pt x="3892" y="2516"/>
                  </a:lnTo>
                  <a:lnTo>
                    <a:pt x="3794" y="2490"/>
                  </a:lnTo>
                  <a:lnTo>
                    <a:pt x="3694" y="2464"/>
                  </a:lnTo>
                  <a:lnTo>
                    <a:pt x="3590" y="2440"/>
                  </a:lnTo>
                  <a:lnTo>
                    <a:pt x="3484" y="2418"/>
                  </a:lnTo>
                  <a:lnTo>
                    <a:pt x="3376" y="2398"/>
                  </a:lnTo>
                  <a:lnTo>
                    <a:pt x="3266" y="2378"/>
                  </a:lnTo>
                  <a:lnTo>
                    <a:pt x="3154" y="2360"/>
                  </a:lnTo>
                  <a:lnTo>
                    <a:pt x="3038" y="2344"/>
                  </a:lnTo>
                  <a:lnTo>
                    <a:pt x="2922" y="2332"/>
                  </a:lnTo>
                  <a:lnTo>
                    <a:pt x="2804" y="2322"/>
                  </a:lnTo>
                  <a:lnTo>
                    <a:pt x="2686" y="2314"/>
                  </a:lnTo>
                  <a:lnTo>
                    <a:pt x="2566" y="2308"/>
                  </a:lnTo>
                  <a:lnTo>
                    <a:pt x="2444" y="2308"/>
                  </a:lnTo>
                  <a:lnTo>
                    <a:pt x="2444" y="2308"/>
                  </a:lnTo>
                  <a:lnTo>
                    <a:pt x="2322" y="2308"/>
                  </a:lnTo>
                  <a:lnTo>
                    <a:pt x="2204" y="2314"/>
                  </a:lnTo>
                  <a:lnTo>
                    <a:pt x="2084" y="2322"/>
                  </a:lnTo>
                  <a:lnTo>
                    <a:pt x="1966" y="2332"/>
                  </a:lnTo>
                  <a:lnTo>
                    <a:pt x="1852" y="2344"/>
                  </a:lnTo>
                  <a:lnTo>
                    <a:pt x="1738" y="2360"/>
                  </a:lnTo>
                  <a:lnTo>
                    <a:pt x="1626" y="2378"/>
                  </a:lnTo>
                  <a:lnTo>
                    <a:pt x="1516" y="2398"/>
                  </a:lnTo>
                  <a:lnTo>
                    <a:pt x="1408" y="2418"/>
                  </a:lnTo>
                  <a:lnTo>
                    <a:pt x="1302" y="2440"/>
                  </a:lnTo>
                  <a:lnTo>
                    <a:pt x="1200" y="2464"/>
                  </a:lnTo>
                  <a:lnTo>
                    <a:pt x="1102" y="2490"/>
                  </a:lnTo>
                  <a:lnTo>
                    <a:pt x="1004" y="2516"/>
                  </a:lnTo>
                  <a:lnTo>
                    <a:pt x="912" y="2542"/>
                  </a:lnTo>
                  <a:lnTo>
                    <a:pt x="822" y="2568"/>
                  </a:lnTo>
                  <a:lnTo>
                    <a:pt x="736" y="2596"/>
                  </a:lnTo>
                  <a:lnTo>
                    <a:pt x="576" y="2650"/>
                  </a:lnTo>
                  <a:lnTo>
                    <a:pt x="432" y="2702"/>
                  </a:lnTo>
                  <a:lnTo>
                    <a:pt x="306" y="2750"/>
                  </a:lnTo>
                  <a:lnTo>
                    <a:pt x="200" y="2794"/>
                  </a:lnTo>
                  <a:lnTo>
                    <a:pt x="114" y="2830"/>
                  </a:lnTo>
                  <a:lnTo>
                    <a:pt x="52" y="2858"/>
                  </a:lnTo>
                  <a:lnTo>
                    <a:pt x="0" y="2884"/>
                  </a:lnTo>
                  <a:lnTo>
                    <a:pt x="6" y="0"/>
                  </a:lnTo>
                  <a:close/>
                </a:path>
              </a:pathLst>
            </a:custGeom>
            <a:gradFill flip="none" rotWithShape="1">
              <a:gsLst>
                <a:gs pos="0">
                  <a:srgbClr val="002060">
                    <a:alpha val="0"/>
                  </a:srgbClr>
                </a:gs>
                <a:gs pos="50000">
                  <a:srgbClr val="000000">
                    <a:alpha val="60000"/>
                  </a:srgbClr>
                </a:gs>
                <a:gs pos="100000">
                  <a:srgbClr val="010113">
                    <a:alpha val="0"/>
                  </a:srgbClr>
                </a:gs>
              </a:gsLst>
              <a:path path="circle">
                <a:fillToRect l="50000" t="50000" r="50000" b="50000"/>
              </a:path>
              <a:tileRect/>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914063"/>
              <a:endParaRPr lang="en-US" sz="4000" dirty="0">
                <a:solidFill>
                  <a:schemeClr val="tx1"/>
                </a:solidFill>
                <a:latin typeface="Segoe" pitchFamily="34" charset="0"/>
              </a:endParaRPr>
            </a:p>
          </p:txBody>
        </p:sp>
        <p:sp>
          <p:nvSpPr>
            <p:cNvPr id="78" name="Freeform 89"/>
            <p:cNvSpPr>
              <a:spLocks/>
            </p:cNvSpPr>
            <p:nvPr/>
          </p:nvSpPr>
          <p:spPr bwMode="invGray">
            <a:xfrm>
              <a:off x="0" y="530663"/>
              <a:ext cx="9144001" cy="4464424"/>
            </a:xfrm>
            <a:custGeom>
              <a:avLst/>
              <a:gdLst/>
              <a:ahLst/>
              <a:cxnLst>
                <a:cxn ang="0">
                  <a:pos x="6" y="0"/>
                </a:cxn>
                <a:cxn ang="0">
                  <a:pos x="120" y="54"/>
                </a:cxn>
                <a:cxn ang="0">
                  <a:pos x="310" y="138"/>
                </a:cxn>
                <a:cxn ang="0">
                  <a:pos x="578" y="242"/>
                </a:cxn>
                <a:cxn ang="0">
                  <a:pos x="824" y="326"/>
                </a:cxn>
                <a:cxn ang="0">
                  <a:pos x="1006" y="380"/>
                </a:cxn>
                <a:cxn ang="0">
                  <a:pos x="1202" y="432"/>
                </a:cxn>
                <a:cxn ang="0">
                  <a:pos x="1408" y="480"/>
                </a:cxn>
                <a:cxn ang="0">
                  <a:pos x="1626" y="522"/>
                </a:cxn>
                <a:cxn ang="0">
                  <a:pos x="1852" y="556"/>
                </a:cxn>
                <a:cxn ang="0">
                  <a:pos x="2084" y="580"/>
                </a:cxn>
                <a:cxn ang="0">
                  <a:pos x="2324" y="594"/>
                </a:cxn>
                <a:cxn ang="0">
                  <a:pos x="2444" y="596"/>
                </a:cxn>
                <a:cxn ang="0">
                  <a:pos x="2686" y="588"/>
                </a:cxn>
                <a:cxn ang="0">
                  <a:pos x="2922" y="570"/>
                </a:cxn>
                <a:cxn ang="0">
                  <a:pos x="3152" y="540"/>
                </a:cxn>
                <a:cxn ang="0">
                  <a:pos x="3374" y="502"/>
                </a:cxn>
                <a:cxn ang="0">
                  <a:pos x="3586" y="458"/>
                </a:cxn>
                <a:cxn ang="0">
                  <a:pos x="3788" y="408"/>
                </a:cxn>
                <a:cxn ang="0">
                  <a:pos x="3978" y="354"/>
                </a:cxn>
                <a:cxn ang="0">
                  <a:pos x="4154" y="298"/>
                </a:cxn>
                <a:cxn ang="0">
                  <a:pos x="4460" y="188"/>
                </a:cxn>
                <a:cxn ang="0">
                  <a:pos x="4692" y="94"/>
                </a:cxn>
                <a:cxn ang="0">
                  <a:pos x="4840" y="26"/>
                </a:cxn>
                <a:cxn ang="0">
                  <a:pos x="4912" y="2884"/>
                </a:cxn>
                <a:cxn ang="0">
                  <a:pos x="4858" y="2858"/>
                </a:cxn>
                <a:cxn ang="0">
                  <a:pos x="4708" y="2794"/>
                </a:cxn>
                <a:cxn ang="0">
                  <a:pos x="4472" y="2702"/>
                </a:cxn>
                <a:cxn ang="0">
                  <a:pos x="4164" y="2596"/>
                </a:cxn>
                <a:cxn ang="0">
                  <a:pos x="3986" y="2542"/>
                </a:cxn>
                <a:cxn ang="0">
                  <a:pos x="3794" y="2490"/>
                </a:cxn>
                <a:cxn ang="0">
                  <a:pos x="3590" y="2440"/>
                </a:cxn>
                <a:cxn ang="0">
                  <a:pos x="3376" y="2398"/>
                </a:cxn>
                <a:cxn ang="0">
                  <a:pos x="3154" y="2360"/>
                </a:cxn>
                <a:cxn ang="0">
                  <a:pos x="2922" y="2332"/>
                </a:cxn>
                <a:cxn ang="0">
                  <a:pos x="2686" y="2314"/>
                </a:cxn>
                <a:cxn ang="0">
                  <a:pos x="2444" y="2308"/>
                </a:cxn>
                <a:cxn ang="0">
                  <a:pos x="2322" y="2308"/>
                </a:cxn>
                <a:cxn ang="0">
                  <a:pos x="2084" y="2322"/>
                </a:cxn>
                <a:cxn ang="0">
                  <a:pos x="1852" y="2344"/>
                </a:cxn>
                <a:cxn ang="0">
                  <a:pos x="1626" y="2378"/>
                </a:cxn>
                <a:cxn ang="0">
                  <a:pos x="1408" y="2418"/>
                </a:cxn>
                <a:cxn ang="0">
                  <a:pos x="1200" y="2464"/>
                </a:cxn>
                <a:cxn ang="0">
                  <a:pos x="1004" y="2516"/>
                </a:cxn>
                <a:cxn ang="0">
                  <a:pos x="822" y="2568"/>
                </a:cxn>
                <a:cxn ang="0">
                  <a:pos x="576" y="2650"/>
                </a:cxn>
                <a:cxn ang="0">
                  <a:pos x="306" y="2750"/>
                </a:cxn>
                <a:cxn ang="0">
                  <a:pos x="114" y="2830"/>
                </a:cxn>
                <a:cxn ang="0">
                  <a:pos x="0" y="2884"/>
                </a:cxn>
              </a:cxnLst>
              <a:rect l="0" t="0" r="r" b="b"/>
              <a:pathLst>
                <a:path w="4912" h="2884">
                  <a:moveTo>
                    <a:pt x="6" y="0"/>
                  </a:moveTo>
                  <a:lnTo>
                    <a:pt x="6" y="0"/>
                  </a:lnTo>
                  <a:lnTo>
                    <a:pt x="58" y="26"/>
                  </a:lnTo>
                  <a:lnTo>
                    <a:pt x="120" y="54"/>
                  </a:lnTo>
                  <a:lnTo>
                    <a:pt x="204" y="94"/>
                  </a:lnTo>
                  <a:lnTo>
                    <a:pt x="310" y="138"/>
                  </a:lnTo>
                  <a:lnTo>
                    <a:pt x="436" y="188"/>
                  </a:lnTo>
                  <a:lnTo>
                    <a:pt x="578" y="242"/>
                  </a:lnTo>
                  <a:lnTo>
                    <a:pt x="738" y="298"/>
                  </a:lnTo>
                  <a:lnTo>
                    <a:pt x="824" y="326"/>
                  </a:lnTo>
                  <a:lnTo>
                    <a:pt x="914" y="354"/>
                  </a:lnTo>
                  <a:lnTo>
                    <a:pt x="1006" y="380"/>
                  </a:lnTo>
                  <a:lnTo>
                    <a:pt x="1102" y="408"/>
                  </a:lnTo>
                  <a:lnTo>
                    <a:pt x="1202" y="432"/>
                  </a:lnTo>
                  <a:lnTo>
                    <a:pt x="1304" y="458"/>
                  </a:lnTo>
                  <a:lnTo>
                    <a:pt x="1408" y="480"/>
                  </a:lnTo>
                  <a:lnTo>
                    <a:pt x="1516" y="502"/>
                  </a:lnTo>
                  <a:lnTo>
                    <a:pt x="1626" y="522"/>
                  </a:lnTo>
                  <a:lnTo>
                    <a:pt x="1738" y="540"/>
                  </a:lnTo>
                  <a:lnTo>
                    <a:pt x="1852" y="556"/>
                  </a:lnTo>
                  <a:lnTo>
                    <a:pt x="1968" y="570"/>
                  </a:lnTo>
                  <a:lnTo>
                    <a:pt x="2084" y="580"/>
                  </a:lnTo>
                  <a:lnTo>
                    <a:pt x="2204" y="588"/>
                  </a:lnTo>
                  <a:lnTo>
                    <a:pt x="2324" y="594"/>
                  </a:lnTo>
                  <a:lnTo>
                    <a:pt x="2444" y="596"/>
                  </a:lnTo>
                  <a:lnTo>
                    <a:pt x="2444" y="596"/>
                  </a:lnTo>
                  <a:lnTo>
                    <a:pt x="2566" y="594"/>
                  </a:lnTo>
                  <a:lnTo>
                    <a:pt x="2686" y="588"/>
                  </a:lnTo>
                  <a:lnTo>
                    <a:pt x="2804" y="580"/>
                  </a:lnTo>
                  <a:lnTo>
                    <a:pt x="2922" y="570"/>
                  </a:lnTo>
                  <a:lnTo>
                    <a:pt x="3038" y="556"/>
                  </a:lnTo>
                  <a:lnTo>
                    <a:pt x="3152" y="540"/>
                  </a:lnTo>
                  <a:lnTo>
                    <a:pt x="3264" y="522"/>
                  </a:lnTo>
                  <a:lnTo>
                    <a:pt x="3374" y="502"/>
                  </a:lnTo>
                  <a:lnTo>
                    <a:pt x="3482" y="480"/>
                  </a:lnTo>
                  <a:lnTo>
                    <a:pt x="3586" y="458"/>
                  </a:lnTo>
                  <a:lnTo>
                    <a:pt x="3688" y="432"/>
                  </a:lnTo>
                  <a:lnTo>
                    <a:pt x="3788" y="408"/>
                  </a:lnTo>
                  <a:lnTo>
                    <a:pt x="3884" y="380"/>
                  </a:lnTo>
                  <a:lnTo>
                    <a:pt x="3978" y="354"/>
                  </a:lnTo>
                  <a:lnTo>
                    <a:pt x="4068" y="326"/>
                  </a:lnTo>
                  <a:lnTo>
                    <a:pt x="4154" y="298"/>
                  </a:lnTo>
                  <a:lnTo>
                    <a:pt x="4316" y="242"/>
                  </a:lnTo>
                  <a:lnTo>
                    <a:pt x="4460" y="188"/>
                  </a:lnTo>
                  <a:lnTo>
                    <a:pt x="4586" y="138"/>
                  </a:lnTo>
                  <a:lnTo>
                    <a:pt x="4692" y="94"/>
                  </a:lnTo>
                  <a:lnTo>
                    <a:pt x="4778" y="54"/>
                  </a:lnTo>
                  <a:lnTo>
                    <a:pt x="4840" y="26"/>
                  </a:lnTo>
                  <a:lnTo>
                    <a:pt x="4892" y="0"/>
                  </a:lnTo>
                  <a:lnTo>
                    <a:pt x="4912" y="2884"/>
                  </a:lnTo>
                  <a:lnTo>
                    <a:pt x="4912" y="2884"/>
                  </a:lnTo>
                  <a:lnTo>
                    <a:pt x="4858" y="2858"/>
                  </a:lnTo>
                  <a:lnTo>
                    <a:pt x="4794" y="2830"/>
                  </a:lnTo>
                  <a:lnTo>
                    <a:pt x="4708" y="2794"/>
                  </a:lnTo>
                  <a:lnTo>
                    <a:pt x="4600" y="2750"/>
                  </a:lnTo>
                  <a:lnTo>
                    <a:pt x="4472" y="2702"/>
                  </a:lnTo>
                  <a:lnTo>
                    <a:pt x="4326" y="2650"/>
                  </a:lnTo>
                  <a:lnTo>
                    <a:pt x="4164" y="2596"/>
                  </a:lnTo>
                  <a:lnTo>
                    <a:pt x="4076" y="2568"/>
                  </a:lnTo>
                  <a:lnTo>
                    <a:pt x="3986" y="2542"/>
                  </a:lnTo>
                  <a:lnTo>
                    <a:pt x="3892" y="2516"/>
                  </a:lnTo>
                  <a:lnTo>
                    <a:pt x="3794" y="2490"/>
                  </a:lnTo>
                  <a:lnTo>
                    <a:pt x="3694" y="2464"/>
                  </a:lnTo>
                  <a:lnTo>
                    <a:pt x="3590" y="2440"/>
                  </a:lnTo>
                  <a:lnTo>
                    <a:pt x="3484" y="2418"/>
                  </a:lnTo>
                  <a:lnTo>
                    <a:pt x="3376" y="2398"/>
                  </a:lnTo>
                  <a:lnTo>
                    <a:pt x="3266" y="2378"/>
                  </a:lnTo>
                  <a:lnTo>
                    <a:pt x="3154" y="2360"/>
                  </a:lnTo>
                  <a:lnTo>
                    <a:pt x="3038" y="2344"/>
                  </a:lnTo>
                  <a:lnTo>
                    <a:pt x="2922" y="2332"/>
                  </a:lnTo>
                  <a:lnTo>
                    <a:pt x="2804" y="2322"/>
                  </a:lnTo>
                  <a:lnTo>
                    <a:pt x="2686" y="2314"/>
                  </a:lnTo>
                  <a:lnTo>
                    <a:pt x="2566" y="2308"/>
                  </a:lnTo>
                  <a:lnTo>
                    <a:pt x="2444" y="2308"/>
                  </a:lnTo>
                  <a:lnTo>
                    <a:pt x="2444" y="2308"/>
                  </a:lnTo>
                  <a:lnTo>
                    <a:pt x="2322" y="2308"/>
                  </a:lnTo>
                  <a:lnTo>
                    <a:pt x="2204" y="2314"/>
                  </a:lnTo>
                  <a:lnTo>
                    <a:pt x="2084" y="2322"/>
                  </a:lnTo>
                  <a:lnTo>
                    <a:pt x="1966" y="2332"/>
                  </a:lnTo>
                  <a:lnTo>
                    <a:pt x="1852" y="2344"/>
                  </a:lnTo>
                  <a:lnTo>
                    <a:pt x="1738" y="2360"/>
                  </a:lnTo>
                  <a:lnTo>
                    <a:pt x="1626" y="2378"/>
                  </a:lnTo>
                  <a:lnTo>
                    <a:pt x="1516" y="2398"/>
                  </a:lnTo>
                  <a:lnTo>
                    <a:pt x="1408" y="2418"/>
                  </a:lnTo>
                  <a:lnTo>
                    <a:pt x="1302" y="2440"/>
                  </a:lnTo>
                  <a:lnTo>
                    <a:pt x="1200" y="2464"/>
                  </a:lnTo>
                  <a:lnTo>
                    <a:pt x="1102" y="2490"/>
                  </a:lnTo>
                  <a:lnTo>
                    <a:pt x="1004" y="2516"/>
                  </a:lnTo>
                  <a:lnTo>
                    <a:pt x="912" y="2542"/>
                  </a:lnTo>
                  <a:lnTo>
                    <a:pt x="822" y="2568"/>
                  </a:lnTo>
                  <a:lnTo>
                    <a:pt x="736" y="2596"/>
                  </a:lnTo>
                  <a:lnTo>
                    <a:pt x="576" y="2650"/>
                  </a:lnTo>
                  <a:lnTo>
                    <a:pt x="432" y="2702"/>
                  </a:lnTo>
                  <a:lnTo>
                    <a:pt x="306" y="2750"/>
                  </a:lnTo>
                  <a:lnTo>
                    <a:pt x="200" y="2794"/>
                  </a:lnTo>
                  <a:lnTo>
                    <a:pt x="114" y="2830"/>
                  </a:lnTo>
                  <a:lnTo>
                    <a:pt x="52" y="2858"/>
                  </a:lnTo>
                  <a:lnTo>
                    <a:pt x="0" y="2884"/>
                  </a:lnTo>
                  <a:lnTo>
                    <a:pt x="6" y="0"/>
                  </a:lnTo>
                  <a:close/>
                </a:path>
              </a:pathLst>
            </a:custGeom>
            <a:gradFill flip="none" rotWithShape="1">
              <a:gsLst>
                <a:gs pos="0">
                  <a:srgbClr val="002060">
                    <a:alpha val="0"/>
                  </a:srgbClr>
                </a:gs>
                <a:gs pos="50000">
                  <a:srgbClr val="000000">
                    <a:alpha val="60000"/>
                  </a:srgbClr>
                </a:gs>
                <a:gs pos="100000">
                  <a:srgbClr val="010113">
                    <a:alpha val="0"/>
                  </a:srgbClr>
                </a:gs>
              </a:gsLst>
              <a:path path="circle">
                <a:fillToRect l="50000" t="50000" r="50000" b="50000"/>
              </a:path>
              <a:tileRect/>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914063"/>
              <a:endParaRPr lang="en-US" sz="4000" dirty="0">
                <a:solidFill>
                  <a:schemeClr val="tx1"/>
                </a:solidFill>
                <a:latin typeface="Segoe" pitchFamily="34" charset="0"/>
              </a:endParaRPr>
            </a:p>
          </p:txBody>
        </p:sp>
      </p:grpSp>
      <p:sp>
        <p:nvSpPr>
          <p:cNvPr id="5122" name="Line 2"/>
          <p:cNvSpPr>
            <a:spLocks noChangeShapeType="1"/>
          </p:cNvSpPr>
          <p:nvPr/>
        </p:nvSpPr>
        <p:spPr bwMode="auto">
          <a:xfrm flipH="1">
            <a:off x="5279066" y="4230600"/>
            <a:ext cx="3352800" cy="0"/>
          </a:xfrm>
          <a:prstGeom prst="line">
            <a:avLst/>
          </a:prstGeom>
          <a:noFill/>
          <a:ln w="25400">
            <a:solidFill>
              <a:schemeClr val="tx1"/>
            </a:solidFill>
            <a:round/>
            <a:headEnd type="triangle" w="lg" len="lg"/>
            <a:tailEnd/>
          </a:ln>
        </p:spPr>
        <p:txBody>
          <a:bodyPr/>
          <a:lstStyle/>
          <a:p>
            <a:endParaRPr lang="en-US"/>
          </a:p>
        </p:txBody>
      </p:sp>
      <p:sp>
        <p:nvSpPr>
          <p:cNvPr id="9219" name="Rectangle 4"/>
          <p:cNvSpPr>
            <a:spLocks noChangeArrowheads="1"/>
          </p:cNvSpPr>
          <p:nvPr/>
        </p:nvSpPr>
        <p:spPr bwMode="auto">
          <a:xfrm>
            <a:off x="478466" y="2630400"/>
            <a:ext cx="1066800" cy="1219200"/>
          </a:xfrm>
          <a:prstGeom prst="rect">
            <a:avLst/>
          </a:prstGeom>
          <a:gradFill>
            <a:gsLst>
              <a:gs pos="0">
                <a:schemeClr val="accent2">
                  <a:shade val="47500"/>
                  <a:satMod val="137000"/>
                </a:schemeClr>
              </a:gs>
              <a:gs pos="55000">
                <a:schemeClr val="accent2">
                  <a:shade val="69000"/>
                  <a:satMod val="137000"/>
                </a:schemeClr>
              </a:gs>
              <a:gs pos="100000">
                <a:schemeClr val="accent2">
                  <a:shade val="98000"/>
                  <a:satMod val="137000"/>
                </a:schemeClr>
              </a:gs>
            </a:gsLst>
            <a:lin ang="16200000" scaled="0"/>
          </a:gradFill>
          <a:ln>
            <a:headEnd/>
            <a:tailEnd/>
          </a:ln>
        </p:spPr>
        <p:style>
          <a:lnRef idx="0">
            <a:schemeClr val="accent1"/>
          </a:lnRef>
          <a:fillRef idx="3">
            <a:schemeClr val="accent1"/>
          </a:fillRef>
          <a:effectRef idx="3">
            <a:schemeClr val="accent1"/>
          </a:effectRef>
          <a:fontRef idx="minor">
            <a:schemeClr val="lt1"/>
          </a:fontRef>
        </p:style>
        <p:txBody>
          <a:bodyPr wrap="none" lIns="91432" tIns="45717" rIns="91432" bIns="45717" anchor="ctr"/>
          <a:lstStyle/>
          <a:p>
            <a:endParaRPr lang="en-US">
              <a:solidFill>
                <a:schemeClr val="tx1"/>
              </a:solidFill>
            </a:endParaRPr>
          </a:p>
        </p:txBody>
      </p:sp>
      <p:sp>
        <p:nvSpPr>
          <p:cNvPr id="5125" name="Oval 5"/>
          <p:cNvSpPr>
            <a:spLocks noChangeArrowheads="1"/>
          </p:cNvSpPr>
          <p:nvPr/>
        </p:nvSpPr>
        <p:spPr bwMode="auto">
          <a:xfrm>
            <a:off x="707066" y="2706600"/>
            <a:ext cx="609600" cy="609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lIns="91432" tIns="45717" rIns="91432" bIns="45717" anchor="ctr"/>
          <a:lstStyle/>
          <a:p>
            <a:endParaRPr lang="en-US">
              <a:solidFill>
                <a:schemeClr val="tx1"/>
              </a:solidFill>
            </a:endParaRPr>
          </a:p>
        </p:txBody>
      </p:sp>
      <p:sp>
        <p:nvSpPr>
          <p:cNvPr id="9221" name="Rectangle 6"/>
          <p:cNvSpPr>
            <a:spLocks noChangeArrowheads="1"/>
          </p:cNvSpPr>
          <p:nvPr/>
        </p:nvSpPr>
        <p:spPr bwMode="auto">
          <a:xfrm>
            <a:off x="554666" y="3392400"/>
            <a:ext cx="914400" cy="381000"/>
          </a:xfrm>
          <a:prstGeom prst="rect">
            <a:avLst/>
          </a:prstGeom>
          <a:solidFill>
            <a:srgbClr val="00FF00"/>
          </a:solidFill>
          <a:ln w="9525">
            <a:solidFill>
              <a:schemeClr val="tx1"/>
            </a:solidFill>
            <a:miter lim="800000"/>
            <a:headEnd/>
            <a:tailEnd/>
          </a:ln>
        </p:spPr>
        <p:txBody>
          <a:bodyPr wrap="none" anchor="ctr"/>
          <a:lstStyle/>
          <a:p>
            <a:endParaRPr lang="en-US"/>
          </a:p>
        </p:txBody>
      </p:sp>
      <p:sp>
        <p:nvSpPr>
          <p:cNvPr id="9222" name="Line 7"/>
          <p:cNvSpPr>
            <a:spLocks noChangeShapeType="1"/>
          </p:cNvSpPr>
          <p:nvPr/>
        </p:nvSpPr>
        <p:spPr bwMode="auto">
          <a:xfrm>
            <a:off x="1011866" y="3849600"/>
            <a:ext cx="0" cy="381000"/>
          </a:xfrm>
          <a:prstGeom prst="line">
            <a:avLst/>
          </a:prstGeom>
          <a:noFill/>
          <a:ln w="25400">
            <a:solidFill>
              <a:schemeClr val="tx1"/>
            </a:solidFill>
            <a:round/>
            <a:headEnd/>
            <a:tailEnd/>
          </a:ln>
        </p:spPr>
        <p:txBody>
          <a:bodyPr/>
          <a:lstStyle/>
          <a:p>
            <a:endParaRPr lang="en-US"/>
          </a:p>
        </p:txBody>
      </p:sp>
      <p:sp>
        <p:nvSpPr>
          <p:cNvPr id="9223" name="Text Box 8"/>
          <p:cNvSpPr txBox="1">
            <a:spLocks noChangeArrowheads="1"/>
          </p:cNvSpPr>
          <p:nvPr/>
        </p:nvSpPr>
        <p:spPr bwMode="auto">
          <a:xfrm>
            <a:off x="783266" y="2782800"/>
            <a:ext cx="457200" cy="369332"/>
          </a:xfrm>
          <a:prstGeom prst="rect">
            <a:avLst/>
          </a:prstGeom>
          <a:noFill/>
          <a:ln w="9525">
            <a:noFill/>
            <a:miter lim="800000"/>
            <a:headEnd/>
            <a:tailEnd/>
          </a:ln>
        </p:spPr>
        <p:txBody>
          <a:bodyPr>
            <a:spAutoFit/>
          </a:bodyPr>
          <a:lstStyle/>
          <a:p>
            <a:pPr algn="ctr">
              <a:spcBef>
                <a:spcPct val="50000"/>
              </a:spcBef>
            </a:pPr>
            <a:r>
              <a:rPr lang="en-US" b="1" dirty="0"/>
              <a:t>P</a:t>
            </a:r>
            <a:r>
              <a:rPr lang="en-US" b="1" baseline="-25000" dirty="0"/>
              <a:t>1</a:t>
            </a:r>
          </a:p>
        </p:txBody>
      </p:sp>
      <p:sp>
        <p:nvSpPr>
          <p:cNvPr id="9224" name="Text Box 9"/>
          <p:cNvSpPr txBox="1">
            <a:spLocks noChangeArrowheads="1"/>
          </p:cNvSpPr>
          <p:nvPr/>
        </p:nvSpPr>
        <p:spPr bwMode="auto">
          <a:xfrm>
            <a:off x="554666" y="3392400"/>
            <a:ext cx="914400" cy="369332"/>
          </a:xfrm>
          <a:prstGeom prst="rect">
            <a:avLst/>
          </a:prstGeom>
          <a:ln>
            <a:headEnd/>
            <a:tailEnd/>
          </a:ln>
        </p:spPr>
        <p:style>
          <a:lnRef idx="0">
            <a:schemeClr val="accent4"/>
          </a:lnRef>
          <a:fillRef idx="3">
            <a:schemeClr val="accent4"/>
          </a:fillRef>
          <a:effectRef idx="3">
            <a:schemeClr val="accent4"/>
          </a:effectRef>
          <a:fontRef idx="minor">
            <a:schemeClr val="lt1"/>
          </a:fontRef>
        </p:style>
        <p:txBody>
          <a:bodyPr wrap="none" lIns="91432" tIns="45717" rIns="91432" bIns="45717" anchor="ctr"/>
          <a:lstStyle/>
          <a:p>
            <a:pPr>
              <a:spcBef>
                <a:spcPct val="50000"/>
              </a:spcBef>
            </a:pPr>
            <a:r>
              <a:rPr lang="en-US" dirty="0">
                <a:solidFill>
                  <a:schemeClr val="tx1"/>
                </a:solidFill>
              </a:rPr>
              <a:t>Cache</a:t>
            </a:r>
            <a:r>
              <a:rPr lang="en-US" baseline="-25000" dirty="0">
                <a:solidFill>
                  <a:schemeClr val="tx1"/>
                </a:solidFill>
              </a:rPr>
              <a:t>1</a:t>
            </a:r>
          </a:p>
        </p:txBody>
      </p:sp>
      <p:sp>
        <p:nvSpPr>
          <p:cNvPr id="9225" name="Line 10"/>
          <p:cNvSpPr>
            <a:spLocks noChangeShapeType="1"/>
          </p:cNvSpPr>
          <p:nvPr/>
        </p:nvSpPr>
        <p:spPr bwMode="auto">
          <a:xfrm>
            <a:off x="478466" y="4230600"/>
            <a:ext cx="3352800" cy="0"/>
          </a:xfrm>
          <a:prstGeom prst="line">
            <a:avLst/>
          </a:prstGeom>
          <a:noFill/>
          <a:ln w="25400">
            <a:solidFill>
              <a:schemeClr val="tx1"/>
            </a:solidFill>
            <a:round/>
            <a:headEnd type="triangle" w="lg" len="lg"/>
            <a:tailEnd/>
          </a:ln>
        </p:spPr>
        <p:txBody>
          <a:bodyPr/>
          <a:lstStyle/>
          <a:p>
            <a:endParaRPr lang="en-US"/>
          </a:p>
        </p:txBody>
      </p:sp>
      <p:sp>
        <p:nvSpPr>
          <p:cNvPr id="9226" name="Line 11"/>
          <p:cNvSpPr>
            <a:spLocks noChangeShapeType="1"/>
          </p:cNvSpPr>
          <p:nvPr/>
        </p:nvSpPr>
        <p:spPr bwMode="auto">
          <a:xfrm flipV="1">
            <a:off x="1697666" y="4230600"/>
            <a:ext cx="0" cy="381000"/>
          </a:xfrm>
          <a:prstGeom prst="line">
            <a:avLst/>
          </a:prstGeom>
          <a:noFill/>
          <a:ln w="25400">
            <a:solidFill>
              <a:schemeClr val="tx1"/>
            </a:solidFill>
            <a:round/>
            <a:headEnd/>
            <a:tailEnd/>
          </a:ln>
        </p:spPr>
        <p:txBody>
          <a:bodyPr/>
          <a:lstStyle/>
          <a:p>
            <a:endParaRPr lang="en-US"/>
          </a:p>
        </p:txBody>
      </p:sp>
      <p:sp>
        <p:nvSpPr>
          <p:cNvPr id="9227" name="Rectangle 12"/>
          <p:cNvSpPr>
            <a:spLocks noChangeArrowheads="1"/>
          </p:cNvSpPr>
          <p:nvPr/>
        </p:nvSpPr>
        <p:spPr bwMode="auto">
          <a:xfrm>
            <a:off x="1240466" y="4611600"/>
            <a:ext cx="914400" cy="914400"/>
          </a:xfrm>
          <a:prstGeom prst="rect">
            <a:avLst/>
          </a:prstGeom>
          <a:gradFill>
            <a:gsLst>
              <a:gs pos="0">
                <a:schemeClr val="accent2">
                  <a:shade val="47500"/>
                  <a:satMod val="137000"/>
                </a:schemeClr>
              </a:gs>
              <a:gs pos="55000">
                <a:schemeClr val="accent2">
                  <a:shade val="69000"/>
                  <a:satMod val="137000"/>
                </a:schemeClr>
              </a:gs>
              <a:gs pos="100000">
                <a:schemeClr val="accent2">
                  <a:shade val="98000"/>
                  <a:satMod val="137000"/>
                </a:schemeClr>
              </a:gs>
            </a:gsLst>
            <a:lin ang="16200000" scaled="0"/>
          </a:gradFill>
          <a:ln>
            <a:headEnd/>
            <a:tailEnd/>
          </a:ln>
        </p:spPr>
        <p:style>
          <a:lnRef idx="0">
            <a:schemeClr val="accent1"/>
          </a:lnRef>
          <a:fillRef idx="3">
            <a:schemeClr val="accent1"/>
          </a:fillRef>
          <a:effectRef idx="3">
            <a:schemeClr val="accent1"/>
          </a:effectRef>
          <a:fontRef idx="minor">
            <a:schemeClr val="lt1"/>
          </a:fontRef>
        </p:style>
        <p:txBody>
          <a:bodyPr wrap="none" lIns="91432" tIns="45717" rIns="91432" bIns="45717" anchor="ctr"/>
          <a:lstStyle/>
          <a:p>
            <a:r>
              <a:rPr lang="en-US" dirty="0" smtClean="0">
                <a:solidFill>
                  <a:schemeClr val="tx1"/>
                </a:solidFill>
              </a:rPr>
              <a:t> </a:t>
            </a:r>
            <a:endParaRPr lang="en-US" dirty="0">
              <a:solidFill>
                <a:schemeClr val="tx1"/>
              </a:solidFill>
            </a:endParaRPr>
          </a:p>
        </p:txBody>
      </p:sp>
      <p:sp>
        <p:nvSpPr>
          <p:cNvPr id="9228" name="Text Box 13"/>
          <p:cNvSpPr txBox="1">
            <a:spLocks noChangeArrowheads="1"/>
          </p:cNvSpPr>
          <p:nvPr/>
        </p:nvSpPr>
        <p:spPr bwMode="auto">
          <a:xfrm>
            <a:off x="1164266" y="4854488"/>
            <a:ext cx="1066800" cy="369332"/>
          </a:xfrm>
          <a:prstGeom prst="rect">
            <a:avLst/>
          </a:prstGeom>
          <a:noFill/>
          <a:ln w="9525">
            <a:noFill/>
            <a:miter lim="800000"/>
            <a:headEnd/>
            <a:tailEnd/>
          </a:ln>
        </p:spPr>
        <p:txBody>
          <a:bodyPr>
            <a:spAutoFit/>
          </a:bodyPr>
          <a:lstStyle/>
          <a:p>
            <a:pPr algn="ctr">
              <a:spcBef>
                <a:spcPct val="50000"/>
              </a:spcBef>
            </a:pPr>
            <a:r>
              <a:rPr lang="en-US" b="1" dirty="0" err="1"/>
              <a:t>Mem</a:t>
            </a:r>
            <a:r>
              <a:rPr lang="en-US" b="1" baseline="-25000" dirty="0" err="1"/>
              <a:t>A</a:t>
            </a:r>
            <a:endParaRPr lang="en-US" b="1" baseline="-25000" dirty="0"/>
          </a:p>
        </p:txBody>
      </p:sp>
      <p:grpSp>
        <p:nvGrpSpPr>
          <p:cNvPr id="3" name="Group 14"/>
          <p:cNvGrpSpPr>
            <a:grpSpLocks/>
          </p:cNvGrpSpPr>
          <p:nvPr/>
        </p:nvGrpSpPr>
        <p:grpSpPr bwMode="auto">
          <a:xfrm>
            <a:off x="3831266" y="3849600"/>
            <a:ext cx="1447800" cy="1371600"/>
            <a:chOff x="2400" y="1104"/>
            <a:chExt cx="912" cy="480"/>
          </a:xfrm>
          <a:gradFill>
            <a:gsLst>
              <a:gs pos="0">
                <a:schemeClr val="accent2">
                  <a:shade val="47500"/>
                  <a:satMod val="137000"/>
                </a:schemeClr>
              </a:gs>
              <a:gs pos="55000">
                <a:schemeClr val="accent2">
                  <a:shade val="69000"/>
                  <a:satMod val="137000"/>
                </a:schemeClr>
              </a:gs>
              <a:gs pos="100000">
                <a:schemeClr val="accent2">
                  <a:shade val="98000"/>
                  <a:satMod val="137000"/>
                </a:schemeClr>
              </a:gs>
            </a:gsLst>
            <a:lin ang="16200000" scaled="0"/>
          </a:gradFill>
        </p:grpSpPr>
        <p:sp>
          <p:nvSpPr>
            <p:cNvPr id="9292" name="Rectangle 15"/>
            <p:cNvSpPr>
              <a:spLocks noChangeArrowheads="1"/>
            </p:cNvSpPr>
            <p:nvPr/>
          </p:nvSpPr>
          <p:spPr bwMode="auto">
            <a:xfrm>
              <a:off x="2400" y="1104"/>
              <a:ext cx="912" cy="480"/>
            </a:xfrm>
            <a:prstGeom prst="rect">
              <a:avLst/>
            </a:prstGeom>
            <a:grpFill/>
            <a:ln>
              <a:headEnd/>
              <a:tailEnd/>
            </a:ln>
          </p:spPr>
          <p:style>
            <a:lnRef idx="0">
              <a:schemeClr val="accent1"/>
            </a:lnRef>
            <a:fillRef idx="3">
              <a:schemeClr val="accent1"/>
            </a:fillRef>
            <a:effectRef idx="3">
              <a:schemeClr val="accent1"/>
            </a:effectRef>
            <a:fontRef idx="minor">
              <a:schemeClr val="lt1"/>
            </a:fontRef>
          </p:style>
          <p:txBody>
            <a:bodyPr wrap="none" lIns="91432" tIns="45717" rIns="91432" bIns="45717" anchor="ctr"/>
            <a:lstStyle/>
            <a:p>
              <a:endParaRPr lang="en-US">
                <a:solidFill>
                  <a:schemeClr val="tx1"/>
                </a:solidFill>
              </a:endParaRPr>
            </a:p>
          </p:txBody>
        </p:sp>
        <p:sp>
          <p:nvSpPr>
            <p:cNvPr id="9293" name="Text Box 16"/>
            <p:cNvSpPr txBox="1">
              <a:spLocks noChangeArrowheads="1"/>
            </p:cNvSpPr>
            <p:nvPr/>
          </p:nvSpPr>
          <p:spPr bwMode="auto">
            <a:xfrm>
              <a:off x="2400" y="1132"/>
              <a:ext cx="912" cy="226"/>
            </a:xfrm>
            <a:prstGeom prst="rect">
              <a:avLst/>
            </a:prstGeom>
            <a:noFill/>
            <a:ln>
              <a:noFill/>
              <a:headEnd/>
              <a:tailEnd/>
            </a:ln>
          </p:spPr>
          <p:style>
            <a:lnRef idx="0">
              <a:schemeClr val="accent1"/>
            </a:lnRef>
            <a:fillRef idx="3">
              <a:schemeClr val="accent1"/>
            </a:fillRef>
            <a:effectRef idx="3">
              <a:schemeClr val="accent1"/>
            </a:effectRef>
            <a:fontRef idx="minor">
              <a:schemeClr val="lt1"/>
            </a:fontRef>
          </p:style>
          <p:txBody>
            <a:bodyPr>
              <a:spAutoFit/>
            </a:bodyPr>
            <a:lstStyle/>
            <a:p>
              <a:pPr algn="ctr">
                <a:spcBef>
                  <a:spcPct val="50000"/>
                </a:spcBef>
              </a:pPr>
              <a:r>
                <a:rPr lang="en-US" dirty="0">
                  <a:solidFill>
                    <a:schemeClr val="tx1"/>
                  </a:solidFill>
                </a:rPr>
                <a:t>Node Interconnect</a:t>
              </a:r>
            </a:p>
          </p:txBody>
        </p:sp>
      </p:grpSp>
      <p:grpSp>
        <p:nvGrpSpPr>
          <p:cNvPr id="4" name="Group 17"/>
          <p:cNvGrpSpPr>
            <a:grpSpLocks/>
          </p:cNvGrpSpPr>
          <p:nvPr/>
        </p:nvGrpSpPr>
        <p:grpSpPr bwMode="auto">
          <a:xfrm>
            <a:off x="6879266" y="4230600"/>
            <a:ext cx="1066800" cy="1295400"/>
            <a:chOff x="4320" y="1344"/>
            <a:chExt cx="672" cy="816"/>
          </a:xfrm>
        </p:grpSpPr>
        <p:sp>
          <p:nvSpPr>
            <p:cNvPr id="9288" name="Line 18"/>
            <p:cNvSpPr>
              <a:spLocks noChangeShapeType="1"/>
            </p:cNvSpPr>
            <p:nvPr/>
          </p:nvSpPr>
          <p:spPr bwMode="auto">
            <a:xfrm flipV="1">
              <a:off x="4656" y="1344"/>
              <a:ext cx="0" cy="240"/>
            </a:xfrm>
            <a:prstGeom prst="line">
              <a:avLst/>
            </a:prstGeom>
            <a:grpFill/>
            <a:ln w="25400">
              <a:solidFill>
                <a:schemeClr val="tx1"/>
              </a:solidFill>
              <a:round/>
              <a:headEnd/>
              <a:tailEnd/>
            </a:ln>
          </p:spPr>
          <p:txBody>
            <a:bodyPr/>
            <a:lstStyle/>
            <a:p>
              <a:endParaRPr lang="en-US"/>
            </a:p>
          </p:txBody>
        </p:sp>
        <p:grpSp>
          <p:nvGrpSpPr>
            <p:cNvPr id="5" name="Group 19"/>
            <p:cNvGrpSpPr>
              <a:grpSpLocks/>
            </p:cNvGrpSpPr>
            <p:nvPr/>
          </p:nvGrpSpPr>
          <p:grpSpPr bwMode="auto">
            <a:xfrm>
              <a:off x="4320" y="1584"/>
              <a:ext cx="672" cy="576"/>
              <a:chOff x="720" y="1584"/>
              <a:chExt cx="672" cy="576"/>
            </a:xfrm>
          </p:grpSpPr>
          <p:sp>
            <p:nvSpPr>
              <p:cNvPr id="9290" name="Rectangle 20"/>
              <p:cNvSpPr>
                <a:spLocks noChangeArrowheads="1"/>
              </p:cNvSpPr>
              <p:nvPr/>
            </p:nvSpPr>
            <p:spPr bwMode="auto">
              <a:xfrm>
                <a:off x="768" y="1584"/>
                <a:ext cx="576" cy="576"/>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wrap="none" lIns="91432" tIns="45717" rIns="91432" bIns="45717" anchor="ctr"/>
              <a:lstStyle/>
              <a:p>
                <a:endParaRPr lang="en-US">
                  <a:solidFill>
                    <a:schemeClr val="tx1"/>
                  </a:solidFill>
                </a:endParaRPr>
              </a:p>
            </p:txBody>
          </p:sp>
          <p:sp>
            <p:nvSpPr>
              <p:cNvPr id="9291" name="Text Box 21"/>
              <p:cNvSpPr txBox="1">
                <a:spLocks noChangeArrowheads="1"/>
              </p:cNvSpPr>
              <p:nvPr/>
            </p:nvSpPr>
            <p:spPr bwMode="auto">
              <a:xfrm>
                <a:off x="720" y="1737"/>
                <a:ext cx="672" cy="233"/>
              </a:xfrm>
              <a:prstGeom prst="rect">
                <a:avLst/>
              </a:prstGeom>
              <a:noFill/>
              <a:ln w="3175" algn="ctr">
                <a:noFill/>
                <a:miter lim="800000"/>
                <a:headEnd/>
                <a:tailEnd/>
              </a:ln>
              <a:effectLst>
                <a:outerShdw blurRad="50800" dist="38100" dir="2700000" algn="tl" rotWithShape="0">
                  <a:prstClr val="black">
                    <a:alpha val="40000"/>
                  </a:prstClr>
                </a:outerShdw>
              </a:effectLst>
              <a:scene3d>
                <a:camera prst="orthographicFront"/>
                <a:lightRig rig="threePt" dir="t"/>
              </a:scene3d>
              <a:sp3d>
                <a:bevelT w="38100" h="38100"/>
              </a:sp3d>
            </p:spPr>
            <p:txBody>
              <a:bodyPr wrap="none" lIns="91432" tIns="45717" rIns="91432" bIns="45717" anchor="ctr"/>
              <a:lstStyle/>
              <a:p>
                <a:pPr algn="ctr">
                  <a:spcBef>
                    <a:spcPct val="50000"/>
                  </a:spcBef>
                </a:pPr>
                <a:r>
                  <a:rPr lang="en-US" b="1" dirty="0" err="1"/>
                  <a:t>Mem</a:t>
                </a:r>
                <a:r>
                  <a:rPr lang="en-US" b="1" baseline="-25000" dirty="0" err="1"/>
                  <a:t>B</a:t>
                </a:r>
                <a:endParaRPr lang="en-US" b="1" baseline="-25000" dirty="0"/>
              </a:p>
            </p:txBody>
          </p:sp>
        </p:grpSp>
      </p:grpSp>
      <p:grpSp>
        <p:nvGrpSpPr>
          <p:cNvPr id="6" name="Group 22"/>
          <p:cNvGrpSpPr>
            <a:grpSpLocks/>
          </p:cNvGrpSpPr>
          <p:nvPr/>
        </p:nvGrpSpPr>
        <p:grpSpPr bwMode="auto">
          <a:xfrm>
            <a:off x="2688266" y="4230600"/>
            <a:ext cx="762000" cy="1295400"/>
            <a:chOff x="1680" y="1344"/>
            <a:chExt cx="480" cy="816"/>
          </a:xfrm>
          <a:gradFill>
            <a:gsLst>
              <a:gs pos="0">
                <a:schemeClr val="tx2">
                  <a:lumMod val="65000"/>
                </a:schemeClr>
              </a:gs>
              <a:gs pos="50000">
                <a:schemeClr val="tx2">
                  <a:lumMod val="85000"/>
                </a:schemeClr>
              </a:gs>
              <a:gs pos="100000">
                <a:schemeClr val="tx2">
                  <a:lumMod val="65000"/>
                </a:schemeClr>
              </a:gs>
            </a:gsLst>
            <a:lin ang="2700000" scaled="1"/>
          </a:gradFill>
        </p:grpSpPr>
        <p:grpSp>
          <p:nvGrpSpPr>
            <p:cNvPr id="7" name="Group 23"/>
            <p:cNvGrpSpPr>
              <a:grpSpLocks/>
            </p:cNvGrpSpPr>
            <p:nvPr/>
          </p:nvGrpSpPr>
          <p:grpSpPr bwMode="auto">
            <a:xfrm>
              <a:off x="1680" y="1584"/>
              <a:ext cx="480" cy="576"/>
              <a:chOff x="1632" y="1584"/>
              <a:chExt cx="528" cy="576"/>
            </a:xfrm>
            <a:grpFill/>
          </p:grpSpPr>
          <p:sp>
            <p:nvSpPr>
              <p:cNvPr id="9282" name="Oval 24"/>
              <p:cNvSpPr>
                <a:spLocks noChangeArrowheads="1"/>
              </p:cNvSpPr>
              <p:nvPr/>
            </p:nvSpPr>
            <p:spPr bwMode="auto">
              <a:xfrm>
                <a:off x="1632" y="2064"/>
                <a:ext cx="528" cy="96"/>
              </a:xfrm>
              <a:prstGeom prst="ellipse">
                <a:avLst/>
              </a:prstGeom>
              <a:ln>
                <a:headEnd/>
                <a:tailEnd/>
              </a:ln>
            </p:spPr>
            <p:style>
              <a:lnRef idx="0">
                <a:schemeClr val="accent3"/>
              </a:lnRef>
              <a:fillRef idx="3">
                <a:schemeClr val="accent3"/>
              </a:fillRef>
              <a:effectRef idx="3">
                <a:schemeClr val="accent3"/>
              </a:effectRef>
              <a:fontRef idx="minor">
                <a:schemeClr val="lt1"/>
              </a:fontRef>
            </p:style>
            <p:txBody>
              <a:bodyPr wrap="none" anchor="ctr"/>
              <a:lstStyle/>
              <a:p>
                <a:endParaRPr lang="en-US">
                  <a:solidFill>
                    <a:schemeClr val="tx1"/>
                  </a:solidFill>
                </a:endParaRPr>
              </a:p>
            </p:txBody>
          </p:sp>
          <p:sp>
            <p:nvSpPr>
              <p:cNvPr id="9283" name="Rectangle 25"/>
              <p:cNvSpPr>
                <a:spLocks noChangeArrowheads="1"/>
              </p:cNvSpPr>
              <p:nvPr/>
            </p:nvSpPr>
            <p:spPr bwMode="auto">
              <a:xfrm>
                <a:off x="1632" y="1632"/>
                <a:ext cx="528" cy="480"/>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wrap="none" anchor="ctr"/>
              <a:lstStyle/>
              <a:p>
                <a:endParaRPr lang="en-US">
                  <a:solidFill>
                    <a:schemeClr val="tx1"/>
                  </a:solidFill>
                </a:endParaRPr>
              </a:p>
            </p:txBody>
          </p:sp>
          <p:sp>
            <p:nvSpPr>
              <p:cNvPr id="9284" name="Oval 26"/>
              <p:cNvSpPr>
                <a:spLocks noChangeArrowheads="1"/>
              </p:cNvSpPr>
              <p:nvPr/>
            </p:nvSpPr>
            <p:spPr bwMode="auto">
              <a:xfrm>
                <a:off x="1632" y="1584"/>
                <a:ext cx="528" cy="96"/>
              </a:xfrm>
              <a:prstGeom prst="ellipse">
                <a:avLst/>
              </a:prstGeom>
              <a:ln>
                <a:headEnd/>
                <a:tailEnd/>
              </a:ln>
            </p:spPr>
            <p:style>
              <a:lnRef idx="0">
                <a:schemeClr val="accent3"/>
              </a:lnRef>
              <a:fillRef idx="3">
                <a:schemeClr val="accent3"/>
              </a:fillRef>
              <a:effectRef idx="3">
                <a:schemeClr val="accent3"/>
              </a:effectRef>
              <a:fontRef idx="minor">
                <a:schemeClr val="lt1"/>
              </a:fontRef>
            </p:style>
            <p:txBody>
              <a:bodyPr wrap="none" anchor="ctr"/>
              <a:lstStyle/>
              <a:p>
                <a:endParaRPr lang="en-US">
                  <a:solidFill>
                    <a:schemeClr val="tx1"/>
                  </a:solidFill>
                </a:endParaRPr>
              </a:p>
            </p:txBody>
          </p:sp>
          <p:sp>
            <p:nvSpPr>
              <p:cNvPr id="9287" name="Text Box 29"/>
              <p:cNvSpPr txBox="1">
                <a:spLocks noChangeArrowheads="1"/>
              </p:cNvSpPr>
              <p:nvPr/>
            </p:nvSpPr>
            <p:spPr bwMode="auto">
              <a:xfrm>
                <a:off x="1632" y="1728"/>
                <a:ext cx="528" cy="233"/>
              </a:xfrm>
              <a:prstGeom prst="rect">
                <a:avLst/>
              </a:prstGeom>
              <a:noFill/>
              <a:ln w="9525">
                <a:noFill/>
                <a:miter lim="800000"/>
                <a:headEnd/>
                <a:tailEnd/>
              </a:ln>
            </p:spPr>
            <p:txBody>
              <a:bodyPr>
                <a:spAutoFit/>
              </a:bodyPr>
              <a:lstStyle/>
              <a:p>
                <a:pPr algn="ctr">
                  <a:spcBef>
                    <a:spcPct val="50000"/>
                  </a:spcBef>
                </a:pPr>
                <a:r>
                  <a:rPr lang="en-US" b="1" dirty="0" err="1">
                    <a:solidFill>
                      <a:schemeClr val="bg1"/>
                    </a:solidFill>
                  </a:rPr>
                  <a:t>Disk</a:t>
                </a:r>
                <a:r>
                  <a:rPr lang="en-US" b="1" baseline="-25000" dirty="0" err="1">
                    <a:solidFill>
                      <a:schemeClr val="bg1"/>
                    </a:solidFill>
                  </a:rPr>
                  <a:t>A</a:t>
                </a:r>
                <a:endParaRPr lang="en-US" b="1" baseline="-25000" dirty="0">
                  <a:solidFill>
                    <a:schemeClr val="bg1"/>
                  </a:solidFill>
                </a:endParaRPr>
              </a:p>
            </p:txBody>
          </p:sp>
          <p:sp>
            <p:nvSpPr>
              <p:cNvPr id="9285" name="Line 27"/>
              <p:cNvSpPr>
                <a:spLocks noChangeShapeType="1"/>
              </p:cNvSpPr>
              <p:nvPr/>
            </p:nvSpPr>
            <p:spPr bwMode="auto">
              <a:xfrm>
                <a:off x="1632" y="1632"/>
                <a:ext cx="0" cy="480"/>
              </a:xfrm>
              <a:prstGeom prst="line">
                <a:avLst/>
              </a:prstGeom>
              <a:grpFill/>
              <a:ln w="9525">
                <a:solidFill>
                  <a:schemeClr val="tx1"/>
                </a:solidFill>
                <a:round/>
                <a:headEnd/>
                <a:tailEnd/>
              </a:ln>
              <a:scene3d>
                <a:camera prst="orthographicFront"/>
                <a:lightRig rig="threePt" dir="t"/>
              </a:scene3d>
              <a:sp3d>
                <a:bevelT h="38100"/>
              </a:sp3d>
            </p:spPr>
            <p:txBody>
              <a:bodyPr/>
              <a:lstStyle/>
              <a:p>
                <a:endParaRPr lang="en-US"/>
              </a:p>
            </p:txBody>
          </p:sp>
          <p:sp>
            <p:nvSpPr>
              <p:cNvPr id="9286" name="Line 28"/>
              <p:cNvSpPr>
                <a:spLocks noChangeShapeType="1"/>
              </p:cNvSpPr>
              <p:nvPr/>
            </p:nvSpPr>
            <p:spPr bwMode="auto">
              <a:xfrm>
                <a:off x="2160" y="1632"/>
                <a:ext cx="0" cy="480"/>
              </a:xfrm>
              <a:prstGeom prst="line">
                <a:avLst/>
              </a:prstGeom>
              <a:noFill/>
              <a:ln w="3175">
                <a:solidFill>
                  <a:schemeClr val="tx1"/>
                </a:solidFill>
                <a:miter lim="800000"/>
                <a:headEnd/>
                <a:tailEnd/>
              </a:ln>
              <a:effectLst>
                <a:outerShdw blurRad="50800" dist="38100" dir="2700000" algn="ctr" rotWithShape="0">
                  <a:srgbClr val="000000">
                    <a:alpha val="40000"/>
                  </a:srgbClr>
                </a:outerShdw>
              </a:effectLst>
              <a:scene3d>
                <a:camera prst="orthographicFront"/>
                <a:lightRig rig="threePt" dir="t"/>
              </a:scene3d>
              <a:sp3d>
                <a:bevelT w="38100" h="38100"/>
              </a:sp3d>
            </p:spPr>
            <p:txBody>
              <a:bodyPr/>
              <a:lstStyle/>
              <a:p>
                <a:endParaRPr lang="en-US"/>
              </a:p>
            </p:txBody>
          </p:sp>
        </p:grpSp>
        <p:sp>
          <p:nvSpPr>
            <p:cNvPr id="9281" name="Line 30"/>
            <p:cNvSpPr>
              <a:spLocks noChangeShapeType="1"/>
            </p:cNvSpPr>
            <p:nvPr/>
          </p:nvSpPr>
          <p:spPr bwMode="auto">
            <a:xfrm flipV="1">
              <a:off x="1920" y="1344"/>
              <a:ext cx="0" cy="240"/>
            </a:xfrm>
            <a:prstGeom prst="line">
              <a:avLst/>
            </a:prstGeom>
            <a:grpFill/>
            <a:ln w="25400">
              <a:solidFill>
                <a:schemeClr val="tx1"/>
              </a:solidFill>
              <a:round/>
              <a:headEnd/>
              <a:tailEnd/>
            </a:ln>
          </p:spPr>
          <p:txBody>
            <a:bodyPr/>
            <a:lstStyle/>
            <a:p>
              <a:endParaRPr lang="en-US"/>
            </a:p>
          </p:txBody>
        </p:sp>
      </p:grpSp>
      <p:sp>
        <p:nvSpPr>
          <p:cNvPr id="9232" name="Rectangle 31"/>
          <p:cNvSpPr>
            <a:spLocks noChangeArrowheads="1"/>
          </p:cNvSpPr>
          <p:nvPr/>
        </p:nvSpPr>
        <p:spPr bwMode="auto">
          <a:xfrm>
            <a:off x="6193466" y="2630400"/>
            <a:ext cx="1066800" cy="1219200"/>
          </a:xfrm>
          <a:prstGeom prst="rect">
            <a:avLst/>
          </a:prstGeom>
          <a:gradFill>
            <a:gsLst>
              <a:gs pos="0">
                <a:schemeClr val="accent2">
                  <a:shade val="47500"/>
                  <a:satMod val="137000"/>
                </a:schemeClr>
              </a:gs>
              <a:gs pos="55000">
                <a:schemeClr val="accent2">
                  <a:shade val="69000"/>
                  <a:satMod val="137000"/>
                </a:schemeClr>
              </a:gs>
              <a:gs pos="100000">
                <a:schemeClr val="accent2">
                  <a:shade val="98000"/>
                  <a:satMod val="137000"/>
                </a:schemeClr>
              </a:gs>
            </a:gsLst>
            <a:lin ang="16200000" scaled="0"/>
          </a:gradFill>
          <a:ln>
            <a:headEnd/>
            <a:tailEnd/>
          </a:ln>
        </p:spPr>
        <p:style>
          <a:lnRef idx="0">
            <a:schemeClr val="accent1"/>
          </a:lnRef>
          <a:fillRef idx="3">
            <a:schemeClr val="accent1"/>
          </a:fillRef>
          <a:effectRef idx="3">
            <a:schemeClr val="accent1"/>
          </a:effectRef>
          <a:fontRef idx="minor">
            <a:schemeClr val="lt1"/>
          </a:fontRef>
        </p:style>
        <p:txBody>
          <a:bodyPr wrap="none" lIns="91432" tIns="45717" rIns="91432" bIns="45717" anchor="ctr"/>
          <a:lstStyle/>
          <a:p>
            <a:endParaRPr lang="en-US">
              <a:solidFill>
                <a:schemeClr val="tx1"/>
              </a:solidFill>
            </a:endParaRPr>
          </a:p>
        </p:txBody>
      </p:sp>
      <p:sp>
        <p:nvSpPr>
          <p:cNvPr id="5152" name="Oval 32"/>
          <p:cNvSpPr>
            <a:spLocks noChangeArrowheads="1"/>
          </p:cNvSpPr>
          <p:nvPr/>
        </p:nvSpPr>
        <p:spPr bwMode="auto">
          <a:xfrm>
            <a:off x="6422066" y="2706600"/>
            <a:ext cx="609600" cy="609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lIns="91432" tIns="45717" rIns="91432" bIns="45717" anchor="ctr"/>
          <a:lstStyle/>
          <a:p>
            <a:endParaRPr lang="en-US">
              <a:solidFill>
                <a:schemeClr val="tx1"/>
              </a:solidFill>
            </a:endParaRPr>
          </a:p>
        </p:txBody>
      </p:sp>
      <p:sp>
        <p:nvSpPr>
          <p:cNvPr id="5153" name="Rectangle 33"/>
          <p:cNvSpPr>
            <a:spLocks noChangeArrowheads="1"/>
          </p:cNvSpPr>
          <p:nvPr/>
        </p:nvSpPr>
        <p:spPr bwMode="auto">
          <a:xfrm>
            <a:off x="6269666" y="3392400"/>
            <a:ext cx="914400" cy="381000"/>
          </a:xfrm>
          <a:prstGeom prst="rect">
            <a:avLst/>
          </a:prstGeom>
          <a:ln>
            <a:headEnd/>
            <a:tailEnd/>
          </a:ln>
        </p:spPr>
        <p:style>
          <a:lnRef idx="0">
            <a:schemeClr val="accent4"/>
          </a:lnRef>
          <a:fillRef idx="3">
            <a:schemeClr val="accent4"/>
          </a:fillRef>
          <a:effectRef idx="3">
            <a:schemeClr val="accent4"/>
          </a:effectRef>
          <a:fontRef idx="minor">
            <a:schemeClr val="lt1"/>
          </a:fontRef>
        </p:style>
        <p:txBody>
          <a:bodyPr wrap="none" lIns="91432" tIns="45717" rIns="91432" bIns="45717" anchor="ctr"/>
          <a:lstStyle/>
          <a:p>
            <a:pPr>
              <a:spcBef>
                <a:spcPct val="50000"/>
              </a:spcBef>
            </a:pPr>
            <a:endParaRPr lang="en-US">
              <a:solidFill>
                <a:schemeClr val="tx1"/>
              </a:solidFill>
            </a:endParaRPr>
          </a:p>
        </p:txBody>
      </p:sp>
      <p:sp>
        <p:nvSpPr>
          <p:cNvPr id="9235" name="Line 34"/>
          <p:cNvSpPr>
            <a:spLocks noChangeShapeType="1"/>
          </p:cNvSpPr>
          <p:nvPr/>
        </p:nvSpPr>
        <p:spPr bwMode="auto">
          <a:xfrm>
            <a:off x="6726866" y="3849600"/>
            <a:ext cx="0" cy="381000"/>
          </a:xfrm>
          <a:prstGeom prst="line">
            <a:avLst/>
          </a:prstGeom>
          <a:noFill/>
          <a:ln w="25400">
            <a:solidFill>
              <a:schemeClr val="tx1"/>
            </a:solidFill>
            <a:round/>
            <a:headEnd/>
            <a:tailEnd/>
          </a:ln>
        </p:spPr>
        <p:txBody>
          <a:bodyPr/>
          <a:lstStyle/>
          <a:p>
            <a:endParaRPr lang="en-US"/>
          </a:p>
        </p:txBody>
      </p:sp>
      <p:sp>
        <p:nvSpPr>
          <p:cNvPr id="9236" name="Text Box 35"/>
          <p:cNvSpPr txBox="1">
            <a:spLocks noChangeArrowheads="1"/>
          </p:cNvSpPr>
          <p:nvPr/>
        </p:nvSpPr>
        <p:spPr bwMode="auto">
          <a:xfrm>
            <a:off x="6498266" y="2782800"/>
            <a:ext cx="457200" cy="369332"/>
          </a:xfrm>
          <a:prstGeom prst="rect">
            <a:avLst/>
          </a:prstGeom>
          <a:noFill/>
          <a:ln w="9525">
            <a:noFill/>
            <a:miter lim="800000"/>
            <a:headEnd/>
            <a:tailEnd/>
          </a:ln>
        </p:spPr>
        <p:txBody>
          <a:bodyPr>
            <a:spAutoFit/>
          </a:bodyPr>
          <a:lstStyle/>
          <a:p>
            <a:pPr algn="ctr">
              <a:spcBef>
                <a:spcPct val="50000"/>
              </a:spcBef>
            </a:pPr>
            <a:r>
              <a:rPr lang="en-US" b="1" dirty="0"/>
              <a:t>P</a:t>
            </a:r>
            <a:r>
              <a:rPr lang="en-US" b="1" baseline="-25000" dirty="0"/>
              <a:t>3</a:t>
            </a:r>
          </a:p>
        </p:txBody>
      </p:sp>
      <p:sp>
        <p:nvSpPr>
          <p:cNvPr id="9237" name="Text Box 36"/>
          <p:cNvSpPr txBox="1">
            <a:spLocks noChangeArrowheads="1"/>
          </p:cNvSpPr>
          <p:nvPr/>
        </p:nvSpPr>
        <p:spPr bwMode="auto">
          <a:xfrm>
            <a:off x="6193466" y="3392400"/>
            <a:ext cx="1066800" cy="369332"/>
          </a:xfrm>
          <a:prstGeom prst="rect">
            <a:avLst/>
          </a:prstGeom>
          <a:noFill/>
          <a:ln w="9525">
            <a:noFill/>
            <a:miter lim="800000"/>
            <a:headEnd/>
            <a:tailEnd/>
          </a:ln>
        </p:spPr>
        <p:txBody>
          <a:bodyPr>
            <a:spAutoFit/>
          </a:bodyPr>
          <a:lstStyle/>
          <a:p>
            <a:pPr algn="ctr">
              <a:spcBef>
                <a:spcPct val="50000"/>
              </a:spcBef>
            </a:pPr>
            <a:r>
              <a:rPr lang="en-US" dirty="0"/>
              <a:t>Cache</a:t>
            </a:r>
            <a:r>
              <a:rPr lang="en-US" baseline="-25000" dirty="0"/>
              <a:t>3</a:t>
            </a:r>
          </a:p>
        </p:txBody>
      </p:sp>
      <p:sp>
        <p:nvSpPr>
          <p:cNvPr id="9238" name="Rectangle 38"/>
          <p:cNvSpPr>
            <a:spLocks noChangeArrowheads="1"/>
          </p:cNvSpPr>
          <p:nvPr/>
        </p:nvSpPr>
        <p:spPr bwMode="auto">
          <a:xfrm>
            <a:off x="7565066" y="2630400"/>
            <a:ext cx="1066800" cy="1219200"/>
          </a:xfrm>
          <a:prstGeom prst="rect">
            <a:avLst/>
          </a:prstGeom>
          <a:gradFill>
            <a:gsLst>
              <a:gs pos="0">
                <a:schemeClr val="accent2">
                  <a:shade val="47500"/>
                  <a:satMod val="137000"/>
                </a:schemeClr>
              </a:gs>
              <a:gs pos="55000">
                <a:schemeClr val="accent2">
                  <a:shade val="69000"/>
                  <a:satMod val="137000"/>
                </a:schemeClr>
              </a:gs>
              <a:gs pos="100000">
                <a:schemeClr val="accent2">
                  <a:shade val="98000"/>
                  <a:satMod val="137000"/>
                </a:schemeClr>
              </a:gs>
            </a:gsLst>
            <a:lin ang="16200000" scaled="0"/>
          </a:gradFill>
          <a:ln>
            <a:headEnd/>
            <a:tailEnd/>
          </a:ln>
        </p:spPr>
        <p:style>
          <a:lnRef idx="0">
            <a:schemeClr val="accent1"/>
          </a:lnRef>
          <a:fillRef idx="3">
            <a:schemeClr val="accent1"/>
          </a:fillRef>
          <a:effectRef idx="3">
            <a:schemeClr val="accent1"/>
          </a:effectRef>
          <a:fontRef idx="minor">
            <a:schemeClr val="lt1"/>
          </a:fontRef>
        </p:style>
        <p:txBody>
          <a:bodyPr wrap="none" lIns="91432" tIns="45717" rIns="91432" bIns="45717" anchor="ctr"/>
          <a:lstStyle/>
          <a:p>
            <a:endParaRPr lang="en-US">
              <a:solidFill>
                <a:schemeClr val="tx1"/>
              </a:solidFill>
            </a:endParaRPr>
          </a:p>
        </p:txBody>
      </p:sp>
      <p:sp>
        <p:nvSpPr>
          <p:cNvPr id="5159" name="Oval 39"/>
          <p:cNvSpPr>
            <a:spLocks noChangeArrowheads="1"/>
          </p:cNvSpPr>
          <p:nvPr/>
        </p:nvSpPr>
        <p:spPr bwMode="auto">
          <a:xfrm>
            <a:off x="7793666" y="2706600"/>
            <a:ext cx="609600" cy="609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lIns="91432" tIns="45717" rIns="91432" bIns="45717" anchor="ctr"/>
          <a:lstStyle/>
          <a:p>
            <a:endParaRPr lang="en-US">
              <a:solidFill>
                <a:schemeClr val="tx1"/>
              </a:solidFill>
            </a:endParaRPr>
          </a:p>
        </p:txBody>
      </p:sp>
      <p:sp>
        <p:nvSpPr>
          <p:cNvPr id="9240" name="Rectangle 40"/>
          <p:cNvSpPr>
            <a:spLocks noChangeArrowheads="1"/>
          </p:cNvSpPr>
          <p:nvPr/>
        </p:nvSpPr>
        <p:spPr bwMode="auto">
          <a:xfrm>
            <a:off x="7641266" y="3392400"/>
            <a:ext cx="914400" cy="381000"/>
          </a:xfrm>
          <a:prstGeom prst="rect">
            <a:avLst/>
          </a:prstGeom>
          <a:ln>
            <a:headEnd/>
            <a:tailEnd/>
          </a:ln>
        </p:spPr>
        <p:style>
          <a:lnRef idx="0">
            <a:schemeClr val="accent4"/>
          </a:lnRef>
          <a:fillRef idx="3">
            <a:schemeClr val="accent4"/>
          </a:fillRef>
          <a:effectRef idx="3">
            <a:schemeClr val="accent4"/>
          </a:effectRef>
          <a:fontRef idx="minor">
            <a:schemeClr val="lt1"/>
          </a:fontRef>
        </p:style>
        <p:txBody>
          <a:bodyPr wrap="none" lIns="91432" tIns="45717" rIns="91432" bIns="45717" anchor="ctr"/>
          <a:lstStyle/>
          <a:p>
            <a:pPr>
              <a:spcBef>
                <a:spcPct val="50000"/>
              </a:spcBef>
            </a:pPr>
            <a:endParaRPr lang="en-US">
              <a:solidFill>
                <a:schemeClr val="tx1"/>
              </a:solidFill>
            </a:endParaRPr>
          </a:p>
        </p:txBody>
      </p:sp>
      <p:sp>
        <p:nvSpPr>
          <p:cNvPr id="9241" name="Line 41"/>
          <p:cNvSpPr>
            <a:spLocks noChangeShapeType="1"/>
          </p:cNvSpPr>
          <p:nvPr/>
        </p:nvSpPr>
        <p:spPr bwMode="auto">
          <a:xfrm>
            <a:off x="8098466" y="3849600"/>
            <a:ext cx="0" cy="381000"/>
          </a:xfrm>
          <a:prstGeom prst="line">
            <a:avLst/>
          </a:prstGeom>
          <a:noFill/>
          <a:ln w="25400">
            <a:solidFill>
              <a:schemeClr val="tx1"/>
            </a:solidFill>
            <a:round/>
            <a:headEnd/>
            <a:tailEnd/>
          </a:ln>
        </p:spPr>
        <p:txBody>
          <a:bodyPr/>
          <a:lstStyle/>
          <a:p>
            <a:endParaRPr lang="en-US"/>
          </a:p>
        </p:txBody>
      </p:sp>
      <p:sp>
        <p:nvSpPr>
          <p:cNvPr id="9242" name="Text Box 42"/>
          <p:cNvSpPr txBox="1">
            <a:spLocks noChangeArrowheads="1"/>
          </p:cNvSpPr>
          <p:nvPr/>
        </p:nvSpPr>
        <p:spPr bwMode="auto">
          <a:xfrm>
            <a:off x="7869866" y="2782800"/>
            <a:ext cx="457200" cy="369332"/>
          </a:xfrm>
          <a:prstGeom prst="rect">
            <a:avLst/>
          </a:prstGeom>
          <a:noFill/>
          <a:ln w="9525">
            <a:noFill/>
            <a:miter lim="800000"/>
            <a:headEnd/>
            <a:tailEnd/>
          </a:ln>
        </p:spPr>
        <p:txBody>
          <a:bodyPr>
            <a:spAutoFit/>
          </a:bodyPr>
          <a:lstStyle/>
          <a:p>
            <a:pPr algn="ctr">
              <a:spcBef>
                <a:spcPct val="50000"/>
              </a:spcBef>
            </a:pPr>
            <a:r>
              <a:rPr lang="en-US" b="1" dirty="0"/>
              <a:t>P</a:t>
            </a:r>
            <a:r>
              <a:rPr lang="en-US" b="1" baseline="-25000" dirty="0"/>
              <a:t>4</a:t>
            </a:r>
          </a:p>
        </p:txBody>
      </p:sp>
      <p:sp>
        <p:nvSpPr>
          <p:cNvPr id="9243" name="Text Box 43"/>
          <p:cNvSpPr txBox="1">
            <a:spLocks noChangeArrowheads="1"/>
          </p:cNvSpPr>
          <p:nvPr/>
        </p:nvSpPr>
        <p:spPr bwMode="auto">
          <a:xfrm>
            <a:off x="7565066" y="3392400"/>
            <a:ext cx="1066800" cy="369332"/>
          </a:xfrm>
          <a:prstGeom prst="rect">
            <a:avLst/>
          </a:prstGeom>
          <a:noFill/>
          <a:ln w="9525">
            <a:noFill/>
            <a:miter lim="800000"/>
            <a:headEnd/>
            <a:tailEnd/>
          </a:ln>
        </p:spPr>
        <p:txBody>
          <a:bodyPr>
            <a:spAutoFit/>
          </a:bodyPr>
          <a:lstStyle/>
          <a:p>
            <a:pPr algn="ctr">
              <a:spcBef>
                <a:spcPct val="50000"/>
              </a:spcBef>
            </a:pPr>
            <a:r>
              <a:rPr lang="en-US" dirty="0"/>
              <a:t>Cache</a:t>
            </a:r>
            <a:r>
              <a:rPr lang="en-US" baseline="-25000" dirty="0"/>
              <a:t>4</a:t>
            </a:r>
          </a:p>
        </p:txBody>
      </p:sp>
      <p:sp>
        <p:nvSpPr>
          <p:cNvPr id="9247" name="Rectangle 47"/>
          <p:cNvSpPr>
            <a:spLocks noChangeArrowheads="1"/>
          </p:cNvSpPr>
          <p:nvPr/>
        </p:nvSpPr>
        <p:spPr bwMode="auto">
          <a:xfrm>
            <a:off x="3907466" y="4687800"/>
            <a:ext cx="1295400" cy="457200"/>
          </a:xfrm>
          <a:prstGeom prst="rect">
            <a:avLst/>
          </a:prstGeom>
          <a:ln>
            <a:headEnd/>
            <a:tailEnd/>
          </a:ln>
        </p:spPr>
        <p:style>
          <a:lnRef idx="0">
            <a:schemeClr val="accent4"/>
          </a:lnRef>
          <a:fillRef idx="3">
            <a:schemeClr val="accent4"/>
          </a:fillRef>
          <a:effectRef idx="3">
            <a:schemeClr val="accent4"/>
          </a:effectRef>
          <a:fontRef idx="minor">
            <a:schemeClr val="lt1"/>
          </a:fontRef>
        </p:style>
        <p:txBody>
          <a:bodyPr wrap="none" lIns="91432" tIns="45717" rIns="91432" bIns="45717" anchor="ctr"/>
          <a:lstStyle/>
          <a:p>
            <a:pPr>
              <a:spcBef>
                <a:spcPct val="50000"/>
              </a:spcBef>
            </a:pPr>
            <a:endParaRPr lang="en-US">
              <a:solidFill>
                <a:schemeClr val="tx1"/>
              </a:solidFill>
            </a:endParaRPr>
          </a:p>
        </p:txBody>
      </p:sp>
      <p:sp>
        <p:nvSpPr>
          <p:cNvPr id="9248" name="Text Box 48"/>
          <p:cNvSpPr txBox="1">
            <a:spLocks noChangeArrowheads="1"/>
          </p:cNvSpPr>
          <p:nvPr/>
        </p:nvSpPr>
        <p:spPr bwMode="auto">
          <a:xfrm>
            <a:off x="3983666" y="4702088"/>
            <a:ext cx="1143000" cy="369332"/>
          </a:xfrm>
          <a:prstGeom prst="rect">
            <a:avLst/>
          </a:prstGeom>
          <a:noFill/>
          <a:ln w="9525">
            <a:noFill/>
            <a:miter lim="800000"/>
            <a:headEnd/>
            <a:tailEnd/>
          </a:ln>
        </p:spPr>
        <p:txBody>
          <a:bodyPr>
            <a:spAutoFit/>
          </a:bodyPr>
          <a:lstStyle/>
          <a:p>
            <a:pPr algn="ctr">
              <a:spcBef>
                <a:spcPct val="50000"/>
              </a:spcBef>
            </a:pPr>
            <a:r>
              <a:rPr lang="en-US"/>
              <a:t>Cache(s)</a:t>
            </a:r>
          </a:p>
        </p:txBody>
      </p:sp>
      <p:grpSp>
        <p:nvGrpSpPr>
          <p:cNvPr id="8" name="Group 94"/>
          <p:cNvGrpSpPr>
            <a:grpSpLocks/>
          </p:cNvGrpSpPr>
          <p:nvPr/>
        </p:nvGrpSpPr>
        <p:grpSpPr bwMode="auto">
          <a:xfrm>
            <a:off x="6117266" y="3849611"/>
            <a:ext cx="457200" cy="276226"/>
            <a:chOff x="3408" y="4128"/>
            <a:chExt cx="288" cy="174"/>
          </a:xfrm>
        </p:grpSpPr>
        <p:grpSp>
          <p:nvGrpSpPr>
            <p:cNvPr id="9" name="Group 57"/>
            <p:cNvGrpSpPr>
              <a:grpSpLocks/>
            </p:cNvGrpSpPr>
            <p:nvPr/>
          </p:nvGrpSpPr>
          <p:grpSpPr bwMode="auto">
            <a:xfrm flipV="1">
              <a:off x="3408" y="4147"/>
              <a:ext cx="288" cy="144"/>
              <a:chOff x="3456" y="1440"/>
              <a:chExt cx="240" cy="144"/>
            </a:xfrm>
          </p:grpSpPr>
          <p:sp>
            <p:nvSpPr>
              <p:cNvPr id="9278" name="Line 58"/>
              <p:cNvSpPr>
                <a:spLocks noChangeShapeType="1"/>
              </p:cNvSpPr>
              <p:nvPr/>
            </p:nvSpPr>
            <p:spPr bwMode="auto">
              <a:xfrm>
                <a:off x="3456" y="1440"/>
                <a:ext cx="240" cy="0"/>
              </a:xfrm>
              <a:prstGeom prst="line">
                <a:avLst/>
              </a:prstGeom>
              <a:noFill/>
              <a:ln w="19050">
                <a:solidFill>
                  <a:srgbClr val="FF0000"/>
                </a:solidFill>
                <a:round/>
                <a:headEnd/>
                <a:tailEnd type="none" w="lg" len="lg"/>
              </a:ln>
            </p:spPr>
            <p:txBody>
              <a:bodyPr/>
              <a:lstStyle/>
              <a:p>
                <a:endParaRPr lang="en-US"/>
              </a:p>
            </p:txBody>
          </p:sp>
          <p:sp>
            <p:nvSpPr>
              <p:cNvPr id="9279" name="Line 59"/>
              <p:cNvSpPr>
                <a:spLocks noChangeShapeType="1"/>
              </p:cNvSpPr>
              <p:nvPr/>
            </p:nvSpPr>
            <p:spPr bwMode="auto">
              <a:xfrm>
                <a:off x="3696" y="1440"/>
                <a:ext cx="0" cy="144"/>
              </a:xfrm>
              <a:prstGeom prst="line">
                <a:avLst/>
              </a:prstGeom>
              <a:noFill/>
              <a:ln w="19050">
                <a:solidFill>
                  <a:srgbClr val="FF0000"/>
                </a:solidFill>
                <a:round/>
                <a:headEnd/>
                <a:tailEnd type="arrow" w="lg" len="lg"/>
              </a:ln>
            </p:spPr>
            <p:txBody>
              <a:bodyPr/>
              <a:lstStyle/>
              <a:p>
                <a:endParaRPr lang="en-US"/>
              </a:p>
            </p:txBody>
          </p:sp>
        </p:grpSp>
        <p:sp>
          <p:nvSpPr>
            <p:cNvPr id="9277" name="Text Box 60"/>
            <p:cNvSpPr txBox="1">
              <a:spLocks noChangeArrowheads="1"/>
            </p:cNvSpPr>
            <p:nvPr/>
          </p:nvSpPr>
          <p:spPr bwMode="auto">
            <a:xfrm>
              <a:off x="3456" y="4128"/>
              <a:ext cx="240" cy="174"/>
            </a:xfrm>
            <a:prstGeom prst="rect">
              <a:avLst/>
            </a:prstGeom>
            <a:noFill/>
            <a:ln w="9525">
              <a:noFill/>
              <a:miter lim="800000"/>
              <a:headEnd/>
              <a:tailEnd/>
            </a:ln>
          </p:spPr>
          <p:txBody>
            <a:bodyPr>
              <a:spAutoFit/>
            </a:bodyPr>
            <a:lstStyle/>
            <a:p>
              <a:pPr>
                <a:spcBef>
                  <a:spcPct val="50000"/>
                </a:spcBef>
              </a:pPr>
              <a:r>
                <a:rPr lang="en-US" sz="1200"/>
                <a:t>(3)</a:t>
              </a:r>
            </a:p>
          </p:txBody>
        </p:sp>
      </p:grpSp>
      <p:sp>
        <p:nvSpPr>
          <p:cNvPr id="5186" name="Text Box 66"/>
          <p:cNvSpPr txBox="1">
            <a:spLocks noChangeArrowheads="1"/>
          </p:cNvSpPr>
          <p:nvPr/>
        </p:nvSpPr>
        <p:spPr bwMode="auto">
          <a:xfrm>
            <a:off x="7260266" y="2279563"/>
            <a:ext cx="381000" cy="276999"/>
          </a:xfrm>
          <a:prstGeom prst="rect">
            <a:avLst/>
          </a:prstGeom>
          <a:noFill/>
          <a:ln w="9525">
            <a:noFill/>
            <a:miter lim="800000"/>
            <a:headEnd/>
            <a:tailEnd/>
          </a:ln>
        </p:spPr>
        <p:txBody>
          <a:bodyPr>
            <a:spAutoFit/>
          </a:bodyPr>
          <a:lstStyle/>
          <a:p>
            <a:pPr>
              <a:spcBef>
                <a:spcPct val="50000"/>
              </a:spcBef>
            </a:pPr>
            <a:r>
              <a:rPr lang="en-US" sz="1200"/>
              <a:t>(3)</a:t>
            </a:r>
          </a:p>
        </p:txBody>
      </p:sp>
      <p:sp>
        <p:nvSpPr>
          <p:cNvPr id="5187" name="Text Box 67"/>
          <p:cNvSpPr txBox="1">
            <a:spLocks noChangeArrowheads="1"/>
          </p:cNvSpPr>
          <p:nvPr/>
        </p:nvSpPr>
        <p:spPr bwMode="auto">
          <a:xfrm>
            <a:off x="6172200" y="1856031"/>
            <a:ext cx="1066800" cy="523220"/>
          </a:xfrm>
          <a:prstGeom prst="rect">
            <a:avLst/>
          </a:prstGeom>
          <a:noFill/>
          <a:ln w="9525">
            <a:noFill/>
            <a:miter lim="800000"/>
            <a:headEnd/>
            <a:tailEnd/>
          </a:ln>
        </p:spPr>
        <p:txBody>
          <a:bodyPr>
            <a:spAutoFit/>
          </a:bodyPr>
          <a:lstStyle/>
          <a:p>
            <a:pPr algn="ctr">
              <a:spcBef>
                <a:spcPct val="50000"/>
              </a:spcBef>
            </a:pPr>
            <a:r>
              <a:rPr lang="en-US" sz="1400"/>
              <a:t>I/O Initiator</a:t>
            </a:r>
          </a:p>
        </p:txBody>
      </p:sp>
      <p:sp>
        <p:nvSpPr>
          <p:cNvPr id="5188" name="Text Box 68"/>
          <p:cNvSpPr txBox="1">
            <a:spLocks noChangeArrowheads="1"/>
          </p:cNvSpPr>
          <p:nvPr/>
        </p:nvSpPr>
        <p:spPr bwMode="auto">
          <a:xfrm>
            <a:off x="6193466" y="2325600"/>
            <a:ext cx="533400" cy="307777"/>
          </a:xfrm>
          <a:prstGeom prst="rect">
            <a:avLst/>
          </a:prstGeom>
          <a:noFill/>
          <a:ln w="9525">
            <a:noFill/>
            <a:miter lim="800000"/>
            <a:headEnd/>
            <a:tailEnd/>
          </a:ln>
        </p:spPr>
        <p:txBody>
          <a:bodyPr>
            <a:spAutoFit/>
          </a:bodyPr>
          <a:lstStyle/>
          <a:p>
            <a:pPr algn="ctr">
              <a:spcBef>
                <a:spcPct val="50000"/>
              </a:spcBef>
            </a:pPr>
            <a:r>
              <a:rPr lang="en-US" sz="1400"/>
              <a:t>ISR</a:t>
            </a:r>
          </a:p>
        </p:txBody>
      </p:sp>
      <p:sp>
        <p:nvSpPr>
          <p:cNvPr id="5190" name="Text Box 70"/>
          <p:cNvSpPr txBox="1">
            <a:spLocks noChangeArrowheads="1"/>
          </p:cNvSpPr>
          <p:nvPr/>
        </p:nvSpPr>
        <p:spPr bwMode="auto">
          <a:xfrm>
            <a:off x="6650666" y="2325600"/>
            <a:ext cx="609600" cy="307777"/>
          </a:xfrm>
          <a:prstGeom prst="rect">
            <a:avLst/>
          </a:prstGeom>
          <a:noFill/>
          <a:ln w="9525">
            <a:noFill/>
            <a:miter lim="800000"/>
            <a:headEnd/>
            <a:tailEnd/>
          </a:ln>
        </p:spPr>
        <p:txBody>
          <a:bodyPr>
            <a:spAutoFit/>
          </a:bodyPr>
          <a:lstStyle/>
          <a:p>
            <a:pPr algn="ctr">
              <a:spcBef>
                <a:spcPct val="50000"/>
              </a:spcBef>
            </a:pPr>
            <a:r>
              <a:rPr lang="en-US" sz="1400"/>
              <a:t>DPC</a:t>
            </a:r>
          </a:p>
        </p:txBody>
      </p:sp>
      <p:sp>
        <p:nvSpPr>
          <p:cNvPr id="5191" name="Text Box 71"/>
          <p:cNvSpPr txBox="1">
            <a:spLocks noChangeArrowheads="1"/>
          </p:cNvSpPr>
          <p:nvPr/>
        </p:nvSpPr>
        <p:spPr bwMode="auto">
          <a:xfrm>
            <a:off x="5736266" y="2859000"/>
            <a:ext cx="457200" cy="276999"/>
          </a:xfrm>
          <a:prstGeom prst="rect">
            <a:avLst/>
          </a:prstGeom>
          <a:noFill/>
          <a:ln w="9525">
            <a:noFill/>
            <a:miter lim="800000"/>
            <a:headEnd/>
            <a:tailEnd/>
          </a:ln>
        </p:spPr>
        <p:txBody>
          <a:bodyPr>
            <a:spAutoFit/>
          </a:bodyPr>
          <a:lstStyle/>
          <a:p>
            <a:pPr algn="ctr">
              <a:spcBef>
                <a:spcPct val="50000"/>
              </a:spcBef>
            </a:pPr>
            <a:r>
              <a:rPr lang="en-US" sz="1200" dirty="0"/>
              <a:t>(2)</a:t>
            </a:r>
          </a:p>
        </p:txBody>
      </p:sp>
      <p:sp>
        <p:nvSpPr>
          <p:cNvPr id="9256" name="Rectangle 74"/>
          <p:cNvSpPr>
            <a:spLocks noChangeArrowheads="1"/>
          </p:cNvSpPr>
          <p:nvPr/>
        </p:nvSpPr>
        <p:spPr bwMode="auto">
          <a:xfrm>
            <a:off x="1850066" y="2630400"/>
            <a:ext cx="1066800" cy="1219200"/>
          </a:xfrm>
          <a:prstGeom prst="rect">
            <a:avLst/>
          </a:prstGeom>
          <a:gradFill>
            <a:gsLst>
              <a:gs pos="0">
                <a:schemeClr val="accent2">
                  <a:shade val="47500"/>
                  <a:satMod val="137000"/>
                </a:schemeClr>
              </a:gs>
              <a:gs pos="55000">
                <a:schemeClr val="accent2">
                  <a:shade val="69000"/>
                  <a:satMod val="137000"/>
                </a:schemeClr>
              </a:gs>
              <a:gs pos="100000">
                <a:schemeClr val="accent2">
                  <a:shade val="98000"/>
                  <a:satMod val="137000"/>
                </a:schemeClr>
              </a:gs>
            </a:gsLst>
            <a:lin ang="16200000" scaled="0"/>
          </a:gradFill>
          <a:ln>
            <a:headEnd/>
            <a:tailEnd/>
          </a:ln>
        </p:spPr>
        <p:style>
          <a:lnRef idx="0">
            <a:schemeClr val="accent1"/>
          </a:lnRef>
          <a:fillRef idx="3">
            <a:schemeClr val="accent1"/>
          </a:fillRef>
          <a:effectRef idx="3">
            <a:schemeClr val="accent1"/>
          </a:effectRef>
          <a:fontRef idx="minor">
            <a:schemeClr val="lt1"/>
          </a:fontRef>
        </p:style>
        <p:txBody>
          <a:bodyPr wrap="none" lIns="91432" tIns="45717" rIns="91432" bIns="45717" anchor="ctr"/>
          <a:lstStyle/>
          <a:p>
            <a:endParaRPr lang="en-US">
              <a:solidFill>
                <a:schemeClr val="tx1"/>
              </a:solidFill>
            </a:endParaRPr>
          </a:p>
        </p:txBody>
      </p:sp>
      <p:sp>
        <p:nvSpPr>
          <p:cNvPr id="5195" name="Oval 75"/>
          <p:cNvSpPr>
            <a:spLocks noChangeArrowheads="1"/>
          </p:cNvSpPr>
          <p:nvPr/>
        </p:nvSpPr>
        <p:spPr bwMode="auto">
          <a:xfrm>
            <a:off x="2078666" y="2706600"/>
            <a:ext cx="609600" cy="609600"/>
          </a:xfrm>
          <a:prstGeom prst="ellipse">
            <a:avLst/>
          </a:prstGeom>
          <a:ln>
            <a:headEnd/>
            <a:tailEnd/>
          </a:ln>
        </p:spPr>
        <p:style>
          <a:lnRef idx="0">
            <a:schemeClr val="accent4"/>
          </a:lnRef>
          <a:fillRef idx="3">
            <a:schemeClr val="accent4"/>
          </a:fillRef>
          <a:effectRef idx="3">
            <a:schemeClr val="accent4"/>
          </a:effectRef>
          <a:fontRef idx="minor">
            <a:schemeClr val="lt1"/>
          </a:fontRef>
        </p:style>
        <p:txBody>
          <a:bodyPr wrap="none" lIns="91432" tIns="45717" rIns="91432" bIns="45717" anchor="ctr"/>
          <a:lstStyle/>
          <a:p>
            <a:endParaRPr lang="en-US">
              <a:solidFill>
                <a:schemeClr val="tx1"/>
              </a:solidFill>
            </a:endParaRPr>
          </a:p>
        </p:txBody>
      </p:sp>
      <p:sp>
        <p:nvSpPr>
          <p:cNvPr id="9258" name="Rectangle 76"/>
          <p:cNvSpPr>
            <a:spLocks noChangeArrowheads="1"/>
          </p:cNvSpPr>
          <p:nvPr/>
        </p:nvSpPr>
        <p:spPr bwMode="auto">
          <a:xfrm>
            <a:off x="1926266" y="3392400"/>
            <a:ext cx="914400" cy="381000"/>
          </a:xfrm>
          <a:prstGeom prst="rect">
            <a:avLst/>
          </a:prstGeom>
          <a:ln>
            <a:headEnd/>
            <a:tailEnd/>
          </a:ln>
        </p:spPr>
        <p:style>
          <a:lnRef idx="0">
            <a:schemeClr val="accent4"/>
          </a:lnRef>
          <a:fillRef idx="3">
            <a:schemeClr val="accent4"/>
          </a:fillRef>
          <a:effectRef idx="3">
            <a:schemeClr val="accent4"/>
          </a:effectRef>
          <a:fontRef idx="minor">
            <a:schemeClr val="lt1"/>
          </a:fontRef>
        </p:style>
        <p:txBody>
          <a:bodyPr wrap="none" lIns="91432" tIns="45717" rIns="91432" bIns="45717" anchor="ctr"/>
          <a:lstStyle/>
          <a:p>
            <a:pPr>
              <a:spcBef>
                <a:spcPct val="50000"/>
              </a:spcBef>
            </a:pPr>
            <a:endParaRPr lang="en-US">
              <a:solidFill>
                <a:schemeClr val="tx1"/>
              </a:solidFill>
            </a:endParaRPr>
          </a:p>
        </p:txBody>
      </p:sp>
      <p:sp>
        <p:nvSpPr>
          <p:cNvPr id="9259" name="Line 77"/>
          <p:cNvSpPr>
            <a:spLocks noChangeShapeType="1"/>
          </p:cNvSpPr>
          <p:nvPr/>
        </p:nvSpPr>
        <p:spPr bwMode="auto">
          <a:xfrm>
            <a:off x="2383466" y="3849600"/>
            <a:ext cx="0" cy="381000"/>
          </a:xfrm>
          <a:prstGeom prst="line">
            <a:avLst/>
          </a:prstGeom>
          <a:noFill/>
          <a:ln w="25400">
            <a:solidFill>
              <a:schemeClr val="tx1"/>
            </a:solidFill>
            <a:round/>
            <a:headEnd/>
            <a:tailEnd/>
          </a:ln>
        </p:spPr>
        <p:txBody>
          <a:bodyPr/>
          <a:lstStyle/>
          <a:p>
            <a:endParaRPr lang="en-US"/>
          </a:p>
        </p:txBody>
      </p:sp>
      <p:sp>
        <p:nvSpPr>
          <p:cNvPr id="9260" name="Text Box 78"/>
          <p:cNvSpPr txBox="1">
            <a:spLocks noChangeArrowheads="1"/>
          </p:cNvSpPr>
          <p:nvPr/>
        </p:nvSpPr>
        <p:spPr bwMode="auto">
          <a:xfrm>
            <a:off x="2154866" y="2782800"/>
            <a:ext cx="457200" cy="369332"/>
          </a:xfrm>
          <a:prstGeom prst="rect">
            <a:avLst/>
          </a:prstGeom>
          <a:noFill/>
          <a:ln w="9525">
            <a:noFill/>
            <a:miter lim="800000"/>
            <a:headEnd/>
            <a:tailEnd/>
          </a:ln>
        </p:spPr>
        <p:txBody>
          <a:bodyPr>
            <a:spAutoFit/>
          </a:bodyPr>
          <a:lstStyle/>
          <a:p>
            <a:pPr algn="ctr">
              <a:spcBef>
                <a:spcPct val="50000"/>
              </a:spcBef>
            </a:pPr>
            <a:r>
              <a:rPr lang="en-US" b="1" dirty="0"/>
              <a:t>P</a:t>
            </a:r>
            <a:r>
              <a:rPr lang="en-US" b="1" baseline="-25000" dirty="0"/>
              <a:t>2</a:t>
            </a:r>
          </a:p>
        </p:txBody>
      </p:sp>
      <p:sp>
        <p:nvSpPr>
          <p:cNvPr id="9261" name="Text Box 79"/>
          <p:cNvSpPr txBox="1">
            <a:spLocks noChangeArrowheads="1"/>
          </p:cNvSpPr>
          <p:nvPr/>
        </p:nvSpPr>
        <p:spPr bwMode="auto">
          <a:xfrm>
            <a:off x="1850066" y="3392400"/>
            <a:ext cx="1066800" cy="369332"/>
          </a:xfrm>
          <a:prstGeom prst="rect">
            <a:avLst/>
          </a:prstGeom>
          <a:noFill/>
          <a:ln w="9525">
            <a:noFill/>
            <a:miter lim="800000"/>
            <a:headEnd/>
            <a:tailEnd/>
          </a:ln>
        </p:spPr>
        <p:txBody>
          <a:bodyPr>
            <a:spAutoFit/>
          </a:bodyPr>
          <a:lstStyle/>
          <a:p>
            <a:pPr algn="ctr">
              <a:spcBef>
                <a:spcPct val="50000"/>
              </a:spcBef>
            </a:pPr>
            <a:r>
              <a:rPr lang="en-US" dirty="0"/>
              <a:t>Cache</a:t>
            </a:r>
            <a:r>
              <a:rPr lang="en-US" baseline="-25000" dirty="0"/>
              <a:t>2</a:t>
            </a:r>
          </a:p>
        </p:txBody>
      </p:sp>
      <p:sp>
        <p:nvSpPr>
          <p:cNvPr id="9262" name="Line 80"/>
          <p:cNvSpPr>
            <a:spLocks noChangeShapeType="1"/>
          </p:cNvSpPr>
          <p:nvPr/>
        </p:nvSpPr>
        <p:spPr bwMode="auto">
          <a:xfrm flipV="1">
            <a:off x="6041066" y="4230600"/>
            <a:ext cx="0" cy="381000"/>
          </a:xfrm>
          <a:prstGeom prst="line">
            <a:avLst/>
          </a:prstGeom>
          <a:noFill/>
          <a:ln w="25400">
            <a:solidFill>
              <a:schemeClr val="tx1"/>
            </a:solidFill>
            <a:round/>
            <a:headEnd/>
            <a:tailEnd/>
          </a:ln>
        </p:spPr>
        <p:txBody>
          <a:bodyPr/>
          <a:lstStyle/>
          <a:p>
            <a:endParaRPr lang="en-US"/>
          </a:p>
        </p:txBody>
      </p:sp>
      <p:sp>
        <p:nvSpPr>
          <p:cNvPr id="5201" name="Oval 81"/>
          <p:cNvSpPr>
            <a:spLocks noChangeArrowheads="1"/>
          </p:cNvSpPr>
          <p:nvPr/>
        </p:nvSpPr>
        <p:spPr bwMode="auto">
          <a:xfrm>
            <a:off x="5660066" y="5373600"/>
            <a:ext cx="762000" cy="152400"/>
          </a:xfrm>
          <a:prstGeom prst="ellipse">
            <a:avLst/>
          </a:prstGeom>
          <a:ln>
            <a:headEnd/>
            <a:tailEnd/>
          </a:ln>
        </p:spPr>
        <p:style>
          <a:lnRef idx="0">
            <a:schemeClr val="accent3"/>
          </a:lnRef>
          <a:fillRef idx="3">
            <a:schemeClr val="accent3"/>
          </a:fillRef>
          <a:effectRef idx="3">
            <a:schemeClr val="accent3"/>
          </a:effectRef>
          <a:fontRef idx="minor">
            <a:schemeClr val="lt1"/>
          </a:fontRef>
        </p:style>
        <p:txBody>
          <a:bodyPr wrap="none" anchor="ctr"/>
          <a:lstStyle/>
          <a:p>
            <a:endParaRPr lang="en-US">
              <a:solidFill>
                <a:schemeClr val="tx1"/>
              </a:solidFill>
            </a:endParaRPr>
          </a:p>
        </p:txBody>
      </p:sp>
      <p:sp>
        <p:nvSpPr>
          <p:cNvPr id="5202" name="Rectangle 82"/>
          <p:cNvSpPr>
            <a:spLocks noChangeArrowheads="1"/>
          </p:cNvSpPr>
          <p:nvPr/>
        </p:nvSpPr>
        <p:spPr bwMode="auto">
          <a:xfrm>
            <a:off x="5660066" y="4687800"/>
            <a:ext cx="762000" cy="762000"/>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wrap="none" anchor="ctr"/>
          <a:lstStyle/>
          <a:p>
            <a:endParaRPr lang="en-US">
              <a:solidFill>
                <a:schemeClr val="tx1"/>
              </a:solidFill>
            </a:endParaRPr>
          </a:p>
        </p:txBody>
      </p:sp>
      <p:sp>
        <p:nvSpPr>
          <p:cNvPr id="5203" name="Oval 83"/>
          <p:cNvSpPr>
            <a:spLocks noChangeArrowheads="1"/>
          </p:cNvSpPr>
          <p:nvPr/>
        </p:nvSpPr>
        <p:spPr bwMode="auto">
          <a:xfrm>
            <a:off x="5660066" y="4611600"/>
            <a:ext cx="762000" cy="152400"/>
          </a:xfrm>
          <a:prstGeom prst="ellipse">
            <a:avLst/>
          </a:prstGeom>
          <a:ln>
            <a:headEnd/>
            <a:tailEnd/>
          </a:ln>
        </p:spPr>
        <p:style>
          <a:lnRef idx="0">
            <a:schemeClr val="accent3"/>
          </a:lnRef>
          <a:fillRef idx="3">
            <a:schemeClr val="accent3"/>
          </a:fillRef>
          <a:effectRef idx="3">
            <a:schemeClr val="accent3"/>
          </a:effectRef>
          <a:fontRef idx="minor">
            <a:schemeClr val="lt1"/>
          </a:fontRef>
        </p:style>
        <p:txBody>
          <a:bodyPr wrap="none" anchor="ctr"/>
          <a:lstStyle/>
          <a:p>
            <a:endParaRPr lang="en-US">
              <a:solidFill>
                <a:schemeClr val="tx1"/>
              </a:solidFill>
            </a:endParaRPr>
          </a:p>
        </p:txBody>
      </p:sp>
      <p:sp>
        <p:nvSpPr>
          <p:cNvPr id="5205" name="Text Box 85"/>
          <p:cNvSpPr txBox="1">
            <a:spLocks noChangeArrowheads="1"/>
          </p:cNvSpPr>
          <p:nvPr/>
        </p:nvSpPr>
        <p:spPr bwMode="auto">
          <a:xfrm>
            <a:off x="5660066" y="4840200"/>
            <a:ext cx="762000" cy="369332"/>
          </a:xfrm>
          <a:prstGeom prst="rect">
            <a:avLst/>
          </a:prstGeom>
          <a:noFill/>
          <a:ln w="9525">
            <a:noFill/>
            <a:miter lim="800000"/>
            <a:headEnd/>
            <a:tailEnd/>
          </a:ln>
        </p:spPr>
        <p:txBody>
          <a:bodyPr>
            <a:spAutoFit/>
          </a:bodyPr>
          <a:lstStyle/>
          <a:p>
            <a:pPr algn="ctr">
              <a:spcBef>
                <a:spcPct val="50000"/>
              </a:spcBef>
            </a:pPr>
            <a:r>
              <a:rPr lang="en-US" b="1" dirty="0" err="1">
                <a:solidFill>
                  <a:schemeClr val="bg1"/>
                </a:solidFill>
              </a:rPr>
              <a:t>Disk</a:t>
            </a:r>
            <a:r>
              <a:rPr lang="en-US" b="1" baseline="-25000" dirty="0" err="1">
                <a:solidFill>
                  <a:schemeClr val="bg1"/>
                </a:solidFill>
              </a:rPr>
              <a:t>B</a:t>
            </a:r>
            <a:endParaRPr lang="en-US" b="1" baseline="-25000" dirty="0">
              <a:solidFill>
                <a:schemeClr val="bg1"/>
              </a:solidFill>
            </a:endParaRPr>
          </a:p>
        </p:txBody>
      </p:sp>
      <p:sp>
        <p:nvSpPr>
          <p:cNvPr id="5209" name="Freeform 89"/>
          <p:cNvSpPr>
            <a:spLocks/>
          </p:cNvSpPr>
          <p:nvPr/>
        </p:nvSpPr>
        <p:spPr bwMode="auto">
          <a:xfrm>
            <a:off x="5723566" y="3011400"/>
            <a:ext cx="698500" cy="1600200"/>
          </a:xfrm>
          <a:custGeom>
            <a:avLst/>
            <a:gdLst>
              <a:gd name="T0" fmla="*/ 2147483647 w 440"/>
              <a:gd name="T1" fmla="*/ 2147483647 h 1008"/>
              <a:gd name="T2" fmla="*/ 2147483647 w 440"/>
              <a:gd name="T3" fmla="*/ 2147483647 h 1008"/>
              <a:gd name="T4" fmla="*/ 2147483647 w 440"/>
              <a:gd name="T5" fmla="*/ 0 h 1008"/>
              <a:gd name="T6" fmla="*/ 0 60000 65536"/>
              <a:gd name="T7" fmla="*/ 0 60000 65536"/>
              <a:gd name="T8" fmla="*/ 0 60000 65536"/>
              <a:gd name="T9" fmla="*/ 0 w 440"/>
              <a:gd name="T10" fmla="*/ 0 h 1008"/>
              <a:gd name="T11" fmla="*/ 440 w 440"/>
              <a:gd name="T12" fmla="*/ 1008 h 1008"/>
            </a:gdLst>
            <a:ahLst/>
            <a:cxnLst>
              <a:cxn ang="T6">
                <a:pos x="T0" y="T1"/>
              </a:cxn>
              <a:cxn ang="T7">
                <a:pos x="T2" y="T3"/>
              </a:cxn>
              <a:cxn ang="T8">
                <a:pos x="T4" y="T5"/>
              </a:cxn>
            </a:cxnLst>
            <a:rect l="T9" t="T10" r="T11" b="T12"/>
            <a:pathLst>
              <a:path w="440" h="1008">
                <a:moveTo>
                  <a:pt x="104" y="1008"/>
                </a:moveTo>
                <a:cubicBezTo>
                  <a:pt x="52" y="708"/>
                  <a:pt x="0" y="408"/>
                  <a:pt x="56" y="240"/>
                </a:cubicBezTo>
                <a:cubicBezTo>
                  <a:pt x="112" y="72"/>
                  <a:pt x="376" y="40"/>
                  <a:pt x="440" y="0"/>
                </a:cubicBezTo>
              </a:path>
            </a:pathLst>
          </a:custGeom>
          <a:noFill/>
          <a:ln w="19050">
            <a:solidFill>
              <a:srgbClr val="FF0000"/>
            </a:solidFill>
            <a:round/>
            <a:headEnd/>
            <a:tailEnd type="arrow" w="lg" len="lg"/>
          </a:ln>
        </p:spPr>
        <p:txBody>
          <a:bodyPr/>
          <a:lstStyle/>
          <a:p>
            <a:endParaRPr lang="en-US"/>
          </a:p>
        </p:txBody>
      </p:sp>
      <p:sp>
        <p:nvSpPr>
          <p:cNvPr id="5211" name="Text Box 91"/>
          <p:cNvSpPr txBox="1">
            <a:spLocks noChangeArrowheads="1"/>
          </p:cNvSpPr>
          <p:nvPr/>
        </p:nvSpPr>
        <p:spPr bwMode="auto">
          <a:xfrm>
            <a:off x="7565066" y="2325600"/>
            <a:ext cx="533400" cy="304800"/>
          </a:xfrm>
          <a:prstGeom prst="rect">
            <a:avLst/>
          </a:prstGeom>
          <a:noFill/>
          <a:ln w="9525">
            <a:noFill/>
            <a:miter lim="800000"/>
            <a:headEnd/>
            <a:tailEnd/>
          </a:ln>
        </p:spPr>
        <p:txBody>
          <a:bodyPr>
            <a:spAutoFit/>
          </a:bodyPr>
          <a:lstStyle/>
          <a:p>
            <a:pPr algn="ctr">
              <a:spcBef>
                <a:spcPct val="50000"/>
              </a:spcBef>
            </a:pPr>
            <a:r>
              <a:rPr lang="en-US" sz="1400"/>
              <a:t>ISR</a:t>
            </a:r>
          </a:p>
        </p:txBody>
      </p:sp>
      <p:sp>
        <p:nvSpPr>
          <p:cNvPr id="5213" name="Freeform 93"/>
          <p:cNvSpPr>
            <a:spLocks/>
          </p:cNvSpPr>
          <p:nvPr/>
        </p:nvSpPr>
        <p:spPr bwMode="auto">
          <a:xfrm>
            <a:off x="6955466" y="2554200"/>
            <a:ext cx="914400" cy="228600"/>
          </a:xfrm>
          <a:custGeom>
            <a:avLst/>
            <a:gdLst>
              <a:gd name="T0" fmla="*/ 2147483647 w 576"/>
              <a:gd name="T1" fmla="*/ 2147483647 h 144"/>
              <a:gd name="T2" fmla="*/ 2147483647 w 576"/>
              <a:gd name="T3" fmla="*/ 0 h 144"/>
              <a:gd name="T4" fmla="*/ 0 w 576"/>
              <a:gd name="T5" fmla="*/ 2147483647 h 144"/>
              <a:gd name="T6" fmla="*/ 0 60000 65536"/>
              <a:gd name="T7" fmla="*/ 0 60000 65536"/>
              <a:gd name="T8" fmla="*/ 0 60000 65536"/>
              <a:gd name="T9" fmla="*/ 0 w 576"/>
              <a:gd name="T10" fmla="*/ 0 h 144"/>
              <a:gd name="T11" fmla="*/ 576 w 576"/>
              <a:gd name="T12" fmla="*/ 144 h 144"/>
            </a:gdLst>
            <a:ahLst/>
            <a:cxnLst>
              <a:cxn ang="T6">
                <a:pos x="T0" y="T1"/>
              </a:cxn>
              <a:cxn ang="T7">
                <a:pos x="T2" y="T3"/>
              </a:cxn>
              <a:cxn ang="T8">
                <a:pos x="T4" y="T5"/>
              </a:cxn>
            </a:cxnLst>
            <a:rect l="T9" t="T10" r="T11" b="T12"/>
            <a:pathLst>
              <a:path w="576" h="144">
                <a:moveTo>
                  <a:pt x="576" y="144"/>
                </a:moveTo>
                <a:cubicBezTo>
                  <a:pt x="480" y="72"/>
                  <a:pt x="384" y="0"/>
                  <a:pt x="288" y="0"/>
                </a:cubicBezTo>
                <a:cubicBezTo>
                  <a:pt x="192" y="0"/>
                  <a:pt x="96" y="72"/>
                  <a:pt x="0" y="144"/>
                </a:cubicBezTo>
              </a:path>
            </a:pathLst>
          </a:custGeom>
          <a:noFill/>
          <a:ln w="19050">
            <a:solidFill>
              <a:srgbClr val="FF0000"/>
            </a:solidFill>
            <a:round/>
            <a:headEnd/>
            <a:tailEnd type="arrow" w="lg" len="lg"/>
          </a:ln>
        </p:spPr>
        <p:txBody>
          <a:bodyPr/>
          <a:lstStyle/>
          <a:p>
            <a:endParaRPr lang="en-US"/>
          </a:p>
        </p:txBody>
      </p:sp>
      <p:sp>
        <p:nvSpPr>
          <p:cNvPr id="5215" name="Freeform 95"/>
          <p:cNvSpPr>
            <a:spLocks/>
          </p:cNvSpPr>
          <p:nvPr/>
        </p:nvSpPr>
        <p:spPr bwMode="auto">
          <a:xfrm>
            <a:off x="6180766" y="2922500"/>
            <a:ext cx="1612900" cy="1689100"/>
          </a:xfrm>
          <a:custGeom>
            <a:avLst/>
            <a:gdLst>
              <a:gd name="T0" fmla="*/ 2147483647 w 1016"/>
              <a:gd name="T1" fmla="*/ 2147483647 h 1064"/>
              <a:gd name="T2" fmla="*/ 2147483647 w 1016"/>
              <a:gd name="T3" fmla="*/ 2147483647 h 1064"/>
              <a:gd name="T4" fmla="*/ 2147483647 w 1016"/>
              <a:gd name="T5" fmla="*/ 2147483647 h 1064"/>
              <a:gd name="T6" fmla="*/ 2147483647 w 1016"/>
              <a:gd name="T7" fmla="*/ 2147483647 h 1064"/>
              <a:gd name="T8" fmla="*/ 2147483647 w 1016"/>
              <a:gd name="T9" fmla="*/ 2147483647 h 1064"/>
              <a:gd name="T10" fmla="*/ 0 60000 65536"/>
              <a:gd name="T11" fmla="*/ 0 60000 65536"/>
              <a:gd name="T12" fmla="*/ 0 60000 65536"/>
              <a:gd name="T13" fmla="*/ 0 60000 65536"/>
              <a:gd name="T14" fmla="*/ 0 60000 65536"/>
              <a:gd name="T15" fmla="*/ 0 w 1016"/>
              <a:gd name="T16" fmla="*/ 0 h 1064"/>
              <a:gd name="T17" fmla="*/ 1016 w 1016"/>
              <a:gd name="T18" fmla="*/ 1064 h 1064"/>
            </a:gdLst>
            <a:ahLst/>
            <a:cxnLst>
              <a:cxn ang="T10">
                <a:pos x="T0" y="T1"/>
              </a:cxn>
              <a:cxn ang="T11">
                <a:pos x="T2" y="T3"/>
              </a:cxn>
              <a:cxn ang="T12">
                <a:pos x="T4" y="T5"/>
              </a:cxn>
              <a:cxn ang="T13">
                <a:pos x="T6" y="T7"/>
              </a:cxn>
              <a:cxn ang="T14">
                <a:pos x="T8" y="T9"/>
              </a:cxn>
            </a:cxnLst>
            <a:rect l="T15" t="T16" r="T17" b="T18"/>
            <a:pathLst>
              <a:path w="1016" h="1064">
                <a:moveTo>
                  <a:pt x="8" y="1064"/>
                </a:moveTo>
                <a:cubicBezTo>
                  <a:pt x="4" y="1004"/>
                  <a:pt x="0" y="944"/>
                  <a:pt x="104" y="920"/>
                </a:cubicBezTo>
                <a:cubicBezTo>
                  <a:pt x="208" y="896"/>
                  <a:pt x="520" y="1048"/>
                  <a:pt x="632" y="920"/>
                </a:cubicBezTo>
                <a:cubicBezTo>
                  <a:pt x="744" y="792"/>
                  <a:pt x="712" y="304"/>
                  <a:pt x="776" y="152"/>
                </a:cubicBezTo>
                <a:cubicBezTo>
                  <a:pt x="840" y="0"/>
                  <a:pt x="928" y="4"/>
                  <a:pt x="1016" y="8"/>
                </a:cubicBezTo>
              </a:path>
            </a:pathLst>
          </a:custGeom>
          <a:noFill/>
          <a:ln w="19050">
            <a:solidFill>
              <a:srgbClr val="FF0000"/>
            </a:solidFill>
            <a:prstDash val="sysDot"/>
            <a:round/>
            <a:headEnd/>
            <a:tailEnd type="arrow" w="lg" len="lg"/>
          </a:ln>
        </p:spPr>
        <p:txBody>
          <a:bodyPr/>
          <a:lstStyle/>
          <a:p>
            <a:endParaRPr lang="en-US"/>
          </a:p>
        </p:txBody>
      </p:sp>
      <p:sp>
        <p:nvSpPr>
          <p:cNvPr id="9268" name="Line 86"/>
          <p:cNvSpPr>
            <a:spLocks noChangeShapeType="1"/>
          </p:cNvSpPr>
          <p:nvPr/>
        </p:nvSpPr>
        <p:spPr bwMode="auto">
          <a:xfrm>
            <a:off x="5660066" y="4687800"/>
            <a:ext cx="0" cy="762000"/>
          </a:xfrm>
          <a:prstGeom prst="line">
            <a:avLst/>
          </a:prstGeom>
          <a:noFill/>
          <a:ln w="9525">
            <a:solidFill>
              <a:schemeClr val="tx1"/>
            </a:solidFill>
            <a:round/>
            <a:headEnd/>
            <a:tailEnd/>
          </a:ln>
          <a:scene3d>
            <a:camera prst="orthographicFront"/>
            <a:lightRig rig="threePt" dir="t"/>
          </a:scene3d>
          <a:sp3d>
            <a:bevelT h="38100"/>
          </a:sp3d>
        </p:spPr>
        <p:txBody>
          <a:bodyPr/>
          <a:lstStyle/>
          <a:p>
            <a:endParaRPr lang="en-US"/>
          </a:p>
        </p:txBody>
      </p:sp>
      <p:sp>
        <p:nvSpPr>
          <p:cNvPr id="9266" name="Line 84"/>
          <p:cNvSpPr>
            <a:spLocks noChangeShapeType="1"/>
          </p:cNvSpPr>
          <p:nvPr/>
        </p:nvSpPr>
        <p:spPr bwMode="auto">
          <a:xfrm>
            <a:off x="6422066" y="4687800"/>
            <a:ext cx="0" cy="762000"/>
          </a:xfrm>
          <a:prstGeom prst="line">
            <a:avLst/>
          </a:prstGeom>
          <a:noFill/>
          <a:ln w="3175">
            <a:solidFill>
              <a:schemeClr val="tx1"/>
            </a:solidFill>
            <a:miter lim="800000"/>
            <a:headEnd/>
            <a:tailEnd/>
          </a:ln>
          <a:effectLst>
            <a:outerShdw blurRad="50800" dist="38100" dir="2700000" algn="ctr" rotWithShape="0">
              <a:srgbClr val="000000">
                <a:alpha val="40000"/>
              </a:srgbClr>
            </a:outerShdw>
          </a:effectLst>
          <a:scene3d>
            <a:camera prst="orthographicFront"/>
            <a:lightRig rig="threePt" dir="t"/>
          </a:scene3d>
          <a:sp3d>
            <a:bevelT w="38100" h="38100"/>
          </a:sp3d>
        </p:spPr>
        <p:txBody>
          <a:bodyPr/>
          <a:lstStyle/>
          <a:p>
            <a:endParaRPr lang="en-US"/>
          </a:p>
        </p:txBody>
      </p:sp>
      <p:sp>
        <p:nvSpPr>
          <p:cNvPr id="77" name="Text Box 71"/>
          <p:cNvSpPr txBox="1">
            <a:spLocks noChangeArrowheads="1"/>
          </p:cNvSpPr>
          <p:nvPr/>
        </p:nvSpPr>
        <p:spPr bwMode="auto">
          <a:xfrm>
            <a:off x="6193466" y="4354425"/>
            <a:ext cx="457200" cy="276999"/>
          </a:xfrm>
          <a:prstGeom prst="rect">
            <a:avLst/>
          </a:prstGeom>
          <a:noFill/>
          <a:ln w="9525">
            <a:noFill/>
            <a:miter lim="800000"/>
            <a:headEnd/>
            <a:tailEnd/>
          </a:ln>
        </p:spPr>
        <p:txBody>
          <a:bodyPr>
            <a:spAutoFit/>
          </a:bodyPr>
          <a:lstStyle/>
          <a:p>
            <a:pPr algn="ctr">
              <a:spcBef>
                <a:spcPct val="50000"/>
              </a:spcBef>
            </a:pPr>
            <a:r>
              <a:rPr lang="en-US" sz="1200" dirty="0"/>
              <a:t>(2)</a:t>
            </a:r>
          </a:p>
        </p:txBody>
      </p:sp>
      <p:sp>
        <p:nvSpPr>
          <p:cNvPr id="79" name="Title 78"/>
          <p:cNvSpPr>
            <a:spLocks noGrp="1"/>
          </p:cNvSpPr>
          <p:nvPr>
            <p:ph type="title"/>
          </p:nvPr>
        </p:nvSpPr>
        <p:spPr>
          <a:xfrm>
            <a:off x="381000" y="230188"/>
            <a:ext cx="8382000" cy="997196"/>
          </a:xfrm>
        </p:spPr>
        <p:txBody>
          <a:bodyPr/>
          <a:lstStyle/>
          <a:p>
            <a:r>
              <a:rPr lang="en-US" dirty="0" smtClean="0"/>
              <a:t>Using NUMA APIs</a:t>
            </a:r>
            <a:br>
              <a:rPr lang="en-US" dirty="0" smtClean="0"/>
            </a:br>
            <a:r>
              <a:rPr lang="en-US" sz="3200" dirty="0" smtClean="0">
                <a:solidFill>
                  <a:schemeClr val="accent3"/>
                </a:solidFill>
              </a:rPr>
              <a:t>Optimization for Topology</a:t>
            </a:r>
            <a:endParaRPr lang="en-US" dirty="0">
              <a:solidFill>
                <a:schemeClr val="accent3"/>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mph" presetSubtype="2" autoRev="1" fill="hold" nodeType="withEffect">
                                  <p:stCondLst>
                                    <p:cond delay="0"/>
                                  </p:stCondLst>
                                  <p:childTnLst>
                                    <p:animClr clrSpc="rgb" dir="cw">
                                      <p:cBhvr>
                                        <p:cTn id="6" dur="2000" fill="hold"/>
                                        <p:tgtEl>
                                          <p:spTgt spid="5125"/>
                                        </p:tgtEl>
                                        <p:attrNameLst>
                                          <p:attrName>fillcolor</p:attrName>
                                        </p:attrNameLst>
                                      </p:cBhvr>
                                      <p:to>
                                        <a:srgbClr val="FF0000"/>
                                      </p:to>
                                    </p:animClr>
                                    <p:set>
                                      <p:cBhvr>
                                        <p:cTn id="7" dur="2000" fill="hold"/>
                                        <p:tgtEl>
                                          <p:spTgt spid="5125"/>
                                        </p:tgtEl>
                                        <p:attrNameLst>
                                          <p:attrName>fill.type</p:attrName>
                                        </p:attrNameLst>
                                      </p:cBhvr>
                                      <p:to>
                                        <p:strVal val="solid"/>
                                      </p:to>
                                    </p:set>
                                    <p:set>
                                      <p:cBhvr>
                                        <p:cTn id="8" dur="2000" fill="hold"/>
                                        <p:tgtEl>
                                          <p:spTgt spid="5125"/>
                                        </p:tgtEl>
                                        <p:attrNameLst>
                                          <p:attrName>fill.on</p:attrName>
                                        </p:attrNameLst>
                                      </p:cBhvr>
                                      <p:to>
                                        <p:strVal val="true"/>
                                      </p:to>
                                    </p:set>
                                  </p:childTnLst>
                                </p:cTn>
                              </p:par>
                              <p:par>
                                <p:cTn id="9" presetID="1" presetClass="emph" presetSubtype="2" autoRev="1" fill="hold" nodeType="withEffect">
                                  <p:stCondLst>
                                    <p:cond delay="0"/>
                                  </p:stCondLst>
                                  <p:childTnLst>
                                    <p:animClr clrSpc="rgb" dir="cw">
                                      <p:cBhvr>
                                        <p:cTn id="10" dur="2000" fill="hold"/>
                                        <p:tgtEl>
                                          <p:spTgt spid="5195"/>
                                        </p:tgtEl>
                                        <p:attrNameLst>
                                          <p:attrName>fillcolor</p:attrName>
                                        </p:attrNameLst>
                                      </p:cBhvr>
                                      <p:to>
                                        <a:srgbClr val="FF0000"/>
                                      </p:to>
                                    </p:animClr>
                                    <p:set>
                                      <p:cBhvr>
                                        <p:cTn id="11" dur="2000" fill="hold"/>
                                        <p:tgtEl>
                                          <p:spTgt spid="5195"/>
                                        </p:tgtEl>
                                        <p:attrNameLst>
                                          <p:attrName>fill.type</p:attrName>
                                        </p:attrNameLst>
                                      </p:cBhvr>
                                      <p:to>
                                        <p:strVal val="solid"/>
                                      </p:to>
                                    </p:set>
                                    <p:set>
                                      <p:cBhvr>
                                        <p:cTn id="12" dur="2000" fill="hold"/>
                                        <p:tgtEl>
                                          <p:spTgt spid="5195"/>
                                        </p:tgtEl>
                                        <p:attrNameLst>
                                          <p:attrName>fill.on</p:attrName>
                                        </p:attrNameLst>
                                      </p:cBhvr>
                                      <p:to>
                                        <p:strVal val="true"/>
                                      </p:to>
                                    </p:set>
                                  </p:childTnLst>
                                </p:cTn>
                              </p:par>
                              <p:par>
                                <p:cTn id="13" presetID="1" presetClass="emph" presetSubtype="2" autoRev="1" fill="hold" nodeType="withEffect">
                                  <p:stCondLst>
                                    <p:cond delay="0"/>
                                  </p:stCondLst>
                                  <p:childTnLst>
                                    <p:animClr clrSpc="rgb" dir="cw">
                                      <p:cBhvr>
                                        <p:cTn id="14" dur="2000" fill="hold"/>
                                        <p:tgtEl>
                                          <p:spTgt spid="5152"/>
                                        </p:tgtEl>
                                        <p:attrNameLst>
                                          <p:attrName>fillcolor</p:attrName>
                                        </p:attrNameLst>
                                      </p:cBhvr>
                                      <p:to>
                                        <a:srgbClr val="FF0000"/>
                                      </p:to>
                                    </p:animClr>
                                    <p:set>
                                      <p:cBhvr>
                                        <p:cTn id="15" dur="2000" fill="hold"/>
                                        <p:tgtEl>
                                          <p:spTgt spid="5152"/>
                                        </p:tgtEl>
                                        <p:attrNameLst>
                                          <p:attrName>fill.type</p:attrName>
                                        </p:attrNameLst>
                                      </p:cBhvr>
                                      <p:to>
                                        <p:strVal val="solid"/>
                                      </p:to>
                                    </p:set>
                                    <p:set>
                                      <p:cBhvr>
                                        <p:cTn id="16" dur="2000" fill="hold"/>
                                        <p:tgtEl>
                                          <p:spTgt spid="5152"/>
                                        </p:tgtEl>
                                        <p:attrNameLst>
                                          <p:attrName>fill.on</p:attrName>
                                        </p:attrNameLst>
                                      </p:cBhvr>
                                      <p:to>
                                        <p:strVal val="true"/>
                                      </p:to>
                                    </p:set>
                                  </p:childTnLst>
                                </p:cTn>
                              </p:par>
                              <p:par>
                                <p:cTn id="17" presetID="1" presetClass="emph" presetSubtype="2" autoRev="1" fill="hold" nodeType="withEffect">
                                  <p:stCondLst>
                                    <p:cond delay="0"/>
                                  </p:stCondLst>
                                  <p:childTnLst>
                                    <p:animClr clrSpc="rgb" dir="cw">
                                      <p:cBhvr>
                                        <p:cTn id="18" dur="2000" fill="hold"/>
                                        <p:tgtEl>
                                          <p:spTgt spid="5159"/>
                                        </p:tgtEl>
                                        <p:attrNameLst>
                                          <p:attrName>fillcolor</p:attrName>
                                        </p:attrNameLst>
                                      </p:cBhvr>
                                      <p:to>
                                        <a:srgbClr val="FF0000"/>
                                      </p:to>
                                    </p:animClr>
                                    <p:set>
                                      <p:cBhvr>
                                        <p:cTn id="19" dur="2000" fill="hold"/>
                                        <p:tgtEl>
                                          <p:spTgt spid="5159"/>
                                        </p:tgtEl>
                                        <p:attrNameLst>
                                          <p:attrName>fill.type</p:attrName>
                                        </p:attrNameLst>
                                      </p:cBhvr>
                                      <p:to>
                                        <p:strVal val="solid"/>
                                      </p:to>
                                    </p:set>
                                    <p:set>
                                      <p:cBhvr>
                                        <p:cTn id="20" dur="2000" fill="hold"/>
                                        <p:tgtEl>
                                          <p:spTgt spid="5159"/>
                                        </p:tgtEl>
                                        <p:attrNameLst>
                                          <p:attrName>fill.on</p:attrName>
                                        </p:attrNameLst>
                                      </p:cBhvr>
                                      <p:to>
                                        <p:strVal val="true"/>
                                      </p:to>
                                    </p:set>
                                  </p:childTnLst>
                                </p:cTn>
                              </p:par>
                            </p:childTnLst>
                          </p:cTn>
                        </p:par>
                        <p:par>
                          <p:cTn id="21" fill="hold">
                            <p:stCondLst>
                              <p:cond delay="4000"/>
                            </p:stCondLst>
                            <p:childTnLst>
                              <p:par>
                                <p:cTn id="22" presetID="1" presetClass="entr" presetSubtype="0" fill="hold" grpId="0" nodeType="afterEffect">
                                  <p:stCondLst>
                                    <p:cond delay="1000"/>
                                  </p:stCondLst>
                                  <p:childTnLst>
                                    <p:set>
                                      <p:cBhvr>
                                        <p:cTn id="23" dur="1" fill="hold">
                                          <p:stCondLst>
                                            <p:cond delay="0"/>
                                          </p:stCondLst>
                                        </p:cTn>
                                        <p:tgtEl>
                                          <p:spTgt spid="5187"/>
                                        </p:tgtEl>
                                        <p:attrNameLst>
                                          <p:attrName>style.visibility</p:attrName>
                                        </p:attrNameLst>
                                      </p:cBhvr>
                                      <p:to>
                                        <p:strVal val="visible"/>
                                      </p:to>
                                    </p:set>
                                  </p:childTnLst>
                                </p:cTn>
                              </p:par>
                            </p:childTnLst>
                          </p:cTn>
                        </p:par>
                        <p:par>
                          <p:cTn id="24" fill="hold">
                            <p:stCondLst>
                              <p:cond delay="5000"/>
                            </p:stCondLst>
                            <p:childTnLst>
                              <p:par>
                                <p:cTn id="25" presetID="1" presetClass="emph" presetSubtype="2" fill="hold" nodeType="afterEffect">
                                  <p:stCondLst>
                                    <p:cond delay="0"/>
                                  </p:stCondLst>
                                  <p:childTnLst>
                                    <p:animClr clrSpc="rgb" dir="cw">
                                      <p:cBhvr>
                                        <p:cTn id="26" dur="2000" fill="hold"/>
                                        <p:tgtEl>
                                          <p:spTgt spid="5152"/>
                                        </p:tgtEl>
                                        <p:attrNameLst>
                                          <p:attrName>fillcolor</p:attrName>
                                        </p:attrNameLst>
                                      </p:cBhvr>
                                      <p:to>
                                        <a:srgbClr val="FF0000"/>
                                      </p:to>
                                    </p:animClr>
                                    <p:set>
                                      <p:cBhvr>
                                        <p:cTn id="27" dur="2000" fill="hold"/>
                                        <p:tgtEl>
                                          <p:spTgt spid="5152"/>
                                        </p:tgtEl>
                                        <p:attrNameLst>
                                          <p:attrName>fill.type</p:attrName>
                                        </p:attrNameLst>
                                      </p:cBhvr>
                                      <p:to>
                                        <p:strVal val="solid"/>
                                      </p:to>
                                    </p:set>
                                    <p:set>
                                      <p:cBhvr>
                                        <p:cTn id="28" dur="2000" fill="hold"/>
                                        <p:tgtEl>
                                          <p:spTgt spid="5152"/>
                                        </p:tgtEl>
                                        <p:attrNameLst>
                                          <p:attrName>fill.on</p:attrName>
                                        </p:attrNameLst>
                                      </p:cBhvr>
                                      <p:to>
                                        <p:strVal val="true"/>
                                      </p:to>
                                    </p:set>
                                  </p:childTnLst>
                                </p:cTn>
                              </p:par>
                            </p:childTnLst>
                          </p:cTn>
                        </p:par>
                        <p:par>
                          <p:cTn id="29" fill="hold">
                            <p:stCondLst>
                              <p:cond delay="7000"/>
                            </p:stCondLst>
                            <p:childTnLst>
                              <p:par>
                                <p:cTn id="30" presetID="1" presetClass="emph" presetSubtype="2" fill="hold" nodeType="afterEffect">
                                  <p:stCondLst>
                                    <p:cond delay="0"/>
                                  </p:stCondLst>
                                  <p:childTnLst>
                                    <p:animClr clrSpc="rgb" dir="cw">
                                      <p:cBhvr>
                                        <p:cTn id="31" dur="2000" fill="hold"/>
                                        <p:tgtEl>
                                          <p:spTgt spid="5203"/>
                                        </p:tgtEl>
                                        <p:attrNameLst>
                                          <p:attrName>fillcolor</p:attrName>
                                        </p:attrNameLst>
                                      </p:cBhvr>
                                      <p:to>
                                        <a:srgbClr val="FF0000"/>
                                      </p:to>
                                    </p:animClr>
                                    <p:set>
                                      <p:cBhvr>
                                        <p:cTn id="32" dur="2000" fill="hold"/>
                                        <p:tgtEl>
                                          <p:spTgt spid="5203"/>
                                        </p:tgtEl>
                                        <p:attrNameLst>
                                          <p:attrName>fill.type</p:attrName>
                                        </p:attrNameLst>
                                      </p:cBhvr>
                                      <p:to>
                                        <p:strVal val="solid"/>
                                      </p:to>
                                    </p:set>
                                    <p:set>
                                      <p:cBhvr>
                                        <p:cTn id="33" dur="2000" fill="hold"/>
                                        <p:tgtEl>
                                          <p:spTgt spid="5203"/>
                                        </p:tgtEl>
                                        <p:attrNameLst>
                                          <p:attrName>fill.on</p:attrName>
                                        </p:attrNameLst>
                                      </p:cBhvr>
                                      <p:to>
                                        <p:strVal val="true"/>
                                      </p:to>
                                    </p:set>
                                  </p:childTnLst>
                                </p:cTn>
                              </p:par>
                              <p:par>
                                <p:cTn id="34" presetID="1" presetClass="emph" presetSubtype="2" fill="hold" nodeType="withEffect">
                                  <p:stCondLst>
                                    <p:cond delay="0"/>
                                  </p:stCondLst>
                                  <p:childTnLst>
                                    <p:animClr clrSpc="rgb" dir="cw">
                                      <p:cBhvr>
                                        <p:cTn id="35" dur="2000" fill="hold"/>
                                        <p:tgtEl>
                                          <p:spTgt spid="5202"/>
                                        </p:tgtEl>
                                        <p:attrNameLst>
                                          <p:attrName>fillcolor</p:attrName>
                                        </p:attrNameLst>
                                      </p:cBhvr>
                                      <p:to>
                                        <a:srgbClr val="FF0000"/>
                                      </p:to>
                                    </p:animClr>
                                    <p:set>
                                      <p:cBhvr>
                                        <p:cTn id="36" dur="2000" fill="hold"/>
                                        <p:tgtEl>
                                          <p:spTgt spid="5202"/>
                                        </p:tgtEl>
                                        <p:attrNameLst>
                                          <p:attrName>fill.type</p:attrName>
                                        </p:attrNameLst>
                                      </p:cBhvr>
                                      <p:to>
                                        <p:strVal val="solid"/>
                                      </p:to>
                                    </p:set>
                                    <p:set>
                                      <p:cBhvr>
                                        <p:cTn id="37" dur="2000" fill="hold"/>
                                        <p:tgtEl>
                                          <p:spTgt spid="5202"/>
                                        </p:tgtEl>
                                        <p:attrNameLst>
                                          <p:attrName>fill.on</p:attrName>
                                        </p:attrNameLst>
                                      </p:cBhvr>
                                      <p:to>
                                        <p:strVal val="true"/>
                                      </p:to>
                                    </p:set>
                                  </p:childTnLst>
                                </p:cTn>
                              </p:par>
                              <p:par>
                                <p:cTn id="38" presetID="1" presetClass="emph" presetSubtype="2" fill="hold" nodeType="withEffect">
                                  <p:stCondLst>
                                    <p:cond delay="0"/>
                                  </p:stCondLst>
                                  <p:childTnLst>
                                    <p:animClr clrSpc="rgb">
                                      <p:cBhvr>
                                        <p:cTn id="39" dur="2000" fill="hold"/>
                                        <p:tgtEl>
                                          <p:spTgt spid="5201"/>
                                        </p:tgtEl>
                                        <p:attrNameLst>
                                          <p:attrName>fillcolor</p:attrName>
                                        </p:attrNameLst>
                                      </p:cBhvr>
                                      <p:to>
                                        <a:srgbClr val="FF0000"/>
                                      </p:to>
                                    </p:animClr>
                                    <p:set>
                                      <p:cBhvr>
                                        <p:cTn id="40" dur="2000" fill="hold"/>
                                        <p:tgtEl>
                                          <p:spTgt spid="5201"/>
                                        </p:tgtEl>
                                        <p:attrNameLst>
                                          <p:attrName>fill.type</p:attrName>
                                        </p:attrNameLst>
                                      </p:cBhvr>
                                      <p:to>
                                        <p:strVal val="solid"/>
                                      </p:to>
                                    </p:set>
                                    <p:set>
                                      <p:cBhvr>
                                        <p:cTn id="41" dur="2000" fill="hold"/>
                                        <p:tgtEl>
                                          <p:spTgt spid="5201"/>
                                        </p:tgtEl>
                                        <p:attrNameLst>
                                          <p:attrName>fill.on</p:attrName>
                                        </p:attrNameLst>
                                      </p:cBhvr>
                                      <p:to>
                                        <p:strVal val="true"/>
                                      </p:to>
                                    </p:set>
                                  </p:childTnLst>
                                </p:cTn>
                              </p:par>
                            </p:childTnLst>
                          </p:cTn>
                        </p:par>
                        <p:par>
                          <p:cTn id="42" fill="hold">
                            <p:stCondLst>
                              <p:cond delay="9000"/>
                            </p:stCondLst>
                            <p:childTnLst>
                              <p:par>
                                <p:cTn id="43" presetID="22" presetClass="entr" presetSubtype="4" fill="hold" grpId="0" nodeType="afterEffect">
                                  <p:stCondLst>
                                    <p:cond delay="0"/>
                                  </p:stCondLst>
                                  <p:childTnLst>
                                    <p:set>
                                      <p:cBhvr>
                                        <p:cTn id="44" dur="1" fill="hold">
                                          <p:stCondLst>
                                            <p:cond delay="0"/>
                                          </p:stCondLst>
                                        </p:cTn>
                                        <p:tgtEl>
                                          <p:spTgt spid="5209"/>
                                        </p:tgtEl>
                                        <p:attrNameLst>
                                          <p:attrName>style.visibility</p:attrName>
                                        </p:attrNameLst>
                                      </p:cBhvr>
                                      <p:to>
                                        <p:strVal val="visible"/>
                                      </p:to>
                                    </p:set>
                                    <p:animEffect transition="in" filter="wipe(down)">
                                      <p:cBhvr>
                                        <p:cTn id="45" dur="1000"/>
                                        <p:tgtEl>
                                          <p:spTgt spid="5209"/>
                                        </p:tgtEl>
                                      </p:cBhvr>
                                    </p:animEffect>
                                  </p:childTnLst>
                                </p:cTn>
                              </p:par>
                            </p:childTnLst>
                          </p:cTn>
                        </p:par>
                        <p:par>
                          <p:cTn id="46" fill="hold">
                            <p:stCondLst>
                              <p:cond delay="10000"/>
                            </p:stCondLst>
                            <p:childTnLst>
                              <p:par>
                                <p:cTn id="47" presetID="1" presetClass="entr" presetSubtype="0" fill="hold" grpId="0" nodeType="afterEffect">
                                  <p:stCondLst>
                                    <p:cond delay="0"/>
                                  </p:stCondLst>
                                  <p:childTnLst>
                                    <p:set>
                                      <p:cBhvr>
                                        <p:cTn id="48" dur="1" fill="hold">
                                          <p:stCondLst>
                                            <p:cond delay="0"/>
                                          </p:stCondLst>
                                        </p:cTn>
                                        <p:tgtEl>
                                          <p:spTgt spid="5191"/>
                                        </p:tgtEl>
                                        <p:attrNameLst>
                                          <p:attrName>style.visibility</p:attrName>
                                        </p:attrNameLst>
                                      </p:cBhvr>
                                      <p:to>
                                        <p:strVal val="visible"/>
                                      </p:to>
                                    </p:set>
                                  </p:childTnLst>
                                </p:cTn>
                              </p:par>
                            </p:childTnLst>
                          </p:cTn>
                        </p:par>
                        <p:par>
                          <p:cTn id="49" fill="hold">
                            <p:stCondLst>
                              <p:cond delay="10000"/>
                            </p:stCondLst>
                            <p:childTnLst>
                              <p:par>
                                <p:cTn id="50" presetID="1" presetClass="entr" presetSubtype="0" fill="hold" grpId="0" nodeType="afterEffect">
                                  <p:stCondLst>
                                    <p:cond delay="500"/>
                                  </p:stCondLst>
                                  <p:childTnLst>
                                    <p:set>
                                      <p:cBhvr>
                                        <p:cTn id="51" dur="1" fill="hold">
                                          <p:stCondLst>
                                            <p:cond delay="0"/>
                                          </p:stCondLst>
                                        </p:cTn>
                                        <p:tgtEl>
                                          <p:spTgt spid="5188"/>
                                        </p:tgtEl>
                                        <p:attrNameLst>
                                          <p:attrName>style.visibility</p:attrName>
                                        </p:attrNameLst>
                                      </p:cBhvr>
                                      <p:to>
                                        <p:strVal val="visible"/>
                                      </p:to>
                                    </p:set>
                                  </p:childTnLst>
                                </p:cTn>
                              </p:par>
                            </p:childTnLst>
                          </p:cTn>
                        </p:par>
                        <p:par>
                          <p:cTn id="52" fill="hold">
                            <p:stCondLst>
                              <p:cond delay="10500"/>
                            </p:stCondLst>
                            <p:childTnLst>
                              <p:par>
                                <p:cTn id="53" presetID="22" presetClass="entr" presetSubtype="4" fill="hold" grpId="0" nodeType="afterEffect">
                                  <p:stCondLst>
                                    <p:cond delay="0"/>
                                  </p:stCondLst>
                                  <p:childTnLst>
                                    <p:set>
                                      <p:cBhvr>
                                        <p:cTn id="54" dur="1" fill="hold">
                                          <p:stCondLst>
                                            <p:cond delay="0"/>
                                          </p:stCondLst>
                                        </p:cTn>
                                        <p:tgtEl>
                                          <p:spTgt spid="5215"/>
                                        </p:tgtEl>
                                        <p:attrNameLst>
                                          <p:attrName>style.visibility</p:attrName>
                                        </p:attrNameLst>
                                      </p:cBhvr>
                                      <p:to>
                                        <p:strVal val="visible"/>
                                      </p:to>
                                    </p:set>
                                    <p:animEffect transition="in" filter="wipe(down)">
                                      <p:cBhvr>
                                        <p:cTn id="55" dur="1000"/>
                                        <p:tgtEl>
                                          <p:spTgt spid="5215"/>
                                        </p:tgtEl>
                                      </p:cBhvr>
                                    </p:animEffect>
                                  </p:childTnLst>
                                </p:cTn>
                              </p:par>
                            </p:childTnLst>
                          </p:cTn>
                        </p:par>
                        <p:par>
                          <p:cTn id="56" fill="hold">
                            <p:stCondLst>
                              <p:cond delay="11500"/>
                            </p:stCondLst>
                            <p:childTnLst>
                              <p:par>
                                <p:cTn id="57" presetID="1" presetClass="entr" presetSubtype="0" fill="hold" grpId="1" nodeType="afterEffect">
                                  <p:stCondLst>
                                    <p:cond delay="0"/>
                                  </p:stCondLst>
                                  <p:childTnLst>
                                    <p:set>
                                      <p:cBhvr>
                                        <p:cTn id="58" dur="1" fill="hold">
                                          <p:stCondLst>
                                            <p:cond delay="0"/>
                                          </p:stCondLst>
                                        </p:cTn>
                                        <p:tgtEl>
                                          <p:spTgt spid="77"/>
                                        </p:tgtEl>
                                        <p:attrNameLst>
                                          <p:attrName>style.visibility</p:attrName>
                                        </p:attrNameLst>
                                      </p:cBhvr>
                                      <p:to>
                                        <p:strVal val="visible"/>
                                      </p:to>
                                    </p:set>
                                  </p:childTnLst>
                                </p:cTn>
                              </p:par>
                            </p:childTnLst>
                          </p:cTn>
                        </p:par>
                        <p:par>
                          <p:cTn id="59" fill="hold">
                            <p:stCondLst>
                              <p:cond delay="11500"/>
                            </p:stCondLst>
                            <p:childTnLst>
                              <p:par>
                                <p:cTn id="60" presetID="1" presetClass="entr" presetSubtype="0" fill="hold" grpId="0" nodeType="afterEffect">
                                  <p:stCondLst>
                                    <p:cond delay="500"/>
                                  </p:stCondLst>
                                  <p:childTnLst>
                                    <p:set>
                                      <p:cBhvr>
                                        <p:cTn id="61" dur="1" fill="hold">
                                          <p:stCondLst>
                                            <p:cond delay="0"/>
                                          </p:stCondLst>
                                        </p:cTn>
                                        <p:tgtEl>
                                          <p:spTgt spid="5211"/>
                                        </p:tgtEl>
                                        <p:attrNameLst>
                                          <p:attrName>style.visibility</p:attrName>
                                        </p:attrNameLst>
                                      </p:cBhvr>
                                      <p:to>
                                        <p:strVal val="visible"/>
                                      </p:to>
                                    </p:set>
                                  </p:childTnLst>
                                </p:cTn>
                              </p:par>
                            </p:childTnLst>
                          </p:cTn>
                        </p:par>
                        <p:par>
                          <p:cTn id="62" fill="hold">
                            <p:stCondLst>
                              <p:cond delay="12000"/>
                            </p:stCondLst>
                            <p:childTnLst>
                              <p:par>
                                <p:cTn id="63" presetID="1" presetClass="emph" presetSubtype="2" fill="hold" nodeType="afterEffect">
                                  <p:stCondLst>
                                    <p:cond delay="0"/>
                                  </p:stCondLst>
                                  <p:childTnLst>
                                    <p:animClr clrSpc="rgb" dir="cw">
                                      <p:cBhvr>
                                        <p:cTn id="64" dur="2000" fill="hold"/>
                                        <p:tgtEl>
                                          <p:spTgt spid="5159"/>
                                        </p:tgtEl>
                                        <p:attrNameLst>
                                          <p:attrName>fillcolor</p:attrName>
                                        </p:attrNameLst>
                                      </p:cBhvr>
                                      <p:to>
                                        <a:srgbClr val="FF0000"/>
                                      </p:to>
                                    </p:animClr>
                                    <p:set>
                                      <p:cBhvr>
                                        <p:cTn id="65" dur="2000" fill="hold"/>
                                        <p:tgtEl>
                                          <p:spTgt spid="5159"/>
                                        </p:tgtEl>
                                        <p:attrNameLst>
                                          <p:attrName>fill.type</p:attrName>
                                        </p:attrNameLst>
                                      </p:cBhvr>
                                      <p:to>
                                        <p:strVal val="solid"/>
                                      </p:to>
                                    </p:set>
                                    <p:set>
                                      <p:cBhvr>
                                        <p:cTn id="66" dur="2000" fill="hold"/>
                                        <p:tgtEl>
                                          <p:spTgt spid="5159"/>
                                        </p:tgtEl>
                                        <p:attrNameLst>
                                          <p:attrName>fill.on</p:attrName>
                                        </p:attrNameLst>
                                      </p:cBhvr>
                                      <p:to>
                                        <p:strVal val="true"/>
                                      </p:to>
                                    </p:set>
                                  </p:childTnLst>
                                </p:cTn>
                              </p:par>
                            </p:childTnLst>
                          </p:cTn>
                        </p:par>
                        <p:par>
                          <p:cTn id="67" fill="hold">
                            <p:stCondLst>
                              <p:cond delay="14000"/>
                            </p:stCondLst>
                            <p:childTnLst>
                              <p:par>
                                <p:cTn id="68" presetID="9" presetClass="exit" presetSubtype="0" fill="hold" grpId="1" nodeType="afterEffect">
                                  <p:stCondLst>
                                    <p:cond delay="0"/>
                                  </p:stCondLst>
                                  <p:childTnLst>
                                    <p:animEffect transition="out" filter="dissolve">
                                      <p:cBhvr>
                                        <p:cTn id="69" dur="2000"/>
                                        <p:tgtEl>
                                          <p:spTgt spid="5209"/>
                                        </p:tgtEl>
                                      </p:cBhvr>
                                    </p:animEffect>
                                    <p:set>
                                      <p:cBhvr>
                                        <p:cTn id="70" dur="1" fill="hold">
                                          <p:stCondLst>
                                            <p:cond delay="1999"/>
                                          </p:stCondLst>
                                        </p:cTn>
                                        <p:tgtEl>
                                          <p:spTgt spid="5209"/>
                                        </p:tgtEl>
                                        <p:attrNameLst>
                                          <p:attrName>style.visibility</p:attrName>
                                        </p:attrNameLst>
                                      </p:cBhvr>
                                      <p:to>
                                        <p:strVal val="hidden"/>
                                      </p:to>
                                    </p:set>
                                  </p:childTnLst>
                                </p:cTn>
                              </p:par>
                            </p:childTnLst>
                          </p:cTn>
                        </p:par>
                        <p:par>
                          <p:cTn id="71" fill="hold">
                            <p:stCondLst>
                              <p:cond delay="16000"/>
                            </p:stCondLst>
                            <p:childTnLst>
                              <p:par>
                                <p:cTn id="72" presetID="22" presetClass="entr" presetSubtype="2" fill="hold" grpId="0" nodeType="afterEffect">
                                  <p:stCondLst>
                                    <p:cond delay="1000"/>
                                  </p:stCondLst>
                                  <p:childTnLst>
                                    <p:set>
                                      <p:cBhvr>
                                        <p:cTn id="73" dur="1" fill="hold">
                                          <p:stCondLst>
                                            <p:cond delay="0"/>
                                          </p:stCondLst>
                                        </p:cTn>
                                        <p:tgtEl>
                                          <p:spTgt spid="5213"/>
                                        </p:tgtEl>
                                        <p:attrNameLst>
                                          <p:attrName>style.visibility</p:attrName>
                                        </p:attrNameLst>
                                      </p:cBhvr>
                                      <p:to>
                                        <p:strVal val="visible"/>
                                      </p:to>
                                    </p:set>
                                    <p:animEffect transition="in" filter="wipe(right)">
                                      <p:cBhvr>
                                        <p:cTn id="74" dur="1000"/>
                                        <p:tgtEl>
                                          <p:spTgt spid="5213"/>
                                        </p:tgtEl>
                                      </p:cBhvr>
                                    </p:animEffect>
                                  </p:childTnLst>
                                </p:cTn>
                              </p:par>
                            </p:childTnLst>
                          </p:cTn>
                        </p:par>
                        <p:par>
                          <p:cTn id="75" fill="hold">
                            <p:stCondLst>
                              <p:cond delay="18000"/>
                            </p:stCondLst>
                            <p:childTnLst>
                              <p:par>
                                <p:cTn id="76" presetID="1" presetClass="entr" presetSubtype="0" fill="hold" grpId="0" nodeType="afterEffect">
                                  <p:stCondLst>
                                    <p:cond delay="0"/>
                                  </p:stCondLst>
                                  <p:childTnLst>
                                    <p:set>
                                      <p:cBhvr>
                                        <p:cTn id="77" dur="1" fill="hold">
                                          <p:stCondLst>
                                            <p:cond delay="0"/>
                                          </p:stCondLst>
                                        </p:cTn>
                                        <p:tgtEl>
                                          <p:spTgt spid="5186"/>
                                        </p:tgtEl>
                                        <p:attrNameLst>
                                          <p:attrName>style.visibility</p:attrName>
                                        </p:attrNameLst>
                                      </p:cBhvr>
                                      <p:to>
                                        <p:strVal val="visible"/>
                                      </p:to>
                                    </p:set>
                                  </p:childTnLst>
                                </p:cTn>
                              </p:par>
                            </p:childTnLst>
                          </p:cTn>
                        </p:par>
                        <p:par>
                          <p:cTn id="78" fill="hold">
                            <p:stCondLst>
                              <p:cond delay="18000"/>
                            </p:stCondLst>
                            <p:childTnLst>
                              <p:par>
                                <p:cTn id="79" presetID="1" presetClass="entr" presetSubtype="0" fill="hold" grpId="0" nodeType="afterEffect">
                                  <p:stCondLst>
                                    <p:cond delay="500"/>
                                  </p:stCondLst>
                                  <p:childTnLst>
                                    <p:set>
                                      <p:cBhvr>
                                        <p:cTn id="80" dur="1" fill="hold">
                                          <p:stCondLst>
                                            <p:cond delay="0"/>
                                          </p:stCondLst>
                                        </p:cTn>
                                        <p:tgtEl>
                                          <p:spTgt spid="5190"/>
                                        </p:tgtEl>
                                        <p:attrNameLst>
                                          <p:attrName>style.visibility</p:attrName>
                                        </p:attrNameLst>
                                      </p:cBhvr>
                                      <p:to>
                                        <p:strVal val="visible"/>
                                      </p:to>
                                    </p:set>
                                  </p:childTnLst>
                                </p:cTn>
                              </p:par>
                            </p:childTnLst>
                          </p:cTn>
                        </p:par>
                        <p:par>
                          <p:cTn id="81" fill="hold">
                            <p:stCondLst>
                              <p:cond delay="18500"/>
                            </p:stCondLst>
                            <p:childTnLst>
                              <p:par>
                                <p:cTn id="82" presetID="6" presetClass="emph" presetSubtype="0" autoRev="1" fill="hold" grpId="0" nodeType="afterEffect">
                                  <p:stCondLst>
                                    <p:cond delay="0"/>
                                  </p:stCondLst>
                                  <p:childTnLst>
                                    <p:animScale>
                                      <p:cBhvr>
                                        <p:cTn id="83" dur="1000" fill="hold"/>
                                        <p:tgtEl>
                                          <p:spTgt spid="5152"/>
                                        </p:tgtEl>
                                      </p:cBhvr>
                                      <p:by x="120000" y="120000"/>
                                    </p:animScale>
                                  </p:childTnLst>
                                </p:cTn>
                              </p:par>
                            </p:childTnLst>
                          </p:cTn>
                        </p:par>
                        <p:par>
                          <p:cTn id="84" fill="hold">
                            <p:stCondLst>
                              <p:cond delay="20500"/>
                            </p:stCondLst>
                            <p:childTnLst>
                              <p:par>
                                <p:cTn id="85" presetID="6" presetClass="emph" presetSubtype="0" autoRev="1" fill="hold" grpId="0" nodeType="afterEffect">
                                  <p:stCondLst>
                                    <p:cond delay="1000"/>
                                  </p:stCondLst>
                                  <p:childTnLst>
                                    <p:animScale>
                                      <p:cBhvr>
                                        <p:cTn id="86" dur="500" fill="hold"/>
                                        <p:tgtEl>
                                          <p:spTgt spid="5122"/>
                                        </p:tgtEl>
                                      </p:cBhvr>
                                      <p:by x="100000" y="300000"/>
                                    </p:animScale>
                                  </p:childTnLst>
                                </p:cTn>
                              </p:par>
                            </p:childTnLst>
                          </p:cTn>
                        </p:par>
                        <p:par>
                          <p:cTn id="87" fill="hold">
                            <p:stCondLst>
                              <p:cond delay="22500"/>
                            </p:stCondLst>
                            <p:childTnLst>
                              <p:par>
                                <p:cTn id="88" presetID="22" presetClass="entr" presetSubtype="4" fill="hold" nodeType="afterEffect">
                                  <p:stCondLst>
                                    <p:cond delay="0"/>
                                  </p:stCondLst>
                                  <p:childTnLst>
                                    <p:set>
                                      <p:cBhvr>
                                        <p:cTn id="89" dur="1" fill="hold">
                                          <p:stCondLst>
                                            <p:cond delay="0"/>
                                          </p:stCondLst>
                                        </p:cTn>
                                        <p:tgtEl>
                                          <p:spTgt spid="8"/>
                                        </p:tgtEl>
                                        <p:attrNameLst>
                                          <p:attrName>style.visibility</p:attrName>
                                        </p:attrNameLst>
                                      </p:cBhvr>
                                      <p:to>
                                        <p:strVal val="visible"/>
                                      </p:to>
                                    </p:set>
                                    <p:animEffect transition="in" filter="wipe(down)">
                                      <p:cBhvr>
                                        <p:cTn id="90" dur="1000"/>
                                        <p:tgtEl>
                                          <p:spTgt spid="8"/>
                                        </p:tgtEl>
                                      </p:cBhvr>
                                    </p:animEffect>
                                  </p:childTnLst>
                                </p:cTn>
                              </p:par>
                            </p:childTnLst>
                          </p:cTn>
                        </p:par>
                        <p:par>
                          <p:cTn id="91" fill="hold">
                            <p:stCondLst>
                              <p:cond delay="23500"/>
                            </p:stCondLst>
                            <p:childTnLst>
                              <p:par>
                                <p:cTn id="92" presetID="1" presetClass="emph" presetSubtype="2" fill="hold" nodeType="afterEffect">
                                  <p:stCondLst>
                                    <p:cond delay="0"/>
                                  </p:stCondLst>
                                  <p:childTnLst>
                                    <p:animClr clrSpc="rgb" dir="cw">
                                      <p:cBhvr>
                                        <p:cTn id="93" dur="2000" fill="hold"/>
                                        <p:tgtEl>
                                          <p:spTgt spid="5153"/>
                                        </p:tgtEl>
                                        <p:attrNameLst>
                                          <p:attrName>fillcolor</p:attrName>
                                        </p:attrNameLst>
                                      </p:cBhvr>
                                      <p:to>
                                        <a:srgbClr val="FF0000"/>
                                      </p:to>
                                    </p:animClr>
                                    <p:set>
                                      <p:cBhvr>
                                        <p:cTn id="94" dur="2000" fill="hold"/>
                                        <p:tgtEl>
                                          <p:spTgt spid="5153"/>
                                        </p:tgtEl>
                                        <p:attrNameLst>
                                          <p:attrName>fill.type</p:attrName>
                                        </p:attrNameLst>
                                      </p:cBhvr>
                                      <p:to>
                                        <p:strVal val="solid"/>
                                      </p:to>
                                    </p:set>
                                    <p:set>
                                      <p:cBhvr>
                                        <p:cTn id="95" dur="2000" fill="hold"/>
                                        <p:tgtEl>
                                          <p:spTgt spid="5153"/>
                                        </p:tgtEl>
                                        <p:attrNameLst>
                                          <p:attrName>fill.on</p:attrName>
                                        </p:attrNameLst>
                                      </p:cBhvr>
                                      <p:to>
                                        <p:strVal val="true"/>
                                      </p:to>
                                    </p:set>
                                  </p:childTnLst>
                                </p:cTn>
                              </p:par>
                            </p:childTnLst>
                          </p:cTn>
                        </p:par>
                        <p:par>
                          <p:cTn id="96" fill="hold">
                            <p:stCondLst>
                              <p:cond delay="25500"/>
                            </p:stCondLst>
                            <p:childTnLst>
                              <p:par>
                                <p:cTn id="97" presetID="1" presetClass="entr" presetSubtype="0" fill="hold" grpId="0" nodeType="afterEffect">
                                  <p:stCondLst>
                                    <p:cond delay="0"/>
                                  </p:stCondLst>
                                  <p:childTnLst>
                                    <p:set>
                                      <p:cBhvr>
                                        <p:cTn id="98" dur="1" fill="hold">
                                          <p:stCondLst>
                                            <p:cond delay="0"/>
                                          </p:stCondLst>
                                        </p:cTn>
                                        <p:tgtEl>
                                          <p:spTgt spid="7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animBg="1"/>
      <p:bldP spid="5152" grpId="0" animBg="1"/>
      <p:bldP spid="5186" grpId="0"/>
      <p:bldP spid="5187" grpId="0"/>
      <p:bldP spid="5188" grpId="0"/>
      <p:bldP spid="5190" grpId="0"/>
      <p:bldP spid="5191" grpId="0"/>
      <p:bldP spid="5209" grpId="0" animBg="1"/>
      <p:bldP spid="5209" grpId="1" animBg="1"/>
      <p:bldP spid="5211" grpId="0"/>
      <p:bldP spid="5213" grpId="0" animBg="1"/>
      <p:bldP spid="5215" grpId="0" animBg="1"/>
      <p:bldP spid="77" grpId="0"/>
      <p:bldP spid="77" grpId="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smtClean="0"/>
              <a:t>System </a:t>
            </a:r>
            <a:r>
              <a:rPr/>
              <a:t>Topology </a:t>
            </a:r>
            <a:r>
              <a:rPr smtClean="0"/>
              <a:t>APIs</a:t>
            </a:r>
            <a:endParaRPr>
              <a:ln w="3175">
                <a:solidFill>
                  <a:schemeClr val="tx1">
                    <a:alpha val="47000"/>
                  </a:schemeClr>
                </a:solidFill>
              </a:ln>
              <a:solidFill>
                <a:schemeClr val="tx1">
                  <a:tint val="75000"/>
                </a:schemeClr>
              </a:solidFill>
              <a:latin typeface="+mn-lt"/>
              <a:cs typeface="+mn-cs"/>
            </a:endParaRPr>
          </a:p>
        </p:txBody>
      </p:sp>
      <p:sp>
        <p:nvSpPr>
          <p:cNvPr id="3" name="Text Placeholder 2"/>
          <p:cNvSpPr>
            <a:spLocks noGrp="1"/>
          </p:cNvSpPr>
          <p:nvPr>
            <p:ph type="body" sz="quarter" idx="10"/>
          </p:nvPr>
        </p:nvSpPr>
        <p:spPr>
          <a:xfrm>
            <a:off x="730250" y="1408113"/>
            <a:ext cx="8026400" cy="4090992"/>
          </a:xfrm>
        </p:spPr>
        <p:txBody>
          <a:bodyPr/>
          <a:lstStyle/>
          <a:p>
            <a:r>
              <a:rPr lang="en-US" sz="3200" dirty="0" smtClean="0"/>
              <a:t>Processor topology exposed (user/kernel)</a:t>
            </a:r>
          </a:p>
          <a:p>
            <a:pPr lvl="1"/>
            <a:r>
              <a:rPr lang="en-US" sz="2800" dirty="0" smtClean="0"/>
              <a:t>NUMA nodes </a:t>
            </a:r>
            <a:r>
              <a:rPr lang="en-US" sz="2800" dirty="0" smtClean="0">
                <a:sym typeface="Wingdings" pitchFamily="2" charset="2"/>
              </a:rPr>
              <a:t> Sockets  Cores </a:t>
            </a:r>
            <a:r>
              <a:rPr lang="en-US" sz="2800" dirty="0" smtClean="0"/>
              <a:t> Logical Processors (e.g., hyper-threads)</a:t>
            </a:r>
            <a:endParaRPr lang="en-US" sz="2800" baseline="30000" dirty="0" smtClean="0"/>
          </a:p>
          <a:p>
            <a:pPr lvl="1"/>
            <a:r>
              <a:rPr lang="en-US" sz="2800" dirty="0" smtClean="0"/>
              <a:t>Includes details of CPU caches (L0/L1/L2)</a:t>
            </a:r>
          </a:p>
          <a:p>
            <a:pPr>
              <a:spcBef>
                <a:spcPts val="1200"/>
              </a:spcBef>
            </a:pPr>
            <a:r>
              <a:rPr lang="en-US" sz="3200" dirty="0" smtClean="0"/>
              <a:t>Memory topology exposed</a:t>
            </a:r>
          </a:p>
          <a:p>
            <a:pPr>
              <a:spcBef>
                <a:spcPts val="1200"/>
              </a:spcBef>
            </a:pPr>
            <a:r>
              <a:rPr lang="en-US" sz="3200" dirty="0" smtClean="0"/>
              <a:t>Device location exposed (e.g., </a:t>
            </a:r>
            <a:br>
              <a:rPr lang="en-US" sz="3200" dirty="0" smtClean="0"/>
            </a:br>
            <a:r>
              <a:rPr lang="en-US" sz="3200" dirty="0" smtClean="0"/>
              <a:t>network and storage controllers)</a:t>
            </a:r>
          </a:p>
          <a:p>
            <a:pPr lvl="1"/>
            <a:r>
              <a:rPr lang="en-US" sz="2800" dirty="0" smtClean="0"/>
              <a:t>Determine associated NUMA node(s) via ACPI Proximity Domains (BIOS support required)</a:t>
            </a:r>
          </a:p>
        </p:txBody>
      </p:sp>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smtClean="0"/>
              <a:t>System Tools</a:t>
            </a:r>
            <a:endParaRPr>
              <a:ln w="3175">
                <a:solidFill>
                  <a:schemeClr val="tx1">
                    <a:alpha val="47000"/>
                  </a:schemeClr>
                </a:solidFill>
              </a:ln>
              <a:solidFill>
                <a:schemeClr val="tx1">
                  <a:tint val="75000"/>
                </a:schemeClr>
              </a:solidFill>
              <a:latin typeface="+mn-lt"/>
              <a:cs typeface="+mn-cs"/>
            </a:endParaRPr>
          </a:p>
        </p:txBody>
      </p:sp>
      <p:sp>
        <p:nvSpPr>
          <p:cNvPr id="3" name="Text Placeholder 2"/>
          <p:cNvSpPr>
            <a:spLocks noGrp="1"/>
          </p:cNvSpPr>
          <p:nvPr>
            <p:ph type="body" sz="quarter" idx="10"/>
          </p:nvPr>
        </p:nvSpPr>
        <p:spPr>
          <a:xfrm>
            <a:off x="730250" y="1408113"/>
            <a:ext cx="8577469" cy="4130361"/>
          </a:xfrm>
        </p:spPr>
        <p:txBody>
          <a:bodyPr/>
          <a:lstStyle/>
          <a:p>
            <a:r>
              <a:rPr lang="en-US" dirty="0" smtClean="0"/>
              <a:t>Performance Monitor</a:t>
            </a:r>
          </a:p>
          <a:p>
            <a:pPr lvl="1"/>
            <a:r>
              <a:rPr lang="en-US" dirty="0" smtClean="0"/>
              <a:t>Processor to node relationship information</a:t>
            </a:r>
          </a:p>
          <a:p>
            <a:pPr lvl="1"/>
            <a:r>
              <a:rPr lang="en-US" dirty="0" smtClean="0"/>
              <a:t>Total system logical processor utilization</a:t>
            </a:r>
          </a:p>
          <a:p>
            <a:pPr lvl="1">
              <a:buNone/>
            </a:pPr>
            <a:endParaRPr lang="en-US" sz="2000" dirty="0" smtClean="0"/>
          </a:p>
          <a:p>
            <a:r>
              <a:rPr lang="en-US" dirty="0" smtClean="0"/>
              <a:t>Task Manager</a:t>
            </a:r>
          </a:p>
          <a:p>
            <a:pPr lvl="1"/>
            <a:r>
              <a:rPr lang="en-US" dirty="0" smtClean="0"/>
              <a:t>Average CPU utilization per LP</a:t>
            </a:r>
          </a:p>
          <a:p>
            <a:pPr lvl="1"/>
            <a:r>
              <a:rPr lang="en-US" dirty="0" smtClean="0"/>
              <a:t>Average CPU utilization for a given node</a:t>
            </a:r>
          </a:p>
          <a:p>
            <a:r>
              <a:rPr lang="en-US" dirty="0" smtClean="0"/>
              <a:t>Resource Monitor</a:t>
            </a:r>
          </a:p>
          <a:p>
            <a:endParaRPr lang="en-US" dirty="0" smtClean="0"/>
          </a:p>
        </p:txBody>
      </p:sp>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387350" y="152400"/>
            <a:ext cx="8369300" cy="553998"/>
          </a:xfrm>
        </p:spPr>
        <p:txBody>
          <a:bodyPr/>
          <a:lstStyle/>
          <a:p>
            <a:pPr defTabSz="912777" fontAlgn="auto">
              <a:spcAft>
                <a:spcPts val="0"/>
              </a:spcAft>
              <a:defRPr/>
            </a:pPr>
            <a:r>
              <a:rPr smtClean="0"/>
              <a:t>Intel</a:t>
            </a:r>
            <a:r>
              <a:rPr baseline="30000" smtClean="0"/>
              <a:t>®</a:t>
            </a:r>
            <a:r>
              <a:rPr smtClean="0"/>
              <a:t> Enterprise Roadmap</a:t>
            </a:r>
          </a:p>
        </p:txBody>
      </p:sp>
      <p:pic>
        <p:nvPicPr>
          <p:cNvPr id="67586" name="Picture 23" descr="xeon"/>
          <p:cNvPicPr>
            <a:picLocks noChangeAspect="1" noChangeArrowheads="1"/>
          </p:cNvPicPr>
          <p:nvPr/>
        </p:nvPicPr>
        <p:blipFill>
          <a:blip r:embed="rId3"/>
          <a:srcRect/>
          <a:stretch>
            <a:fillRect/>
          </a:stretch>
        </p:blipFill>
        <p:spPr bwMode="auto">
          <a:xfrm>
            <a:off x="8272463" y="114300"/>
            <a:ext cx="593725" cy="738188"/>
          </a:xfrm>
          <a:prstGeom prst="rect">
            <a:avLst/>
          </a:prstGeom>
          <a:noFill/>
          <a:ln w="9525">
            <a:noFill/>
            <a:miter lim="800000"/>
            <a:headEnd/>
            <a:tailEnd/>
          </a:ln>
        </p:spPr>
      </p:pic>
      <p:pic>
        <p:nvPicPr>
          <p:cNvPr id="67587" name="Picture 24" descr="itan"/>
          <p:cNvPicPr>
            <a:picLocks noChangeAspect="1" noChangeArrowheads="1"/>
          </p:cNvPicPr>
          <p:nvPr/>
        </p:nvPicPr>
        <p:blipFill>
          <a:blip r:embed="rId4"/>
          <a:srcRect/>
          <a:stretch>
            <a:fillRect/>
          </a:stretch>
        </p:blipFill>
        <p:spPr bwMode="auto">
          <a:xfrm>
            <a:off x="7569200" y="114300"/>
            <a:ext cx="593725" cy="735013"/>
          </a:xfrm>
          <a:prstGeom prst="rect">
            <a:avLst/>
          </a:prstGeom>
          <a:noFill/>
          <a:ln w="9525">
            <a:noFill/>
            <a:miter lim="800000"/>
            <a:headEnd/>
            <a:tailEnd/>
          </a:ln>
        </p:spPr>
      </p:pic>
      <p:sp>
        <p:nvSpPr>
          <p:cNvPr id="67588" name="Text Box 34"/>
          <p:cNvSpPr txBox="1">
            <a:spLocks noChangeArrowheads="1"/>
          </p:cNvSpPr>
          <p:nvPr/>
        </p:nvSpPr>
        <p:spPr bwMode="auto">
          <a:xfrm>
            <a:off x="387350" y="6477000"/>
            <a:ext cx="9144000" cy="214312"/>
          </a:xfrm>
          <a:prstGeom prst="rect">
            <a:avLst/>
          </a:prstGeom>
          <a:noFill/>
          <a:ln w="9525">
            <a:noFill/>
            <a:miter lim="800000"/>
            <a:headEnd/>
            <a:tailEnd/>
          </a:ln>
        </p:spPr>
        <p:txBody>
          <a:bodyPr anchor="b">
            <a:spAutoFit/>
          </a:bodyPr>
          <a:lstStyle/>
          <a:p>
            <a:pPr defTabSz="642938">
              <a:spcBef>
                <a:spcPct val="50000"/>
              </a:spcBef>
            </a:pPr>
            <a:r>
              <a:rPr lang="en-US" sz="800" dirty="0">
                <a:solidFill>
                  <a:schemeClr val="tx2"/>
                </a:solidFill>
                <a:latin typeface="Verdana" pitchFamily="34" charset="0"/>
              </a:rPr>
              <a:t>All dates, product features and plans are subject to change without notice.</a:t>
            </a:r>
          </a:p>
        </p:txBody>
      </p:sp>
      <p:sp>
        <p:nvSpPr>
          <p:cNvPr id="120838" name="AutoShape 2"/>
          <p:cNvSpPr>
            <a:spLocks noChangeArrowheads="1"/>
          </p:cNvSpPr>
          <p:nvPr/>
        </p:nvSpPr>
        <p:spPr bwMode="auto">
          <a:xfrm>
            <a:off x="412750" y="4656138"/>
            <a:ext cx="8407400" cy="744537"/>
          </a:xfrm>
          <a:prstGeom prst="roundRect">
            <a:avLst>
              <a:gd name="adj" fmla="val 16667"/>
            </a:avLst>
          </a:prstGeom>
          <a:gradFill rotWithShape="1">
            <a:gsLst>
              <a:gs pos="0">
                <a:schemeClr val="accent2"/>
              </a:gs>
              <a:gs pos="100000">
                <a:schemeClr val="accent2">
                  <a:gamma/>
                  <a:shade val="92157"/>
                  <a:invGamma/>
                  <a:alpha val="0"/>
                </a:schemeClr>
              </a:gs>
            </a:gsLst>
            <a:lin ang="0" scaled="1"/>
          </a:gradFill>
          <a:ln w="9525" algn="ctr">
            <a:noFill/>
            <a:round/>
            <a:headEnd/>
            <a:tailEnd/>
          </a:ln>
        </p:spPr>
        <p:txBody>
          <a:bodyPr wrap="none" lIns="91431" tIns="45716" rIns="91431" bIns="45716" anchor="ctr"/>
          <a:lstStyle/>
          <a:p>
            <a:pPr algn="ctr" defTabSz="1306513" fontAlgn="auto">
              <a:spcBef>
                <a:spcPts val="0"/>
              </a:spcBef>
              <a:spcAft>
                <a:spcPts val="0"/>
              </a:spcAft>
              <a:defRPr/>
            </a:pPr>
            <a:endParaRPr lang="en-US" sz="2800">
              <a:latin typeface="Verdana" pitchFamily="34" charset="0"/>
              <a:cs typeface="Arial" pitchFamily="34" charset="0"/>
            </a:endParaRPr>
          </a:p>
        </p:txBody>
      </p:sp>
      <p:sp>
        <p:nvSpPr>
          <p:cNvPr id="120839" name="AutoShape 3"/>
          <p:cNvSpPr>
            <a:spLocks noChangeArrowheads="1"/>
          </p:cNvSpPr>
          <p:nvPr/>
        </p:nvSpPr>
        <p:spPr bwMode="auto">
          <a:xfrm>
            <a:off x="412750" y="5427663"/>
            <a:ext cx="8407400" cy="757237"/>
          </a:xfrm>
          <a:prstGeom prst="roundRect">
            <a:avLst>
              <a:gd name="adj" fmla="val 16667"/>
            </a:avLst>
          </a:prstGeom>
          <a:gradFill rotWithShape="1">
            <a:gsLst>
              <a:gs pos="0">
                <a:schemeClr val="accent2"/>
              </a:gs>
              <a:gs pos="100000">
                <a:schemeClr val="accent2">
                  <a:gamma/>
                  <a:shade val="92157"/>
                  <a:invGamma/>
                  <a:alpha val="0"/>
                </a:schemeClr>
              </a:gs>
            </a:gsLst>
            <a:lin ang="0" scaled="1"/>
          </a:gradFill>
          <a:ln w="9525" algn="ctr">
            <a:noFill/>
            <a:round/>
            <a:headEnd/>
            <a:tailEnd/>
          </a:ln>
        </p:spPr>
        <p:txBody>
          <a:bodyPr wrap="none" lIns="91431" tIns="45716" rIns="91431" bIns="45716" anchor="ctr"/>
          <a:lstStyle/>
          <a:p>
            <a:pPr algn="ctr" defTabSz="1306513" fontAlgn="auto">
              <a:spcBef>
                <a:spcPts val="0"/>
              </a:spcBef>
              <a:spcAft>
                <a:spcPts val="0"/>
              </a:spcAft>
              <a:defRPr/>
            </a:pPr>
            <a:endParaRPr lang="en-US" sz="2800">
              <a:latin typeface="Verdana" pitchFamily="34" charset="0"/>
              <a:cs typeface="Arial" pitchFamily="34" charset="0"/>
            </a:endParaRPr>
          </a:p>
        </p:txBody>
      </p:sp>
      <p:sp>
        <p:nvSpPr>
          <p:cNvPr id="120840" name="AutoShape 4"/>
          <p:cNvSpPr>
            <a:spLocks noChangeArrowheads="1"/>
          </p:cNvSpPr>
          <p:nvPr/>
        </p:nvSpPr>
        <p:spPr bwMode="auto">
          <a:xfrm>
            <a:off x="412750" y="2182813"/>
            <a:ext cx="8407400" cy="757237"/>
          </a:xfrm>
          <a:prstGeom prst="roundRect">
            <a:avLst>
              <a:gd name="adj" fmla="val 16667"/>
            </a:avLst>
          </a:prstGeom>
          <a:gradFill rotWithShape="1">
            <a:gsLst>
              <a:gs pos="0">
                <a:schemeClr val="accent2"/>
              </a:gs>
              <a:gs pos="100000">
                <a:schemeClr val="accent2">
                  <a:gamma/>
                  <a:shade val="92157"/>
                  <a:invGamma/>
                  <a:alpha val="0"/>
                </a:schemeClr>
              </a:gs>
            </a:gsLst>
            <a:lin ang="0" scaled="1"/>
          </a:gradFill>
          <a:ln w="9525" algn="ctr">
            <a:noFill/>
            <a:round/>
            <a:headEnd/>
            <a:tailEnd/>
          </a:ln>
        </p:spPr>
        <p:txBody>
          <a:bodyPr wrap="none" lIns="91431" tIns="45716" rIns="91431" bIns="45716" anchor="ctr"/>
          <a:lstStyle/>
          <a:p>
            <a:pPr algn="ctr" defTabSz="1306513" fontAlgn="auto">
              <a:spcBef>
                <a:spcPts val="0"/>
              </a:spcBef>
              <a:spcAft>
                <a:spcPts val="0"/>
              </a:spcAft>
              <a:defRPr/>
            </a:pPr>
            <a:endParaRPr lang="en-US" sz="2800">
              <a:latin typeface="Verdana" pitchFamily="34" charset="0"/>
              <a:cs typeface="Arial" pitchFamily="34" charset="0"/>
            </a:endParaRPr>
          </a:p>
        </p:txBody>
      </p:sp>
      <p:sp>
        <p:nvSpPr>
          <p:cNvPr id="120841" name="AutoShape 5"/>
          <p:cNvSpPr>
            <a:spLocks noChangeArrowheads="1"/>
          </p:cNvSpPr>
          <p:nvPr/>
        </p:nvSpPr>
        <p:spPr bwMode="auto">
          <a:xfrm>
            <a:off x="412750" y="1401763"/>
            <a:ext cx="8407400" cy="755650"/>
          </a:xfrm>
          <a:prstGeom prst="roundRect">
            <a:avLst>
              <a:gd name="adj" fmla="val 16667"/>
            </a:avLst>
          </a:prstGeom>
          <a:gradFill rotWithShape="1">
            <a:gsLst>
              <a:gs pos="0">
                <a:schemeClr val="accent2"/>
              </a:gs>
              <a:gs pos="100000">
                <a:schemeClr val="accent2">
                  <a:gamma/>
                  <a:shade val="92157"/>
                  <a:invGamma/>
                  <a:alpha val="0"/>
                </a:schemeClr>
              </a:gs>
            </a:gsLst>
            <a:lin ang="0" scaled="1"/>
          </a:gradFill>
          <a:ln w="9525" algn="ctr">
            <a:noFill/>
            <a:round/>
            <a:headEnd/>
            <a:tailEnd/>
          </a:ln>
        </p:spPr>
        <p:txBody>
          <a:bodyPr wrap="none" lIns="91431" tIns="45716" rIns="91431" bIns="45716" anchor="ctr"/>
          <a:lstStyle/>
          <a:p>
            <a:pPr algn="ctr" defTabSz="1306513" fontAlgn="auto">
              <a:spcBef>
                <a:spcPts val="0"/>
              </a:spcBef>
              <a:spcAft>
                <a:spcPts val="0"/>
              </a:spcAft>
              <a:defRPr/>
            </a:pPr>
            <a:endParaRPr lang="en-US" sz="2800">
              <a:latin typeface="Verdana" pitchFamily="34" charset="0"/>
              <a:cs typeface="Arial" pitchFamily="34" charset="0"/>
            </a:endParaRPr>
          </a:p>
        </p:txBody>
      </p:sp>
      <p:sp>
        <p:nvSpPr>
          <p:cNvPr id="120842" name="AutoShape 6"/>
          <p:cNvSpPr>
            <a:spLocks noChangeArrowheads="1"/>
          </p:cNvSpPr>
          <p:nvPr/>
        </p:nvSpPr>
        <p:spPr bwMode="auto">
          <a:xfrm>
            <a:off x="412750" y="3195638"/>
            <a:ext cx="8407400" cy="1433512"/>
          </a:xfrm>
          <a:prstGeom prst="roundRect">
            <a:avLst>
              <a:gd name="adj" fmla="val 9259"/>
            </a:avLst>
          </a:prstGeom>
          <a:gradFill rotWithShape="1">
            <a:gsLst>
              <a:gs pos="0">
                <a:schemeClr val="accent2"/>
              </a:gs>
              <a:gs pos="100000">
                <a:schemeClr val="accent2">
                  <a:gamma/>
                  <a:shade val="92157"/>
                  <a:invGamma/>
                  <a:alpha val="0"/>
                </a:schemeClr>
              </a:gs>
            </a:gsLst>
            <a:lin ang="0" scaled="1"/>
          </a:gradFill>
          <a:ln w="9525" algn="ctr">
            <a:noFill/>
            <a:round/>
            <a:headEnd/>
            <a:tailEnd/>
          </a:ln>
        </p:spPr>
        <p:txBody>
          <a:bodyPr wrap="none" lIns="91431" tIns="45716" rIns="91431" bIns="45716" anchor="ctr"/>
          <a:lstStyle/>
          <a:p>
            <a:pPr algn="ctr" defTabSz="1306513" fontAlgn="auto">
              <a:spcBef>
                <a:spcPts val="0"/>
              </a:spcBef>
              <a:spcAft>
                <a:spcPts val="0"/>
              </a:spcAft>
              <a:defRPr/>
            </a:pPr>
            <a:endParaRPr lang="en-US" sz="2800">
              <a:latin typeface="Verdana" pitchFamily="34" charset="0"/>
              <a:cs typeface="Arial" pitchFamily="34" charset="0"/>
            </a:endParaRPr>
          </a:p>
        </p:txBody>
      </p:sp>
      <p:sp>
        <p:nvSpPr>
          <p:cNvPr id="67594" name="Text Box 26"/>
          <p:cNvSpPr txBox="1">
            <a:spLocks noChangeArrowheads="1"/>
          </p:cNvSpPr>
          <p:nvPr/>
        </p:nvSpPr>
        <p:spPr bwMode="auto">
          <a:xfrm>
            <a:off x="420688" y="2217747"/>
            <a:ext cx="1521250" cy="754053"/>
          </a:xfrm>
          <a:prstGeom prst="rect">
            <a:avLst/>
          </a:prstGeom>
          <a:noFill/>
          <a:ln w="9525" algn="ctr">
            <a:noFill/>
            <a:miter lim="800000"/>
            <a:headEnd/>
            <a:tailEnd/>
          </a:ln>
        </p:spPr>
        <p:txBody>
          <a:bodyPr wrap="none" anchor="ctr">
            <a:spAutoFit/>
          </a:bodyPr>
          <a:lstStyle/>
          <a:p>
            <a:r>
              <a:rPr lang="en-US" altLang="ja-JP" sz="1600" b="1" dirty="0">
                <a:ea typeface="MS PGothic" pitchFamily="34" charset="-128"/>
              </a:rPr>
              <a:t>Intel</a:t>
            </a:r>
            <a:r>
              <a:rPr lang="en-US" altLang="ja-JP" sz="1600" b="1" baseline="30000" dirty="0">
                <a:ea typeface="MS PGothic" pitchFamily="34" charset="-128"/>
              </a:rPr>
              <a:t>®</a:t>
            </a:r>
            <a:r>
              <a:rPr lang="en-US" altLang="ja-JP" sz="1600" b="1" dirty="0">
                <a:ea typeface="MS PGothic" pitchFamily="34" charset="-128"/>
              </a:rPr>
              <a:t> Xeon</a:t>
            </a:r>
            <a:r>
              <a:rPr lang="en-US" altLang="ja-JP" sz="1600" b="1" baseline="30000" dirty="0">
                <a:ea typeface="MS PGothic" pitchFamily="34" charset="-128"/>
              </a:rPr>
              <a:t>®</a:t>
            </a:r>
            <a:r>
              <a:rPr lang="en-US" altLang="ja-JP" sz="1600" b="1" dirty="0">
                <a:ea typeface="MS PGothic" pitchFamily="34" charset="-128"/>
              </a:rPr>
              <a:t> MP</a:t>
            </a:r>
          </a:p>
          <a:p>
            <a:r>
              <a:rPr lang="en-US" altLang="ja-JP" sz="1600" b="1" dirty="0">
                <a:ea typeface="MS PGothic" pitchFamily="34" charset="-128"/>
              </a:rPr>
              <a:t>7000 Sequence</a:t>
            </a:r>
          </a:p>
          <a:p>
            <a:r>
              <a:rPr lang="en-US" altLang="ja-JP" sz="1100" dirty="0">
                <a:ea typeface="MS PGothic" pitchFamily="34" charset="-128"/>
              </a:rPr>
              <a:t>(Expandable, MC)</a:t>
            </a:r>
          </a:p>
        </p:txBody>
      </p:sp>
      <p:sp>
        <p:nvSpPr>
          <p:cNvPr id="67595" name="Text Box 27"/>
          <p:cNvSpPr txBox="1">
            <a:spLocks noChangeArrowheads="1"/>
          </p:cNvSpPr>
          <p:nvPr/>
        </p:nvSpPr>
        <p:spPr bwMode="auto">
          <a:xfrm>
            <a:off x="420688" y="3608388"/>
            <a:ext cx="1515158" cy="754053"/>
          </a:xfrm>
          <a:prstGeom prst="rect">
            <a:avLst/>
          </a:prstGeom>
          <a:noFill/>
          <a:ln w="9525" algn="ctr">
            <a:noFill/>
            <a:miter lim="800000"/>
            <a:headEnd/>
            <a:tailEnd/>
          </a:ln>
        </p:spPr>
        <p:txBody>
          <a:bodyPr wrap="none" anchor="ctr">
            <a:spAutoFit/>
          </a:bodyPr>
          <a:lstStyle/>
          <a:p>
            <a:r>
              <a:rPr lang="en-US" altLang="ja-JP" sz="1600" b="1">
                <a:ea typeface="MS PGothic" pitchFamily="34" charset="-128"/>
              </a:rPr>
              <a:t>Intel</a:t>
            </a:r>
            <a:r>
              <a:rPr lang="en-US" altLang="ja-JP" sz="1600" b="1" baseline="30000">
                <a:ea typeface="MS PGothic" pitchFamily="34" charset="-128"/>
              </a:rPr>
              <a:t>®</a:t>
            </a:r>
            <a:r>
              <a:rPr lang="en-US" altLang="ja-JP" sz="1600" b="1">
                <a:ea typeface="MS PGothic" pitchFamily="34" charset="-128"/>
              </a:rPr>
              <a:t> Xeon</a:t>
            </a:r>
            <a:r>
              <a:rPr lang="en-US" altLang="ja-JP" sz="1600" b="1" baseline="30000">
                <a:ea typeface="MS PGothic" pitchFamily="34" charset="-128"/>
              </a:rPr>
              <a:t>®</a:t>
            </a:r>
            <a:r>
              <a:rPr lang="en-US" altLang="ja-JP" sz="1600" b="1">
                <a:ea typeface="MS PGothic" pitchFamily="34" charset="-128"/>
              </a:rPr>
              <a:t> DP</a:t>
            </a:r>
          </a:p>
          <a:p>
            <a:r>
              <a:rPr lang="en-US" altLang="ja-JP" sz="1600" b="1">
                <a:ea typeface="MS PGothic" pitchFamily="34" charset="-128"/>
              </a:rPr>
              <a:t>5000 Sequence</a:t>
            </a:r>
            <a:r>
              <a:rPr lang="en-US" altLang="ja-JP" sz="1600">
                <a:ea typeface="MS PGothic" pitchFamily="34" charset="-128"/>
              </a:rPr>
              <a:t/>
            </a:r>
            <a:br>
              <a:rPr lang="en-US" altLang="ja-JP" sz="1600">
                <a:ea typeface="MS PGothic" pitchFamily="34" charset="-128"/>
              </a:rPr>
            </a:br>
            <a:r>
              <a:rPr lang="en-US" altLang="ja-JP" sz="1100">
                <a:ea typeface="MS PGothic" pitchFamily="34" charset="-128"/>
              </a:rPr>
              <a:t>(Efficient Performance)</a:t>
            </a:r>
          </a:p>
        </p:txBody>
      </p:sp>
      <p:sp>
        <p:nvSpPr>
          <p:cNvPr id="67596" name="Text Box 28"/>
          <p:cNvSpPr txBox="1">
            <a:spLocks noChangeArrowheads="1"/>
          </p:cNvSpPr>
          <p:nvPr/>
        </p:nvSpPr>
        <p:spPr bwMode="auto">
          <a:xfrm>
            <a:off x="420688" y="4648200"/>
            <a:ext cx="1476366" cy="754053"/>
          </a:xfrm>
          <a:prstGeom prst="rect">
            <a:avLst/>
          </a:prstGeom>
          <a:noFill/>
          <a:ln w="9525" algn="ctr">
            <a:noFill/>
            <a:miter lim="800000"/>
            <a:headEnd/>
            <a:tailEnd/>
          </a:ln>
        </p:spPr>
        <p:txBody>
          <a:bodyPr wrap="none" anchor="ctr">
            <a:spAutoFit/>
          </a:bodyPr>
          <a:lstStyle/>
          <a:p>
            <a:r>
              <a:rPr lang="en-US" altLang="ja-JP" sz="1600" b="1" dirty="0">
                <a:ea typeface="MS PGothic" pitchFamily="34" charset="-128"/>
              </a:rPr>
              <a:t>Intel</a:t>
            </a:r>
            <a:r>
              <a:rPr lang="en-US" altLang="ja-JP" sz="1600" b="1" baseline="30000" dirty="0">
                <a:ea typeface="MS PGothic" pitchFamily="34" charset="-128"/>
              </a:rPr>
              <a:t>®</a:t>
            </a:r>
            <a:r>
              <a:rPr lang="en-US" altLang="ja-JP" sz="1600" b="1" dirty="0">
                <a:ea typeface="MS PGothic" pitchFamily="34" charset="-128"/>
              </a:rPr>
              <a:t> Xeon</a:t>
            </a:r>
            <a:r>
              <a:rPr lang="en-US" altLang="ja-JP" sz="1600" b="1" baseline="30000" dirty="0">
                <a:ea typeface="MS PGothic" pitchFamily="34" charset="-128"/>
              </a:rPr>
              <a:t>®</a:t>
            </a:r>
            <a:r>
              <a:rPr lang="en-US" altLang="ja-JP" sz="1600" b="1" dirty="0">
                <a:ea typeface="MS PGothic" pitchFamily="34" charset="-128"/>
              </a:rPr>
              <a:t> UP</a:t>
            </a:r>
            <a:br>
              <a:rPr lang="en-US" altLang="ja-JP" sz="1600" b="1" dirty="0">
                <a:ea typeface="MS PGothic" pitchFamily="34" charset="-128"/>
              </a:rPr>
            </a:br>
            <a:r>
              <a:rPr lang="en-US" altLang="ja-JP" sz="1600" b="1" dirty="0">
                <a:ea typeface="MS PGothic" pitchFamily="34" charset="-128"/>
              </a:rPr>
              <a:t>3000 Sequence</a:t>
            </a:r>
          </a:p>
          <a:p>
            <a:r>
              <a:rPr lang="en-US" altLang="ja-JP" sz="1100" dirty="0">
                <a:ea typeface="MS PGothic" pitchFamily="34" charset="-128"/>
              </a:rPr>
              <a:t>(Entry)</a:t>
            </a:r>
          </a:p>
        </p:txBody>
      </p:sp>
      <p:sp>
        <p:nvSpPr>
          <p:cNvPr id="67597" name="Text Box 29"/>
          <p:cNvSpPr txBox="1">
            <a:spLocks noChangeArrowheads="1"/>
          </p:cNvSpPr>
          <p:nvPr/>
        </p:nvSpPr>
        <p:spPr bwMode="auto">
          <a:xfrm>
            <a:off x="420688" y="5410200"/>
            <a:ext cx="1515415" cy="754053"/>
          </a:xfrm>
          <a:prstGeom prst="rect">
            <a:avLst/>
          </a:prstGeom>
          <a:noFill/>
          <a:ln w="9525" algn="ctr">
            <a:noFill/>
            <a:miter lim="800000"/>
            <a:headEnd/>
            <a:tailEnd/>
          </a:ln>
        </p:spPr>
        <p:txBody>
          <a:bodyPr wrap="none" anchor="ctr">
            <a:spAutoFit/>
          </a:bodyPr>
          <a:lstStyle/>
          <a:p>
            <a:r>
              <a:rPr lang="en-US" altLang="ja-JP" sz="1600" b="1" dirty="0">
                <a:ea typeface="MS PGothic" pitchFamily="34" charset="-128"/>
              </a:rPr>
              <a:t>Intel</a:t>
            </a:r>
            <a:r>
              <a:rPr lang="en-US" altLang="ja-JP" sz="1600" b="1" baseline="30000" dirty="0">
                <a:ea typeface="MS PGothic" pitchFamily="34" charset="-128"/>
              </a:rPr>
              <a:t>®</a:t>
            </a:r>
            <a:r>
              <a:rPr lang="en-US" altLang="ja-JP" sz="1600" b="1" dirty="0">
                <a:ea typeface="MS PGothic" pitchFamily="34" charset="-128"/>
              </a:rPr>
              <a:t> Xeon</a:t>
            </a:r>
            <a:r>
              <a:rPr lang="en-US" altLang="ja-JP" sz="1600" b="1" baseline="30000" dirty="0">
                <a:ea typeface="MS PGothic" pitchFamily="34" charset="-128"/>
              </a:rPr>
              <a:t>®</a:t>
            </a:r>
            <a:r>
              <a:rPr lang="en-US" altLang="ja-JP" sz="1600" b="1" dirty="0">
                <a:ea typeface="MS PGothic" pitchFamily="34" charset="-128"/>
              </a:rPr>
              <a:t> WS</a:t>
            </a:r>
          </a:p>
          <a:p>
            <a:r>
              <a:rPr lang="en-US" altLang="ja-JP" sz="1600" b="1" dirty="0">
                <a:ea typeface="MS PGothic" pitchFamily="34" charset="-128"/>
              </a:rPr>
              <a:t>5000 Sequence</a:t>
            </a:r>
            <a:r>
              <a:rPr lang="en-US" altLang="ja-JP" sz="1100" b="1" dirty="0">
                <a:ea typeface="MS PGothic" pitchFamily="34" charset="-128"/>
              </a:rPr>
              <a:t/>
            </a:r>
            <a:br>
              <a:rPr lang="en-US" altLang="ja-JP" sz="1100" b="1" dirty="0">
                <a:ea typeface="MS PGothic" pitchFamily="34" charset="-128"/>
              </a:rPr>
            </a:br>
            <a:r>
              <a:rPr lang="en-US" altLang="ja-JP" sz="1100" dirty="0">
                <a:ea typeface="MS PGothic" pitchFamily="34" charset="-128"/>
              </a:rPr>
              <a:t>(Workstation &amp; HPC)</a:t>
            </a:r>
          </a:p>
        </p:txBody>
      </p:sp>
      <p:sp>
        <p:nvSpPr>
          <p:cNvPr id="67598" name="Text Box 30"/>
          <p:cNvSpPr txBox="1">
            <a:spLocks noChangeArrowheads="1"/>
          </p:cNvSpPr>
          <p:nvPr/>
        </p:nvSpPr>
        <p:spPr bwMode="auto">
          <a:xfrm>
            <a:off x="420688" y="1371600"/>
            <a:ext cx="1471878" cy="754053"/>
          </a:xfrm>
          <a:prstGeom prst="rect">
            <a:avLst/>
          </a:prstGeom>
          <a:noFill/>
          <a:ln w="9525" algn="ctr">
            <a:noFill/>
            <a:miter lim="800000"/>
            <a:headEnd/>
            <a:tailEnd/>
          </a:ln>
        </p:spPr>
        <p:txBody>
          <a:bodyPr wrap="none" anchor="ctr">
            <a:spAutoFit/>
          </a:bodyPr>
          <a:lstStyle/>
          <a:p>
            <a:r>
              <a:rPr lang="en-US" altLang="ja-JP" sz="1600" b="1" dirty="0">
                <a:ea typeface="MS PGothic" pitchFamily="34" charset="-128"/>
              </a:rPr>
              <a:t>Intel</a:t>
            </a:r>
            <a:r>
              <a:rPr lang="en-US" altLang="ja-JP" sz="1600" b="1" baseline="30000" dirty="0">
                <a:ea typeface="MS PGothic" pitchFamily="34" charset="-128"/>
              </a:rPr>
              <a:t>®</a:t>
            </a:r>
            <a:r>
              <a:rPr lang="en-US" altLang="ja-JP" sz="1600" b="1" dirty="0">
                <a:ea typeface="MS PGothic" pitchFamily="34" charset="-128"/>
              </a:rPr>
              <a:t> Itanium</a:t>
            </a:r>
            <a:r>
              <a:rPr lang="en-US" altLang="ja-JP" sz="1600" b="1" baseline="30000" dirty="0">
                <a:ea typeface="MS PGothic" pitchFamily="34" charset="-128"/>
              </a:rPr>
              <a:t>®</a:t>
            </a:r>
          </a:p>
          <a:p>
            <a:r>
              <a:rPr lang="en-US" altLang="ja-JP" sz="1600" b="1" dirty="0">
                <a:ea typeface="MS PGothic" pitchFamily="34" charset="-128"/>
              </a:rPr>
              <a:t>9000 Sequence</a:t>
            </a:r>
          </a:p>
          <a:p>
            <a:r>
              <a:rPr lang="en-US" altLang="ja-JP" sz="1100" dirty="0">
                <a:ea typeface="MS PGothic" pitchFamily="34" charset="-128"/>
              </a:rPr>
              <a:t>(Mission Critical)</a:t>
            </a:r>
          </a:p>
        </p:txBody>
      </p:sp>
      <p:sp>
        <p:nvSpPr>
          <p:cNvPr id="67599" name="Rectangle 9"/>
          <p:cNvSpPr>
            <a:spLocks noChangeArrowheads="1"/>
          </p:cNvSpPr>
          <p:nvPr/>
        </p:nvSpPr>
        <p:spPr bwMode="auto">
          <a:xfrm>
            <a:off x="6626225" y="973137"/>
            <a:ext cx="2120900" cy="322263"/>
          </a:xfrm>
          <a:prstGeom prst="rect">
            <a:avLst/>
          </a:prstGeom>
          <a:noFill/>
          <a:ln w="9525">
            <a:noFill/>
            <a:miter lim="800000"/>
            <a:headEnd/>
            <a:tailEnd/>
          </a:ln>
        </p:spPr>
        <p:txBody>
          <a:bodyPr lIns="91418" tIns="45709" rIns="91418" bIns="45709"/>
          <a:lstStyle/>
          <a:p>
            <a:pPr algn="ctr">
              <a:spcBef>
                <a:spcPct val="20000"/>
              </a:spcBef>
              <a:buSzPct val="130000"/>
            </a:pPr>
            <a:r>
              <a:rPr lang="en-US" sz="2400" b="1" dirty="0">
                <a:solidFill>
                  <a:srgbClr val="FFC000"/>
                </a:solidFill>
                <a:latin typeface="Verdana" pitchFamily="34" charset="0"/>
              </a:rPr>
              <a:t>Future</a:t>
            </a:r>
          </a:p>
        </p:txBody>
      </p:sp>
      <p:sp>
        <p:nvSpPr>
          <p:cNvPr id="67600" name="Rectangle 10"/>
          <p:cNvSpPr>
            <a:spLocks noChangeArrowheads="1"/>
          </p:cNvSpPr>
          <p:nvPr/>
        </p:nvSpPr>
        <p:spPr bwMode="auto">
          <a:xfrm>
            <a:off x="2152650" y="973137"/>
            <a:ext cx="4333875" cy="322263"/>
          </a:xfrm>
          <a:prstGeom prst="rect">
            <a:avLst/>
          </a:prstGeom>
          <a:noFill/>
          <a:ln w="9525">
            <a:noFill/>
            <a:miter lim="800000"/>
            <a:headEnd/>
            <a:tailEnd/>
          </a:ln>
        </p:spPr>
        <p:txBody>
          <a:bodyPr lIns="91418" tIns="45709" rIns="91418" bIns="45709"/>
          <a:lstStyle/>
          <a:p>
            <a:pPr algn="ctr">
              <a:spcBef>
                <a:spcPct val="20000"/>
              </a:spcBef>
              <a:buSzPct val="130000"/>
            </a:pPr>
            <a:r>
              <a:rPr lang="en-US" sz="2400" b="1">
                <a:solidFill>
                  <a:srgbClr val="FFC000"/>
                </a:solidFill>
                <a:latin typeface="Verdana" pitchFamily="34" charset="0"/>
              </a:rPr>
              <a:t>2008</a:t>
            </a:r>
          </a:p>
        </p:txBody>
      </p:sp>
      <p:sp>
        <p:nvSpPr>
          <p:cNvPr id="67601" name="AutoShape 11"/>
          <p:cNvSpPr>
            <a:spLocks noChangeArrowheads="1"/>
          </p:cNvSpPr>
          <p:nvPr/>
        </p:nvSpPr>
        <p:spPr bwMode="auto">
          <a:xfrm>
            <a:off x="6565900" y="2300288"/>
            <a:ext cx="2136775" cy="520700"/>
          </a:xfrm>
          <a:prstGeom prst="roundRect">
            <a:avLst>
              <a:gd name="adj" fmla="val 16667"/>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dirty="0">
                <a:solidFill>
                  <a:srgbClr val="FFFFFF"/>
                </a:solidFill>
              </a:rPr>
              <a:t>Nehalem Processor</a:t>
            </a:r>
          </a:p>
          <a:p>
            <a:pPr algn="ctr" defTabSz="914099" fontAlgn="base">
              <a:spcBef>
                <a:spcPct val="0"/>
              </a:spcBef>
              <a:spcAft>
                <a:spcPct val="0"/>
              </a:spcAft>
            </a:pPr>
            <a:r>
              <a:rPr lang="en-US" sz="1600" b="1" dirty="0">
                <a:solidFill>
                  <a:schemeClr val="accent2"/>
                </a:solidFill>
              </a:rPr>
              <a:t>Future EX Chipset</a:t>
            </a:r>
          </a:p>
        </p:txBody>
      </p:sp>
      <p:sp>
        <p:nvSpPr>
          <p:cNvPr id="67602" name="AutoShape 12"/>
          <p:cNvSpPr>
            <a:spLocks noChangeArrowheads="1"/>
          </p:cNvSpPr>
          <p:nvPr/>
        </p:nvSpPr>
        <p:spPr bwMode="auto">
          <a:xfrm>
            <a:off x="2438400" y="1519238"/>
            <a:ext cx="3494088" cy="520700"/>
          </a:xfrm>
          <a:prstGeom prst="roundRect">
            <a:avLst>
              <a:gd name="adj" fmla="val 16667"/>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defTabSz="914099"/>
            <a:r>
              <a:rPr lang="en-US" dirty="0">
                <a:solidFill>
                  <a:srgbClr val="FFFFFF"/>
                </a:solidFill>
              </a:rPr>
              <a:t>Itanium Processor</a:t>
            </a:r>
          </a:p>
          <a:p>
            <a:pPr defTabSz="914099"/>
            <a:r>
              <a:rPr lang="en-US" b="1" dirty="0">
                <a:solidFill>
                  <a:schemeClr val="accent2"/>
                </a:solidFill>
              </a:rPr>
              <a:t>870 / OEM Chipset</a:t>
            </a:r>
          </a:p>
        </p:txBody>
      </p:sp>
      <p:sp>
        <p:nvSpPr>
          <p:cNvPr id="67603" name="AutoShape 13"/>
          <p:cNvSpPr>
            <a:spLocks noChangeArrowheads="1"/>
          </p:cNvSpPr>
          <p:nvPr/>
        </p:nvSpPr>
        <p:spPr bwMode="auto">
          <a:xfrm>
            <a:off x="6003925" y="1519238"/>
            <a:ext cx="1839913" cy="520700"/>
          </a:xfrm>
          <a:prstGeom prst="roundRect">
            <a:avLst>
              <a:gd name="adj" fmla="val 16667"/>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91436" tIns="45718" rIns="91436" bIns="0" numCol="1" rtlCol="0" anchor="b" anchorCtr="0" compatLnSpc="1">
            <a:prstTxWarp prst="textNoShape">
              <a:avLst/>
            </a:prstTxWarp>
          </a:bodyPr>
          <a:lstStyle/>
          <a:p>
            <a:pPr algn="ctr" defTabSz="914099"/>
            <a:r>
              <a:rPr lang="en-US" sz="1400" b="1" dirty="0" smtClean="0">
                <a:solidFill>
                  <a:schemeClr val="accent2"/>
                </a:solidFill>
              </a:rPr>
              <a:t>Future </a:t>
            </a:r>
            <a:r>
              <a:rPr lang="en-US" sz="1400" b="1" dirty="0">
                <a:solidFill>
                  <a:schemeClr val="accent2"/>
                </a:solidFill>
              </a:rPr>
              <a:t>MC Chipset</a:t>
            </a:r>
          </a:p>
        </p:txBody>
      </p:sp>
      <p:sp>
        <p:nvSpPr>
          <p:cNvPr id="67604" name="AutoShape 14"/>
          <p:cNvSpPr>
            <a:spLocks noChangeArrowheads="1"/>
          </p:cNvSpPr>
          <p:nvPr/>
        </p:nvSpPr>
        <p:spPr bwMode="auto">
          <a:xfrm>
            <a:off x="7883525" y="1519238"/>
            <a:ext cx="819150" cy="520700"/>
          </a:xfrm>
          <a:prstGeom prst="roundRect">
            <a:avLst>
              <a:gd name="adj" fmla="val 16667"/>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600" dirty="0">
                <a:solidFill>
                  <a:srgbClr val="FFFFFF"/>
                </a:solidFill>
              </a:rPr>
              <a:t>Kittson</a:t>
            </a:r>
          </a:p>
        </p:txBody>
      </p:sp>
      <p:sp>
        <p:nvSpPr>
          <p:cNvPr id="67605" name="AutoShape 15"/>
          <p:cNvSpPr>
            <a:spLocks noChangeArrowheads="1"/>
          </p:cNvSpPr>
          <p:nvPr/>
        </p:nvSpPr>
        <p:spPr bwMode="auto">
          <a:xfrm>
            <a:off x="6626225" y="4767263"/>
            <a:ext cx="2076450" cy="520700"/>
          </a:xfrm>
          <a:prstGeom prst="roundRect">
            <a:avLst>
              <a:gd name="adj" fmla="val 16667"/>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dirty="0">
                <a:solidFill>
                  <a:srgbClr val="FFFFFF"/>
                </a:solidFill>
              </a:rPr>
              <a:t>Nehalem Processor</a:t>
            </a:r>
          </a:p>
          <a:p>
            <a:pPr algn="ctr" defTabSz="914099" fontAlgn="base">
              <a:spcBef>
                <a:spcPct val="0"/>
              </a:spcBef>
              <a:spcAft>
                <a:spcPct val="0"/>
              </a:spcAft>
            </a:pPr>
            <a:r>
              <a:rPr lang="en-US" sz="1600" b="1" dirty="0">
                <a:solidFill>
                  <a:schemeClr val="accent2"/>
                </a:solidFill>
              </a:rPr>
              <a:t>Future EN Chipset</a:t>
            </a:r>
          </a:p>
        </p:txBody>
      </p:sp>
      <p:sp>
        <p:nvSpPr>
          <p:cNvPr id="67606" name="AutoShape 17"/>
          <p:cNvSpPr>
            <a:spLocks noChangeArrowheads="1"/>
          </p:cNvSpPr>
          <p:nvPr/>
        </p:nvSpPr>
        <p:spPr bwMode="auto">
          <a:xfrm>
            <a:off x="2438400" y="4767263"/>
            <a:ext cx="3944938" cy="520700"/>
          </a:xfrm>
          <a:prstGeom prst="roundRect">
            <a:avLst>
              <a:gd name="adj" fmla="val 16667"/>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defTabSz="914099"/>
            <a:r>
              <a:rPr lang="en-US" sz="1600" dirty="0">
                <a:solidFill>
                  <a:srgbClr val="FFFFFF"/>
                </a:solidFill>
              </a:rPr>
              <a:t>Quad/Dual-core Xeon Processor</a:t>
            </a:r>
          </a:p>
          <a:p>
            <a:pPr defTabSz="914099"/>
            <a:r>
              <a:rPr lang="en-US" sz="1600" b="1" dirty="0">
                <a:solidFill>
                  <a:schemeClr val="accent2"/>
                </a:solidFill>
              </a:rPr>
              <a:t>Intel® 3200 Chipset</a:t>
            </a:r>
          </a:p>
        </p:txBody>
      </p:sp>
      <p:sp>
        <p:nvSpPr>
          <p:cNvPr id="67607" name="AutoShape 20"/>
          <p:cNvSpPr>
            <a:spLocks noChangeArrowheads="1"/>
          </p:cNvSpPr>
          <p:nvPr/>
        </p:nvSpPr>
        <p:spPr bwMode="auto">
          <a:xfrm>
            <a:off x="2438400" y="2300288"/>
            <a:ext cx="3987800" cy="520700"/>
          </a:xfrm>
          <a:prstGeom prst="roundRect">
            <a:avLst>
              <a:gd name="adj" fmla="val 16667"/>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defTabSz="914099"/>
            <a:r>
              <a:rPr lang="en-US" sz="1600" dirty="0" smtClean="0">
                <a:solidFill>
                  <a:srgbClr val="FFFFFF"/>
                </a:solidFill>
              </a:rPr>
              <a:t>Quad/Dual-core </a:t>
            </a:r>
            <a:r>
              <a:rPr lang="en-US" sz="1600" dirty="0">
                <a:solidFill>
                  <a:srgbClr val="FFFFFF"/>
                </a:solidFill>
              </a:rPr>
              <a:t>Xeon Processor</a:t>
            </a:r>
          </a:p>
          <a:p>
            <a:pPr defTabSz="914099"/>
            <a:r>
              <a:rPr lang="en-US" sz="1600" b="1" dirty="0">
                <a:solidFill>
                  <a:schemeClr val="accent2"/>
                </a:solidFill>
              </a:rPr>
              <a:t>Intel® 7300 Chipset</a:t>
            </a:r>
          </a:p>
        </p:txBody>
      </p:sp>
      <p:sp>
        <p:nvSpPr>
          <p:cNvPr id="67608" name="AutoShape 16"/>
          <p:cNvSpPr>
            <a:spLocks noChangeArrowheads="1"/>
          </p:cNvSpPr>
          <p:nvPr/>
        </p:nvSpPr>
        <p:spPr bwMode="auto">
          <a:xfrm>
            <a:off x="2438400" y="3989388"/>
            <a:ext cx="3114675" cy="520700"/>
          </a:xfrm>
          <a:prstGeom prst="roundRect">
            <a:avLst>
              <a:gd name="adj" fmla="val 16667"/>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defTabSz="914099"/>
            <a:r>
              <a:rPr lang="en-US" sz="1600" dirty="0">
                <a:solidFill>
                  <a:srgbClr val="FFFFFF"/>
                </a:solidFill>
              </a:rPr>
              <a:t>Quad/Dual-core Xeon Processor</a:t>
            </a:r>
          </a:p>
          <a:p>
            <a:pPr defTabSz="914099"/>
            <a:r>
              <a:rPr lang="en-US" sz="1600" b="1" dirty="0">
                <a:solidFill>
                  <a:schemeClr val="accent2"/>
                </a:solidFill>
              </a:rPr>
              <a:t>Intel® 5100 Chipset</a:t>
            </a:r>
          </a:p>
        </p:txBody>
      </p:sp>
      <p:sp>
        <p:nvSpPr>
          <p:cNvPr id="67609" name="AutoShape 18"/>
          <p:cNvSpPr>
            <a:spLocks noChangeArrowheads="1"/>
          </p:cNvSpPr>
          <p:nvPr/>
        </p:nvSpPr>
        <p:spPr bwMode="auto">
          <a:xfrm>
            <a:off x="5722938" y="3314700"/>
            <a:ext cx="2979737" cy="520700"/>
          </a:xfrm>
          <a:prstGeom prst="roundRect">
            <a:avLst>
              <a:gd name="adj" fmla="val 16667"/>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dirty="0">
                <a:solidFill>
                  <a:srgbClr val="FFFFFF"/>
                </a:solidFill>
              </a:rPr>
              <a:t>Nehalem Processor</a:t>
            </a:r>
          </a:p>
          <a:p>
            <a:pPr algn="ctr" defTabSz="914099" fontAlgn="base">
              <a:spcBef>
                <a:spcPct val="0"/>
              </a:spcBef>
              <a:spcAft>
                <a:spcPct val="0"/>
              </a:spcAft>
            </a:pPr>
            <a:r>
              <a:rPr lang="en-US" sz="1600" b="1" dirty="0">
                <a:solidFill>
                  <a:schemeClr val="accent2"/>
                </a:solidFill>
              </a:rPr>
              <a:t>Future EP Chipset</a:t>
            </a:r>
          </a:p>
        </p:txBody>
      </p:sp>
      <p:sp>
        <p:nvSpPr>
          <p:cNvPr id="67610" name="AutoShape 19"/>
          <p:cNvSpPr>
            <a:spLocks noChangeArrowheads="1"/>
          </p:cNvSpPr>
          <p:nvPr/>
        </p:nvSpPr>
        <p:spPr bwMode="auto">
          <a:xfrm>
            <a:off x="2438400" y="3314700"/>
            <a:ext cx="3114675" cy="520700"/>
          </a:xfrm>
          <a:prstGeom prst="roundRect">
            <a:avLst>
              <a:gd name="adj" fmla="val 16667"/>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defTabSz="914099"/>
            <a:r>
              <a:rPr lang="en-US" sz="1600" dirty="0">
                <a:solidFill>
                  <a:srgbClr val="FFFFFF"/>
                </a:solidFill>
              </a:rPr>
              <a:t>Quad/Dual-core Xeon Processor</a:t>
            </a:r>
          </a:p>
          <a:p>
            <a:pPr defTabSz="914099"/>
            <a:r>
              <a:rPr lang="en-US" sz="1600" b="1" dirty="0">
                <a:solidFill>
                  <a:schemeClr val="accent2"/>
                </a:solidFill>
              </a:rPr>
              <a:t>Intel® 5000 Chipset</a:t>
            </a:r>
          </a:p>
        </p:txBody>
      </p:sp>
      <p:sp>
        <p:nvSpPr>
          <p:cNvPr id="67611" name="AutoShape 21"/>
          <p:cNvSpPr>
            <a:spLocks noChangeArrowheads="1"/>
          </p:cNvSpPr>
          <p:nvPr/>
        </p:nvSpPr>
        <p:spPr bwMode="auto">
          <a:xfrm>
            <a:off x="5722938" y="3989388"/>
            <a:ext cx="2979737" cy="520700"/>
          </a:xfrm>
          <a:prstGeom prst="roundRect">
            <a:avLst>
              <a:gd name="adj" fmla="val 16667"/>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dirty="0">
                <a:solidFill>
                  <a:srgbClr val="FFFFFF"/>
                </a:solidFill>
              </a:rPr>
              <a:t>Nehalem Processor</a:t>
            </a:r>
          </a:p>
          <a:p>
            <a:pPr algn="ctr" defTabSz="914099" fontAlgn="base">
              <a:spcBef>
                <a:spcPct val="0"/>
              </a:spcBef>
              <a:spcAft>
                <a:spcPct val="0"/>
              </a:spcAft>
            </a:pPr>
            <a:r>
              <a:rPr lang="en-US" sz="1600" b="1" dirty="0">
                <a:solidFill>
                  <a:schemeClr val="accent2"/>
                </a:solidFill>
              </a:rPr>
              <a:t>Future EP Chipset</a:t>
            </a:r>
          </a:p>
        </p:txBody>
      </p:sp>
      <p:sp>
        <p:nvSpPr>
          <p:cNvPr id="67612" name="AutoShape 22"/>
          <p:cNvSpPr>
            <a:spLocks noChangeArrowheads="1"/>
          </p:cNvSpPr>
          <p:nvPr/>
        </p:nvSpPr>
        <p:spPr bwMode="auto">
          <a:xfrm>
            <a:off x="2438400" y="5545138"/>
            <a:ext cx="3121025" cy="520700"/>
          </a:xfrm>
          <a:prstGeom prst="roundRect">
            <a:avLst>
              <a:gd name="adj" fmla="val 16667"/>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defTabSz="914099"/>
            <a:r>
              <a:rPr lang="en-US" sz="1600" dirty="0">
                <a:solidFill>
                  <a:srgbClr val="FFFFFF"/>
                </a:solidFill>
              </a:rPr>
              <a:t>Quad/Dual-core Xeon Processor</a:t>
            </a:r>
          </a:p>
          <a:p>
            <a:pPr defTabSz="914099"/>
            <a:r>
              <a:rPr lang="en-US" sz="1600" b="1" dirty="0">
                <a:solidFill>
                  <a:schemeClr val="accent2"/>
                </a:solidFill>
              </a:rPr>
              <a:t>Intel® 5400 Chipset</a:t>
            </a:r>
          </a:p>
        </p:txBody>
      </p:sp>
      <p:sp>
        <p:nvSpPr>
          <p:cNvPr id="67613" name="AutoShape 25"/>
          <p:cNvSpPr>
            <a:spLocks noChangeArrowheads="1"/>
          </p:cNvSpPr>
          <p:nvPr/>
        </p:nvSpPr>
        <p:spPr bwMode="auto">
          <a:xfrm>
            <a:off x="5722938" y="5545138"/>
            <a:ext cx="2979737" cy="520700"/>
          </a:xfrm>
          <a:prstGeom prst="roundRect">
            <a:avLst>
              <a:gd name="adj" fmla="val 16667"/>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dirty="0">
                <a:solidFill>
                  <a:srgbClr val="FFFFFF"/>
                </a:solidFill>
              </a:rPr>
              <a:t>Nehalem Processor</a:t>
            </a:r>
          </a:p>
          <a:p>
            <a:pPr algn="ctr" defTabSz="914099" fontAlgn="base">
              <a:spcBef>
                <a:spcPct val="0"/>
              </a:spcBef>
              <a:spcAft>
                <a:spcPct val="0"/>
              </a:spcAft>
            </a:pPr>
            <a:r>
              <a:rPr lang="en-US" sz="1600" b="1" dirty="0">
                <a:solidFill>
                  <a:schemeClr val="accent2"/>
                </a:solidFill>
              </a:rPr>
              <a:t>Future WS Chipset</a:t>
            </a:r>
          </a:p>
        </p:txBody>
      </p:sp>
      <p:sp>
        <p:nvSpPr>
          <p:cNvPr id="67614" name="AutoShape 31"/>
          <p:cNvSpPr>
            <a:spLocks noChangeArrowheads="1"/>
          </p:cNvSpPr>
          <p:nvPr/>
        </p:nvSpPr>
        <p:spPr bwMode="auto">
          <a:xfrm>
            <a:off x="5181600" y="2349500"/>
            <a:ext cx="1179513" cy="422275"/>
          </a:xfrm>
          <a:prstGeom prst="roundRect">
            <a:avLst>
              <a:gd name="adj" fmla="val 16667"/>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400">
                <a:solidFill>
                  <a:srgbClr val="FFFFFF"/>
                </a:solidFill>
              </a:rPr>
              <a:t>Dunnington</a:t>
            </a:r>
          </a:p>
        </p:txBody>
      </p:sp>
      <p:sp>
        <p:nvSpPr>
          <p:cNvPr id="67615" name="AutoShape 33"/>
          <p:cNvSpPr>
            <a:spLocks noChangeArrowheads="1"/>
          </p:cNvSpPr>
          <p:nvPr/>
        </p:nvSpPr>
        <p:spPr bwMode="auto">
          <a:xfrm>
            <a:off x="6970713" y="1524000"/>
            <a:ext cx="728662" cy="288925"/>
          </a:xfrm>
          <a:prstGeom prst="roundRect">
            <a:avLst>
              <a:gd name="adj" fmla="val 16667"/>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200" dirty="0" err="1">
                <a:solidFill>
                  <a:srgbClr val="FFFFFF"/>
                </a:solidFill>
              </a:rPr>
              <a:t>Poulson</a:t>
            </a:r>
            <a:endParaRPr lang="en-US" sz="1200" dirty="0">
              <a:solidFill>
                <a:srgbClr val="FFFFFF"/>
              </a:solidFill>
            </a:endParaRPr>
          </a:p>
        </p:txBody>
      </p:sp>
      <p:sp>
        <p:nvSpPr>
          <p:cNvPr id="67616" name="AutoShape 33"/>
          <p:cNvSpPr>
            <a:spLocks noChangeArrowheads="1"/>
          </p:cNvSpPr>
          <p:nvPr/>
        </p:nvSpPr>
        <p:spPr bwMode="auto">
          <a:xfrm>
            <a:off x="6148388" y="1524000"/>
            <a:ext cx="730250" cy="287338"/>
          </a:xfrm>
          <a:prstGeom prst="roundRect">
            <a:avLst>
              <a:gd name="adj" fmla="val 16667"/>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200" dirty="0">
                <a:solidFill>
                  <a:srgbClr val="FFFFFF"/>
                </a:solidFill>
              </a:rPr>
              <a:t>Tukwila</a:t>
            </a:r>
          </a:p>
        </p:txBody>
      </p:sp>
      <p:sp>
        <p:nvSpPr>
          <p:cNvPr id="67619" name="Rectangle 35"/>
          <p:cNvSpPr>
            <a:spLocks noChangeArrowheads="1"/>
          </p:cNvSpPr>
          <p:nvPr/>
        </p:nvSpPr>
        <p:spPr bwMode="auto">
          <a:xfrm>
            <a:off x="387350" y="1371600"/>
            <a:ext cx="8369300" cy="1600200"/>
          </a:xfrm>
          <a:prstGeom prst="rect">
            <a:avLst/>
          </a:prstGeom>
          <a:noFill/>
          <a:ln w="57150">
            <a:solidFill>
              <a:srgbClr val="FF0066"/>
            </a:solidFill>
            <a:miter lim="800000"/>
            <a:headEnd/>
            <a:tailEnd/>
          </a:ln>
          <a:effectLst/>
        </p:spPr>
        <p:txBody>
          <a:bodyPr wrap="none" anchor="ctr"/>
          <a:lstStyle/>
          <a:p>
            <a:endParaRPr lang="en-US"/>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7619"/>
                                        </p:tgtEl>
                                        <p:attrNameLst>
                                          <p:attrName>style.visibility</p:attrName>
                                        </p:attrNameLst>
                                      </p:cBhvr>
                                      <p:to>
                                        <p:strVal val="visible"/>
                                      </p:to>
                                    </p:set>
                                    <p:animEffect transition="in" filter="blinds(horizontal)">
                                      <p:cBhvr>
                                        <p:cTn id="7" dur="500"/>
                                        <p:tgtEl>
                                          <p:spTgt spid="676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619"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5" name="Picture 2" descr="cooltools-shape"/>
          <p:cNvPicPr preferRelativeResize="0">
            <a:picLocks noChangeArrowheads="1"/>
          </p:cNvPicPr>
          <p:nvPr/>
        </p:nvPicPr>
        <p:blipFill>
          <a:blip r:embed="rId3"/>
          <a:srcRect/>
          <a:stretch>
            <a:fillRect/>
          </a:stretch>
        </p:blipFill>
        <p:spPr bwMode="auto">
          <a:xfrm>
            <a:off x="242888" y="1293813"/>
            <a:ext cx="3925887" cy="2674937"/>
          </a:xfrm>
          <a:prstGeom prst="rect">
            <a:avLst/>
          </a:prstGeom>
          <a:noFill/>
          <a:ln w="9525">
            <a:noFill/>
            <a:miter lim="800000"/>
            <a:headEnd/>
            <a:tailEnd/>
          </a:ln>
        </p:spPr>
      </p:pic>
      <p:sp>
        <p:nvSpPr>
          <p:cNvPr id="11266" name="Line 3"/>
          <p:cNvSpPr>
            <a:spLocks noChangeShapeType="1"/>
          </p:cNvSpPr>
          <p:nvPr/>
        </p:nvSpPr>
        <p:spPr bwMode="auto">
          <a:xfrm flipV="1">
            <a:off x="2054225" y="1804988"/>
            <a:ext cx="276225" cy="3175"/>
          </a:xfrm>
          <a:prstGeom prst="line">
            <a:avLst/>
          </a:prstGeom>
          <a:noFill/>
          <a:ln w="127000">
            <a:solidFill>
              <a:schemeClr val="tx2"/>
            </a:solidFill>
            <a:round/>
            <a:headEnd/>
            <a:tailEnd/>
          </a:ln>
        </p:spPr>
        <p:txBody>
          <a:bodyPr/>
          <a:lstStyle/>
          <a:p>
            <a:endParaRPr lang="en-US"/>
          </a:p>
        </p:txBody>
      </p:sp>
      <p:grpSp>
        <p:nvGrpSpPr>
          <p:cNvPr id="2" name="Group 6"/>
          <p:cNvGrpSpPr>
            <a:grpSpLocks/>
          </p:cNvGrpSpPr>
          <p:nvPr/>
        </p:nvGrpSpPr>
        <p:grpSpPr bwMode="auto">
          <a:xfrm>
            <a:off x="2868613" y="1528763"/>
            <a:ext cx="984250" cy="560387"/>
            <a:chOff x="4336" y="1752"/>
            <a:chExt cx="819" cy="468"/>
          </a:xfrm>
        </p:grpSpPr>
        <p:sp>
          <p:nvSpPr>
            <p:cNvPr id="11813" name="Line 7"/>
            <p:cNvSpPr>
              <a:spLocks noChangeShapeType="1"/>
            </p:cNvSpPr>
            <p:nvPr/>
          </p:nvSpPr>
          <p:spPr bwMode="auto">
            <a:xfrm flipV="1">
              <a:off x="4343" y="2132"/>
              <a:ext cx="462" cy="1"/>
            </a:xfrm>
            <a:prstGeom prst="line">
              <a:avLst/>
            </a:prstGeom>
            <a:noFill/>
            <a:ln w="44450">
              <a:solidFill>
                <a:srgbClr val="C0C0C0"/>
              </a:solidFill>
              <a:round/>
              <a:headEnd/>
              <a:tailEnd/>
            </a:ln>
          </p:spPr>
          <p:txBody>
            <a:bodyPr/>
            <a:lstStyle/>
            <a:p>
              <a:endParaRPr lang="en-US"/>
            </a:p>
          </p:txBody>
        </p:sp>
        <p:sp>
          <p:nvSpPr>
            <p:cNvPr id="11814" name="Line 8"/>
            <p:cNvSpPr>
              <a:spLocks noChangeShapeType="1"/>
            </p:cNvSpPr>
            <p:nvPr/>
          </p:nvSpPr>
          <p:spPr bwMode="auto">
            <a:xfrm flipV="1">
              <a:off x="4336" y="1930"/>
              <a:ext cx="476" cy="2"/>
            </a:xfrm>
            <a:prstGeom prst="line">
              <a:avLst/>
            </a:prstGeom>
            <a:noFill/>
            <a:ln w="44450">
              <a:solidFill>
                <a:srgbClr val="C0C0C0"/>
              </a:solidFill>
              <a:round/>
              <a:headEnd/>
              <a:tailEnd/>
            </a:ln>
          </p:spPr>
          <p:txBody>
            <a:bodyPr/>
            <a:lstStyle/>
            <a:p>
              <a:endParaRPr lang="en-US"/>
            </a:p>
          </p:txBody>
        </p:sp>
        <p:grpSp>
          <p:nvGrpSpPr>
            <p:cNvPr id="3" name="Group 9"/>
            <p:cNvGrpSpPr>
              <a:grpSpLocks/>
            </p:cNvGrpSpPr>
            <p:nvPr/>
          </p:nvGrpSpPr>
          <p:grpSpPr bwMode="auto">
            <a:xfrm>
              <a:off x="4556" y="1752"/>
              <a:ext cx="599" cy="468"/>
              <a:chOff x="4716" y="1752"/>
              <a:chExt cx="599" cy="468"/>
            </a:xfrm>
          </p:grpSpPr>
          <p:grpSp>
            <p:nvGrpSpPr>
              <p:cNvPr id="4" name="Group 10"/>
              <p:cNvGrpSpPr>
                <a:grpSpLocks/>
              </p:cNvGrpSpPr>
              <p:nvPr/>
            </p:nvGrpSpPr>
            <p:grpSpPr bwMode="auto">
              <a:xfrm rot="-1273006">
                <a:off x="4853" y="1752"/>
                <a:ext cx="462" cy="183"/>
                <a:chOff x="3667" y="1613"/>
                <a:chExt cx="876" cy="152"/>
              </a:xfrm>
            </p:grpSpPr>
            <p:sp>
              <p:nvSpPr>
                <p:cNvPr id="11886" name="Rectangle 11"/>
                <p:cNvSpPr>
                  <a:spLocks noChangeArrowheads="1"/>
                </p:cNvSpPr>
                <p:nvPr/>
              </p:nvSpPr>
              <p:spPr bwMode="auto">
                <a:xfrm>
                  <a:off x="3678" y="1694"/>
                  <a:ext cx="390" cy="21"/>
                </a:xfrm>
                <a:prstGeom prst="rect">
                  <a:avLst/>
                </a:prstGeom>
                <a:noFill/>
                <a:ln w="12700">
                  <a:solidFill>
                    <a:srgbClr val="000000"/>
                  </a:solidFill>
                  <a:miter lim="800000"/>
                  <a:headEnd/>
                  <a:tailEnd/>
                </a:ln>
              </p:spPr>
              <p:txBody>
                <a:bodyPr wrap="none" anchor="ctr"/>
                <a:lstStyle/>
                <a:p>
                  <a:endParaRPr lang="en-US">
                    <a:solidFill>
                      <a:srgbClr val="FFFFFF"/>
                    </a:solidFill>
                  </a:endParaRPr>
                </a:p>
              </p:txBody>
            </p:sp>
            <p:sp>
              <p:nvSpPr>
                <p:cNvPr id="11887" name="Rectangle 12"/>
                <p:cNvSpPr>
                  <a:spLocks noChangeArrowheads="1"/>
                </p:cNvSpPr>
                <p:nvPr/>
              </p:nvSpPr>
              <p:spPr bwMode="auto">
                <a:xfrm>
                  <a:off x="4113" y="1694"/>
                  <a:ext cx="390" cy="21"/>
                </a:xfrm>
                <a:prstGeom prst="rect">
                  <a:avLst/>
                </a:prstGeom>
                <a:noFill/>
                <a:ln w="12700">
                  <a:solidFill>
                    <a:srgbClr val="000000"/>
                  </a:solidFill>
                  <a:miter lim="800000"/>
                  <a:headEnd/>
                  <a:tailEnd/>
                </a:ln>
              </p:spPr>
              <p:txBody>
                <a:bodyPr wrap="none" anchor="ctr"/>
                <a:lstStyle/>
                <a:p>
                  <a:endParaRPr lang="en-US">
                    <a:solidFill>
                      <a:srgbClr val="FFFFFF"/>
                    </a:solidFill>
                  </a:endParaRPr>
                </a:p>
              </p:txBody>
            </p:sp>
            <p:sp>
              <p:nvSpPr>
                <p:cNvPr id="11888" name="Freeform 13"/>
                <p:cNvSpPr>
                  <a:spLocks/>
                </p:cNvSpPr>
                <p:nvPr/>
              </p:nvSpPr>
              <p:spPr bwMode="auto">
                <a:xfrm>
                  <a:off x="3667" y="1613"/>
                  <a:ext cx="876" cy="22"/>
                </a:xfrm>
                <a:custGeom>
                  <a:avLst/>
                  <a:gdLst>
                    <a:gd name="T0" fmla="*/ 0 w 876"/>
                    <a:gd name="T1" fmla="*/ 0 h 22"/>
                    <a:gd name="T2" fmla="*/ 875 w 876"/>
                    <a:gd name="T3" fmla="*/ 0 h 22"/>
                    <a:gd name="T4" fmla="*/ 875 w 876"/>
                    <a:gd name="T5" fmla="*/ 21 h 22"/>
                    <a:gd name="T6" fmla="*/ 0 w 876"/>
                    <a:gd name="T7" fmla="*/ 21 h 22"/>
                    <a:gd name="T8" fmla="*/ 0 w 876"/>
                    <a:gd name="T9" fmla="*/ 0 h 22"/>
                    <a:gd name="T10" fmla="*/ 0 60000 65536"/>
                    <a:gd name="T11" fmla="*/ 0 60000 65536"/>
                    <a:gd name="T12" fmla="*/ 0 60000 65536"/>
                    <a:gd name="T13" fmla="*/ 0 60000 65536"/>
                    <a:gd name="T14" fmla="*/ 0 60000 65536"/>
                    <a:gd name="T15" fmla="*/ 0 w 876"/>
                    <a:gd name="T16" fmla="*/ 0 h 22"/>
                    <a:gd name="T17" fmla="*/ 876 w 876"/>
                    <a:gd name="T18" fmla="*/ 22 h 22"/>
                  </a:gdLst>
                  <a:ahLst/>
                  <a:cxnLst>
                    <a:cxn ang="T10">
                      <a:pos x="T0" y="T1"/>
                    </a:cxn>
                    <a:cxn ang="T11">
                      <a:pos x="T2" y="T3"/>
                    </a:cxn>
                    <a:cxn ang="T12">
                      <a:pos x="T4" y="T5"/>
                    </a:cxn>
                    <a:cxn ang="T13">
                      <a:pos x="T6" y="T7"/>
                    </a:cxn>
                    <a:cxn ang="T14">
                      <a:pos x="T8" y="T9"/>
                    </a:cxn>
                  </a:cxnLst>
                  <a:rect l="T15" t="T16" r="T17" b="T18"/>
                  <a:pathLst>
                    <a:path w="876" h="22">
                      <a:moveTo>
                        <a:pt x="0" y="0"/>
                      </a:moveTo>
                      <a:lnTo>
                        <a:pt x="875" y="0"/>
                      </a:lnTo>
                      <a:lnTo>
                        <a:pt x="875" y="21"/>
                      </a:lnTo>
                      <a:lnTo>
                        <a:pt x="0" y="21"/>
                      </a:lnTo>
                      <a:lnTo>
                        <a:pt x="0" y="0"/>
                      </a:lnTo>
                    </a:path>
                  </a:pathLst>
                </a:custGeom>
                <a:solidFill>
                  <a:srgbClr val="339933"/>
                </a:solidFill>
                <a:ln w="9525" cap="rnd">
                  <a:noFill/>
                  <a:round/>
                  <a:headEnd type="none" w="sm" len="sm"/>
                  <a:tailEnd type="none" w="sm" len="sm"/>
                </a:ln>
              </p:spPr>
              <p:txBody>
                <a:bodyPr/>
                <a:lstStyle/>
                <a:p>
                  <a:endParaRPr lang="en-US">
                    <a:solidFill>
                      <a:srgbClr val="FFFFFF"/>
                    </a:solidFill>
                  </a:endParaRPr>
                </a:p>
              </p:txBody>
            </p:sp>
            <p:sp>
              <p:nvSpPr>
                <p:cNvPr id="11889" name="Freeform 14"/>
                <p:cNvSpPr>
                  <a:spLocks/>
                </p:cNvSpPr>
                <p:nvPr/>
              </p:nvSpPr>
              <p:spPr bwMode="auto">
                <a:xfrm>
                  <a:off x="3667" y="1631"/>
                  <a:ext cx="876" cy="23"/>
                </a:xfrm>
                <a:custGeom>
                  <a:avLst/>
                  <a:gdLst>
                    <a:gd name="T0" fmla="*/ 0 w 876"/>
                    <a:gd name="T1" fmla="*/ 0 h 23"/>
                    <a:gd name="T2" fmla="*/ 875 w 876"/>
                    <a:gd name="T3" fmla="*/ 0 h 23"/>
                    <a:gd name="T4" fmla="*/ 875 w 876"/>
                    <a:gd name="T5" fmla="*/ 22 h 23"/>
                    <a:gd name="T6" fmla="*/ 0 w 876"/>
                    <a:gd name="T7" fmla="*/ 22 h 23"/>
                    <a:gd name="T8" fmla="*/ 0 w 876"/>
                    <a:gd name="T9" fmla="*/ 0 h 23"/>
                    <a:gd name="T10" fmla="*/ 0 60000 65536"/>
                    <a:gd name="T11" fmla="*/ 0 60000 65536"/>
                    <a:gd name="T12" fmla="*/ 0 60000 65536"/>
                    <a:gd name="T13" fmla="*/ 0 60000 65536"/>
                    <a:gd name="T14" fmla="*/ 0 60000 65536"/>
                    <a:gd name="T15" fmla="*/ 0 w 876"/>
                    <a:gd name="T16" fmla="*/ 0 h 23"/>
                    <a:gd name="T17" fmla="*/ 876 w 876"/>
                    <a:gd name="T18" fmla="*/ 23 h 23"/>
                  </a:gdLst>
                  <a:ahLst/>
                  <a:cxnLst>
                    <a:cxn ang="T10">
                      <a:pos x="T0" y="T1"/>
                    </a:cxn>
                    <a:cxn ang="T11">
                      <a:pos x="T2" y="T3"/>
                    </a:cxn>
                    <a:cxn ang="T12">
                      <a:pos x="T4" y="T5"/>
                    </a:cxn>
                    <a:cxn ang="T13">
                      <a:pos x="T6" y="T7"/>
                    </a:cxn>
                    <a:cxn ang="T14">
                      <a:pos x="T8" y="T9"/>
                    </a:cxn>
                  </a:cxnLst>
                  <a:rect l="T15" t="T16" r="T17" b="T18"/>
                  <a:pathLst>
                    <a:path w="876" h="23">
                      <a:moveTo>
                        <a:pt x="0" y="0"/>
                      </a:moveTo>
                      <a:lnTo>
                        <a:pt x="875" y="0"/>
                      </a:lnTo>
                      <a:lnTo>
                        <a:pt x="875" y="22"/>
                      </a:lnTo>
                      <a:lnTo>
                        <a:pt x="0" y="22"/>
                      </a:lnTo>
                      <a:lnTo>
                        <a:pt x="0" y="0"/>
                      </a:lnTo>
                    </a:path>
                  </a:pathLst>
                </a:custGeom>
                <a:solidFill>
                  <a:srgbClr val="309830"/>
                </a:solidFill>
                <a:ln w="9525" cap="rnd">
                  <a:noFill/>
                  <a:round/>
                  <a:headEnd type="none" w="sm" len="sm"/>
                  <a:tailEnd type="none" w="sm" len="sm"/>
                </a:ln>
              </p:spPr>
              <p:txBody>
                <a:bodyPr/>
                <a:lstStyle/>
                <a:p>
                  <a:endParaRPr lang="en-US">
                    <a:solidFill>
                      <a:srgbClr val="FFFFFF"/>
                    </a:solidFill>
                  </a:endParaRPr>
                </a:p>
              </p:txBody>
            </p:sp>
            <p:sp>
              <p:nvSpPr>
                <p:cNvPr id="11890" name="Freeform 15"/>
                <p:cNvSpPr>
                  <a:spLocks/>
                </p:cNvSpPr>
                <p:nvPr/>
              </p:nvSpPr>
              <p:spPr bwMode="auto">
                <a:xfrm>
                  <a:off x="3667" y="1641"/>
                  <a:ext cx="876" cy="20"/>
                </a:xfrm>
                <a:custGeom>
                  <a:avLst/>
                  <a:gdLst>
                    <a:gd name="T0" fmla="*/ 0 w 876"/>
                    <a:gd name="T1" fmla="*/ 0 h 20"/>
                    <a:gd name="T2" fmla="*/ 875 w 876"/>
                    <a:gd name="T3" fmla="*/ 0 h 20"/>
                    <a:gd name="T4" fmla="*/ 875 w 876"/>
                    <a:gd name="T5" fmla="*/ 19 h 20"/>
                    <a:gd name="T6" fmla="*/ 0 w 876"/>
                    <a:gd name="T7" fmla="*/ 19 h 20"/>
                    <a:gd name="T8" fmla="*/ 0 w 876"/>
                    <a:gd name="T9" fmla="*/ 0 h 20"/>
                    <a:gd name="T10" fmla="*/ 0 60000 65536"/>
                    <a:gd name="T11" fmla="*/ 0 60000 65536"/>
                    <a:gd name="T12" fmla="*/ 0 60000 65536"/>
                    <a:gd name="T13" fmla="*/ 0 60000 65536"/>
                    <a:gd name="T14" fmla="*/ 0 60000 65536"/>
                    <a:gd name="T15" fmla="*/ 0 w 876"/>
                    <a:gd name="T16" fmla="*/ 0 h 20"/>
                    <a:gd name="T17" fmla="*/ 876 w 876"/>
                    <a:gd name="T18" fmla="*/ 20 h 20"/>
                  </a:gdLst>
                  <a:ahLst/>
                  <a:cxnLst>
                    <a:cxn ang="T10">
                      <a:pos x="T0" y="T1"/>
                    </a:cxn>
                    <a:cxn ang="T11">
                      <a:pos x="T2" y="T3"/>
                    </a:cxn>
                    <a:cxn ang="T12">
                      <a:pos x="T4" y="T5"/>
                    </a:cxn>
                    <a:cxn ang="T13">
                      <a:pos x="T6" y="T7"/>
                    </a:cxn>
                    <a:cxn ang="T14">
                      <a:pos x="T8" y="T9"/>
                    </a:cxn>
                  </a:cxnLst>
                  <a:rect l="T15" t="T16" r="T17" b="T18"/>
                  <a:pathLst>
                    <a:path w="876" h="20">
                      <a:moveTo>
                        <a:pt x="0" y="0"/>
                      </a:moveTo>
                      <a:lnTo>
                        <a:pt x="875" y="0"/>
                      </a:lnTo>
                      <a:lnTo>
                        <a:pt x="875" y="19"/>
                      </a:lnTo>
                      <a:lnTo>
                        <a:pt x="0" y="19"/>
                      </a:lnTo>
                      <a:lnTo>
                        <a:pt x="0" y="0"/>
                      </a:lnTo>
                    </a:path>
                  </a:pathLst>
                </a:custGeom>
                <a:solidFill>
                  <a:srgbClr val="309030"/>
                </a:solidFill>
                <a:ln w="9525" cap="rnd">
                  <a:noFill/>
                  <a:round/>
                  <a:headEnd type="none" w="sm" len="sm"/>
                  <a:tailEnd type="none" w="sm" len="sm"/>
                </a:ln>
              </p:spPr>
              <p:txBody>
                <a:bodyPr/>
                <a:lstStyle/>
                <a:p>
                  <a:endParaRPr lang="en-US">
                    <a:solidFill>
                      <a:srgbClr val="FFFFFF"/>
                    </a:solidFill>
                  </a:endParaRPr>
                </a:p>
              </p:txBody>
            </p:sp>
            <p:sp>
              <p:nvSpPr>
                <p:cNvPr id="11891" name="Freeform 16"/>
                <p:cNvSpPr>
                  <a:spLocks/>
                </p:cNvSpPr>
                <p:nvPr/>
              </p:nvSpPr>
              <p:spPr bwMode="auto">
                <a:xfrm>
                  <a:off x="3667" y="1650"/>
                  <a:ext cx="876" cy="22"/>
                </a:xfrm>
                <a:custGeom>
                  <a:avLst/>
                  <a:gdLst>
                    <a:gd name="T0" fmla="*/ 0 w 876"/>
                    <a:gd name="T1" fmla="*/ 0 h 22"/>
                    <a:gd name="T2" fmla="*/ 875 w 876"/>
                    <a:gd name="T3" fmla="*/ 0 h 22"/>
                    <a:gd name="T4" fmla="*/ 875 w 876"/>
                    <a:gd name="T5" fmla="*/ 21 h 22"/>
                    <a:gd name="T6" fmla="*/ 0 w 876"/>
                    <a:gd name="T7" fmla="*/ 21 h 22"/>
                    <a:gd name="T8" fmla="*/ 0 w 876"/>
                    <a:gd name="T9" fmla="*/ 0 h 22"/>
                    <a:gd name="T10" fmla="*/ 0 60000 65536"/>
                    <a:gd name="T11" fmla="*/ 0 60000 65536"/>
                    <a:gd name="T12" fmla="*/ 0 60000 65536"/>
                    <a:gd name="T13" fmla="*/ 0 60000 65536"/>
                    <a:gd name="T14" fmla="*/ 0 60000 65536"/>
                    <a:gd name="T15" fmla="*/ 0 w 876"/>
                    <a:gd name="T16" fmla="*/ 0 h 22"/>
                    <a:gd name="T17" fmla="*/ 876 w 876"/>
                    <a:gd name="T18" fmla="*/ 22 h 22"/>
                  </a:gdLst>
                  <a:ahLst/>
                  <a:cxnLst>
                    <a:cxn ang="T10">
                      <a:pos x="T0" y="T1"/>
                    </a:cxn>
                    <a:cxn ang="T11">
                      <a:pos x="T2" y="T3"/>
                    </a:cxn>
                    <a:cxn ang="T12">
                      <a:pos x="T4" y="T5"/>
                    </a:cxn>
                    <a:cxn ang="T13">
                      <a:pos x="T6" y="T7"/>
                    </a:cxn>
                    <a:cxn ang="T14">
                      <a:pos x="T8" y="T9"/>
                    </a:cxn>
                  </a:cxnLst>
                  <a:rect l="T15" t="T16" r="T17" b="T18"/>
                  <a:pathLst>
                    <a:path w="876" h="22">
                      <a:moveTo>
                        <a:pt x="0" y="0"/>
                      </a:moveTo>
                      <a:lnTo>
                        <a:pt x="875" y="0"/>
                      </a:lnTo>
                      <a:lnTo>
                        <a:pt x="875" y="21"/>
                      </a:lnTo>
                      <a:lnTo>
                        <a:pt x="0" y="21"/>
                      </a:lnTo>
                      <a:lnTo>
                        <a:pt x="0" y="0"/>
                      </a:lnTo>
                    </a:path>
                  </a:pathLst>
                </a:custGeom>
                <a:solidFill>
                  <a:srgbClr val="288828"/>
                </a:solidFill>
                <a:ln w="9525" cap="rnd">
                  <a:noFill/>
                  <a:round/>
                  <a:headEnd type="none" w="sm" len="sm"/>
                  <a:tailEnd type="none" w="sm" len="sm"/>
                </a:ln>
              </p:spPr>
              <p:txBody>
                <a:bodyPr/>
                <a:lstStyle/>
                <a:p>
                  <a:endParaRPr lang="en-US">
                    <a:solidFill>
                      <a:srgbClr val="FFFFFF"/>
                    </a:solidFill>
                  </a:endParaRPr>
                </a:p>
              </p:txBody>
            </p:sp>
            <p:sp>
              <p:nvSpPr>
                <p:cNvPr id="11892" name="Freeform 17"/>
                <p:cNvSpPr>
                  <a:spLocks/>
                </p:cNvSpPr>
                <p:nvPr/>
              </p:nvSpPr>
              <p:spPr bwMode="auto">
                <a:xfrm>
                  <a:off x="3667" y="1658"/>
                  <a:ext cx="876" cy="22"/>
                </a:xfrm>
                <a:custGeom>
                  <a:avLst/>
                  <a:gdLst>
                    <a:gd name="T0" fmla="*/ 0 w 876"/>
                    <a:gd name="T1" fmla="*/ 0 h 22"/>
                    <a:gd name="T2" fmla="*/ 875 w 876"/>
                    <a:gd name="T3" fmla="*/ 0 h 22"/>
                    <a:gd name="T4" fmla="*/ 875 w 876"/>
                    <a:gd name="T5" fmla="*/ 21 h 22"/>
                    <a:gd name="T6" fmla="*/ 0 w 876"/>
                    <a:gd name="T7" fmla="*/ 21 h 22"/>
                    <a:gd name="T8" fmla="*/ 0 w 876"/>
                    <a:gd name="T9" fmla="*/ 0 h 22"/>
                    <a:gd name="T10" fmla="*/ 0 60000 65536"/>
                    <a:gd name="T11" fmla="*/ 0 60000 65536"/>
                    <a:gd name="T12" fmla="*/ 0 60000 65536"/>
                    <a:gd name="T13" fmla="*/ 0 60000 65536"/>
                    <a:gd name="T14" fmla="*/ 0 60000 65536"/>
                    <a:gd name="T15" fmla="*/ 0 w 876"/>
                    <a:gd name="T16" fmla="*/ 0 h 22"/>
                    <a:gd name="T17" fmla="*/ 876 w 876"/>
                    <a:gd name="T18" fmla="*/ 22 h 22"/>
                  </a:gdLst>
                  <a:ahLst/>
                  <a:cxnLst>
                    <a:cxn ang="T10">
                      <a:pos x="T0" y="T1"/>
                    </a:cxn>
                    <a:cxn ang="T11">
                      <a:pos x="T2" y="T3"/>
                    </a:cxn>
                    <a:cxn ang="T12">
                      <a:pos x="T4" y="T5"/>
                    </a:cxn>
                    <a:cxn ang="T13">
                      <a:pos x="T6" y="T7"/>
                    </a:cxn>
                    <a:cxn ang="T14">
                      <a:pos x="T8" y="T9"/>
                    </a:cxn>
                  </a:cxnLst>
                  <a:rect l="T15" t="T16" r="T17" b="T18"/>
                  <a:pathLst>
                    <a:path w="876" h="22">
                      <a:moveTo>
                        <a:pt x="0" y="0"/>
                      </a:moveTo>
                      <a:lnTo>
                        <a:pt x="875" y="0"/>
                      </a:lnTo>
                      <a:lnTo>
                        <a:pt x="875" y="21"/>
                      </a:lnTo>
                      <a:lnTo>
                        <a:pt x="0" y="21"/>
                      </a:lnTo>
                      <a:lnTo>
                        <a:pt x="0" y="0"/>
                      </a:lnTo>
                    </a:path>
                  </a:pathLst>
                </a:custGeom>
                <a:solidFill>
                  <a:srgbClr val="288028"/>
                </a:solidFill>
                <a:ln w="9525" cap="rnd">
                  <a:noFill/>
                  <a:round/>
                  <a:headEnd type="none" w="sm" len="sm"/>
                  <a:tailEnd type="none" w="sm" len="sm"/>
                </a:ln>
              </p:spPr>
              <p:txBody>
                <a:bodyPr/>
                <a:lstStyle/>
                <a:p>
                  <a:endParaRPr lang="en-US">
                    <a:solidFill>
                      <a:srgbClr val="FFFFFF"/>
                    </a:solidFill>
                  </a:endParaRPr>
                </a:p>
              </p:txBody>
            </p:sp>
            <p:sp>
              <p:nvSpPr>
                <p:cNvPr id="11893" name="Freeform 18"/>
                <p:cNvSpPr>
                  <a:spLocks/>
                </p:cNvSpPr>
                <p:nvPr/>
              </p:nvSpPr>
              <p:spPr bwMode="auto">
                <a:xfrm>
                  <a:off x="3667" y="1669"/>
                  <a:ext cx="876" cy="21"/>
                </a:xfrm>
                <a:custGeom>
                  <a:avLst/>
                  <a:gdLst>
                    <a:gd name="T0" fmla="*/ 0 w 876"/>
                    <a:gd name="T1" fmla="*/ 0 h 21"/>
                    <a:gd name="T2" fmla="*/ 875 w 876"/>
                    <a:gd name="T3" fmla="*/ 0 h 21"/>
                    <a:gd name="T4" fmla="*/ 875 w 876"/>
                    <a:gd name="T5" fmla="*/ 20 h 21"/>
                    <a:gd name="T6" fmla="*/ 0 w 876"/>
                    <a:gd name="T7" fmla="*/ 20 h 21"/>
                    <a:gd name="T8" fmla="*/ 0 w 876"/>
                    <a:gd name="T9" fmla="*/ 0 h 21"/>
                    <a:gd name="T10" fmla="*/ 0 60000 65536"/>
                    <a:gd name="T11" fmla="*/ 0 60000 65536"/>
                    <a:gd name="T12" fmla="*/ 0 60000 65536"/>
                    <a:gd name="T13" fmla="*/ 0 60000 65536"/>
                    <a:gd name="T14" fmla="*/ 0 60000 65536"/>
                    <a:gd name="T15" fmla="*/ 0 w 876"/>
                    <a:gd name="T16" fmla="*/ 0 h 21"/>
                    <a:gd name="T17" fmla="*/ 876 w 876"/>
                    <a:gd name="T18" fmla="*/ 21 h 21"/>
                  </a:gdLst>
                  <a:ahLst/>
                  <a:cxnLst>
                    <a:cxn ang="T10">
                      <a:pos x="T0" y="T1"/>
                    </a:cxn>
                    <a:cxn ang="T11">
                      <a:pos x="T2" y="T3"/>
                    </a:cxn>
                    <a:cxn ang="T12">
                      <a:pos x="T4" y="T5"/>
                    </a:cxn>
                    <a:cxn ang="T13">
                      <a:pos x="T6" y="T7"/>
                    </a:cxn>
                    <a:cxn ang="T14">
                      <a:pos x="T8" y="T9"/>
                    </a:cxn>
                  </a:cxnLst>
                  <a:rect l="T15" t="T16" r="T17" b="T18"/>
                  <a:pathLst>
                    <a:path w="876" h="21">
                      <a:moveTo>
                        <a:pt x="0" y="0"/>
                      </a:moveTo>
                      <a:lnTo>
                        <a:pt x="875" y="0"/>
                      </a:lnTo>
                      <a:lnTo>
                        <a:pt x="875" y="20"/>
                      </a:lnTo>
                      <a:lnTo>
                        <a:pt x="0" y="20"/>
                      </a:lnTo>
                      <a:lnTo>
                        <a:pt x="0" y="0"/>
                      </a:lnTo>
                    </a:path>
                  </a:pathLst>
                </a:custGeom>
                <a:solidFill>
                  <a:srgbClr val="287828"/>
                </a:solidFill>
                <a:ln w="9525" cap="rnd">
                  <a:noFill/>
                  <a:round/>
                  <a:headEnd type="none" w="sm" len="sm"/>
                  <a:tailEnd type="none" w="sm" len="sm"/>
                </a:ln>
              </p:spPr>
              <p:txBody>
                <a:bodyPr/>
                <a:lstStyle/>
                <a:p>
                  <a:endParaRPr lang="en-US">
                    <a:solidFill>
                      <a:srgbClr val="FFFFFF"/>
                    </a:solidFill>
                  </a:endParaRPr>
                </a:p>
              </p:txBody>
            </p:sp>
            <p:sp>
              <p:nvSpPr>
                <p:cNvPr id="11894" name="Freeform 19"/>
                <p:cNvSpPr>
                  <a:spLocks/>
                </p:cNvSpPr>
                <p:nvPr/>
              </p:nvSpPr>
              <p:spPr bwMode="auto">
                <a:xfrm>
                  <a:off x="3667" y="1679"/>
                  <a:ext cx="876" cy="22"/>
                </a:xfrm>
                <a:custGeom>
                  <a:avLst/>
                  <a:gdLst>
                    <a:gd name="T0" fmla="*/ 0 w 876"/>
                    <a:gd name="T1" fmla="*/ 0 h 22"/>
                    <a:gd name="T2" fmla="*/ 875 w 876"/>
                    <a:gd name="T3" fmla="*/ 0 h 22"/>
                    <a:gd name="T4" fmla="*/ 875 w 876"/>
                    <a:gd name="T5" fmla="*/ 21 h 22"/>
                    <a:gd name="T6" fmla="*/ 0 w 876"/>
                    <a:gd name="T7" fmla="*/ 21 h 22"/>
                    <a:gd name="T8" fmla="*/ 0 w 876"/>
                    <a:gd name="T9" fmla="*/ 0 h 22"/>
                    <a:gd name="T10" fmla="*/ 0 60000 65536"/>
                    <a:gd name="T11" fmla="*/ 0 60000 65536"/>
                    <a:gd name="T12" fmla="*/ 0 60000 65536"/>
                    <a:gd name="T13" fmla="*/ 0 60000 65536"/>
                    <a:gd name="T14" fmla="*/ 0 60000 65536"/>
                    <a:gd name="T15" fmla="*/ 0 w 876"/>
                    <a:gd name="T16" fmla="*/ 0 h 22"/>
                    <a:gd name="T17" fmla="*/ 876 w 876"/>
                    <a:gd name="T18" fmla="*/ 22 h 22"/>
                  </a:gdLst>
                  <a:ahLst/>
                  <a:cxnLst>
                    <a:cxn ang="T10">
                      <a:pos x="T0" y="T1"/>
                    </a:cxn>
                    <a:cxn ang="T11">
                      <a:pos x="T2" y="T3"/>
                    </a:cxn>
                    <a:cxn ang="T12">
                      <a:pos x="T4" y="T5"/>
                    </a:cxn>
                    <a:cxn ang="T13">
                      <a:pos x="T6" y="T7"/>
                    </a:cxn>
                    <a:cxn ang="T14">
                      <a:pos x="T8" y="T9"/>
                    </a:cxn>
                  </a:cxnLst>
                  <a:rect l="T15" t="T16" r="T17" b="T18"/>
                  <a:pathLst>
                    <a:path w="876" h="22">
                      <a:moveTo>
                        <a:pt x="0" y="0"/>
                      </a:moveTo>
                      <a:lnTo>
                        <a:pt x="875" y="0"/>
                      </a:lnTo>
                      <a:lnTo>
                        <a:pt x="875" y="21"/>
                      </a:lnTo>
                      <a:lnTo>
                        <a:pt x="0" y="21"/>
                      </a:lnTo>
                      <a:lnTo>
                        <a:pt x="0" y="0"/>
                      </a:lnTo>
                    </a:path>
                  </a:pathLst>
                </a:custGeom>
                <a:solidFill>
                  <a:srgbClr val="287020"/>
                </a:solidFill>
                <a:ln w="9525" cap="rnd">
                  <a:noFill/>
                  <a:round/>
                  <a:headEnd type="none" w="sm" len="sm"/>
                  <a:tailEnd type="none" w="sm" len="sm"/>
                </a:ln>
              </p:spPr>
              <p:txBody>
                <a:bodyPr/>
                <a:lstStyle/>
                <a:p>
                  <a:endParaRPr lang="en-US">
                    <a:solidFill>
                      <a:srgbClr val="FFFFFF"/>
                    </a:solidFill>
                  </a:endParaRPr>
                </a:p>
              </p:txBody>
            </p:sp>
            <p:sp>
              <p:nvSpPr>
                <p:cNvPr id="11895" name="Freeform 20"/>
                <p:cNvSpPr>
                  <a:spLocks/>
                </p:cNvSpPr>
                <p:nvPr/>
              </p:nvSpPr>
              <p:spPr bwMode="auto">
                <a:xfrm>
                  <a:off x="3667" y="1689"/>
                  <a:ext cx="876" cy="23"/>
                </a:xfrm>
                <a:custGeom>
                  <a:avLst/>
                  <a:gdLst>
                    <a:gd name="T0" fmla="*/ 0 w 876"/>
                    <a:gd name="T1" fmla="*/ 0 h 23"/>
                    <a:gd name="T2" fmla="*/ 875 w 876"/>
                    <a:gd name="T3" fmla="*/ 0 h 23"/>
                    <a:gd name="T4" fmla="*/ 875 w 876"/>
                    <a:gd name="T5" fmla="*/ 22 h 23"/>
                    <a:gd name="T6" fmla="*/ 0 w 876"/>
                    <a:gd name="T7" fmla="*/ 22 h 23"/>
                    <a:gd name="T8" fmla="*/ 0 w 876"/>
                    <a:gd name="T9" fmla="*/ 0 h 23"/>
                    <a:gd name="T10" fmla="*/ 0 60000 65536"/>
                    <a:gd name="T11" fmla="*/ 0 60000 65536"/>
                    <a:gd name="T12" fmla="*/ 0 60000 65536"/>
                    <a:gd name="T13" fmla="*/ 0 60000 65536"/>
                    <a:gd name="T14" fmla="*/ 0 60000 65536"/>
                    <a:gd name="T15" fmla="*/ 0 w 876"/>
                    <a:gd name="T16" fmla="*/ 0 h 23"/>
                    <a:gd name="T17" fmla="*/ 876 w 876"/>
                    <a:gd name="T18" fmla="*/ 23 h 23"/>
                  </a:gdLst>
                  <a:ahLst/>
                  <a:cxnLst>
                    <a:cxn ang="T10">
                      <a:pos x="T0" y="T1"/>
                    </a:cxn>
                    <a:cxn ang="T11">
                      <a:pos x="T2" y="T3"/>
                    </a:cxn>
                    <a:cxn ang="T12">
                      <a:pos x="T4" y="T5"/>
                    </a:cxn>
                    <a:cxn ang="T13">
                      <a:pos x="T6" y="T7"/>
                    </a:cxn>
                    <a:cxn ang="T14">
                      <a:pos x="T8" y="T9"/>
                    </a:cxn>
                  </a:cxnLst>
                  <a:rect l="T15" t="T16" r="T17" b="T18"/>
                  <a:pathLst>
                    <a:path w="876" h="23">
                      <a:moveTo>
                        <a:pt x="0" y="0"/>
                      </a:moveTo>
                      <a:lnTo>
                        <a:pt x="875" y="0"/>
                      </a:lnTo>
                      <a:lnTo>
                        <a:pt x="875" y="22"/>
                      </a:lnTo>
                      <a:lnTo>
                        <a:pt x="0" y="22"/>
                      </a:lnTo>
                      <a:lnTo>
                        <a:pt x="0" y="0"/>
                      </a:lnTo>
                    </a:path>
                  </a:pathLst>
                </a:custGeom>
                <a:solidFill>
                  <a:srgbClr val="206820"/>
                </a:solidFill>
                <a:ln w="9525" cap="rnd">
                  <a:noFill/>
                  <a:round/>
                  <a:headEnd type="none" w="sm" len="sm"/>
                  <a:tailEnd type="none" w="sm" len="sm"/>
                </a:ln>
              </p:spPr>
              <p:txBody>
                <a:bodyPr/>
                <a:lstStyle/>
                <a:p>
                  <a:endParaRPr lang="en-US">
                    <a:solidFill>
                      <a:srgbClr val="FFFFFF"/>
                    </a:solidFill>
                  </a:endParaRPr>
                </a:p>
              </p:txBody>
            </p:sp>
            <p:sp>
              <p:nvSpPr>
                <p:cNvPr id="11896" name="Freeform 21"/>
                <p:cNvSpPr>
                  <a:spLocks/>
                </p:cNvSpPr>
                <p:nvPr/>
              </p:nvSpPr>
              <p:spPr bwMode="auto">
                <a:xfrm>
                  <a:off x="3667" y="1698"/>
                  <a:ext cx="876" cy="21"/>
                </a:xfrm>
                <a:custGeom>
                  <a:avLst/>
                  <a:gdLst>
                    <a:gd name="T0" fmla="*/ 0 w 876"/>
                    <a:gd name="T1" fmla="*/ 0 h 21"/>
                    <a:gd name="T2" fmla="*/ 875 w 876"/>
                    <a:gd name="T3" fmla="*/ 0 h 21"/>
                    <a:gd name="T4" fmla="*/ 875 w 876"/>
                    <a:gd name="T5" fmla="*/ 20 h 21"/>
                    <a:gd name="T6" fmla="*/ 0 w 876"/>
                    <a:gd name="T7" fmla="*/ 20 h 21"/>
                    <a:gd name="T8" fmla="*/ 0 w 876"/>
                    <a:gd name="T9" fmla="*/ 0 h 21"/>
                    <a:gd name="T10" fmla="*/ 0 60000 65536"/>
                    <a:gd name="T11" fmla="*/ 0 60000 65536"/>
                    <a:gd name="T12" fmla="*/ 0 60000 65536"/>
                    <a:gd name="T13" fmla="*/ 0 60000 65536"/>
                    <a:gd name="T14" fmla="*/ 0 60000 65536"/>
                    <a:gd name="T15" fmla="*/ 0 w 876"/>
                    <a:gd name="T16" fmla="*/ 0 h 21"/>
                    <a:gd name="T17" fmla="*/ 876 w 876"/>
                    <a:gd name="T18" fmla="*/ 21 h 21"/>
                  </a:gdLst>
                  <a:ahLst/>
                  <a:cxnLst>
                    <a:cxn ang="T10">
                      <a:pos x="T0" y="T1"/>
                    </a:cxn>
                    <a:cxn ang="T11">
                      <a:pos x="T2" y="T3"/>
                    </a:cxn>
                    <a:cxn ang="T12">
                      <a:pos x="T4" y="T5"/>
                    </a:cxn>
                    <a:cxn ang="T13">
                      <a:pos x="T6" y="T7"/>
                    </a:cxn>
                    <a:cxn ang="T14">
                      <a:pos x="T8" y="T9"/>
                    </a:cxn>
                  </a:cxnLst>
                  <a:rect l="T15" t="T16" r="T17" b="T18"/>
                  <a:pathLst>
                    <a:path w="876" h="21">
                      <a:moveTo>
                        <a:pt x="0" y="0"/>
                      </a:moveTo>
                      <a:lnTo>
                        <a:pt x="875" y="0"/>
                      </a:lnTo>
                      <a:lnTo>
                        <a:pt x="875" y="20"/>
                      </a:lnTo>
                      <a:lnTo>
                        <a:pt x="0" y="20"/>
                      </a:lnTo>
                      <a:lnTo>
                        <a:pt x="0" y="0"/>
                      </a:lnTo>
                    </a:path>
                  </a:pathLst>
                </a:custGeom>
                <a:solidFill>
                  <a:srgbClr val="206020"/>
                </a:solidFill>
                <a:ln w="9525" cap="rnd">
                  <a:noFill/>
                  <a:round/>
                  <a:headEnd type="none" w="sm" len="sm"/>
                  <a:tailEnd type="none" w="sm" len="sm"/>
                </a:ln>
              </p:spPr>
              <p:txBody>
                <a:bodyPr/>
                <a:lstStyle/>
                <a:p>
                  <a:endParaRPr lang="en-US">
                    <a:solidFill>
                      <a:srgbClr val="FFFFFF"/>
                    </a:solidFill>
                  </a:endParaRPr>
                </a:p>
              </p:txBody>
            </p:sp>
            <p:sp>
              <p:nvSpPr>
                <p:cNvPr id="11897" name="Freeform 22"/>
                <p:cNvSpPr>
                  <a:spLocks/>
                </p:cNvSpPr>
                <p:nvPr/>
              </p:nvSpPr>
              <p:spPr bwMode="auto">
                <a:xfrm>
                  <a:off x="3667" y="1707"/>
                  <a:ext cx="876" cy="23"/>
                </a:xfrm>
                <a:custGeom>
                  <a:avLst/>
                  <a:gdLst>
                    <a:gd name="T0" fmla="*/ 0 w 876"/>
                    <a:gd name="T1" fmla="*/ 0 h 23"/>
                    <a:gd name="T2" fmla="*/ 875 w 876"/>
                    <a:gd name="T3" fmla="*/ 0 h 23"/>
                    <a:gd name="T4" fmla="*/ 875 w 876"/>
                    <a:gd name="T5" fmla="*/ 22 h 23"/>
                    <a:gd name="T6" fmla="*/ 0 w 876"/>
                    <a:gd name="T7" fmla="*/ 22 h 23"/>
                    <a:gd name="T8" fmla="*/ 0 w 876"/>
                    <a:gd name="T9" fmla="*/ 0 h 23"/>
                    <a:gd name="T10" fmla="*/ 0 60000 65536"/>
                    <a:gd name="T11" fmla="*/ 0 60000 65536"/>
                    <a:gd name="T12" fmla="*/ 0 60000 65536"/>
                    <a:gd name="T13" fmla="*/ 0 60000 65536"/>
                    <a:gd name="T14" fmla="*/ 0 60000 65536"/>
                    <a:gd name="T15" fmla="*/ 0 w 876"/>
                    <a:gd name="T16" fmla="*/ 0 h 23"/>
                    <a:gd name="T17" fmla="*/ 876 w 876"/>
                    <a:gd name="T18" fmla="*/ 23 h 23"/>
                  </a:gdLst>
                  <a:ahLst/>
                  <a:cxnLst>
                    <a:cxn ang="T10">
                      <a:pos x="T0" y="T1"/>
                    </a:cxn>
                    <a:cxn ang="T11">
                      <a:pos x="T2" y="T3"/>
                    </a:cxn>
                    <a:cxn ang="T12">
                      <a:pos x="T4" y="T5"/>
                    </a:cxn>
                    <a:cxn ang="T13">
                      <a:pos x="T6" y="T7"/>
                    </a:cxn>
                    <a:cxn ang="T14">
                      <a:pos x="T8" y="T9"/>
                    </a:cxn>
                  </a:cxnLst>
                  <a:rect l="T15" t="T16" r="T17" b="T18"/>
                  <a:pathLst>
                    <a:path w="876" h="23">
                      <a:moveTo>
                        <a:pt x="0" y="0"/>
                      </a:moveTo>
                      <a:lnTo>
                        <a:pt x="875" y="0"/>
                      </a:lnTo>
                      <a:lnTo>
                        <a:pt x="875" y="22"/>
                      </a:lnTo>
                      <a:lnTo>
                        <a:pt x="0" y="22"/>
                      </a:lnTo>
                      <a:lnTo>
                        <a:pt x="0" y="0"/>
                      </a:lnTo>
                    </a:path>
                  </a:pathLst>
                </a:custGeom>
                <a:solidFill>
                  <a:srgbClr val="205818"/>
                </a:solidFill>
                <a:ln w="9525" cap="rnd">
                  <a:noFill/>
                  <a:round/>
                  <a:headEnd type="none" w="sm" len="sm"/>
                  <a:tailEnd type="none" w="sm" len="sm"/>
                </a:ln>
              </p:spPr>
              <p:txBody>
                <a:bodyPr/>
                <a:lstStyle/>
                <a:p>
                  <a:endParaRPr lang="en-US">
                    <a:solidFill>
                      <a:srgbClr val="FFFFFF"/>
                    </a:solidFill>
                  </a:endParaRPr>
                </a:p>
              </p:txBody>
            </p:sp>
            <p:sp>
              <p:nvSpPr>
                <p:cNvPr id="11898" name="Freeform 23"/>
                <p:cNvSpPr>
                  <a:spLocks/>
                </p:cNvSpPr>
                <p:nvPr/>
              </p:nvSpPr>
              <p:spPr bwMode="auto">
                <a:xfrm>
                  <a:off x="3667" y="1718"/>
                  <a:ext cx="876" cy="21"/>
                </a:xfrm>
                <a:custGeom>
                  <a:avLst/>
                  <a:gdLst>
                    <a:gd name="T0" fmla="*/ 0 w 876"/>
                    <a:gd name="T1" fmla="*/ 0 h 21"/>
                    <a:gd name="T2" fmla="*/ 875 w 876"/>
                    <a:gd name="T3" fmla="*/ 0 h 21"/>
                    <a:gd name="T4" fmla="*/ 875 w 876"/>
                    <a:gd name="T5" fmla="*/ 20 h 21"/>
                    <a:gd name="T6" fmla="*/ 0 w 876"/>
                    <a:gd name="T7" fmla="*/ 20 h 21"/>
                    <a:gd name="T8" fmla="*/ 0 w 876"/>
                    <a:gd name="T9" fmla="*/ 0 h 21"/>
                    <a:gd name="T10" fmla="*/ 0 60000 65536"/>
                    <a:gd name="T11" fmla="*/ 0 60000 65536"/>
                    <a:gd name="T12" fmla="*/ 0 60000 65536"/>
                    <a:gd name="T13" fmla="*/ 0 60000 65536"/>
                    <a:gd name="T14" fmla="*/ 0 60000 65536"/>
                    <a:gd name="T15" fmla="*/ 0 w 876"/>
                    <a:gd name="T16" fmla="*/ 0 h 21"/>
                    <a:gd name="T17" fmla="*/ 876 w 876"/>
                    <a:gd name="T18" fmla="*/ 21 h 21"/>
                  </a:gdLst>
                  <a:ahLst/>
                  <a:cxnLst>
                    <a:cxn ang="T10">
                      <a:pos x="T0" y="T1"/>
                    </a:cxn>
                    <a:cxn ang="T11">
                      <a:pos x="T2" y="T3"/>
                    </a:cxn>
                    <a:cxn ang="T12">
                      <a:pos x="T4" y="T5"/>
                    </a:cxn>
                    <a:cxn ang="T13">
                      <a:pos x="T6" y="T7"/>
                    </a:cxn>
                    <a:cxn ang="T14">
                      <a:pos x="T8" y="T9"/>
                    </a:cxn>
                  </a:cxnLst>
                  <a:rect l="T15" t="T16" r="T17" b="T18"/>
                  <a:pathLst>
                    <a:path w="876" h="21">
                      <a:moveTo>
                        <a:pt x="0" y="0"/>
                      </a:moveTo>
                      <a:lnTo>
                        <a:pt x="875" y="0"/>
                      </a:lnTo>
                      <a:lnTo>
                        <a:pt x="875" y="20"/>
                      </a:lnTo>
                      <a:lnTo>
                        <a:pt x="0" y="20"/>
                      </a:lnTo>
                      <a:lnTo>
                        <a:pt x="0" y="0"/>
                      </a:lnTo>
                    </a:path>
                  </a:pathLst>
                </a:custGeom>
                <a:solidFill>
                  <a:srgbClr val="185018"/>
                </a:solidFill>
                <a:ln w="9525" cap="rnd">
                  <a:noFill/>
                  <a:round/>
                  <a:headEnd type="none" w="sm" len="sm"/>
                  <a:tailEnd type="none" w="sm" len="sm"/>
                </a:ln>
              </p:spPr>
              <p:txBody>
                <a:bodyPr/>
                <a:lstStyle/>
                <a:p>
                  <a:endParaRPr lang="en-US">
                    <a:solidFill>
                      <a:srgbClr val="FFFFFF"/>
                    </a:solidFill>
                  </a:endParaRPr>
                </a:p>
              </p:txBody>
            </p:sp>
            <p:sp>
              <p:nvSpPr>
                <p:cNvPr id="11899" name="Freeform 24"/>
                <p:cNvSpPr>
                  <a:spLocks/>
                </p:cNvSpPr>
                <p:nvPr/>
              </p:nvSpPr>
              <p:spPr bwMode="auto">
                <a:xfrm>
                  <a:off x="3667" y="1727"/>
                  <a:ext cx="876" cy="21"/>
                </a:xfrm>
                <a:custGeom>
                  <a:avLst/>
                  <a:gdLst>
                    <a:gd name="T0" fmla="*/ 0 w 876"/>
                    <a:gd name="T1" fmla="*/ 0 h 21"/>
                    <a:gd name="T2" fmla="*/ 875 w 876"/>
                    <a:gd name="T3" fmla="*/ 0 h 21"/>
                    <a:gd name="T4" fmla="*/ 875 w 876"/>
                    <a:gd name="T5" fmla="*/ 20 h 21"/>
                    <a:gd name="T6" fmla="*/ 0 w 876"/>
                    <a:gd name="T7" fmla="*/ 20 h 21"/>
                    <a:gd name="T8" fmla="*/ 0 w 876"/>
                    <a:gd name="T9" fmla="*/ 0 h 21"/>
                    <a:gd name="T10" fmla="*/ 0 60000 65536"/>
                    <a:gd name="T11" fmla="*/ 0 60000 65536"/>
                    <a:gd name="T12" fmla="*/ 0 60000 65536"/>
                    <a:gd name="T13" fmla="*/ 0 60000 65536"/>
                    <a:gd name="T14" fmla="*/ 0 60000 65536"/>
                    <a:gd name="T15" fmla="*/ 0 w 876"/>
                    <a:gd name="T16" fmla="*/ 0 h 21"/>
                    <a:gd name="T17" fmla="*/ 876 w 876"/>
                    <a:gd name="T18" fmla="*/ 21 h 21"/>
                  </a:gdLst>
                  <a:ahLst/>
                  <a:cxnLst>
                    <a:cxn ang="T10">
                      <a:pos x="T0" y="T1"/>
                    </a:cxn>
                    <a:cxn ang="T11">
                      <a:pos x="T2" y="T3"/>
                    </a:cxn>
                    <a:cxn ang="T12">
                      <a:pos x="T4" y="T5"/>
                    </a:cxn>
                    <a:cxn ang="T13">
                      <a:pos x="T6" y="T7"/>
                    </a:cxn>
                    <a:cxn ang="T14">
                      <a:pos x="T8" y="T9"/>
                    </a:cxn>
                  </a:cxnLst>
                  <a:rect l="T15" t="T16" r="T17" b="T18"/>
                  <a:pathLst>
                    <a:path w="876" h="21">
                      <a:moveTo>
                        <a:pt x="0" y="0"/>
                      </a:moveTo>
                      <a:lnTo>
                        <a:pt x="875" y="0"/>
                      </a:lnTo>
                      <a:lnTo>
                        <a:pt x="875" y="20"/>
                      </a:lnTo>
                      <a:lnTo>
                        <a:pt x="0" y="20"/>
                      </a:lnTo>
                      <a:lnTo>
                        <a:pt x="0" y="0"/>
                      </a:lnTo>
                    </a:path>
                  </a:pathLst>
                </a:custGeom>
                <a:solidFill>
                  <a:srgbClr val="184818"/>
                </a:solidFill>
                <a:ln w="9525" cap="rnd">
                  <a:noFill/>
                  <a:round/>
                  <a:headEnd type="none" w="sm" len="sm"/>
                  <a:tailEnd type="none" w="sm" len="sm"/>
                </a:ln>
              </p:spPr>
              <p:txBody>
                <a:bodyPr/>
                <a:lstStyle/>
                <a:p>
                  <a:endParaRPr lang="en-US">
                    <a:solidFill>
                      <a:srgbClr val="FFFFFF"/>
                    </a:solidFill>
                  </a:endParaRPr>
                </a:p>
              </p:txBody>
            </p:sp>
            <p:sp>
              <p:nvSpPr>
                <p:cNvPr id="11900" name="Freeform 25"/>
                <p:cNvSpPr>
                  <a:spLocks/>
                </p:cNvSpPr>
                <p:nvPr/>
              </p:nvSpPr>
              <p:spPr bwMode="auto">
                <a:xfrm>
                  <a:off x="3667" y="1735"/>
                  <a:ext cx="876" cy="23"/>
                </a:xfrm>
                <a:custGeom>
                  <a:avLst/>
                  <a:gdLst>
                    <a:gd name="T0" fmla="*/ 0 w 876"/>
                    <a:gd name="T1" fmla="*/ 0 h 23"/>
                    <a:gd name="T2" fmla="*/ 875 w 876"/>
                    <a:gd name="T3" fmla="*/ 0 h 23"/>
                    <a:gd name="T4" fmla="*/ 875 w 876"/>
                    <a:gd name="T5" fmla="*/ 22 h 23"/>
                    <a:gd name="T6" fmla="*/ 0 w 876"/>
                    <a:gd name="T7" fmla="*/ 22 h 23"/>
                    <a:gd name="T8" fmla="*/ 0 w 876"/>
                    <a:gd name="T9" fmla="*/ 0 h 23"/>
                    <a:gd name="T10" fmla="*/ 0 60000 65536"/>
                    <a:gd name="T11" fmla="*/ 0 60000 65536"/>
                    <a:gd name="T12" fmla="*/ 0 60000 65536"/>
                    <a:gd name="T13" fmla="*/ 0 60000 65536"/>
                    <a:gd name="T14" fmla="*/ 0 60000 65536"/>
                    <a:gd name="T15" fmla="*/ 0 w 876"/>
                    <a:gd name="T16" fmla="*/ 0 h 23"/>
                    <a:gd name="T17" fmla="*/ 876 w 876"/>
                    <a:gd name="T18" fmla="*/ 23 h 23"/>
                  </a:gdLst>
                  <a:ahLst/>
                  <a:cxnLst>
                    <a:cxn ang="T10">
                      <a:pos x="T0" y="T1"/>
                    </a:cxn>
                    <a:cxn ang="T11">
                      <a:pos x="T2" y="T3"/>
                    </a:cxn>
                    <a:cxn ang="T12">
                      <a:pos x="T4" y="T5"/>
                    </a:cxn>
                    <a:cxn ang="T13">
                      <a:pos x="T6" y="T7"/>
                    </a:cxn>
                    <a:cxn ang="T14">
                      <a:pos x="T8" y="T9"/>
                    </a:cxn>
                  </a:cxnLst>
                  <a:rect l="T15" t="T16" r="T17" b="T18"/>
                  <a:pathLst>
                    <a:path w="876" h="23">
                      <a:moveTo>
                        <a:pt x="0" y="0"/>
                      </a:moveTo>
                      <a:lnTo>
                        <a:pt x="875" y="0"/>
                      </a:lnTo>
                      <a:lnTo>
                        <a:pt x="875" y="22"/>
                      </a:lnTo>
                      <a:lnTo>
                        <a:pt x="0" y="22"/>
                      </a:lnTo>
                      <a:lnTo>
                        <a:pt x="0" y="0"/>
                      </a:lnTo>
                    </a:path>
                  </a:pathLst>
                </a:custGeom>
                <a:solidFill>
                  <a:srgbClr val="104010"/>
                </a:solidFill>
                <a:ln w="9525" cap="rnd">
                  <a:noFill/>
                  <a:round/>
                  <a:headEnd type="none" w="sm" len="sm"/>
                  <a:tailEnd type="none" w="sm" len="sm"/>
                </a:ln>
              </p:spPr>
              <p:txBody>
                <a:bodyPr/>
                <a:lstStyle/>
                <a:p>
                  <a:endParaRPr lang="en-US">
                    <a:solidFill>
                      <a:srgbClr val="FFFFFF"/>
                    </a:solidFill>
                  </a:endParaRPr>
                </a:p>
              </p:txBody>
            </p:sp>
            <p:sp>
              <p:nvSpPr>
                <p:cNvPr id="11901" name="Rectangle 26"/>
                <p:cNvSpPr>
                  <a:spLocks noChangeArrowheads="1"/>
                </p:cNvSpPr>
                <p:nvPr/>
              </p:nvSpPr>
              <p:spPr bwMode="auto">
                <a:xfrm>
                  <a:off x="3736" y="1647"/>
                  <a:ext cx="115" cy="63"/>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sp>
              <p:nvSpPr>
                <p:cNvPr id="11902" name="Rectangle 27" descr="Narrow vertical"/>
                <p:cNvSpPr>
                  <a:spLocks noChangeArrowheads="1"/>
                </p:cNvSpPr>
                <p:nvPr/>
              </p:nvSpPr>
              <p:spPr bwMode="auto">
                <a:xfrm>
                  <a:off x="3694" y="1748"/>
                  <a:ext cx="390" cy="17"/>
                </a:xfrm>
                <a:prstGeom prst="rect">
                  <a:avLst/>
                </a:prstGeom>
                <a:pattFill prst="narVert">
                  <a:fgClr>
                    <a:srgbClr val="FF9900"/>
                  </a:fgClr>
                  <a:bgClr>
                    <a:srgbClr val="FFFF00"/>
                  </a:bgClr>
                </a:pattFill>
                <a:ln w="12700">
                  <a:solidFill>
                    <a:srgbClr val="000000"/>
                  </a:solidFill>
                  <a:miter lim="800000"/>
                  <a:headEnd/>
                  <a:tailEnd/>
                </a:ln>
              </p:spPr>
              <p:txBody>
                <a:bodyPr wrap="none" anchor="ctr"/>
                <a:lstStyle/>
                <a:p>
                  <a:endParaRPr lang="en-US">
                    <a:solidFill>
                      <a:srgbClr val="FFFFFF"/>
                    </a:solidFill>
                  </a:endParaRPr>
                </a:p>
              </p:txBody>
            </p:sp>
            <p:sp>
              <p:nvSpPr>
                <p:cNvPr id="11903" name="Rectangle 28" descr="Narrow vertical"/>
                <p:cNvSpPr>
                  <a:spLocks noChangeArrowheads="1"/>
                </p:cNvSpPr>
                <p:nvPr/>
              </p:nvSpPr>
              <p:spPr bwMode="auto">
                <a:xfrm>
                  <a:off x="4127" y="1748"/>
                  <a:ext cx="390" cy="17"/>
                </a:xfrm>
                <a:prstGeom prst="rect">
                  <a:avLst/>
                </a:prstGeom>
                <a:pattFill prst="narVert">
                  <a:fgClr>
                    <a:srgbClr val="FF9900"/>
                  </a:fgClr>
                  <a:bgClr>
                    <a:srgbClr val="FFFF00"/>
                  </a:bgClr>
                </a:pattFill>
                <a:ln w="12700">
                  <a:solidFill>
                    <a:srgbClr val="000000"/>
                  </a:solidFill>
                  <a:miter lim="800000"/>
                  <a:headEnd/>
                  <a:tailEnd/>
                </a:ln>
              </p:spPr>
              <p:txBody>
                <a:bodyPr wrap="none" anchor="ctr"/>
                <a:lstStyle/>
                <a:p>
                  <a:endParaRPr lang="en-US">
                    <a:solidFill>
                      <a:srgbClr val="FFFFFF"/>
                    </a:solidFill>
                  </a:endParaRPr>
                </a:p>
              </p:txBody>
            </p:sp>
            <p:sp>
              <p:nvSpPr>
                <p:cNvPr id="11904" name="Rectangle 29"/>
                <p:cNvSpPr>
                  <a:spLocks noChangeArrowheads="1"/>
                </p:cNvSpPr>
                <p:nvPr/>
              </p:nvSpPr>
              <p:spPr bwMode="auto">
                <a:xfrm>
                  <a:off x="3894" y="1647"/>
                  <a:ext cx="119" cy="61"/>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sp>
              <p:nvSpPr>
                <p:cNvPr id="11905" name="Rectangle 30"/>
                <p:cNvSpPr>
                  <a:spLocks noChangeArrowheads="1"/>
                </p:cNvSpPr>
                <p:nvPr/>
              </p:nvSpPr>
              <p:spPr bwMode="auto">
                <a:xfrm>
                  <a:off x="4053" y="1647"/>
                  <a:ext cx="117" cy="63"/>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sp>
              <p:nvSpPr>
                <p:cNvPr id="11906" name="Rectangle 31"/>
                <p:cNvSpPr>
                  <a:spLocks noChangeArrowheads="1"/>
                </p:cNvSpPr>
                <p:nvPr/>
              </p:nvSpPr>
              <p:spPr bwMode="auto">
                <a:xfrm>
                  <a:off x="4212" y="1647"/>
                  <a:ext cx="116" cy="61"/>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sp>
              <p:nvSpPr>
                <p:cNvPr id="11907" name="Rectangle 32"/>
                <p:cNvSpPr>
                  <a:spLocks noChangeArrowheads="1"/>
                </p:cNvSpPr>
                <p:nvPr/>
              </p:nvSpPr>
              <p:spPr bwMode="auto">
                <a:xfrm>
                  <a:off x="4370" y="1647"/>
                  <a:ext cx="118" cy="61"/>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grpSp>
          <p:grpSp>
            <p:nvGrpSpPr>
              <p:cNvPr id="5" name="Group 33"/>
              <p:cNvGrpSpPr>
                <a:grpSpLocks/>
              </p:cNvGrpSpPr>
              <p:nvPr/>
            </p:nvGrpSpPr>
            <p:grpSpPr bwMode="auto">
              <a:xfrm rot="-1273006">
                <a:off x="4716" y="1855"/>
                <a:ext cx="462" cy="182"/>
                <a:chOff x="3667" y="1613"/>
                <a:chExt cx="876" cy="152"/>
              </a:xfrm>
            </p:grpSpPr>
            <p:sp>
              <p:nvSpPr>
                <p:cNvPr id="11864" name="Rectangle 34"/>
                <p:cNvSpPr>
                  <a:spLocks noChangeArrowheads="1"/>
                </p:cNvSpPr>
                <p:nvPr/>
              </p:nvSpPr>
              <p:spPr bwMode="auto">
                <a:xfrm>
                  <a:off x="3678" y="1694"/>
                  <a:ext cx="390" cy="21"/>
                </a:xfrm>
                <a:prstGeom prst="rect">
                  <a:avLst/>
                </a:prstGeom>
                <a:noFill/>
                <a:ln w="12700">
                  <a:solidFill>
                    <a:srgbClr val="000000"/>
                  </a:solidFill>
                  <a:miter lim="800000"/>
                  <a:headEnd/>
                  <a:tailEnd/>
                </a:ln>
              </p:spPr>
              <p:txBody>
                <a:bodyPr wrap="none" anchor="ctr"/>
                <a:lstStyle/>
                <a:p>
                  <a:endParaRPr lang="en-US">
                    <a:solidFill>
                      <a:srgbClr val="FFFFFF"/>
                    </a:solidFill>
                  </a:endParaRPr>
                </a:p>
              </p:txBody>
            </p:sp>
            <p:sp>
              <p:nvSpPr>
                <p:cNvPr id="11865" name="Rectangle 35"/>
                <p:cNvSpPr>
                  <a:spLocks noChangeArrowheads="1"/>
                </p:cNvSpPr>
                <p:nvPr/>
              </p:nvSpPr>
              <p:spPr bwMode="auto">
                <a:xfrm>
                  <a:off x="4113" y="1694"/>
                  <a:ext cx="390" cy="21"/>
                </a:xfrm>
                <a:prstGeom prst="rect">
                  <a:avLst/>
                </a:prstGeom>
                <a:noFill/>
                <a:ln w="12700">
                  <a:solidFill>
                    <a:srgbClr val="000000"/>
                  </a:solidFill>
                  <a:miter lim="800000"/>
                  <a:headEnd/>
                  <a:tailEnd/>
                </a:ln>
              </p:spPr>
              <p:txBody>
                <a:bodyPr wrap="none" anchor="ctr"/>
                <a:lstStyle/>
                <a:p>
                  <a:endParaRPr lang="en-US">
                    <a:solidFill>
                      <a:srgbClr val="FFFFFF"/>
                    </a:solidFill>
                  </a:endParaRPr>
                </a:p>
              </p:txBody>
            </p:sp>
            <p:sp>
              <p:nvSpPr>
                <p:cNvPr id="11866" name="Freeform 36"/>
                <p:cNvSpPr>
                  <a:spLocks/>
                </p:cNvSpPr>
                <p:nvPr/>
              </p:nvSpPr>
              <p:spPr bwMode="auto">
                <a:xfrm>
                  <a:off x="3667" y="1613"/>
                  <a:ext cx="876" cy="22"/>
                </a:xfrm>
                <a:custGeom>
                  <a:avLst/>
                  <a:gdLst>
                    <a:gd name="T0" fmla="*/ 0 w 876"/>
                    <a:gd name="T1" fmla="*/ 0 h 22"/>
                    <a:gd name="T2" fmla="*/ 875 w 876"/>
                    <a:gd name="T3" fmla="*/ 0 h 22"/>
                    <a:gd name="T4" fmla="*/ 875 w 876"/>
                    <a:gd name="T5" fmla="*/ 21 h 22"/>
                    <a:gd name="T6" fmla="*/ 0 w 876"/>
                    <a:gd name="T7" fmla="*/ 21 h 22"/>
                    <a:gd name="T8" fmla="*/ 0 w 876"/>
                    <a:gd name="T9" fmla="*/ 0 h 22"/>
                    <a:gd name="T10" fmla="*/ 0 60000 65536"/>
                    <a:gd name="T11" fmla="*/ 0 60000 65536"/>
                    <a:gd name="T12" fmla="*/ 0 60000 65536"/>
                    <a:gd name="T13" fmla="*/ 0 60000 65536"/>
                    <a:gd name="T14" fmla="*/ 0 60000 65536"/>
                    <a:gd name="T15" fmla="*/ 0 w 876"/>
                    <a:gd name="T16" fmla="*/ 0 h 22"/>
                    <a:gd name="T17" fmla="*/ 876 w 876"/>
                    <a:gd name="T18" fmla="*/ 22 h 22"/>
                  </a:gdLst>
                  <a:ahLst/>
                  <a:cxnLst>
                    <a:cxn ang="T10">
                      <a:pos x="T0" y="T1"/>
                    </a:cxn>
                    <a:cxn ang="T11">
                      <a:pos x="T2" y="T3"/>
                    </a:cxn>
                    <a:cxn ang="T12">
                      <a:pos x="T4" y="T5"/>
                    </a:cxn>
                    <a:cxn ang="T13">
                      <a:pos x="T6" y="T7"/>
                    </a:cxn>
                    <a:cxn ang="T14">
                      <a:pos x="T8" y="T9"/>
                    </a:cxn>
                  </a:cxnLst>
                  <a:rect l="T15" t="T16" r="T17" b="T18"/>
                  <a:pathLst>
                    <a:path w="876" h="22">
                      <a:moveTo>
                        <a:pt x="0" y="0"/>
                      </a:moveTo>
                      <a:lnTo>
                        <a:pt x="875" y="0"/>
                      </a:lnTo>
                      <a:lnTo>
                        <a:pt x="875" y="21"/>
                      </a:lnTo>
                      <a:lnTo>
                        <a:pt x="0" y="21"/>
                      </a:lnTo>
                      <a:lnTo>
                        <a:pt x="0" y="0"/>
                      </a:lnTo>
                    </a:path>
                  </a:pathLst>
                </a:custGeom>
                <a:solidFill>
                  <a:srgbClr val="339933"/>
                </a:solidFill>
                <a:ln w="9525" cap="rnd">
                  <a:noFill/>
                  <a:round/>
                  <a:headEnd type="none" w="sm" len="sm"/>
                  <a:tailEnd type="none" w="sm" len="sm"/>
                </a:ln>
              </p:spPr>
              <p:txBody>
                <a:bodyPr/>
                <a:lstStyle/>
                <a:p>
                  <a:endParaRPr lang="en-US">
                    <a:solidFill>
                      <a:srgbClr val="FFFFFF"/>
                    </a:solidFill>
                  </a:endParaRPr>
                </a:p>
              </p:txBody>
            </p:sp>
            <p:sp>
              <p:nvSpPr>
                <p:cNvPr id="11867" name="Freeform 37"/>
                <p:cNvSpPr>
                  <a:spLocks/>
                </p:cNvSpPr>
                <p:nvPr/>
              </p:nvSpPr>
              <p:spPr bwMode="auto">
                <a:xfrm>
                  <a:off x="3667" y="1631"/>
                  <a:ext cx="876" cy="23"/>
                </a:xfrm>
                <a:custGeom>
                  <a:avLst/>
                  <a:gdLst>
                    <a:gd name="T0" fmla="*/ 0 w 876"/>
                    <a:gd name="T1" fmla="*/ 0 h 23"/>
                    <a:gd name="T2" fmla="*/ 875 w 876"/>
                    <a:gd name="T3" fmla="*/ 0 h 23"/>
                    <a:gd name="T4" fmla="*/ 875 w 876"/>
                    <a:gd name="T5" fmla="*/ 22 h 23"/>
                    <a:gd name="T6" fmla="*/ 0 w 876"/>
                    <a:gd name="T7" fmla="*/ 22 h 23"/>
                    <a:gd name="T8" fmla="*/ 0 w 876"/>
                    <a:gd name="T9" fmla="*/ 0 h 23"/>
                    <a:gd name="T10" fmla="*/ 0 60000 65536"/>
                    <a:gd name="T11" fmla="*/ 0 60000 65536"/>
                    <a:gd name="T12" fmla="*/ 0 60000 65536"/>
                    <a:gd name="T13" fmla="*/ 0 60000 65536"/>
                    <a:gd name="T14" fmla="*/ 0 60000 65536"/>
                    <a:gd name="T15" fmla="*/ 0 w 876"/>
                    <a:gd name="T16" fmla="*/ 0 h 23"/>
                    <a:gd name="T17" fmla="*/ 876 w 876"/>
                    <a:gd name="T18" fmla="*/ 23 h 23"/>
                  </a:gdLst>
                  <a:ahLst/>
                  <a:cxnLst>
                    <a:cxn ang="T10">
                      <a:pos x="T0" y="T1"/>
                    </a:cxn>
                    <a:cxn ang="T11">
                      <a:pos x="T2" y="T3"/>
                    </a:cxn>
                    <a:cxn ang="T12">
                      <a:pos x="T4" y="T5"/>
                    </a:cxn>
                    <a:cxn ang="T13">
                      <a:pos x="T6" y="T7"/>
                    </a:cxn>
                    <a:cxn ang="T14">
                      <a:pos x="T8" y="T9"/>
                    </a:cxn>
                  </a:cxnLst>
                  <a:rect l="T15" t="T16" r="T17" b="T18"/>
                  <a:pathLst>
                    <a:path w="876" h="23">
                      <a:moveTo>
                        <a:pt x="0" y="0"/>
                      </a:moveTo>
                      <a:lnTo>
                        <a:pt x="875" y="0"/>
                      </a:lnTo>
                      <a:lnTo>
                        <a:pt x="875" y="22"/>
                      </a:lnTo>
                      <a:lnTo>
                        <a:pt x="0" y="22"/>
                      </a:lnTo>
                      <a:lnTo>
                        <a:pt x="0" y="0"/>
                      </a:lnTo>
                    </a:path>
                  </a:pathLst>
                </a:custGeom>
                <a:solidFill>
                  <a:srgbClr val="309830"/>
                </a:solidFill>
                <a:ln w="9525" cap="rnd">
                  <a:noFill/>
                  <a:round/>
                  <a:headEnd type="none" w="sm" len="sm"/>
                  <a:tailEnd type="none" w="sm" len="sm"/>
                </a:ln>
              </p:spPr>
              <p:txBody>
                <a:bodyPr/>
                <a:lstStyle/>
                <a:p>
                  <a:endParaRPr lang="en-US">
                    <a:solidFill>
                      <a:srgbClr val="FFFFFF"/>
                    </a:solidFill>
                  </a:endParaRPr>
                </a:p>
              </p:txBody>
            </p:sp>
            <p:sp>
              <p:nvSpPr>
                <p:cNvPr id="11868" name="Freeform 38"/>
                <p:cNvSpPr>
                  <a:spLocks/>
                </p:cNvSpPr>
                <p:nvPr/>
              </p:nvSpPr>
              <p:spPr bwMode="auto">
                <a:xfrm>
                  <a:off x="3667" y="1641"/>
                  <a:ext cx="876" cy="20"/>
                </a:xfrm>
                <a:custGeom>
                  <a:avLst/>
                  <a:gdLst>
                    <a:gd name="T0" fmla="*/ 0 w 876"/>
                    <a:gd name="T1" fmla="*/ 0 h 20"/>
                    <a:gd name="T2" fmla="*/ 875 w 876"/>
                    <a:gd name="T3" fmla="*/ 0 h 20"/>
                    <a:gd name="T4" fmla="*/ 875 w 876"/>
                    <a:gd name="T5" fmla="*/ 19 h 20"/>
                    <a:gd name="T6" fmla="*/ 0 w 876"/>
                    <a:gd name="T7" fmla="*/ 19 h 20"/>
                    <a:gd name="T8" fmla="*/ 0 w 876"/>
                    <a:gd name="T9" fmla="*/ 0 h 20"/>
                    <a:gd name="T10" fmla="*/ 0 60000 65536"/>
                    <a:gd name="T11" fmla="*/ 0 60000 65536"/>
                    <a:gd name="T12" fmla="*/ 0 60000 65536"/>
                    <a:gd name="T13" fmla="*/ 0 60000 65536"/>
                    <a:gd name="T14" fmla="*/ 0 60000 65536"/>
                    <a:gd name="T15" fmla="*/ 0 w 876"/>
                    <a:gd name="T16" fmla="*/ 0 h 20"/>
                    <a:gd name="T17" fmla="*/ 876 w 876"/>
                    <a:gd name="T18" fmla="*/ 20 h 20"/>
                  </a:gdLst>
                  <a:ahLst/>
                  <a:cxnLst>
                    <a:cxn ang="T10">
                      <a:pos x="T0" y="T1"/>
                    </a:cxn>
                    <a:cxn ang="T11">
                      <a:pos x="T2" y="T3"/>
                    </a:cxn>
                    <a:cxn ang="T12">
                      <a:pos x="T4" y="T5"/>
                    </a:cxn>
                    <a:cxn ang="T13">
                      <a:pos x="T6" y="T7"/>
                    </a:cxn>
                    <a:cxn ang="T14">
                      <a:pos x="T8" y="T9"/>
                    </a:cxn>
                  </a:cxnLst>
                  <a:rect l="T15" t="T16" r="T17" b="T18"/>
                  <a:pathLst>
                    <a:path w="876" h="20">
                      <a:moveTo>
                        <a:pt x="0" y="0"/>
                      </a:moveTo>
                      <a:lnTo>
                        <a:pt x="875" y="0"/>
                      </a:lnTo>
                      <a:lnTo>
                        <a:pt x="875" y="19"/>
                      </a:lnTo>
                      <a:lnTo>
                        <a:pt x="0" y="19"/>
                      </a:lnTo>
                      <a:lnTo>
                        <a:pt x="0" y="0"/>
                      </a:lnTo>
                    </a:path>
                  </a:pathLst>
                </a:custGeom>
                <a:solidFill>
                  <a:srgbClr val="309030"/>
                </a:solidFill>
                <a:ln w="9525" cap="rnd">
                  <a:noFill/>
                  <a:round/>
                  <a:headEnd type="none" w="sm" len="sm"/>
                  <a:tailEnd type="none" w="sm" len="sm"/>
                </a:ln>
              </p:spPr>
              <p:txBody>
                <a:bodyPr/>
                <a:lstStyle/>
                <a:p>
                  <a:endParaRPr lang="en-US">
                    <a:solidFill>
                      <a:srgbClr val="FFFFFF"/>
                    </a:solidFill>
                  </a:endParaRPr>
                </a:p>
              </p:txBody>
            </p:sp>
            <p:sp>
              <p:nvSpPr>
                <p:cNvPr id="11869" name="Freeform 39"/>
                <p:cNvSpPr>
                  <a:spLocks/>
                </p:cNvSpPr>
                <p:nvPr/>
              </p:nvSpPr>
              <p:spPr bwMode="auto">
                <a:xfrm>
                  <a:off x="3667" y="1650"/>
                  <a:ext cx="876" cy="22"/>
                </a:xfrm>
                <a:custGeom>
                  <a:avLst/>
                  <a:gdLst>
                    <a:gd name="T0" fmla="*/ 0 w 876"/>
                    <a:gd name="T1" fmla="*/ 0 h 22"/>
                    <a:gd name="T2" fmla="*/ 875 w 876"/>
                    <a:gd name="T3" fmla="*/ 0 h 22"/>
                    <a:gd name="T4" fmla="*/ 875 w 876"/>
                    <a:gd name="T5" fmla="*/ 21 h 22"/>
                    <a:gd name="T6" fmla="*/ 0 w 876"/>
                    <a:gd name="T7" fmla="*/ 21 h 22"/>
                    <a:gd name="T8" fmla="*/ 0 w 876"/>
                    <a:gd name="T9" fmla="*/ 0 h 22"/>
                    <a:gd name="T10" fmla="*/ 0 60000 65536"/>
                    <a:gd name="T11" fmla="*/ 0 60000 65536"/>
                    <a:gd name="T12" fmla="*/ 0 60000 65536"/>
                    <a:gd name="T13" fmla="*/ 0 60000 65536"/>
                    <a:gd name="T14" fmla="*/ 0 60000 65536"/>
                    <a:gd name="T15" fmla="*/ 0 w 876"/>
                    <a:gd name="T16" fmla="*/ 0 h 22"/>
                    <a:gd name="T17" fmla="*/ 876 w 876"/>
                    <a:gd name="T18" fmla="*/ 22 h 22"/>
                  </a:gdLst>
                  <a:ahLst/>
                  <a:cxnLst>
                    <a:cxn ang="T10">
                      <a:pos x="T0" y="T1"/>
                    </a:cxn>
                    <a:cxn ang="T11">
                      <a:pos x="T2" y="T3"/>
                    </a:cxn>
                    <a:cxn ang="T12">
                      <a:pos x="T4" y="T5"/>
                    </a:cxn>
                    <a:cxn ang="T13">
                      <a:pos x="T6" y="T7"/>
                    </a:cxn>
                    <a:cxn ang="T14">
                      <a:pos x="T8" y="T9"/>
                    </a:cxn>
                  </a:cxnLst>
                  <a:rect l="T15" t="T16" r="T17" b="T18"/>
                  <a:pathLst>
                    <a:path w="876" h="22">
                      <a:moveTo>
                        <a:pt x="0" y="0"/>
                      </a:moveTo>
                      <a:lnTo>
                        <a:pt x="875" y="0"/>
                      </a:lnTo>
                      <a:lnTo>
                        <a:pt x="875" y="21"/>
                      </a:lnTo>
                      <a:lnTo>
                        <a:pt x="0" y="21"/>
                      </a:lnTo>
                      <a:lnTo>
                        <a:pt x="0" y="0"/>
                      </a:lnTo>
                    </a:path>
                  </a:pathLst>
                </a:custGeom>
                <a:solidFill>
                  <a:srgbClr val="288828"/>
                </a:solidFill>
                <a:ln w="9525" cap="rnd">
                  <a:noFill/>
                  <a:round/>
                  <a:headEnd type="none" w="sm" len="sm"/>
                  <a:tailEnd type="none" w="sm" len="sm"/>
                </a:ln>
              </p:spPr>
              <p:txBody>
                <a:bodyPr/>
                <a:lstStyle/>
                <a:p>
                  <a:endParaRPr lang="en-US">
                    <a:solidFill>
                      <a:srgbClr val="FFFFFF"/>
                    </a:solidFill>
                  </a:endParaRPr>
                </a:p>
              </p:txBody>
            </p:sp>
            <p:sp>
              <p:nvSpPr>
                <p:cNvPr id="11870" name="Freeform 40"/>
                <p:cNvSpPr>
                  <a:spLocks/>
                </p:cNvSpPr>
                <p:nvPr/>
              </p:nvSpPr>
              <p:spPr bwMode="auto">
                <a:xfrm>
                  <a:off x="3667" y="1658"/>
                  <a:ext cx="876" cy="22"/>
                </a:xfrm>
                <a:custGeom>
                  <a:avLst/>
                  <a:gdLst>
                    <a:gd name="T0" fmla="*/ 0 w 876"/>
                    <a:gd name="T1" fmla="*/ 0 h 22"/>
                    <a:gd name="T2" fmla="*/ 875 w 876"/>
                    <a:gd name="T3" fmla="*/ 0 h 22"/>
                    <a:gd name="T4" fmla="*/ 875 w 876"/>
                    <a:gd name="T5" fmla="*/ 21 h 22"/>
                    <a:gd name="T6" fmla="*/ 0 w 876"/>
                    <a:gd name="T7" fmla="*/ 21 h 22"/>
                    <a:gd name="T8" fmla="*/ 0 w 876"/>
                    <a:gd name="T9" fmla="*/ 0 h 22"/>
                    <a:gd name="T10" fmla="*/ 0 60000 65536"/>
                    <a:gd name="T11" fmla="*/ 0 60000 65536"/>
                    <a:gd name="T12" fmla="*/ 0 60000 65536"/>
                    <a:gd name="T13" fmla="*/ 0 60000 65536"/>
                    <a:gd name="T14" fmla="*/ 0 60000 65536"/>
                    <a:gd name="T15" fmla="*/ 0 w 876"/>
                    <a:gd name="T16" fmla="*/ 0 h 22"/>
                    <a:gd name="T17" fmla="*/ 876 w 876"/>
                    <a:gd name="T18" fmla="*/ 22 h 22"/>
                  </a:gdLst>
                  <a:ahLst/>
                  <a:cxnLst>
                    <a:cxn ang="T10">
                      <a:pos x="T0" y="T1"/>
                    </a:cxn>
                    <a:cxn ang="T11">
                      <a:pos x="T2" y="T3"/>
                    </a:cxn>
                    <a:cxn ang="T12">
                      <a:pos x="T4" y="T5"/>
                    </a:cxn>
                    <a:cxn ang="T13">
                      <a:pos x="T6" y="T7"/>
                    </a:cxn>
                    <a:cxn ang="T14">
                      <a:pos x="T8" y="T9"/>
                    </a:cxn>
                  </a:cxnLst>
                  <a:rect l="T15" t="T16" r="T17" b="T18"/>
                  <a:pathLst>
                    <a:path w="876" h="22">
                      <a:moveTo>
                        <a:pt x="0" y="0"/>
                      </a:moveTo>
                      <a:lnTo>
                        <a:pt x="875" y="0"/>
                      </a:lnTo>
                      <a:lnTo>
                        <a:pt x="875" y="21"/>
                      </a:lnTo>
                      <a:lnTo>
                        <a:pt x="0" y="21"/>
                      </a:lnTo>
                      <a:lnTo>
                        <a:pt x="0" y="0"/>
                      </a:lnTo>
                    </a:path>
                  </a:pathLst>
                </a:custGeom>
                <a:solidFill>
                  <a:srgbClr val="288028"/>
                </a:solidFill>
                <a:ln w="9525" cap="rnd">
                  <a:noFill/>
                  <a:round/>
                  <a:headEnd type="none" w="sm" len="sm"/>
                  <a:tailEnd type="none" w="sm" len="sm"/>
                </a:ln>
              </p:spPr>
              <p:txBody>
                <a:bodyPr/>
                <a:lstStyle/>
                <a:p>
                  <a:endParaRPr lang="en-US">
                    <a:solidFill>
                      <a:srgbClr val="FFFFFF"/>
                    </a:solidFill>
                  </a:endParaRPr>
                </a:p>
              </p:txBody>
            </p:sp>
            <p:sp>
              <p:nvSpPr>
                <p:cNvPr id="11871" name="Freeform 41"/>
                <p:cNvSpPr>
                  <a:spLocks/>
                </p:cNvSpPr>
                <p:nvPr/>
              </p:nvSpPr>
              <p:spPr bwMode="auto">
                <a:xfrm>
                  <a:off x="3667" y="1669"/>
                  <a:ext cx="876" cy="21"/>
                </a:xfrm>
                <a:custGeom>
                  <a:avLst/>
                  <a:gdLst>
                    <a:gd name="T0" fmla="*/ 0 w 876"/>
                    <a:gd name="T1" fmla="*/ 0 h 21"/>
                    <a:gd name="T2" fmla="*/ 875 w 876"/>
                    <a:gd name="T3" fmla="*/ 0 h 21"/>
                    <a:gd name="T4" fmla="*/ 875 w 876"/>
                    <a:gd name="T5" fmla="*/ 20 h 21"/>
                    <a:gd name="T6" fmla="*/ 0 w 876"/>
                    <a:gd name="T7" fmla="*/ 20 h 21"/>
                    <a:gd name="T8" fmla="*/ 0 w 876"/>
                    <a:gd name="T9" fmla="*/ 0 h 21"/>
                    <a:gd name="T10" fmla="*/ 0 60000 65536"/>
                    <a:gd name="T11" fmla="*/ 0 60000 65536"/>
                    <a:gd name="T12" fmla="*/ 0 60000 65536"/>
                    <a:gd name="T13" fmla="*/ 0 60000 65536"/>
                    <a:gd name="T14" fmla="*/ 0 60000 65536"/>
                    <a:gd name="T15" fmla="*/ 0 w 876"/>
                    <a:gd name="T16" fmla="*/ 0 h 21"/>
                    <a:gd name="T17" fmla="*/ 876 w 876"/>
                    <a:gd name="T18" fmla="*/ 21 h 21"/>
                  </a:gdLst>
                  <a:ahLst/>
                  <a:cxnLst>
                    <a:cxn ang="T10">
                      <a:pos x="T0" y="T1"/>
                    </a:cxn>
                    <a:cxn ang="T11">
                      <a:pos x="T2" y="T3"/>
                    </a:cxn>
                    <a:cxn ang="T12">
                      <a:pos x="T4" y="T5"/>
                    </a:cxn>
                    <a:cxn ang="T13">
                      <a:pos x="T6" y="T7"/>
                    </a:cxn>
                    <a:cxn ang="T14">
                      <a:pos x="T8" y="T9"/>
                    </a:cxn>
                  </a:cxnLst>
                  <a:rect l="T15" t="T16" r="T17" b="T18"/>
                  <a:pathLst>
                    <a:path w="876" h="21">
                      <a:moveTo>
                        <a:pt x="0" y="0"/>
                      </a:moveTo>
                      <a:lnTo>
                        <a:pt x="875" y="0"/>
                      </a:lnTo>
                      <a:lnTo>
                        <a:pt x="875" y="20"/>
                      </a:lnTo>
                      <a:lnTo>
                        <a:pt x="0" y="20"/>
                      </a:lnTo>
                      <a:lnTo>
                        <a:pt x="0" y="0"/>
                      </a:lnTo>
                    </a:path>
                  </a:pathLst>
                </a:custGeom>
                <a:solidFill>
                  <a:srgbClr val="287828"/>
                </a:solidFill>
                <a:ln w="9525" cap="rnd">
                  <a:noFill/>
                  <a:round/>
                  <a:headEnd type="none" w="sm" len="sm"/>
                  <a:tailEnd type="none" w="sm" len="sm"/>
                </a:ln>
              </p:spPr>
              <p:txBody>
                <a:bodyPr/>
                <a:lstStyle/>
                <a:p>
                  <a:endParaRPr lang="en-US">
                    <a:solidFill>
                      <a:srgbClr val="FFFFFF"/>
                    </a:solidFill>
                  </a:endParaRPr>
                </a:p>
              </p:txBody>
            </p:sp>
            <p:sp>
              <p:nvSpPr>
                <p:cNvPr id="11872" name="Freeform 42"/>
                <p:cNvSpPr>
                  <a:spLocks/>
                </p:cNvSpPr>
                <p:nvPr/>
              </p:nvSpPr>
              <p:spPr bwMode="auto">
                <a:xfrm>
                  <a:off x="3667" y="1679"/>
                  <a:ext cx="876" cy="22"/>
                </a:xfrm>
                <a:custGeom>
                  <a:avLst/>
                  <a:gdLst>
                    <a:gd name="T0" fmla="*/ 0 w 876"/>
                    <a:gd name="T1" fmla="*/ 0 h 22"/>
                    <a:gd name="T2" fmla="*/ 875 w 876"/>
                    <a:gd name="T3" fmla="*/ 0 h 22"/>
                    <a:gd name="T4" fmla="*/ 875 w 876"/>
                    <a:gd name="T5" fmla="*/ 21 h 22"/>
                    <a:gd name="T6" fmla="*/ 0 w 876"/>
                    <a:gd name="T7" fmla="*/ 21 h 22"/>
                    <a:gd name="T8" fmla="*/ 0 w 876"/>
                    <a:gd name="T9" fmla="*/ 0 h 22"/>
                    <a:gd name="T10" fmla="*/ 0 60000 65536"/>
                    <a:gd name="T11" fmla="*/ 0 60000 65536"/>
                    <a:gd name="T12" fmla="*/ 0 60000 65536"/>
                    <a:gd name="T13" fmla="*/ 0 60000 65536"/>
                    <a:gd name="T14" fmla="*/ 0 60000 65536"/>
                    <a:gd name="T15" fmla="*/ 0 w 876"/>
                    <a:gd name="T16" fmla="*/ 0 h 22"/>
                    <a:gd name="T17" fmla="*/ 876 w 876"/>
                    <a:gd name="T18" fmla="*/ 22 h 22"/>
                  </a:gdLst>
                  <a:ahLst/>
                  <a:cxnLst>
                    <a:cxn ang="T10">
                      <a:pos x="T0" y="T1"/>
                    </a:cxn>
                    <a:cxn ang="T11">
                      <a:pos x="T2" y="T3"/>
                    </a:cxn>
                    <a:cxn ang="T12">
                      <a:pos x="T4" y="T5"/>
                    </a:cxn>
                    <a:cxn ang="T13">
                      <a:pos x="T6" y="T7"/>
                    </a:cxn>
                    <a:cxn ang="T14">
                      <a:pos x="T8" y="T9"/>
                    </a:cxn>
                  </a:cxnLst>
                  <a:rect l="T15" t="T16" r="T17" b="T18"/>
                  <a:pathLst>
                    <a:path w="876" h="22">
                      <a:moveTo>
                        <a:pt x="0" y="0"/>
                      </a:moveTo>
                      <a:lnTo>
                        <a:pt x="875" y="0"/>
                      </a:lnTo>
                      <a:lnTo>
                        <a:pt x="875" y="21"/>
                      </a:lnTo>
                      <a:lnTo>
                        <a:pt x="0" y="21"/>
                      </a:lnTo>
                      <a:lnTo>
                        <a:pt x="0" y="0"/>
                      </a:lnTo>
                    </a:path>
                  </a:pathLst>
                </a:custGeom>
                <a:solidFill>
                  <a:srgbClr val="287020"/>
                </a:solidFill>
                <a:ln w="9525" cap="rnd">
                  <a:noFill/>
                  <a:round/>
                  <a:headEnd type="none" w="sm" len="sm"/>
                  <a:tailEnd type="none" w="sm" len="sm"/>
                </a:ln>
              </p:spPr>
              <p:txBody>
                <a:bodyPr/>
                <a:lstStyle/>
                <a:p>
                  <a:endParaRPr lang="en-US">
                    <a:solidFill>
                      <a:srgbClr val="FFFFFF"/>
                    </a:solidFill>
                  </a:endParaRPr>
                </a:p>
              </p:txBody>
            </p:sp>
            <p:sp>
              <p:nvSpPr>
                <p:cNvPr id="11873" name="Freeform 43"/>
                <p:cNvSpPr>
                  <a:spLocks/>
                </p:cNvSpPr>
                <p:nvPr/>
              </p:nvSpPr>
              <p:spPr bwMode="auto">
                <a:xfrm>
                  <a:off x="3667" y="1689"/>
                  <a:ext cx="876" cy="23"/>
                </a:xfrm>
                <a:custGeom>
                  <a:avLst/>
                  <a:gdLst>
                    <a:gd name="T0" fmla="*/ 0 w 876"/>
                    <a:gd name="T1" fmla="*/ 0 h 23"/>
                    <a:gd name="T2" fmla="*/ 875 w 876"/>
                    <a:gd name="T3" fmla="*/ 0 h 23"/>
                    <a:gd name="T4" fmla="*/ 875 w 876"/>
                    <a:gd name="T5" fmla="*/ 22 h 23"/>
                    <a:gd name="T6" fmla="*/ 0 w 876"/>
                    <a:gd name="T7" fmla="*/ 22 h 23"/>
                    <a:gd name="T8" fmla="*/ 0 w 876"/>
                    <a:gd name="T9" fmla="*/ 0 h 23"/>
                    <a:gd name="T10" fmla="*/ 0 60000 65536"/>
                    <a:gd name="T11" fmla="*/ 0 60000 65536"/>
                    <a:gd name="T12" fmla="*/ 0 60000 65536"/>
                    <a:gd name="T13" fmla="*/ 0 60000 65536"/>
                    <a:gd name="T14" fmla="*/ 0 60000 65536"/>
                    <a:gd name="T15" fmla="*/ 0 w 876"/>
                    <a:gd name="T16" fmla="*/ 0 h 23"/>
                    <a:gd name="T17" fmla="*/ 876 w 876"/>
                    <a:gd name="T18" fmla="*/ 23 h 23"/>
                  </a:gdLst>
                  <a:ahLst/>
                  <a:cxnLst>
                    <a:cxn ang="T10">
                      <a:pos x="T0" y="T1"/>
                    </a:cxn>
                    <a:cxn ang="T11">
                      <a:pos x="T2" y="T3"/>
                    </a:cxn>
                    <a:cxn ang="T12">
                      <a:pos x="T4" y="T5"/>
                    </a:cxn>
                    <a:cxn ang="T13">
                      <a:pos x="T6" y="T7"/>
                    </a:cxn>
                    <a:cxn ang="T14">
                      <a:pos x="T8" y="T9"/>
                    </a:cxn>
                  </a:cxnLst>
                  <a:rect l="T15" t="T16" r="T17" b="T18"/>
                  <a:pathLst>
                    <a:path w="876" h="23">
                      <a:moveTo>
                        <a:pt x="0" y="0"/>
                      </a:moveTo>
                      <a:lnTo>
                        <a:pt x="875" y="0"/>
                      </a:lnTo>
                      <a:lnTo>
                        <a:pt x="875" y="22"/>
                      </a:lnTo>
                      <a:lnTo>
                        <a:pt x="0" y="22"/>
                      </a:lnTo>
                      <a:lnTo>
                        <a:pt x="0" y="0"/>
                      </a:lnTo>
                    </a:path>
                  </a:pathLst>
                </a:custGeom>
                <a:solidFill>
                  <a:srgbClr val="206820"/>
                </a:solidFill>
                <a:ln w="9525" cap="rnd">
                  <a:noFill/>
                  <a:round/>
                  <a:headEnd type="none" w="sm" len="sm"/>
                  <a:tailEnd type="none" w="sm" len="sm"/>
                </a:ln>
              </p:spPr>
              <p:txBody>
                <a:bodyPr/>
                <a:lstStyle/>
                <a:p>
                  <a:endParaRPr lang="en-US">
                    <a:solidFill>
                      <a:srgbClr val="FFFFFF"/>
                    </a:solidFill>
                  </a:endParaRPr>
                </a:p>
              </p:txBody>
            </p:sp>
            <p:sp>
              <p:nvSpPr>
                <p:cNvPr id="11874" name="Freeform 44"/>
                <p:cNvSpPr>
                  <a:spLocks/>
                </p:cNvSpPr>
                <p:nvPr/>
              </p:nvSpPr>
              <p:spPr bwMode="auto">
                <a:xfrm>
                  <a:off x="3667" y="1698"/>
                  <a:ext cx="876" cy="21"/>
                </a:xfrm>
                <a:custGeom>
                  <a:avLst/>
                  <a:gdLst>
                    <a:gd name="T0" fmla="*/ 0 w 876"/>
                    <a:gd name="T1" fmla="*/ 0 h 21"/>
                    <a:gd name="T2" fmla="*/ 875 w 876"/>
                    <a:gd name="T3" fmla="*/ 0 h 21"/>
                    <a:gd name="T4" fmla="*/ 875 w 876"/>
                    <a:gd name="T5" fmla="*/ 20 h 21"/>
                    <a:gd name="T6" fmla="*/ 0 w 876"/>
                    <a:gd name="T7" fmla="*/ 20 h 21"/>
                    <a:gd name="T8" fmla="*/ 0 w 876"/>
                    <a:gd name="T9" fmla="*/ 0 h 21"/>
                    <a:gd name="T10" fmla="*/ 0 60000 65536"/>
                    <a:gd name="T11" fmla="*/ 0 60000 65536"/>
                    <a:gd name="T12" fmla="*/ 0 60000 65536"/>
                    <a:gd name="T13" fmla="*/ 0 60000 65536"/>
                    <a:gd name="T14" fmla="*/ 0 60000 65536"/>
                    <a:gd name="T15" fmla="*/ 0 w 876"/>
                    <a:gd name="T16" fmla="*/ 0 h 21"/>
                    <a:gd name="T17" fmla="*/ 876 w 876"/>
                    <a:gd name="T18" fmla="*/ 21 h 21"/>
                  </a:gdLst>
                  <a:ahLst/>
                  <a:cxnLst>
                    <a:cxn ang="T10">
                      <a:pos x="T0" y="T1"/>
                    </a:cxn>
                    <a:cxn ang="T11">
                      <a:pos x="T2" y="T3"/>
                    </a:cxn>
                    <a:cxn ang="T12">
                      <a:pos x="T4" y="T5"/>
                    </a:cxn>
                    <a:cxn ang="T13">
                      <a:pos x="T6" y="T7"/>
                    </a:cxn>
                    <a:cxn ang="T14">
                      <a:pos x="T8" y="T9"/>
                    </a:cxn>
                  </a:cxnLst>
                  <a:rect l="T15" t="T16" r="T17" b="T18"/>
                  <a:pathLst>
                    <a:path w="876" h="21">
                      <a:moveTo>
                        <a:pt x="0" y="0"/>
                      </a:moveTo>
                      <a:lnTo>
                        <a:pt x="875" y="0"/>
                      </a:lnTo>
                      <a:lnTo>
                        <a:pt x="875" y="20"/>
                      </a:lnTo>
                      <a:lnTo>
                        <a:pt x="0" y="20"/>
                      </a:lnTo>
                      <a:lnTo>
                        <a:pt x="0" y="0"/>
                      </a:lnTo>
                    </a:path>
                  </a:pathLst>
                </a:custGeom>
                <a:solidFill>
                  <a:srgbClr val="206020"/>
                </a:solidFill>
                <a:ln w="9525" cap="rnd">
                  <a:noFill/>
                  <a:round/>
                  <a:headEnd type="none" w="sm" len="sm"/>
                  <a:tailEnd type="none" w="sm" len="sm"/>
                </a:ln>
              </p:spPr>
              <p:txBody>
                <a:bodyPr/>
                <a:lstStyle/>
                <a:p>
                  <a:endParaRPr lang="en-US">
                    <a:solidFill>
                      <a:srgbClr val="FFFFFF"/>
                    </a:solidFill>
                  </a:endParaRPr>
                </a:p>
              </p:txBody>
            </p:sp>
            <p:sp>
              <p:nvSpPr>
                <p:cNvPr id="11875" name="Freeform 45"/>
                <p:cNvSpPr>
                  <a:spLocks/>
                </p:cNvSpPr>
                <p:nvPr/>
              </p:nvSpPr>
              <p:spPr bwMode="auto">
                <a:xfrm>
                  <a:off x="3667" y="1707"/>
                  <a:ext cx="876" cy="23"/>
                </a:xfrm>
                <a:custGeom>
                  <a:avLst/>
                  <a:gdLst>
                    <a:gd name="T0" fmla="*/ 0 w 876"/>
                    <a:gd name="T1" fmla="*/ 0 h 23"/>
                    <a:gd name="T2" fmla="*/ 875 w 876"/>
                    <a:gd name="T3" fmla="*/ 0 h 23"/>
                    <a:gd name="T4" fmla="*/ 875 w 876"/>
                    <a:gd name="T5" fmla="*/ 22 h 23"/>
                    <a:gd name="T6" fmla="*/ 0 w 876"/>
                    <a:gd name="T7" fmla="*/ 22 h 23"/>
                    <a:gd name="T8" fmla="*/ 0 w 876"/>
                    <a:gd name="T9" fmla="*/ 0 h 23"/>
                    <a:gd name="T10" fmla="*/ 0 60000 65536"/>
                    <a:gd name="T11" fmla="*/ 0 60000 65536"/>
                    <a:gd name="T12" fmla="*/ 0 60000 65536"/>
                    <a:gd name="T13" fmla="*/ 0 60000 65536"/>
                    <a:gd name="T14" fmla="*/ 0 60000 65536"/>
                    <a:gd name="T15" fmla="*/ 0 w 876"/>
                    <a:gd name="T16" fmla="*/ 0 h 23"/>
                    <a:gd name="T17" fmla="*/ 876 w 876"/>
                    <a:gd name="T18" fmla="*/ 23 h 23"/>
                  </a:gdLst>
                  <a:ahLst/>
                  <a:cxnLst>
                    <a:cxn ang="T10">
                      <a:pos x="T0" y="T1"/>
                    </a:cxn>
                    <a:cxn ang="T11">
                      <a:pos x="T2" y="T3"/>
                    </a:cxn>
                    <a:cxn ang="T12">
                      <a:pos x="T4" y="T5"/>
                    </a:cxn>
                    <a:cxn ang="T13">
                      <a:pos x="T6" y="T7"/>
                    </a:cxn>
                    <a:cxn ang="T14">
                      <a:pos x="T8" y="T9"/>
                    </a:cxn>
                  </a:cxnLst>
                  <a:rect l="T15" t="T16" r="T17" b="T18"/>
                  <a:pathLst>
                    <a:path w="876" h="23">
                      <a:moveTo>
                        <a:pt x="0" y="0"/>
                      </a:moveTo>
                      <a:lnTo>
                        <a:pt x="875" y="0"/>
                      </a:lnTo>
                      <a:lnTo>
                        <a:pt x="875" y="22"/>
                      </a:lnTo>
                      <a:lnTo>
                        <a:pt x="0" y="22"/>
                      </a:lnTo>
                      <a:lnTo>
                        <a:pt x="0" y="0"/>
                      </a:lnTo>
                    </a:path>
                  </a:pathLst>
                </a:custGeom>
                <a:solidFill>
                  <a:srgbClr val="205818"/>
                </a:solidFill>
                <a:ln w="9525" cap="rnd">
                  <a:noFill/>
                  <a:round/>
                  <a:headEnd type="none" w="sm" len="sm"/>
                  <a:tailEnd type="none" w="sm" len="sm"/>
                </a:ln>
              </p:spPr>
              <p:txBody>
                <a:bodyPr/>
                <a:lstStyle/>
                <a:p>
                  <a:endParaRPr lang="en-US">
                    <a:solidFill>
                      <a:srgbClr val="FFFFFF"/>
                    </a:solidFill>
                  </a:endParaRPr>
                </a:p>
              </p:txBody>
            </p:sp>
            <p:sp>
              <p:nvSpPr>
                <p:cNvPr id="11876" name="Freeform 46"/>
                <p:cNvSpPr>
                  <a:spLocks/>
                </p:cNvSpPr>
                <p:nvPr/>
              </p:nvSpPr>
              <p:spPr bwMode="auto">
                <a:xfrm>
                  <a:off x="3667" y="1718"/>
                  <a:ext cx="876" cy="21"/>
                </a:xfrm>
                <a:custGeom>
                  <a:avLst/>
                  <a:gdLst>
                    <a:gd name="T0" fmla="*/ 0 w 876"/>
                    <a:gd name="T1" fmla="*/ 0 h 21"/>
                    <a:gd name="T2" fmla="*/ 875 w 876"/>
                    <a:gd name="T3" fmla="*/ 0 h 21"/>
                    <a:gd name="T4" fmla="*/ 875 w 876"/>
                    <a:gd name="T5" fmla="*/ 20 h 21"/>
                    <a:gd name="T6" fmla="*/ 0 w 876"/>
                    <a:gd name="T7" fmla="*/ 20 h 21"/>
                    <a:gd name="T8" fmla="*/ 0 w 876"/>
                    <a:gd name="T9" fmla="*/ 0 h 21"/>
                    <a:gd name="T10" fmla="*/ 0 60000 65536"/>
                    <a:gd name="T11" fmla="*/ 0 60000 65536"/>
                    <a:gd name="T12" fmla="*/ 0 60000 65536"/>
                    <a:gd name="T13" fmla="*/ 0 60000 65536"/>
                    <a:gd name="T14" fmla="*/ 0 60000 65536"/>
                    <a:gd name="T15" fmla="*/ 0 w 876"/>
                    <a:gd name="T16" fmla="*/ 0 h 21"/>
                    <a:gd name="T17" fmla="*/ 876 w 876"/>
                    <a:gd name="T18" fmla="*/ 21 h 21"/>
                  </a:gdLst>
                  <a:ahLst/>
                  <a:cxnLst>
                    <a:cxn ang="T10">
                      <a:pos x="T0" y="T1"/>
                    </a:cxn>
                    <a:cxn ang="T11">
                      <a:pos x="T2" y="T3"/>
                    </a:cxn>
                    <a:cxn ang="T12">
                      <a:pos x="T4" y="T5"/>
                    </a:cxn>
                    <a:cxn ang="T13">
                      <a:pos x="T6" y="T7"/>
                    </a:cxn>
                    <a:cxn ang="T14">
                      <a:pos x="T8" y="T9"/>
                    </a:cxn>
                  </a:cxnLst>
                  <a:rect l="T15" t="T16" r="T17" b="T18"/>
                  <a:pathLst>
                    <a:path w="876" h="21">
                      <a:moveTo>
                        <a:pt x="0" y="0"/>
                      </a:moveTo>
                      <a:lnTo>
                        <a:pt x="875" y="0"/>
                      </a:lnTo>
                      <a:lnTo>
                        <a:pt x="875" y="20"/>
                      </a:lnTo>
                      <a:lnTo>
                        <a:pt x="0" y="20"/>
                      </a:lnTo>
                      <a:lnTo>
                        <a:pt x="0" y="0"/>
                      </a:lnTo>
                    </a:path>
                  </a:pathLst>
                </a:custGeom>
                <a:solidFill>
                  <a:srgbClr val="185018"/>
                </a:solidFill>
                <a:ln w="9525" cap="rnd">
                  <a:noFill/>
                  <a:round/>
                  <a:headEnd type="none" w="sm" len="sm"/>
                  <a:tailEnd type="none" w="sm" len="sm"/>
                </a:ln>
              </p:spPr>
              <p:txBody>
                <a:bodyPr/>
                <a:lstStyle/>
                <a:p>
                  <a:endParaRPr lang="en-US">
                    <a:solidFill>
                      <a:srgbClr val="FFFFFF"/>
                    </a:solidFill>
                  </a:endParaRPr>
                </a:p>
              </p:txBody>
            </p:sp>
            <p:sp>
              <p:nvSpPr>
                <p:cNvPr id="11877" name="Freeform 47"/>
                <p:cNvSpPr>
                  <a:spLocks/>
                </p:cNvSpPr>
                <p:nvPr/>
              </p:nvSpPr>
              <p:spPr bwMode="auto">
                <a:xfrm>
                  <a:off x="3667" y="1727"/>
                  <a:ext cx="876" cy="21"/>
                </a:xfrm>
                <a:custGeom>
                  <a:avLst/>
                  <a:gdLst>
                    <a:gd name="T0" fmla="*/ 0 w 876"/>
                    <a:gd name="T1" fmla="*/ 0 h 21"/>
                    <a:gd name="T2" fmla="*/ 875 w 876"/>
                    <a:gd name="T3" fmla="*/ 0 h 21"/>
                    <a:gd name="T4" fmla="*/ 875 w 876"/>
                    <a:gd name="T5" fmla="*/ 20 h 21"/>
                    <a:gd name="T6" fmla="*/ 0 w 876"/>
                    <a:gd name="T7" fmla="*/ 20 h 21"/>
                    <a:gd name="T8" fmla="*/ 0 w 876"/>
                    <a:gd name="T9" fmla="*/ 0 h 21"/>
                    <a:gd name="T10" fmla="*/ 0 60000 65536"/>
                    <a:gd name="T11" fmla="*/ 0 60000 65536"/>
                    <a:gd name="T12" fmla="*/ 0 60000 65536"/>
                    <a:gd name="T13" fmla="*/ 0 60000 65536"/>
                    <a:gd name="T14" fmla="*/ 0 60000 65536"/>
                    <a:gd name="T15" fmla="*/ 0 w 876"/>
                    <a:gd name="T16" fmla="*/ 0 h 21"/>
                    <a:gd name="T17" fmla="*/ 876 w 876"/>
                    <a:gd name="T18" fmla="*/ 21 h 21"/>
                  </a:gdLst>
                  <a:ahLst/>
                  <a:cxnLst>
                    <a:cxn ang="T10">
                      <a:pos x="T0" y="T1"/>
                    </a:cxn>
                    <a:cxn ang="T11">
                      <a:pos x="T2" y="T3"/>
                    </a:cxn>
                    <a:cxn ang="T12">
                      <a:pos x="T4" y="T5"/>
                    </a:cxn>
                    <a:cxn ang="T13">
                      <a:pos x="T6" y="T7"/>
                    </a:cxn>
                    <a:cxn ang="T14">
                      <a:pos x="T8" y="T9"/>
                    </a:cxn>
                  </a:cxnLst>
                  <a:rect l="T15" t="T16" r="T17" b="T18"/>
                  <a:pathLst>
                    <a:path w="876" h="21">
                      <a:moveTo>
                        <a:pt x="0" y="0"/>
                      </a:moveTo>
                      <a:lnTo>
                        <a:pt x="875" y="0"/>
                      </a:lnTo>
                      <a:lnTo>
                        <a:pt x="875" y="20"/>
                      </a:lnTo>
                      <a:lnTo>
                        <a:pt x="0" y="20"/>
                      </a:lnTo>
                      <a:lnTo>
                        <a:pt x="0" y="0"/>
                      </a:lnTo>
                    </a:path>
                  </a:pathLst>
                </a:custGeom>
                <a:solidFill>
                  <a:srgbClr val="184818"/>
                </a:solidFill>
                <a:ln w="9525" cap="rnd">
                  <a:noFill/>
                  <a:round/>
                  <a:headEnd type="none" w="sm" len="sm"/>
                  <a:tailEnd type="none" w="sm" len="sm"/>
                </a:ln>
              </p:spPr>
              <p:txBody>
                <a:bodyPr/>
                <a:lstStyle/>
                <a:p>
                  <a:endParaRPr lang="en-US">
                    <a:solidFill>
                      <a:srgbClr val="FFFFFF"/>
                    </a:solidFill>
                  </a:endParaRPr>
                </a:p>
              </p:txBody>
            </p:sp>
            <p:sp>
              <p:nvSpPr>
                <p:cNvPr id="11878" name="Freeform 48"/>
                <p:cNvSpPr>
                  <a:spLocks/>
                </p:cNvSpPr>
                <p:nvPr/>
              </p:nvSpPr>
              <p:spPr bwMode="auto">
                <a:xfrm>
                  <a:off x="3667" y="1735"/>
                  <a:ext cx="876" cy="23"/>
                </a:xfrm>
                <a:custGeom>
                  <a:avLst/>
                  <a:gdLst>
                    <a:gd name="T0" fmla="*/ 0 w 876"/>
                    <a:gd name="T1" fmla="*/ 0 h 23"/>
                    <a:gd name="T2" fmla="*/ 875 w 876"/>
                    <a:gd name="T3" fmla="*/ 0 h 23"/>
                    <a:gd name="T4" fmla="*/ 875 w 876"/>
                    <a:gd name="T5" fmla="*/ 22 h 23"/>
                    <a:gd name="T6" fmla="*/ 0 w 876"/>
                    <a:gd name="T7" fmla="*/ 22 h 23"/>
                    <a:gd name="T8" fmla="*/ 0 w 876"/>
                    <a:gd name="T9" fmla="*/ 0 h 23"/>
                    <a:gd name="T10" fmla="*/ 0 60000 65536"/>
                    <a:gd name="T11" fmla="*/ 0 60000 65536"/>
                    <a:gd name="T12" fmla="*/ 0 60000 65536"/>
                    <a:gd name="T13" fmla="*/ 0 60000 65536"/>
                    <a:gd name="T14" fmla="*/ 0 60000 65536"/>
                    <a:gd name="T15" fmla="*/ 0 w 876"/>
                    <a:gd name="T16" fmla="*/ 0 h 23"/>
                    <a:gd name="T17" fmla="*/ 876 w 876"/>
                    <a:gd name="T18" fmla="*/ 23 h 23"/>
                  </a:gdLst>
                  <a:ahLst/>
                  <a:cxnLst>
                    <a:cxn ang="T10">
                      <a:pos x="T0" y="T1"/>
                    </a:cxn>
                    <a:cxn ang="T11">
                      <a:pos x="T2" y="T3"/>
                    </a:cxn>
                    <a:cxn ang="T12">
                      <a:pos x="T4" y="T5"/>
                    </a:cxn>
                    <a:cxn ang="T13">
                      <a:pos x="T6" y="T7"/>
                    </a:cxn>
                    <a:cxn ang="T14">
                      <a:pos x="T8" y="T9"/>
                    </a:cxn>
                  </a:cxnLst>
                  <a:rect l="T15" t="T16" r="T17" b="T18"/>
                  <a:pathLst>
                    <a:path w="876" h="23">
                      <a:moveTo>
                        <a:pt x="0" y="0"/>
                      </a:moveTo>
                      <a:lnTo>
                        <a:pt x="875" y="0"/>
                      </a:lnTo>
                      <a:lnTo>
                        <a:pt x="875" y="22"/>
                      </a:lnTo>
                      <a:lnTo>
                        <a:pt x="0" y="22"/>
                      </a:lnTo>
                      <a:lnTo>
                        <a:pt x="0" y="0"/>
                      </a:lnTo>
                    </a:path>
                  </a:pathLst>
                </a:custGeom>
                <a:solidFill>
                  <a:srgbClr val="104010"/>
                </a:solidFill>
                <a:ln w="9525" cap="rnd">
                  <a:noFill/>
                  <a:round/>
                  <a:headEnd type="none" w="sm" len="sm"/>
                  <a:tailEnd type="none" w="sm" len="sm"/>
                </a:ln>
              </p:spPr>
              <p:txBody>
                <a:bodyPr/>
                <a:lstStyle/>
                <a:p>
                  <a:endParaRPr lang="en-US">
                    <a:solidFill>
                      <a:srgbClr val="FFFFFF"/>
                    </a:solidFill>
                  </a:endParaRPr>
                </a:p>
              </p:txBody>
            </p:sp>
            <p:sp>
              <p:nvSpPr>
                <p:cNvPr id="11879" name="Rectangle 49"/>
                <p:cNvSpPr>
                  <a:spLocks noChangeArrowheads="1"/>
                </p:cNvSpPr>
                <p:nvPr/>
              </p:nvSpPr>
              <p:spPr bwMode="auto">
                <a:xfrm>
                  <a:off x="3736" y="1647"/>
                  <a:ext cx="115" cy="63"/>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sp>
              <p:nvSpPr>
                <p:cNvPr id="11880" name="Rectangle 50" descr="Narrow vertical"/>
                <p:cNvSpPr>
                  <a:spLocks noChangeArrowheads="1"/>
                </p:cNvSpPr>
                <p:nvPr/>
              </p:nvSpPr>
              <p:spPr bwMode="auto">
                <a:xfrm>
                  <a:off x="3694" y="1748"/>
                  <a:ext cx="390" cy="17"/>
                </a:xfrm>
                <a:prstGeom prst="rect">
                  <a:avLst/>
                </a:prstGeom>
                <a:pattFill prst="narVert">
                  <a:fgClr>
                    <a:srgbClr val="FF9900"/>
                  </a:fgClr>
                  <a:bgClr>
                    <a:srgbClr val="FFFF00"/>
                  </a:bgClr>
                </a:pattFill>
                <a:ln w="12700">
                  <a:solidFill>
                    <a:srgbClr val="000000"/>
                  </a:solidFill>
                  <a:miter lim="800000"/>
                  <a:headEnd/>
                  <a:tailEnd/>
                </a:ln>
              </p:spPr>
              <p:txBody>
                <a:bodyPr wrap="none" anchor="ctr"/>
                <a:lstStyle/>
                <a:p>
                  <a:endParaRPr lang="en-US">
                    <a:solidFill>
                      <a:srgbClr val="FFFFFF"/>
                    </a:solidFill>
                  </a:endParaRPr>
                </a:p>
              </p:txBody>
            </p:sp>
            <p:sp>
              <p:nvSpPr>
                <p:cNvPr id="11881" name="Rectangle 51" descr="Narrow vertical"/>
                <p:cNvSpPr>
                  <a:spLocks noChangeArrowheads="1"/>
                </p:cNvSpPr>
                <p:nvPr/>
              </p:nvSpPr>
              <p:spPr bwMode="auto">
                <a:xfrm>
                  <a:off x="4127" y="1748"/>
                  <a:ext cx="390" cy="17"/>
                </a:xfrm>
                <a:prstGeom prst="rect">
                  <a:avLst/>
                </a:prstGeom>
                <a:pattFill prst="narVert">
                  <a:fgClr>
                    <a:srgbClr val="FF9900"/>
                  </a:fgClr>
                  <a:bgClr>
                    <a:srgbClr val="FFFF00"/>
                  </a:bgClr>
                </a:pattFill>
                <a:ln w="12700">
                  <a:solidFill>
                    <a:srgbClr val="000000"/>
                  </a:solidFill>
                  <a:miter lim="800000"/>
                  <a:headEnd/>
                  <a:tailEnd/>
                </a:ln>
              </p:spPr>
              <p:txBody>
                <a:bodyPr wrap="none" anchor="ctr"/>
                <a:lstStyle/>
                <a:p>
                  <a:endParaRPr lang="en-US">
                    <a:solidFill>
                      <a:srgbClr val="FFFFFF"/>
                    </a:solidFill>
                  </a:endParaRPr>
                </a:p>
              </p:txBody>
            </p:sp>
            <p:sp>
              <p:nvSpPr>
                <p:cNvPr id="11882" name="Rectangle 52"/>
                <p:cNvSpPr>
                  <a:spLocks noChangeArrowheads="1"/>
                </p:cNvSpPr>
                <p:nvPr/>
              </p:nvSpPr>
              <p:spPr bwMode="auto">
                <a:xfrm>
                  <a:off x="3894" y="1647"/>
                  <a:ext cx="119" cy="61"/>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sp>
              <p:nvSpPr>
                <p:cNvPr id="11883" name="Rectangle 53"/>
                <p:cNvSpPr>
                  <a:spLocks noChangeArrowheads="1"/>
                </p:cNvSpPr>
                <p:nvPr/>
              </p:nvSpPr>
              <p:spPr bwMode="auto">
                <a:xfrm>
                  <a:off x="4053" y="1647"/>
                  <a:ext cx="117" cy="63"/>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sp>
              <p:nvSpPr>
                <p:cNvPr id="11884" name="Rectangle 54"/>
                <p:cNvSpPr>
                  <a:spLocks noChangeArrowheads="1"/>
                </p:cNvSpPr>
                <p:nvPr/>
              </p:nvSpPr>
              <p:spPr bwMode="auto">
                <a:xfrm>
                  <a:off x="4212" y="1647"/>
                  <a:ext cx="116" cy="61"/>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sp>
              <p:nvSpPr>
                <p:cNvPr id="11885" name="Rectangle 55"/>
                <p:cNvSpPr>
                  <a:spLocks noChangeArrowheads="1"/>
                </p:cNvSpPr>
                <p:nvPr/>
              </p:nvSpPr>
              <p:spPr bwMode="auto">
                <a:xfrm>
                  <a:off x="4370" y="1647"/>
                  <a:ext cx="118" cy="61"/>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grpSp>
          <p:grpSp>
            <p:nvGrpSpPr>
              <p:cNvPr id="6" name="Group 56"/>
              <p:cNvGrpSpPr>
                <a:grpSpLocks/>
              </p:cNvGrpSpPr>
              <p:nvPr/>
            </p:nvGrpSpPr>
            <p:grpSpPr bwMode="auto">
              <a:xfrm rot="-1273006">
                <a:off x="4853" y="1935"/>
                <a:ext cx="462" cy="182"/>
                <a:chOff x="3667" y="1613"/>
                <a:chExt cx="876" cy="152"/>
              </a:xfrm>
            </p:grpSpPr>
            <p:sp>
              <p:nvSpPr>
                <p:cNvPr id="11842" name="Rectangle 57"/>
                <p:cNvSpPr>
                  <a:spLocks noChangeArrowheads="1"/>
                </p:cNvSpPr>
                <p:nvPr/>
              </p:nvSpPr>
              <p:spPr bwMode="auto">
                <a:xfrm>
                  <a:off x="3678" y="1694"/>
                  <a:ext cx="390" cy="21"/>
                </a:xfrm>
                <a:prstGeom prst="rect">
                  <a:avLst/>
                </a:prstGeom>
                <a:noFill/>
                <a:ln w="12700">
                  <a:solidFill>
                    <a:srgbClr val="000000"/>
                  </a:solidFill>
                  <a:miter lim="800000"/>
                  <a:headEnd/>
                  <a:tailEnd/>
                </a:ln>
              </p:spPr>
              <p:txBody>
                <a:bodyPr wrap="none" anchor="ctr"/>
                <a:lstStyle/>
                <a:p>
                  <a:endParaRPr lang="en-US">
                    <a:solidFill>
                      <a:srgbClr val="FFFFFF"/>
                    </a:solidFill>
                  </a:endParaRPr>
                </a:p>
              </p:txBody>
            </p:sp>
            <p:sp>
              <p:nvSpPr>
                <p:cNvPr id="11843" name="Rectangle 58"/>
                <p:cNvSpPr>
                  <a:spLocks noChangeArrowheads="1"/>
                </p:cNvSpPr>
                <p:nvPr/>
              </p:nvSpPr>
              <p:spPr bwMode="auto">
                <a:xfrm>
                  <a:off x="4113" y="1694"/>
                  <a:ext cx="390" cy="21"/>
                </a:xfrm>
                <a:prstGeom prst="rect">
                  <a:avLst/>
                </a:prstGeom>
                <a:noFill/>
                <a:ln w="12700">
                  <a:solidFill>
                    <a:srgbClr val="000000"/>
                  </a:solidFill>
                  <a:miter lim="800000"/>
                  <a:headEnd/>
                  <a:tailEnd/>
                </a:ln>
              </p:spPr>
              <p:txBody>
                <a:bodyPr wrap="none" anchor="ctr"/>
                <a:lstStyle/>
                <a:p>
                  <a:endParaRPr lang="en-US">
                    <a:solidFill>
                      <a:srgbClr val="FFFFFF"/>
                    </a:solidFill>
                  </a:endParaRPr>
                </a:p>
              </p:txBody>
            </p:sp>
            <p:sp>
              <p:nvSpPr>
                <p:cNvPr id="11844" name="Freeform 59"/>
                <p:cNvSpPr>
                  <a:spLocks/>
                </p:cNvSpPr>
                <p:nvPr/>
              </p:nvSpPr>
              <p:spPr bwMode="auto">
                <a:xfrm>
                  <a:off x="3667" y="1613"/>
                  <a:ext cx="876" cy="22"/>
                </a:xfrm>
                <a:custGeom>
                  <a:avLst/>
                  <a:gdLst>
                    <a:gd name="T0" fmla="*/ 0 w 876"/>
                    <a:gd name="T1" fmla="*/ 0 h 22"/>
                    <a:gd name="T2" fmla="*/ 875 w 876"/>
                    <a:gd name="T3" fmla="*/ 0 h 22"/>
                    <a:gd name="T4" fmla="*/ 875 w 876"/>
                    <a:gd name="T5" fmla="*/ 21 h 22"/>
                    <a:gd name="T6" fmla="*/ 0 w 876"/>
                    <a:gd name="T7" fmla="*/ 21 h 22"/>
                    <a:gd name="T8" fmla="*/ 0 w 876"/>
                    <a:gd name="T9" fmla="*/ 0 h 22"/>
                    <a:gd name="T10" fmla="*/ 0 60000 65536"/>
                    <a:gd name="T11" fmla="*/ 0 60000 65536"/>
                    <a:gd name="T12" fmla="*/ 0 60000 65536"/>
                    <a:gd name="T13" fmla="*/ 0 60000 65536"/>
                    <a:gd name="T14" fmla="*/ 0 60000 65536"/>
                    <a:gd name="T15" fmla="*/ 0 w 876"/>
                    <a:gd name="T16" fmla="*/ 0 h 22"/>
                    <a:gd name="T17" fmla="*/ 876 w 876"/>
                    <a:gd name="T18" fmla="*/ 22 h 22"/>
                  </a:gdLst>
                  <a:ahLst/>
                  <a:cxnLst>
                    <a:cxn ang="T10">
                      <a:pos x="T0" y="T1"/>
                    </a:cxn>
                    <a:cxn ang="T11">
                      <a:pos x="T2" y="T3"/>
                    </a:cxn>
                    <a:cxn ang="T12">
                      <a:pos x="T4" y="T5"/>
                    </a:cxn>
                    <a:cxn ang="T13">
                      <a:pos x="T6" y="T7"/>
                    </a:cxn>
                    <a:cxn ang="T14">
                      <a:pos x="T8" y="T9"/>
                    </a:cxn>
                  </a:cxnLst>
                  <a:rect l="T15" t="T16" r="T17" b="T18"/>
                  <a:pathLst>
                    <a:path w="876" h="22">
                      <a:moveTo>
                        <a:pt x="0" y="0"/>
                      </a:moveTo>
                      <a:lnTo>
                        <a:pt x="875" y="0"/>
                      </a:lnTo>
                      <a:lnTo>
                        <a:pt x="875" y="21"/>
                      </a:lnTo>
                      <a:lnTo>
                        <a:pt x="0" y="21"/>
                      </a:lnTo>
                      <a:lnTo>
                        <a:pt x="0" y="0"/>
                      </a:lnTo>
                    </a:path>
                  </a:pathLst>
                </a:custGeom>
                <a:solidFill>
                  <a:srgbClr val="339933"/>
                </a:solidFill>
                <a:ln w="9525" cap="rnd">
                  <a:noFill/>
                  <a:round/>
                  <a:headEnd type="none" w="sm" len="sm"/>
                  <a:tailEnd type="none" w="sm" len="sm"/>
                </a:ln>
              </p:spPr>
              <p:txBody>
                <a:bodyPr/>
                <a:lstStyle/>
                <a:p>
                  <a:endParaRPr lang="en-US">
                    <a:solidFill>
                      <a:srgbClr val="FFFFFF"/>
                    </a:solidFill>
                  </a:endParaRPr>
                </a:p>
              </p:txBody>
            </p:sp>
            <p:sp>
              <p:nvSpPr>
                <p:cNvPr id="11845" name="Freeform 60"/>
                <p:cNvSpPr>
                  <a:spLocks/>
                </p:cNvSpPr>
                <p:nvPr/>
              </p:nvSpPr>
              <p:spPr bwMode="auto">
                <a:xfrm>
                  <a:off x="3667" y="1631"/>
                  <a:ext cx="876" cy="23"/>
                </a:xfrm>
                <a:custGeom>
                  <a:avLst/>
                  <a:gdLst>
                    <a:gd name="T0" fmla="*/ 0 w 876"/>
                    <a:gd name="T1" fmla="*/ 0 h 23"/>
                    <a:gd name="T2" fmla="*/ 875 w 876"/>
                    <a:gd name="T3" fmla="*/ 0 h 23"/>
                    <a:gd name="T4" fmla="*/ 875 w 876"/>
                    <a:gd name="T5" fmla="*/ 22 h 23"/>
                    <a:gd name="T6" fmla="*/ 0 w 876"/>
                    <a:gd name="T7" fmla="*/ 22 h 23"/>
                    <a:gd name="T8" fmla="*/ 0 w 876"/>
                    <a:gd name="T9" fmla="*/ 0 h 23"/>
                    <a:gd name="T10" fmla="*/ 0 60000 65536"/>
                    <a:gd name="T11" fmla="*/ 0 60000 65536"/>
                    <a:gd name="T12" fmla="*/ 0 60000 65536"/>
                    <a:gd name="T13" fmla="*/ 0 60000 65536"/>
                    <a:gd name="T14" fmla="*/ 0 60000 65536"/>
                    <a:gd name="T15" fmla="*/ 0 w 876"/>
                    <a:gd name="T16" fmla="*/ 0 h 23"/>
                    <a:gd name="T17" fmla="*/ 876 w 876"/>
                    <a:gd name="T18" fmla="*/ 23 h 23"/>
                  </a:gdLst>
                  <a:ahLst/>
                  <a:cxnLst>
                    <a:cxn ang="T10">
                      <a:pos x="T0" y="T1"/>
                    </a:cxn>
                    <a:cxn ang="T11">
                      <a:pos x="T2" y="T3"/>
                    </a:cxn>
                    <a:cxn ang="T12">
                      <a:pos x="T4" y="T5"/>
                    </a:cxn>
                    <a:cxn ang="T13">
                      <a:pos x="T6" y="T7"/>
                    </a:cxn>
                    <a:cxn ang="T14">
                      <a:pos x="T8" y="T9"/>
                    </a:cxn>
                  </a:cxnLst>
                  <a:rect l="T15" t="T16" r="T17" b="T18"/>
                  <a:pathLst>
                    <a:path w="876" h="23">
                      <a:moveTo>
                        <a:pt x="0" y="0"/>
                      </a:moveTo>
                      <a:lnTo>
                        <a:pt x="875" y="0"/>
                      </a:lnTo>
                      <a:lnTo>
                        <a:pt x="875" y="22"/>
                      </a:lnTo>
                      <a:lnTo>
                        <a:pt x="0" y="22"/>
                      </a:lnTo>
                      <a:lnTo>
                        <a:pt x="0" y="0"/>
                      </a:lnTo>
                    </a:path>
                  </a:pathLst>
                </a:custGeom>
                <a:solidFill>
                  <a:srgbClr val="309830"/>
                </a:solidFill>
                <a:ln w="9525" cap="rnd">
                  <a:noFill/>
                  <a:round/>
                  <a:headEnd type="none" w="sm" len="sm"/>
                  <a:tailEnd type="none" w="sm" len="sm"/>
                </a:ln>
              </p:spPr>
              <p:txBody>
                <a:bodyPr/>
                <a:lstStyle/>
                <a:p>
                  <a:endParaRPr lang="en-US">
                    <a:solidFill>
                      <a:srgbClr val="FFFFFF"/>
                    </a:solidFill>
                  </a:endParaRPr>
                </a:p>
              </p:txBody>
            </p:sp>
            <p:sp>
              <p:nvSpPr>
                <p:cNvPr id="11846" name="Freeform 61"/>
                <p:cNvSpPr>
                  <a:spLocks/>
                </p:cNvSpPr>
                <p:nvPr/>
              </p:nvSpPr>
              <p:spPr bwMode="auto">
                <a:xfrm>
                  <a:off x="3667" y="1641"/>
                  <a:ext cx="876" cy="20"/>
                </a:xfrm>
                <a:custGeom>
                  <a:avLst/>
                  <a:gdLst>
                    <a:gd name="T0" fmla="*/ 0 w 876"/>
                    <a:gd name="T1" fmla="*/ 0 h 20"/>
                    <a:gd name="T2" fmla="*/ 875 w 876"/>
                    <a:gd name="T3" fmla="*/ 0 h 20"/>
                    <a:gd name="T4" fmla="*/ 875 w 876"/>
                    <a:gd name="T5" fmla="*/ 19 h 20"/>
                    <a:gd name="T6" fmla="*/ 0 w 876"/>
                    <a:gd name="T7" fmla="*/ 19 h 20"/>
                    <a:gd name="T8" fmla="*/ 0 w 876"/>
                    <a:gd name="T9" fmla="*/ 0 h 20"/>
                    <a:gd name="T10" fmla="*/ 0 60000 65536"/>
                    <a:gd name="T11" fmla="*/ 0 60000 65536"/>
                    <a:gd name="T12" fmla="*/ 0 60000 65536"/>
                    <a:gd name="T13" fmla="*/ 0 60000 65536"/>
                    <a:gd name="T14" fmla="*/ 0 60000 65536"/>
                    <a:gd name="T15" fmla="*/ 0 w 876"/>
                    <a:gd name="T16" fmla="*/ 0 h 20"/>
                    <a:gd name="T17" fmla="*/ 876 w 876"/>
                    <a:gd name="T18" fmla="*/ 20 h 20"/>
                  </a:gdLst>
                  <a:ahLst/>
                  <a:cxnLst>
                    <a:cxn ang="T10">
                      <a:pos x="T0" y="T1"/>
                    </a:cxn>
                    <a:cxn ang="T11">
                      <a:pos x="T2" y="T3"/>
                    </a:cxn>
                    <a:cxn ang="T12">
                      <a:pos x="T4" y="T5"/>
                    </a:cxn>
                    <a:cxn ang="T13">
                      <a:pos x="T6" y="T7"/>
                    </a:cxn>
                    <a:cxn ang="T14">
                      <a:pos x="T8" y="T9"/>
                    </a:cxn>
                  </a:cxnLst>
                  <a:rect l="T15" t="T16" r="T17" b="T18"/>
                  <a:pathLst>
                    <a:path w="876" h="20">
                      <a:moveTo>
                        <a:pt x="0" y="0"/>
                      </a:moveTo>
                      <a:lnTo>
                        <a:pt x="875" y="0"/>
                      </a:lnTo>
                      <a:lnTo>
                        <a:pt x="875" y="19"/>
                      </a:lnTo>
                      <a:lnTo>
                        <a:pt x="0" y="19"/>
                      </a:lnTo>
                      <a:lnTo>
                        <a:pt x="0" y="0"/>
                      </a:lnTo>
                    </a:path>
                  </a:pathLst>
                </a:custGeom>
                <a:solidFill>
                  <a:srgbClr val="309030"/>
                </a:solidFill>
                <a:ln w="9525" cap="rnd">
                  <a:noFill/>
                  <a:round/>
                  <a:headEnd type="none" w="sm" len="sm"/>
                  <a:tailEnd type="none" w="sm" len="sm"/>
                </a:ln>
              </p:spPr>
              <p:txBody>
                <a:bodyPr/>
                <a:lstStyle/>
                <a:p>
                  <a:endParaRPr lang="en-US">
                    <a:solidFill>
                      <a:srgbClr val="FFFFFF"/>
                    </a:solidFill>
                  </a:endParaRPr>
                </a:p>
              </p:txBody>
            </p:sp>
            <p:sp>
              <p:nvSpPr>
                <p:cNvPr id="11847" name="Freeform 62"/>
                <p:cNvSpPr>
                  <a:spLocks/>
                </p:cNvSpPr>
                <p:nvPr/>
              </p:nvSpPr>
              <p:spPr bwMode="auto">
                <a:xfrm>
                  <a:off x="3667" y="1650"/>
                  <a:ext cx="876" cy="22"/>
                </a:xfrm>
                <a:custGeom>
                  <a:avLst/>
                  <a:gdLst>
                    <a:gd name="T0" fmla="*/ 0 w 876"/>
                    <a:gd name="T1" fmla="*/ 0 h 22"/>
                    <a:gd name="T2" fmla="*/ 875 w 876"/>
                    <a:gd name="T3" fmla="*/ 0 h 22"/>
                    <a:gd name="T4" fmla="*/ 875 w 876"/>
                    <a:gd name="T5" fmla="*/ 21 h 22"/>
                    <a:gd name="T6" fmla="*/ 0 w 876"/>
                    <a:gd name="T7" fmla="*/ 21 h 22"/>
                    <a:gd name="T8" fmla="*/ 0 w 876"/>
                    <a:gd name="T9" fmla="*/ 0 h 22"/>
                    <a:gd name="T10" fmla="*/ 0 60000 65536"/>
                    <a:gd name="T11" fmla="*/ 0 60000 65536"/>
                    <a:gd name="T12" fmla="*/ 0 60000 65536"/>
                    <a:gd name="T13" fmla="*/ 0 60000 65536"/>
                    <a:gd name="T14" fmla="*/ 0 60000 65536"/>
                    <a:gd name="T15" fmla="*/ 0 w 876"/>
                    <a:gd name="T16" fmla="*/ 0 h 22"/>
                    <a:gd name="T17" fmla="*/ 876 w 876"/>
                    <a:gd name="T18" fmla="*/ 22 h 22"/>
                  </a:gdLst>
                  <a:ahLst/>
                  <a:cxnLst>
                    <a:cxn ang="T10">
                      <a:pos x="T0" y="T1"/>
                    </a:cxn>
                    <a:cxn ang="T11">
                      <a:pos x="T2" y="T3"/>
                    </a:cxn>
                    <a:cxn ang="T12">
                      <a:pos x="T4" y="T5"/>
                    </a:cxn>
                    <a:cxn ang="T13">
                      <a:pos x="T6" y="T7"/>
                    </a:cxn>
                    <a:cxn ang="T14">
                      <a:pos x="T8" y="T9"/>
                    </a:cxn>
                  </a:cxnLst>
                  <a:rect l="T15" t="T16" r="T17" b="T18"/>
                  <a:pathLst>
                    <a:path w="876" h="22">
                      <a:moveTo>
                        <a:pt x="0" y="0"/>
                      </a:moveTo>
                      <a:lnTo>
                        <a:pt x="875" y="0"/>
                      </a:lnTo>
                      <a:lnTo>
                        <a:pt x="875" y="21"/>
                      </a:lnTo>
                      <a:lnTo>
                        <a:pt x="0" y="21"/>
                      </a:lnTo>
                      <a:lnTo>
                        <a:pt x="0" y="0"/>
                      </a:lnTo>
                    </a:path>
                  </a:pathLst>
                </a:custGeom>
                <a:solidFill>
                  <a:srgbClr val="288828"/>
                </a:solidFill>
                <a:ln w="9525" cap="rnd">
                  <a:noFill/>
                  <a:round/>
                  <a:headEnd type="none" w="sm" len="sm"/>
                  <a:tailEnd type="none" w="sm" len="sm"/>
                </a:ln>
              </p:spPr>
              <p:txBody>
                <a:bodyPr/>
                <a:lstStyle/>
                <a:p>
                  <a:endParaRPr lang="en-US">
                    <a:solidFill>
                      <a:srgbClr val="FFFFFF"/>
                    </a:solidFill>
                  </a:endParaRPr>
                </a:p>
              </p:txBody>
            </p:sp>
            <p:sp>
              <p:nvSpPr>
                <p:cNvPr id="11848" name="Freeform 63"/>
                <p:cNvSpPr>
                  <a:spLocks/>
                </p:cNvSpPr>
                <p:nvPr/>
              </p:nvSpPr>
              <p:spPr bwMode="auto">
                <a:xfrm>
                  <a:off x="3667" y="1658"/>
                  <a:ext cx="876" cy="22"/>
                </a:xfrm>
                <a:custGeom>
                  <a:avLst/>
                  <a:gdLst>
                    <a:gd name="T0" fmla="*/ 0 w 876"/>
                    <a:gd name="T1" fmla="*/ 0 h 22"/>
                    <a:gd name="T2" fmla="*/ 875 w 876"/>
                    <a:gd name="T3" fmla="*/ 0 h 22"/>
                    <a:gd name="T4" fmla="*/ 875 w 876"/>
                    <a:gd name="T5" fmla="*/ 21 h 22"/>
                    <a:gd name="T6" fmla="*/ 0 w 876"/>
                    <a:gd name="T7" fmla="*/ 21 h 22"/>
                    <a:gd name="T8" fmla="*/ 0 w 876"/>
                    <a:gd name="T9" fmla="*/ 0 h 22"/>
                    <a:gd name="T10" fmla="*/ 0 60000 65536"/>
                    <a:gd name="T11" fmla="*/ 0 60000 65536"/>
                    <a:gd name="T12" fmla="*/ 0 60000 65536"/>
                    <a:gd name="T13" fmla="*/ 0 60000 65536"/>
                    <a:gd name="T14" fmla="*/ 0 60000 65536"/>
                    <a:gd name="T15" fmla="*/ 0 w 876"/>
                    <a:gd name="T16" fmla="*/ 0 h 22"/>
                    <a:gd name="T17" fmla="*/ 876 w 876"/>
                    <a:gd name="T18" fmla="*/ 22 h 22"/>
                  </a:gdLst>
                  <a:ahLst/>
                  <a:cxnLst>
                    <a:cxn ang="T10">
                      <a:pos x="T0" y="T1"/>
                    </a:cxn>
                    <a:cxn ang="T11">
                      <a:pos x="T2" y="T3"/>
                    </a:cxn>
                    <a:cxn ang="T12">
                      <a:pos x="T4" y="T5"/>
                    </a:cxn>
                    <a:cxn ang="T13">
                      <a:pos x="T6" y="T7"/>
                    </a:cxn>
                    <a:cxn ang="T14">
                      <a:pos x="T8" y="T9"/>
                    </a:cxn>
                  </a:cxnLst>
                  <a:rect l="T15" t="T16" r="T17" b="T18"/>
                  <a:pathLst>
                    <a:path w="876" h="22">
                      <a:moveTo>
                        <a:pt x="0" y="0"/>
                      </a:moveTo>
                      <a:lnTo>
                        <a:pt x="875" y="0"/>
                      </a:lnTo>
                      <a:lnTo>
                        <a:pt x="875" y="21"/>
                      </a:lnTo>
                      <a:lnTo>
                        <a:pt x="0" y="21"/>
                      </a:lnTo>
                      <a:lnTo>
                        <a:pt x="0" y="0"/>
                      </a:lnTo>
                    </a:path>
                  </a:pathLst>
                </a:custGeom>
                <a:solidFill>
                  <a:srgbClr val="288028"/>
                </a:solidFill>
                <a:ln w="9525" cap="rnd">
                  <a:noFill/>
                  <a:round/>
                  <a:headEnd type="none" w="sm" len="sm"/>
                  <a:tailEnd type="none" w="sm" len="sm"/>
                </a:ln>
              </p:spPr>
              <p:txBody>
                <a:bodyPr/>
                <a:lstStyle/>
                <a:p>
                  <a:endParaRPr lang="en-US">
                    <a:solidFill>
                      <a:srgbClr val="FFFFFF"/>
                    </a:solidFill>
                  </a:endParaRPr>
                </a:p>
              </p:txBody>
            </p:sp>
            <p:sp>
              <p:nvSpPr>
                <p:cNvPr id="11849" name="Freeform 64"/>
                <p:cNvSpPr>
                  <a:spLocks/>
                </p:cNvSpPr>
                <p:nvPr/>
              </p:nvSpPr>
              <p:spPr bwMode="auto">
                <a:xfrm>
                  <a:off x="3667" y="1669"/>
                  <a:ext cx="876" cy="21"/>
                </a:xfrm>
                <a:custGeom>
                  <a:avLst/>
                  <a:gdLst>
                    <a:gd name="T0" fmla="*/ 0 w 876"/>
                    <a:gd name="T1" fmla="*/ 0 h 21"/>
                    <a:gd name="T2" fmla="*/ 875 w 876"/>
                    <a:gd name="T3" fmla="*/ 0 h 21"/>
                    <a:gd name="T4" fmla="*/ 875 w 876"/>
                    <a:gd name="T5" fmla="*/ 20 h 21"/>
                    <a:gd name="T6" fmla="*/ 0 w 876"/>
                    <a:gd name="T7" fmla="*/ 20 h 21"/>
                    <a:gd name="T8" fmla="*/ 0 w 876"/>
                    <a:gd name="T9" fmla="*/ 0 h 21"/>
                    <a:gd name="T10" fmla="*/ 0 60000 65536"/>
                    <a:gd name="T11" fmla="*/ 0 60000 65536"/>
                    <a:gd name="T12" fmla="*/ 0 60000 65536"/>
                    <a:gd name="T13" fmla="*/ 0 60000 65536"/>
                    <a:gd name="T14" fmla="*/ 0 60000 65536"/>
                    <a:gd name="T15" fmla="*/ 0 w 876"/>
                    <a:gd name="T16" fmla="*/ 0 h 21"/>
                    <a:gd name="T17" fmla="*/ 876 w 876"/>
                    <a:gd name="T18" fmla="*/ 21 h 21"/>
                  </a:gdLst>
                  <a:ahLst/>
                  <a:cxnLst>
                    <a:cxn ang="T10">
                      <a:pos x="T0" y="T1"/>
                    </a:cxn>
                    <a:cxn ang="T11">
                      <a:pos x="T2" y="T3"/>
                    </a:cxn>
                    <a:cxn ang="T12">
                      <a:pos x="T4" y="T5"/>
                    </a:cxn>
                    <a:cxn ang="T13">
                      <a:pos x="T6" y="T7"/>
                    </a:cxn>
                    <a:cxn ang="T14">
                      <a:pos x="T8" y="T9"/>
                    </a:cxn>
                  </a:cxnLst>
                  <a:rect l="T15" t="T16" r="T17" b="T18"/>
                  <a:pathLst>
                    <a:path w="876" h="21">
                      <a:moveTo>
                        <a:pt x="0" y="0"/>
                      </a:moveTo>
                      <a:lnTo>
                        <a:pt x="875" y="0"/>
                      </a:lnTo>
                      <a:lnTo>
                        <a:pt x="875" y="20"/>
                      </a:lnTo>
                      <a:lnTo>
                        <a:pt x="0" y="20"/>
                      </a:lnTo>
                      <a:lnTo>
                        <a:pt x="0" y="0"/>
                      </a:lnTo>
                    </a:path>
                  </a:pathLst>
                </a:custGeom>
                <a:solidFill>
                  <a:srgbClr val="287828"/>
                </a:solidFill>
                <a:ln w="9525" cap="rnd">
                  <a:noFill/>
                  <a:round/>
                  <a:headEnd type="none" w="sm" len="sm"/>
                  <a:tailEnd type="none" w="sm" len="sm"/>
                </a:ln>
              </p:spPr>
              <p:txBody>
                <a:bodyPr/>
                <a:lstStyle/>
                <a:p>
                  <a:endParaRPr lang="en-US">
                    <a:solidFill>
                      <a:srgbClr val="FFFFFF"/>
                    </a:solidFill>
                  </a:endParaRPr>
                </a:p>
              </p:txBody>
            </p:sp>
            <p:sp>
              <p:nvSpPr>
                <p:cNvPr id="11850" name="Freeform 65"/>
                <p:cNvSpPr>
                  <a:spLocks/>
                </p:cNvSpPr>
                <p:nvPr/>
              </p:nvSpPr>
              <p:spPr bwMode="auto">
                <a:xfrm>
                  <a:off x="3667" y="1679"/>
                  <a:ext cx="876" cy="22"/>
                </a:xfrm>
                <a:custGeom>
                  <a:avLst/>
                  <a:gdLst>
                    <a:gd name="T0" fmla="*/ 0 w 876"/>
                    <a:gd name="T1" fmla="*/ 0 h 22"/>
                    <a:gd name="T2" fmla="*/ 875 w 876"/>
                    <a:gd name="T3" fmla="*/ 0 h 22"/>
                    <a:gd name="T4" fmla="*/ 875 w 876"/>
                    <a:gd name="T5" fmla="*/ 21 h 22"/>
                    <a:gd name="T6" fmla="*/ 0 w 876"/>
                    <a:gd name="T7" fmla="*/ 21 h 22"/>
                    <a:gd name="T8" fmla="*/ 0 w 876"/>
                    <a:gd name="T9" fmla="*/ 0 h 22"/>
                    <a:gd name="T10" fmla="*/ 0 60000 65536"/>
                    <a:gd name="T11" fmla="*/ 0 60000 65536"/>
                    <a:gd name="T12" fmla="*/ 0 60000 65536"/>
                    <a:gd name="T13" fmla="*/ 0 60000 65536"/>
                    <a:gd name="T14" fmla="*/ 0 60000 65536"/>
                    <a:gd name="T15" fmla="*/ 0 w 876"/>
                    <a:gd name="T16" fmla="*/ 0 h 22"/>
                    <a:gd name="T17" fmla="*/ 876 w 876"/>
                    <a:gd name="T18" fmla="*/ 22 h 22"/>
                  </a:gdLst>
                  <a:ahLst/>
                  <a:cxnLst>
                    <a:cxn ang="T10">
                      <a:pos x="T0" y="T1"/>
                    </a:cxn>
                    <a:cxn ang="T11">
                      <a:pos x="T2" y="T3"/>
                    </a:cxn>
                    <a:cxn ang="T12">
                      <a:pos x="T4" y="T5"/>
                    </a:cxn>
                    <a:cxn ang="T13">
                      <a:pos x="T6" y="T7"/>
                    </a:cxn>
                    <a:cxn ang="T14">
                      <a:pos x="T8" y="T9"/>
                    </a:cxn>
                  </a:cxnLst>
                  <a:rect l="T15" t="T16" r="T17" b="T18"/>
                  <a:pathLst>
                    <a:path w="876" h="22">
                      <a:moveTo>
                        <a:pt x="0" y="0"/>
                      </a:moveTo>
                      <a:lnTo>
                        <a:pt x="875" y="0"/>
                      </a:lnTo>
                      <a:lnTo>
                        <a:pt x="875" y="21"/>
                      </a:lnTo>
                      <a:lnTo>
                        <a:pt x="0" y="21"/>
                      </a:lnTo>
                      <a:lnTo>
                        <a:pt x="0" y="0"/>
                      </a:lnTo>
                    </a:path>
                  </a:pathLst>
                </a:custGeom>
                <a:solidFill>
                  <a:srgbClr val="287020"/>
                </a:solidFill>
                <a:ln w="9525" cap="rnd">
                  <a:noFill/>
                  <a:round/>
                  <a:headEnd type="none" w="sm" len="sm"/>
                  <a:tailEnd type="none" w="sm" len="sm"/>
                </a:ln>
              </p:spPr>
              <p:txBody>
                <a:bodyPr/>
                <a:lstStyle/>
                <a:p>
                  <a:endParaRPr lang="en-US">
                    <a:solidFill>
                      <a:srgbClr val="FFFFFF"/>
                    </a:solidFill>
                  </a:endParaRPr>
                </a:p>
              </p:txBody>
            </p:sp>
            <p:sp>
              <p:nvSpPr>
                <p:cNvPr id="11851" name="Freeform 66"/>
                <p:cNvSpPr>
                  <a:spLocks/>
                </p:cNvSpPr>
                <p:nvPr/>
              </p:nvSpPr>
              <p:spPr bwMode="auto">
                <a:xfrm>
                  <a:off x="3667" y="1689"/>
                  <a:ext cx="876" cy="23"/>
                </a:xfrm>
                <a:custGeom>
                  <a:avLst/>
                  <a:gdLst>
                    <a:gd name="T0" fmla="*/ 0 w 876"/>
                    <a:gd name="T1" fmla="*/ 0 h 23"/>
                    <a:gd name="T2" fmla="*/ 875 w 876"/>
                    <a:gd name="T3" fmla="*/ 0 h 23"/>
                    <a:gd name="T4" fmla="*/ 875 w 876"/>
                    <a:gd name="T5" fmla="*/ 22 h 23"/>
                    <a:gd name="T6" fmla="*/ 0 w 876"/>
                    <a:gd name="T7" fmla="*/ 22 h 23"/>
                    <a:gd name="T8" fmla="*/ 0 w 876"/>
                    <a:gd name="T9" fmla="*/ 0 h 23"/>
                    <a:gd name="T10" fmla="*/ 0 60000 65536"/>
                    <a:gd name="T11" fmla="*/ 0 60000 65536"/>
                    <a:gd name="T12" fmla="*/ 0 60000 65536"/>
                    <a:gd name="T13" fmla="*/ 0 60000 65536"/>
                    <a:gd name="T14" fmla="*/ 0 60000 65536"/>
                    <a:gd name="T15" fmla="*/ 0 w 876"/>
                    <a:gd name="T16" fmla="*/ 0 h 23"/>
                    <a:gd name="T17" fmla="*/ 876 w 876"/>
                    <a:gd name="T18" fmla="*/ 23 h 23"/>
                  </a:gdLst>
                  <a:ahLst/>
                  <a:cxnLst>
                    <a:cxn ang="T10">
                      <a:pos x="T0" y="T1"/>
                    </a:cxn>
                    <a:cxn ang="T11">
                      <a:pos x="T2" y="T3"/>
                    </a:cxn>
                    <a:cxn ang="T12">
                      <a:pos x="T4" y="T5"/>
                    </a:cxn>
                    <a:cxn ang="T13">
                      <a:pos x="T6" y="T7"/>
                    </a:cxn>
                    <a:cxn ang="T14">
                      <a:pos x="T8" y="T9"/>
                    </a:cxn>
                  </a:cxnLst>
                  <a:rect l="T15" t="T16" r="T17" b="T18"/>
                  <a:pathLst>
                    <a:path w="876" h="23">
                      <a:moveTo>
                        <a:pt x="0" y="0"/>
                      </a:moveTo>
                      <a:lnTo>
                        <a:pt x="875" y="0"/>
                      </a:lnTo>
                      <a:lnTo>
                        <a:pt x="875" y="22"/>
                      </a:lnTo>
                      <a:lnTo>
                        <a:pt x="0" y="22"/>
                      </a:lnTo>
                      <a:lnTo>
                        <a:pt x="0" y="0"/>
                      </a:lnTo>
                    </a:path>
                  </a:pathLst>
                </a:custGeom>
                <a:solidFill>
                  <a:srgbClr val="206820"/>
                </a:solidFill>
                <a:ln w="9525" cap="rnd">
                  <a:noFill/>
                  <a:round/>
                  <a:headEnd type="none" w="sm" len="sm"/>
                  <a:tailEnd type="none" w="sm" len="sm"/>
                </a:ln>
              </p:spPr>
              <p:txBody>
                <a:bodyPr/>
                <a:lstStyle/>
                <a:p>
                  <a:endParaRPr lang="en-US">
                    <a:solidFill>
                      <a:srgbClr val="FFFFFF"/>
                    </a:solidFill>
                  </a:endParaRPr>
                </a:p>
              </p:txBody>
            </p:sp>
            <p:sp>
              <p:nvSpPr>
                <p:cNvPr id="11852" name="Freeform 67"/>
                <p:cNvSpPr>
                  <a:spLocks/>
                </p:cNvSpPr>
                <p:nvPr/>
              </p:nvSpPr>
              <p:spPr bwMode="auto">
                <a:xfrm>
                  <a:off x="3667" y="1698"/>
                  <a:ext cx="876" cy="21"/>
                </a:xfrm>
                <a:custGeom>
                  <a:avLst/>
                  <a:gdLst>
                    <a:gd name="T0" fmla="*/ 0 w 876"/>
                    <a:gd name="T1" fmla="*/ 0 h 21"/>
                    <a:gd name="T2" fmla="*/ 875 w 876"/>
                    <a:gd name="T3" fmla="*/ 0 h 21"/>
                    <a:gd name="T4" fmla="*/ 875 w 876"/>
                    <a:gd name="T5" fmla="*/ 20 h 21"/>
                    <a:gd name="T6" fmla="*/ 0 w 876"/>
                    <a:gd name="T7" fmla="*/ 20 h 21"/>
                    <a:gd name="T8" fmla="*/ 0 w 876"/>
                    <a:gd name="T9" fmla="*/ 0 h 21"/>
                    <a:gd name="T10" fmla="*/ 0 60000 65536"/>
                    <a:gd name="T11" fmla="*/ 0 60000 65536"/>
                    <a:gd name="T12" fmla="*/ 0 60000 65536"/>
                    <a:gd name="T13" fmla="*/ 0 60000 65536"/>
                    <a:gd name="T14" fmla="*/ 0 60000 65536"/>
                    <a:gd name="T15" fmla="*/ 0 w 876"/>
                    <a:gd name="T16" fmla="*/ 0 h 21"/>
                    <a:gd name="T17" fmla="*/ 876 w 876"/>
                    <a:gd name="T18" fmla="*/ 21 h 21"/>
                  </a:gdLst>
                  <a:ahLst/>
                  <a:cxnLst>
                    <a:cxn ang="T10">
                      <a:pos x="T0" y="T1"/>
                    </a:cxn>
                    <a:cxn ang="T11">
                      <a:pos x="T2" y="T3"/>
                    </a:cxn>
                    <a:cxn ang="T12">
                      <a:pos x="T4" y="T5"/>
                    </a:cxn>
                    <a:cxn ang="T13">
                      <a:pos x="T6" y="T7"/>
                    </a:cxn>
                    <a:cxn ang="T14">
                      <a:pos x="T8" y="T9"/>
                    </a:cxn>
                  </a:cxnLst>
                  <a:rect l="T15" t="T16" r="T17" b="T18"/>
                  <a:pathLst>
                    <a:path w="876" h="21">
                      <a:moveTo>
                        <a:pt x="0" y="0"/>
                      </a:moveTo>
                      <a:lnTo>
                        <a:pt x="875" y="0"/>
                      </a:lnTo>
                      <a:lnTo>
                        <a:pt x="875" y="20"/>
                      </a:lnTo>
                      <a:lnTo>
                        <a:pt x="0" y="20"/>
                      </a:lnTo>
                      <a:lnTo>
                        <a:pt x="0" y="0"/>
                      </a:lnTo>
                    </a:path>
                  </a:pathLst>
                </a:custGeom>
                <a:solidFill>
                  <a:srgbClr val="206020"/>
                </a:solidFill>
                <a:ln w="9525" cap="rnd">
                  <a:noFill/>
                  <a:round/>
                  <a:headEnd type="none" w="sm" len="sm"/>
                  <a:tailEnd type="none" w="sm" len="sm"/>
                </a:ln>
              </p:spPr>
              <p:txBody>
                <a:bodyPr/>
                <a:lstStyle/>
                <a:p>
                  <a:endParaRPr lang="en-US">
                    <a:solidFill>
                      <a:srgbClr val="FFFFFF"/>
                    </a:solidFill>
                  </a:endParaRPr>
                </a:p>
              </p:txBody>
            </p:sp>
            <p:sp>
              <p:nvSpPr>
                <p:cNvPr id="11853" name="Freeform 68"/>
                <p:cNvSpPr>
                  <a:spLocks/>
                </p:cNvSpPr>
                <p:nvPr/>
              </p:nvSpPr>
              <p:spPr bwMode="auto">
                <a:xfrm>
                  <a:off x="3667" y="1707"/>
                  <a:ext cx="876" cy="23"/>
                </a:xfrm>
                <a:custGeom>
                  <a:avLst/>
                  <a:gdLst>
                    <a:gd name="T0" fmla="*/ 0 w 876"/>
                    <a:gd name="T1" fmla="*/ 0 h 23"/>
                    <a:gd name="T2" fmla="*/ 875 w 876"/>
                    <a:gd name="T3" fmla="*/ 0 h 23"/>
                    <a:gd name="T4" fmla="*/ 875 w 876"/>
                    <a:gd name="T5" fmla="*/ 22 h 23"/>
                    <a:gd name="T6" fmla="*/ 0 w 876"/>
                    <a:gd name="T7" fmla="*/ 22 h 23"/>
                    <a:gd name="T8" fmla="*/ 0 w 876"/>
                    <a:gd name="T9" fmla="*/ 0 h 23"/>
                    <a:gd name="T10" fmla="*/ 0 60000 65536"/>
                    <a:gd name="T11" fmla="*/ 0 60000 65536"/>
                    <a:gd name="T12" fmla="*/ 0 60000 65536"/>
                    <a:gd name="T13" fmla="*/ 0 60000 65536"/>
                    <a:gd name="T14" fmla="*/ 0 60000 65536"/>
                    <a:gd name="T15" fmla="*/ 0 w 876"/>
                    <a:gd name="T16" fmla="*/ 0 h 23"/>
                    <a:gd name="T17" fmla="*/ 876 w 876"/>
                    <a:gd name="T18" fmla="*/ 23 h 23"/>
                  </a:gdLst>
                  <a:ahLst/>
                  <a:cxnLst>
                    <a:cxn ang="T10">
                      <a:pos x="T0" y="T1"/>
                    </a:cxn>
                    <a:cxn ang="T11">
                      <a:pos x="T2" y="T3"/>
                    </a:cxn>
                    <a:cxn ang="T12">
                      <a:pos x="T4" y="T5"/>
                    </a:cxn>
                    <a:cxn ang="T13">
                      <a:pos x="T6" y="T7"/>
                    </a:cxn>
                    <a:cxn ang="T14">
                      <a:pos x="T8" y="T9"/>
                    </a:cxn>
                  </a:cxnLst>
                  <a:rect l="T15" t="T16" r="T17" b="T18"/>
                  <a:pathLst>
                    <a:path w="876" h="23">
                      <a:moveTo>
                        <a:pt x="0" y="0"/>
                      </a:moveTo>
                      <a:lnTo>
                        <a:pt x="875" y="0"/>
                      </a:lnTo>
                      <a:lnTo>
                        <a:pt x="875" y="22"/>
                      </a:lnTo>
                      <a:lnTo>
                        <a:pt x="0" y="22"/>
                      </a:lnTo>
                      <a:lnTo>
                        <a:pt x="0" y="0"/>
                      </a:lnTo>
                    </a:path>
                  </a:pathLst>
                </a:custGeom>
                <a:solidFill>
                  <a:srgbClr val="205818"/>
                </a:solidFill>
                <a:ln w="9525" cap="rnd">
                  <a:noFill/>
                  <a:round/>
                  <a:headEnd type="none" w="sm" len="sm"/>
                  <a:tailEnd type="none" w="sm" len="sm"/>
                </a:ln>
              </p:spPr>
              <p:txBody>
                <a:bodyPr/>
                <a:lstStyle/>
                <a:p>
                  <a:endParaRPr lang="en-US">
                    <a:solidFill>
                      <a:srgbClr val="FFFFFF"/>
                    </a:solidFill>
                  </a:endParaRPr>
                </a:p>
              </p:txBody>
            </p:sp>
            <p:sp>
              <p:nvSpPr>
                <p:cNvPr id="11854" name="Freeform 69"/>
                <p:cNvSpPr>
                  <a:spLocks/>
                </p:cNvSpPr>
                <p:nvPr/>
              </p:nvSpPr>
              <p:spPr bwMode="auto">
                <a:xfrm>
                  <a:off x="3667" y="1718"/>
                  <a:ext cx="876" cy="21"/>
                </a:xfrm>
                <a:custGeom>
                  <a:avLst/>
                  <a:gdLst>
                    <a:gd name="T0" fmla="*/ 0 w 876"/>
                    <a:gd name="T1" fmla="*/ 0 h 21"/>
                    <a:gd name="T2" fmla="*/ 875 w 876"/>
                    <a:gd name="T3" fmla="*/ 0 h 21"/>
                    <a:gd name="T4" fmla="*/ 875 w 876"/>
                    <a:gd name="T5" fmla="*/ 20 h 21"/>
                    <a:gd name="T6" fmla="*/ 0 w 876"/>
                    <a:gd name="T7" fmla="*/ 20 h 21"/>
                    <a:gd name="T8" fmla="*/ 0 w 876"/>
                    <a:gd name="T9" fmla="*/ 0 h 21"/>
                    <a:gd name="T10" fmla="*/ 0 60000 65536"/>
                    <a:gd name="T11" fmla="*/ 0 60000 65536"/>
                    <a:gd name="T12" fmla="*/ 0 60000 65536"/>
                    <a:gd name="T13" fmla="*/ 0 60000 65536"/>
                    <a:gd name="T14" fmla="*/ 0 60000 65536"/>
                    <a:gd name="T15" fmla="*/ 0 w 876"/>
                    <a:gd name="T16" fmla="*/ 0 h 21"/>
                    <a:gd name="T17" fmla="*/ 876 w 876"/>
                    <a:gd name="T18" fmla="*/ 21 h 21"/>
                  </a:gdLst>
                  <a:ahLst/>
                  <a:cxnLst>
                    <a:cxn ang="T10">
                      <a:pos x="T0" y="T1"/>
                    </a:cxn>
                    <a:cxn ang="T11">
                      <a:pos x="T2" y="T3"/>
                    </a:cxn>
                    <a:cxn ang="T12">
                      <a:pos x="T4" y="T5"/>
                    </a:cxn>
                    <a:cxn ang="T13">
                      <a:pos x="T6" y="T7"/>
                    </a:cxn>
                    <a:cxn ang="T14">
                      <a:pos x="T8" y="T9"/>
                    </a:cxn>
                  </a:cxnLst>
                  <a:rect l="T15" t="T16" r="T17" b="T18"/>
                  <a:pathLst>
                    <a:path w="876" h="21">
                      <a:moveTo>
                        <a:pt x="0" y="0"/>
                      </a:moveTo>
                      <a:lnTo>
                        <a:pt x="875" y="0"/>
                      </a:lnTo>
                      <a:lnTo>
                        <a:pt x="875" y="20"/>
                      </a:lnTo>
                      <a:lnTo>
                        <a:pt x="0" y="20"/>
                      </a:lnTo>
                      <a:lnTo>
                        <a:pt x="0" y="0"/>
                      </a:lnTo>
                    </a:path>
                  </a:pathLst>
                </a:custGeom>
                <a:solidFill>
                  <a:srgbClr val="185018"/>
                </a:solidFill>
                <a:ln w="9525" cap="rnd">
                  <a:noFill/>
                  <a:round/>
                  <a:headEnd type="none" w="sm" len="sm"/>
                  <a:tailEnd type="none" w="sm" len="sm"/>
                </a:ln>
              </p:spPr>
              <p:txBody>
                <a:bodyPr/>
                <a:lstStyle/>
                <a:p>
                  <a:endParaRPr lang="en-US">
                    <a:solidFill>
                      <a:srgbClr val="FFFFFF"/>
                    </a:solidFill>
                  </a:endParaRPr>
                </a:p>
              </p:txBody>
            </p:sp>
            <p:sp>
              <p:nvSpPr>
                <p:cNvPr id="11855" name="Freeform 70"/>
                <p:cNvSpPr>
                  <a:spLocks/>
                </p:cNvSpPr>
                <p:nvPr/>
              </p:nvSpPr>
              <p:spPr bwMode="auto">
                <a:xfrm>
                  <a:off x="3667" y="1727"/>
                  <a:ext cx="876" cy="21"/>
                </a:xfrm>
                <a:custGeom>
                  <a:avLst/>
                  <a:gdLst>
                    <a:gd name="T0" fmla="*/ 0 w 876"/>
                    <a:gd name="T1" fmla="*/ 0 h 21"/>
                    <a:gd name="T2" fmla="*/ 875 w 876"/>
                    <a:gd name="T3" fmla="*/ 0 h 21"/>
                    <a:gd name="T4" fmla="*/ 875 w 876"/>
                    <a:gd name="T5" fmla="*/ 20 h 21"/>
                    <a:gd name="T6" fmla="*/ 0 w 876"/>
                    <a:gd name="T7" fmla="*/ 20 h 21"/>
                    <a:gd name="T8" fmla="*/ 0 w 876"/>
                    <a:gd name="T9" fmla="*/ 0 h 21"/>
                    <a:gd name="T10" fmla="*/ 0 60000 65536"/>
                    <a:gd name="T11" fmla="*/ 0 60000 65536"/>
                    <a:gd name="T12" fmla="*/ 0 60000 65536"/>
                    <a:gd name="T13" fmla="*/ 0 60000 65536"/>
                    <a:gd name="T14" fmla="*/ 0 60000 65536"/>
                    <a:gd name="T15" fmla="*/ 0 w 876"/>
                    <a:gd name="T16" fmla="*/ 0 h 21"/>
                    <a:gd name="T17" fmla="*/ 876 w 876"/>
                    <a:gd name="T18" fmla="*/ 21 h 21"/>
                  </a:gdLst>
                  <a:ahLst/>
                  <a:cxnLst>
                    <a:cxn ang="T10">
                      <a:pos x="T0" y="T1"/>
                    </a:cxn>
                    <a:cxn ang="T11">
                      <a:pos x="T2" y="T3"/>
                    </a:cxn>
                    <a:cxn ang="T12">
                      <a:pos x="T4" y="T5"/>
                    </a:cxn>
                    <a:cxn ang="T13">
                      <a:pos x="T6" y="T7"/>
                    </a:cxn>
                    <a:cxn ang="T14">
                      <a:pos x="T8" y="T9"/>
                    </a:cxn>
                  </a:cxnLst>
                  <a:rect l="T15" t="T16" r="T17" b="T18"/>
                  <a:pathLst>
                    <a:path w="876" h="21">
                      <a:moveTo>
                        <a:pt x="0" y="0"/>
                      </a:moveTo>
                      <a:lnTo>
                        <a:pt x="875" y="0"/>
                      </a:lnTo>
                      <a:lnTo>
                        <a:pt x="875" y="20"/>
                      </a:lnTo>
                      <a:lnTo>
                        <a:pt x="0" y="20"/>
                      </a:lnTo>
                      <a:lnTo>
                        <a:pt x="0" y="0"/>
                      </a:lnTo>
                    </a:path>
                  </a:pathLst>
                </a:custGeom>
                <a:solidFill>
                  <a:srgbClr val="184818"/>
                </a:solidFill>
                <a:ln w="9525" cap="rnd">
                  <a:noFill/>
                  <a:round/>
                  <a:headEnd type="none" w="sm" len="sm"/>
                  <a:tailEnd type="none" w="sm" len="sm"/>
                </a:ln>
              </p:spPr>
              <p:txBody>
                <a:bodyPr/>
                <a:lstStyle/>
                <a:p>
                  <a:endParaRPr lang="en-US">
                    <a:solidFill>
                      <a:srgbClr val="FFFFFF"/>
                    </a:solidFill>
                  </a:endParaRPr>
                </a:p>
              </p:txBody>
            </p:sp>
            <p:sp>
              <p:nvSpPr>
                <p:cNvPr id="11856" name="Freeform 71"/>
                <p:cNvSpPr>
                  <a:spLocks/>
                </p:cNvSpPr>
                <p:nvPr/>
              </p:nvSpPr>
              <p:spPr bwMode="auto">
                <a:xfrm>
                  <a:off x="3667" y="1735"/>
                  <a:ext cx="876" cy="23"/>
                </a:xfrm>
                <a:custGeom>
                  <a:avLst/>
                  <a:gdLst>
                    <a:gd name="T0" fmla="*/ 0 w 876"/>
                    <a:gd name="T1" fmla="*/ 0 h 23"/>
                    <a:gd name="T2" fmla="*/ 875 w 876"/>
                    <a:gd name="T3" fmla="*/ 0 h 23"/>
                    <a:gd name="T4" fmla="*/ 875 w 876"/>
                    <a:gd name="T5" fmla="*/ 22 h 23"/>
                    <a:gd name="T6" fmla="*/ 0 w 876"/>
                    <a:gd name="T7" fmla="*/ 22 h 23"/>
                    <a:gd name="T8" fmla="*/ 0 w 876"/>
                    <a:gd name="T9" fmla="*/ 0 h 23"/>
                    <a:gd name="T10" fmla="*/ 0 60000 65536"/>
                    <a:gd name="T11" fmla="*/ 0 60000 65536"/>
                    <a:gd name="T12" fmla="*/ 0 60000 65536"/>
                    <a:gd name="T13" fmla="*/ 0 60000 65536"/>
                    <a:gd name="T14" fmla="*/ 0 60000 65536"/>
                    <a:gd name="T15" fmla="*/ 0 w 876"/>
                    <a:gd name="T16" fmla="*/ 0 h 23"/>
                    <a:gd name="T17" fmla="*/ 876 w 876"/>
                    <a:gd name="T18" fmla="*/ 23 h 23"/>
                  </a:gdLst>
                  <a:ahLst/>
                  <a:cxnLst>
                    <a:cxn ang="T10">
                      <a:pos x="T0" y="T1"/>
                    </a:cxn>
                    <a:cxn ang="T11">
                      <a:pos x="T2" y="T3"/>
                    </a:cxn>
                    <a:cxn ang="T12">
                      <a:pos x="T4" y="T5"/>
                    </a:cxn>
                    <a:cxn ang="T13">
                      <a:pos x="T6" y="T7"/>
                    </a:cxn>
                    <a:cxn ang="T14">
                      <a:pos x="T8" y="T9"/>
                    </a:cxn>
                  </a:cxnLst>
                  <a:rect l="T15" t="T16" r="T17" b="T18"/>
                  <a:pathLst>
                    <a:path w="876" h="23">
                      <a:moveTo>
                        <a:pt x="0" y="0"/>
                      </a:moveTo>
                      <a:lnTo>
                        <a:pt x="875" y="0"/>
                      </a:lnTo>
                      <a:lnTo>
                        <a:pt x="875" y="22"/>
                      </a:lnTo>
                      <a:lnTo>
                        <a:pt x="0" y="22"/>
                      </a:lnTo>
                      <a:lnTo>
                        <a:pt x="0" y="0"/>
                      </a:lnTo>
                    </a:path>
                  </a:pathLst>
                </a:custGeom>
                <a:solidFill>
                  <a:srgbClr val="104010"/>
                </a:solidFill>
                <a:ln w="9525" cap="rnd">
                  <a:noFill/>
                  <a:round/>
                  <a:headEnd type="none" w="sm" len="sm"/>
                  <a:tailEnd type="none" w="sm" len="sm"/>
                </a:ln>
              </p:spPr>
              <p:txBody>
                <a:bodyPr/>
                <a:lstStyle/>
                <a:p>
                  <a:endParaRPr lang="en-US">
                    <a:solidFill>
                      <a:srgbClr val="FFFFFF"/>
                    </a:solidFill>
                  </a:endParaRPr>
                </a:p>
              </p:txBody>
            </p:sp>
            <p:sp>
              <p:nvSpPr>
                <p:cNvPr id="11857" name="Rectangle 72"/>
                <p:cNvSpPr>
                  <a:spLocks noChangeArrowheads="1"/>
                </p:cNvSpPr>
                <p:nvPr/>
              </p:nvSpPr>
              <p:spPr bwMode="auto">
                <a:xfrm>
                  <a:off x="3736" y="1647"/>
                  <a:ext cx="115" cy="63"/>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sp>
              <p:nvSpPr>
                <p:cNvPr id="11858" name="Rectangle 73" descr="Narrow vertical"/>
                <p:cNvSpPr>
                  <a:spLocks noChangeArrowheads="1"/>
                </p:cNvSpPr>
                <p:nvPr/>
              </p:nvSpPr>
              <p:spPr bwMode="auto">
                <a:xfrm>
                  <a:off x="3694" y="1748"/>
                  <a:ext cx="390" cy="17"/>
                </a:xfrm>
                <a:prstGeom prst="rect">
                  <a:avLst/>
                </a:prstGeom>
                <a:pattFill prst="narVert">
                  <a:fgClr>
                    <a:srgbClr val="FF9900"/>
                  </a:fgClr>
                  <a:bgClr>
                    <a:srgbClr val="FFFF00"/>
                  </a:bgClr>
                </a:pattFill>
                <a:ln w="12700">
                  <a:solidFill>
                    <a:srgbClr val="000000"/>
                  </a:solidFill>
                  <a:miter lim="800000"/>
                  <a:headEnd/>
                  <a:tailEnd/>
                </a:ln>
              </p:spPr>
              <p:txBody>
                <a:bodyPr wrap="none" anchor="ctr"/>
                <a:lstStyle/>
                <a:p>
                  <a:endParaRPr lang="en-US">
                    <a:solidFill>
                      <a:srgbClr val="FFFFFF"/>
                    </a:solidFill>
                  </a:endParaRPr>
                </a:p>
              </p:txBody>
            </p:sp>
            <p:sp>
              <p:nvSpPr>
                <p:cNvPr id="11859" name="Rectangle 74" descr="Narrow vertical"/>
                <p:cNvSpPr>
                  <a:spLocks noChangeArrowheads="1"/>
                </p:cNvSpPr>
                <p:nvPr/>
              </p:nvSpPr>
              <p:spPr bwMode="auto">
                <a:xfrm>
                  <a:off x="4127" y="1748"/>
                  <a:ext cx="390" cy="17"/>
                </a:xfrm>
                <a:prstGeom prst="rect">
                  <a:avLst/>
                </a:prstGeom>
                <a:pattFill prst="narVert">
                  <a:fgClr>
                    <a:srgbClr val="FF9900"/>
                  </a:fgClr>
                  <a:bgClr>
                    <a:srgbClr val="FFFF00"/>
                  </a:bgClr>
                </a:pattFill>
                <a:ln w="12700">
                  <a:solidFill>
                    <a:srgbClr val="000000"/>
                  </a:solidFill>
                  <a:miter lim="800000"/>
                  <a:headEnd/>
                  <a:tailEnd/>
                </a:ln>
              </p:spPr>
              <p:txBody>
                <a:bodyPr wrap="none" anchor="ctr"/>
                <a:lstStyle/>
                <a:p>
                  <a:endParaRPr lang="en-US">
                    <a:solidFill>
                      <a:srgbClr val="FFFFFF"/>
                    </a:solidFill>
                  </a:endParaRPr>
                </a:p>
              </p:txBody>
            </p:sp>
            <p:sp>
              <p:nvSpPr>
                <p:cNvPr id="11860" name="Rectangle 75"/>
                <p:cNvSpPr>
                  <a:spLocks noChangeArrowheads="1"/>
                </p:cNvSpPr>
                <p:nvPr/>
              </p:nvSpPr>
              <p:spPr bwMode="auto">
                <a:xfrm>
                  <a:off x="3894" y="1647"/>
                  <a:ext cx="119" cy="61"/>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sp>
              <p:nvSpPr>
                <p:cNvPr id="11861" name="Rectangle 76"/>
                <p:cNvSpPr>
                  <a:spLocks noChangeArrowheads="1"/>
                </p:cNvSpPr>
                <p:nvPr/>
              </p:nvSpPr>
              <p:spPr bwMode="auto">
                <a:xfrm>
                  <a:off x="4053" y="1647"/>
                  <a:ext cx="117" cy="63"/>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sp>
              <p:nvSpPr>
                <p:cNvPr id="11862" name="Rectangle 77"/>
                <p:cNvSpPr>
                  <a:spLocks noChangeArrowheads="1"/>
                </p:cNvSpPr>
                <p:nvPr/>
              </p:nvSpPr>
              <p:spPr bwMode="auto">
                <a:xfrm>
                  <a:off x="4212" y="1647"/>
                  <a:ext cx="116" cy="61"/>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sp>
              <p:nvSpPr>
                <p:cNvPr id="11863" name="Rectangle 78"/>
                <p:cNvSpPr>
                  <a:spLocks noChangeArrowheads="1"/>
                </p:cNvSpPr>
                <p:nvPr/>
              </p:nvSpPr>
              <p:spPr bwMode="auto">
                <a:xfrm>
                  <a:off x="4370" y="1647"/>
                  <a:ext cx="118" cy="61"/>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grpSp>
          <p:grpSp>
            <p:nvGrpSpPr>
              <p:cNvPr id="7" name="Group 79"/>
              <p:cNvGrpSpPr>
                <a:grpSpLocks/>
              </p:cNvGrpSpPr>
              <p:nvPr/>
            </p:nvGrpSpPr>
            <p:grpSpPr bwMode="auto">
              <a:xfrm rot="-1273006">
                <a:off x="4716" y="2037"/>
                <a:ext cx="462" cy="183"/>
                <a:chOff x="3667" y="1613"/>
                <a:chExt cx="876" cy="152"/>
              </a:xfrm>
            </p:grpSpPr>
            <p:sp>
              <p:nvSpPr>
                <p:cNvPr id="11820" name="Rectangle 80"/>
                <p:cNvSpPr>
                  <a:spLocks noChangeArrowheads="1"/>
                </p:cNvSpPr>
                <p:nvPr/>
              </p:nvSpPr>
              <p:spPr bwMode="auto">
                <a:xfrm>
                  <a:off x="3678" y="1694"/>
                  <a:ext cx="390" cy="21"/>
                </a:xfrm>
                <a:prstGeom prst="rect">
                  <a:avLst/>
                </a:prstGeom>
                <a:noFill/>
                <a:ln w="12700">
                  <a:solidFill>
                    <a:srgbClr val="000000"/>
                  </a:solidFill>
                  <a:miter lim="800000"/>
                  <a:headEnd/>
                  <a:tailEnd/>
                </a:ln>
              </p:spPr>
              <p:txBody>
                <a:bodyPr wrap="none" anchor="ctr"/>
                <a:lstStyle/>
                <a:p>
                  <a:endParaRPr lang="en-US">
                    <a:solidFill>
                      <a:srgbClr val="FFFFFF"/>
                    </a:solidFill>
                  </a:endParaRPr>
                </a:p>
              </p:txBody>
            </p:sp>
            <p:sp>
              <p:nvSpPr>
                <p:cNvPr id="11821" name="Rectangle 81"/>
                <p:cNvSpPr>
                  <a:spLocks noChangeArrowheads="1"/>
                </p:cNvSpPr>
                <p:nvPr/>
              </p:nvSpPr>
              <p:spPr bwMode="auto">
                <a:xfrm>
                  <a:off x="4113" y="1694"/>
                  <a:ext cx="390" cy="21"/>
                </a:xfrm>
                <a:prstGeom prst="rect">
                  <a:avLst/>
                </a:prstGeom>
                <a:noFill/>
                <a:ln w="12700">
                  <a:solidFill>
                    <a:srgbClr val="000000"/>
                  </a:solidFill>
                  <a:miter lim="800000"/>
                  <a:headEnd/>
                  <a:tailEnd/>
                </a:ln>
              </p:spPr>
              <p:txBody>
                <a:bodyPr wrap="none" anchor="ctr"/>
                <a:lstStyle/>
                <a:p>
                  <a:endParaRPr lang="en-US">
                    <a:solidFill>
                      <a:srgbClr val="FFFFFF"/>
                    </a:solidFill>
                  </a:endParaRPr>
                </a:p>
              </p:txBody>
            </p:sp>
            <p:sp>
              <p:nvSpPr>
                <p:cNvPr id="11822" name="Freeform 82"/>
                <p:cNvSpPr>
                  <a:spLocks/>
                </p:cNvSpPr>
                <p:nvPr/>
              </p:nvSpPr>
              <p:spPr bwMode="auto">
                <a:xfrm>
                  <a:off x="3667" y="1613"/>
                  <a:ext cx="876" cy="22"/>
                </a:xfrm>
                <a:custGeom>
                  <a:avLst/>
                  <a:gdLst>
                    <a:gd name="T0" fmla="*/ 0 w 876"/>
                    <a:gd name="T1" fmla="*/ 0 h 22"/>
                    <a:gd name="T2" fmla="*/ 875 w 876"/>
                    <a:gd name="T3" fmla="*/ 0 h 22"/>
                    <a:gd name="T4" fmla="*/ 875 w 876"/>
                    <a:gd name="T5" fmla="*/ 21 h 22"/>
                    <a:gd name="T6" fmla="*/ 0 w 876"/>
                    <a:gd name="T7" fmla="*/ 21 h 22"/>
                    <a:gd name="T8" fmla="*/ 0 w 876"/>
                    <a:gd name="T9" fmla="*/ 0 h 22"/>
                    <a:gd name="T10" fmla="*/ 0 60000 65536"/>
                    <a:gd name="T11" fmla="*/ 0 60000 65536"/>
                    <a:gd name="T12" fmla="*/ 0 60000 65536"/>
                    <a:gd name="T13" fmla="*/ 0 60000 65536"/>
                    <a:gd name="T14" fmla="*/ 0 60000 65536"/>
                    <a:gd name="T15" fmla="*/ 0 w 876"/>
                    <a:gd name="T16" fmla="*/ 0 h 22"/>
                    <a:gd name="T17" fmla="*/ 876 w 876"/>
                    <a:gd name="T18" fmla="*/ 22 h 22"/>
                  </a:gdLst>
                  <a:ahLst/>
                  <a:cxnLst>
                    <a:cxn ang="T10">
                      <a:pos x="T0" y="T1"/>
                    </a:cxn>
                    <a:cxn ang="T11">
                      <a:pos x="T2" y="T3"/>
                    </a:cxn>
                    <a:cxn ang="T12">
                      <a:pos x="T4" y="T5"/>
                    </a:cxn>
                    <a:cxn ang="T13">
                      <a:pos x="T6" y="T7"/>
                    </a:cxn>
                    <a:cxn ang="T14">
                      <a:pos x="T8" y="T9"/>
                    </a:cxn>
                  </a:cxnLst>
                  <a:rect l="T15" t="T16" r="T17" b="T18"/>
                  <a:pathLst>
                    <a:path w="876" h="22">
                      <a:moveTo>
                        <a:pt x="0" y="0"/>
                      </a:moveTo>
                      <a:lnTo>
                        <a:pt x="875" y="0"/>
                      </a:lnTo>
                      <a:lnTo>
                        <a:pt x="875" y="21"/>
                      </a:lnTo>
                      <a:lnTo>
                        <a:pt x="0" y="21"/>
                      </a:lnTo>
                      <a:lnTo>
                        <a:pt x="0" y="0"/>
                      </a:lnTo>
                    </a:path>
                  </a:pathLst>
                </a:custGeom>
                <a:solidFill>
                  <a:srgbClr val="339933"/>
                </a:solidFill>
                <a:ln w="9525" cap="rnd">
                  <a:noFill/>
                  <a:round/>
                  <a:headEnd type="none" w="sm" len="sm"/>
                  <a:tailEnd type="none" w="sm" len="sm"/>
                </a:ln>
              </p:spPr>
              <p:txBody>
                <a:bodyPr/>
                <a:lstStyle/>
                <a:p>
                  <a:endParaRPr lang="en-US">
                    <a:solidFill>
                      <a:srgbClr val="FFFFFF"/>
                    </a:solidFill>
                  </a:endParaRPr>
                </a:p>
              </p:txBody>
            </p:sp>
            <p:sp>
              <p:nvSpPr>
                <p:cNvPr id="11823" name="Freeform 83"/>
                <p:cNvSpPr>
                  <a:spLocks/>
                </p:cNvSpPr>
                <p:nvPr/>
              </p:nvSpPr>
              <p:spPr bwMode="auto">
                <a:xfrm>
                  <a:off x="3667" y="1631"/>
                  <a:ext cx="876" cy="23"/>
                </a:xfrm>
                <a:custGeom>
                  <a:avLst/>
                  <a:gdLst>
                    <a:gd name="T0" fmla="*/ 0 w 876"/>
                    <a:gd name="T1" fmla="*/ 0 h 23"/>
                    <a:gd name="T2" fmla="*/ 875 w 876"/>
                    <a:gd name="T3" fmla="*/ 0 h 23"/>
                    <a:gd name="T4" fmla="*/ 875 w 876"/>
                    <a:gd name="T5" fmla="*/ 22 h 23"/>
                    <a:gd name="T6" fmla="*/ 0 w 876"/>
                    <a:gd name="T7" fmla="*/ 22 h 23"/>
                    <a:gd name="T8" fmla="*/ 0 w 876"/>
                    <a:gd name="T9" fmla="*/ 0 h 23"/>
                    <a:gd name="T10" fmla="*/ 0 60000 65536"/>
                    <a:gd name="T11" fmla="*/ 0 60000 65536"/>
                    <a:gd name="T12" fmla="*/ 0 60000 65536"/>
                    <a:gd name="T13" fmla="*/ 0 60000 65536"/>
                    <a:gd name="T14" fmla="*/ 0 60000 65536"/>
                    <a:gd name="T15" fmla="*/ 0 w 876"/>
                    <a:gd name="T16" fmla="*/ 0 h 23"/>
                    <a:gd name="T17" fmla="*/ 876 w 876"/>
                    <a:gd name="T18" fmla="*/ 23 h 23"/>
                  </a:gdLst>
                  <a:ahLst/>
                  <a:cxnLst>
                    <a:cxn ang="T10">
                      <a:pos x="T0" y="T1"/>
                    </a:cxn>
                    <a:cxn ang="T11">
                      <a:pos x="T2" y="T3"/>
                    </a:cxn>
                    <a:cxn ang="T12">
                      <a:pos x="T4" y="T5"/>
                    </a:cxn>
                    <a:cxn ang="T13">
                      <a:pos x="T6" y="T7"/>
                    </a:cxn>
                    <a:cxn ang="T14">
                      <a:pos x="T8" y="T9"/>
                    </a:cxn>
                  </a:cxnLst>
                  <a:rect l="T15" t="T16" r="T17" b="T18"/>
                  <a:pathLst>
                    <a:path w="876" h="23">
                      <a:moveTo>
                        <a:pt x="0" y="0"/>
                      </a:moveTo>
                      <a:lnTo>
                        <a:pt x="875" y="0"/>
                      </a:lnTo>
                      <a:lnTo>
                        <a:pt x="875" y="22"/>
                      </a:lnTo>
                      <a:lnTo>
                        <a:pt x="0" y="22"/>
                      </a:lnTo>
                      <a:lnTo>
                        <a:pt x="0" y="0"/>
                      </a:lnTo>
                    </a:path>
                  </a:pathLst>
                </a:custGeom>
                <a:solidFill>
                  <a:srgbClr val="309830"/>
                </a:solidFill>
                <a:ln w="9525" cap="rnd">
                  <a:noFill/>
                  <a:round/>
                  <a:headEnd type="none" w="sm" len="sm"/>
                  <a:tailEnd type="none" w="sm" len="sm"/>
                </a:ln>
              </p:spPr>
              <p:txBody>
                <a:bodyPr/>
                <a:lstStyle/>
                <a:p>
                  <a:endParaRPr lang="en-US">
                    <a:solidFill>
                      <a:srgbClr val="FFFFFF"/>
                    </a:solidFill>
                  </a:endParaRPr>
                </a:p>
              </p:txBody>
            </p:sp>
            <p:sp>
              <p:nvSpPr>
                <p:cNvPr id="11824" name="Freeform 84"/>
                <p:cNvSpPr>
                  <a:spLocks/>
                </p:cNvSpPr>
                <p:nvPr/>
              </p:nvSpPr>
              <p:spPr bwMode="auto">
                <a:xfrm>
                  <a:off x="3667" y="1641"/>
                  <a:ext cx="876" cy="20"/>
                </a:xfrm>
                <a:custGeom>
                  <a:avLst/>
                  <a:gdLst>
                    <a:gd name="T0" fmla="*/ 0 w 876"/>
                    <a:gd name="T1" fmla="*/ 0 h 20"/>
                    <a:gd name="T2" fmla="*/ 875 w 876"/>
                    <a:gd name="T3" fmla="*/ 0 h 20"/>
                    <a:gd name="T4" fmla="*/ 875 w 876"/>
                    <a:gd name="T5" fmla="*/ 19 h 20"/>
                    <a:gd name="T6" fmla="*/ 0 w 876"/>
                    <a:gd name="T7" fmla="*/ 19 h 20"/>
                    <a:gd name="T8" fmla="*/ 0 w 876"/>
                    <a:gd name="T9" fmla="*/ 0 h 20"/>
                    <a:gd name="T10" fmla="*/ 0 60000 65536"/>
                    <a:gd name="T11" fmla="*/ 0 60000 65536"/>
                    <a:gd name="T12" fmla="*/ 0 60000 65536"/>
                    <a:gd name="T13" fmla="*/ 0 60000 65536"/>
                    <a:gd name="T14" fmla="*/ 0 60000 65536"/>
                    <a:gd name="T15" fmla="*/ 0 w 876"/>
                    <a:gd name="T16" fmla="*/ 0 h 20"/>
                    <a:gd name="T17" fmla="*/ 876 w 876"/>
                    <a:gd name="T18" fmla="*/ 20 h 20"/>
                  </a:gdLst>
                  <a:ahLst/>
                  <a:cxnLst>
                    <a:cxn ang="T10">
                      <a:pos x="T0" y="T1"/>
                    </a:cxn>
                    <a:cxn ang="T11">
                      <a:pos x="T2" y="T3"/>
                    </a:cxn>
                    <a:cxn ang="T12">
                      <a:pos x="T4" y="T5"/>
                    </a:cxn>
                    <a:cxn ang="T13">
                      <a:pos x="T6" y="T7"/>
                    </a:cxn>
                    <a:cxn ang="T14">
                      <a:pos x="T8" y="T9"/>
                    </a:cxn>
                  </a:cxnLst>
                  <a:rect l="T15" t="T16" r="T17" b="T18"/>
                  <a:pathLst>
                    <a:path w="876" h="20">
                      <a:moveTo>
                        <a:pt x="0" y="0"/>
                      </a:moveTo>
                      <a:lnTo>
                        <a:pt x="875" y="0"/>
                      </a:lnTo>
                      <a:lnTo>
                        <a:pt x="875" y="19"/>
                      </a:lnTo>
                      <a:lnTo>
                        <a:pt x="0" y="19"/>
                      </a:lnTo>
                      <a:lnTo>
                        <a:pt x="0" y="0"/>
                      </a:lnTo>
                    </a:path>
                  </a:pathLst>
                </a:custGeom>
                <a:solidFill>
                  <a:srgbClr val="309030"/>
                </a:solidFill>
                <a:ln w="9525" cap="rnd">
                  <a:noFill/>
                  <a:round/>
                  <a:headEnd type="none" w="sm" len="sm"/>
                  <a:tailEnd type="none" w="sm" len="sm"/>
                </a:ln>
              </p:spPr>
              <p:txBody>
                <a:bodyPr/>
                <a:lstStyle/>
                <a:p>
                  <a:endParaRPr lang="en-US">
                    <a:solidFill>
                      <a:srgbClr val="FFFFFF"/>
                    </a:solidFill>
                  </a:endParaRPr>
                </a:p>
              </p:txBody>
            </p:sp>
            <p:sp>
              <p:nvSpPr>
                <p:cNvPr id="11825" name="Freeform 85"/>
                <p:cNvSpPr>
                  <a:spLocks/>
                </p:cNvSpPr>
                <p:nvPr/>
              </p:nvSpPr>
              <p:spPr bwMode="auto">
                <a:xfrm>
                  <a:off x="3667" y="1650"/>
                  <a:ext cx="876" cy="22"/>
                </a:xfrm>
                <a:custGeom>
                  <a:avLst/>
                  <a:gdLst>
                    <a:gd name="T0" fmla="*/ 0 w 876"/>
                    <a:gd name="T1" fmla="*/ 0 h 22"/>
                    <a:gd name="T2" fmla="*/ 875 w 876"/>
                    <a:gd name="T3" fmla="*/ 0 h 22"/>
                    <a:gd name="T4" fmla="*/ 875 w 876"/>
                    <a:gd name="T5" fmla="*/ 21 h 22"/>
                    <a:gd name="T6" fmla="*/ 0 w 876"/>
                    <a:gd name="T7" fmla="*/ 21 h 22"/>
                    <a:gd name="T8" fmla="*/ 0 w 876"/>
                    <a:gd name="T9" fmla="*/ 0 h 22"/>
                    <a:gd name="T10" fmla="*/ 0 60000 65536"/>
                    <a:gd name="T11" fmla="*/ 0 60000 65536"/>
                    <a:gd name="T12" fmla="*/ 0 60000 65536"/>
                    <a:gd name="T13" fmla="*/ 0 60000 65536"/>
                    <a:gd name="T14" fmla="*/ 0 60000 65536"/>
                    <a:gd name="T15" fmla="*/ 0 w 876"/>
                    <a:gd name="T16" fmla="*/ 0 h 22"/>
                    <a:gd name="T17" fmla="*/ 876 w 876"/>
                    <a:gd name="T18" fmla="*/ 22 h 22"/>
                  </a:gdLst>
                  <a:ahLst/>
                  <a:cxnLst>
                    <a:cxn ang="T10">
                      <a:pos x="T0" y="T1"/>
                    </a:cxn>
                    <a:cxn ang="T11">
                      <a:pos x="T2" y="T3"/>
                    </a:cxn>
                    <a:cxn ang="T12">
                      <a:pos x="T4" y="T5"/>
                    </a:cxn>
                    <a:cxn ang="T13">
                      <a:pos x="T6" y="T7"/>
                    </a:cxn>
                    <a:cxn ang="T14">
                      <a:pos x="T8" y="T9"/>
                    </a:cxn>
                  </a:cxnLst>
                  <a:rect l="T15" t="T16" r="T17" b="T18"/>
                  <a:pathLst>
                    <a:path w="876" h="22">
                      <a:moveTo>
                        <a:pt x="0" y="0"/>
                      </a:moveTo>
                      <a:lnTo>
                        <a:pt x="875" y="0"/>
                      </a:lnTo>
                      <a:lnTo>
                        <a:pt x="875" y="21"/>
                      </a:lnTo>
                      <a:lnTo>
                        <a:pt x="0" y="21"/>
                      </a:lnTo>
                      <a:lnTo>
                        <a:pt x="0" y="0"/>
                      </a:lnTo>
                    </a:path>
                  </a:pathLst>
                </a:custGeom>
                <a:solidFill>
                  <a:srgbClr val="288828"/>
                </a:solidFill>
                <a:ln w="9525" cap="rnd">
                  <a:noFill/>
                  <a:round/>
                  <a:headEnd type="none" w="sm" len="sm"/>
                  <a:tailEnd type="none" w="sm" len="sm"/>
                </a:ln>
              </p:spPr>
              <p:txBody>
                <a:bodyPr/>
                <a:lstStyle/>
                <a:p>
                  <a:endParaRPr lang="en-US">
                    <a:solidFill>
                      <a:srgbClr val="FFFFFF"/>
                    </a:solidFill>
                  </a:endParaRPr>
                </a:p>
              </p:txBody>
            </p:sp>
            <p:sp>
              <p:nvSpPr>
                <p:cNvPr id="11826" name="Freeform 86"/>
                <p:cNvSpPr>
                  <a:spLocks/>
                </p:cNvSpPr>
                <p:nvPr/>
              </p:nvSpPr>
              <p:spPr bwMode="auto">
                <a:xfrm>
                  <a:off x="3667" y="1658"/>
                  <a:ext cx="876" cy="22"/>
                </a:xfrm>
                <a:custGeom>
                  <a:avLst/>
                  <a:gdLst>
                    <a:gd name="T0" fmla="*/ 0 w 876"/>
                    <a:gd name="T1" fmla="*/ 0 h 22"/>
                    <a:gd name="T2" fmla="*/ 875 w 876"/>
                    <a:gd name="T3" fmla="*/ 0 h 22"/>
                    <a:gd name="T4" fmla="*/ 875 w 876"/>
                    <a:gd name="T5" fmla="*/ 21 h 22"/>
                    <a:gd name="T6" fmla="*/ 0 w 876"/>
                    <a:gd name="T7" fmla="*/ 21 h 22"/>
                    <a:gd name="T8" fmla="*/ 0 w 876"/>
                    <a:gd name="T9" fmla="*/ 0 h 22"/>
                    <a:gd name="T10" fmla="*/ 0 60000 65536"/>
                    <a:gd name="T11" fmla="*/ 0 60000 65536"/>
                    <a:gd name="T12" fmla="*/ 0 60000 65536"/>
                    <a:gd name="T13" fmla="*/ 0 60000 65536"/>
                    <a:gd name="T14" fmla="*/ 0 60000 65536"/>
                    <a:gd name="T15" fmla="*/ 0 w 876"/>
                    <a:gd name="T16" fmla="*/ 0 h 22"/>
                    <a:gd name="T17" fmla="*/ 876 w 876"/>
                    <a:gd name="T18" fmla="*/ 22 h 22"/>
                  </a:gdLst>
                  <a:ahLst/>
                  <a:cxnLst>
                    <a:cxn ang="T10">
                      <a:pos x="T0" y="T1"/>
                    </a:cxn>
                    <a:cxn ang="T11">
                      <a:pos x="T2" y="T3"/>
                    </a:cxn>
                    <a:cxn ang="T12">
                      <a:pos x="T4" y="T5"/>
                    </a:cxn>
                    <a:cxn ang="T13">
                      <a:pos x="T6" y="T7"/>
                    </a:cxn>
                    <a:cxn ang="T14">
                      <a:pos x="T8" y="T9"/>
                    </a:cxn>
                  </a:cxnLst>
                  <a:rect l="T15" t="T16" r="T17" b="T18"/>
                  <a:pathLst>
                    <a:path w="876" h="22">
                      <a:moveTo>
                        <a:pt x="0" y="0"/>
                      </a:moveTo>
                      <a:lnTo>
                        <a:pt x="875" y="0"/>
                      </a:lnTo>
                      <a:lnTo>
                        <a:pt x="875" y="21"/>
                      </a:lnTo>
                      <a:lnTo>
                        <a:pt x="0" y="21"/>
                      </a:lnTo>
                      <a:lnTo>
                        <a:pt x="0" y="0"/>
                      </a:lnTo>
                    </a:path>
                  </a:pathLst>
                </a:custGeom>
                <a:solidFill>
                  <a:srgbClr val="288028"/>
                </a:solidFill>
                <a:ln w="9525" cap="rnd">
                  <a:noFill/>
                  <a:round/>
                  <a:headEnd type="none" w="sm" len="sm"/>
                  <a:tailEnd type="none" w="sm" len="sm"/>
                </a:ln>
              </p:spPr>
              <p:txBody>
                <a:bodyPr/>
                <a:lstStyle/>
                <a:p>
                  <a:endParaRPr lang="en-US">
                    <a:solidFill>
                      <a:srgbClr val="FFFFFF"/>
                    </a:solidFill>
                  </a:endParaRPr>
                </a:p>
              </p:txBody>
            </p:sp>
            <p:sp>
              <p:nvSpPr>
                <p:cNvPr id="11827" name="Freeform 87"/>
                <p:cNvSpPr>
                  <a:spLocks/>
                </p:cNvSpPr>
                <p:nvPr/>
              </p:nvSpPr>
              <p:spPr bwMode="auto">
                <a:xfrm>
                  <a:off x="3667" y="1669"/>
                  <a:ext cx="876" cy="21"/>
                </a:xfrm>
                <a:custGeom>
                  <a:avLst/>
                  <a:gdLst>
                    <a:gd name="T0" fmla="*/ 0 w 876"/>
                    <a:gd name="T1" fmla="*/ 0 h 21"/>
                    <a:gd name="T2" fmla="*/ 875 w 876"/>
                    <a:gd name="T3" fmla="*/ 0 h 21"/>
                    <a:gd name="T4" fmla="*/ 875 w 876"/>
                    <a:gd name="T5" fmla="*/ 20 h 21"/>
                    <a:gd name="T6" fmla="*/ 0 w 876"/>
                    <a:gd name="T7" fmla="*/ 20 h 21"/>
                    <a:gd name="T8" fmla="*/ 0 w 876"/>
                    <a:gd name="T9" fmla="*/ 0 h 21"/>
                    <a:gd name="T10" fmla="*/ 0 60000 65536"/>
                    <a:gd name="T11" fmla="*/ 0 60000 65536"/>
                    <a:gd name="T12" fmla="*/ 0 60000 65536"/>
                    <a:gd name="T13" fmla="*/ 0 60000 65536"/>
                    <a:gd name="T14" fmla="*/ 0 60000 65536"/>
                    <a:gd name="T15" fmla="*/ 0 w 876"/>
                    <a:gd name="T16" fmla="*/ 0 h 21"/>
                    <a:gd name="T17" fmla="*/ 876 w 876"/>
                    <a:gd name="T18" fmla="*/ 21 h 21"/>
                  </a:gdLst>
                  <a:ahLst/>
                  <a:cxnLst>
                    <a:cxn ang="T10">
                      <a:pos x="T0" y="T1"/>
                    </a:cxn>
                    <a:cxn ang="T11">
                      <a:pos x="T2" y="T3"/>
                    </a:cxn>
                    <a:cxn ang="T12">
                      <a:pos x="T4" y="T5"/>
                    </a:cxn>
                    <a:cxn ang="T13">
                      <a:pos x="T6" y="T7"/>
                    </a:cxn>
                    <a:cxn ang="T14">
                      <a:pos x="T8" y="T9"/>
                    </a:cxn>
                  </a:cxnLst>
                  <a:rect l="T15" t="T16" r="T17" b="T18"/>
                  <a:pathLst>
                    <a:path w="876" h="21">
                      <a:moveTo>
                        <a:pt x="0" y="0"/>
                      </a:moveTo>
                      <a:lnTo>
                        <a:pt x="875" y="0"/>
                      </a:lnTo>
                      <a:lnTo>
                        <a:pt x="875" y="20"/>
                      </a:lnTo>
                      <a:lnTo>
                        <a:pt x="0" y="20"/>
                      </a:lnTo>
                      <a:lnTo>
                        <a:pt x="0" y="0"/>
                      </a:lnTo>
                    </a:path>
                  </a:pathLst>
                </a:custGeom>
                <a:solidFill>
                  <a:srgbClr val="287828"/>
                </a:solidFill>
                <a:ln w="9525" cap="rnd">
                  <a:noFill/>
                  <a:round/>
                  <a:headEnd type="none" w="sm" len="sm"/>
                  <a:tailEnd type="none" w="sm" len="sm"/>
                </a:ln>
              </p:spPr>
              <p:txBody>
                <a:bodyPr/>
                <a:lstStyle/>
                <a:p>
                  <a:endParaRPr lang="en-US">
                    <a:solidFill>
                      <a:srgbClr val="FFFFFF"/>
                    </a:solidFill>
                  </a:endParaRPr>
                </a:p>
              </p:txBody>
            </p:sp>
            <p:sp>
              <p:nvSpPr>
                <p:cNvPr id="11828" name="Freeform 88"/>
                <p:cNvSpPr>
                  <a:spLocks/>
                </p:cNvSpPr>
                <p:nvPr/>
              </p:nvSpPr>
              <p:spPr bwMode="auto">
                <a:xfrm>
                  <a:off x="3667" y="1679"/>
                  <a:ext cx="876" cy="22"/>
                </a:xfrm>
                <a:custGeom>
                  <a:avLst/>
                  <a:gdLst>
                    <a:gd name="T0" fmla="*/ 0 w 876"/>
                    <a:gd name="T1" fmla="*/ 0 h 22"/>
                    <a:gd name="T2" fmla="*/ 875 w 876"/>
                    <a:gd name="T3" fmla="*/ 0 h 22"/>
                    <a:gd name="T4" fmla="*/ 875 w 876"/>
                    <a:gd name="T5" fmla="*/ 21 h 22"/>
                    <a:gd name="T6" fmla="*/ 0 w 876"/>
                    <a:gd name="T7" fmla="*/ 21 h 22"/>
                    <a:gd name="T8" fmla="*/ 0 w 876"/>
                    <a:gd name="T9" fmla="*/ 0 h 22"/>
                    <a:gd name="T10" fmla="*/ 0 60000 65536"/>
                    <a:gd name="T11" fmla="*/ 0 60000 65536"/>
                    <a:gd name="T12" fmla="*/ 0 60000 65536"/>
                    <a:gd name="T13" fmla="*/ 0 60000 65536"/>
                    <a:gd name="T14" fmla="*/ 0 60000 65536"/>
                    <a:gd name="T15" fmla="*/ 0 w 876"/>
                    <a:gd name="T16" fmla="*/ 0 h 22"/>
                    <a:gd name="T17" fmla="*/ 876 w 876"/>
                    <a:gd name="T18" fmla="*/ 22 h 22"/>
                  </a:gdLst>
                  <a:ahLst/>
                  <a:cxnLst>
                    <a:cxn ang="T10">
                      <a:pos x="T0" y="T1"/>
                    </a:cxn>
                    <a:cxn ang="T11">
                      <a:pos x="T2" y="T3"/>
                    </a:cxn>
                    <a:cxn ang="T12">
                      <a:pos x="T4" y="T5"/>
                    </a:cxn>
                    <a:cxn ang="T13">
                      <a:pos x="T6" y="T7"/>
                    </a:cxn>
                    <a:cxn ang="T14">
                      <a:pos x="T8" y="T9"/>
                    </a:cxn>
                  </a:cxnLst>
                  <a:rect l="T15" t="T16" r="T17" b="T18"/>
                  <a:pathLst>
                    <a:path w="876" h="22">
                      <a:moveTo>
                        <a:pt x="0" y="0"/>
                      </a:moveTo>
                      <a:lnTo>
                        <a:pt x="875" y="0"/>
                      </a:lnTo>
                      <a:lnTo>
                        <a:pt x="875" y="21"/>
                      </a:lnTo>
                      <a:lnTo>
                        <a:pt x="0" y="21"/>
                      </a:lnTo>
                      <a:lnTo>
                        <a:pt x="0" y="0"/>
                      </a:lnTo>
                    </a:path>
                  </a:pathLst>
                </a:custGeom>
                <a:solidFill>
                  <a:srgbClr val="287020"/>
                </a:solidFill>
                <a:ln w="9525" cap="rnd">
                  <a:noFill/>
                  <a:round/>
                  <a:headEnd type="none" w="sm" len="sm"/>
                  <a:tailEnd type="none" w="sm" len="sm"/>
                </a:ln>
              </p:spPr>
              <p:txBody>
                <a:bodyPr/>
                <a:lstStyle/>
                <a:p>
                  <a:endParaRPr lang="en-US">
                    <a:solidFill>
                      <a:srgbClr val="FFFFFF"/>
                    </a:solidFill>
                  </a:endParaRPr>
                </a:p>
              </p:txBody>
            </p:sp>
            <p:sp>
              <p:nvSpPr>
                <p:cNvPr id="11829" name="Freeform 89"/>
                <p:cNvSpPr>
                  <a:spLocks/>
                </p:cNvSpPr>
                <p:nvPr/>
              </p:nvSpPr>
              <p:spPr bwMode="auto">
                <a:xfrm>
                  <a:off x="3667" y="1689"/>
                  <a:ext cx="876" cy="23"/>
                </a:xfrm>
                <a:custGeom>
                  <a:avLst/>
                  <a:gdLst>
                    <a:gd name="T0" fmla="*/ 0 w 876"/>
                    <a:gd name="T1" fmla="*/ 0 h 23"/>
                    <a:gd name="T2" fmla="*/ 875 w 876"/>
                    <a:gd name="T3" fmla="*/ 0 h 23"/>
                    <a:gd name="T4" fmla="*/ 875 w 876"/>
                    <a:gd name="T5" fmla="*/ 22 h 23"/>
                    <a:gd name="T6" fmla="*/ 0 w 876"/>
                    <a:gd name="T7" fmla="*/ 22 h 23"/>
                    <a:gd name="T8" fmla="*/ 0 w 876"/>
                    <a:gd name="T9" fmla="*/ 0 h 23"/>
                    <a:gd name="T10" fmla="*/ 0 60000 65536"/>
                    <a:gd name="T11" fmla="*/ 0 60000 65536"/>
                    <a:gd name="T12" fmla="*/ 0 60000 65536"/>
                    <a:gd name="T13" fmla="*/ 0 60000 65536"/>
                    <a:gd name="T14" fmla="*/ 0 60000 65536"/>
                    <a:gd name="T15" fmla="*/ 0 w 876"/>
                    <a:gd name="T16" fmla="*/ 0 h 23"/>
                    <a:gd name="T17" fmla="*/ 876 w 876"/>
                    <a:gd name="T18" fmla="*/ 23 h 23"/>
                  </a:gdLst>
                  <a:ahLst/>
                  <a:cxnLst>
                    <a:cxn ang="T10">
                      <a:pos x="T0" y="T1"/>
                    </a:cxn>
                    <a:cxn ang="T11">
                      <a:pos x="T2" y="T3"/>
                    </a:cxn>
                    <a:cxn ang="T12">
                      <a:pos x="T4" y="T5"/>
                    </a:cxn>
                    <a:cxn ang="T13">
                      <a:pos x="T6" y="T7"/>
                    </a:cxn>
                    <a:cxn ang="T14">
                      <a:pos x="T8" y="T9"/>
                    </a:cxn>
                  </a:cxnLst>
                  <a:rect l="T15" t="T16" r="T17" b="T18"/>
                  <a:pathLst>
                    <a:path w="876" h="23">
                      <a:moveTo>
                        <a:pt x="0" y="0"/>
                      </a:moveTo>
                      <a:lnTo>
                        <a:pt x="875" y="0"/>
                      </a:lnTo>
                      <a:lnTo>
                        <a:pt x="875" y="22"/>
                      </a:lnTo>
                      <a:lnTo>
                        <a:pt x="0" y="22"/>
                      </a:lnTo>
                      <a:lnTo>
                        <a:pt x="0" y="0"/>
                      </a:lnTo>
                    </a:path>
                  </a:pathLst>
                </a:custGeom>
                <a:solidFill>
                  <a:srgbClr val="206820"/>
                </a:solidFill>
                <a:ln w="9525" cap="rnd">
                  <a:noFill/>
                  <a:round/>
                  <a:headEnd type="none" w="sm" len="sm"/>
                  <a:tailEnd type="none" w="sm" len="sm"/>
                </a:ln>
              </p:spPr>
              <p:txBody>
                <a:bodyPr/>
                <a:lstStyle/>
                <a:p>
                  <a:endParaRPr lang="en-US">
                    <a:solidFill>
                      <a:srgbClr val="FFFFFF"/>
                    </a:solidFill>
                  </a:endParaRPr>
                </a:p>
              </p:txBody>
            </p:sp>
            <p:sp>
              <p:nvSpPr>
                <p:cNvPr id="11830" name="Freeform 90"/>
                <p:cNvSpPr>
                  <a:spLocks/>
                </p:cNvSpPr>
                <p:nvPr/>
              </p:nvSpPr>
              <p:spPr bwMode="auto">
                <a:xfrm>
                  <a:off x="3667" y="1698"/>
                  <a:ext cx="876" cy="21"/>
                </a:xfrm>
                <a:custGeom>
                  <a:avLst/>
                  <a:gdLst>
                    <a:gd name="T0" fmla="*/ 0 w 876"/>
                    <a:gd name="T1" fmla="*/ 0 h 21"/>
                    <a:gd name="T2" fmla="*/ 875 w 876"/>
                    <a:gd name="T3" fmla="*/ 0 h 21"/>
                    <a:gd name="T4" fmla="*/ 875 w 876"/>
                    <a:gd name="T5" fmla="*/ 20 h 21"/>
                    <a:gd name="T6" fmla="*/ 0 w 876"/>
                    <a:gd name="T7" fmla="*/ 20 h 21"/>
                    <a:gd name="T8" fmla="*/ 0 w 876"/>
                    <a:gd name="T9" fmla="*/ 0 h 21"/>
                    <a:gd name="T10" fmla="*/ 0 60000 65536"/>
                    <a:gd name="T11" fmla="*/ 0 60000 65536"/>
                    <a:gd name="T12" fmla="*/ 0 60000 65536"/>
                    <a:gd name="T13" fmla="*/ 0 60000 65536"/>
                    <a:gd name="T14" fmla="*/ 0 60000 65536"/>
                    <a:gd name="T15" fmla="*/ 0 w 876"/>
                    <a:gd name="T16" fmla="*/ 0 h 21"/>
                    <a:gd name="T17" fmla="*/ 876 w 876"/>
                    <a:gd name="T18" fmla="*/ 21 h 21"/>
                  </a:gdLst>
                  <a:ahLst/>
                  <a:cxnLst>
                    <a:cxn ang="T10">
                      <a:pos x="T0" y="T1"/>
                    </a:cxn>
                    <a:cxn ang="T11">
                      <a:pos x="T2" y="T3"/>
                    </a:cxn>
                    <a:cxn ang="T12">
                      <a:pos x="T4" y="T5"/>
                    </a:cxn>
                    <a:cxn ang="T13">
                      <a:pos x="T6" y="T7"/>
                    </a:cxn>
                    <a:cxn ang="T14">
                      <a:pos x="T8" y="T9"/>
                    </a:cxn>
                  </a:cxnLst>
                  <a:rect l="T15" t="T16" r="T17" b="T18"/>
                  <a:pathLst>
                    <a:path w="876" h="21">
                      <a:moveTo>
                        <a:pt x="0" y="0"/>
                      </a:moveTo>
                      <a:lnTo>
                        <a:pt x="875" y="0"/>
                      </a:lnTo>
                      <a:lnTo>
                        <a:pt x="875" y="20"/>
                      </a:lnTo>
                      <a:lnTo>
                        <a:pt x="0" y="20"/>
                      </a:lnTo>
                      <a:lnTo>
                        <a:pt x="0" y="0"/>
                      </a:lnTo>
                    </a:path>
                  </a:pathLst>
                </a:custGeom>
                <a:solidFill>
                  <a:srgbClr val="206020"/>
                </a:solidFill>
                <a:ln w="9525" cap="rnd">
                  <a:noFill/>
                  <a:round/>
                  <a:headEnd type="none" w="sm" len="sm"/>
                  <a:tailEnd type="none" w="sm" len="sm"/>
                </a:ln>
              </p:spPr>
              <p:txBody>
                <a:bodyPr/>
                <a:lstStyle/>
                <a:p>
                  <a:endParaRPr lang="en-US">
                    <a:solidFill>
                      <a:srgbClr val="FFFFFF"/>
                    </a:solidFill>
                  </a:endParaRPr>
                </a:p>
              </p:txBody>
            </p:sp>
            <p:sp>
              <p:nvSpPr>
                <p:cNvPr id="11831" name="Freeform 91"/>
                <p:cNvSpPr>
                  <a:spLocks/>
                </p:cNvSpPr>
                <p:nvPr/>
              </p:nvSpPr>
              <p:spPr bwMode="auto">
                <a:xfrm>
                  <a:off x="3667" y="1707"/>
                  <a:ext cx="876" cy="23"/>
                </a:xfrm>
                <a:custGeom>
                  <a:avLst/>
                  <a:gdLst>
                    <a:gd name="T0" fmla="*/ 0 w 876"/>
                    <a:gd name="T1" fmla="*/ 0 h 23"/>
                    <a:gd name="T2" fmla="*/ 875 w 876"/>
                    <a:gd name="T3" fmla="*/ 0 h 23"/>
                    <a:gd name="T4" fmla="*/ 875 w 876"/>
                    <a:gd name="T5" fmla="*/ 22 h 23"/>
                    <a:gd name="T6" fmla="*/ 0 w 876"/>
                    <a:gd name="T7" fmla="*/ 22 h 23"/>
                    <a:gd name="T8" fmla="*/ 0 w 876"/>
                    <a:gd name="T9" fmla="*/ 0 h 23"/>
                    <a:gd name="T10" fmla="*/ 0 60000 65536"/>
                    <a:gd name="T11" fmla="*/ 0 60000 65536"/>
                    <a:gd name="T12" fmla="*/ 0 60000 65536"/>
                    <a:gd name="T13" fmla="*/ 0 60000 65536"/>
                    <a:gd name="T14" fmla="*/ 0 60000 65536"/>
                    <a:gd name="T15" fmla="*/ 0 w 876"/>
                    <a:gd name="T16" fmla="*/ 0 h 23"/>
                    <a:gd name="T17" fmla="*/ 876 w 876"/>
                    <a:gd name="T18" fmla="*/ 23 h 23"/>
                  </a:gdLst>
                  <a:ahLst/>
                  <a:cxnLst>
                    <a:cxn ang="T10">
                      <a:pos x="T0" y="T1"/>
                    </a:cxn>
                    <a:cxn ang="T11">
                      <a:pos x="T2" y="T3"/>
                    </a:cxn>
                    <a:cxn ang="T12">
                      <a:pos x="T4" y="T5"/>
                    </a:cxn>
                    <a:cxn ang="T13">
                      <a:pos x="T6" y="T7"/>
                    </a:cxn>
                    <a:cxn ang="T14">
                      <a:pos x="T8" y="T9"/>
                    </a:cxn>
                  </a:cxnLst>
                  <a:rect l="T15" t="T16" r="T17" b="T18"/>
                  <a:pathLst>
                    <a:path w="876" h="23">
                      <a:moveTo>
                        <a:pt x="0" y="0"/>
                      </a:moveTo>
                      <a:lnTo>
                        <a:pt x="875" y="0"/>
                      </a:lnTo>
                      <a:lnTo>
                        <a:pt x="875" y="22"/>
                      </a:lnTo>
                      <a:lnTo>
                        <a:pt x="0" y="22"/>
                      </a:lnTo>
                      <a:lnTo>
                        <a:pt x="0" y="0"/>
                      </a:lnTo>
                    </a:path>
                  </a:pathLst>
                </a:custGeom>
                <a:solidFill>
                  <a:srgbClr val="205818"/>
                </a:solidFill>
                <a:ln w="9525" cap="rnd">
                  <a:noFill/>
                  <a:round/>
                  <a:headEnd type="none" w="sm" len="sm"/>
                  <a:tailEnd type="none" w="sm" len="sm"/>
                </a:ln>
              </p:spPr>
              <p:txBody>
                <a:bodyPr/>
                <a:lstStyle/>
                <a:p>
                  <a:endParaRPr lang="en-US">
                    <a:solidFill>
                      <a:srgbClr val="FFFFFF"/>
                    </a:solidFill>
                  </a:endParaRPr>
                </a:p>
              </p:txBody>
            </p:sp>
            <p:sp>
              <p:nvSpPr>
                <p:cNvPr id="11832" name="Freeform 92"/>
                <p:cNvSpPr>
                  <a:spLocks/>
                </p:cNvSpPr>
                <p:nvPr/>
              </p:nvSpPr>
              <p:spPr bwMode="auto">
                <a:xfrm>
                  <a:off x="3667" y="1718"/>
                  <a:ext cx="876" cy="21"/>
                </a:xfrm>
                <a:custGeom>
                  <a:avLst/>
                  <a:gdLst>
                    <a:gd name="T0" fmla="*/ 0 w 876"/>
                    <a:gd name="T1" fmla="*/ 0 h 21"/>
                    <a:gd name="T2" fmla="*/ 875 w 876"/>
                    <a:gd name="T3" fmla="*/ 0 h 21"/>
                    <a:gd name="T4" fmla="*/ 875 w 876"/>
                    <a:gd name="T5" fmla="*/ 20 h 21"/>
                    <a:gd name="T6" fmla="*/ 0 w 876"/>
                    <a:gd name="T7" fmla="*/ 20 h 21"/>
                    <a:gd name="T8" fmla="*/ 0 w 876"/>
                    <a:gd name="T9" fmla="*/ 0 h 21"/>
                    <a:gd name="T10" fmla="*/ 0 60000 65536"/>
                    <a:gd name="T11" fmla="*/ 0 60000 65536"/>
                    <a:gd name="T12" fmla="*/ 0 60000 65536"/>
                    <a:gd name="T13" fmla="*/ 0 60000 65536"/>
                    <a:gd name="T14" fmla="*/ 0 60000 65536"/>
                    <a:gd name="T15" fmla="*/ 0 w 876"/>
                    <a:gd name="T16" fmla="*/ 0 h 21"/>
                    <a:gd name="T17" fmla="*/ 876 w 876"/>
                    <a:gd name="T18" fmla="*/ 21 h 21"/>
                  </a:gdLst>
                  <a:ahLst/>
                  <a:cxnLst>
                    <a:cxn ang="T10">
                      <a:pos x="T0" y="T1"/>
                    </a:cxn>
                    <a:cxn ang="T11">
                      <a:pos x="T2" y="T3"/>
                    </a:cxn>
                    <a:cxn ang="T12">
                      <a:pos x="T4" y="T5"/>
                    </a:cxn>
                    <a:cxn ang="T13">
                      <a:pos x="T6" y="T7"/>
                    </a:cxn>
                    <a:cxn ang="T14">
                      <a:pos x="T8" y="T9"/>
                    </a:cxn>
                  </a:cxnLst>
                  <a:rect l="T15" t="T16" r="T17" b="T18"/>
                  <a:pathLst>
                    <a:path w="876" h="21">
                      <a:moveTo>
                        <a:pt x="0" y="0"/>
                      </a:moveTo>
                      <a:lnTo>
                        <a:pt x="875" y="0"/>
                      </a:lnTo>
                      <a:lnTo>
                        <a:pt x="875" y="20"/>
                      </a:lnTo>
                      <a:lnTo>
                        <a:pt x="0" y="20"/>
                      </a:lnTo>
                      <a:lnTo>
                        <a:pt x="0" y="0"/>
                      </a:lnTo>
                    </a:path>
                  </a:pathLst>
                </a:custGeom>
                <a:solidFill>
                  <a:srgbClr val="185018"/>
                </a:solidFill>
                <a:ln w="9525" cap="rnd">
                  <a:noFill/>
                  <a:round/>
                  <a:headEnd type="none" w="sm" len="sm"/>
                  <a:tailEnd type="none" w="sm" len="sm"/>
                </a:ln>
              </p:spPr>
              <p:txBody>
                <a:bodyPr/>
                <a:lstStyle/>
                <a:p>
                  <a:endParaRPr lang="en-US">
                    <a:solidFill>
                      <a:srgbClr val="FFFFFF"/>
                    </a:solidFill>
                  </a:endParaRPr>
                </a:p>
              </p:txBody>
            </p:sp>
            <p:sp>
              <p:nvSpPr>
                <p:cNvPr id="11833" name="Freeform 93"/>
                <p:cNvSpPr>
                  <a:spLocks/>
                </p:cNvSpPr>
                <p:nvPr/>
              </p:nvSpPr>
              <p:spPr bwMode="auto">
                <a:xfrm>
                  <a:off x="3667" y="1727"/>
                  <a:ext cx="876" cy="21"/>
                </a:xfrm>
                <a:custGeom>
                  <a:avLst/>
                  <a:gdLst>
                    <a:gd name="T0" fmla="*/ 0 w 876"/>
                    <a:gd name="T1" fmla="*/ 0 h 21"/>
                    <a:gd name="T2" fmla="*/ 875 w 876"/>
                    <a:gd name="T3" fmla="*/ 0 h 21"/>
                    <a:gd name="T4" fmla="*/ 875 w 876"/>
                    <a:gd name="T5" fmla="*/ 20 h 21"/>
                    <a:gd name="T6" fmla="*/ 0 w 876"/>
                    <a:gd name="T7" fmla="*/ 20 h 21"/>
                    <a:gd name="T8" fmla="*/ 0 w 876"/>
                    <a:gd name="T9" fmla="*/ 0 h 21"/>
                    <a:gd name="T10" fmla="*/ 0 60000 65536"/>
                    <a:gd name="T11" fmla="*/ 0 60000 65536"/>
                    <a:gd name="T12" fmla="*/ 0 60000 65536"/>
                    <a:gd name="T13" fmla="*/ 0 60000 65536"/>
                    <a:gd name="T14" fmla="*/ 0 60000 65536"/>
                    <a:gd name="T15" fmla="*/ 0 w 876"/>
                    <a:gd name="T16" fmla="*/ 0 h 21"/>
                    <a:gd name="T17" fmla="*/ 876 w 876"/>
                    <a:gd name="T18" fmla="*/ 21 h 21"/>
                  </a:gdLst>
                  <a:ahLst/>
                  <a:cxnLst>
                    <a:cxn ang="T10">
                      <a:pos x="T0" y="T1"/>
                    </a:cxn>
                    <a:cxn ang="T11">
                      <a:pos x="T2" y="T3"/>
                    </a:cxn>
                    <a:cxn ang="T12">
                      <a:pos x="T4" y="T5"/>
                    </a:cxn>
                    <a:cxn ang="T13">
                      <a:pos x="T6" y="T7"/>
                    </a:cxn>
                    <a:cxn ang="T14">
                      <a:pos x="T8" y="T9"/>
                    </a:cxn>
                  </a:cxnLst>
                  <a:rect l="T15" t="T16" r="T17" b="T18"/>
                  <a:pathLst>
                    <a:path w="876" h="21">
                      <a:moveTo>
                        <a:pt x="0" y="0"/>
                      </a:moveTo>
                      <a:lnTo>
                        <a:pt x="875" y="0"/>
                      </a:lnTo>
                      <a:lnTo>
                        <a:pt x="875" y="20"/>
                      </a:lnTo>
                      <a:lnTo>
                        <a:pt x="0" y="20"/>
                      </a:lnTo>
                      <a:lnTo>
                        <a:pt x="0" y="0"/>
                      </a:lnTo>
                    </a:path>
                  </a:pathLst>
                </a:custGeom>
                <a:solidFill>
                  <a:srgbClr val="184818"/>
                </a:solidFill>
                <a:ln w="9525" cap="rnd">
                  <a:noFill/>
                  <a:round/>
                  <a:headEnd type="none" w="sm" len="sm"/>
                  <a:tailEnd type="none" w="sm" len="sm"/>
                </a:ln>
              </p:spPr>
              <p:txBody>
                <a:bodyPr/>
                <a:lstStyle/>
                <a:p>
                  <a:endParaRPr lang="en-US">
                    <a:solidFill>
                      <a:srgbClr val="FFFFFF"/>
                    </a:solidFill>
                  </a:endParaRPr>
                </a:p>
              </p:txBody>
            </p:sp>
            <p:sp>
              <p:nvSpPr>
                <p:cNvPr id="11834" name="Freeform 94"/>
                <p:cNvSpPr>
                  <a:spLocks/>
                </p:cNvSpPr>
                <p:nvPr/>
              </p:nvSpPr>
              <p:spPr bwMode="auto">
                <a:xfrm>
                  <a:off x="3667" y="1735"/>
                  <a:ext cx="876" cy="23"/>
                </a:xfrm>
                <a:custGeom>
                  <a:avLst/>
                  <a:gdLst>
                    <a:gd name="T0" fmla="*/ 0 w 876"/>
                    <a:gd name="T1" fmla="*/ 0 h 23"/>
                    <a:gd name="T2" fmla="*/ 875 w 876"/>
                    <a:gd name="T3" fmla="*/ 0 h 23"/>
                    <a:gd name="T4" fmla="*/ 875 w 876"/>
                    <a:gd name="T5" fmla="*/ 22 h 23"/>
                    <a:gd name="T6" fmla="*/ 0 w 876"/>
                    <a:gd name="T7" fmla="*/ 22 h 23"/>
                    <a:gd name="T8" fmla="*/ 0 w 876"/>
                    <a:gd name="T9" fmla="*/ 0 h 23"/>
                    <a:gd name="T10" fmla="*/ 0 60000 65536"/>
                    <a:gd name="T11" fmla="*/ 0 60000 65536"/>
                    <a:gd name="T12" fmla="*/ 0 60000 65536"/>
                    <a:gd name="T13" fmla="*/ 0 60000 65536"/>
                    <a:gd name="T14" fmla="*/ 0 60000 65536"/>
                    <a:gd name="T15" fmla="*/ 0 w 876"/>
                    <a:gd name="T16" fmla="*/ 0 h 23"/>
                    <a:gd name="T17" fmla="*/ 876 w 876"/>
                    <a:gd name="T18" fmla="*/ 23 h 23"/>
                  </a:gdLst>
                  <a:ahLst/>
                  <a:cxnLst>
                    <a:cxn ang="T10">
                      <a:pos x="T0" y="T1"/>
                    </a:cxn>
                    <a:cxn ang="T11">
                      <a:pos x="T2" y="T3"/>
                    </a:cxn>
                    <a:cxn ang="T12">
                      <a:pos x="T4" y="T5"/>
                    </a:cxn>
                    <a:cxn ang="T13">
                      <a:pos x="T6" y="T7"/>
                    </a:cxn>
                    <a:cxn ang="T14">
                      <a:pos x="T8" y="T9"/>
                    </a:cxn>
                  </a:cxnLst>
                  <a:rect l="T15" t="T16" r="T17" b="T18"/>
                  <a:pathLst>
                    <a:path w="876" h="23">
                      <a:moveTo>
                        <a:pt x="0" y="0"/>
                      </a:moveTo>
                      <a:lnTo>
                        <a:pt x="875" y="0"/>
                      </a:lnTo>
                      <a:lnTo>
                        <a:pt x="875" y="22"/>
                      </a:lnTo>
                      <a:lnTo>
                        <a:pt x="0" y="22"/>
                      </a:lnTo>
                      <a:lnTo>
                        <a:pt x="0" y="0"/>
                      </a:lnTo>
                    </a:path>
                  </a:pathLst>
                </a:custGeom>
                <a:solidFill>
                  <a:srgbClr val="104010"/>
                </a:solidFill>
                <a:ln w="9525" cap="rnd">
                  <a:noFill/>
                  <a:round/>
                  <a:headEnd type="none" w="sm" len="sm"/>
                  <a:tailEnd type="none" w="sm" len="sm"/>
                </a:ln>
              </p:spPr>
              <p:txBody>
                <a:bodyPr/>
                <a:lstStyle/>
                <a:p>
                  <a:endParaRPr lang="en-US">
                    <a:solidFill>
                      <a:srgbClr val="FFFFFF"/>
                    </a:solidFill>
                  </a:endParaRPr>
                </a:p>
              </p:txBody>
            </p:sp>
            <p:sp>
              <p:nvSpPr>
                <p:cNvPr id="11835" name="Rectangle 95"/>
                <p:cNvSpPr>
                  <a:spLocks noChangeArrowheads="1"/>
                </p:cNvSpPr>
                <p:nvPr/>
              </p:nvSpPr>
              <p:spPr bwMode="auto">
                <a:xfrm>
                  <a:off x="3736" y="1647"/>
                  <a:ext cx="115" cy="63"/>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sp>
              <p:nvSpPr>
                <p:cNvPr id="11836" name="Rectangle 96" descr="Narrow vertical"/>
                <p:cNvSpPr>
                  <a:spLocks noChangeArrowheads="1"/>
                </p:cNvSpPr>
                <p:nvPr/>
              </p:nvSpPr>
              <p:spPr bwMode="auto">
                <a:xfrm>
                  <a:off x="3694" y="1748"/>
                  <a:ext cx="390" cy="17"/>
                </a:xfrm>
                <a:prstGeom prst="rect">
                  <a:avLst/>
                </a:prstGeom>
                <a:pattFill prst="narVert">
                  <a:fgClr>
                    <a:srgbClr val="FF9900"/>
                  </a:fgClr>
                  <a:bgClr>
                    <a:srgbClr val="FFFF00"/>
                  </a:bgClr>
                </a:pattFill>
                <a:ln w="12700">
                  <a:solidFill>
                    <a:srgbClr val="000000"/>
                  </a:solidFill>
                  <a:miter lim="800000"/>
                  <a:headEnd/>
                  <a:tailEnd/>
                </a:ln>
              </p:spPr>
              <p:txBody>
                <a:bodyPr wrap="none" anchor="ctr"/>
                <a:lstStyle/>
                <a:p>
                  <a:endParaRPr lang="en-US">
                    <a:solidFill>
                      <a:srgbClr val="FFFFFF"/>
                    </a:solidFill>
                  </a:endParaRPr>
                </a:p>
              </p:txBody>
            </p:sp>
            <p:sp>
              <p:nvSpPr>
                <p:cNvPr id="11837" name="Rectangle 97" descr="Narrow vertical"/>
                <p:cNvSpPr>
                  <a:spLocks noChangeArrowheads="1"/>
                </p:cNvSpPr>
                <p:nvPr/>
              </p:nvSpPr>
              <p:spPr bwMode="auto">
                <a:xfrm>
                  <a:off x="4127" y="1748"/>
                  <a:ext cx="390" cy="17"/>
                </a:xfrm>
                <a:prstGeom prst="rect">
                  <a:avLst/>
                </a:prstGeom>
                <a:pattFill prst="narVert">
                  <a:fgClr>
                    <a:srgbClr val="FF9900"/>
                  </a:fgClr>
                  <a:bgClr>
                    <a:srgbClr val="FFFF00"/>
                  </a:bgClr>
                </a:pattFill>
                <a:ln w="12700">
                  <a:solidFill>
                    <a:srgbClr val="000000"/>
                  </a:solidFill>
                  <a:miter lim="800000"/>
                  <a:headEnd/>
                  <a:tailEnd/>
                </a:ln>
              </p:spPr>
              <p:txBody>
                <a:bodyPr wrap="none" anchor="ctr"/>
                <a:lstStyle/>
                <a:p>
                  <a:endParaRPr lang="en-US">
                    <a:solidFill>
                      <a:srgbClr val="FFFFFF"/>
                    </a:solidFill>
                  </a:endParaRPr>
                </a:p>
              </p:txBody>
            </p:sp>
            <p:sp>
              <p:nvSpPr>
                <p:cNvPr id="11838" name="Rectangle 98"/>
                <p:cNvSpPr>
                  <a:spLocks noChangeArrowheads="1"/>
                </p:cNvSpPr>
                <p:nvPr/>
              </p:nvSpPr>
              <p:spPr bwMode="auto">
                <a:xfrm>
                  <a:off x="3894" y="1647"/>
                  <a:ext cx="119" cy="61"/>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sp>
              <p:nvSpPr>
                <p:cNvPr id="11839" name="Rectangle 99"/>
                <p:cNvSpPr>
                  <a:spLocks noChangeArrowheads="1"/>
                </p:cNvSpPr>
                <p:nvPr/>
              </p:nvSpPr>
              <p:spPr bwMode="auto">
                <a:xfrm>
                  <a:off x="4053" y="1647"/>
                  <a:ext cx="117" cy="63"/>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sp>
              <p:nvSpPr>
                <p:cNvPr id="11840" name="Rectangle 100"/>
                <p:cNvSpPr>
                  <a:spLocks noChangeArrowheads="1"/>
                </p:cNvSpPr>
                <p:nvPr/>
              </p:nvSpPr>
              <p:spPr bwMode="auto">
                <a:xfrm>
                  <a:off x="4212" y="1647"/>
                  <a:ext cx="116" cy="61"/>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sp>
              <p:nvSpPr>
                <p:cNvPr id="11841" name="Rectangle 101"/>
                <p:cNvSpPr>
                  <a:spLocks noChangeArrowheads="1"/>
                </p:cNvSpPr>
                <p:nvPr/>
              </p:nvSpPr>
              <p:spPr bwMode="auto">
                <a:xfrm>
                  <a:off x="4370" y="1647"/>
                  <a:ext cx="118" cy="61"/>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grpSp>
        </p:grpSp>
      </p:grpSp>
      <p:sp>
        <p:nvSpPr>
          <p:cNvPr id="11268" name="Line 102"/>
          <p:cNvSpPr>
            <a:spLocks noChangeShapeType="1"/>
          </p:cNvSpPr>
          <p:nvPr/>
        </p:nvSpPr>
        <p:spPr bwMode="auto">
          <a:xfrm>
            <a:off x="1157288" y="2811463"/>
            <a:ext cx="674687" cy="1587"/>
          </a:xfrm>
          <a:prstGeom prst="line">
            <a:avLst/>
          </a:prstGeom>
          <a:noFill/>
          <a:ln w="34925">
            <a:solidFill>
              <a:srgbClr val="C0C0C0"/>
            </a:solidFill>
            <a:round/>
            <a:headEnd/>
            <a:tailEnd/>
          </a:ln>
        </p:spPr>
        <p:txBody>
          <a:bodyPr/>
          <a:lstStyle/>
          <a:p>
            <a:endParaRPr lang="en-US"/>
          </a:p>
        </p:txBody>
      </p:sp>
      <p:grpSp>
        <p:nvGrpSpPr>
          <p:cNvPr id="8" name="Group 103"/>
          <p:cNvGrpSpPr>
            <a:grpSpLocks/>
          </p:cNvGrpSpPr>
          <p:nvPr/>
        </p:nvGrpSpPr>
        <p:grpSpPr bwMode="auto">
          <a:xfrm>
            <a:off x="669925" y="2600325"/>
            <a:ext cx="596900" cy="277813"/>
            <a:chOff x="4640" y="2611"/>
            <a:chExt cx="495" cy="232"/>
          </a:xfrm>
        </p:grpSpPr>
        <p:pic>
          <p:nvPicPr>
            <p:cNvPr id="11809" name="Picture 104"/>
            <p:cNvPicPr>
              <a:picLocks noChangeAspect="1" noChangeArrowheads="1"/>
            </p:cNvPicPr>
            <p:nvPr/>
          </p:nvPicPr>
          <p:blipFill>
            <a:blip r:embed="rId4">
              <a:clrChange>
                <a:clrFrom>
                  <a:srgbClr val="FEFEFE"/>
                </a:clrFrom>
                <a:clrTo>
                  <a:srgbClr val="FEFEFE">
                    <a:alpha val="0"/>
                  </a:srgbClr>
                </a:clrTo>
              </a:clrChange>
            </a:blip>
            <a:srcRect/>
            <a:stretch>
              <a:fillRect/>
            </a:stretch>
          </p:blipFill>
          <p:spPr bwMode="auto">
            <a:xfrm>
              <a:off x="4918" y="2611"/>
              <a:ext cx="217" cy="232"/>
            </a:xfrm>
            <a:prstGeom prst="rect">
              <a:avLst/>
            </a:prstGeom>
            <a:noFill/>
            <a:ln w="9525">
              <a:noFill/>
              <a:miter lim="800000"/>
              <a:headEnd/>
              <a:tailEnd/>
            </a:ln>
          </p:spPr>
        </p:pic>
        <p:pic>
          <p:nvPicPr>
            <p:cNvPr id="11810" name="Picture 105"/>
            <p:cNvPicPr>
              <a:picLocks noChangeAspect="1" noChangeArrowheads="1"/>
            </p:cNvPicPr>
            <p:nvPr/>
          </p:nvPicPr>
          <p:blipFill>
            <a:blip r:embed="rId4">
              <a:clrChange>
                <a:clrFrom>
                  <a:srgbClr val="FEFEFE"/>
                </a:clrFrom>
                <a:clrTo>
                  <a:srgbClr val="FEFEFE">
                    <a:alpha val="0"/>
                  </a:srgbClr>
                </a:clrTo>
              </a:clrChange>
            </a:blip>
            <a:srcRect/>
            <a:stretch>
              <a:fillRect/>
            </a:stretch>
          </p:blipFill>
          <p:spPr bwMode="auto">
            <a:xfrm>
              <a:off x="4825" y="2611"/>
              <a:ext cx="217" cy="232"/>
            </a:xfrm>
            <a:prstGeom prst="rect">
              <a:avLst/>
            </a:prstGeom>
            <a:noFill/>
            <a:ln w="9525">
              <a:noFill/>
              <a:miter lim="800000"/>
              <a:headEnd/>
              <a:tailEnd/>
            </a:ln>
          </p:spPr>
        </p:pic>
        <p:pic>
          <p:nvPicPr>
            <p:cNvPr id="11811" name="Picture 106"/>
            <p:cNvPicPr>
              <a:picLocks noChangeAspect="1" noChangeArrowheads="1"/>
            </p:cNvPicPr>
            <p:nvPr/>
          </p:nvPicPr>
          <p:blipFill>
            <a:blip r:embed="rId4">
              <a:clrChange>
                <a:clrFrom>
                  <a:srgbClr val="FEFEFE"/>
                </a:clrFrom>
                <a:clrTo>
                  <a:srgbClr val="FEFEFE">
                    <a:alpha val="0"/>
                  </a:srgbClr>
                </a:clrTo>
              </a:clrChange>
            </a:blip>
            <a:srcRect/>
            <a:stretch>
              <a:fillRect/>
            </a:stretch>
          </p:blipFill>
          <p:spPr bwMode="auto">
            <a:xfrm>
              <a:off x="4733" y="2611"/>
              <a:ext cx="217" cy="232"/>
            </a:xfrm>
            <a:prstGeom prst="rect">
              <a:avLst/>
            </a:prstGeom>
            <a:noFill/>
            <a:ln w="9525">
              <a:noFill/>
              <a:miter lim="800000"/>
              <a:headEnd/>
              <a:tailEnd/>
            </a:ln>
          </p:spPr>
        </p:pic>
        <p:pic>
          <p:nvPicPr>
            <p:cNvPr id="11812" name="Picture 107"/>
            <p:cNvPicPr>
              <a:picLocks noChangeAspect="1" noChangeArrowheads="1"/>
            </p:cNvPicPr>
            <p:nvPr/>
          </p:nvPicPr>
          <p:blipFill>
            <a:blip r:embed="rId4">
              <a:clrChange>
                <a:clrFrom>
                  <a:srgbClr val="FEFEFE"/>
                </a:clrFrom>
                <a:clrTo>
                  <a:srgbClr val="FEFEFE">
                    <a:alpha val="0"/>
                  </a:srgbClr>
                </a:clrTo>
              </a:clrChange>
            </a:blip>
            <a:srcRect/>
            <a:stretch>
              <a:fillRect/>
            </a:stretch>
          </p:blipFill>
          <p:spPr bwMode="auto">
            <a:xfrm>
              <a:off x="4640" y="2611"/>
              <a:ext cx="218" cy="232"/>
            </a:xfrm>
            <a:prstGeom prst="rect">
              <a:avLst/>
            </a:prstGeom>
            <a:noFill/>
            <a:ln w="9525">
              <a:noFill/>
              <a:miter lim="800000"/>
              <a:headEnd/>
              <a:tailEnd/>
            </a:ln>
          </p:spPr>
        </p:pic>
      </p:grpSp>
      <p:grpSp>
        <p:nvGrpSpPr>
          <p:cNvPr id="9" name="Group 108"/>
          <p:cNvGrpSpPr>
            <a:grpSpLocks/>
          </p:cNvGrpSpPr>
          <p:nvPr/>
        </p:nvGrpSpPr>
        <p:grpSpPr bwMode="auto">
          <a:xfrm flipH="1">
            <a:off x="539750" y="1525588"/>
            <a:ext cx="985838" cy="558800"/>
            <a:chOff x="4336" y="1752"/>
            <a:chExt cx="819" cy="468"/>
          </a:xfrm>
        </p:grpSpPr>
        <p:sp>
          <p:nvSpPr>
            <p:cNvPr id="11714" name="Line 109"/>
            <p:cNvSpPr>
              <a:spLocks noChangeShapeType="1"/>
            </p:cNvSpPr>
            <p:nvPr/>
          </p:nvSpPr>
          <p:spPr bwMode="auto">
            <a:xfrm flipV="1">
              <a:off x="4343" y="2132"/>
              <a:ext cx="462" cy="1"/>
            </a:xfrm>
            <a:prstGeom prst="line">
              <a:avLst/>
            </a:prstGeom>
            <a:noFill/>
            <a:ln w="44450">
              <a:solidFill>
                <a:srgbClr val="C0C0C0"/>
              </a:solidFill>
              <a:round/>
              <a:headEnd/>
              <a:tailEnd/>
            </a:ln>
          </p:spPr>
          <p:txBody>
            <a:bodyPr/>
            <a:lstStyle/>
            <a:p>
              <a:endParaRPr lang="en-US"/>
            </a:p>
          </p:txBody>
        </p:sp>
        <p:sp>
          <p:nvSpPr>
            <p:cNvPr id="11715" name="Line 110"/>
            <p:cNvSpPr>
              <a:spLocks noChangeShapeType="1"/>
            </p:cNvSpPr>
            <p:nvPr/>
          </p:nvSpPr>
          <p:spPr bwMode="auto">
            <a:xfrm flipV="1">
              <a:off x="4336" y="1930"/>
              <a:ext cx="476" cy="2"/>
            </a:xfrm>
            <a:prstGeom prst="line">
              <a:avLst/>
            </a:prstGeom>
            <a:noFill/>
            <a:ln w="44450">
              <a:solidFill>
                <a:srgbClr val="C0C0C0"/>
              </a:solidFill>
              <a:round/>
              <a:headEnd/>
              <a:tailEnd/>
            </a:ln>
          </p:spPr>
          <p:txBody>
            <a:bodyPr/>
            <a:lstStyle/>
            <a:p>
              <a:endParaRPr lang="en-US"/>
            </a:p>
          </p:txBody>
        </p:sp>
        <p:grpSp>
          <p:nvGrpSpPr>
            <p:cNvPr id="10" name="Group 111"/>
            <p:cNvGrpSpPr>
              <a:grpSpLocks/>
            </p:cNvGrpSpPr>
            <p:nvPr/>
          </p:nvGrpSpPr>
          <p:grpSpPr bwMode="auto">
            <a:xfrm>
              <a:off x="4556" y="1752"/>
              <a:ext cx="599" cy="468"/>
              <a:chOff x="4716" y="1752"/>
              <a:chExt cx="599" cy="468"/>
            </a:xfrm>
          </p:grpSpPr>
          <p:grpSp>
            <p:nvGrpSpPr>
              <p:cNvPr id="11" name="Group 112"/>
              <p:cNvGrpSpPr>
                <a:grpSpLocks/>
              </p:cNvGrpSpPr>
              <p:nvPr/>
            </p:nvGrpSpPr>
            <p:grpSpPr bwMode="auto">
              <a:xfrm rot="-1273006">
                <a:off x="4853" y="1752"/>
                <a:ext cx="462" cy="183"/>
                <a:chOff x="3667" y="1613"/>
                <a:chExt cx="876" cy="152"/>
              </a:xfrm>
            </p:grpSpPr>
            <p:sp>
              <p:nvSpPr>
                <p:cNvPr id="11787" name="Rectangle 113"/>
                <p:cNvSpPr>
                  <a:spLocks noChangeArrowheads="1"/>
                </p:cNvSpPr>
                <p:nvPr/>
              </p:nvSpPr>
              <p:spPr bwMode="auto">
                <a:xfrm>
                  <a:off x="3678" y="1694"/>
                  <a:ext cx="390" cy="21"/>
                </a:xfrm>
                <a:prstGeom prst="rect">
                  <a:avLst/>
                </a:prstGeom>
                <a:noFill/>
                <a:ln w="12700">
                  <a:solidFill>
                    <a:srgbClr val="000000"/>
                  </a:solidFill>
                  <a:miter lim="800000"/>
                  <a:headEnd/>
                  <a:tailEnd/>
                </a:ln>
              </p:spPr>
              <p:txBody>
                <a:bodyPr wrap="none" anchor="ctr"/>
                <a:lstStyle/>
                <a:p>
                  <a:endParaRPr lang="en-US">
                    <a:solidFill>
                      <a:srgbClr val="FFFFFF"/>
                    </a:solidFill>
                  </a:endParaRPr>
                </a:p>
              </p:txBody>
            </p:sp>
            <p:sp>
              <p:nvSpPr>
                <p:cNvPr id="11788" name="Rectangle 114"/>
                <p:cNvSpPr>
                  <a:spLocks noChangeArrowheads="1"/>
                </p:cNvSpPr>
                <p:nvPr/>
              </p:nvSpPr>
              <p:spPr bwMode="auto">
                <a:xfrm>
                  <a:off x="4113" y="1694"/>
                  <a:ext cx="390" cy="21"/>
                </a:xfrm>
                <a:prstGeom prst="rect">
                  <a:avLst/>
                </a:prstGeom>
                <a:noFill/>
                <a:ln w="12700">
                  <a:solidFill>
                    <a:srgbClr val="000000"/>
                  </a:solidFill>
                  <a:miter lim="800000"/>
                  <a:headEnd/>
                  <a:tailEnd/>
                </a:ln>
              </p:spPr>
              <p:txBody>
                <a:bodyPr wrap="none" anchor="ctr"/>
                <a:lstStyle/>
                <a:p>
                  <a:endParaRPr lang="en-US">
                    <a:solidFill>
                      <a:srgbClr val="FFFFFF"/>
                    </a:solidFill>
                  </a:endParaRPr>
                </a:p>
              </p:txBody>
            </p:sp>
            <p:sp>
              <p:nvSpPr>
                <p:cNvPr id="11789" name="Freeform 115"/>
                <p:cNvSpPr>
                  <a:spLocks/>
                </p:cNvSpPr>
                <p:nvPr/>
              </p:nvSpPr>
              <p:spPr bwMode="auto">
                <a:xfrm>
                  <a:off x="3667" y="1613"/>
                  <a:ext cx="876" cy="22"/>
                </a:xfrm>
                <a:custGeom>
                  <a:avLst/>
                  <a:gdLst>
                    <a:gd name="T0" fmla="*/ 0 w 876"/>
                    <a:gd name="T1" fmla="*/ 0 h 22"/>
                    <a:gd name="T2" fmla="*/ 875 w 876"/>
                    <a:gd name="T3" fmla="*/ 0 h 22"/>
                    <a:gd name="T4" fmla="*/ 875 w 876"/>
                    <a:gd name="T5" fmla="*/ 21 h 22"/>
                    <a:gd name="T6" fmla="*/ 0 w 876"/>
                    <a:gd name="T7" fmla="*/ 21 h 22"/>
                    <a:gd name="T8" fmla="*/ 0 w 876"/>
                    <a:gd name="T9" fmla="*/ 0 h 22"/>
                    <a:gd name="T10" fmla="*/ 0 60000 65536"/>
                    <a:gd name="T11" fmla="*/ 0 60000 65536"/>
                    <a:gd name="T12" fmla="*/ 0 60000 65536"/>
                    <a:gd name="T13" fmla="*/ 0 60000 65536"/>
                    <a:gd name="T14" fmla="*/ 0 60000 65536"/>
                    <a:gd name="T15" fmla="*/ 0 w 876"/>
                    <a:gd name="T16" fmla="*/ 0 h 22"/>
                    <a:gd name="T17" fmla="*/ 876 w 876"/>
                    <a:gd name="T18" fmla="*/ 22 h 22"/>
                  </a:gdLst>
                  <a:ahLst/>
                  <a:cxnLst>
                    <a:cxn ang="T10">
                      <a:pos x="T0" y="T1"/>
                    </a:cxn>
                    <a:cxn ang="T11">
                      <a:pos x="T2" y="T3"/>
                    </a:cxn>
                    <a:cxn ang="T12">
                      <a:pos x="T4" y="T5"/>
                    </a:cxn>
                    <a:cxn ang="T13">
                      <a:pos x="T6" y="T7"/>
                    </a:cxn>
                    <a:cxn ang="T14">
                      <a:pos x="T8" y="T9"/>
                    </a:cxn>
                  </a:cxnLst>
                  <a:rect l="T15" t="T16" r="T17" b="T18"/>
                  <a:pathLst>
                    <a:path w="876" h="22">
                      <a:moveTo>
                        <a:pt x="0" y="0"/>
                      </a:moveTo>
                      <a:lnTo>
                        <a:pt x="875" y="0"/>
                      </a:lnTo>
                      <a:lnTo>
                        <a:pt x="875" y="21"/>
                      </a:lnTo>
                      <a:lnTo>
                        <a:pt x="0" y="21"/>
                      </a:lnTo>
                      <a:lnTo>
                        <a:pt x="0" y="0"/>
                      </a:lnTo>
                    </a:path>
                  </a:pathLst>
                </a:custGeom>
                <a:solidFill>
                  <a:srgbClr val="339933"/>
                </a:solidFill>
                <a:ln w="9525" cap="rnd">
                  <a:noFill/>
                  <a:round/>
                  <a:headEnd type="none" w="sm" len="sm"/>
                  <a:tailEnd type="none" w="sm" len="sm"/>
                </a:ln>
              </p:spPr>
              <p:txBody>
                <a:bodyPr/>
                <a:lstStyle/>
                <a:p>
                  <a:endParaRPr lang="en-US">
                    <a:solidFill>
                      <a:srgbClr val="FFFFFF"/>
                    </a:solidFill>
                  </a:endParaRPr>
                </a:p>
              </p:txBody>
            </p:sp>
            <p:sp>
              <p:nvSpPr>
                <p:cNvPr id="11790" name="Freeform 116"/>
                <p:cNvSpPr>
                  <a:spLocks/>
                </p:cNvSpPr>
                <p:nvPr/>
              </p:nvSpPr>
              <p:spPr bwMode="auto">
                <a:xfrm>
                  <a:off x="3667" y="1631"/>
                  <a:ext cx="876" cy="23"/>
                </a:xfrm>
                <a:custGeom>
                  <a:avLst/>
                  <a:gdLst>
                    <a:gd name="T0" fmla="*/ 0 w 876"/>
                    <a:gd name="T1" fmla="*/ 0 h 23"/>
                    <a:gd name="T2" fmla="*/ 875 w 876"/>
                    <a:gd name="T3" fmla="*/ 0 h 23"/>
                    <a:gd name="T4" fmla="*/ 875 w 876"/>
                    <a:gd name="T5" fmla="*/ 22 h 23"/>
                    <a:gd name="T6" fmla="*/ 0 w 876"/>
                    <a:gd name="T7" fmla="*/ 22 h 23"/>
                    <a:gd name="T8" fmla="*/ 0 w 876"/>
                    <a:gd name="T9" fmla="*/ 0 h 23"/>
                    <a:gd name="T10" fmla="*/ 0 60000 65536"/>
                    <a:gd name="T11" fmla="*/ 0 60000 65536"/>
                    <a:gd name="T12" fmla="*/ 0 60000 65536"/>
                    <a:gd name="T13" fmla="*/ 0 60000 65536"/>
                    <a:gd name="T14" fmla="*/ 0 60000 65536"/>
                    <a:gd name="T15" fmla="*/ 0 w 876"/>
                    <a:gd name="T16" fmla="*/ 0 h 23"/>
                    <a:gd name="T17" fmla="*/ 876 w 876"/>
                    <a:gd name="T18" fmla="*/ 23 h 23"/>
                  </a:gdLst>
                  <a:ahLst/>
                  <a:cxnLst>
                    <a:cxn ang="T10">
                      <a:pos x="T0" y="T1"/>
                    </a:cxn>
                    <a:cxn ang="T11">
                      <a:pos x="T2" y="T3"/>
                    </a:cxn>
                    <a:cxn ang="T12">
                      <a:pos x="T4" y="T5"/>
                    </a:cxn>
                    <a:cxn ang="T13">
                      <a:pos x="T6" y="T7"/>
                    </a:cxn>
                    <a:cxn ang="T14">
                      <a:pos x="T8" y="T9"/>
                    </a:cxn>
                  </a:cxnLst>
                  <a:rect l="T15" t="T16" r="T17" b="T18"/>
                  <a:pathLst>
                    <a:path w="876" h="23">
                      <a:moveTo>
                        <a:pt x="0" y="0"/>
                      </a:moveTo>
                      <a:lnTo>
                        <a:pt x="875" y="0"/>
                      </a:lnTo>
                      <a:lnTo>
                        <a:pt x="875" y="22"/>
                      </a:lnTo>
                      <a:lnTo>
                        <a:pt x="0" y="22"/>
                      </a:lnTo>
                      <a:lnTo>
                        <a:pt x="0" y="0"/>
                      </a:lnTo>
                    </a:path>
                  </a:pathLst>
                </a:custGeom>
                <a:solidFill>
                  <a:srgbClr val="309830"/>
                </a:solidFill>
                <a:ln w="9525" cap="rnd">
                  <a:noFill/>
                  <a:round/>
                  <a:headEnd type="none" w="sm" len="sm"/>
                  <a:tailEnd type="none" w="sm" len="sm"/>
                </a:ln>
              </p:spPr>
              <p:txBody>
                <a:bodyPr/>
                <a:lstStyle/>
                <a:p>
                  <a:endParaRPr lang="en-US">
                    <a:solidFill>
                      <a:srgbClr val="FFFFFF"/>
                    </a:solidFill>
                  </a:endParaRPr>
                </a:p>
              </p:txBody>
            </p:sp>
            <p:sp>
              <p:nvSpPr>
                <p:cNvPr id="11791" name="Freeform 117"/>
                <p:cNvSpPr>
                  <a:spLocks/>
                </p:cNvSpPr>
                <p:nvPr/>
              </p:nvSpPr>
              <p:spPr bwMode="auto">
                <a:xfrm>
                  <a:off x="3667" y="1641"/>
                  <a:ext cx="876" cy="20"/>
                </a:xfrm>
                <a:custGeom>
                  <a:avLst/>
                  <a:gdLst>
                    <a:gd name="T0" fmla="*/ 0 w 876"/>
                    <a:gd name="T1" fmla="*/ 0 h 20"/>
                    <a:gd name="T2" fmla="*/ 875 w 876"/>
                    <a:gd name="T3" fmla="*/ 0 h 20"/>
                    <a:gd name="T4" fmla="*/ 875 w 876"/>
                    <a:gd name="T5" fmla="*/ 19 h 20"/>
                    <a:gd name="T6" fmla="*/ 0 w 876"/>
                    <a:gd name="T7" fmla="*/ 19 h 20"/>
                    <a:gd name="T8" fmla="*/ 0 w 876"/>
                    <a:gd name="T9" fmla="*/ 0 h 20"/>
                    <a:gd name="T10" fmla="*/ 0 60000 65536"/>
                    <a:gd name="T11" fmla="*/ 0 60000 65536"/>
                    <a:gd name="T12" fmla="*/ 0 60000 65536"/>
                    <a:gd name="T13" fmla="*/ 0 60000 65536"/>
                    <a:gd name="T14" fmla="*/ 0 60000 65536"/>
                    <a:gd name="T15" fmla="*/ 0 w 876"/>
                    <a:gd name="T16" fmla="*/ 0 h 20"/>
                    <a:gd name="T17" fmla="*/ 876 w 876"/>
                    <a:gd name="T18" fmla="*/ 20 h 20"/>
                  </a:gdLst>
                  <a:ahLst/>
                  <a:cxnLst>
                    <a:cxn ang="T10">
                      <a:pos x="T0" y="T1"/>
                    </a:cxn>
                    <a:cxn ang="T11">
                      <a:pos x="T2" y="T3"/>
                    </a:cxn>
                    <a:cxn ang="T12">
                      <a:pos x="T4" y="T5"/>
                    </a:cxn>
                    <a:cxn ang="T13">
                      <a:pos x="T6" y="T7"/>
                    </a:cxn>
                    <a:cxn ang="T14">
                      <a:pos x="T8" y="T9"/>
                    </a:cxn>
                  </a:cxnLst>
                  <a:rect l="T15" t="T16" r="T17" b="T18"/>
                  <a:pathLst>
                    <a:path w="876" h="20">
                      <a:moveTo>
                        <a:pt x="0" y="0"/>
                      </a:moveTo>
                      <a:lnTo>
                        <a:pt x="875" y="0"/>
                      </a:lnTo>
                      <a:lnTo>
                        <a:pt x="875" y="19"/>
                      </a:lnTo>
                      <a:lnTo>
                        <a:pt x="0" y="19"/>
                      </a:lnTo>
                      <a:lnTo>
                        <a:pt x="0" y="0"/>
                      </a:lnTo>
                    </a:path>
                  </a:pathLst>
                </a:custGeom>
                <a:solidFill>
                  <a:srgbClr val="309030"/>
                </a:solidFill>
                <a:ln w="9525" cap="rnd">
                  <a:noFill/>
                  <a:round/>
                  <a:headEnd type="none" w="sm" len="sm"/>
                  <a:tailEnd type="none" w="sm" len="sm"/>
                </a:ln>
              </p:spPr>
              <p:txBody>
                <a:bodyPr/>
                <a:lstStyle/>
                <a:p>
                  <a:endParaRPr lang="en-US">
                    <a:solidFill>
                      <a:srgbClr val="FFFFFF"/>
                    </a:solidFill>
                  </a:endParaRPr>
                </a:p>
              </p:txBody>
            </p:sp>
            <p:sp>
              <p:nvSpPr>
                <p:cNvPr id="11792" name="Freeform 118"/>
                <p:cNvSpPr>
                  <a:spLocks/>
                </p:cNvSpPr>
                <p:nvPr/>
              </p:nvSpPr>
              <p:spPr bwMode="auto">
                <a:xfrm>
                  <a:off x="3667" y="1650"/>
                  <a:ext cx="876" cy="22"/>
                </a:xfrm>
                <a:custGeom>
                  <a:avLst/>
                  <a:gdLst>
                    <a:gd name="T0" fmla="*/ 0 w 876"/>
                    <a:gd name="T1" fmla="*/ 0 h 22"/>
                    <a:gd name="T2" fmla="*/ 875 w 876"/>
                    <a:gd name="T3" fmla="*/ 0 h 22"/>
                    <a:gd name="T4" fmla="*/ 875 w 876"/>
                    <a:gd name="T5" fmla="*/ 21 h 22"/>
                    <a:gd name="T6" fmla="*/ 0 w 876"/>
                    <a:gd name="T7" fmla="*/ 21 h 22"/>
                    <a:gd name="T8" fmla="*/ 0 w 876"/>
                    <a:gd name="T9" fmla="*/ 0 h 22"/>
                    <a:gd name="T10" fmla="*/ 0 60000 65536"/>
                    <a:gd name="T11" fmla="*/ 0 60000 65536"/>
                    <a:gd name="T12" fmla="*/ 0 60000 65536"/>
                    <a:gd name="T13" fmla="*/ 0 60000 65536"/>
                    <a:gd name="T14" fmla="*/ 0 60000 65536"/>
                    <a:gd name="T15" fmla="*/ 0 w 876"/>
                    <a:gd name="T16" fmla="*/ 0 h 22"/>
                    <a:gd name="T17" fmla="*/ 876 w 876"/>
                    <a:gd name="T18" fmla="*/ 22 h 22"/>
                  </a:gdLst>
                  <a:ahLst/>
                  <a:cxnLst>
                    <a:cxn ang="T10">
                      <a:pos x="T0" y="T1"/>
                    </a:cxn>
                    <a:cxn ang="T11">
                      <a:pos x="T2" y="T3"/>
                    </a:cxn>
                    <a:cxn ang="T12">
                      <a:pos x="T4" y="T5"/>
                    </a:cxn>
                    <a:cxn ang="T13">
                      <a:pos x="T6" y="T7"/>
                    </a:cxn>
                    <a:cxn ang="T14">
                      <a:pos x="T8" y="T9"/>
                    </a:cxn>
                  </a:cxnLst>
                  <a:rect l="T15" t="T16" r="T17" b="T18"/>
                  <a:pathLst>
                    <a:path w="876" h="22">
                      <a:moveTo>
                        <a:pt x="0" y="0"/>
                      </a:moveTo>
                      <a:lnTo>
                        <a:pt x="875" y="0"/>
                      </a:lnTo>
                      <a:lnTo>
                        <a:pt x="875" y="21"/>
                      </a:lnTo>
                      <a:lnTo>
                        <a:pt x="0" y="21"/>
                      </a:lnTo>
                      <a:lnTo>
                        <a:pt x="0" y="0"/>
                      </a:lnTo>
                    </a:path>
                  </a:pathLst>
                </a:custGeom>
                <a:solidFill>
                  <a:srgbClr val="288828"/>
                </a:solidFill>
                <a:ln w="9525" cap="rnd">
                  <a:noFill/>
                  <a:round/>
                  <a:headEnd type="none" w="sm" len="sm"/>
                  <a:tailEnd type="none" w="sm" len="sm"/>
                </a:ln>
              </p:spPr>
              <p:txBody>
                <a:bodyPr/>
                <a:lstStyle/>
                <a:p>
                  <a:endParaRPr lang="en-US">
                    <a:solidFill>
                      <a:srgbClr val="FFFFFF"/>
                    </a:solidFill>
                  </a:endParaRPr>
                </a:p>
              </p:txBody>
            </p:sp>
            <p:sp>
              <p:nvSpPr>
                <p:cNvPr id="11793" name="Freeform 119"/>
                <p:cNvSpPr>
                  <a:spLocks/>
                </p:cNvSpPr>
                <p:nvPr/>
              </p:nvSpPr>
              <p:spPr bwMode="auto">
                <a:xfrm>
                  <a:off x="3667" y="1658"/>
                  <a:ext cx="876" cy="22"/>
                </a:xfrm>
                <a:custGeom>
                  <a:avLst/>
                  <a:gdLst>
                    <a:gd name="T0" fmla="*/ 0 w 876"/>
                    <a:gd name="T1" fmla="*/ 0 h 22"/>
                    <a:gd name="T2" fmla="*/ 875 w 876"/>
                    <a:gd name="T3" fmla="*/ 0 h 22"/>
                    <a:gd name="T4" fmla="*/ 875 w 876"/>
                    <a:gd name="T5" fmla="*/ 21 h 22"/>
                    <a:gd name="T6" fmla="*/ 0 w 876"/>
                    <a:gd name="T7" fmla="*/ 21 h 22"/>
                    <a:gd name="T8" fmla="*/ 0 w 876"/>
                    <a:gd name="T9" fmla="*/ 0 h 22"/>
                    <a:gd name="T10" fmla="*/ 0 60000 65536"/>
                    <a:gd name="T11" fmla="*/ 0 60000 65536"/>
                    <a:gd name="T12" fmla="*/ 0 60000 65536"/>
                    <a:gd name="T13" fmla="*/ 0 60000 65536"/>
                    <a:gd name="T14" fmla="*/ 0 60000 65536"/>
                    <a:gd name="T15" fmla="*/ 0 w 876"/>
                    <a:gd name="T16" fmla="*/ 0 h 22"/>
                    <a:gd name="T17" fmla="*/ 876 w 876"/>
                    <a:gd name="T18" fmla="*/ 22 h 22"/>
                  </a:gdLst>
                  <a:ahLst/>
                  <a:cxnLst>
                    <a:cxn ang="T10">
                      <a:pos x="T0" y="T1"/>
                    </a:cxn>
                    <a:cxn ang="T11">
                      <a:pos x="T2" y="T3"/>
                    </a:cxn>
                    <a:cxn ang="T12">
                      <a:pos x="T4" y="T5"/>
                    </a:cxn>
                    <a:cxn ang="T13">
                      <a:pos x="T6" y="T7"/>
                    </a:cxn>
                    <a:cxn ang="T14">
                      <a:pos x="T8" y="T9"/>
                    </a:cxn>
                  </a:cxnLst>
                  <a:rect l="T15" t="T16" r="T17" b="T18"/>
                  <a:pathLst>
                    <a:path w="876" h="22">
                      <a:moveTo>
                        <a:pt x="0" y="0"/>
                      </a:moveTo>
                      <a:lnTo>
                        <a:pt x="875" y="0"/>
                      </a:lnTo>
                      <a:lnTo>
                        <a:pt x="875" y="21"/>
                      </a:lnTo>
                      <a:lnTo>
                        <a:pt x="0" y="21"/>
                      </a:lnTo>
                      <a:lnTo>
                        <a:pt x="0" y="0"/>
                      </a:lnTo>
                    </a:path>
                  </a:pathLst>
                </a:custGeom>
                <a:solidFill>
                  <a:srgbClr val="288028"/>
                </a:solidFill>
                <a:ln w="9525" cap="rnd">
                  <a:noFill/>
                  <a:round/>
                  <a:headEnd type="none" w="sm" len="sm"/>
                  <a:tailEnd type="none" w="sm" len="sm"/>
                </a:ln>
              </p:spPr>
              <p:txBody>
                <a:bodyPr/>
                <a:lstStyle/>
                <a:p>
                  <a:endParaRPr lang="en-US">
                    <a:solidFill>
                      <a:srgbClr val="FFFFFF"/>
                    </a:solidFill>
                  </a:endParaRPr>
                </a:p>
              </p:txBody>
            </p:sp>
            <p:sp>
              <p:nvSpPr>
                <p:cNvPr id="11794" name="Freeform 120"/>
                <p:cNvSpPr>
                  <a:spLocks/>
                </p:cNvSpPr>
                <p:nvPr/>
              </p:nvSpPr>
              <p:spPr bwMode="auto">
                <a:xfrm>
                  <a:off x="3667" y="1669"/>
                  <a:ext cx="876" cy="21"/>
                </a:xfrm>
                <a:custGeom>
                  <a:avLst/>
                  <a:gdLst>
                    <a:gd name="T0" fmla="*/ 0 w 876"/>
                    <a:gd name="T1" fmla="*/ 0 h 21"/>
                    <a:gd name="T2" fmla="*/ 875 w 876"/>
                    <a:gd name="T3" fmla="*/ 0 h 21"/>
                    <a:gd name="T4" fmla="*/ 875 w 876"/>
                    <a:gd name="T5" fmla="*/ 20 h 21"/>
                    <a:gd name="T6" fmla="*/ 0 w 876"/>
                    <a:gd name="T7" fmla="*/ 20 h 21"/>
                    <a:gd name="T8" fmla="*/ 0 w 876"/>
                    <a:gd name="T9" fmla="*/ 0 h 21"/>
                    <a:gd name="T10" fmla="*/ 0 60000 65536"/>
                    <a:gd name="T11" fmla="*/ 0 60000 65536"/>
                    <a:gd name="T12" fmla="*/ 0 60000 65536"/>
                    <a:gd name="T13" fmla="*/ 0 60000 65536"/>
                    <a:gd name="T14" fmla="*/ 0 60000 65536"/>
                    <a:gd name="T15" fmla="*/ 0 w 876"/>
                    <a:gd name="T16" fmla="*/ 0 h 21"/>
                    <a:gd name="T17" fmla="*/ 876 w 876"/>
                    <a:gd name="T18" fmla="*/ 21 h 21"/>
                  </a:gdLst>
                  <a:ahLst/>
                  <a:cxnLst>
                    <a:cxn ang="T10">
                      <a:pos x="T0" y="T1"/>
                    </a:cxn>
                    <a:cxn ang="T11">
                      <a:pos x="T2" y="T3"/>
                    </a:cxn>
                    <a:cxn ang="T12">
                      <a:pos x="T4" y="T5"/>
                    </a:cxn>
                    <a:cxn ang="T13">
                      <a:pos x="T6" y="T7"/>
                    </a:cxn>
                    <a:cxn ang="T14">
                      <a:pos x="T8" y="T9"/>
                    </a:cxn>
                  </a:cxnLst>
                  <a:rect l="T15" t="T16" r="T17" b="T18"/>
                  <a:pathLst>
                    <a:path w="876" h="21">
                      <a:moveTo>
                        <a:pt x="0" y="0"/>
                      </a:moveTo>
                      <a:lnTo>
                        <a:pt x="875" y="0"/>
                      </a:lnTo>
                      <a:lnTo>
                        <a:pt x="875" y="20"/>
                      </a:lnTo>
                      <a:lnTo>
                        <a:pt x="0" y="20"/>
                      </a:lnTo>
                      <a:lnTo>
                        <a:pt x="0" y="0"/>
                      </a:lnTo>
                    </a:path>
                  </a:pathLst>
                </a:custGeom>
                <a:solidFill>
                  <a:srgbClr val="287828"/>
                </a:solidFill>
                <a:ln w="9525" cap="rnd">
                  <a:noFill/>
                  <a:round/>
                  <a:headEnd type="none" w="sm" len="sm"/>
                  <a:tailEnd type="none" w="sm" len="sm"/>
                </a:ln>
              </p:spPr>
              <p:txBody>
                <a:bodyPr/>
                <a:lstStyle/>
                <a:p>
                  <a:endParaRPr lang="en-US">
                    <a:solidFill>
                      <a:srgbClr val="FFFFFF"/>
                    </a:solidFill>
                  </a:endParaRPr>
                </a:p>
              </p:txBody>
            </p:sp>
            <p:sp>
              <p:nvSpPr>
                <p:cNvPr id="11795" name="Freeform 121"/>
                <p:cNvSpPr>
                  <a:spLocks/>
                </p:cNvSpPr>
                <p:nvPr/>
              </p:nvSpPr>
              <p:spPr bwMode="auto">
                <a:xfrm>
                  <a:off x="3667" y="1679"/>
                  <a:ext cx="876" cy="22"/>
                </a:xfrm>
                <a:custGeom>
                  <a:avLst/>
                  <a:gdLst>
                    <a:gd name="T0" fmla="*/ 0 w 876"/>
                    <a:gd name="T1" fmla="*/ 0 h 22"/>
                    <a:gd name="T2" fmla="*/ 875 w 876"/>
                    <a:gd name="T3" fmla="*/ 0 h 22"/>
                    <a:gd name="T4" fmla="*/ 875 w 876"/>
                    <a:gd name="T5" fmla="*/ 21 h 22"/>
                    <a:gd name="T6" fmla="*/ 0 w 876"/>
                    <a:gd name="T7" fmla="*/ 21 h 22"/>
                    <a:gd name="T8" fmla="*/ 0 w 876"/>
                    <a:gd name="T9" fmla="*/ 0 h 22"/>
                    <a:gd name="T10" fmla="*/ 0 60000 65536"/>
                    <a:gd name="T11" fmla="*/ 0 60000 65536"/>
                    <a:gd name="T12" fmla="*/ 0 60000 65536"/>
                    <a:gd name="T13" fmla="*/ 0 60000 65536"/>
                    <a:gd name="T14" fmla="*/ 0 60000 65536"/>
                    <a:gd name="T15" fmla="*/ 0 w 876"/>
                    <a:gd name="T16" fmla="*/ 0 h 22"/>
                    <a:gd name="T17" fmla="*/ 876 w 876"/>
                    <a:gd name="T18" fmla="*/ 22 h 22"/>
                  </a:gdLst>
                  <a:ahLst/>
                  <a:cxnLst>
                    <a:cxn ang="T10">
                      <a:pos x="T0" y="T1"/>
                    </a:cxn>
                    <a:cxn ang="T11">
                      <a:pos x="T2" y="T3"/>
                    </a:cxn>
                    <a:cxn ang="T12">
                      <a:pos x="T4" y="T5"/>
                    </a:cxn>
                    <a:cxn ang="T13">
                      <a:pos x="T6" y="T7"/>
                    </a:cxn>
                    <a:cxn ang="T14">
                      <a:pos x="T8" y="T9"/>
                    </a:cxn>
                  </a:cxnLst>
                  <a:rect l="T15" t="T16" r="T17" b="T18"/>
                  <a:pathLst>
                    <a:path w="876" h="22">
                      <a:moveTo>
                        <a:pt x="0" y="0"/>
                      </a:moveTo>
                      <a:lnTo>
                        <a:pt x="875" y="0"/>
                      </a:lnTo>
                      <a:lnTo>
                        <a:pt x="875" y="21"/>
                      </a:lnTo>
                      <a:lnTo>
                        <a:pt x="0" y="21"/>
                      </a:lnTo>
                      <a:lnTo>
                        <a:pt x="0" y="0"/>
                      </a:lnTo>
                    </a:path>
                  </a:pathLst>
                </a:custGeom>
                <a:solidFill>
                  <a:srgbClr val="287020"/>
                </a:solidFill>
                <a:ln w="9525" cap="rnd">
                  <a:noFill/>
                  <a:round/>
                  <a:headEnd type="none" w="sm" len="sm"/>
                  <a:tailEnd type="none" w="sm" len="sm"/>
                </a:ln>
              </p:spPr>
              <p:txBody>
                <a:bodyPr/>
                <a:lstStyle/>
                <a:p>
                  <a:endParaRPr lang="en-US">
                    <a:solidFill>
                      <a:srgbClr val="FFFFFF"/>
                    </a:solidFill>
                  </a:endParaRPr>
                </a:p>
              </p:txBody>
            </p:sp>
            <p:sp>
              <p:nvSpPr>
                <p:cNvPr id="11796" name="Freeform 122"/>
                <p:cNvSpPr>
                  <a:spLocks/>
                </p:cNvSpPr>
                <p:nvPr/>
              </p:nvSpPr>
              <p:spPr bwMode="auto">
                <a:xfrm>
                  <a:off x="3667" y="1689"/>
                  <a:ext cx="876" cy="23"/>
                </a:xfrm>
                <a:custGeom>
                  <a:avLst/>
                  <a:gdLst>
                    <a:gd name="T0" fmla="*/ 0 w 876"/>
                    <a:gd name="T1" fmla="*/ 0 h 23"/>
                    <a:gd name="T2" fmla="*/ 875 w 876"/>
                    <a:gd name="T3" fmla="*/ 0 h 23"/>
                    <a:gd name="T4" fmla="*/ 875 w 876"/>
                    <a:gd name="T5" fmla="*/ 22 h 23"/>
                    <a:gd name="T6" fmla="*/ 0 w 876"/>
                    <a:gd name="T7" fmla="*/ 22 h 23"/>
                    <a:gd name="T8" fmla="*/ 0 w 876"/>
                    <a:gd name="T9" fmla="*/ 0 h 23"/>
                    <a:gd name="T10" fmla="*/ 0 60000 65536"/>
                    <a:gd name="T11" fmla="*/ 0 60000 65536"/>
                    <a:gd name="T12" fmla="*/ 0 60000 65536"/>
                    <a:gd name="T13" fmla="*/ 0 60000 65536"/>
                    <a:gd name="T14" fmla="*/ 0 60000 65536"/>
                    <a:gd name="T15" fmla="*/ 0 w 876"/>
                    <a:gd name="T16" fmla="*/ 0 h 23"/>
                    <a:gd name="T17" fmla="*/ 876 w 876"/>
                    <a:gd name="T18" fmla="*/ 23 h 23"/>
                  </a:gdLst>
                  <a:ahLst/>
                  <a:cxnLst>
                    <a:cxn ang="T10">
                      <a:pos x="T0" y="T1"/>
                    </a:cxn>
                    <a:cxn ang="T11">
                      <a:pos x="T2" y="T3"/>
                    </a:cxn>
                    <a:cxn ang="T12">
                      <a:pos x="T4" y="T5"/>
                    </a:cxn>
                    <a:cxn ang="T13">
                      <a:pos x="T6" y="T7"/>
                    </a:cxn>
                    <a:cxn ang="T14">
                      <a:pos x="T8" y="T9"/>
                    </a:cxn>
                  </a:cxnLst>
                  <a:rect l="T15" t="T16" r="T17" b="T18"/>
                  <a:pathLst>
                    <a:path w="876" h="23">
                      <a:moveTo>
                        <a:pt x="0" y="0"/>
                      </a:moveTo>
                      <a:lnTo>
                        <a:pt x="875" y="0"/>
                      </a:lnTo>
                      <a:lnTo>
                        <a:pt x="875" y="22"/>
                      </a:lnTo>
                      <a:lnTo>
                        <a:pt x="0" y="22"/>
                      </a:lnTo>
                      <a:lnTo>
                        <a:pt x="0" y="0"/>
                      </a:lnTo>
                    </a:path>
                  </a:pathLst>
                </a:custGeom>
                <a:solidFill>
                  <a:srgbClr val="206820"/>
                </a:solidFill>
                <a:ln w="9525" cap="rnd">
                  <a:noFill/>
                  <a:round/>
                  <a:headEnd type="none" w="sm" len="sm"/>
                  <a:tailEnd type="none" w="sm" len="sm"/>
                </a:ln>
              </p:spPr>
              <p:txBody>
                <a:bodyPr/>
                <a:lstStyle/>
                <a:p>
                  <a:endParaRPr lang="en-US">
                    <a:solidFill>
                      <a:srgbClr val="FFFFFF"/>
                    </a:solidFill>
                  </a:endParaRPr>
                </a:p>
              </p:txBody>
            </p:sp>
            <p:sp>
              <p:nvSpPr>
                <p:cNvPr id="11797" name="Freeform 123"/>
                <p:cNvSpPr>
                  <a:spLocks/>
                </p:cNvSpPr>
                <p:nvPr/>
              </p:nvSpPr>
              <p:spPr bwMode="auto">
                <a:xfrm>
                  <a:off x="3667" y="1698"/>
                  <a:ext cx="876" cy="21"/>
                </a:xfrm>
                <a:custGeom>
                  <a:avLst/>
                  <a:gdLst>
                    <a:gd name="T0" fmla="*/ 0 w 876"/>
                    <a:gd name="T1" fmla="*/ 0 h 21"/>
                    <a:gd name="T2" fmla="*/ 875 w 876"/>
                    <a:gd name="T3" fmla="*/ 0 h 21"/>
                    <a:gd name="T4" fmla="*/ 875 w 876"/>
                    <a:gd name="T5" fmla="*/ 20 h 21"/>
                    <a:gd name="T6" fmla="*/ 0 w 876"/>
                    <a:gd name="T7" fmla="*/ 20 h 21"/>
                    <a:gd name="T8" fmla="*/ 0 w 876"/>
                    <a:gd name="T9" fmla="*/ 0 h 21"/>
                    <a:gd name="T10" fmla="*/ 0 60000 65536"/>
                    <a:gd name="T11" fmla="*/ 0 60000 65536"/>
                    <a:gd name="T12" fmla="*/ 0 60000 65536"/>
                    <a:gd name="T13" fmla="*/ 0 60000 65536"/>
                    <a:gd name="T14" fmla="*/ 0 60000 65536"/>
                    <a:gd name="T15" fmla="*/ 0 w 876"/>
                    <a:gd name="T16" fmla="*/ 0 h 21"/>
                    <a:gd name="T17" fmla="*/ 876 w 876"/>
                    <a:gd name="T18" fmla="*/ 21 h 21"/>
                  </a:gdLst>
                  <a:ahLst/>
                  <a:cxnLst>
                    <a:cxn ang="T10">
                      <a:pos x="T0" y="T1"/>
                    </a:cxn>
                    <a:cxn ang="T11">
                      <a:pos x="T2" y="T3"/>
                    </a:cxn>
                    <a:cxn ang="T12">
                      <a:pos x="T4" y="T5"/>
                    </a:cxn>
                    <a:cxn ang="T13">
                      <a:pos x="T6" y="T7"/>
                    </a:cxn>
                    <a:cxn ang="T14">
                      <a:pos x="T8" y="T9"/>
                    </a:cxn>
                  </a:cxnLst>
                  <a:rect l="T15" t="T16" r="T17" b="T18"/>
                  <a:pathLst>
                    <a:path w="876" h="21">
                      <a:moveTo>
                        <a:pt x="0" y="0"/>
                      </a:moveTo>
                      <a:lnTo>
                        <a:pt x="875" y="0"/>
                      </a:lnTo>
                      <a:lnTo>
                        <a:pt x="875" y="20"/>
                      </a:lnTo>
                      <a:lnTo>
                        <a:pt x="0" y="20"/>
                      </a:lnTo>
                      <a:lnTo>
                        <a:pt x="0" y="0"/>
                      </a:lnTo>
                    </a:path>
                  </a:pathLst>
                </a:custGeom>
                <a:solidFill>
                  <a:srgbClr val="206020"/>
                </a:solidFill>
                <a:ln w="9525" cap="rnd">
                  <a:noFill/>
                  <a:round/>
                  <a:headEnd type="none" w="sm" len="sm"/>
                  <a:tailEnd type="none" w="sm" len="sm"/>
                </a:ln>
              </p:spPr>
              <p:txBody>
                <a:bodyPr/>
                <a:lstStyle/>
                <a:p>
                  <a:endParaRPr lang="en-US">
                    <a:solidFill>
                      <a:srgbClr val="FFFFFF"/>
                    </a:solidFill>
                  </a:endParaRPr>
                </a:p>
              </p:txBody>
            </p:sp>
            <p:sp>
              <p:nvSpPr>
                <p:cNvPr id="11798" name="Freeform 124"/>
                <p:cNvSpPr>
                  <a:spLocks/>
                </p:cNvSpPr>
                <p:nvPr/>
              </p:nvSpPr>
              <p:spPr bwMode="auto">
                <a:xfrm>
                  <a:off x="3667" y="1707"/>
                  <a:ext cx="876" cy="23"/>
                </a:xfrm>
                <a:custGeom>
                  <a:avLst/>
                  <a:gdLst>
                    <a:gd name="T0" fmla="*/ 0 w 876"/>
                    <a:gd name="T1" fmla="*/ 0 h 23"/>
                    <a:gd name="T2" fmla="*/ 875 w 876"/>
                    <a:gd name="T3" fmla="*/ 0 h 23"/>
                    <a:gd name="T4" fmla="*/ 875 w 876"/>
                    <a:gd name="T5" fmla="*/ 22 h 23"/>
                    <a:gd name="T6" fmla="*/ 0 w 876"/>
                    <a:gd name="T7" fmla="*/ 22 h 23"/>
                    <a:gd name="T8" fmla="*/ 0 w 876"/>
                    <a:gd name="T9" fmla="*/ 0 h 23"/>
                    <a:gd name="T10" fmla="*/ 0 60000 65536"/>
                    <a:gd name="T11" fmla="*/ 0 60000 65536"/>
                    <a:gd name="T12" fmla="*/ 0 60000 65536"/>
                    <a:gd name="T13" fmla="*/ 0 60000 65536"/>
                    <a:gd name="T14" fmla="*/ 0 60000 65536"/>
                    <a:gd name="T15" fmla="*/ 0 w 876"/>
                    <a:gd name="T16" fmla="*/ 0 h 23"/>
                    <a:gd name="T17" fmla="*/ 876 w 876"/>
                    <a:gd name="T18" fmla="*/ 23 h 23"/>
                  </a:gdLst>
                  <a:ahLst/>
                  <a:cxnLst>
                    <a:cxn ang="T10">
                      <a:pos x="T0" y="T1"/>
                    </a:cxn>
                    <a:cxn ang="T11">
                      <a:pos x="T2" y="T3"/>
                    </a:cxn>
                    <a:cxn ang="T12">
                      <a:pos x="T4" y="T5"/>
                    </a:cxn>
                    <a:cxn ang="T13">
                      <a:pos x="T6" y="T7"/>
                    </a:cxn>
                    <a:cxn ang="T14">
                      <a:pos x="T8" y="T9"/>
                    </a:cxn>
                  </a:cxnLst>
                  <a:rect l="T15" t="T16" r="T17" b="T18"/>
                  <a:pathLst>
                    <a:path w="876" h="23">
                      <a:moveTo>
                        <a:pt x="0" y="0"/>
                      </a:moveTo>
                      <a:lnTo>
                        <a:pt x="875" y="0"/>
                      </a:lnTo>
                      <a:lnTo>
                        <a:pt x="875" y="22"/>
                      </a:lnTo>
                      <a:lnTo>
                        <a:pt x="0" y="22"/>
                      </a:lnTo>
                      <a:lnTo>
                        <a:pt x="0" y="0"/>
                      </a:lnTo>
                    </a:path>
                  </a:pathLst>
                </a:custGeom>
                <a:solidFill>
                  <a:srgbClr val="205818"/>
                </a:solidFill>
                <a:ln w="9525" cap="rnd">
                  <a:noFill/>
                  <a:round/>
                  <a:headEnd type="none" w="sm" len="sm"/>
                  <a:tailEnd type="none" w="sm" len="sm"/>
                </a:ln>
              </p:spPr>
              <p:txBody>
                <a:bodyPr/>
                <a:lstStyle/>
                <a:p>
                  <a:endParaRPr lang="en-US">
                    <a:solidFill>
                      <a:srgbClr val="FFFFFF"/>
                    </a:solidFill>
                  </a:endParaRPr>
                </a:p>
              </p:txBody>
            </p:sp>
            <p:sp>
              <p:nvSpPr>
                <p:cNvPr id="11799" name="Freeform 125"/>
                <p:cNvSpPr>
                  <a:spLocks/>
                </p:cNvSpPr>
                <p:nvPr/>
              </p:nvSpPr>
              <p:spPr bwMode="auto">
                <a:xfrm>
                  <a:off x="3667" y="1718"/>
                  <a:ext cx="876" cy="21"/>
                </a:xfrm>
                <a:custGeom>
                  <a:avLst/>
                  <a:gdLst>
                    <a:gd name="T0" fmla="*/ 0 w 876"/>
                    <a:gd name="T1" fmla="*/ 0 h 21"/>
                    <a:gd name="T2" fmla="*/ 875 w 876"/>
                    <a:gd name="T3" fmla="*/ 0 h 21"/>
                    <a:gd name="T4" fmla="*/ 875 w 876"/>
                    <a:gd name="T5" fmla="*/ 20 h 21"/>
                    <a:gd name="T6" fmla="*/ 0 w 876"/>
                    <a:gd name="T7" fmla="*/ 20 h 21"/>
                    <a:gd name="T8" fmla="*/ 0 w 876"/>
                    <a:gd name="T9" fmla="*/ 0 h 21"/>
                    <a:gd name="T10" fmla="*/ 0 60000 65536"/>
                    <a:gd name="T11" fmla="*/ 0 60000 65536"/>
                    <a:gd name="T12" fmla="*/ 0 60000 65536"/>
                    <a:gd name="T13" fmla="*/ 0 60000 65536"/>
                    <a:gd name="T14" fmla="*/ 0 60000 65536"/>
                    <a:gd name="T15" fmla="*/ 0 w 876"/>
                    <a:gd name="T16" fmla="*/ 0 h 21"/>
                    <a:gd name="T17" fmla="*/ 876 w 876"/>
                    <a:gd name="T18" fmla="*/ 21 h 21"/>
                  </a:gdLst>
                  <a:ahLst/>
                  <a:cxnLst>
                    <a:cxn ang="T10">
                      <a:pos x="T0" y="T1"/>
                    </a:cxn>
                    <a:cxn ang="T11">
                      <a:pos x="T2" y="T3"/>
                    </a:cxn>
                    <a:cxn ang="T12">
                      <a:pos x="T4" y="T5"/>
                    </a:cxn>
                    <a:cxn ang="T13">
                      <a:pos x="T6" y="T7"/>
                    </a:cxn>
                    <a:cxn ang="T14">
                      <a:pos x="T8" y="T9"/>
                    </a:cxn>
                  </a:cxnLst>
                  <a:rect l="T15" t="T16" r="T17" b="T18"/>
                  <a:pathLst>
                    <a:path w="876" h="21">
                      <a:moveTo>
                        <a:pt x="0" y="0"/>
                      </a:moveTo>
                      <a:lnTo>
                        <a:pt x="875" y="0"/>
                      </a:lnTo>
                      <a:lnTo>
                        <a:pt x="875" y="20"/>
                      </a:lnTo>
                      <a:lnTo>
                        <a:pt x="0" y="20"/>
                      </a:lnTo>
                      <a:lnTo>
                        <a:pt x="0" y="0"/>
                      </a:lnTo>
                    </a:path>
                  </a:pathLst>
                </a:custGeom>
                <a:solidFill>
                  <a:srgbClr val="185018"/>
                </a:solidFill>
                <a:ln w="9525" cap="rnd">
                  <a:noFill/>
                  <a:round/>
                  <a:headEnd type="none" w="sm" len="sm"/>
                  <a:tailEnd type="none" w="sm" len="sm"/>
                </a:ln>
              </p:spPr>
              <p:txBody>
                <a:bodyPr/>
                <a:lstStyle/>
                <a:p>
                  <a:endParaRPr lang="en-US">
                    <a:solidFill>
                      <a:srgbClr val="FFFFFF"/>
                    </a:solidFill>
                  </a:endParaRPr>
                </a:p>
              </p:txBody>
            </p:sp>
            <p:sp>
              <p:nvSpPr>
                <p:cNvPr id="11800" name="Freeform 126"/>
                <p:cNvSpPr>
                  <a:spLocks/>
                </p:cNvSpPr>
                <p:nvPr/>
              </p:nvSpPr>
              <p:spPr bwMode="auto">
                <a:xfrm>
                  <a:off x="3667" y="1727"/>
                  <a:ext cx="876" cy="21"/>
                </a:xfrm>
                <a:custGeom>
                  <a:avLst/>
                  <a:gdLst>
                    <a:gd name="T0" fmla="*/ 0 w 876"/>
                    <a:gd name="T1" fmla="*/ 0 h 21"/>
                    <a:gd name="T2" fmla="*/ 875 w 876"/>
                    <a:gd name="T3" fmla="*/ 0 h 21"/>
                    <a:gd name="T4" fmla="*/ 875 w 876"/>
                    <a:gd name="T5" fmla="*/ 20 h 21"/>
                    <a:gd name="T6" fmla="*/ 0 w 876"/>
                    <a:gd name="T7" fmla="*/ 20 h 21"/>
                    <a:gd name="T8" fmla="*/ 0 w 876"/>
                    <a:gd name="T9" fmla="*/ 0 h 21"/>
                    <a:gd name="T10" fmla="*/ 0 60000 65536"/>
                    <a:gd name="T11" fmla="*/ 0 60000 65536"/>
                    <a:gd name="T12" fmla="*/ 0 60000 65536"/>
                    <a:gd name="T13" fmla="*/ 0 60000 65536"/>
                    <a:gd name="T14" fmla="*/ 0 60000 65536"/>
                    <a:gd name="T15" fmla="*/ 0 w 876"/>
                    <a:gd name="T16" fmla="*/ 0 h 21"/>
                    <a:gd name="T17" fmla="*/ 876 w 876"/>
                    <a:gd name="T18" fmla="*/ 21 h 21"/>
                  </a:gdLst>
                  <a:ahLst/>
                  <a:cxnLst>
                    <a:cxn ang="T10">
                      <a:pos x="T0" y="T1"/>
                    </a:cxn>
                    <a:cxn ang="T11">
                      <a:pos x="T2" y="T3"/>
                    </a:cxn>
                    <a:cxn ang="T12">
                      <a:pos x="T4" y="T5"/>
                    </a:cxn>
                    <a:cxn ang="T13">
                      <a:pos x="T6" y="T7"/>
                    </a:cxn>
                    <a:cxn ang="T14">
                      <a:pos x="T8" y="T9"/>
                    </a:cxn>
                  </a:cxnLst>
                  <a:rect l="T15" t="T16" r="T17" b="T18"/>
                  <a:pathLst>
                    <a:path w="876" h="21">
                      <a:moveTo>
                        <a:pt x="0" y="0"/>
                      </a:moveTo>
                      <a:lnTo>
                        <a:pt x="875" y="0"/>
                      </a:lnTo>
                      <a:lnTo>
                        <a:pt x="875" y="20"/>
                      </a:lnTo>
                      <a:lnTo>
                        <a:pt x="0" y="20"/>
                      </a:lnTo>
                      <a:lnTo>
                        <a:pt x="0" y="0"/>
                      </a:lnTo>
                    </a:path>
                  </a:pathLst>
                </a:custGeom>
                <a:solidFill>
                  <a:srgbClr val="184818"/>
                </a:solidFill>
                <a:ln w="9525" cap="rnd">
                  <a:noFill/>
                  <a:round/>
                  <a:headEnd type="none" w="sm" len="sm"/>
                  <a:tailEnd type="none" w="sm" len="sm"/>
                </a:ln>
              </p:spPr>
              <p:txBody>
                <a:bodyPr/>
                <a:lstStyle/>
                <a:p>
                  <a:endParaRPr lang="en-US">
                    <a:solidFill>
                      <a:srgbClr val="FFFFFF"/>
                    </a:solidFill>
                  </a:endParaRPr>
                </a:p>
              </p:txBody>
            </p:sp>
            <p:sp>
              <p:nvSpPr>
                <p:cNvPr id="11801" name="Freeform 127"/>
                <p:cNvSpPr>
                  <a:spLocks/>
                </p:cNvSpPr>
                <p:nvPr/>
              </p:nvSpPr>
              <p:spPr bwMode="auto">
                <a:xfrm>
                  <a:off x="3667" y="1735"/>
                  <a:ext cx="876" cy="23"/>
                </a:xfrm>
                <a:custGeom>
                  <a:avLst/>
                  <a:gdLst>
                    <a:gd name="T0" fmla="*/ 0 w 876"/>
                    <a:gd name="T1" fmla="*/ 0 h 23"/>
                    <a:gd name="T2" fmla="*/ 875 w 876"/>
                    <a:gd name="T3" fmla="*/ 0 h 23"/>
                    <a:gd name="T4" fmla="*/ 875 w 876"/>
                    <a:gd name="T5" fmla="*/ 22 h 23"/>
                    <a:gd name="T6" fmla="*/ 0 w 876"/>
                    <a:gd name="T7" fmla="*/ 22 h 23"/>
                    <a:gd name="T8" fmla="*/ 0 w 876"/>
                    <a:gd name="T9" fmla="*/ 0 h 23"/>
                    <a:gd name="T10" fmla="*/ 0 60000 65536"/>
                    <a:gd name="T11" fmla="*/ 0 60000 65536"/>
                    <a:gd name="T12" fmla="*/ 0 60000 65536"/>
                    <a:gd name="T13" fmla="*/ 0 60000 65536"/>
                    <a:gd name="T14" fmla="*/ 0 60000 65536"/>
                    <a:gd name="T15" fmla="*/ 0 w 876"/>
                    <a:gd name="T16" fmla="*/ 0 h 23"/>
                    <a:gd name="T17" fmla="*/ 876 w 876"/>
                    <a:gd name="T18" fmla="*/ 23 h 23"/>
                  </a:gdLst>
                  <a:ahLst/>
                  <a:cxnLst>
                    <a:cxn ang="T10">
                      <a:pos x="T0" y="T1"/>
                    </a:cxn>
                    <a:cxn ang="T11">
                      <a:pos x="T2" y="T3"/>
                    </a:cxn>
                    <a:cxn ang="T12">
                      <a:pos x="T4" y="T5"/>
                    </a:cxn>
                    <a:cxn ang="T13">
                      <a:pos x="T6" y="T7"/>
                    </a:cxn>
                    <a:cxn ang="T14">
                      <a:pos x="T8" y="T9"/>
                    </a:cxn>
                  </a:cxnLst>
                  <a:rect l="T15" t="T16" r="T17" b="T18"/>
                  <a:pathLst>
                    <a:path w="876" h="23">
                      <a:moveTo>
                        <a:pt x="0" y="0"/>
                      </a:moveTo>
                      <a:lnTo>
                        <a:pt x="875" y="0"/>
                      </a:lnTo>
                      <a:lnTo>
                        <a:pt x="875" y="22"/>
                      </a:lnTo>
                      <a:lnTo>
                        <a:pt x="0" y="22"/>
                      </a:lnTo>
                      <a:lnTo>
                        <a:pt x="0" y="0"/>
                      </a:lnTo>
                    </a:path>
                  </a:pathLst>
                </a:custGeom>
                <a:solidFill>
                  <a:srgbClr val="104010"/>
                </a:solidFill>
                <a:ln w="9525" cap="rnd">
                  <a:noFill/>
                  <a:round/>
                  <a:headEnd type="none" w="sm" len="sm"/>
                  <a:tailEnd type="none" w="sm" len="sm"/>
                </a:ln>
              </p:spPr>
              <p:txBody>
                <a:bodyPr/>
                <a:lstStyle/>
                <a:p>
                  <a:endParaRPr lang="en-US">
                    <a:solidFill>
                      <a:srgbClr val="FFFFFF"/>
                    </a:solidFill>
                  </a:endParaRPr>
                </a:p>
              </p:txBody>
            </p:sp>
            <p:sp>
              <p:nvSpPr>
                <p:cNvPr id="11802" name="Rectangle 128"/>
                <p:cNvSpPr>
                  <a:spLocks noChangeArrowheads="1"/>
                </p:cNvSpPr>
                <p:nvPr/>
              </p:nvSpPr>
              <p:spPr bwMode="auto">
                <a:xfrm>
                  <a:off x="3736" y="1647"/>
                  <a:ext cx="115" cy="63"/>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sp>
              <p:nvSpPr>
                <p:cNvPr id="11803" name="Rectangle 129" descr="Narrow vertical"/>
                <p:cNvSpPr>
                  <a:spLocks noChangeArrowheads="1"/>
                </p:cNvSpPr>
                <p:nvPr/>
              </p:nvSpPr>
              <p:spPr bwMode="auto">
                <a:xfrm>
                  <a:off x="3694" y="1748"/>
                  <a:ext cx="390" cy="17"/>
                </a:xfrm>
                <a:prstGeom prst="rect">
                  <a:avLst/>
                </a:prstGeom>
                <a:pattFill prst="narVert">
                  <a:fgClr>
                    <a:srgbClr val="FF9900"/>
                  </a:fgClr>
                  <a:bgClr>
                    <a:srgbClr val="FFFF00"/>
                  </a:bgClr>
                </a:pattFill>
                <a:ln w="12700">
                  <a:solidFill>
                    <a:srgbClr val="000000"/>
                  </a:solidFill>
                  <a:miter lim="800000"/>
                  <a:headEnd/>
                  <a:tailEnd/>
                </a:ln>
              </p:spPr>
              <p:txBody>
                <a:bodyPr wrap="none" anchor="ctr"/>
                <a:lstStyle/>
                <a:p>
                  <a:endParaRPr lang="en-US">
                    <a:solidFill>
                      <a:srgbClr val="FFFFFF"/>
                    </a:solidFill>
                  </a:endParaRPr>
                </a:p>
              </p:txBody>
            </p:sp>
            <p:sp>
              <p:nvSpPr>
                <p:cNvPr id="11804" name="Rectangle 130" descr="Narrow vertical"/>
                <p:cNvSpPr>
                  <a:spLocks noChangeArrowheads="1"/>
                </p:cNvSpPr>
                <p:nvPr/>
              </p:nvSpPr>
              <p:spPr bwMode="auto">
                <a:xfrm>
                  <a:off x="4127" y="1748"/>
                  <a:ext cx="390" cy="17"/>
                </a:xfrm>
                <a:prstGeom prst="rect">
                  <a:avLst/>
                </a:prstGeom>
                <a:pattFill prst="narVert">
                  <a:fgClr>
                    <a:srgbClr val="FF9900"/>
                  </a:fgClr>
                  <a:bgClr>
                    <a:srgbClr val="FFFF00"/>
                  </a:bgClr>
                </a:pattFill>
                <a:ln w="12700">
                  <a:solidFill>
                    <a:srgbClr val="000000"/>
                  </a:solidFill>
                  <a:miter lim="800000"/>
                  <a:headEnd/>
                  <a:tailEnd/>
                </a:ln>
              </p:spPr>
              <p:txBody>
                <a:bodyPr wrap="none" anchor="ctr"/>
                <a:lstStyle/>
                <a:p>
                  <a:endParaRPr lang="en-US">
                    <a:solidFill>
                      <a:srgbClr val="FFFFFF"/>
                    </a:solidFill>
                  </a:endParaRPr>
                </a:p>
              </p:txBody>
            </p:sp>
            <p:sp>
              <p:nvSpPr>
                <p:cNvPr id="11805" name="Rectangle 131"/>
                <p:cNvSpPr>
                  <a:spLocks noChangeArrowheads="1"/>
                </p:cNvSpPr>
                <p:nvPr/>
              </p:nvSpPr>
              <p:spPr bwMode="auto">
                <a:xfrm>
                  <a:off x="3894" y="1647"/>
                  <a:ext cx="119" cy="61"/>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sp>
              <p:nvSpPr>
                <p:cNvPr id="11806" name="Rectangle 132"/>
                <p:cNvSpPr>
                  <a:spLocks noChangeArrowheads="1"/>
                </p:cNvSpPr>
                <p:nvPr/>
              </p:nvSpPr>
              <p:spPr bwMode="auto">
                <a:xfrm>
                  <a:off x="4053" y="1647"/>
                  <a:ext cx="117" cy="63"/>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sp>
              <p:nvSpPr>
                <p:cNvPr id="11807" name="Rectangle 133"/>
                <p:cNvSpPr>
                  <a:spLocks noChangeArrowheads="1"/>
                </p:cNvSpPr>
                <p:nvPr/>
              </p:nvSpPr>
              <p:spPr bwMode="auto">
                <a:xfrm>
                  <a:off x="4212" y="1647"/>
                  <a:ext cx="116" cy="61"/>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sp>
              <p:nvSpPr>
                <p:cNvPr id="11808" name="Rectangle 134"/>
                <p:cNvSpPr>
                  <a:spLocks noChangeArrowheads="1"/>
                </p:cNvSpPr>
                <p:nvPr/>
              </p:nvSpPr>
              <p:spPr bwMode="auto">
                <a:xfrm>
                  <a:off x="4370" y="1647"/>
                  <a:ext cx="118" cy="61"/>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grpSp>
          <p:grpSp>
            <p:nvGrpSpPr>
              <p:cNvPr id="12" name="Group 135"/>
              <p:cNvGrpSpPr>
                <a:grpSpLocks/>
              </p:cNvGrpSpPr>
              <p:nvPr/>
            </p:nvGrpSpPr>
            <p:grpSpPr bwMode="auto">
              <a:xfrm rot="-1273006">
                <a:off x="4716" y="1855"/>
                <a:ext cx="462" cy="182"/>
                <a:chOff x="3667" y="1613"/>
                <a:chExt cx="876" cy="152"/>
              </a:xfrm>
            </p:grpSpPr>
            <p:sp>
              <p:nvSpPr>
                <p:cNvPr id="11765" name="Rectangle 136"/>
                <p:cNvSpPr>
                  <a:spLocks noChangeArrowheads="1"/>
                </p:cNvSpPr>
                <p:nvPr/>
              </p:nvSpPr>
              <p:spPr bwMode="auto">
                <a:xfrm>
                  <a:off x="3678" y="1694"/>
                  <a:ext cx="390" cy="21"/>
                </a:xfrm>
                <a:prstGeom prst="rect">
                  <a:avLst/>
                </a:prstGeom>
                <a:noFill/>
                <a:ln w="12700">
                  <a:solidFill>
                    <a:srgbClr val="000000"/>
                  </a:solidFill>
                  <a:miter lim="800000"/>
                  <a:headEnd/>
                  <a:tailEnd/>
                </a:ln>
              </p:spPr>
              <p:txBody>
                <a:bodyPr wrap="none" anchor="ctr"/>
                <a:lstStyle/>
                <a:p>
                  <a:endParaRPr lang="en-US">
                    <a:solidFill>
                      <a:srgbClr val="FFFFFF"/>
                    </a:solidFill>
                  </a:endParaRPr>
                </a:p>
              </p:txBody>
            </p:sp>
            <p:sp>
              <p:nvSpPr>
                <p:cNvPr id="11766" name="Rectangle 137"/>
                <p:cNvSpPr>
                  <a:spLocks noChangeArrowheads="1"/>
                </p:cNvSpPr>
                <p:nvPr/>
              </p:nvSpPr>
              <p:spPr bwMode="auto">
                <a:xfrm>
                  <a:off x="4113" y="1694"/>
                  <a:ext cx="390" cy="21"/>
                </a:xfrm>
                <a:prstGeom prst="rect">
                  <a:avLst/>
                </a:prstGeom>
                <a:noFill/>
                <a:ln w="12700">
                  <a:solidFill>
                    <a:srgbClr val="000000"/>
                  </a:solidFill>
                  <a:miter lim="800000"/>
                  <a:headEnd/>
                  <a:tailEnd/>
                </a:ln>
              </p:spPr>
              <p:txBody>
                <a:bodyPr wrap="none" anchor="ctr"/>
                <a:lstStyle/>
                <a:p>
                  <a:endParaRPr lang="en-US">
                    <a:solidFill>
                      <a:srgbClr val="FFFFFF"/>
                    </a:solidFill>
                  </a:endParaRPr>
                </a:p>
              </p:txBody>
            </p:sp>
            <p:sp>
              <p:nvSpPr>
                <p:cNvPr id="11767" name="Freeform 138"/>
                <p:cNvSpPr>
                  <a:spLocks/>
                </p:cNvSpPr>
                <p:nvPr/>
              </p:nvSpPr>
              <p:spPr bwMode="auto">
                <a:xfrm>
                  <a:off x="3667" y="1613"/>
                  <a:ext cx="876" cy="22"/>
                </a:xfrm>
                <a:custGeom>
                  <a:avLst/>
                  <a:gdLst>
                    <a:gd name="T0" fmla="*/ 0 w 876"/>
                    <a:gd name="T1" fmla="*/ 0 h 22"/>
                    <a:gd name="T2" fmla="*/ 875 w 876"/>
                    <a:gd name="T3" fmla="*/ 0 h 22"/>
                    <a:gd name="T4" fmla="*/ 875 w 876"/>
                    <a:gd name="T5" fmla="*/ 21 h 22"/>
                    <a:gd name="T6" fmla="*/ 0 w 876"/>
                    <a:gd name="T7" fmla="*/ 21 h 22"/>
                    <a:gd name="T8" fmla="*/ 0 w 876"/>
                    <a:gd name="T9" fmla="*/ 0 h 22"/>
                    <a:gd name="T10" fmla="*/ 0 60000 65536"/>
                    <a:gd name="T11" fmla="*/ 0 60000 65536"/>
                    <a:gd name="T12" fmla="*/ 0 60000 65536"/>
                    <a:gd name="T13" fmla="*/ 0 60000 65536"/>
                    <a:gd name="T14" fmla="*/ 0 60000 65536"/>
                    <a:gd name="T15" fmla="*/ 0 w 876"/>
                    <a:gd name="T16" fmla="*/ 0 h 22"/>
                    <a:gd name="T17" fmla="*/ 876 w 876"/>
                    <a:gd name="T18" fmla="*/ 22 h 22"/>
                  </a:gdLst>
                  <a:ahLst/>
                  <a:cxnLst>
                    <a:cxn ang="T10">
                      <a:pos x="T0" y="T1"/>
                    </a:cxn>
                    <a:cxn ang="T11">
                      <a:pos x="T2" y="T3"/>
                    </a:cxn>
                    <a:cxn ang="T12">
                      <a:pos x="T4" y="T5"/>
                    </a:cxn>
                    <a:cxn ang="T13">
                      <a:pos x="T6" y="T7"/>
                    </a:cxn>
                    <a:cxn ang="T14">
                      <a:pos x="T8" y="T9"/>
                    </a:cxn>
                  </a:cxnLst>
                  <a:rect l="T15" t="T16" r="T17" b="T18"/>
                  <a:pathLst>
                    <a:path w="876" h="22">
                      <a:moveTo>
                        <a:pt x="0" y="0"/>
                      </a:moveTo>
                      <a:lnTo>
                        <a:pt x="875" y="0"/>
                      </a:lnTo>
                      <a:lnTo>
                        <a:pt x="875" y="21"/>
                      </a:lnTo>
                      <a:lnTo>
                        <a:pt x="0" y="21"/>
                      </a:lnTo>
                      <a:lnTo>
                        <a:pt x="0" y="0"/>
                      </a:lnTo>
                    </a:path>
                  </a:pathLst>
                </a:custGeom>
                <a:solidFill>
                  <a:srgbClr val="339933"/>
                </a:solidFill>
                <a:ln w="9525" cap="rnd">
                  <a:noFill/>
                  <a:round/>
                  <a:headEnd type="none" w="sm" len="sm"/>
                  <a:tailEnd type="none" w="sm" len="sm"/>
                </a:ln>
              </p:spPr>
              <p:txBody>
                <a:bodyPr/>
                <a:lstStyle/>
                <a:p>
                  <a:endParaRPr lang="en-US">
                    <a:solidFill>
                      <a:srgbClr val="FFFFFF"/>
                    </a:solidFill>
                  </a:endParaRPr>
                </a:p>
              </p:txBody>
            </p:sp>
            <p:sp>
              <p:nvSpPr>
                <p:cNvPr id="11768" name="Freeform 139"/>
                <p:cNvSpPr>
                  <a:spLocks/>
                </p:cNvSpPr>
                <p:nvPr/>
              </p:nvSpPr>
              <p:spPr bwMode="auto">
                <a:xfrm>
                  <a:off x="3667" y="1631"/>
                  <a:ext cx="876" cy="23"/>
                </a:xfrm>
                <a:custGeom>
                  <a:avLst/>
                  <a:gdLst>
                    <a:gd name="T0" fmla="*/ 0 w 876"/>
                    <a:gd name="T1" fmla="*/ 0 h 23"/>
                    <a:gd name="T2" fmla="*/ 875 w 876"/>
                    <a:gd name="T3" fmla="*/ 0 h 23"/>
                    <a:gd name="T4" fmla="*/ 875 w 876"/>
                    <a:gd name="T5" fmla="*/ 22 h 23"/>
                    <a:gd name="T6" fmla="*/ 0 w 876"/>
                    <a:gd name="T7" fmla="*/ 22 h 23"/>
                    <a:gd name="T8" fmla="*/ 0 w 876"/>
                    <a:gd name="T9" fmla="*/ 0 h 23"/>
                    <a:gd name="T10" fmla="*/ 0 60000 65536"/>
                    <a:gd name="T11" fmla="*/ 0 60000 65536"/>
                    <a:gd name="T12" fmla="*/ 0 60000 65536"/>
                    <a:gd name="T13" fmla="*/ 0 60000 65536"/>
                    <a:gd name="T14" fmla="*/ 0 60000 65536"/>
                    <a:gd name="T15" fmla="*/ 0 w 876"/>
                    <a:gd name="T16" fmla="*/ 0 h 23"/>
                    <a:gd name="T17" fmla="*/ 876 w 876"/>
                    <a:gd name="T18" fmla="*/ 23 h 23"/>
                  </a:gdLst>
                  <a:ahLst/>
                  <a:cxnLst>
                    <a:cxn ang="T10">
                      <a:pos x="T0" y="T1"/>
                    </a:cxn>
                    <a:cxn ang="T11">
                      <a:pos x="T2" y="T3"/>
                    </a:cxn>
                    <a:cxn ang="T12">
                      <a:pos x="T4" y="T5"/>
                    </a:cxn>
                    <a:cxn ang="T13">
                      <a:pos x="T6" y="T7"/>
                    </a:cxn>
                    <a:cxn ang="T14">
                      <a:pos x="T8" y="T9"/>
                    </a:cxn>
                  </a:cxnLst>
                  <a:rect l="T15" t="T16" r="T17" b="T18"/>
                  <a:pathLst>
                    <a:path w="876" h="23">
                      <a:moveTo>
                        <a:pt x="0" y="0"/>
                      </a:moveTo>
                      <a:lnTo>
                        <a:pt x="875" y="0"/>
                      </a:lnTo>
                      <a:lnTo>
                        <a:pt x="875" y="22"/>
                      </a:lnTo>
                      <a:lnTo>
                        <a:pt x="0" y="22"/>
                      </a:lnTo>
                      <a:lnTo>
                        <a:pt x="0" y="0"/>
                      </a:lnTo>
                    </a:path>
                  </a:pathLst>
                </a:custGeom>
                <a:solidFill>
                  <a:srgbClr val="309830"/>
                </a:solidFill>
                <a:ln w="9525" cap="rnd">
                  <a:noFill/>
                  <a:round/>
                  <a:headEnd type="none" w="sm" len="sm"/>
                  <a:tailEnd type="none" w="sm" len="sm"/>
                </a:ln>
              </p:spPr>
              <p:txBody>
                <a:bodyPr/>
                <a:lstStyle/>
                <a:p>
                  <a:endParaRPr lang="en-US">
                    <a:solidFill>
                      <a:srgbClr val="FFFFFF"/>
                    </a:solidFill>
                  </a:endParaRPr>
                </a:p>
              </p:txBody>
            </p:sp>
            <p:sp>
              <p:nvSpPr>
                <p:cNvPr id="11769" name="Freeform 140"/>
                <p:cNvSpPr>
                  <a:spLocks/>
                </p:cNvSpPr>
                <p:nvPr/>
              </p:nvSpPr>
              <p:spPr bwMode="auto">
                <a:xfrm>
                  <a:off x="3667" y="1641"/>
                  <a:ext cx="876" cy="20"/>
                </a:xfrm>
                <a:custGeom>
                  <a:avLst/>
                  <a:gdLst>
                    <a:gd name="T0" fmla="*/ 0 w 876"/>
                    <a:gd name="T1" fmla="*/ 0 h 20"/>
                    <a:gd name="T2" fmla="*/ 875 w 876"/>
                    <a:gd name="T3" fmla="*/ 0 h 20"/>
                    <a:gd name="T4" fmla="*/ 875 w 876"/>
                    <a:gd name="T5" fmla="*/ 19 h 20"/>
                    <a:gd name="T6" fmla="*/ 0 w 876"/>
                    <a:gd name="T7" fmla="*/ 19 h 20"/>
                    <a:gd name="T8" fmla="*/ 0 w 876"/>
                    <a:gd name="T9" fmla="*/ 0 h 20"/>
                    <a:gd name="T10" fmla="*/ 0 60000 65536"/>
                    <a:gd name="T11" fmla="*/ 0 60000 65536"/>
                    <a:gd name="T12" fmla="*/ 0 60000 65536"/>
                    <a:gd name="T13" fmla="*/ 0 60000 65536"/>
                    <a:gd name="T14" fmla="*/ 0 60000 65536"/>
                    <a:gd name="T15" fmla="*/ 0 w 876"/>
                    <a:gd name="T16" fmla="*/ 0 h 20"/>
                    <a:gd name="T17" fmla="*/ 876 w 876"/>
                    <a:gd name="T18" fmla="*/ 20 h 20"/>
                  </a:gdLst>
                  <a:ahLst/>
                  <a:cxnLst>
                    <a:cxn ang="T10">
                      <a:pos x="T0" y="T1"/>
                    </a:cxn>
                    <a:cxn ang="T11">
                      <a:pos x="T2" y="T3"/>
                    </a:cxn>
                    <a:cxn ang="T12">
                      <a:pos x="T4" y="T5"/>
                    </a:cxn>
                    <a:cxn ang="T13">
                      <a:pos x="T6" y="T7"/>
                    </a:cxn>
                    <a:cxn ang="T14">
                      <a:pos x="T8" y="T9"/>
                    </a:cxn>
                  </a:cxnLst>
                  <a:rect l="T15" t="T16" r="T17" b="T18"/>
                  <a:pathLst>
                    <a:path w="876" h="20">
                      <a:moveTo>
                        <a:pt x="0" y="0"/>
                      </a:moveTo>
                      <a:lnTo>
                        <a:pt x="875" y="0"/>
                      </a:lnTo>
                      <a:lnTo>
                        <a:pt x="875" y="19"/>
                      </a:lnTo>
                      <a:lnTo>
                        <a:pt x="0" y="19"/>
                      </a:lnTo>
                      <a:lnTo>
                        <a:pt x="0" y="0"/>
                      </a:lnTo>
                    </a:path>
                  </a:pathLst>
                </a:custGeom>
                <a:solidFill>
                  <a:srgbClr val="309030"/>
                </a:solidFill>
                <a:ln w="9525" cap="rnd">
                  <a:noFill/>
                  <a:round/>
                  <a:headEnd type="none" w="sm" len="sm"/>
                  <a:tailEnd type="none" w="sm" len="sm"/>
                </a:ln>
              </p:spPr>
              <p:txBody>
                <a:bodyPr/>
                <a:lstStyle/>
                <a:p>
                  <a:endParaRPr lang="en-US">
                    <a:solidFill>
                      <a:srgbClr val="FFFFFF"/>
                    </a:solidFill>
                  </a:endParaRPr>
                </a:p>
              </p:txBody>
            </p:sp>
            <p:sp>
              <p:nvSpPr>
                <p:cNvPr id="11770" name="Freeform 141"/>
                <p:cNvSpPr>
                  <a:spLocks/>
                </p:cNvSpPr>
                <p:nvPr/>
              </p:nvSpPr>
              <p:spPr bwMode="auto">
                <a:xfrm>
                  <a:off x="3667" y="1650"/>
                  <a:ext cx="876" cy="22"/>
                </a:xfrm>
                <a:custGeom>
                  <a:avLst/>
                  <a:gdLst>
                    <a:gd name="T0" fmla="*/ 0 w 876"/>
                    <a:gd name="T1" fmla="*/ 0 h 22"/>
                    <a:gd name="T2" fmla="*/ 875 w 876"/>
                    <a:gd name="T3" fmla="*/ 0 h 22"/>
                    <a:gd name="T4" fmla="*/ 875 w 876"/>
                    <a:gd name="T5" fmla="*/ 21 h 22"/>
                    <a:gd name="T6" fmla="*/ 0 w 876"/>
                    <a:gd name="T7" fmla="*/ 21 h 22"/>
                    <a:gd name="T8" fmla="*/ 0 w 876"/>
                    <a:gd name="T9" fmla="*/ 0 h 22"/>
                    <a:gd name="T10" fmla="*/ 0 60000 65536"/>
                    <a:gd name="T11" fmla="*/ 0 60000 65536"/>
                    <a:gd name="T12" fmla="*/ 0 60000 65536"/>
                    <a:gd name="T13" fmla="*/ 0 60000 65536"/>
                    <a:gd name="T14" fmla="*/ 0 60000 65536"/>
                    <a:gd name="T15" fmla="*/ 0 w 876"/>
                    <a:gd name="T16" fmla="*/ 0 h 22"/>
                    <a:gd name="T17" fmla="*/ 876 w 876"/>
                    <a:gd name="T18" fmla="*/ 22 h 22"/>
                  </a:gdLst>
                  <a:ahLst/>
                  <a:cxnLst>
                    <a:cxn ang="T10">
                      <a:pos x="T0" y="T1"/>
                    </a:cxn>
                    <a:cxn ang="T11">
                      <a:pos x="T2" y="T3"/>
                    </a:cxn>
                    <a:cxn ang="T12">
                      <a:pos x="T4" y="T5"/>
                    </a:cxn>
                    <a:cxn ang="T13">
                      <a:pos x="T6" y="T7"/>
                    </a:cxn>
                    <a:cxn ang="T14">
                      <a:pos x="T8" y="T9"/>
                    </a:cxn>
                  </a:cxnLst>
                  <a:rect l="T15" t="T16" r="T17" b="T18"/>
                  <a:pathLst>
                    <a:path w="876" h="22">
                      <a:moveTo>
                        <a:pt x="0" y="0"/>
                      </a:moveTo>
                      <a:lnTo>
                        <a:pt x="875" y="0"/>
                      </a:lnTo>
                      <a:lnTo>
                        <a:pt x="875" y="21"/>
                      </a:lnTo>
                      <a:lnTo>
                        <a:pt x="0" y="21"/>
                      </a:lnTo>
                      <a:lnTo>
                        <a:pt x="0" y="0"/>
                      </a:lnTo>
                    </a:path>
                  </a:pathLst>
                </a:custGeom>
                <a:solidFill>
                  <a:srgbClr val="288828"/>
                </a:solidFill>
                <a:ln w="9525" cap="rnd">
                  <a:noFill/>
                  <a:round/>
                  <a:headEnd type="none" w="sm" len="sm"/>
                  <a:tailEnd type="none" w="sm" len="sm"/>
                </a:ln>
              </p:spPr>
              <p:txBody>
                <a:bodyPr/>
                <a:lstStyle/>
                <a:p>
                  <a:endParaRPr lang="en-US">
                    <a:solidFill>
                      <a:srgbClr val="FFFFFF"/>
                    </a:solidFill>
                  </a:endParaRPr>
                </a:p>
              </p:txBody>
            </p:sp>
            <p:sp>
              <p:nvSpPr>
                <p:cNvPr id="11771" name="Freeform 142"/>
                <p:cNvSpPr>
                  <a:spLocks/>
                </p:cNvSpPr>
                <p:nvPr/>
              </p:nvSpPr>
              <p:spPr bwMode="auto">
                <a:xfrm>
                  <a:off x="3667" y="1658"/>
                  <a:ext cx="876" cy="22"/>
                </a:xfrm>
                <a:custGeom>
                  <a:avLst/>
                  <a:gdLst>
                    <a:gd name="T0" fmla="*/ 0 w 876"/>
                    <a:gd name="T1" fmla="*/ 0 h 22"/>
                    <a:gd name="T2" fmla="*/ 875 w 876"/>
                    <a:gd name="T3" fmla="*/ 0 h 22"/>
                    <a:gd name="T4" fmla="*/ 875 w 876"/>
                    <a:gd name="T5" fmla="*/ 21 h 22"/>
                    <a:gd name="T6" fmla="*/ 0 w 876"/>
                    <a:gd name="T7" fmla="*/ 21 h 22"/>
                    <a:gd name="T8" fmla="*/ 0 w 876"/>
                    <a:gd name="T9" fmla="*/ 0 h 22"/>
                    <a:gd name="T10" fmla="*/ 0 60000 65536"/>
                    <a:gd name="T11" fmla="*/ 0 60000 65536"/>
                    <a:gd name="T12" fmla="*/ 0 60000 65536"/>
                    <a:gd name="T13" fmla="*/ 0 60000 65536"/>
                    <a:gd name="T14" fmla="*/ 0 60000 65536"/>
                    <a:gd name="T15" fmla="*/ 0 w 876"/>
                    <a:gd name="T16" fmla="*/ 0 h 22"/>
                    <a:gd name="T17" fmla="*/ 876 w 876"/>
                    <a:gd name="T18" fmla="*/ 22 h 22"/>
                  </a:gdLst>
                  <a:ahLst/>
                  <a:cxnLst>
                    <a:cxn ang="T10">
                      <a:pos x="T0" y="T1"/>
                    </a:cxn>
                    <a:cxn ang="T11">
                      <a:pos x="T2" y="T3"/>
                    </a:cxn>
                    <a:cxn ang="T12">
                      <a:pos x="T4" y="T5"/>
                    </a:cxn>
                    <a:cxn ang="T13">
                      <a:pos x="T6" y="T7"/>
                    </a:cxn>
                    <a:cxn ang="T14">
                      <a:pos x="T8" y="T9"/>
                    </a:cxn>
                  </a:cxnLst>
                  <a:rect l="T15" t="T16" r="T17" b="T18"/>
                  <a:pathLst>
                    <a:path w="876" h="22">
                      <a:moveTo>
                        <a:pt x="0" y="0"/>
                      </a:moveTo>
                      <a:lnTo>
                        <a:pt x="875" y="0"/>
                      </a:lnTo>
                      <a:lnTo>
                        <a:pt x="875" y="21"/>
                      </a:lnTo>
                      <a:lnTo>
                        <a:pt x="0" y="21"/>
                      </a:lnTo>
                      <a:lnTo>
                        <a:pt x="0" y="0"/>
                      </a:lnTo>
                    </a:path>
                  </a:pathLst>
                </a:custGeom>
                <a:solidFill>
                  <a:srgbClr val="288028"/>
                </a:solidFill>
                <a:ln w="9525" cap="rnd">
                  <a:noFill/>
                  <a:round/>
                  <a:headEnd type="none" w="sm" len="sm"/>
                  <a:tailEnd type="none" w="sm" len="sm"/>
                </a:ln>
              </p:spPr>
              <p:txBody>
                <a:bodyPr/>
                <a:lstStyle/>
                <a:p>
                  <a:endParaRPr lang="en-US">
                    <a:solidFill>
                      <a:srgbClr val="FFFFFF"/>
                    </a:solidFill>
                  </a:endParaRPr>
                </a:p>
              </p:txBody>
            </p:sp>
            <p:sp>
              <p:nvSpPr>
                <p:cNvPr id="11772" name="Freeform 143"/>
                <p:cNvSpPr>
                  <a:spLocks/>
                </p:cNvSpPr>
                <p:nvPr/>
              </p:nvSpPr>
              <p:spPr bwMode="auto">
                <a:xfrm>
                  <a:off x="3667" y="1669"/>
                  <a:ext cx="876" cy="21"/>
                </a:xfrm>
                <a:custGeom>
                  <a:avLst/>
                  <a:gdLst>
                    <a:gd name="T0" fmla="*/ 0 w 876"/>
                    <a:gd name="T1" fmla="*/ 0 h 21"/>
                    <a:gd name="T2" fmla="*/ 875 w 876"/>
                    <a:gd name="T3" fmla="*/ 0 h 21"/>
                    <a:gd name="T4" fmla="*/ 875 w 876"/>
                    <a:gd name="T5" fmla="*/ 20 h 21"/>
                    <a:gd name="T6" fmla="*/ 0 w 876"/>
                    <a:gd name="T7" fmla="*/ 20 h 21"/>
                    <a:gd name="T8" fmla="*/ 0 w 876"/>
                    <a:gd name="T9" fmla="*/ 0 h 21"/>
                    <a:gd name="T10" fmla="*/ 0 60000 65536"/>
                    <a:gd name="T11" fmla="*/ 0 60000 65536"/>
                    <a:gd name="T12" fmla="*/ 0 60000 65536"/>
                    <a:gd name="T13" fmla="*/ 0 60000 65536"/>
                    <a:gd name="T14" fmla="*/ 0 60000 65536"/>
                    <a:gd name="T15" fmla="*/ 0 w 876"/>
                    <a:gd name="T16" fmla="*/ 0 h 21"/>
                    <a:gd name="T17" fmla="*/ 876 w 876"/>
                    <a:gd name="T18" fmla="*/ 21 h 21"/>
                  </a:gdLst>
                  <a:ahLst/>
                  <a:cxnLst>
                    <a:cxn ang="T10">
                      <a:pos x="T0" y="T1"/>
                    </a:cxn>
                    <a:cxn ang="T11">
                      <a:pos x="T2" y="T3"/>
                    </a:cxn>
                    <a:cxn ang="T12">
                      <a:pos x="T4" y="T5"/>
                    </a:cxn>
                    <a:cxn ang="T13">
                      <a:pos x="T6" y="T7"/>
                    </a:cxn>
                    <a:cxn ang="T14">
                      <a:pos x="T8" y="T9"/>
                    </a:cxn>
                  </a:cxnLst>
                  <a:rect l="T15" t="T16" r="T17" b="T18"/>
                  <a:pathLst>
                    <a:path w="876" h="21">
                      <a:moveTo>
                        <a:pt x="0" y="0"/>
                      </a:moveTo>
                      <a:lnTo>
                        <a:pt x="875" y="0"/>
                      </a:lnTo>
                      <a:lnTo>
                        <a:pt x="875" y="20"/>
                      </a:lnTo>
                      <a:lnTo>
                        <a:pt x="0" y="20"/>
                      </a:lnTo>
                      <a:lnTo>
                        <a:pt x="0" y="0"/>
                      </a:lnTo>
                    </a:path>
                  </a:pathLst>
                </a:custGeom>
                <a:solidFill>
                  <a:srgbClr val="287828"/>
                </a:solidFill>
                <a:ln w="9525" cap="rnd">
                  <a:noFill/>
                  <a:round/>
                  <a:headEnd type="none" w="sm" len="sm"/>
                  <a:tailEnd type="none" w="sm" len="sm"/>
                </a:ln>
              </p:spPr>
              <p:txBody>
                <a:bodyPr/>
                <a:lstStyle/>
                <a:p>
                  <a:endParaRPr lang="en-US">
                    <a:solidFill>
                      <a:srgbClr val="FFFFFF"/>
                    </a:solidFill>
                  </a:endParaRPr>
                </a:p>
              </p:txBody>
            </p:sp>
            <p:sp>
              <p:nvSpPr>
                <p:cNvPr id="11773" name="Freeform 144"/>
                <p:cNvSpPr>
                  <a:spLocks/>
                </p:cNvSpPr>
                <p:nvPr/>
              </p:nvSpPr>
              <p:spPr bwMode="auto">
                <a:xfrm>
                  <a:off x="3667" y="1679"/>
                  <a:ext cx="876" cy="22"/>
                </a:xfrm>
                <a:custGeom>
                  <a:avLst/>
                  <a:gdLst>
                    <a:gd name="T0" fmla="*/ 0 w 876"/>
                    <a:gd name="T1" fmla="*/ 0 h 22"/>
                    <a:gd name="T2" fmla="*/ 875 w 876"/>
                    <a:gd name="T3" fmla="*/ 0 h 22"/>
                    <a:gd name="T4" fmla="*/ 875 w 876"/>
                    <a:gd name="T5" fmla="*/ 21 h 22"/>
                    <a:gd name="T6" fmla="*/ 0 w 876"/>
                    <a:gd name="T7" fmla="*/ 21 h 22"/>
                    <a:gd name="T8" fmla="*/ 0 w 876"/>
                    <a:gd name="T9" fmla="*/ 0 h 22"/>
                    <a:gd name="T10" fmla="*/ 0 60000 65536"/>
                    <a:gd name="T11" fmla="*/ 0 60000 65536"/>
                    <a:gd name="T12" fmla="*/ 0 60000 65536"/>
                    <a:gd name="T13" fmla="*/ 0 60000 65536"/>
                    <a:gd name="T14" fmla="*/ 0 60000 65536"/>
                    <a:gd name="T15" fmla="*/ 0 w 876"/>
                    <a:gd name="T16" fmla="*/ 0 h 22"/>
                    <a:gd name="T17" fmla="*/ 876 w 876"/>
                    <a:gd name="T18" fmla="*/ 22 h 22"/>
                  </a:gdLst>
                  <a:ahLst/>
                  <a:cxnLst>
                    <a:cxn ang="T10">
                      <a:pos x="T0" y="T1"/>
                    </a:cxn>
                    <a:cxn ang="T11">
                      <a:pos x="T2" y="T3"/>
                    </a:cxn>
                    <a:cxn ang="T12">
                      <a:pos x="T4" y="T5"/>
                    </a:cxn>
                    <a:cxn ang="T13">
                      <a:pos x="T6" y="T7"/>
                    </a:cxn>
                    <a:cxn ang="T14">
                      <a:pos x="T8" y="T9"/>
                    </a:cxn>
                  </a:cxnLst>
                  <a:rect l="T15" t="T16" r="T17" b="T18"/>
                  <a:pathLst>
                    <a:path w="876" h="22">
                      <a:moveTo>
                        <a:pt x="0" y="0"/>
                      </a:moveTo>
                      <a:lnTo>
                        <a:pt x="875" y="0"/>
                      </a:lnTo>
                      <a:lnTo>
                        <a:pt x="875" y="21"/>
                      </a:lnTo>
                      <a:lnTo>
                        <a:pt x="0" y="21"/>
                      </a:lnTo>
                      <a:lnTo>
                        <a:pt x="0" y="0"/>
                      </a:lnTo>
                    </a:path>
                  </a:pathLst>
                </a:custGeom>
                <a:solidFill>
                  <a:srgbClr val="287020"/>
                </a:solidFill>
                <a:ln w="9525" cap="rnd">
                  <a:noFill/>
                  <a:round/>
                  <a:headEnd type="none" w="sm" len="sm"/>
                  <a:tailEnd type="none" w="sm" len="sm"/>
                </a:ln>
              </p:spPr>
              <p:txBody>
                <a:bodyPr/>
                <a:lstStyle/>
                <a:p>
                  <a:endParaRPr lang="en-US">
                    <a:solidFill>
                      <a:srgbClr val="FFFFFF"/>
                    </a:solidFill>
                  </a:endParaRPr>
                </a:p>
              </p:txBody>
            </p:sp>
            <p:sp>
              <p:nvSpPr>
                <p:cNvPr id="11774" name="Freeform 145"/>
                <p:cNvSpPr>
                  <a:spLocks/>
                </p:cNvSpPr>
                <p:nvPr/>
              </p:nvSpPr>
              <p:spPr bwMode="auto">
                <a:xfrm>
                  <a:off x="3667" y="1689"/>
                  <a:ext cx="876" cy="23"/>
                </a:xfrm>
                <a:custGeom>
                  <a:avLst/>
                  <a:gdLst>
                    <a:gd name="T0" fmla="*/ 0 w 876"/>
                    <a:gd name="T1" fmla="*/ 0 h 23"/>
                    <a:gd name="T2" fmla="*/ 875 w 876"/>
                    <a:gd name="T3" fmla="*/ 0 h 23"/>
                    <a:gd name="T4" fmla="*/ 875 w 876"/>
                    <a:gd name="T5" fmla="*/ 22 h 23"/>
                    <a:gd name="T6" fmla="*/ 0 w 876"/>
                    <a:gd name="T7" fmla="*/ 22 h 23"/>
                    <a:gd name="T8" fmla="*/ 0 w 876"/>
                    <a:gd name="T9" fmla="*/ 0 h 23"/>
                    <a:gd name="T10" fmla="*/ 0 60000 65536"/>
                    <a:gd name="T11" fmla="*/ 0 60000 65536"/>
                    <a:gd name="T12" fmla="*/ 0 60000 65536"/>
                    <a:gd name="T13" fmla="*/ 0 60000 65536"/>
                    <a:gd name="T14" fmla="*/ 0 60000 65536"/>
                    <a:gd name="T15" fmla="*/ 0 w 876"/>
                    <a:gd name="T16" fmla="*/ 0 h 23"/>
                    <a:gd name="T17" fmla="*/ 876 w 876"/>
                    <a:gd name="T18" fmla="*/ 23 h 23"/>
                  </a:gdLst>
                  <a:ahLst/>
                  <a:cxnLst>
                    <a:cxn ang="T10">
                      <a:pos x="T0" y="T1"/>
                    </a:cxn>
                    <a:cxn ang="T11">
                      <a:pos x="T2" y="T3"/>
                    </a:cxn>
                    <a:cxn ang="T12">
                      <a:pos x="T4" y="T5"/>
                    </a:cxn>
                    <a:cxn ang="T13">
                      <a:pos x="T6" y="T7"/>
                    </a:cxn>
                    <a:cxn ang="T14">
                      <a:pos x="T8" y="T9"/>
                    </a:cxn>
                  </a:cxnLst>
                  <a:rect l="T15" t="T16" r="T17" b="T18"/>
                  <a:pathLst>
                    <a:path w="876" h="23">
                      <a:moveTo>
                        <a:pt x="0" y="0"/>
                      </a:moveTo>
                      <a:lnTo>
                        <a:pt x="875" y="0"/>
                      </a:lnTo>
                      <a:lnTo>
                        <a:pt x="875" y="22"/>
                      </a:lnTo>
                      <a:lnTo>
                        <a:pt x="0" y="22"/>
                      </a:lnTo>
                      <a:lnTo>
                        <a:pt x="0" y="0"/>
                      </a:lnTo>
                    </a:path>
                  </a:pathLst>
                </a:custGeom>
                <a:solidFill>
                  <a:srgbClr val="206820"/>
                </a:solidFill>
                <a:ln w="9525" cap="rnd">
                  <a:noFill/>
                  <a:round/>
                  <a:headEnd type="none" w="sm" len="sm"/>
                  <a:tailEnd type="none" w="sm" len="sm"/>
                </a:ln>
              </p:spPr>
              <p:txBody>
                <a:bodyPr/>
                <a:lstStyle/>
                <a:p>
                  <a:endParaRPr lang="en-US">
                    <a:solidFill>
                      <a:srgbClr val="FFFFFF"/>
                    </a:solidFill>
                  </a:endParaRPr>
                </a:p>
              </p:txBody>
            </p:sp>
            <p:sp>
              <p:nvSpPr>
                <p:cNvPr id="11775" name="Freeform 146"/>
                <p:cNvSpPr>
                  <a:spLocks/>
                </p:cNvSpPr>
                <p:nvPr/>
              </p:nvSpPr>
              <p:spPr bwMode="auto">
                <a:xfrm>
                  <a:off x="3667" y="1698"/>
                  <a:ext cx="876" cy="21"/>
                </a:xfrm>
                <a:custGeom>
                  <a:avLst/>
                  <a:gdLst>
                    <a:gd name="T0" fmla="*/ 0 w 876"/>
                    <a:gd name="T1" fmla="*/ 0 h 21"/>
                    <a:gd name="T2" fmla="*/ 875 w 876"/>
                    <a:gd name="T3" fmla="*/ 0 h 21"/>
                    <a:gd name="T4" fmla="*/ 875 w 876"/>
                    <a:gd name="T5" fmla="*/ 20 h 21"/>
                    <a:gd name="T6" fmla="*/ 0 w 876"/>
                    <a:gd name="T7" fmla="*/ 20 h 21"/>
                    <a:gd name="T8" fmla="*/ 0 w 876"/>
                    <a:gd name="T9" fmla="*/ 0 h 21"/>
                    <a:gd name="T10" fmla="*/ 0 60000 65536"/>
                    <a:gd name="T11" fmla="*/ 0 60000 65536"/>
                    <a:gd name="T12" fmla="*/ 0 60000 65536"/>
                    <a:gd name="T13" fmla="*/ 0 60000 65536"/>
                    <a:gd name="T14" fmla="*/ 0 60000 65536"/>
                    <a:gd name="T15" fmla="*/ 0 w 876"/>
                    <a:gd name="T16" fmla="*/ 0 h 21"/>
                    <a:gd name="T17" fmla="*/ 876 w 876"/>
                    <a:gd name="T18" fmla="*/ 21 h 21"/>
                  </a:gdLst>
                  <a:ahLst/>
                  <a:cxnLst>
                    <a:cxn ang="T10">
                      <a:pos x="T0" y="T1"/>
                    </a:cxn>
                    <a:cxn ang="T11">
                      <a:pos x="T2" y="T3"/>
                    </a:cxn>
                    <a:cxn ang="T12">
                      <a:pos x="T4" y="T5"/>
                    </a:cxn>
                    <a:cxn ang="T13">
                      <a:pos x="T6" y="T7"/>
                    </a:cxn>
                    <a:cxn ang="T14">
                      <a:pos x="T8" y="T9"/>
                    </a:cxn>
                  </a:cxnLst>
                  <a:rect l="T15" t="T16" r="T17" b="T18"/>
                  <a:pathLst>
                    <a:path w="876" h="21">
                      <a:moveTo>
                        <a:pt x="0" y="0"/>
                      </a:moveTo>
                      <a:lnTo>
                        <a:pt x="875" y="0"/>
                      </a:lnTo>
                      <a:lnTo>
                        <a:pt x="875" y="20"/>
                      </a:lnTo>
                      <a:lnTo>
                        <a:pt x="0" y="20"/>
                      </a:lnTo>
                      <a:lnTo>
                        <a:pt x="0" y="0"/>
                      </a:lnTo>
                    </a:path>
                  </a:pathLst>
                </a:custGeom>
                <a:solidFill>
                  <a:srgbClr val="206020"/>
                </a:solidFill>
                <a:ln w="9525" cap="rnd">
                  <a:noFill/>
                  <a:round/>
                  <a:headEnd type="none" w="sm" len="sm"/>
                  <a:tailEnd type="none" w="sm" len="sm"/>
                </a:ln>
              </p:spPr>
              <p:txBody>
                <a:bodyPr/>
                <a:lstStyle/>
                <a:p>
                  <a:endParaRPr lang="en-US">
                    <a:solidFill>
                      <a:srgbClr val="FFFFFF"/>
                    </a:solidFill>
                  </a:endParaRPr>
                </a:p>
              </p:txBody>
            </p:sp>
            <p:sp>
              <p:nvSpPr>
                <p:cNvPr id="11776" name="Freeform 147"/>
                <p:cNvSpPr>
                  <a:spLocks/>
                </p:cNvSpPr>
                <p:nvPr/>
              </p:nvSpPr>
              <p:spPr bwMode="auto">
                <a:xfrm>
                  <a:off x="3667" y="1707"/>
                  <a:ext cx="876" cy="23"/>
                </a:xfrm>
                <a:custGeom>
                  <a:avLst/>
                  <a:gdLst>
                    <a:gd name="T0" fmla="*/ 0 w 876"/>
                    <a:gd name="T1" fmla="*/ 0 h 23"/>
                    <a:gd name="T2" fmla="*/ 875 w 876"/>
                    <a:gd name="T3" fmla="*/ 0 h 23"/>
                    <a:gd name="T4" fmla="*/ 875 w 876"/>
                    <a:gd name="T5" fmla="*/ 22 h 23"/>
                    <a:gd name="T6" fmla="*/ 0 w 876"/>
                    <a:gd name="T7" fmla="*/ 22 h 23"/>
                    <a:gd name="T8" fmla="*/ 0 w 876"/>
                    <a:gd name="T9" fmla="*/ 0 h 23"/>
                    <a:gd name="T10" fmla="*/ 0 60000 65536"/>
                    <a:gd name="T11" fmla="*/ 0 60000 65536"/>
                    <a:gd name="T12" fmla="*/ 0 60000 65536"/>
                    <a:gd name="T13" fmla="*/ 0 60000 65536"/>
                    <a:gd name="T14" fmla="*/ 0 60000 65536"/>
                    <a:gd name="T15" fmla="*/ 0 w 876"/>
                    <a:gd name="T16" fmla="*/ 0 h 23"/>
                    <a:gd name="T17" fmla="*/ 876 w 876"/>
                    <a:gd name="T18" fmla="*/ 23 h 23"/>
                  </a:gdLst>
                  <a:ahLst/>
                  <a:cxnLst>
                    <a:cxn ang="T10">
                      <a:pos x="T0" y="T1"/>
                    </a:cxn>
                    <a:cxn ang="T11">
                      <a:pos x="T2" y="T3"/>
                    </a:cxn>
                    <a:cxn ang="T12">
                      <a:pos x="T4" y="T5"/>
                    </a:cxn>
                    <a:cxn ang="T13">
                      <a:pos x="T6" y="T7"/>
                    </a:cxn>
                    <a:cxn ang="T14">
                      <a:pos x="T8" y="T9"/>
                    </a:cxn>
                  </a:cxnLst>
                  <a:rect l="T15" t="T16" r="T17" b="T18"/>
                  <a:pathLst>
                    <a:path w="876" h="23">
                      <a:moveTo>
                        <a:pt x="0" y="0"/>
                      </a:moveTo>
                      <a:lnTo>
                        <a:pt x="875" y="0"/>
                      </a:lnTo>
                      <a:lnTo>
                        <a:pt x="875" y="22"/>
                      </a:lnTo>
                      <a:lnTo>
                        <a:pt x="0" y="22"/>
                      </a:lnTo>
                      <a:lnTo>
                        <a:pt x="0" y="0"/>
                      </a:lnTo>
                    </a:path>
                  </a:pathLst>
                </a:custGeom>
                <a:solidFill>
                  <a:srgbClr val="205818"/>
                </a:solidFill>
                <a:ln w="9525" cap="rnd">
                  <a:noFill/>
                  <a:round/>
                  <a:headEnd type="none" w="sm" len="sm"/>
                  <a:tailEnd type="none" w="sm" len="sm"/>
                </a:ln>
              </p:spPr>
              <p:txBody>
                <a:bodyPr/>
                <a:lstStyle/>
                <a:p>
                  <a:endParaRPr lang="en-US">
                    <a:solidFill>
                      <a:srgbClr val="FFFFFF"/>
                    </a:solidFill>
                  </a:endParaRPr>
                </a:p>
              </p:txBody>
            </p:sp>
            <p:sp>
              <p:nvSpPr>
                <p:cNvPr id="11777" name="Freeform 148"/>
                <p:cNvSpPr>
                  <a:spLocks/>
                </p:cNvSpPr>
                <p:nvPr/>
              </p:nvSpPr>
              <p:spPr bwMode="auto">
                <a:xfrm>
                  <a:off x="3667" y="1718"/>
                  <a:ext cx="876" cy="21"/>
                </a:xfrm>
                <a:custGeom>
                  <a:avLst/>
                  <a:gdLst>
                    <a:gd name="T0" fmla="*/ 0 w 876"/>
                    <a:gd name="T1" fmla="*/ 0 h 21"/>
                    <a:gd name="T2" fmla="*/ 875 w 876"/>
                    <a:gd name="T3" fmla="*/ 0 h 21"/>
                    <a:gd name="T4" fmla="*/ 875 w 876"/>
                    <a:gd name="T5" fmla="*/ 20 h 21"/>
                    <a:gd name="T6" fmla="*/ 0 w 876"/>
                    <a:gd name="T7" fmla="*/ 20 h 21"/>
                    <a:gd name="T8" fmla="*/ 0 w 876"/>
                    <a:gd name="T9" fmla="*/ 0 h 21"/>
                    <a:gd name="T10" fmla="*/ 0 60000 65536"/>
                    <a:gd name="T11" fmla="*/ 0 60000 65536"/>
                    <a:gd name="T12" fmla="*/ 0 60000 65536"/>
                    <a:gd name="T13" fmla="*/ 0 60000 65536"/>
                    <a:gd name="T14" fmla="*/ 0 60000 65536"/>
                    <a:gd name="T15" fmla="*/ 0 w 876"/>
                    <a:gd name="T16" fmla="*/ 0 h 21"/>
                    <a:gd name="T17" fmla="*/ 876 w 876"/>
                    <a:gd name="T18" fmla="*/ 21 h 21"/>
                  </a:gdLst>
                  <a:ahLst/>
                  <a:cxnLst>
                    <a:cxn ang="T10">
                      <a:pos x="T0" y="T1"/>
                    </a:cxn>
                    <a:cxn ang="T11">
                      <a:pos x="T2" y="T3"/>
                    </a:cxn>
                    <a:cxn ang="T12">
                      <a:pos x="T4" y="T5"/>
                    </a:cxn>
                    <a:cxn ang="T13">
                      <a:pos x="T6" y="T7"/>
                    </a:cxn>
                    <a:cxn ang="T14">
                      <a:pos x="T8" y="T9"/>
                    </a:cxn>
                  </a:cxnLst>
                  <a:rect l="T15" t="T16" r="T17" b="T18"/>
                  <a:pathLst>
                    <a:path w="876" h="21">
                      <a:moveTo>
                        <a:pt x="0" y="0"/>
                      </a:moveTo>
                      <a:lnTo>
                        <a:pt x="875" y="0"/>
                      </a:lnTo>
                      <a:lnTo>
                        <a:pt x="875" y="20"/>
                      </a:lnTo>
                      <a:lnTo>
                        <a:pt x="0" y="20"/>
                      </a:lnTo>
                      <a:lnTo>
                        <a:pt x="0" y="0"/>
                      </a:lnTo>
                    </a:path>
                  </a:pathLst>
                </a:custGeom>
                <a:solidFill>
                  <a:srgbClr val="185018"/>
                </a:solidFill>
                <a:ln w="9525" cap="rnd">
                  <a:noFill/>
                  <a:round/>
                  <a:headEnd type="none" w="sm" len="sm"/>
                  <a:tailEnd type="none" w="sm" len="sm"/>
                </a:ln>
              </p:spPr>
              <p:txBody>
                <a:bodyPr/>
                <a:lstStyle/>
                <a:p>
                  <a:endParaRPr lang="en-US">
                    <a:solidFill>
                      <a:srgbClr val="FFFFFF"/>
                    </a:solidFill>
                  </a:endParaRPr>
                </a:p>
              </p:txBody>
            </p:sp>
            <p:sp>
              <p:nvSpPr>
                <p:cNvPr id="11778" name="Freeform 149"/>
                <p:cNvSpPr>
                  <a:spLocks/>
                </p:cNvSpPr>
                <p:nvPr/>
              </p:nvSpPr>
              <p:spPr bwMode="auto">
                <a:xfrm>
                  <a:off x="3667" y="1727"/>
                  <a:ext cx="876" cy="21"/>
                </a:xfrm>
                <a:custGeom>
                  <a:avLst/>
                  <a:gdLst>
                    <a:gd name="T0" fmla="*/ 0 w 876"/>
                    <a:gd name="T1" fmla="*/ 0 h 21"/>
                    <a:gd name="T2" fmla="*/ 875 w 876"/>
                    <a:gd name="T3" fmla="*/ 0 h 21"/>
                    <a:gd name="T4" fmla="*/ 875 w 876"/>
                    <a:gd name="T5" fmla="*/ 20 h 21"/>
                    <a:gd name="T6" fmla="*/ 0 w 876"/>
                    <a:gd name="T7" fmla="*/ 20 h 21"/>
                    <a:gd name="T8" fmla="*/ 0 w 876"/>
                    <a:gd name="T9" fmla="*/ 0 h 21"/>
                    <a:gd name="T10" fmla="*/ 0 60000 65536"/>
                    <a:gd name="T11" fmla="*/ 0 60000 65536"/>
                    <a:gd name="T12" fmla="*/ 0 60000 65536"/>
                    <a:gd name="T13" fmla="*/ 0 60000 65536"/>
                    <a:gd name="T14" fmla="*/ 0 60000 65536"/>
                    <a:gd name="T15" fmla="*/ 0 w 876"/>
                    <a:gd name="T16" fmla="*/ 0 h 21"/>
                    <a:gd name="T17" fmla="*/ 876 w 876"/>
                    <a:gd name="T18" fmla="*/ 21 h 21"/>
                  </a:gdLst>
                  <a:ahLst/>
                  <a:cxnLst>
                    <a:cxn ang="T10">
                      <a:pos x="T0" y="T1"/>
                    </a:cxn>
                    <a:cxn ang="T11">
                      <a:pos x="T2" y="T3"/>
                    </a:cxn>
                    <a:cxn ang="T12">
                      <a:pos x="T4" y="T5"/>
                    </a:cxn>
                    <a:cxn ang="T13">
                      <a:pos x="T6" y="T7"/>
                    </a:cxn>
                    <a:cxn ang="T14">
                      <a:pos x="T8" y="T9"/>
                    </a:cxn>
                  </a:cxnLst>
                  <a:rect l="T15" t="T16" r="T17" b="T18"/>
                  <a:pathLst>
                    <a:path w="876" h="21">
                      <a:moveTo>
                        <a:pt x="0" y="0"/>
                      </a:moveTo>
                      <a:lnTo>
                        <a:pt x="875" y="0"/>
                      </a:lnTo>
                      <a:lnTo>
                        <a:pt x="875" y="20"/>
                      </a:lnTo>
                      <a:lnTo>
                        <a:pt x="0" y="20"/>
                      </a:lnTo>
                      <a:lnTo>
                        <a:pt x="0" y="0"/>
                      </a:lnTo>
                    </a:path>
                  </a:pathLst>
                </a:custGeom>
                <a:solidFill>
                  <a:srgbClr val="184818"/>
                </a:solidFill>
                <a:ln w="9525" cap="rnd">
                  <a:noFill/>
                  <a:round/>
                  <a:headEnd type="none" w="sm" len="sm"/>
                  <a:tailEnd type="none" w="sm" len="sm"/>
                </a:ln>
              </p:spPr>
              <p:txBody>
                <a:bodyPr/>
                <a:lstStyle/>
                <a:p>
                  <a:endParaRPr lang="en-US">
                    <a:solidFill>
                      <a:srgbClr val="FFFFFF"/>
                    </a:solidFill>
                  </a:endParaRPr>
                </a:p>
              </p:txBody>
            </p:sp>
            <p:sp>
              <p:nvSpPr>
                <p:cNvPr id="11779" name="Freeform 150"/>
                <p:cNvSpPr>
                  <a:spLocks/>
                </p:cNvSpPr>
                <p:nvPr/>
              </p:nvSpPr>
              <p:spPr bwMode="auto">
                <a:xfrm>
                  <a:off x="3667" y="1735"/>
                  <a:ext cx="876" cy="23"/>
                </a:xfrm>
                <a:custGeom>
                  <a:avLst/>
                  <a:gdLst>
                    <a:gd name="T0" fmla="*/ 0 w 876"/>
                    <a:gd name="T1" fmla="*/ 0 h 23"/>
                    <a:gd name="T2" fmla="*/ 875 w 876"/>
                    <a:gd name="T3" fmla="*/ 0 h 23"/>
                    <a:gd name="T4" fmla="*/ 875 w 876"/>
                    <a:gd name="T5" fmla="*/ 22 h 23"/>
                    <a:gd name="T6" fmla="*/ 0 w 876"/>
                    <a:gd name="T7" fmla="*/ 22 h 23"/>
                    <a:gd name="T8" fmla="*/ 0 w 876"/>
                    <a:gd name="T9" fmla="*/ 0 h 23"/>
                    <a:gd name="T10" fmla="*/ 0 60000 65536"/>
                    <a:gd name="T11" fmla="*/ 0 60000 65536"/>
                    <a:gd name="T12" fmla="*/ 0 60000 65536"/>
                    <a:gd name="T13" fmla="*/ 0 60000 65536"/>
                    <a:gd name="T14" fmla="*/ 0 60000 65536"/>
                    <a:gd name="T15" fmla="*/ 0 w 876"/>
                    <a:gd name="T16" fmla="*/ 0 h 23"/>
                    <a:gd name="T17" fmla="*/ 876 w 876"/>
                    <a:gd name="T18" fmla="*/ 23 h 23"/>
                  </a:gdLst>
                  <a:ahLst/>
                  <a:cxnLst>
                    <a:cxn ang="T10">
                      <a:pos x="T0" y="T1"/>
                    </a:cxn>
                    <a:cxn ang="T11">
                      <a:pos x="T2" y="T3"/>
                    </a:cxn>
                    <a:cxn ang="T12">
                      <a:pos x="T4" y="T5"/>
                    </a:cxn>
                    <a:cxn ang="T13">
                      <a:pos x="T6" y="T7"/>
                    </a:cxn>
                    <a:cxn ang="T14">
                      <a:pos x="T8" y="T9"/>
                    </a:cxn>
                  </a:cxnLst>
                  <a:rect l="T15" t="T16" r="T17" b="T18"/>
                  <a:pathLst>
                    <a:path w="876" h="23">
                      <a:moveTo>
                        <a:pt x="0" y="0"/>
                      </a:moveTo>
                      <a:lnTo>
                        <a:pt x="875" y="0"/>
                      </a:lnTo>
                      <a:lnTo>
                        <a:pt x="875" y="22"/>
                      </a:lnTo>
                      <a:lnTo>
                        <a:pt x="0" y="22"/>
                      </a:lnTo>
                      <a:lnTo>
                        <a:pt x="0" y="0"/>
                      </a:lnTo>
                    </a:path>
                  </a:pathLst>
                </a:custGeom>
                <a:solidFill>
                  <a:srgbClr val="104010"/>
                </a:solidFill>
                <a:ln w="9525" cap="rnd">
                  <a:noFill/>
                  <a:round/>
                  <a:headEnd type="none" w="sm" len="sm"/>
                  <a:tailEnd type="none" w="sm" len="sm"/>
                </a:ln>
              </p:spPr>
              <p:txBody>
                <a:bodyPr/>
                <a:lstStyle/>
                <a:p>
                  <a:endParaRPr lang="en-US">
                    <a:solidFill>
                      <a:srgbClr val="FFFFFF"/>
                    </a:solidFill>
                  </a:endParaRPr>
                </a:p>
              </p:txBody>
            </p:sp>
            <p:sp>
              <p:nvSpPr>
                <p:cNvPr id="11780" name="Rectangle 151"/>
                <p:cNvSpPr>
                  <a:spLocks noChangeArrowheads="1"/>
                </p:cNvSpPr>
                <p:nvPr/>
              </p:nvSpPr>
              <p:spPr bwMode="auto">
                <a:xfrm>
                  <a:off x="3736" y="1647"/>
                  <a:ext cx="115" cy="63"/>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sp>
              <p:nvSpPr>
                <p:cNvPr id="11781" name="Rectangle 152" descr="Narrow vertical"/>
                <p:cNvSpPr>
                  <a:spLocks noChangeArrowheads="1"/>
                </p:cNvSpPr>
                <p:nvPr/>
              </p:nvSpPr>
              <p:spPr bwMode="auto">
                <a:xfrm>
                  <a:off x="3694" y="1748"/>
                  <a:ext cx="390" cy="17"/>
                </a:xfrm>
                <a:prstGeom prst="rect">
                  <a:avLst/>
                </a:prstGeom>
                <a:pattFill prst="narVert">
                  <a:fgClr>
                    <a:srgbClr val="FF9900"/>
                  </a:fgClr>
                  <a:bgClr>
                    <a:srgbClr val="FFFF00"/>
                  </a:bgClr>
                </a:pattFill>
                <a:ln w="12700">
                  <a:solidFill>
                    <a:srgbClr val="000000"/>
                  </a:solidFill>
                  <a:miter lim="800000"/>
                  <a:headEnd/>
                  <a:tailEnd/>
                </a:ln>
              </p:spPr>
              <p:txBody>
                <a:bodyPr wrap="none" anchor="ctr"/>
                <a:lstStyle/>
                <a:p>
                  <a:endParaRPr lang="en-US">
                    <a:solidFill>
                      <a:srgbClr val="FFFFFF"/>
                    </a:solidFill>
                  </a:endParaRPr>
                </a:p>
              </p:txBody>
            </p:sp>
            <p:sp>
              <p:nvSpPr>
                <p:cNvPr id="11782" name="Rectangle 153" descr="Narrow vertical"/>
                <p:cNvSpPr>
                  <a:spLocks noChangeArrowheads="1"/>
                </p:cNvSpPr>
                <p:nvPr/>
              </p:nvSpPr>
              <p:spPr bwMode="auto">
                <a:xfrm>
                  <a:off x="4127" y="1748"/>
                  <a:ext cx="390" cy="17"/>
                </a:xfrm>
                <a:prstGeom prst="rect">
                  <a:avLst/>
                </a:prstGeom>
                <a:pattFill prst="narVert">
                  <a:fgClr>
                    <a:srgbClr val="FF9900"/>
                  </a:fgClr>
                  <a:bgClr>
                    <a:srgbClr val="FFFF00"/>
                  </a:bgClr>
                </a:pattFill>
                <a:ln w="12700">
                  <a:solidFill>
                    <a:srgbClr val="000000"/>
                  </a:solidFill>
                  <a:miter lim="800000"/>
                  <a:headEnd/>
                  <a:tailEnd/>
                </a:ln>
              </p:spPr>
              <p:txBody>
                <a:bodyPr wrap="none" anchor="ctr"/>
                <a:lstStyle/>
                <a:p>
                  <a:endParaRPr lang="en-US">
                    <a:solidFill>
                      <a:srgbClr val="FFFFFF"/>
                    </a:solidFill>
                  </a:endParaRPr>
                </a:p>
              </p:txBody>
            </p:sp>
            <p:sp>
              <p:nvSpPr>
                <p:cNvPr id="11783" name="Rectangle 154"/>
                <p:cNvSpPr>
                  <a:spLocks noChangeArrowheads="1"/>
                </p:cNvSpPr>
                <p:nvPr/>
              </p:nvSpPr>
              <p:spPr bwMode="auto">
                <a:xfrm>
                  <a:off x="3894" y="1647"/>
                  <a:ext cx="119" cy="61"/>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sp>
              <p:nvSpPr>
                <p:cNvPr id="11784" name="Rectangle 155"/>
                <p:cNvSpPr>
                  <a:spLocks noChangeArrowheads="1"/>
                </p:cNvSpPr>
                <p:nvPr/>
              </p:nvSpPr>
              <p:spPr bwMode="auto">
                <a:xfrm>
                  <a:off x="4053" y="1647"/>
                  <a:ext cx="117" cy="63"/>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sp>
              <p:nvSpPr>
                <p:cNvPr id="11785" name="Rectangle 156"/>
                <p:cNvSpPr>
                  <a:spLocks noChangeArrowheads="1"/>
                </p:cNvSpPr>
                <p:nvPr/>
              </p:nvSpPr>
              <p:spPr bwMode="auto">
                <a:xfrm>
                  <a:off x="4212" y="1647"/>
                  <a:ext cx="116" cy="61"/>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sp>
              <p:nvSpPr>
                <p:cNvPr id="11786" name="Rectangle 157"/>
                <p:cNvSpPr>
                  <a:spLocks noChangeArrowheads="1"/>
                </p:cNvSpPr>
                <p:nvPr/>
              </p:nvSpPr>
              <p:spPr bwMode="auto">
                <a:xfrm>
                  <a:off x="4370" y="1647"/>
                  <a:ext cx="118" cy="61"/>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grpSp>
          <p:grpSp>
            <p:nvGrpSpPr>
              <p:cNvPr id="13" name="Group 158"/>
              <p:cNvGrpSpPr>
                <a:grpSpLocks/>
              </p:cNvGrpSpPr>
              <p:nvPr/>
            </p:nvGrpSpPr>
            <p:grpSpPr bwMode="auto">
              <a:xfrm rot="-1273006">
                <a:off x="4853" y="1935"/>
                <a:ext cx="462" cy="182"/>
                <a:chOff x="3667" y="1613"/>
                <a:chExt cx="876" cy="152"/>
              </a:xfrm>
            </p:grpSpPr>
            <p:sp>
              <p:nvSpPr>
                <p:cNvPr id="11743" name="Rectangle 159"/>
                <p:cNvSpPr>
                  <a:spLocks noChangeArrowheads="1"/>
                </p:cNvSpPr>
                <p:nvPr/>
              </p:nvSpPr>
              <p:spPr bwMode="auto">
                <a:xfrm>
                  <a:off x="3678" y="1694"/>
                  <a:ext cx="390" cy="21"/>
                </a:xfrm>
                <a:prstGeom prst="rect">
                  <a:avLst/>
                </a:prstGeom>
                <a:noFill/>
                <a:ln w="12700">
                  <a:solidFill>
                    <a:srgbClr val="000000"/>
                  </a:solidFill>
                  <a:miter lim="800000"/>
                  <a:headEnd/>
                  <a:tailEnd/>
                </a:ln>
              </p:spPr>
              <p:txBody>
                <a:bodyPr wrap="none" anchor="ctr"/>
                <a:lstStyle/>
                <a:p>
                  <a:endParaRPr lang="en-US">
                    <a:solidFill>
                      <a:srgbClr val="FFFFFF"/>
                    </a:solidFill>
                  </a:endParaRPr>
                </a:p>
              </p:txBody>
            </p:sp>
            <p:sp>
              <p:nvSpPr>
                <p:cNvPr id="11744" name="Rectangle 160"/>
                <p:cNvSpPr>
                  <a:spLocks noChangeArrowheads="1"/>
                </p:cNvSpPr>
                <p:nvPr/>
              </p:nvSpPr>
              <p:spPr bwMode="auto">
                <a:xfrm>
                  <a:off x="4113" y="1694"/>
                  <a:ext cx="390" cy="21"/>
                </a:xfrm>
                <a:prstGeom prst="rect">
                  <a:avLst/>
                </a:prstGeom>
                <a:noFill/>
                <a:ln w="12700">
                  <a:solidFill>
                    <a:srgbClr val="000000"/>
                  </a:solidFill>
                  <a:miter lim="800000"/>
                  <a:headEnd/>
                  <a:tailEnd/>
                </a:ln>
              </p:spPr>
              <p:txBody>
                <a:bodyPr wrap="none" anchor="ctr"/>
                <a:lstStyle/>
                <a:p>
                  <a:endParaRPr lang="en-US">
                    <a:solidFill>
                      <a:srgbClr val="FFFFFF"/>
                    </a:solidFill>
                  </a:endParaRPr>
                </a:p>
              </p:txBody>
            </p:sp>
            <p:sp>
              <p:nvSpPr>
                <p:cNvPr id="11745" name="Freeform 161"/>
                <p:cNvSpPr>
                  <a:spLocks/>
                </p:cNvSpPr>
                <p:nvPr/>
              </p:nvSpPr>
              <p:spPr bwMode="auto">
                <a:xfrm>
                  <a:off x="3667" y="1613"/>
                  <a:ext cx="876" cy="22"/>
                </a:xfrm>
                <a:custGeom>
                  <a:avLst/>
                  <a:gdLst>
                    <a:gd name="T0" fmla="*/ 0 w 876"/>
                    <a:gd name="T1" fmla="*/ 0 h 22"/>
                    <a:gd name="T2" fmla="*/ 875 w 876"/>
                    <a:gd name="T3" fmla="*/ 0 h 22"/>
                    <a:gd name="T4" fmla="*/ 875 w 876"/>
                    <a:gd name="T5" fmla="*/ 21 h 22"/>
                    <a:gd name="T6" fmla="*/ 0 w 876"/>
                    <a:gd name="T7" fmla="*/ 21 h 22"/>
                    <a:gd name="T8" fmla="*/ 0 w 876"/>
                    <a:gd name="T9" fmla="*/ 0 h 22"/>
                    <a:gd name="T10" fmla="*/ 0 60000 65536"/>
                    <a:gd name="T11" fmla="*/ 0 60000 65536"/>
                    <a:gd name="T12" fmla="*/ 0 60000 65536"/>
                    <a:gd name="T13" fmla="*/ 0 60000 65536"/>
                    <a:gd name="T14" fmla="*/ 0 60000 65536"/>
                    <a:gd name="T15" fmla="*/ 0 w 876"/>
                    <a:gd name="T16" fmla="*/ 0 h 22"/>
                    <a:gd name="T17" fmla="*/ 876 w 876"/>
                    <a:gd name="T18" fmla="*/ 22 h 22"/>
                  </a:gdLst>
                  <a:ahLst/>
                  <a:cxnLst>
                    <a:cxn ang="T10">
                      <a:pos x="T0" y="T1"/>
                    </a:cxn>
                    <a:cxn ang="T11">
                      <a:pos x="T2" y="T3"/>
                    </a:cxn>
                    <a:cxn ang="T12">
                      <a:pos x="T4" y="T5"/>
                    </a:cxn>
                    <a:cxn ang="T13">
                      <a:pos x="T6" y="T7"/>
                    </a:cxn>
                    <a:cxn ang="T14">
                      <a:pos x="T8" y="T9"/>
                    </a:cxn>
                  </a:cxnLst>
                  <a:rect l="T15" t="T16" r="T17" b="T18"/>
                  <a:pathLst>
                    <a:path w="876" h="22">
                      <a:moveTo>
                        <a:pt x="0" y="0"/>
                      </a:moveTo>
                      <a:lnTo>
                        <a:pt x="875" y="0"/>
                      </a:lnTo>
                      <a:lnTo>
                        <a:pt x="875" y="21"/>
                      </a:lnTo>
                      <a:lnTo>
                        <a:pt x="0" y="21"/>
                      </a:lnTo>
                      <a:lnTo>
                        <a:pt x="0" y="0"/>
                      </a:lnTo>
                    </a:path>
                  </a:pathLst>
                </a:custGeom>
                <a:solidFill>
                  <a:srgbClr val="339933"/>
                </a:solidFill>
                <a:ln w="9525" cap="rnd">
                  <a:noFill/>
                  <a:round/>
                  <a:headEnd type="none" w="sm" len="sm"/>
                  <a:tailEnd type="none" w="sm" len="sm"/>
                </a:ln>
              </p:spPr>
              <p:txBody>
                <a:bodyPr/>
                <a:lstStyle/>
                <a:p>
                  <a:endParaRPr lang="en-US">
                    <a:solidFill>
                      <a:srgbClr val="FFFFFF"/>
                    </a:solidFill>
                  </a:endParaRPr>
                </a:p>
              </p:txBody>
            </p:sp>
            <p:sp>
              <p:nvSpPr>
                <p:cNvPr id="11746" name="Freeform 162"/>
                <p:cNvSpPr>
                  <a:spLocks/>
                </p:cNvSpPr>
                <p:nvPr/>
              </p:nvSpPr>
              <p:spPr bwMode="auto">
                <a:xfrm>
                  <a:off x="3667" y="1631"/>
                  <a:ext cx="876" cy="23"/>
                </a:xfrm>
                <a:custGeom>
                  <a:avLst/>
                  <a:gdLst>
                    <a:gd name="T0" fmla="*/ 0 w 876"/>
                    <a:gd name="T1" fmla="*/ 0 h 23"/>
                    <a:gd name="T2" fmla="*/ 875 w 876"/>
                    <a:gd name="T3" fmla="*/ 0 h 23"/>
                    <a:gd name="T4" fmla="*/ 875 w 876"/>
                    <a:gd name="T5" fmla="*/ 22 h 23"/>
                    <a:gd name="T6" fmla="*/ 0 w 876"/>
                    <a:gd name="T7" fmla="*/ 22 h 23"/>
                    <a:gd name="T8" fmla="*/ 0 w 876"/>
                    <a:gd name="T9" fmla="*/ 0 h 23"/>
                    <a:gd name="T10" fmla="*/ 0 60000 65536"/>
                    <a:gd name="T11" fmla="*/ 0 60000 65536"/>
                    <a:gd name="T12" fmla="*/ 0 60000 65536"/>
                    <a:gd name="T13" fmla="*/ 0 60000 65536"/>
                    <a:gd name="T14" fmla="*/ 0 60000 65536"/>
                    <a:gd name="T15" fmla="*/ 0 w 876"/>
                    <a:gd name="T16" fmla="*/ 0 h 23"/>
                    <a:gd name="T17" fmla="*/ 876 w 876"/>
                    <a:gd name="T18" fmla="*/ 23 h 23"/>
                  </a:gdLst>
                  <a:ahLst/>
                  <a:cxnLst>
                    <a:cxn ang="T10">
                      <a:pos x="T0" y="T1"/>
                    </a:cxn>
                    <a:cxn ang="T11">
                      <a:pos x="T2" y="T3"/>
                    </a:cxn>
                    <a:cxn ang="T12">
                      <a:pos x="T4" y="T5"/>
                    </a:cxn>
                    <a:cxn ang="T13">
                      <a:pos x="T6" y="T7"/>
                    </a:cxn>
                    <a:cxn ang="T14">
                      <a:pos x="T8" y="T9"/>
                    </a:cxn>
                  </a:cxnLst>
                  <a:rect l="T15" t="T16" r="T17" b="T18"/>
                  <a:pathLst>
                    <a:path w="876" h="23">
                      <a:moveTo>
                        <a:pt x="0" y="0"/>
                      </a:moveTo>
                      <a:lnTo>
                        <a:pt x="875" y="0"/>
                      </a:lnTo>
                      <a:lnTo>
                        <a:pt x="875" y="22"/>
                      </a:lnTo>
                      <a:lnTo>
                        <a:pt x="0" y="22"/>
                      </a:lnTo>
                      <a:lnTo>
                        <a:pt x="0" y="0"/>
                      </a:lnTo>
                    </a:path>
                  </a:pathLst>
                </a:custGeom>
                <a:solidFill>
                  <a:srgbClr val="309830"/>
                </a:solidFill>
                <a:ln w="9525" cap="rnd">
                  <a:noFill/>
                  <a:round/>
                  <a:headEnd type="none" w="sm" len="sm"/>
                  <a:tailEnd type="none" w="sm" len="sm"/>
                </a:ln>
              </p:spPr>
              <p:txBody>
                <a:bodyPr/>
                <a:lstStyle/>
                <a:p>
                  <a:endParaRPr lang="en-US">
                    <a:solidFill>
                      <a:srgbClr val="FFFFFF"/>
                    </a:solidFill>
                  </a:endParaRPr>
                </a:p>
              </p:txBody>
            </p:sp>
            <p:sp>
              <p:nvSpPr>
                <p:cNvPr id="11747" name="Freeform 163"/>
                <p:cNvSpPr>
                  <a:spLocks/>
                </p:cNvSpPr>
                <p:nvPr/>
              </p:nvSpPr>
              <p:spPr bwMode="auto">
                <a:xfrm>
                  <a:off x="3667" y="1641"/>
                  <a:ext cx="876" cy="20"/>
                </a:xfrm>
                <a:custGeom>
                  <a:avLst/>
                  <a:gdLst>
                    <a:gd name="T0" fmla="*/ 0 w 876"/>
                    <a:gd name="T1" fmla="*/ 0 h 20"/>
                    <a:gd name="T2" fmla="*/ 875 w 876"/>
                    <a:gd name="T3" fmla="*/ 0 h 20"/>
                    <a:gd name="T4" fmla="*/ 875 w 876"/>
                    <a:gd name="T5" fmla="*/ 19 h 20"/>
                    <a:gd name="T6" fmla="*/ 0 w 876"/>
                    <a:gd name="T7" fmla="*/ 19 h 20"/>
                    <a:gd name="T8" fmla="*/ 0 w 876"/>
                    <a:gd name="T9" fmla="*/ 0 h 20"/>
                    <a:gd name="T10" fmla="*/ 0 60000 65536"/>
                    <a:gd name="T11" fmla="*/ 0 60000 65536"/>
                    <a:gd name="T12" fmla="*/ 0 60000 65536"/>
                    <a:gd name="T13" fmla="*/ 0 60000 65536"/>
                    <a:gd name="T14" fmla="*/ 0 60000 65536"/>
                    <a:gd name="T15" fmla="*/ 0 w 876"/>
                    <a:gd name="T16" fmla="*/ 0 h 20"/>
                    <a:gd name="T17" fmla="*/ 876 w 876"/>
                    <a:gd name="T18" fmla="*/ 20 h 20"/>
                  </a:gdLst>
                  <a:ahLst/>
                  <a:cxnLst>
                    <a:cxn ang="T10">
                      <a:pos x="T0" y="T1"/>
                    </a:cxn>
                    <a:cxn ang="T11">
                      <a:pos x="T2" y="T3"/>
                    </a:cxn>
                    <a:cxn ang="T12">
                      <a:pos x="T4" y="T5"/>
                    </a:cxn>
                    <a:cxn ang="T13">
                      <a:pos x="T6" y="T7"/>
                    </a:cxn>
                    <a:cxn ang="T14">
                      <a:pos x="T8" y="T9"/>
                    </a:cxn>
                  </a:cxnLst>
                  <a:rect l="T15" t="T16" r="T17" b="T18"/>
                  <a:pathLst>
                    <a:path w="876" h="20">
                      <a:moveTo>
                        <a:pt x="0" y="0"/>
                      </a:moveTo>
                      <a:lnTo>
                        <a:pt x="875" y="0"/>
                      </a:lnTo>
                      <a:lnTo>
                        <a:pt x="875" y="19"/>
                      </a:lnTo>
                      <a:lnTo>
                        <a:pt x="0" y="19"/>
                      </a:lnTo>
                      <a:lnTo>
                        <a:pt x="0" y="0"/>
                      </a:lnTo>
                    </a:path>
                  </a:pathLst>
                </a:custGeom>
                <a:solidFill>
                  <a:srgbClr val="309030"/>
                </a:solidFill>
                <a:ln w="9525" cap="rnd">
                  <a:noFill/>
                  <a:round/>
                  <a:headEnd type="none" w="sm" len="sm"/>
                  <a:tailEnd type="none" w="sm" len="sm"/>
                </a:ln>
              </p:spPr>
              <p:txBody>
                <a:bodyPr/>
                <a:lstStyle/>
                <a:p>
                  <a:endParaRPr lang="en-US">
                    <a:solidFill>
                      <a:srgbClr val="FFFFFF"/>
                    </a:solidFill>
                  </a:endParaRPr>
                </a:p>
              </p:txBody>
            </p:sp>
            <p:sp>
              <p:nvSpPr>
                <p:cNvPr id="11748" name="Freeform 164"/>
                <p:cNvSpPr>
                  <a:spLocks/>
                </p:cNvSpPr>
                <p:nvPr/>
              </p:nvSpPr>
              <p:spPr bwMode="auto">
                <a:xfrm>
                  <a:off x="3667" y="1650"/>
                  <a:ext cx="876" cy="22"/>
                </a:xfrm>
                <a:custGeom>
                  <a:avLst/>
                  <a:gdLst>
                    <a:gd name="T0" fmla="*/ 0 w 876"/>
                    <a:gd name="T1" fmla="*/ 0 h 22"/>
                    <a:gd name="T2" fmla="*/ 875 w 876"/>
                    <a:gd name="T3" fmla="*/ 0 h 22"/>
                    <a:gd name="T4" fmla="*/ 875 w 876"/>
                    <a:gd name="T5" fmla="*/ 21 h 22"/>
                    <a:gd name="T6" fmla="*/ 0 w 876"/>
                    <a:gd name="T7" fmla="*/ 21 h 22"/>
                    <a:gd name="T8" fmla="*/ 0 w 876"/>
                    <a:gd name="T9" fmla="*/ 0 h 22"/>
                    <a:gd name="T10" fmla="*/ 0 60000 65536"/>
                    <a:gd name="T11" fmla="*/ 0 60000 65536"/>
                    <a:gd name="T12" fmla="*/ 0 60000 65536"/>
                    <a:gd name="T13" fmla="*/ 0 60000 65536"/>
                    <a:gd name="T14" fmla="*/ 0 60000 65536"/>
                    <a:gd name="T15" fmla="*/ 0 w 876"/>
                    <a:gd name="T16" fmla="*/ 0 h 22"/>
                    <a:gd name="T17" fmla="*/ 876 w 876"/>
                    <a:gd name="T18" fmla="*/ 22 h 22"/>
                  </a:gdLst>
                  <a:ahLst/>
                  <a:cxnLst>
                    <a:cxn ang="T10">
                      <a:pos x="T0" y="T1"/>
                    </a:cxn>
                    <a:cxn ang="T11">
                      <a:pos x="T2" y="T3"/>
                    </a:cxn>
                    <a:cxn ang="T12">
                      <a:pos x="T4" y="T5"/>
                    </a:cxn>
                    <a:cxn ang="T13">
                      <a:pos x="T6" y="T7"/>
                    </a:cxn>
                    <a:cxn ang="T14">
                      <a:pos x="T8" y="T9"/>
                    </a:cxn>
                  </a:cxnLst>
                  <a:rect l="T15" t="T16" r="T17" b="T18"/>
                  <a:pathLst>
                    <a:path w="876" h="22">
                      <a:moveTo>
                        <a:pt x="0" y="0"/>
                      </a:moveTo>
                      <a:lnTo>
                        <a:pt x="875" y="0"/>
                      </a:lnTo>
                      <a:lnTo>
                        <a:pt x="875" y="21"/>
                      </a:lnTo>
                      <a:lnTo>
                        <a:pt x="0" y="21"/>
                      </a:lnTo>
                      <a:lnTo>
                        <a:pt x="0" y="0"/>
                      </a:lnTo>
                    </a:path>
                  </a:pathLst>
                </a:custGeom>
                <a:solidFill>
                  <a:srgbClr val="288828"/>
                </a:solidFill>
                <a:ln w="9525" cap="rnd">
                  <a:noFill/>
                  <a:round/>
                  <a:headEnd type="none" w="sm" len="sm"/>
                  <a:tailEnd type="none" w="sm" len="sm"/>
                </a:ln>
              </p:spPr>
              <p:txBody>
                <a:bodyPr/>
                <a:lstStyle/>
                <a:p>
                  <a:endParaRPr lang="en-US">
                    <a:solidFill>
                      <a:srgbClr val="FFFFFF"/>
                    </a:solidFill>
                  </a:endParaRPr>
                </a:p>
              </p:txBody>
            </p:sp>
            <p:sp>
              <p:nvSpPr>
                <p:cNvPr id="11749" name="Freeform 165"/>
                <p:cNvSpPr>
                  <a:spLocks/>
                </p:cNvSpPr>
                <p:nvPr/>
              </p:nvSpPr>
              <p:spPr bwMode="auto">
                <a:xfrm>
                  <a:off x="3667" y="1658"/>
                  <a:ext cx="876" cy="22"/>
                </a:xfrm>
                <a:custGeom>
                  <a:avLst/>
                  <a:gdLst>
                    <a:gd name="T0" fmla="*/ 0 w 876"/>
                    <a:gd name="T1" fmla="*/ 0 h 22"/>
                    <a:gd name="T2" fmla="*/ 875 w 876"/>
                    <a:gd name="T3" fmla="*/ 0 h 22"/>
                    <a:gd name="T4" fmla="*/ 875 w 876"/>
                    <a:gd name="T5" fmla="*/ 21 h 22"/>
                    <a:gd name="T6" fmla="*/ 0 w 876"/>
                    <a:gd name="T7" fmla="*/ 21 h 22"/>
                    <a:gd name="T8" fmla="*/ 0 w 876"/>
                    <a:gd name="T9" fmla="*/ 0 h 22"/>
                    <a:gd name="T10" fmla="*/ 0 60000 65536"/>
                    <a:gd name="T11" fmla="*/ 0 60000 65536"/>
                    <a:gd name="T12" fmla="*/ 0 60000 65536"/>
                    <a:gd name="T13" fmla="*/ 0 60000 65536"/>
                    <a:gd name="T14" fmla="*/ 0 60000 65536"/>
                    <a:gd name="T15" fmla="*/ 0 w 876"/>
                    <a:gd name="T16" fmla="*/ 0 h 22"/>
                    <a:gd name="T17" fmla="*/ 876 w 876"/>
                    <a:gd name="T18" fmla="*/ 22 h 22"/>
                  </a:gdLst>
                  <a:ahLst/>
                  <a:cxnLst>
                    <a:cxn ang="T10">
                      <a:pos x="T0" y="T1"/>
                    </a:cxn>
                    <a:cxn ang="T11">
                      <a:pos x="T2" y="T3"/>
                    </a:cxn>
                    <a:cxn ang="T12">
                      <a:pos x="T4" y="T5"/>
                    </a:cxn>
                    <a:cxn ang="T13">
                      <a:pos x="T6" y="T7"/>
                    </a:cxn>
                    <a:cxn ang="T14">
                      <a:pos x="T8" y="T9"/>
                    </a:cxn>
                  </a:cxnLst>
                  <a:rect l="T15" t="T16" r="T17" b="T18"/>
                  <a:pathLst>
                    <a:path w="876" h="22">
                      <a:moveTo>
                        <a:pt x="0" y="0"/>
                      </a:moveTo>
                      <a:lnTo>
                        <a:pt x="875" y="0"/>
                      </a:lnTo>
                      <a:lnTo>
                        <a:pt x="875" y="21"/>
                      </a:lnTo>
                      <a:lnTo>
                        <a:pt x="0" y="21"/>
                      </a:lnTo>
                      <a:lnTo>
                        <a:pt x="0" y="0"/>
                      </a:lnTo>
                    </a:path>
                  </a:pathLst>
                </a:custGeom>
                <a:solidFill>
                  <a:srgbClr val="288028"/>
                </a:solidFill>
                <a:ln w="9525" cap="rnd">
                  <a:noFill/>
                  <a:round/>
                  <a:headEnd type="none" w="sm" len="sm"/>
                  <a:tailEnd type="none" w="sm" len="sm"/>
                </a:ln>
              </p:spPr>
              <p:txBody>
                <a:bodyPr/>
                <a:lstStyle/>
                <a:p>
                  <a:endParaRPr lang="en-US">
                    <a:solidFill>
                      <a:srgbClr val="FFFFFF"/>
                    </a:solidFill>
                  </a:endParaRPr>
                </a:p>
              </p:txBody>
            </p:sp>
            <p:sp>
              <p:nvSpPr>
                <p:cNvPr id="11750" name="Freeform 166"/>
                <p:cNvSpPr>
                  <a:spLocks/>
                </p:cNvSpPr>
                <p:nvPr/>
              </p:nvSpPr>
              <p:spPr bwMode="auto">
                <a:xfrm>
                  <a:off x="3667" y="1669"/>
                  <a:ext cx="876" cy="21"/>
                </a:xfrm>
                <a:custGeom>
                  <a:avLst/>
                  <a:gdLst>
                    <a:gd name="T0" fmla="*/ 0 w 876"/>
                    <a:gd name="T1" fmla="*/ 0 h 21"/>
                    <a:gd name="T2" fmla="*/ 875 w 876"/>
                    <a:gd name="T3" fmla="*/ 0 h 21"/>
                    <a:gd name="T4" fmla="*/ 875 w 876"/>
                    <a:gd name="T5" fmla="*/ 20 h 21"/>
                    <a:gd name="T6" fmla="*/ 0 w 876"/>
                    <a:gd name="T7" fmla="*/ 20 h 21"/>
                    <a:gd name="T8" fmla="*/ 0 w 876"/>
                    <a:gd name="T9" fmla="*/ 0 h 21"/>
                    <a:gd name="T10" fmla="*/ 0 60000 65536"/>
                    <a:gd name="T11" fmla="*/ 0 60000 65536"/>
                    <a:gd name="T12" fmla="*/ 0 60000 65536"/>
                    <a:gd name="T13" fmla="*/ 0 60000 65536"/>
                    <a:gd name="T14" fmla="*/ 0 60000 65536"/>
                    <a:gd name="T15" fmla="*/ 0 w 876"/>
                    <a:gd name="T16" fmla="*/ 0 h 21"/>
                    <a:gd name="T17" fmla="*/ 876 w 876"/>
                    <a:gd name="T18" fmla="*/ 21 h 21"/>
                  </a:gdLst>
                  <a:ahLst/>
                  <a:cxnLst>
                    <a:cxn ang="T10">
                      <a:pos x="T0" y="T1"/>
                    </a:cxn>
                    <a:cxn ang="T11">
                      <a:pos x="T2" y="T3"/>
                    </a:cxn>
                    <a:cxn ang="T12">
                      <a:pos x="T4" y="T5"/>
                    </a:cxn>
                    <a:cxn ang="T13">
                      <a:pos x="T6" y="T7"/>
                    </a:cxn>
                    <a:cxn ang="T14">
                      <a:pos x="T8" y="T9"/>
                    </a:cxn>
                  </a:cxnLst>
                  <a:rect l="T15" t="T16" r="T17" b="T18"/>
                  <a:pathLst>
                    <a:path w="876" h="21">
                      <a:moveTo>
                        <a:pt x="0" y="0"/>
                      </a:moveTo>
                      <a:lnTo>
                        <a:pt x="875" y="0"/>
                      </a:lnTo>
                      <a:lnTo>
                        <a:pt x="875" y="20"/>
                      </a:lnTo>
                      <a:lnTo>
                        <a:pt x="0" y="20"/>
                      </a:lnTo>
                      <a:lnTo>
                        <a:pt x="0" y="0"/>
                      </a:lnTo>
                    </a:path>
                  </a:pathLst>
                </a:custGeom>
                <a:solidFill>
                  <a:srgbClr val="287828"/>
                </a:solidFill>
                <a:ln w="9525" cap="rnd">
                  <a:noFill/>
                  <a:round/>
                  <a:headEnd type="none" w="sm" len="sm"/>
                  <a:tailEnd type="none" w="sm" len="sm"/>
                </a:ln>
              </p:spPr>
              <p:txBody>
                <a:bodyPr/>
                <a:lstStyle/>
                <a:p>
                  <a:endParaRPr lang="en-US">
                    <a:solidFill>
                      <a:srgbClr val="FFFFFF"/>
                    </a:solidFill>
                  </a:endParaRPr>
                </a:p>
              </p:txBody>
            </p:sp>
            <p:sp>
              <p:nvSpPr>
                <p:cNvPr id="11751" name="Freeform 167"/>
                <p:cNvSpPr>
                  <a:spLocks/>
                </p:cNvSpPr>
                <p:nvPr/>
              </p:nvSpPr>
              <p:spPr bwMode="auto">
                <a:xfrm>
                  <a:off x="3667" y="1679"/>
                  <a:ext cx="876" cy="22"/>
                </a:xfrm>
                <a:custGeom>
                  <a:avLst/>
                  <a:gdLst>
                    <a:gd name="T0" fmla="*/ 0 w 876"/>
                    <a:gd name="T1" fmla="*/ 0 h 22"/>
                    <a:gd name="T2" fmla="*/ 875 w 876"/>
                    <a:gd name="T3" fmla="*/ 0 h 22"/>
                    <a:gd name="T4" fmla="*/ 875 w 876"/>
                    <a:gd name="T5" fmla="*/ 21 h 22"/>
                    <a:gd name="T6" fmla="*/ 0 w 876"/>
                    <a:gd name="T7" fmla="*/ 21 h 22"/>
                    <a:gd name="T8" fmla="*/ 0 w 876"/>
                    <a:gd name="T9" fmla="*/ 0 h 22"/>
                    <a:gd name="T10" fmla="*/ 0 60000 65536"/>
                    <a:gd name="T11" fmla="*/ 0 60000 65536"/>
                    <a:gd name="T12" fmla="*/ 0 60000 65536"/>
                    <a:gd name="T13" fmla="*/ 0 60000 65536"/>
                    <a:gd name="T14" fmla="*/ 0 60000 65536"/>
                    <a:gd name="T15" fmla="*/ 0 w 876"/>
                    <a:gd name="T16" fmla="*/ 0 h 22"/>
                    <a:gd name="T17" fmla="*/ 876 w 876"/>
                    <a:gd name="T18" fmla="*/ 22 h 22"/>
                  </a:gdLst>
                  <a:ahLst/>
                  <a:cxnLst>
                    <a:cxn ang="T10">
                      <a:pos x="T0" y="T1"/>
                    </a:cxn>
                    <a:cxn ang="T11">
                      <a:pos x="T2" y="T3"/>
                    </a:cxn>
                    <a:cxn ang="T12">
                      <a:pos x="T4" y="T5"/>
                    </a:cxn>
                    <a:cxn ang="T13">
                      <a:pos x="T6" y="T7"/>
                    </a:cxn>
                    <a:cxn ang="T14">
                      <a:pos x="T8" y="T9"/>
                    </a:cxn>
                  </a:cxnLst>
                  <a:rect l="T15" t="T16" r="T17" b="T18"/>
                  <a:pathLst>
                    <a:path w="876" h="22">
                      <a:moveTo>
                        <a:pt x="0" y="0"/>
                      </a:moveTo>
                      <a:lnTo>
                        <a:pt x="875" y="0"/>
                      </a:lnTo>
                      <a:lnTo>
                        <a:pt x="875" y="21"/>
                      </a:lnTo>
                      <a:lnTo>
                        <a:pt x="0" y="21"/>
                      </a:lnTo>
                      <a:lnTo>
                        <a:pt x="0" y="0"/>
                      </a:lnTo>
                    </a:path>
                  </a:pathLst>
                </a:custGeom>
                <a:solidFill>
                  <a:srgbClr val="287020"/>
                </a:solidFill>
                <a:ln w="9525" cap="rnd">
                  <a:noFill/>
                  <a:round/>
                  <a:headEnd type="none" w="sm" len="sm"/>
                  <a:tailEnd type="none" w="sm" len="sm"/>
                </a:ln>
              </p:spPr>
              <p:txBody>
                <a:bodyPr/>
                <a:lstStyle/>
                <a:p>
                  <a:endParaRPr lang="en-US">
                    <a:solidFill>
                      <a:srgbClr val="FFFFFF"/>
                    </a:solidFill>
                  </a:endParaRPr>
                </a:p>
              </p:txBody>
            </p:sp>
            <p:sp>
              <p:nvSpPr>
                <p:cNvPr id="11752" name="Freeform 168"/>
                <p:cNvSpPr>
                  <a:spLocks/>
                </p:cNvSpPr>
                <p:nvPr/>
              </p:nvSpPr>
              <p:spPr bwMode="auto">
                <a:xfrm>
                  <a:off x="3667" y="1689"/>
                  <a:ext cx="876" cy="23"/>
                </a:xfrm>
                <a:custGeom>
                  <a:avLst/>
                  <a:gdLst>
                    <a:gd name="T0" fmla="*/ 0 w 876"/>
                    <a:gd name="T1" fmla="*/ 0 h 23"/>
                    <a:gd name="T2" fmla="*/ 875 w 876"/>
                    <a:gd name="T3" fmla="*/ 0 h 23"/>
                    <a:gd name="T4" fmla="*/ 875 w 876"/>
                    <a:gd name="T5" fmla="*/ 22 h 23"/>
                    <a:gd name="T6" fmla="*/ 0 w 876"/>
                    <a:gd name="T7" fmla="*/ 22 h 23"/>
                    <a:gd name="T8" fmla="*/ 0 w 876"/>
                    <a:gd name="T9" fmla="*/ 0 h 23"/>
                    <a:gd name="T10" fmla="*/ 0 60000 65536"/>
                    <a:gd name="T11" fmla="*/ 0 60000 65536"/>
                    <a:gd name="T12" fmla="*/ 0 60000 65536"/>
                    <a:gd name="T13" fmla="*/ 0 60000 65536"/>
                    <a:gd name="T14" fmla="*/ 0 60000 65536"/>
                    <a:gd name="T15" fmla="*/ 0 w 876"/>
                    <a:gd name="T16" fmla="*/ 0 h 23"/>
                    <a:gd name="T17" fmla="*/ 876 w 876"/>
                    <a:gd name="T18" fmla="*/ 23 h 23"/>
                  </a:gdLst>
                  <a:ahLst/>
                  <a:cxnLst>
                    <a:cxn ang="T10">
                      <a:pos x="T0" y="T1"/>
                    </a:cxn>
                    <a:cxn ang="T11">
                      <a:pos x="T2" y="T3"/>
                    </a:cxn>
                    <a:cxn ang="T12">
                      <a:pos x="T4" y="T5"/>
                    </a:cxn>
                    <a:cxn ang="T13">
                      <a:pos x="T6" y="T7"/>
                    </a:cxn>
                    <a:cxn ang="T14">
                      <a:pos x="T8" y="T9"/>
                    </a:cxn>
                  </a:cxnLst>
                  <a:rect l="T15" t="T16" r="T17" b="T18"/>
                  <a:pathLst>
                    <a:path w="876" h="23">
                      <a:moveTo>
                        <a:pt x="0" y="0"/>
                      </a:moveTo>
                      <a:lnTo>
                        <a:pt x="875" y="0"/>
                      </a:lnTo>
                      <a:lnTo>
                        <a:pt x="875" y="22"/>
                      </a:lnTo>
                      <a:lnTo>
                        <a:pt x="0" y="22"/>
                      </a:lnTo>
                      <a:lnTo>
                        <a:pt x="0" y="0"/>
                      </a:lnTo>
                    </a:path>
                  </a:pathLst>
                </a:custGeom>
                <a:solidFill>
                  <a:srgbClr val="206820"/>
                </a:solidFill>
                <a:ln w="9525" cap="rnd">
                  <a:noFill/>
                  <a:round/>
                  <a:headEnd type="none" w="sm" len="sm"/>
                  <a:tailEnd type="none" w="sm" len="sm"/>
                </a:ln>
              </p:spPr>
              <p:txBody>
                <a:bodyPr/>
                <a:lstStyle/>
                <a:p>
                  <a:endParaRPr lang="en-US">
                    <a:solidFill>
                      <a:srgbClr val="FFFFFF"/>
                    </a:solidFill>
                  </a:endParaRPr>
                </a:p>
              </p:txBody>
            </p:sp>
            <p:sp>
              <p:nvSpPr>
                <p:cNvPr id="11753" name="Freeform 169"/>
                <p:cNvSpPr>
                  <a:spLocks/>
                </p:cNvSpPr>
                <p:nvPr/>
              </p:nvSpPr>
              <p:spPr bwMode="auto">
                <a:xfrm>
                  <a:off x="3667" y="1698"/>
                  <a:ext cx="876" cy="21"/>
                </a:xfrm>
                <a:custGeom>
                  <a:avLst/>
                  <a:gdLst>
                    <a:gd name="T0" fmla="*/ 0 w 876"/>
                    <a:gd name="T1" fmla="*/ 0 h 21"/>
                    <a:gd name="T2" fmla="*/ 875 w 876"/>
                    <a:gd name="T3" fmla="*/ 0 h 21"/>
                    <a:gd name="T4" fmla="*/ 875 w 876"/>
                    <a:gd name="T5" fmla="*/ 20 h 21"/>
                    <a:gd name="T6" fmla="*/ 0 w 876"/>
                    <a:gd name="T7" fmla="*/ 20 h 21"/>
                    <a:gd name="T8" fmla="*/ 0 w 876"/>
                    <a:gd name="T9" fmla="*/ 0 h 21"/>
                    <a:gd name="T10" fmla="*/ 0 60000 65536"/>
                    <a:gd name="T11" fmla="*/ 0 60000 65536"/>
                    <a:gd name="T12" fmla="*/ 0 60000 65536"/>
                    <a:gd name="T13" fmla="*/ 0 60000 65536"/>
                    <a:gd name="T14" fmla="*/ 0 60000 65536"/>
                    <a:gd name="T15" fmla="*/ 0 w 876"/>
                    <a:gd name="T16" fmla="*/ 0 h 21"/>
                    <a:gd name="T17" fmla="*/ 876 w 876"/>
                    <a:gd name="T18" fmla="*/ 21 h 21"/>
                  </a:gdLst>
                  <a:ahLst/>
                  <a:cxnLst>
                    <a:cxn ang="T10">
                      <a:pos x="T0" y="T1"/>
                    </a:cxn>
                    <a:cxn ang="T11">
                      <a:pos x="T2" y="T3"/>
                    </a:cxn>
                    <a:cxn ang="T12">
                      <a:pos x="T4" y="T5"/>
                    </a:cxn>
                    <a:cxn ang="T13">
                      <a:pos x="T6" y="T7"/>
                    </a:cxn>
                    <a:cxn ang="T14">
                      <a:pos x="T8" y="T9"/>
                    </a:cxn>
                  </a:cxnLst>
                  <a:rect l="T15" t="T16" r="T17" b="T18"/>
                  <a:pathLst>
                    <a:path w="876" h="21">
                      <a:moveTo>
                        <a:pt x="0" y="0"/>
                      </a:moveTo>
                      <a:lnTo>
                        <a:pt x="875" y="0"/>
                      </a:lnTo>
                      <a:lnTo>
                        <a:pt x="875" y="20"/>
                      </a:lnTo>
                      <a:lnTo>
                        <a:pt x="0" y="20"/>
                      </a:lnTo>
                      <a:lnTo>
                        <a:pt x="0" y="0"/>
                      </a:lnTo>
                    </a:path>
                  </a:pathLst>
                </a:custGeom>
                <a:solidFill>
                  <a:srgbClr val="206020"/>
                </a:solidFill>
                <a:ln w="9525" cap="rnd">
                  <a:noFill/>
                  <a:round/>
                  <a:headEnd type="none" w="sm" len="sm"/>
                  <a:tailEnd type="none" w="sm" len="sm"/>
                </a:ln>
              </p:spPr>
              <p:txBody>
                <a:bodyPr/>
                <a:lstStyle/>
                <a:p>
                  <a:endParaRPr lang="en-US">
                    <a:solidFill>
                      <a:srgbClr val="FFFFFF"/>
                    </a:solidFill>
                  </a:endParaRPr>
                </a:p>
              </p:txBody>
            </p:sp>
            <p:sp>
              <p:nvSpPr>
                <p:cNvPr id="11754" name="Freeform 170"/>
                <p:cNvSpPr>
                  <a:spLocks/>
                </p:cNvSpPr>
                <p:nvPr/>
              </p:nvSpPr>
              <p:spPr bwMode="auto">
                <a:xfrm>
                  <a:off x="3667" y="1707"/>
                  <a:ext cx="876" cy="23"/>
                </a:xfrm>
                <a:custGeom>
                  <a:avLst/>
                  <a:gdLst>
                    <a:gd name="T0" fmla="*/ 0 w 876"/>
                    <a:gd name="T1" fmla="*/ 0 h 23"/>
                    <a:gd name="T2" fmla="*/ 875 w 876"/>
                    <a:gd name="T3" fmla="*/ 0 h 23"/>
                    <a:gd name="T4" fmla="*/ 875 w 876"/>
                    <a:gd name="T5" fmla="*/ 22 h 23"/>
                    <a:gd name="T6" fmla="*/ 0 w 876"/>
                    <a:gd name="T7" fmla="*/ 22 h 23"/>
                    <a:gd name="T8" fmla="*/ 0 w 876"/>
                    <a:gd name="T9" fmla="*/ 0 h 23"/>
                    <a:gd name="T10" fmla="*/ 0 60000 65536"/>
                    <a:gd name="T11" fmla="*/ 0 60000 65536"/>
                    <a:gd name="T12" fmla="*/ 0 60000 65536"/>
                    <a:gd name="T13" fmla="*/ 0 60000 65536"/>
                    <a:gd name="T14" fmla="*/ 0 60000 65536"/>
                    <a:gd name="T15" fmla="*/ 0 w 876"/>
                    <a:gd name="T16" fmla="*/ 0 h 23"/>
                    <a:gd name="T17" fmla="*/ 876 w 876"/>
                    <a:gd name="T18" fmla="*/ 23 h 23"/>
                  </a:gdLst>
                  <a:ahLst/>
                  <a:cxnLst>
                    <a:cxn ang="T10">
                      <a:pos x="T0" y="T1"/>
                    </a:cxn>
                    <a:cxn ang="T11">
                      <a:pos x="T2" y="T3"/>
                    </a:cxn>
                    <a:cxn ang="T12">
                      <a:pos x="T4" y="T5"/>
                    </a:cxn>
                    <a:cxn ang="T13">
                      <a:pos x="T6" y="T7"/>
                    </a:cxn>
                    <a:cxn ang="T14">
                      <a:pos x="T8" y="T9"/>
                    </a:cxn>
                  </a:cxnLst>
                  <a:rect l="T15" t="T16" r="T17" b="T18"/>
                  <a:pathLst>
                    <a:path w="876" h="23">
                      <a:moveTo>
                        <a:pt x="0" y="0"/>
                      </a:moveTo>
                      <a:lnTo>
                        <a:pt x="875" y="0"/>
                      </a:lnTo>
                      <a:lnTo>
                        <a:pt x="875" y="22"/>
                      </a:lnTo>
                      <a:lnTo>
                        <a:pt x="0" y="22"/>
                      </a:lnTo>
                      <a:lnTo>
                        <a:pt x="0" y="0"/>
                      </a:lnTo>
                    </a:path>
                  </a:pathLst>
                </a:custGeom>
                <a:solidFill>
                  <a:srgbClr val="205818"/>
                </a:solidFill>
                <a:ln w="9525" cap="rnd">
                  <a:noFill/>
                  <a:round/>
                  <a:headEnd type="none" w="sm" len="sm"/>
                  <a:tailEnd type="none" w="sm" len="sm"/>
                </a:ln>
              </p:spPr>
              <p:txBody>
                <a:bodyPr/>
                <a:lstStyle/>
                <a:p>
                  <a:endParaRPr lang="en-US">
                    <a:solidFill>
                      <a:srgbClr val="FFFFFF"/>
                    </a:solidFill>
                  </a:endParaRPr>
                </a:p>
              </p:txBody>
            </p:sp>
            <p:sp>
              <p:nvSpPr>
                <p:cNvPr id="11755" name="Freeform 171"/>
                <p:cNvSpPr>
                  <a:spLocks/>
                </p:cNvSpPr>
                <p:nvPr/>
              </p:nvSpPr>
              <p:spPr bwMode="auto">
                <a:xfrm>
                  <a:off x="3667" y="1718"/>
                  <a:ext cx="876" cy="21"/>
                </a:xfrm>
                <a:custGeom>
                  <a:avLst/>
                  <a:gdLst>
                    <a:gd name="T0" fmla="*/ 0 w 876"/>
                    <a:gd name="T1" fmla="*/ 0 h 21"/>
                    <a:gd name="T2" fmla="*/ 875 w 876"/>
                    <a:gd name="T3" fmla="*/ 0 h 21"/>
                    <a:gd name="T4" fmla="*/ 875 w 876"/>
                    <a:gd name="T5" fmla="*/ 20 h 21"/>
                    <a:gd name="T6" fmla="*/ 0 w 876"/>
                    <a:gd name="T7" fmla="*/ 20 h 21"/>
                    <a:gd name="T8" fmla="*/ 0 w 876"/>
                    <a:gd name="T9" fmla="*/ 0 h 21"/>
                    <a:gd name="T10" fmla="*/ 0 60000 65536"/>
                    <a:gd name="T11" fmla="*/ 0 60000 65536"/>
                    <a:gd name="T12" fmla="*/ 0 60000 65536"/>
                    <a:gd name="T13" fmla="*/ 0 60000 65536"/>
                    <a:gd name="T14" fmla="*/ 0 60000 65536"/>
                    <a:gd name="T15" fmla="*/ 0 w 876"/>
                    <a:gd name="T16" fmla="*/ 0 h 21"/>
                    <a:gd name="T17" fmla="*/ 876 w 876"/>
                    <a:gd name="T18" fmla="*/ 21 h 21"/>
                  </a:gdLst>
                  <a:ahLst/>
                  <a:cxnLst>
                    <a:cxn ang="T10">
                      <a:pos x="T0" y="T1"/>
                    </a:cxn>
                    <a:cxn ang="T11">
                      <a:pos x="T2" y="T3"/>
                    </a:cxn>
                    <a:cxn ang="T12">
                      <a:pos x="T4" y="T5"/>
                    </a:cxn>
                    <a:cxn ang="T13">
                      <a:pos x="T6" y="T7"/>
                    </a:cxn>
                    <a:cxn ang="T14">
                      <a:pos x="T8" y="T9"/>
                    </a:cxn>
                  </a:cxnLst>
                  <a:rect l="T15" t="T16" r="T17" b="T18"/>
                  <a:pathLst>
                    <a:path w="876" h="21">
                      <a:moveTo>
                        <a:pt x="0" y="0"/>
                      </a:moveTo>
                      <a:lnTo>
                        <a:pt x="875" y="0"/>
                      </a:lnTo>
                      <a:lnTo>
                        <a:pt x="875" y="20"/>
                      </a:lnTo>
                      <a:lnTo>
                        <a:pt x="0" y="20"/>
                      </a:lnTo>
                      <a:lnTo>
                        <a:pt x="0" y="0"/>
                      </a:lnTo>
                    </a:path>
                  </a:pathLst>
                </a:custGeom>
                <a:solidFill>
                  <a:srgbClr val="185018"/>
                </a:solidFill>
                <a:ln w="9525" cap="rnd">
                  <a:noFill/>
                  <a:round/>
                  <a:headEnd type="none" w="sm" len="sm"/>
                  <a:tailEnd type="none" w="sm" len="sm"/>
                </a:ln>
              </p:spPr>
              <p:txBody>
                <a:bodyPr/>
                <a:lstStyle/>
                <a:p>
                  <a:endParaRPr lang="en-US">
                    <a:solidFill>
                      <a:srgbClr val="FFFFFF"/>
                    </a:solidFill>
                  </a:endParaRPr>
                </a:p>
              </p:txBody>
            </p:sp>
            <p:sp>
              <p:nvSpPr>
                <p:cNvPr id="11756" name="Freeform 172"/>
                <p:cNvSpPr>
                  <a:spLocks/>
                </p:cNvSpPr>
                <p:nvPr/>
              </p:nvSpPr>
              <p:spPr bwMode="auto">
                <a:xfrm>
                  <a:off x="3667" y="1727"/>
                  <a:ext cx="876" cy="21"/>
                </a:xfrm>
                <a:custGeom>
                  <a:avLst/>
                  <a:gdLst>
                    <a:gd name="T0" fmla="*/ 0 w 876"/>
                    <a:gd name="T1" fmla="*/ 0 h 21"/>
                    <a:gd name="T2" fmla="*/ 875 w 876"/>
                    <a:gd name="T3" fmla="*/ 0 h 21"/>
                    <a:gd name="T4" fmla="*/ 875 w 876"/>
                    <a:gd name="T5" fmla="*/ 20 h 21"/>
                    <a:gd name="T6" fmla="*/ 0 w 876"/>
                    <a:gd name="T7" fmla="*/ 20 h 21"/>
                    <a:gd name="T8" fmla="*/ 0 w 876"/>
                    <a:gd name="T9" fmla="*/ 0 h 21"/>
                    <a:gd name="T10" fmla="*/ 0 60000 65536"/>
                    <a:gd name="T11" fmla="*/ 0 60000 65536"/>
                    <a:gd name="T12" fmla="*/ 0 60000 65536"/>
                    <a:gd name="T13" fmla="*/ 0 60000 65536"/>
                    <a:gd name="T14" fmla="*/ 0 60000 65536"/>
                    <a:gd name="T15" fmla="*/ 0 w 876"/>
                    <a:gd name="T16" fmla="*/ 0 h 21"/>
                    <a:gd name="T17" fmla="*/ 876 w 876"/>
                    <a:gd name="T18" fmla="*/ 21 h 21"/>
                  </a:gdLst>
                  <a:ahLst/>
                  <a:cxnLst>
                    <a:cxn ang="T10">
                      <a:pos x="T0" y="T1"/>
                    </a:cxn>
                    <a:cxn ang="T11">
                      <a:pos x="T2" y="T3"/>
                    </a:cxn>
                    <a:cxn ang="T12">
                      <a:pos x="T4" y="T5"/>
                    </a:cxn>
                    <a:cxn ang="T13">
                      <a:pos x="T6" y="T7"/>
                    </a:cxn>
                    <a:cxn ang="T14">
                      <a:pos x="T8" y="T9"/>
                    </a:cxn>
                  </a:cxnLst>
                  <a:rect l="T15" t="T16" r="T17" b="T18"/>
                  <a:pathLst>
                    <a:path w="876" h="21">
                      <a:moveTo>
                        <a:pt x="0" y="0"/>
                      </a:moveTo>
                      <a:lnTo>
                        <a:pt x="875" y="0"/>
                      </a:lnTo>
                      <a:lnTo>
                        <a:pt x="875" y="20"/>
                      </a:lnTo>
                      <a:lnTo>
                        <a:pt x="0" y="20"/>
                      </a:lnTo>
                      <a:lnTo>
                        <a:pt x="0" y="0"/>
                      </a:lnTo>
                    </a:path>
                  </a:pathLst>
                </a:custGeom>
                <a:solidFill>
                  <a:srgbClr val="184818"/>
                </a:solidFill>
                <a:ln w="9525" cap="rnd">
                  <a:noFill/>
                  <a:round/>
                  <a:headEnd type="none" w="sm" len="sm"/>
                  <a:tailEnd type="none" w="sm" len="sm"/>
                </a:ln>
              </p:spPr>
              <p:txBody>
                <a:bodyPr/>
                <a:lstStyle/>
                <a:p>
                  <a:endParaRPr lang="en-US">
                    <a:solidFill>
                      <a:srgbClr val="FFFFFF"/>
                    </a:solidFill>
                  </a:endParaRPr>
                </a:p>
              </p:txBody>
            </p:sp>
            <p:sp>
              <p:nvSpPr>
                <p:cNvPr id="11757" name="Freeform 173"/>
                <p:cNvSpPr>
                  <a:spLocks/>
                </p:cNvSpPr>
                <p:nvPr/>
              </p:nvSpPr>
              <p:spPr bwMode="auto">
                <a:xfrm>
                  <a:off x="3667" y="1735"/>
                  <a:ext cx="876" cy="23"/>
                </a:xfrm>
                <a:custGeom>
                  <a:avLst/>
                  <a:gdLst>
                    <a:gd name="T0" fmla="*/ 0 w 876"/>
                    <a:gd name="T1" fmla="*/ 0 h 23"/>
                    <a:gd name="T2" fmla="*/ 875 w 876"/>
                    <a:gd name="T3" fmla="*/ 0 h 23"/>
                    <a:gd name="T4" fmla="*/ 875 w 876"/>
                    <a:gd name="T5" fmla="*/ 22 h 23"/>
                    <a:gd name="T6" fmla="*/ 0 w 876"/>
                    <a:gd name="T7" fmla="*/ 22 h 23"/>
                    <a:gd name="T8" fmla="*/ 0 w 876"/>
                    <a:gd name="T9" fmla="*/ 0 h 23"/>
                    <a:gd name="T10" fmla="*/ 0 60000 65536"/>
                    <a:gd name="T11" fmla="*/ 0 60000 65536"/>
                    <a:gd name="T12" fmla="*/ 0 60000 65536"/>
                    <a:gd name="T13" fmla="*/ 0 60000 65536"/>
                    <a:gd name="T14" fmla="*/ 0 60000 65536"/>
                    <a:gd name="T15" fmla="*/ 0 w 876"/>
                    <a:gd name="T16" fmla="*/ 0 h 23"/>
                    <a:gd name="T17" fmla="*/ 876 w 876"/>
                    <a:gd name="T18" fmla="*/ 23 h 23"/>
                  </a:gdLst>
                  <a:ahLst/>
                  <a:cxnLst>
                    <a:cxn ang="T10">
                      <a:pos x="T0" y="T1"/>
                    </a:cxn>
                    <a:cxn ang="T11">
                      <a:pos x="T2" y="T3"/>
                    </a:cxn>
                    <a:cxn ang="T12">
                      <a:pos x="T4" y="T5"/>
                    </a:cxn>
                    <a:cxn ang="T13">
                      <a:pos x="T6" y="T7"/>
                    </a:cxn>
                    <a:cxn ang="T14">
                      <a:pos x="T8" y="T9"/>
                    </a:cxn>
                  </a:cxnLst>
                  <a:rect l="T15" t="T16" r="T17" b="T18"/>
                  <a:pathLst>
                    <a:path w="876" h="23">
                      <a:moveTo>
                        <a:pt x="0" y="0"/>
                      </a:moveTo>
                      <a:lnTo>
                        <a:pt x="875" y="0"/>
                      </a:lnTo>
                      <a:lnTo>
                        <a:pt x="875" y="22"/>
                      </a:lnTo>
                      <a:lnTo>
                        <a:pt x="0" y="22"/>
                      </a:lnTo>
                      <a:lnTo>
                        <a:pt x="0" y="0"/>
                      </a:lnTo>
                    </a:path>
                  </a:pathLst>
                </a:custGeom>
                <a:solidFill>
                  <a:srgbClr val="104010"/>
                </a:solidFill>
                <a:ln w="9525" cap="rnd">
                  <a:noFill/>
                  <a:round/>
                  <a:headEnd type="none" w="sm" len="sm"/>
                  <a:tailEnd type="none" w="sm" len="sm"/>
                </a:ln>
              </p:spPr>
              <p:txBody>
                <a:bodyPr/>
                <a:lstStyle/>
                <a:p>
                  <a:endParaRPr lang="en-US">
                    <a:solidFill>
                      <a:srgbClr val="FFFFFF"/>
                    </a:solidFill>
                  </a:endParaRPr>
                </a:p>
              </p:txBody>
            </p:sp>
            <p:sp>
              <p:nvSpPr>
                <p:cNvPr id="11758" name="Rectangle 174"/>
                <p:cNvSpPr>
                  <a:spLocks noChangeArrowheads="1"/>
                </p:cNvSpPr>
                <p:nvPr/>
              </p:nvSpPr>
              <p:spPr bwMode="auto">
                <a:xfrm>
                  <a:off x="3736" y="1647"/>
                  <a:ext cx="115" cy="63"/>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sp>
              <p:nvSpPr>
                <p:cNvPr id="11759" name="Rectangle 175" descr="Narrow vertical"/>
                <p:cNvSpPr>
                  <a:spLocks noChangeArrowheads="1"/>
                </p:cNvSpPr>
                <p:nvPr/>
              </p:nvSpPr>
              <p:spPr bwMode="auto">
                <a:xfrm>
                  <a:off x="3694" y="1748"/>
                  <a:ext cx="390" cy="17"/>
                </a:xfrm>
                <a:prstGeom prst="rect">
                  <a:avLst/>
                </a:prstGeom>
                <a:pattFill prst="narVert">
                  <a:fgClr>
                    <a:srgbClr val="FF9900"/>
                  </a:fgClr>
                  <a:bgClr>
                    <a:srgbClr val="FFFF00"/>
                  </a:bgClr>
                </a:pattFill>
                <a:ln w="12700">
                  <a:solidFill>
                    <a:srgbClr val="000000"/>
                  </a:solidFill>
                  <a:miter lim="800000"/>
                  <a:headEnd/>
                  <a:tailEnd/>
                </a:ln>
              </p:spPr>
              <p:txBody>
                <a:bodyPr wrap="none" anchor="ctr"/>
                <a:lstStyle/>
                <a:p>
                  <a:endParaRPr lang="en-US">
                    <a:solidFill>
                      <a:srgbClr val="FFFFFF"/>
                    </a:solidFill>
                  </a:endParaRPr>
                </a:p>
              </p:txBody>
            </p:sp>
            <p:sp>
              <p:nvSpPr>
                <p:cNvPr id="11760" name="Rectangle 176" descr="Narrow vertical"/>
                <p:cNvSpPr>
                  <a:spLocks noChangeArrowheads="1"/>
                </p:cNvSpPr>
                <p:nvPr/>
              </p:nvSpPr>
              <p:spPr bwMode="auto">
                <a:xfrm>
                  <a:off x="4127" y="1748"/>
                  <a:ext cx="390" cy="17"/>
                </a:xfrm>
                <a:prstGeom prst="rect">
                  <a:avLst/>
                </a:prstGeom>
                <a:pattFill prst="narVert">
                  <a:fgClr>
                    <a:srgbClr val="FF9900"/>
                  </a:fgClr>
                  <a:bgClr>
                    <a:srgbClr val="FFFF00"/>
                  </a:bgClr>
                </a:pattFill>
                <a:ln w="12700">
                  <a:solidFill>
                    <a:srgbClr val="000000"/>
                  </a:solidFill>
                  <a:miter lim="800000"/>
                  <a:headEnd/>
                  <a:tailEnd/>
                </a:ln>
              </p:spPr>
              <p:txBody>
                <a:bodyPr wrap="none" anchor="ctr"/>
                <a:lstStyle/>
                <a:p>
                  <a:endParaRPr lang="en-US">
                    <a:solidFill>
                      <a:srgbClr val="FFFFFF"/>
                    </a:solidFill>
                  </a:endParaRPr>
                </a:p>
              </p:txBody>
            </p:sp>
            <p:sp>
              <p:nvSpPr>
                <p:cNvPr id="11761" name="Rectangle 177"/>
                <p:cNvSpPr>
                  <a:spLocks noChangeArrowheads="1"/>
                </p:cNvSpPr>
                <p:nvPr/>
              </p:nvSpPr>
              <p:spPr bwMode="auto">
                <a:xfrm>
                  <a:off x="3894" y="1647"/>
                  <a:ext cx="119" cy="61"/>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sp>
              <p:nvSpPr>
                <p:cNvPr id="11762" name="Rectangle 178"/>
                <p:cNvSpPr>
                  <a:spLocks noChangeArrowheads="1"/>
                </p:cNvSpPr>
                <p:nvPr/>
              </p:nvSpPr>
              <p:spPr bwMode="auto">
                <a:xfrm>
                  <a:off x="4053" y="1647"/>
                  <a:ext cx="117" cy="63"/>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sp>
              <p:nvSpPr>
                <p:cNvPr id="11763" name="Rectangle 179"/>
                <p:cNvSpPr>
                  <a:spLocks noChangeArrowheads="1"/>
                </p:cNvSpPr>
                <p:nvPr/>
              </p:nvSpPr>
              <p:spPr bwMode="auto">
                <a:xfrm>
                  <a:off x="4212" y="1647"/>
                  <a:ext cx="116" cy="61"/>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sp>
              <p:nvSpPr>
                <p:cNvPr id="11764" name="Rectangle 180"/>
                <p:cNvSpPr>
                  <a:spLocks noChangeArrowheads="1"/>
                </p:cNvSpPr>
                <p:nvPr/>
              </p:nvSpPr>
              <p:spPr bwMode="auto">
                <a:xfrm>
                  <a:off x="4370" y="1647"/>
                  <a:ext cx="118" cy="61"/>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grpSp>
          <p:grpSp>
            <p:nvGrpSpPr>
              <p:cNvPr id="14" name="Group 181"/>
              <p:cNvGrpSpPr>
                <a:grpSpLocks/>
              </p:cNvGrpSpPr>
              <p:nvPr/>
            </p:nvGrpSpPr>
            <p:grpSpPr bwMode="auto">
              <a:xfrm rot="-1273006">
                <a:off x="4716" y="2037"/>
                <a:ext cx="462" cy="183"/>
                <a:chOff x="3667" y="1613"/>
                <a:chExt cx="876" cy="152"/>
              </a:xfrm>
            </p:grpSpPr>
            <p:sp>
              <p:nvSpPr>
                <p:cNvPr id="11721" name="Rectangle 182"/>
                <p:cNvSpPr>
                  <a:spLocks noChangeArrowheads="1"/>
                </p:cNvSpPr>
                <p:nvPr/>
              </p:nvSpPr>
              <p:spPr bwMode="auto">
                <a:xfrm>
                  <a:off x="3678" y="1694"/>
                  <a:ext cx="390" cy="21"/>
                </a:xfrm>
                <a:prstGeom prst="rect">
                  <a:avLst/>
                </a:prstGeom>
                <a:noFill/>
                <a:ln w="12700">
                  <a:solidFill>
                    <a:srgbClr val="000000"/>
                  </a:solidFill>
                  <a:miter lim="800000"/>
                  <a:headEnd/>
                  <a:tailEnd/>
                </a:ln>
              </p:spPr>
              <p:txBody>
                <a:bodyPr wrap="none" anchor="ctr"/>
                <a:lstStyle/>
                <a:p>
                  <a:endParaRPr lang="en-US">
                    <a:solidFill>
                      <a:srgbClr val="FFFFFF"/>
                    </a:solidFill>
                  </a:endParaRPr>
                </a:p>
              </p:txBody>
            </p:sp>
            <p:sp>
              <p:nvSpPr>
                <p:cNvPr id="11722" name="Rectangle 183"/>
                <p:cNvSpPr>
                  <a:spLocks noChangeArrowheads="1"/>
                </p:cNvSpPr>
                <p:nvPr/>
              </p:nvSpPr>
              <p:spPr bwMode="auto">
                <a:xfrm>
                  <a:off x="4113" y="1694"/>
                  <a:ext cx="390" cy="21"/>
                </a:xfrm>
                <a:prstGeom prst="rect">
                  <a:avLst/>
                </a:prstGeom>
                <a:noFill/>
                <a:ln w="12700">
                  <a:solidFill>
                    <a:srgbClr val="000000"/>
                  </a:solidFill>
                  <a:miter lim="800000"/>
                  <a:headEnd/>
                  <a:tailEnd/>
                </a:ln>
              </p:spPr>
              <p:txBody>
                <a:bodyPr wrap="none" anchor="ctr"/>
                <a:lstStyle/>
                <a:p>
                  <a:endParaRPr lang="en-US">
                    <a:solidFill>
                      <a:srgbClr val="FFFFFF"/>
                    </a:solidFill>
                  </a:endParaRPr>
                </a:p>
              </p:txBody>
            </p:sp>
            <p:sp>
              <p:nvSpPr>
                <p:cNvPr id="11723" name="Freeform 184"/>
                <p:cNvSpPr>
                  <a:spLocks/>
                </p:cNvSpPr>
                <p:nvPr/>
              </p:nvSpPr>
              <p:spPr bwMode="auto">
                <a:xfrm>
                  <a:off x="3667" y="1613"/>
                  <a:ext cx="876" cy="22"/>
                </a:xfrm>
                <a:custGeom>
                  <a:avLst/>
                  <a:gdLst>
                    <a:gd name="T0" fmla="*/ 0 w 876"/>
                    <a:gd name="T1" fmla="*/ 0 h 22"/>
                    <a:gd name="T2" fmla="*/ 875 w 876"/>
                    <a:gd name="T3" fmla="*/ 0 h 22"/>
                    <a:gd name="T4" fmla="*/ 875 w 876"/>
                    <a:gd name="T5" fmla="*/ 21 h 22"/>
                    <a:gd name="T6" fmla="*/ 0 w 876"/>
                    <a:gd name="T7" fmla="*/ 21 h 22"/>
                    <a:gd name="T8" fmla="*/ 0 w 876"/>
                    <a:gd name="T9" fmla="*/ 0 h 22"/>
                    <a:gd name="T10" fmla="*/ 0 60000 65536"/>
                    <a:gd name="T11" fmla="*/ 0 60000 65536"/>
                    <a:gd name="T12" fmla="*/ 0 60000 65536"/>
                    <a:gd name="T13" fmla="*/ 0 60000 65536"/>
                    <a:gd name="T14" fmla="*/ 0 60000 65536"/>
                    <a:gd name="T15" fmla="*/ 0 w 876"/>
                    <a:gd name="T16" fmla="*/ 0 h 22"/>
                    <a:gd name="T17" fmla="*/ 876 w 876"/>
                    <a:gd name="T18" fmla="*/ 22 h 22"/>
                  </a:gdLst>
                  <a:ahLst/>
                  <a:cxnLst>
                    <a:cxn ang="T10">
                      <a:pos x="T0" y="T1"/>
                    </a:cxn>
                    <a:cxn ang="T11">
                      <a:pos x="T2" y="T3"/>
                    </a:cxn>
                    <a:cxn ang="T12">
                      <a:pos x="T4" y="T5"/>
                    </a:cxn>
                    <a:cxn ang="T13">
                      <a:pos x="T6" y="T7"/>
                    </a:cxn>
                    <a:cxn ang="T14">
                      <a:pos x="T8" y="T9"/>
                    </a:cxn>
                  </a:cxnLst>
                  <a:rect l="T15" t="T16" r="T17" b="T18"/>
                  <a:pathLst>
                    <a:path w="876" h="22">
                      <a:moveTo>
                        <a:pt x="0" y="0"/>
                      </a:moveTo>
                      <a:lnTo>
                        <a:pt x="875" y="0"/>
                      </a:lnTo>
                      <a:lnTo>
                        <a:pt x="875" y="21"/>
                      </a:lnTo>
                      <a:lnTo>
                        <a:pt x="0" y="21"/>
                      </a:lnTo>
                      <a:lnTo>
                        <a:pt x="0" y="0"/>
                      </a:lnTo>
                    </a:path>
                  </a:pathLst>
                </a:custGeom>
                <a:solidFill>
                  <a:srgbClr val="339933"/>
                </a:solidFill>
                <a:ln w="9525" cap="rnd">
                  <a:noFill/>
                  <a:round/>
                  <a:headEnd type="none" w="sm" len="sm"/>
                  <a:tailEnd type="none" w="sm" len="sm"/>
                </a:ln>
              </p:spPr>
              <p:txBody>
                <a:bodyPr/>
                <a:lstStyle/>
                <a:p>
                  <a:endParaRPr lang="en-US">
                    <a:solidFill>
                      <a:srgbClr val="FFFFFF"/>
                    </a:solidFill>
                  </a:endParaRPr>
                </a:p>
              </p:txBody>
            </p:sp>
            <p:sp>
              <p:nvSpPr>
                <p:cNvPr id="11724" name="Freeform 185"/>
                <p:cNvSpPr>
                  <a:spLocks/>
                </p:cNvSpPr>
                <p:nvPr/>
              </p:nvSpPr>
              <p:spPr bwMode="auto">
                <a:xfrm>
                  <a:off x="3667" y="1631"/>
                  <a:ext cx="876" cy="23"/>
                </a:xfrm>
                <a:custGeom>
                  <a:avLst/>
                  <a:gdLst>
                    <a:gd name="T0" fmla="*/ 0 w 876"/>
                    <a:gd name="T1" fmla="*/ 0 h 23"/>
                    <a:gd name="T2" fmla="*/ 875 w 876"/>
                    <a:gd name="T3" fmla="*/ 0 h 23"/>
                    <a:gd name="T4" fmla="*/ 875 w 876"/>
                    <a:gd name="T5" fmla="*/ 22 h 23"/>
                    <a:gd name="T6" fmla="*/ 0 w 876"/>
                    <a:gd name="T7" fmla="*/ 22 h 23"/>
                    <a:gd name="T8" fmla="*/ 0 w 876"/>
                    <a:gd name="T9" fmla="*/ 0 h 23"/>
                    <a:gd name="T10" fmla="*/ 0 60000 65536"/>
                    <a:gd name="T11" fmla="*/ 0 60000 65536"/>
                    <a:gd name="T12" fmla="*/ 0 60000 65536"/>
                    <a:gd name="T13" fmla="*/ 0 60000 65536"/>
                    <a:gd name="T14" fmla="*/ 0 60000 65536"/>
                    <a:gd name="T15" fmla="*/ 0 w 876"/>
                    <a:gd name="T16" fmla="*/ 0 h 23"/>
                    <a:gd name="T17" fmla="*/ 876 w 876"/>
                    <a:gd name="T18" fmla="*/ 23 h 23"/>
                  </a:gdLst>
                  <a:ahLst/>
                  <a:cxnLst>
                    <a:cxn ang="T10">
                      <a:pos x="T0" y="T1"/>
                    </a:cxn>
                    <a:cxn ang="T11">
                      <a:pos x="T2" y="T3"/>
                    </a:cxn>
                    <a:cxn ang="T12">
                      <a:pos x="T4" y="T5"/>
                    </a:cxn>
                    <a:cxn ang="T13">
                      <a:pos x="T6" y="T7"/>
                    </a:cxn>
                    <a:cxn ang="T14">
                      <a:pos x="T8" y="T9"/>
                    </a:cxn>
                  </a:cxnLst>
                  <a:rect l="T15" t="T16" r="T17" b="T18"/>
                  <a:pathLst>
                    <a:path w="876" h="23">
                      <a:moveTo>
                        <a:pt x="0" y="0"/>
                      </a:moveTo>
                      <a:lnTo>
                        <a:pt x="875" y="0"/>
                      </a:lnTo>
                      <a:lnTo>
                        <a:pt x="875" y="22"/>
                      </a:lnTo>
                      <a:lnTo>
                        <a:pt x="0" y="22"/>
                      </a:lnTo>
                      <a:lnTo>
                        <a:pt x="0" y="0"/>
                      </a:lnTo>
                    </a:path>
                  </a:pathLst>
                </a:custGeom>
                <a:solidFill>
                  <a:srgbClr val="309830"/>
                </a:solidFill>
                <a:ln w="9525" cap="rnd">
                  <a:noFill/>
                  <a:round/>
                  <a:headEnd type="none" w="sm" len="sm"/>
                  <a:tailEnd type="none" w="sm" len="sm"/>
                </a:ln>
              </p:spPr>
              <p:txBody>
                <a:bodyPr/>
                <a:lstStyle/>
                <a:p>
                  <a:endParaRPr lang="en-US">
                    <a:solidFill>
                      <a:srgbClr val="FFFFFF"/>
                    </a:solidFill>
                  </a:endParaRPr>
                </a:p>
              </p:txBody>
            </p:sp>
            <p:sp>
              <p:nvSpPr>
                <p:cNvPr id="11725" name="Freeform 186"/>
                <p:cNvSpPr>
                  <a:spLocks/>
                </p:cNvSpPr>
                <p:nvPr/>
              </p:nvSpPr>
              <p:spPr bwMode="auto">
                <a:xfrm>
                  <a:off x="3667" y="1641"/>
                  <a:ext cx="876" cy="20"/>
                </a:xfrm>
                <a:custGeom>
                  <a:avLst/>
                  <a:gdLst>
                    <a:gd name="T0" fmla="*/ 0 w 876"/>
                    <a:gd name="T1" fmla="*/ 0 h 20"/>
                    <a:gd name="T2" fmla="*/ 875 w 876"/>
                    <a:gd name="T3" fmla="*/ 0 h 20"/>
                    <a:gd name="T4" fmla="*/ 875 w 876"/>
                    <a:gd name="T5" fmla="*/ 19 h 20"/>
                    <a:gd name="T6" fmla="*/ 0 w 876"/>
                    <a:gd name="T7" fmla="*/ 19 h 20"/>
                    <a:gd name="T8" fmla="*/ 0 w 876"/>
                    <a:gd name="T9" fmla="*/ 0 h 20"/>
                    <a:gd name="T10" fmla="*/ 0 60000 65536"/>
                    <a:gd name="T11" fmla="*/ 0 60000 65536"/>
                    <a:gd name="T12" fmla="*/ 0 60000 65536"/>
                    <a:gd name="T13" fmla="*/ 0 60000 65536"/>
                    <a:gd name="T14" fmla="*/ 0 60000 65536"/>
                    <a:gd name="T15" fmla="*/ 0 w 876"/>
                    <a:gd name="T16" fmla="*/ 0 h 20"/>
                    <a:gd name="T17" fmla="*/ 876 w 876"/>
                    <a:gd name="T18" fmla="*/ 20 h 20"/>
                  </a:gdLst>
                  <a:ahLst/>
                  <a:cxnLst>
                    <a:cxn ang="T10">
                      <a:pos x="T0" y="T1"/>
                    </a:cxn>
                    <a:cxn ang="T11">
                      <a:pos x="T2" y="T3"/>
                    </a:cxn>
                    <a:cxn ang="T12">
                      <a:pos x="T4" y="T5"/>
                    </a:cxn>
                    <a:cxn ang="T13">
                      <a:pos x="T6" y="T7"/>
                    </a:cxn>
                    <a:cxn ang="T14">
                      <a:pos x="T8" y="T9"/>
                    </a:cxn>
                  </a:cxnLst>
                  <a:rect l="T15" t="T16" r="T17" b="T18"/>
                  <a:pathLst>
                    <a:path w="876" h="20">
                      <a:moveTo>
                        <a:pt x="0" y="0"/>
                      </a:moveTo>
                      <a:lnTo>
                        <a:pt x="875" y="0"/>
                      </a:lnTo>
                      <a:lnTo>
                        <a:pt x="875" y="19"/>
                      </a:lnTo>
                      <a:lnTo>
                        <a:pt x="0" y="19"/>
                      </a:lnTo>
                      <a:lnTo>
                        <a:pt x="0" y="0"/>
                      </a:lnTo>
                    </a:path>
                  </a:pathLst>
                </a:custGeom>
                <a:solidFill>
                  <a:srgbClr val="309030"/>
                </a:solidFill>
                <a:ln w="9525" cap="rnd">
                  <a:noFill/>
                  <a:round/>
                  <a:headEnd type="none" w="sm" len="sm"/>
                  <a:tailEnd type="none" w="sm" len="sm"/>
                </a:ln>
              </p:spPr>
              <p:txBody>
                <a:bodyPr/>
                <a:lstStyle/>
                <a:p>
                  <a:endParaRPr lang="en-US">
                    <a:solidFill>
                      <a:srgbClr val="FFFFFF"/>
                    </a:solidFill>
                  </a:endParaRPr>
                </a:p>
              </p:txBody>
            </p:sp>
            <p:sp>
              <p:nvSpPr>
                <p:cNvPr id="11726" name="Freeform 187"/>
                <p:cNvSpPr>
                  <a:spLocks/>
                </p:cNvSpPr>
                <p:nvPr/>
              </p:nvSpPr>
              <p:spPr bwMode="auto">
                <a:xfrm>
                  <a:off x="3667" y="1650"/>
                  <a:ext cx="876" cy="22"/>
                </a:xfrm>
                <a:custGeom>
                  <a:avLst/>
                  <a:gdLst>
                    <a:gd name="T0" fmla="*/ 0 w 876"/>
                    <a:gd name="T1" fmla="*/ 0 h 22"/>
                    <a:gd name="T2" fmla="*/ 875 w 876"/>
                    <a:gd name="T3" fmla="*/ 0 h 22"/>
                    <a:gd name="T4" fmla="*/ 875 w 876"/>
                    <a:gd name="T5" fmla="*/ 21 h 22"/>
                    <a:gd name="T6" fmla="*/ 0 w 876"/>
                    <a:gd name="T7" fmla="*/ 21 h 22"/>
                    <a:gd name="T8" fmla="*/ 0 w 876"/>
                    <a:gd name="T9" fmla="*/ 0 h 22"/>
                    <a:gd name="T10" fmla="*/ 0 60000 65536"/>
                    <a:gd name="T11" fmla="*/ 0 60000 65536"/>
                    <a:gd name="T12" fmla="*/ 0 60000 65536"/>
                    <a:gd name="T13" fmla="*/ 0 60000 65536"/>
                    <a:gd name="T14" fmla="*/ 0 60000 65536"/>
                    <a:gd name="T15" fmla="*/ 0 w 876"/>
                    <a:gd name="T16" fmla="*/ 0 h 22"/>
                    <a:gd name="T17" fmla="*/ 876 w 876"/>
                    <a:gd name="T18" fmla="*/ 22 h 22"/>
                  </a:gdLst>
                  <a:ahLst/>
                  <a:cxnLst>
                    <a:cxn ang="T10">
                      <a:pos x="T0" y="T1"/>
                    </a:cxn>
                    <a:cxn ang="T11">
                      <a:pos x="T2" y="T3"/>
                    </a:cxn>
                    <a:cxn ang="T12">
                      <a:pos x="T4" y="T5"/>
                    </a:cxn>
                    <a:cxn ang="T13">
                      <a:pos x="T6" y="T7"/>
                    </a:cxn>
                    <a:cxn ang="T14">
                      <a:pos x="T8" y="T9"/>
                    </a:cxn>
                  </a:cxnLst>
                  <a:rect l="T15" t="T16" r="T17" b="T18"/>
                  <a:pathLst>
                    <a:path w="876" h="22">
                      <a:moveTo>
                        <a:pt x="0" y="0"/>
                      </a:moveTo>
                      <a:lnTo>
                        <a:pt x="875" y="0"/>
                      </a:lnTo>
                      <a:lnTo>
                        <a:pt x="875" y="21"/>
                      </a:lnTo>
                      <a:lnTo>
                        <a:pt x="0" y="21"/>
                      </a:lnTo>
                      <a:lnTo>
                        <a:pt x="0" y="0"/>
                      </a:lnTo>
                    </a:path>
                  </a:pathLst>
                </a:custGeom>
                <a:solidFill>
                  <a:srgbClr val="288828"/>
                </a:solidFill>
                <a:ln w="9525" cap="rnd">
                  <a:noFill/>
                  <a:round/>
                  <a:headEnd type="none" w="sm" len="sm"/>
                  <a:tailEnd type="none" w="sm" len="sm"/>
                </a:ln>
              </p:spPr>
              <p:txBody>
                <a:bodyPr/>
                <a:lstStyle/>
                <a:p>
                  <a:endParaRPr lang="en-US">
                    <a:solidFill>
                      <a:srgbClr val="FFFFFF"/>
                    </a:solidFill>
                  </a:endParaRPr>
                </a:p>
              </p:txBody>
            </p:sp>
            <p:sp>
              <p:nvSpPr>
                <p:cNvPr id="11727" name="Freeform 188"/>
                <p:cNvSpPr>
                  <a:spLocks/>
                </p:cNvSpPr>
                <p:nvPr/>
              </p:nvSpPr>
              <p:spPr bwMode="auto">
                <a:xfrm>
                  <a:off x="3667" y="1658"/>
                  <a:ext cx="876" cy="22"/>
                </a:xfrm>
                <a:custGeom>
                  <a:avLst/>
                  <a:gdLst>
                    <a:gd name="T0" fmla="*/ 0 w 876"/>
                    <a:gd name="T1" fmla="*/ 0 h 22"/>
                    <a:gd name="T2" fmla="*/ 875 w 876"/>
                    <a:gd name="T3" fmla="*/ 0 h 22"/>
                    <a:gd name="T4" fmla="*/ 875 w 876"/>
                    <a:gd name="T5" fmla="*/ 21 h 22"/>
                    <a:gd name="T6" fmla="*/ 0 w 876"/>
                    <a:gd name="T7" fmla="*/ 21 h 22"/>
                    <a:gd name="T8" fmla="*/ 0 w 876"/>
                    <a:gd name="T9" fmla="*/ 0 h 22"/>
                    <a:gd name="T10" fmla="*/ 0 60000 65536"/>
                    <a:gd name="T11" fmla="*/ 0 60000 65536"/>
                    <a:gd name="T12" fmla="*/ 0 60000 65536"/>
                    <a:gd name="T13" fmla="*/ 0 60000 65536"/>
                    <a:gd name="T14" fmla="*/ 0 60000 65536"/>
                    <a:gd name="T15" fmla="*/ 0 w 876"/>
                    <a:gd name="T16" fmla="*/ 0 h 22"/>
                    <a:gd name="T17" fmla="*/ 876 w 876"/>
                    <a:gd name="T18" fmla="*/ 22 h 22"/>
                  </a:gdLst>
                  <a:ahLst/>
                  <a:cxnLst>
                    <a:cxn ang="T10">
                      <a:pos x="T0" y="T1"/>
                    </a:cxn>
                    <a:cxn ang="T11">
                      <a:pos x="T2" y="T3"/>
                    </a:cxn>
                    <a:cxn ang="T12">
                      <a:pos x="T4" y="T5"/>
                    </a:cxn>
                    <a:cxn ang="T13">
                      <a:pos x="T6" y="T7"/>
                    </a:cxn>
                    <a:cxn ang="T14">
                      <a:pos x="T8" y="T9"/>
                    </a:cxn>
                  </a:cxnLst>
                  <a:rect l="T15" t="T16" r="T17" b="T18"/>
                  <a:pathLst>
                    <a:path w="876" h="22">
                      <a:moveTo>
                        <a:pt x="0" y="0"/>
                      </a:moveTo>
                      <a:lnTo>
                        <a:pt x="875" y="0"/>
                      </a:lnTo>
                      <a:lnTo>
                        <a:pt x="875" y="21"/>
                      </a:lnTo>
                      <a:lnTo>
                        <a:pt x="0" y="21"/>
                      </a:lnTo>
                      <a:lnTo>
                        <a:pt x="0" y="0"/>
                      </a:lnTo>
                    </a:path>
                  </a:pathLst>
                </a:custGeom>
                <a:solidFill>
                  <a:srgbClr val="288028"/>
                </a:solidFill>
                <a:ln w="9525" cap="rnd">
                  <a:noFill/>
                  <a:round/>
                  <a:headEnd type="none" w="sm" len="sm"/>
                  <a:tailEnd type="none" w="sm" len="sm"/>
                </a:ln>
              </p:spPr>
              <p:txBody>
                <a:bodyPr/>
                <a:lstStyle/>
                <a:p>
                  <a:endParaRPr lang="en-US">
                    <a:solidFill>
                      <a:srgbClr val="FFFFFF"/>
                    </a:solidFill>
                  </a:endParaRPr>
                </a:p>
              </p:txBody>
            </p:sp>
            <p:sp>
              <p:nvSpPr>
                <p:cNvPr id="11728" name="Freeform 189"/>
                <p:cNvSpPr>
                  <a:spLocks/>
                </p:cNvSpPr>
                <p:nvPr/>
              </p:nvSpPr>
              <p:spPr bwMode="auto">
                <a:xfrm>
                  <a:off x="3667" y="1669"/>
                  <a:ext cx="876" cy="21"/>
                </a:xfrm>
                <a:custGeom>
                  <a:avLst/>
                  <a:gdLst>
                    <a:gd name="T0" fmla="*/ 0 w 876"/>
                    <a:gd name="T1" fmla="*/ 0 h 21"/>
                    <a:gd name="T2" fmla="*/ 875 w 876"/>
                    <a:gd name="T3" fmla="*/ 0 h 21"/>
                    <a:gd name="T4" fmla="*/ 875 w 876"/>
                    <a:gd name="T5" fmla="*/ 20 h 21"/>
                    <a:gd name="T6" fmla="*/ 0 w 876"/>
                    <a:gd name="T7" fmla="*/ 20 h 21"/>
                    <a:gd name="T8" fmla="*/ 0 w 876"/>
                    <a:gd name="T9" fmla="*/ 0 h 21"/>
                    <a:gd name="T10" fmla="*/ 0 60000 65536"/>
                    <a:gd name="T11" fmla="*/ 0 60000 65536"/>
                    <a:gd name="T12" fmla="*/ 0 60000 65536"/>
                    <a:gd name="T13" fmla="*/ 0 60000 65536"/>
                    <a:gd name="T14" fmla="*/ 0 60000 65536"/>
                    <a:gd name="T15" fmla="*/ 0 w 876"/>
                    <a:gd name="T16" fmla="*/ 0 h 21"/>
                    <a:gd name="T17" fmla="*/ 876 w 876"/>
                    <a:gd name="T18" fmla="*/ 21 h 21"/>
                  </a:gdLst>
                  <a:ahLst/>
                  <a:cxnLst>
                    <a:cxn ang="T10">
                      <a:pos x="T0" y="T1"/>
                    </a:cxn>
                    <a:cxn ang="T11">
                      <a:pos x="T2" y="T3"/>
                    </a:cxn>
                    <a:cxn ang="T12">
                      <a:pos x="T4" y="T5"/>
                    </a:cxn>
                    <a:cxn ang="T13">
                      <a:pos x="T6" y="T7"/>
                    </a:cxn>
                    <a:cxn ang="T14">
                      <a:pos x="T8" y="T9"/>
                    </a:cxn>
                  </a:cxnLst>
                  <a:rect l="T15" t="T16" r="T17" b="T18"/>
                  <a:pathLst>
                    <a:path w="876" h="21">
                      <a:moveTo>
                        <a:pt x="0" y="0"/>
                      </a:moveTo>
                      <a:lnTo>
                        <a:pt x="875" y="0"/>
                      </a:lnTo>
                      <a:lnTo>
                        <a:pt x="875" y="20"/>
                      </a:lnTo>
                      <a:lnTo>
                        <a:pt x="0" y="20"/>
                      </a:lnTo>
                      <a:lnTo>
                        <a:pt x="0" y="0"/>
                      </a:lnTo>
                    </a:path>
                  </a:pathLst>
                </a:custGeom>
                <a:solidFill>
                  <a:srgbClr val="287828"/>
                </a:solidFill>
                <a:ln w="9525" cap="rnd">
                  <a:noFill/>
                  <a:round/>
                  <a:headEnd type="none" w="sm" len="sm"/>
                  <a:tailEnd type="none" w="sm" len="sm"/>
                </a:ln>
              </p:spPr>
              <p:txBody>
                <a:bodyPr/>
                <a:lstStyle/>
                <a:p>
                  <a:endParaRPr lang="en-US">
                    <a:solidFill>
                      <a:srgbClr val="FFFFFF"/>
                    </a:solidFill>
                  </a:endParaRPr>
                </a:p>
              </p:txBody>
            </p:sp>
            <p:sp>
              <p:nvSpPr>
                <p:cNvPr id="11729" name="Freeform 190"/>
                <p:cNvSpPr>
                  <a:spLocks/>
                </p:cNvSpPr>
                <p:nvPr/>
              </p:nvSpPr>
              <p:spPr bwMode="auto">
                <a:xfrm>
                  <a:off x="3667" y="1679"/>
                  <a:ext cx="876" cy="22"/>
                </a:xfrm>
                <a:custGeom>
                  <a:avLst/>
                  <a:gdLst>
                    <a:gd name="T0" fmla="*/ 0 w 876"/>
                    <a:gd name="T1" fmla="*/ 0 h 22"/>
                    <a:gd name="T2" fmla="*/ 875 w 876"/>
                    <a:gd name="T3" fmla="*/ 0 h 22"/>
                    <a:gd name="T4" fmla="*/ 875 w 876"/>
                    <a:gd name="T5" fmla="*/ 21 h 22"/>
                    <a:gd name="T6" fmla="*/ 0 w 876"/>
                    <a:gd name="T7" fmla="*/ 21 h 22"/>
                    <a:gd name="T8" fmla="*/ 0 w 876"/>
                    <a:gd name="T9" fmla="*/ 0 h 22"/>
                    <a:gd name="T10" fmla="*/ 0 60000 65536"/>
                    <a:gd name="T11" fmla="*/ 0 60000 65536"/>
                    <a:gd name="T12" fmla="*/ 0 60000 65536"/>
                    <a:gd name="T13" fmla="*/ 0 60000 65536"/>
                    <a:gd name="T14" fmla="*/ 0 60000 65536"/>
                    <a:gd name="T15" fmla="*/ 0 w 876"/>
                    <a:gd name="T16" fmla="*/ 0 h 22"/>
                    <a:gd name="T17" fmla="*/ 876 w 876"/>
                    <a:gd name="T18" fmla="*/ 22 h 22"/>
                  </a:gdLst>
                  <a:ahLst/>
                  <a:cxnLst>
                    <a:cxn ang="T10">
                      <a:pos x="T0" y="T1"/>
                    </a:cxn>
                    <a:cxn ang="T11">
                      <a:pos x="T2" y="T3"/>
                    </a:cxn>
                    <a:cxn ang="T12">
                      <a:pos x="T4" y="T5"/>
                    </a:cxn>
                    <a:cxn ang="T13">
                      <a:pos x="T6" y="T7"/>
                    </a:cxn>
                    <a:cxn ang="T14">
                      <a:pos x="T8" y="T9"/>
                    </a:cxn>
                  </a:cxnLst>
                  <a:rect l="T15" t="T16" r="T17" b="T18"/>
                  <a:pathLst>
                    <a:path w="876" h="22">
                      <a:moveTo>
                        <a:pt x="0" y="0"/>
                      </a:moveTo>
                      <a:lnTo>
                        <a:pt x="875" y="0"/>
                      </a:lnTo>
                      <a:lnTo>
                        <a:pt x="875" y="21"/>
                      </a:lnTo>
                      <a:lnTo>
                        <a:pt x="0" y="21"/>
                      </a:lnTo>
                      <a:lnTo>
                        <a:pt x="0" y="0"/>
                      </a:lnTo>
                    </a:path>
                  </a:pathLst>
                </a:custGeom>
                <a:solidFill>
                  <a:srgbClr val="287020"/>
                </a:solidFill>
                <a:ln w="9525" cap="rnd">
                  <a:noFill/>
                  <a:round/>
                  <a:headEnd type="none" w="sm" len="sm"/>
                  <a:tailEnd type="none" w="sm" len="sm"/>
                </a:ln>
              </p:spPr>
              <p:txBody>
                <a:bodyPr/>
                <a:lstStyle/>
                <a:p>
                  <a:endParaRPr lang="en-US">
                    <a:solidFill>
                      <a:srgbClr val="FFFFFF"/>
                    </a:solidFill>
                  </a:endParaRPr>
                </a:p>
              </p:txBody>
            </p:sp>
            <p:sp>
              <p:nvSpPr>
                <p:cNvPr id="11730" name="Freeform 191"/>
                <p:cNvSpPr>
                  <a:spLocks/>
                </p:cNvSpPr>
                <p:nvPr/>
              </p:nvSpPr>
              <p:spPr bwMode="auto">
                <a:xfrm>
                  <a:off x="3667" y="1689"/>
                  <a:ext cx="876" cy="23"/>
                </a:xfrm>
                <a:custGeom>
                  <a:avLst/>
                  <a:gdLst>
                    <a:gd name="T0" fmla="*/ 0 w 876"/>
                    <a:gd name="T1" fmla="*/ 0 h 23"/>
                    <a:gd name="T2" fmla="*/ 875 w 876"/>
                    <a:gd name="T3" fmla="*/ 0 h 23"/>
                    <a:gd name="T4" fmla="*/ 875 w 876"/>
                    <a:gd name="T5" fmla="*/ 22 h 23"/>
                    <a:gd name="T6" fmla="*/ 0 w 876"/>
                    <a:gd name="T7" fmla="*/ 22 h 23"/>
                    <a:gd name="T8" fmla="*/ 0 w 876"/>
                    <a:gd name="T9" fmla="*/ 0 h 23"/>
                    <a:gd name="T10" fmla="*/ 0 60000 65536"/>
                    <a:gd name="T11" fmla="*/ 0 60000 65536"/>
                    <a:gd name="T12" fmla="*/ 0 60000 65536"/>
                    <a:gd name="T13" fmla="*/ 0 60000 65536"/>
                    <a:gd name="T14" fmla="*/ 0 60000 65536"/>
                    <a:gd name="T15" fmla="*/ 0 w 876"/>
                    <a:gd name="T16" fmla="*/ 0 h 23"/>
                    <a:gd name="T17" fmla="*/ 876 w 876"/>
                    <a:gd name="T18" fmla="*/ 23 h 23"/>
                  </a:gdLst>
                  <a:ahLst/>
                  <a:cxnLst>
                    <a:cxn ang="T10">
                      <a:pos x="T0" y="T1"/>
                    </a:cxn>
                    <a:cxn ang="T11">
                      <a:pos x="T2" y="T3"/>
                    </a:cxn>
                    <a:cxn ang="T12">
                      <a:pos x="T4" y="T5"/>
                    </a:cxn>
                    <a:cxn ang="T13">
                      <a:pos x="T6" y="T7"/>
                    </a:cxn>
                    <a:cxn ang="T14">
                      <a:pos x="T8" y="T9"/>
                    </a:cxn>
                  </a:cxnLst>
                  <a:rect l="T15" t="T16" r="T17" b="T18"/>
                  <a:pathLst>
                    <a:path w="876" h="23">
                      <a:moveTo>
                        <a:pt x="0" y="0"/>
                      </a:moveTo>
                      <a:lnTo>
                        <a:pt x="875" y="0"/>
                      </a:lnTo>
                      <a:lnTo>
                        <a:pt x="875" y="22"/>
                      </a:lnTo>
                      <a:lnTo>
                        <a:pt x="0" y="22"/>
                      </a:lnTo>
                      <a:lnTo>
                        <a:pt x="0" y="0"/>
                      </a:lnTo>
                    </a:path>
                  </a:pathLst>
                </a:custGeom>
                <a:solidFill>
                  <a:srgbClr val="206820"/>
                </a:solidFill>
                <a:ln w="9525" cap="rnd">
                  <a:noFill/>
                  <a:round/>
                  <a:headEnd type="none" w="sm" len="sm"/>
                  <a:tailEnd type="none" w="sm" len="sm"/>
                </a:ln>
              </p:spPr>
              <p:txBody>
                <a:bodyPr/>
                <a:lstStyle/>
                <a:p>
                  <a:endParaRPr lang="en-US">
                    <a:solidFill>
                      <a:srgbClr val="FFFFFF"/>
                    </a:solidFill>
                  </a:endParaRPr>
                </a:p>
              </p:txBody>
            </p:sp>
            <p:sp>
              <p:nvSpPr>
                <p:cNvPr id="11731" name="Freeform 192"/>
                <p:cNvSpPr>
                  <a:spLocks/>
                </p:cNvSpPr>
                <p:nvPr/>
              </p:nvSpPr>
              <p:spPr bwMode="auto">
                <a:xfrm>
                  <a:off x="3667" y="1698"/>
                  <a:ext cx="876" cy="21"/>
                </a:xfrm>
                <a:custGeom>
                  <a:avLst/>
                  <a:gdLst>
                    <a:gd name="T0" fmla="*/ 0 w 876"/>
                    <a:gd name="T1" fmla="*/ 0 h 21"/>
                    <a:gd name="T2" fmla="*/ 875 w 876"/>
                    <a:gd name="T3" fmla="*/ 0 h 21"/>
                    <a:gd name="T4" fmla="*/ 875 w 876"/>
                    <a:gd name="T5" fmla="*/ 20 h 21"/>
                    <a:gd name="T6" fmla="*/ 0 w 876"/>
                    <a:gd name="T7" fmla="*/ 20 h 21"/>
                    <a:gd name="T8" fmla="*/ 0 w 876"/>
                    <a:gd name="T9" fmla="*/ 0 h 21"/>
                    <a:gd name="T10" fmla="*/ 0 60000 65536"/>
                    <a:gd name="T11" fmla="*/ 0 60000 65536"/>
                    <a:gd name="T12" fmla="*/ 0 60000 65536"/>
                    <a:gd name="T13" fmla="*/ 0 60000 65536"/>
                    <a:gd name="T14" fmla="*/ 0 60000 65536"/>
                    <a:gd name="T15" fmla="*/ 0 w 876"/>
                    <a:gd name="T16" fmla="*/ 0 h 21"/>
                    <a:gd name="T17" fmla="*/ 876 w 876"/>
                    <a:gd name="T18" fmla="*/ 21 h 21"/>
                  </a:gdLst>
                  <a:ahLst/>
                  <a:cxnLst>
                    <a:cxn ang="T10">
                      <a:pos x="T0" y="T1"/>
                    </a:cxn>
                    <a:cxn ang="T11">
                      <a:pos x="T2" y="T3"/>
                    </a:cxn>
                    <a:cxn ang="T12">
                      <a:pos x="T4" y="T5"/>
                    </a:cxn>
                    <a:cxn ang="T13">
                      <a:pos x="T6" y="T7"/>
                    </a:cxn>
                    <a:cxn ang="T14">
                      <a:pos x="T8" y="T9"/>
                    </a:cxn>
                  </a:cxnLst>
                  <a:rect l="T15" t="T16" r="T17" b="T18"/>
                  <a:pathLst>
                    <a:path w="876" h="21">
                      <a:moveTo>
                        <a:pt x="0" y="0"/>
                      </a:moveTo>
                      <a:lnTo>
                        <a:pt x="875" y="0"/>
                      </a:lnTo>
                      <a:lnTo>
                        <a:pt x="875" y="20"/>
                      </a:lnTo>
                      <a:lnTo>
                        <a:pt x="0" y="20"/>
                      </a:lnTo>
                      <a:lnTo>
                        <a:pt x="0" y="0"/>
                      </a:lnTo>
                    </a:path>
                  </a:pathLst>
                </a:custGeom>
                <a:solidFill>
                  <a:srgbClr val="206020"/>
                </a:solidFill>
                <a:ln w="9525" cap="rnd">
                  <a:noFill/>
                  <a:round/>
                  <a:headEnd type="none" w="sm" len="sm"/>
                  <a:tailEnd type="none" w="sm" len="sm"/>
                </a:ln>
              </p:spPr>
              <p:txBody>
                <a:bodyPr/>
                <a:lstStyle/>
                <a:p>
                  <a:endParaRPr lang="en-US">
                    <a:solidFill>
                      <a:srgbClr val="FFFFFF"/>
                    </a:solidFill>
                  </a:endParaRPr>
                </a:p>
              </p:txBody>
            </p:sp>
            <p:sp>
              <p:nvSpPr>
                <p:cNvPr id="11732" name="Freeform 193"/>
                <p:cNvSpPr>
                  <a:spLocks/>
                </p:cNvSpPr>
                <p:nvPr/>
              </p:nvSpPr>
              <p:spPr bwMode="auto">
                <a:xfrm>
                  <a:off x="3667" y="1707"/>
                  <a:ext cx="876" cy="23"/>
                </a:xfrm>
                <a:custGeom>
                  <a:avLst/>
                  <a:gdLst>
                    <a:gd name="T0" fmla="*/ 0 w 876"/>
                    <a:gd name="T1" fmla="*/ 0 h 23"/>
                    <a:gd name="T2" fmla="*/ 875 w 876"/>
                    <a:gd name="T3" fmla="*/ 0 h 23"/>
                    <a:gd name="T4" fmla="*/ 875 w 876"/>
                    <a:gd name="T5" fmla="*/ 22 h 23"/>
                    <a:gd name="T6" fmla="*/ 0 w 876"/>
                    <a:gd name="T7" fmla="*/ 22 h 23"/>
                    <a:gd name="T8" fmla="*/ 0 w 876"/>
                    <a:gd name="T9" fmla="*/ 0 h 23"/>
                    <a:gd name="T10" fmla="*/ 0 60000 65536"/>
                    <a:gd name="T11" fmla="*/ 0 60000 65536"/>
                    <a:gd name="T12" fmla="*/ 0 60000 65536"/>
                    <a:gd name="T13" fmla="*/ 0 60000 65536"/>
                    <a:gd name="T14" fmla="*/ 0 60000 65536"/>
                    <a:gd name="T15" fmla="*/ 0 w 876"/>
                    <a:gd name="T16" fmla="*/ 0 h 23"/>
                    <a:gd name="T17" fmla="*/ 876 w 876"/>
                    <a:gd name="T18" fmla="*/ 23 h 23"/>
                  </a:gdLst>
                  <a:ahLst/>
                  <a:cxnLst>
                    <a:cxn ang="T10">
                      <a:pos x="T0" y="T1"/>
                    </a:cxn>
                    <a:cxn ang="T11">
                      <a:pos x="T2" y="T3"/>
                    </a:cxn>
                    <a:cxn ang="T12">
                      <a:pos x="T4" y="T5"/>
                    </a:cxn>
                    <a:cxn ang="T13">
                      <a:pos x="T6" y="T7"/>
                    </a:cxn>
                    <a:cxn ang="T14">
                      <a:pos x="T8" y="T9"/>
                    </a:cxn>
                  </a:cxnLst>
                  <a:rect l="T15" t="T16" r="T17" b="T18"/>
                  <a:pathLst>
                    <a:path w="876" h="23">
                      <a:moveTo>
                        <a:pt x="0" y="0"/>
                      </a:moveTo>
                      <a:lnTo>
                        <a:pt x="875" y="0"/>
                      </a:lnTo>
                      <a:lnTo>
                        <a:pt x="875" y="22"/>
                      </a:lnTo>
                      <a:lnTo>
                        <a:pt x="0" y="22"/>
                      </a:lnTo>
                      <a:lnTo>
                        <a:pt x="0" y="0"/>
                      </a:lnTo>
                    </a:path>
                  </a:pathLst>
                </a:custGeom>
                <a:solidFill>
                  <a:srgbClr val="205818"/>
                </a:solidFill>
                <a:ln w="9525" cap="rnd">
                  <a:noFill/>
                  <a:round/>
                  <a:headEnd type="none" w="sm" len="sm"/>
                  <a:tailEnd type="none" w="sm" len="sm"/>
                </a:ln>
              </p:spPr>
              <p:txBody>
                <a:bodyPr/>
                <a:lstStyle/>
                <a:p>
                  <a:endParaRPr lang="en-US">
                    <a:solidFill>
                      <a:srgbClr val="FFFFFF"/>
                    </a:solidFill>
                  </a:endParaRPr>
                </a:p>
              </p:txBody>
            </p:sp>
            <p:sp>
              <p:nvSpPr>
                <p:cNvPr id="11733" name="Freeform 194"/>
                <p:cNvSpPr>
                  <a:spLocks/>
                </p:cNvSpPr>
                <p:nvPr/>
              </p:nvSpPr>
              <p:spPr bwMode="auto">
                <a:xfrm>
                  <a:off x="3667" y="1718"/>
                  <a:ext cx="876" cy="21"/>
                </a:xfrm>
                <a:custGeom>
                  <a:avLst/>
                  <a:gdLst>
                    <a:gd name="T0" fmla="*/ 0 w 876"/>
                    <a:gd name="T1" fmla="*/ 0 h 21"/>
                    <a:gd name="T2" fmla="*/ 875 w 876"/>
                    <a:gd name="T3" fmla="*/ 0 h 21"/>
                    <a:gd name="T4" fmla="*/ 875 w 876"/>
                    <a:gd name="T5" fmla="*/ 20 h 21"/>
                    <a:gd name="T6" fmla="*/ 0 w 876"/>
                    <a:gd name="T7" fmla="*/ 20 h 21"/>
                    <a:gd name="T8" fmla="*/ 0 w 876"/>
                    <a:gd name="T9" fmla="*/ 0 h 21"/>
                    <a:gd name="T10" fmla="*/ 0 60000 65536"/>
                    <a:gd name="T11" fmla="*/ 0 60000 65536"/>
                    <a:gd name="T12" fmla="*/ 0 60000 65536"/>
                    <a:gd name="T13" fmla="*/ 0 60000 65536"/>
                    <a:gd name="T14" fmla="*/ 0 60000 65536"/>
                    <a:gd name="T15" fmla="*/ 0 w 876"/>
                    <a:gd name="T16" fmla="*/ 0 h 21"/>
                    <a:gd name="T17" fmla="*/ 876 w 876"/>
                    <a:gd name="T18" fmla="*/ 21 h 21"/>
                  </a:gdLst>
                  <a:ahLst/>
                  <a:cxnLst>
                    <a:cxn ang="T10">
                      <a:pos x="T0" y="T1"/>
                    </a:cxn>
                    <a:cxn ang="T11">
                      <a:pos x="T2" y="T3"/>
                    </a:cxn>
                    <a:cxn ang="T12">
                      <a:pos x="T4" y="T5"/>
                    </a:cxn>
                    <a:cxn ang="T13">
                      <a:pos x="T6" y="T7"/>
                    </a:cxn>
                    <a:cxn ang="T14">
                      <a:pos x="T8" y="T9"/>
                    </a:cxn>
                  </a:cxnLst>
                  <a:rect l="T15" t="T16" r="T17" b="T18"/>
                  <a:pathLst>
                    <a:path w="876" h="21">
                      <a:moveTo>
                        <a:pt x="0" y="0"/>
                      </a:moveTo>
                      <a:lnTo>
                        <a:pt x="875" y="0"/>
                      </a:lnTo>
                      <a:lnTo>
                        <a:pt x="875" y="20"/>
                      </a:lnTo>
                      <a:lnTo>
                        <a:pt x="0" y="20"/>
                      </a:lnTo>
                      <a:lnTo>
                        <a:pt x="0" y="0"/>
                      </a:lnTo>
                    </a:path>
                  </a:pathLst>
                </a:custGeom>
                <a:solidFill>
                  <a:srgbClr val="185018"/>
                </a:solidFill>
                <a:ln w="9525" cap="rnd">
                  <a:noFill/>
                  <a:round/>
                  <a:headEnd type="none" w="sm" len="sm"/>
                  <a:tailEnd type="none" w="sm" len="sm"/>
                </a:ln>
              </p:spPr>
              <p:txBody>
                <a:bodyPr/>
                <a:lstStyle/>
                <a:p>
                  <a:endParaRPr lang="en-US">
                    <a:solidFill>
                      <a:srgbClr val="FFFFFF"/>
                    </a:solidFill>
                  </a:endParaRPr>
                </a:p>
              </p:txBody>
            </p:sp>
            <p:sp>
              <p:nvSpPr>
                <p:cNvPr id="11734" name="Freeform 195"/>
                <p:cNvSpPr>
                  <a:spLocks/>
                </p:cNvSpPr>
                <p:nvPr/>
              </p:nvSpPr>
              <p:spPr bwMode="auto">
                <a:xfrm>
                  <a:off x="3667" y="1727"/>
                  <a:ext cx="876" cy="21"/>
                </a:xfrm>
                <a:custGeom>
                  <a:avLst/>
                  <a:gdLst>
                    <a:gd name="T0" fmla="*/ 0 w 876"/>
                    <a:gd name="T1" fmla="*/ 0 h 21"/>
                    <a:gd name="T2" fmla="*/ 875 w 876"/>
                    <a:gd name="T3" fmla="*/ 0 h 21"/>
                    <a:gd name="T4" fmla="*/ 875 w 876"/>
                    <a:gd name="T5" fmla="*/ 20 h 21"/>
                    <a:gd name="T6" fmla="*/ 0 w 876"/>
                    <a:gd name="T7" fmla="*/ 20 h 21"/>
                    <a:gd name="T8" fmla="*/ 0 w 876"/>
                    <a:gd name="T9" fmla="*/ 0 h 21"/>
                    <a:gd name="T10" fmla="*/ 0 60000 65536"/>
                    <a:gd name="T11" fmla="*/ 0 60000 65536"/>
                    <a:gd name="T12" fmla="*/ 0 60000 65536"/>
                    <a:gd name="T13" fmla="*/ 0 60000 65536"/>
                    <a:gd name="T14" fmla="*/ 0 60000 65536"/>
                    <a:gd name="T15" fmla="*/ 0 w 876"/>
                    <a:gd name="T16" fmla="*/ 0 h 21"/>
                    <a:gd name="T17" fmla="*/ 876 w 876"/>
                    <a:gd name="T18" fmla="*/ 21 h 21"/>
                  </a:gdLst>
                  <a:ahLst/>
                  <a:cxnLst>
                    <a:cxn ang="T10">
                      <a:pos x="T0" y="T1"/>
                    </a:cxn>
                    <a:cxn ang="T11">
                      <a:pos x="T2" y="T3"/>
                    </a:cxn>
                    <a:cxn ang="T12">
                      <a:pos x="T4" y="T5"/>
                    </a:cxn>
                    <a:cxn ang="T13">
                      <a:pos x="T6" y="T7"/>
                    </a:cxn>
                    <a:cxn ang="T14">
                      <a:pos x="T8" y="T9"/>
                    </a:cxn>
                  </a:cxnLst>
                  <a:rect l="T15" t="T16" r="T17" b="T18"/>
                  <a:pathLst>
                    <a:path w="876" h="21">
                      <a:moveTo>
                        <a:pt x="0" y="0"/>
                      </a:moveTo>
                      <a:lnTo>
                        <a:pt x="875" y="0"/>
                      </a:lnTo>
                      <a:lnTo>
                        <a:pt x="875" y="20"/>
                      </a:lnTo>
                      <a:lnTo>
                        <a:pt x="0" y="20"/>
                      </a:lnTo>
                      <a:lnTo>
                        <a:pt x="0" y="0"/>
                      </a:lnTo>
                    </a:path>
                  </a:pathLst>
                </a:custGeom>
                <a:solidFill>
                  <a:srgbClr val="184818"/>
                </a:solidFill>
                <a:ln w="9525" cap="rnd">
                  <a:noFill/>
                  <a:round/>
                  <a:headEnd type="none" w="sm" len="sm"/>
                  <a:tailEnd type="none" w="sm" len="sm"/>
                </a:ln>
              </p:spPr>
              <p:txBody>
                <a:bodyPr/>
                <a:lstStyle/>
                <a:p>
                  <a:endParaRPr lang="en-US">
                    <a:solidFill>
                      <a:srgbClr val="FFFFFF"/>
                    </a:solidFill>
                  </a:endParaRPr>
                </a:p>
              </p:txBody>
            </p:sp>
            <p:sp>
              <p:nvSpPr>
                <p:cNvPr id="11735" name="Freeform 196"/>
                <p:cNvSpPr>
                  <a:spLocks/>
                </p:cNvSpPr>
                <p:nvPr/>
              </p:nvSpPr>
              <p:spPr bwMode="auto">
                <a:xfrm>
                  <a:off x="3667" y="1735"/>
                  <a:ext cx="876" cy="23"/>
                </a:xfrm>
                <a:custGeom>
                  <a:avLst/>
                  <a:gdLst>
                    <a:gd name="T0" fmla="*/ 0 w 876"/>
                    <a:gd name="T1" fmla="*/ 0 h 23"/>
                    <a:gd name="T2" fmla="*/ 875 w 876"/>
                    <a:gd name="T3" fmla="*/ 0 h 23"/>
                    <a:gd name="T4" fmla="*/ 875 w 876"/>
                    <a:gd name="T5" fmla="*/ 22 h 23"/>
                    <a:gd name="T6" fmla="*/ 0 w 876"/>
                    <a:gd name="T7" fmla="*/ 22 h 23"/>
                    <a:gd name="T8" fmla="*/ 0 w 876"/>
                    <a:gd name="T9" fmla="*/ 0 h 23"/>
                    <a:gd name="T10" fmla="*/ 0 60000 65536"/>
                    <a:gd name="T11" fmla="*/ 0 60000 65536"/>
                    <a:gd name="T12" fmla="*/ 0 60000 65536"/>
                    <a:gd name="T13" fmla="*/ 0 60000 65536"/>
                    <a:gd name="T14" fmla="*/ 0 60000 65536"/>
                    <a:gd name="T15" fmla="*/ 0 w 876"/>
                    <a:gd name="T16" fmla="*/ 0 h 23"/>
                    <a:gd name="T17" fmla="*/ 876 w 876"/>
                    <a:gd name="T18" fmla="*/ 23 h 23"/>
                  </a:gdLst>
                  <a:ahLst/>
                  <a:cxnLst>
                    <a:cxn ang="T10">
                      <a:pos x="T0" y="T1"/>
                    </a:cxn>
                    <a:cxn ang="T11">
                      <a:pos x="T2" y="T3"/>
                    </a:cxn>
                    <a:cxn ang="T12">
                      <a:pos x="T4" y="T5"/>
                    </a:cxn>
                    <a:cxn ang="T13">
                      <a:pos x="T6" y="T7"/>
                    </a:cxn>
                    <a:cxn ang="T14">
                      <a:pos x="T8" y="T9"/>
                    </a:cxn>
                  </a:cxnLst>
                  <a:rect l="T15" t="T16" r="T17" b="T18"/>
                  <a:pathLst>
                    <a:path w="876" h="23">
                      <a:moveTo>
                        <a:pt x="0" y="0"/>
                      </a:moveTo>
                      <a:lnTo>
                        <a:pt x="875" y="0"/>
                      </a:lnTo>
                      <a:lnTo>
                        <a:pt x="875" y="22"/>
                      </a:lnTo>
                      <a:lnTo>
                        <a:pt x="0" y="22"/>
                      </a:lnTo>
                      <a:lnTo>
                        <a:pt x="0" y="0"/>
                      </a:lnTo>
                    </a:path>
                  </a:pathLst>
                </a:custGeom>
                <a:solidFill>
                  <a:srgbClr val="104010"/>
                </a:solidFill>
                <a:ln w="9525" cap="rnd">
                  <a:noFill/>
                  <a:round/>
                  <a:headEnd type="none" w="sm" len="sm"/>
                  <a:tailEnd type="none" w="sm" len="sm"/>
                </a:ln>
              </p:spPr>
              <p:txBody>
                <a:bodyPr/>
                <a:lstStyle/>
                <a:p>
                  <a:endParaRPr lang="en-US">
                    <a:solidFill>
                      <a:srgbClr val="FFFFFF"/>
                    </a:solidFill>
                  </a:endParaRPr>
                </a:p>
              </p:txBody>
            </p:sp>
            <p:sp>
              <p:nvSpPr>
                <p:cNvPr id="11736" name="Rectangle 197"/>
                <p:cNvSpPr>
                  <a:spLocks noChangeArrowheads="1"/>
                </p:cNvSpPr>
                <p:nvPr/>
              </p:nvSpPr>
              <p:spPr bwMode="auto">
                <a:xfrm>
                  <a:off x="3736" y="1647"/>
                  <a:ext cx="115" cy="63"/>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sp>
              <p:nvSpPr>
                <p:cNvPr id="11737" name="Rectangle 198" descr="Narrow vertical"/>
                <p:cNvSpPr>
                  <a:spLocks noChangeArrowheads="1"/>
                </p:cNvSpPr>
                <p:nvPr/>
              </p:nvSpPr>
              <p:spPr bwMode="auto">
                <a:xfrm>
                  <a:off x="3694" y="1748"/>
                  <a:ext cx="390" cy="17"/>
                </a:xfrm>
                <a:prstGeom prst="rect">
                  <a:avLst/>
                </a:prstGeom>
                <a:pattFill prst="narVert">
                  <a:fgClr>
                    <a:srgbClr val="FF9900"/>
                  </a:fgClr>
                  <a:bgClr>
                    <a:srgbClr val="FFFF00"/>
                  </a:bgClr>
                </a:pattFill>
                <a:ln w="12700">
                  <a:solidFill>
                    <a:srgbClr val="000000"/>
                  </a:solidFill>
                  <a:miter lim="800000"/>
                  <a:headEnd/>
                  <a:tailEnd/>
                </a:ln>
              </p:spPr>
              <p:txBody>
                <a:bodyPr wrap="none" anchor="ctr"/>
                <a:lstStyle/>
                <a:p>
                  <a:endParaRPr lang="en-US">
                    <a:solidFill>
                      <a:srgbClr val="FFFFFF"/>
                    </a:solidFill>
                  </a:endParaRPr>
                </a:p>
              </p:txBody>
            </p:sp>
            <p:sp>
              <p:nvSpPr>
                <p:cNvPr id="11738" name="Rectangle 199" descr="Narrow vertical"/>
                <p:cNvSpPr>
                  <a:spLocks noChangeArrowheads="1"/>
                </p:cNvSpPr>
                <p:nvPr/>
              </p:nvSpPr>
              <p:spPr bwMode="auto">
                <a:xfrm>
                  <a:off x="4127" y="1748"/>
                  <a:ext cx="390" cy="17"/>
                </a:xfrm>
                <a:prstGeom prst="rect">
                  <a:avLst/>
                </a:prstGeom>
                <a:pattFill prst="narVert">
                  <a:fgClr>
                    <a:srgbClr val="FF9900"/>
                  </a:fgClr>
                  <a:bgClr>
                    <a:srgbClr val="FFFF00"/>
                  </a:bgClr>
                </a:pattFill>
                <a:ln w="12700">
                  <a:solidFill>
                    <a:srgbClr val="000000"/>
                  </a:solidFill>
                  <a:miter lim="800000"/>
                  <a:headEnd/>
                  <a:tailEnd/>
                </a:ln>
              </p:spPr>
              <p:txBody>
                <a:bodyPr wrap="none" anchor="ctr"/>
                <a:lstStyle/>
                <a:p>
                  <a:endParaRPr lang="en-US">
                    <a:solidFill>
                      <a:srgbClr val="FFFFFF"/>
                    </a:solidFill>
                  </a:endParaRPr>
                </a:p>
              </p:txBody>
            </p:sp>
            <p:sp>
              <p:nvSpPr>
                <p:cNvPr id="11739" name="Rectangle 200"/>
                <p:cNvSpPr>
                  <a:spLocks noChangeArrowheads="1"/>
                </p:cNvSpPr>
                <p:nvPr/>
              </p:nvSpPr>
              <p:spPr bwMode="auto">
                <a:xfrm>
                  <a:off x="3894" y="1647"/>
                  <a:ext cx="119" cy="61"/>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sp>
              <p:nvSpPr>
                <p:cNvPr id="11740" name="Rectangle 201"/>
                <p:cNvSpPr>
                  <a:spLocks noChangeArrowheads="1"/>
                </p:cNvSpPr>
                <p:nvPr/>
              </p:nvSpPr>
              <p:spPr bwMode="auto">
                <a:xfrm>
                  <a:off x="4053" y="1647"/>
                  <a:ext cx="117" cy="63"/>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sp>
              <p:nvSpPr>
                <p:cNvPr id="11741" name="Rectangle 202"/>
                <p:cNvSpPr>
                  <a:spLocks noChangeArrowheads="1"/>
                </p:cNvSpPr>
                <p:nvPr/>
              </p:nvSpPr>
              <p:spPr bwMode="auto">
                <a:xfrm>
                  <a:off x="4212" y="1647"/>
                  <a:ext cx="116" cy="61"/>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sp>
              <p:nvSpPr>
                <p:cNvPr id="11742" name="Rectangle 203"/>
                <p:cNvSpPr>
                  <a:spLocks noChangeArrowheads="1"/>
                </p:cNvSpPr>
                <p:nvPr/>
              </p:nvSpPr>
              <p:spPr bwMode="auto">
                <a:xfrm>
                  <a:off x="4370" y="1647"/>
                  <a:ext cx="118" cy="61"/>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grpSp>
        </p:grpSp>
      </p:grpSp>
      <p:sp>
        <p:nvSpPr>
          <p:cNvPr id="11271" name="Line 204"/>
          <p:cNvSpPr>
            <a:spLocks noChangeShapeType="1"/>
          </p:cNvSpPr>
          <p:nvPr/>
        </p:nvSpPr>
        <p:spPr bwMode="auto">
          <a:xfrm rot="-5400000" flipH="1" flipV="1">
            <a:off x="1783556" y="3078957"/>
            <a:ext cx="790575" cy="11112"/>
          </a:xfrm>
          <a:prstGeom prst="line">
            <a:avLst/>
          </a:prstGeom>
          <a:noFill/>
          <a:ln w="44450">
            <a:solidFill>
              <a:srgbClr val="C0C0C0"/>
            </a:solidFill>
            <a:round/>
            <a:headEnd/>
            <a:tailEnd/>
          </a:ln>
        </p:spPr>
        <p:txBody>
          <a:bodyPr/>
          <a:lstStyle/>
          <a:p>
            <a:endParaRPr lang="en-US"/>
          </a:p>
        </p:txBody>
      </p:sp>
      <p:sp>
        <p:nvSpPr>
          <p:cNvPr id="11272" name="Line 205"/>
          <p:cNvSpPr>
            <a:spLocks noChangeShapeType="1"/>
          </p:cNvSpPr>
          <p:nvPr/>
        </p:nvSpPr>
        <p:spPr bwMode="auto">
          <a:xfrm rot="16200000" flipV="1">
            <a:off x="1783556" y="2256632"/>
            <a:ext cx="276225" cy="1588"/>
          </a:xfrm>
          <a:prstGeom prst="line">
            <a:avLst/>
          </a:prstGeom>
          <a:noFill/>
          <a:ln w="127000">
            <a:solidFill>
              <a:schemeClr val="tx2"/>
            </a:solidFill>
            <a:round/>
            <a:headEnd/>
            <a:tailEnd/>
          </a:ln>
        </p:spPr>
        <p:txBody>
          <a:bodyPr/>
          <a:lstStyle/>
          <a:p>
            <a:endParaRPr lang="en-US"/>
          </a:p>
        </p:txBody>
      </p:sp>
      <p:sp>
        <p:nvSpPr>
          <p:cNvPr id="11273" name="Line 206"/>
          <p:cNvSpPr>
            <a:spLocks noChangeShapeType="1"/>
          </p:cNvSpPr>
          <p:nvPr/>
        </p:nvSpPr>
        <p:spPr bwMode="auto">
          <a:xfrm rot="16200000" flipV="1">
            <a:off x="2289969" y="2256632"/>
            <a:ext cx="276225" cy="1587"/>
          </a:xfrm>
          <a:prstGeom prst="line">
            <a:avLst/>
          </a:prstGeom>
          <a:noFill/>
          <a:ln w="127000">
            <a:solidFill>
              <a:schemeClr val="tx2"/>
            </a:solidFill>
            <a:round/>
            <a:headEnd/>
            <a:tailEnd/>
          </a:ln>
        </p:spPr>
        <p:txBody>
          <a:bodyPr/>
          <a:lstStyle/>
          <a:p>
            <a:endParaRPr lang="en-US"/>
          </a:p>
        </p:txBody>
      </p:sp>
      <p:sp>
        <p:nvSpPr>
          <p:cNvPr id="409807" name="Rectangle 207"/>
          <p:cNvSpPr>
            <a:spLocks noChangeArrowheads="1"/>
          </p:cNvSpPr>
          <p:nvPr/>
        </p:nvSpPr>
        <p:spPr bwMode="auto">
          <a:xfrm>
            <a:off x="582613" y="2859088"/>
            <a:ext cx="1009650" cy="212725"/>
          </a:xfrm>
          <a:prstGeom prst="rect">
            <a:avLst/>
          </a:prstGeom>
          <a:noFill/>
          <a:ln w="9525">
            <a:noFill/>
            <a:miter lim="800000"/>
            <a:headEnd/>
            <a:tailEnd/>
          </a:ln>
        </p:spPr>
        <p:txBody>
          <a:bodyPr wrap="none" lIns="0" tIns="0" rIns="0" bIns="0">
            <a:spAutoFit/>
          </a:bodyPr>
          <a:lstStyle/>
          <a:p>
            <a:pPr eaLnBrk="0" hangingPunct="0">
              <a:defRPr/>
            </a:pPr>
            <a:r>
              <a:rPr lang="en-US" sz="1400">
                <a:solidFill>
                  <a:srgbClr val="FFFFFF"/>
                </a:solidFill>
                <a:effectLst>
                  <a:outerShdw blurRad="38100" dist="38100" dir="2700000" algn="tl">
                    <a:srgbClr val="000000"/>
                  </a:outerShdw>
                </a:effectLst>
                <a:latin typeface="Neo Sans Intel Medium" pitchFamily="34" charset="0"/>
                <a:cs typeface="Arial" pitchFamily="34" charset="0"/>
              </a:rPr>
              <a:t>PCI Express*</a:t>
            </a:r>
          </a:p>
        </p:txBody>
      </p:sp>
      <p:pic>
        <p:nvPicPr>
          <p:cNvPr id="11275" name="Picture 210" descr="Generic-MCH-and-ICH-Front"/>
          <p:cNvPicPr>
            <a:picLocks noChangeAspect="1" noChangeArrowheads="1"/>
          </p:cNvPicPr>
          <p:nvPr/>
        </p:nvPicPr>
        <p:blipFill>
          <a:blip r:embed="rId5"/>
          <a:srcRect l="52286" t="6989"/>
          <a:stretch>
            <a:fillRect/>
          </a:stretch>
        </p:blipFill>
        <p:spPr bwMode="auto">
          <a:xfrm rot="-800056">
            <a:off x="1757363" y="2259013"/>
            <a:ext cx="862012" cy="946150"/>
          </a:xfrm>
          <a:prstGeom prst="rect">
            <a:avLst/>
          </a:prstGeom>
          <a:noFill/>
          <a:ln w="9525">
            <a:noFill/>
            <a:miter lim="800000"/>
            <a:headEnd/>
            <a:tailEnd/>
          </a:ln>
        </p:spPr>
      </p:pic>
      <p:sp>
        <p:nvSpPr>
          <p:cNvPr id="409811" name="AutoShape 211"/>
          <p:cNvSpPr>
            <a:spLocks noChangeArrowheads="1"/>
          </p:cNvSpPr>
          <p:nvPr/>
        </p:nvSpPr>
        <p:spPr bwMode="auto">
          <a:xfrm>
            <a:off x="2222500" y="2463800"/>
            <a:ext cx="981075" cy="528638"/>
          </a:xfrm>
          <a:prstGeom prst="roundRect">
            <a:avLst>
              <a:gd name="adj" fmla="val 16667"/>
            </a:avLst>
          </a:prstGeom>
          <a:noFill/>
          <a:ln w="9525">
            <a:noFill/>
            <a:round/>
            <a:headEnd/>
            <a:tailEnd/>
          </a:ln>
          <a:effectLst/>
        </p:spPr>
        <p:txBody>
          <a:bodyPr wrap="none" lIns="91420" tIns="45711" rIns="91420" bIns="45711" anchor="ctr"/>
          <a:lstStyle/>
          <a:p>
            <a:pPr algn="ctr">
              <a:defRPr/>
            </a:pPr>
            <a:r>
              <a:rPr lang="en-US" sz="1400">
                <a:solidFill>
                  <a:srgbClr val="FFFFFF"/>
                </a:solidFill>
                <a:effectLst>
                  <a:outerShdw blurRad="38100" dist="38100" dir="2700000" algn="tl">
                    <a:srgbClr val="000000"/>
                  </a:outerShdw>
                </a:effectLst>
                <a:latin typeface="Neo Sans Intel Medium" pitchFamily="34" charset="0"/>
                <a:cs typeface="Arial" pitchFamily="34" charset="0"/>
              </a:rPr>
              <a:t>I/O</a:t>
            </a:r>
          </a:p>
          <a:p>
            <a:pPr algn="ctr">
              <a:defRPr/>
            </a:pPr>
            <a:r>
              <a:rPr lang="en-US" sz="1400">
                <a:solidFill>
                  <a:srgbClr val="FFFFFF"/>
                </a:solidFill>
                <a:effectLst>
                  <a:outerShdw blurRad="38100" dist="38100" dir="2700000" algn="tl">
                    <a:srgbClr val="000000"/>
                  </a:outerShdw>
                </a:effectLst>
                <a:latin typeface="Neo Sans Intel Medium" pitchFamily="34" charset="0"/>
                <a:cs typeface="Arial" pitchFamily="34" charset="0"/>
              </a:rPr>
              <a:t>Hub</a:t>
            </a:r>
          </a:p>
        </p:txBody>
      </p:sp>
      <p:pic>
        <p:nvPicPr>
          <p:cNvPr id="11277" name="Picture 212" descr="chip3"/>
          <p:cNvPicPr>
            <a:picLocks noChangeAspect="1" noChangeArrowheads="1"/>
          </p:cNvPicPr>
          <p:nvPr/>
        </p:nvPicPr>
        <p:blipFill>
          <a:blip r:embed="rId6"/>
          <a:srcRect/>
          <a:stretch>
            <a:fillRect/>
          </a:stretch>
        </p:blipFill>
        <p:spPr bwMode="auto">
          <a:xfrm>
            <a:off x="1182688" y="1330325"/>
            <a:ext cx="1074737" cy="1069975"/>
          </a:xfrm>
          <a:prstGeom prst="rect">
            <a:avLst/>
          </a:prstGeom>
          <a:noFill/>
          <a:ln w="9525">
            <a:noFill/>
            <a:miter lim="800000"/>
            <a:headEnd/>
            <a:tailEnd/>
          </a:ln>
        </p:spPr>
      </p:pic>
      <p:pic>
        <p:nvPicPr>
          <p:cNvPr id="11278" name="Picture 213" descr="chip3"/>
          <p:cNvPicPr>
            <a:picLocks noChangeAspect="1" noChangeArrowheads="1"/>
          </p:cNvPicPr>
          <p:nvPr/>
        </p:nvPicPr>
        <p:blipFill>
          <a:blip r:embed="rId6"/>
          <a:srcRect/>
          <a:stretch>
            <a:fillRect/>
          </a:stretch>
        </p:blipFill>
        <p:spPr bwMode="auto">
          <a:xfrm>
            <a:off x="2127250" y="1330325"/>
            <a:ext cx="1076325" cy="1069975"/>
          </a:xfrm>
          <a:prstGeom prst="rect">
            <a:avLst/>
          </a:prstGeom>
          <a:noFill/>
          <a:ln w="9525">
            <a:noFill/>
            <a:miter lim="800000"/>
            <a:headEnd/>
            <a:tailEnd/>
          </a:ln>
        </p:spPr>
      </p:pic>
      <p:sp>
        <p:nvSpPr>
          <p:cNvPr id="409814" name="Rectangle 214"/>
          <p:cNvSpPr>
            <a:spLocks noChangeArrowheads="1"/>
          </p:cNvSpPr>
          <p:nvPr/>
        </p:nvSpPr>
        <p:spPr bwMode="auto">
          <a:xfrm>
            <a:off x="2417763" y="3495675"/>
            <a:ext cx="266700" cy="212725"/>
          </a:xfrm>
          <a:prstGeom prst="rect">
            <a:avLst/>
          </a:prstGeom>
          <a:noFill/>
          <a:ln w="9525">
            <a:noFill/>
            <a:miter lim="800000"/>
            <a:headEnd/>
            <a:tailEnd/>
          </a:ln>
        </p:spPr>
        <p:txBody>
          <a:bodyPr wrap="none" lIns="0" tIns="0" rIns="0" bIns="0">
            <a:spAutoFit/>
          </a:bodyPr>
          <a:lstStyle/>
          <a:p>
            <a:pPr eaLnBrk="0" hangingPunct="0">
              <a:defRPr/>
            </a:pPr>
            <a:r>
              <a:rPr lang="en-US" sz="1400">
                <a:solidFill>
                  <a:srgbClr val="FFFFFF"/>
                </a:solidFill>
                <a:effectLst>
                  <a:outerShdw blurRad="38100" dist="38100" dir="2700000" algn="tl">
                    <a:srgbClr val="000000"/>
                  </a:outerShdw>
                </a:effectLst>
                <a:latin typeface="Neo Sans Intel Medium" pitchFamily="34" charset="0"/>
                <a:cs typeface="Arial" pitchFamily="34" charset="0"/>
              </a:rPr>
              <a:t>ICH</a:t>
            </a:r>
          </a:p>
        </p:txBody>
      </p:sp>
      <p:sp>
        <p:nvSpPr>
          <p:cNvPr id="409815" name="Rectangle 215"/>
          <p:cNvSpPr>
            <a:spLocks noChangeArrowheads="1"/>
          </p:cNvSpPr>
          <p:nvPr/>
        </p:nvSpPr>
        <p:spPr bwMode="auto">
          <a:xfrm>
            <a:off x="2225675" y="3098800"/>
            <a:ext cx="344488" cy="212725"/>
          </a:xfrm>
          <a:prstGeom prst="rect">
            <a:avLst/>
          </a:prstGeom>
          <a:noFill/>
          <a:ln w="9525">
            <a:noFill/>
            <a:miter lim="800000"/>
            <a:headEnd/>
            <a:tailEnd/>
          </a:ln>
        </p:spPr>
        <p:txBody>
          <a:bodyPr wrap="none" lIns="0" tIns="0" rIns="0" bIns="0">
            <a:spAutoFit/>
          </a:bodyPr>
          <a:lstStyle/>
          <a:p>
            <a:pPr algn="ctr" eaLnBrk="0" hangingPunct="0">
              <a:defRPr/>
            </a:pPr>
            <a:r>
              <a:rPr lang="en-US" sz="1400">
                <a:solidFill>
                  <a:srgbClr val="FFFFFF"/>
                </a:solidFill>
                <a:effectLst>
                  <a:outerShdw blurRad="38100" dist="38100" dir="2700000" algn="tl">
                    <a:srgbClr val="000000"/>
                  </a:outerShdw>
                </a:effectLst>
                <a:latin typeface="Neo Sans Intel Medium" pitchFamily="34" charset="0"/>
                <a:cs typeface="Arial" pitchFamily="34" charset="0"/>
              </a:rPr>
              <a:t> DMI</a:t>
            </a:r>
          </a:p>
        </p:txBody>
      </p:sp>
      <p:pic>
        <p:nvPicPr>
          <p:cNvPr id="11281" name="Picture 216" descr="Generic-MCH-and-ICH-Front"/>
          <p:cNvPicPr>
            <a:picLocks noChangeAspect="1" noChangeArrowheads="1"/>
          </p:cNvPicPr>
          <p:nvPr/>
        </p:nvPicPr>
        <p:blipFill>
          <a:blip r:embed="rId7"/>
          <a:srcRect l="52286" t="6989"/>
          <a:stretch>
            <a:fillRect/>
          </a:stretch>
        </p:blipFill>
        <p:spPr bwMode="auto">
          <a:xfrm rot="-800056">
            <a:off x="1905000" y="3263900"/>
            <a:ext cx="573088" cy="628650"/>
          </a:xfrm>
          <a:prstGeom prst="rect">
            <a:avLst/>
          </a:prstGeom>
          <a:noFill/>
          <a:ln w="9525">
            <a:noFill/>
            <a:miter lim="800000"/>
            <a:headEnd/>
            <a:tailEnd/>
          </a:ln>
        </p:spPr>
      </p:pic>
      <p:sp>
        <p:nvSpPr>
          <p:cNvPr id="11282" name="Rectangle 217"/>
          <p:cNvSpPr>
            <a:spLocks noChangeArrowheads="1"/>
          </p:cNvSpPr>
          <p:nvPr/>
        </p:nvSpPr>
        <p:spPr bwMode="auto">
          <a:xfrm>
            <a:off x="1398588" y="1716088"/>
            <a:ext cx="692150" cy="244475"/>
          </a:xfrm>
          <a:prstGeom prst="rect">
            <a:avLst/>
          </a:prstGeom>
          <a:noFill/>
          <a:ln w="9525">
            <a:noFill/>
            <a:miter lim="800000"/>
            <a:headEnd/>
            <a:tailEnd/>
          </a:ln>
        </p:spPr>
        <p:txBody>
          <a:bodyPr wrap="none" lIns="91420" tIns="45711" rIns="91420" bIns="45711">
            <a:spAutoFit/>
          </a:bodyPr>
          <a:lstStyle/>
          <a:p>
            <a:r>
              <a:rPr lang="en-US" sz="1000">
                <a:solidFill>
                  <a:srgbClr val="000000"/>
                </a:solidFill>
                <a:latin typeface="Neo Sans Intel Medium" pitchFamily="34" charset="0"/>
              </a:rPr>
              <a:t>Nehalem</a:t>
            </a:r>
          </a:p>
        </p:txBody>
      </p:sp>
      <p:sp>
        <p:nvSpPr>
          <p:cNvPr id="11283" name="Rectangle 218"/>
          <p:cNvSpPr>
            <a:spLocks noChangeArrowheads="1"/>
          </p:cNvSpPr>
          <p:nvPr/>
        </p:nvSpPr>
        <p:spPr bwMode="auto">
          <a:xfrm>
            <a:off x="2346325" y="1716088"/>
            <a:ext cx="692150" cy="244475"/>
          </a:xfrm>
          <a:prstGeom prst="rect">
            <a:avLst/>
          </a:prstGeom>
          <a:noFill/>
          <a:ln w="9525">
            <a:noFill/>
            <a:miter lim="800000"/>
            <a:headEnd/>
            <a:tailEnd/>
          </a:ln>
        </p:spPr>
        <p:txBody>
          <a:bodyPr wrap="none" lIns="91420" tIns="45711" rIns="91420" bIns="45711">
            <a:spAutoFit/>
          </a:bodyPr>
          <a:lstStyle/>
          <a:p>
            <a:r>
              <a:rPr lang="en-US" sz="1000">
                <a:solidFill>
                  <a:srgbClr val="000000"/>
                </a:solidFill>
                <a:latin typeface="Neo Sans Intel Medium" pitchFamily="34" charset="0"/>
              </a:rPr>
              <a:t>Nehalem</a:t>
            </a:r>
          </a:p>
        </p:txBody>
      </p:sp>
      <p:pic>
        <p:nvPicPr>
          <p:cNvPr id="11284" name="Picture 647" descr="cooltools-shape"/>
          <p:cNvPicPr preferRelativeResize="0">
            <a:picLocks noChangeArrowheads="1"/>
          </p:cNvPicPr>
          <p:nvPr/>
        </p:nvPicPr>
        <p:blipFill>
          <a:blip r:embed="rId3"/>
          <a:srcRect/>
          <a:stretch>
            <a:fillRect/>
          </a:stretch>
        </p:blipFill>
        <p:spPr bwMode="auto">
          <a:xfrm>
            <a:off x="4256088" y="1279525"/>
            <a:ext cx="4627562" cy="2709863"/>
          </a:xfrm>
          <a:prstGeom prst="rect">
            <a:avLst/>
          </a:prstGeom>
          <a:noFill/>
          <a:ln w="9525">
            <a:noFill/>
            <a:miter lim="800000"/>
            <a:headEnd/>
            <a:tailEnd/>
          </a:ln>
        </p:spPr>
      </p:pic>
      <p:sp>
        <p:nvSpPr>
          <p:cNvPr id="11285" name="Rectangle 221"/>
          <p:cNvSpPr>
            <a:spLocks noChangeArrowheads="1"/>
          </p:cNvSpPr>
          <p:nvPr/>
        </p:nvSpPr>
        <p:spPr bwMode="auto">
          <a:xfrm rot="2522787" flipH="1">
            <a:off x="5878513" y="2665413"/>
            <a:ext cx="1363662" cy="73025"/>
          </a:xfrm>
          <a:prstGeom prst="rect">
            <a:avLst/>
          </a:prstGeom>
          <a:solidFill>
            <a:schemeClr val="tx2"/>
          </a:solidFill>
          <a:ln w="9525">
            <a:solidFill>
              <a:schemeClr val="tx2"/>
            </a:solidFill>
            <a:miter lim="800000"/>
            <a:headEnd/>
            <a:tailEnd/>
          </a:ln>
        </p:spPr>
        <p:txBody>
          <a:bodyPr wrap="none" anchor="ctr"/>
          <a:lstStyle/>
          <a:p>
            <a:endParaRPr lang="en-US">
              <a:solidFill>
                <a:srgbClr val="FFFFFF"/>
              </a:solidFill>
            </a:endParaRPr>
          </a:p>
        </p:txBody>
      </p:sp>
      <p:sp>
        <p:nvSpPr>
          <p:cNvPr id="11286" name="Rectangle 222"/>
          <p:cNvSpPr>
            <a:spLocks noChangeArrowheads="1"/>
          </p:cNvSpPr>
          <p:nvPr/>
        </p:nvSpPr>
        <p:spPr bwMode="auto">
          <a:xfrm rot="-2522787">
            <a:off x="5854700" y="2578100"/>
            <a:ext cx="1362075" cy="71438"/>
          </a:xfrm>
          <a:prstGeom prst="rect">
            <a:avLst/>
          </a:prstGeom>
          <a:solidFill>
            <a:schemeClr val="tx2"/>
          </a:solidFill>
          <a:ln w="9525">
            <a:solidFill>
              <a:schemeClr val="tx2"/>
            </a:solidFill>
            <a:miter lim="800000"/>
            <a:headEnd/>
            <a:tailEnd/>
          </a:ln>
        </p:spPr>
        <p:txBody>
          <a:bodyPr wrap="none" anchor="ctr"/>
          <a:lstStyle/>
          <a:p>
            <a:endParaRPr lang="en-US">
              <a:solidFill>
                <a:srgbClr val="FFFFFF"/>
              </a:solidFill>
            </a:endParaRPr>
          </a:p>
        </p:txBody>
      </p:sp>
      <p:grpSp>
        <p:nvGrpSpPr>
          <p:cNvPr id="15" name="Group 223"/>
          <p:cNvGrpSpPr>
            <a:grpSpLocks/>
          </p:cNvGrpSpPr>
          <p:nvPr/>
        </p:nvGrpSpPr>
        <p:grpSpPr bwMode="auto">
          <a:xfrm>
            <a:off x="5746750" y="1395413"/>
            <a:ext cx="549275" cy="566737"/>
            <a:chOff x="2030" y="801"/>
            <a:chExt cx="599" cy="616"/>
          </a:xfrm>
        </p:grpSpPr>
        <p:sp>
          <p:nvSpPr>
            <p:cNvPr id="11619" name="Line 224"/>
            <p:cNvSpPr>
              <a:spLocks noChangeShapeType="1"/>
            </p:cNvSpPr>
            <p:nvPr/>
          </p:nvSpPr>
          <p:spPr bwMode="auto">
            <a:xfrm rot="5400000" flipH="1" flipV="1">
              <a:off x="2147" y="1115"/>
              <a:ext cx="476" cy="2"/>
            </a:xfrm>
            <a:prstGeom prst="line">
              <a:avLst/>
            </a:prstGeom>
            <a:noFill/>
            <a:ln w="44450">
              <a:solidFill>
                <a:srgbClr val="C0C0C0"/>
              </a:solidFill>
              <a:round/>
              <a:headEnd/>
              <a:tailEnd/>
            </a:ln>
          </p:spPr>
          <p:txBody>
            <a:bodyPr/>
            <a:lstStyle/>
            <a:p>
              <a:endParaRPr lang="en-US"/>
            </a:p>
          </p:txBody>
        </p:sp>
        <p:sp>
          <p:nvSpPr>
            <p:cNvPr id="11620" name="Line 225"/>
            <p:cNvSpPr>
              <a:spLocks noChangeShapeType="1"/>
            </p:cNvSpPr>
            <p:nvPr/>
          </p:nvSpPr>
          <p:spPr bwMode="auto">
            <a:xfrm rot="5400000" flipH="1" flipV="1">
              <a:off x="1952" y="1185"/>
              <a:ext cx="462" cy="1"/>
            </a:xfrm>
            <a:prstGeom prst="line">
              <a:avLst/>
            </a:prstGeom>
            <a:noFill/>
            <a:ln w="44450">
              <a:solidFill>
                <a:srgbClr val="C0C0C0"/>
              </a:solidFill>
              <a:round/>
              <a:headEnd/>
              <a:tailEnd/>
            </a:ln>
          </p:spPr>
          <p:txBody>
            <a:bodyPr/>
            <a:lstStyle/>
            <a:p>
              <a:endParaRPr lang="en-US"/>
            </a:p>
          </p:txBody>
        </p:sp>
        <p:grpSp>
          <p:nvGrpSpPr>
            <p:cNvPr id="16" name="Group 226"/>
            <p:cNvGrpSpPr>
              <a:grpSpLocks/>
            </p:cNvGrpSpPr>
            <p:nvPr/>
          </p:nvGrpSpPr>
          <p:grpSpPr bwMode="auto">
            <a:xfrm rot="20283228" flipH="1">
              <a:off x="2030" y="801"/>
              <a:ext cx="599" cy="468"/>
              <a:chOff x="4716" y="1752"/>
              <a:chExt cx="599" cy="468"/>
            </a:xfrm>
          </p:grpSpPr>
          <p:grpSp>
            <p:nvGrpSpPr>
              <p:cNvPr id="17" name="Group 227"/>
              <p:cNvGrpSpPr>
                <a:grpSpLocks/>
              </p:cNvGrpSpPr>
              <p:nvPr/>
            </p:nvGrpSpPr>
            <p:grpSpPr bwMode="auto">
              <a:xfrm rot="-1273006">
                <a:off x="4853" y="1752"/>
                <a:ext cx="462" cy="183"/>
                <a:chOff x="3667" y="1613"/>
                <a:chExt cx="876" cy="152"/>
              </a:xfrm>
            </p:grpSpPr>
            <p:sp>
              <p:nvSpPr>
                <p:cNvPr id="11692" name="Rectangle 228"/>
                <p:cNvSpPr>
                  <a:spLocks noChangeArrowheads="1"/>
                </p:cNvSpPr>
                <p:nvPr/>
              </p:nvSpPr>
              <p:spPr bwMode="auto">
                <a:xfrm>
                  <a:off x="3678" y="1694"/>
                  <a:ext cx="390" cy="21"/>
                </a:xfrm>
                <a:prstGeom prst="rect">
                  <a:avLst/>
                </a:prstGeom>
                <a:noFill/>
                <a:ln w="12700">
                  <a:solidFill>
                    <a:srgbClr val="000000"/>
                  </a:solidFill>
                  <a:miter lim="800000"/>
                  <a:headEnd/>
                  <a:tailEnd/>
                </a:ln>
              </p:spPr>
              <p:txBody>
                <a:bodyPr wrap="none" anchor="ctr"/>
                <a:lstStyle/>
                <a:p>
                  <a:endParaRPr lang="en-US">
                    <a:solidFill>
                      <a:srgbClr val="FFFFFF"/>
                    </a:solidFill>
                  </a:endParaRPr>
                </a:p>
              </p:txBody>
            </p:sp>
            <p:sp>
              <p:nvSpPr>
                <p:cNvPr id="11693" name="Rectangle 229"/>
                <p:cNvSpPr>
                  <a:spLocks noChangeArrowheads="1"/>
                </p:cNvSpPr>
                <p:nvPr/>
              </p:nvSpPr>
              <p:spPr bwMode="auto">
                <a:xfrm>
                  <a:off x="4113" y="1694"/>
                  <a:ext cx="390" cy="21"/>
                </a:xfrm>
                <a:prstGeom prst="rect">
                  <a:avLst/>
                </a:prstGeom>
                <a:noFill/>
                <a:ln w="12700">
                  <a:solidFill>
                    <a:srgbClr val="000000"/>
                  </a:solidFill>
                  <a:miter lim="800000"/>
                  <a:headEnd/>
                  <a:tailEnd/>
                </a:ln>
              </p:spPr>
              <p:txBody>
                <a:bodyPr wrap="none" anchor="ctr"/>
                <a:lstStyle/>
                <a:p>
                  <a:endParaRPr lang="en-US">
                    <a:solidFill>
                      <a:srgbClr val="FFFFFF"/>
                    </a:solidFill>
                  </a:endParaRPr>
                </a:p>
              </p:txBody>
            </p:sp>
            <p:sp>
              <p:nvSpPr>
                <p:cNvPr id="11694" name="Freeform 230"/>
                <p:cNvSpPr>
                  <a:spLocks/>
                </p:cNvSpPr>
                <p:nvPr/>
              </p:nvSpPr>
              <p:spPr bwMode="auto">
                <a:xfrm>
                  <a:off x="3667" y="1613"/>
                  <a:ext cx="876" cy="22"/>
                </a:xfrm>
                <a:custGeom>
                  <a:avLst/>
                  <a:gdLst>
                    <a:gd name="T0" fmla="*/ 0 w 876"/>
                    <a:gd name="T1" fmla="*/ 0 h 22"/>
                    <a:gd name="T2" fmla="*/ 875 w 876"/>
                    <a:gd name="T3" fmla="*/ 0 h 22"/>
                    <a:gd name="T4" fmla="*/ 875 w 876"/>
                    <a:gd name="T5" fmla="*/ 21 h 22"/>
                    <a:gd name="T6" fmla="*/ 0 w 876"/>
                    <a:gd name="T7" fmla="*/ 21 h 22"/>
                    <a:gd name="T8" fmla="*/ 0 w 876"/>
                    <a:gd name="T9" fmla="*/ 0 h 22"/>
                    <a:gd name="T10" fmla="*/ 0 60000 65536"/>
                    <a:gd name="T11" fmla="*/ 0 60000 65536"/>
                    <a:gd name="T12" fmla="*/ 0 60000 65536"/>
                    <a:gd name="T13" fmla="*/ 0 60000 65536"/>
                    <a:gd name="T14" fmla="*/ 0 60000 65536"/>
                    <a:gd name="T15" fmla="*/ 0 w 876"/>
                    <a:gd name="T16" fmla="*/ 0 h 22"/>
                    <a:gd name="T17" fmla="*/ 876 w 876"/>
                    <a:gd name="T18" fmla="*/ 22 h 22"/>
                  </a:gdLst>
                  <a:ahLst/>
                  <a:cxnLst>
                    <a:cxn ang="T10">
                      <a:pos x="T0" y="T1"/>
                    </a:cxn>
                    <a:cxn ang="T11">
                      <a:pos x="T2" y="T3"/>
                    </a:cxn>
                    <a:cxn ang="T12">
                      <a:pos x="T4" y="T5"/>
                    </a:cxn>
                    <a:cxn ang="T13">
                      <a:pos x="T6" y="T7"/>
                    </a:cxn>
                    <a:cxn ang="T14">
                      <a:pos x="T8" y="T9"/>
                    </a:cxn>
                  </a:cxnLst>
                  <a:rect l="T15" t="T16" r="T17" b="T18"/>
                  <a:pathLst>
                    <a:path w="876" h="22">
                      <a:moveTo>
                        <a:pt x="0" y="0"/>
                      </a:moveTo>
                      <a:lnTo>
                        <a:pt x="875" y="0"/>
                      </a:lnTo>
                      <a:lnTo>
                        <a:pt x="875" y="21"/>
                      </a:lnTo>
                      <a:lnTo>
                        <a:pt x="0" y="21"/>
                      </a:lnTo>
                      <a:lnTo>
                        <a:pt x="0" y="0"/>
                      </a:lnTo>
                    </a:path>
                  </a:pathLst>
                </a:custGeom>
                <a:solidFill>
                  <a:srgbClr val="339933"/>
                </a:solidFill>
                <a:ln w="9525" cap="rnd">
                  <a:noFill/>
                  <a:round/>
                  <a:headEnd type="none" w="sm" len="sm"/>
                  <a:tailEnd type="none" w="sm" len="sm"/>
                </a:ln>
              </p:spPr>
              <p:txBody>
                <a:bodyPr/>
                <a:lstStyle/>
                <a:p>
                  <a:endParaRPr lang="en-US">
                    <a:solidFill>
                      <a:srgbClr val="FFFFFF"/>
                    </a:solidFill>
                  </a:endParaRPr>
                </a:p>
              </p:txBody>
            </p:sp>
            <p:sp>
              <p:nvSpPr>
                <p:cNvPr id="11695" name="Freeform 231"/>
                <p:cNvSpPr>
                  <a:spLocks/>
                </p:cNvSpPr>
                <p:nvPr/>
              </p:nvSpPr>
              <p:spPr bwMode="auto">
                <a:xfrm>
                  <a:off x="3667" y="1631"/>
                  <a:ext cx="876" cy="23"/>
                </a:xfrm>
                <a:custGeom>
                  <a:avLst/>
                  <a:gdLst>
                    <a:gd name="T0" fmla="*/ 0 w 876"/>
                    <a:gd name="T1" fmla="*/ 0 h 23"/>
                    <a:gd name="T2" fmla="*/ 875 w 876"/>
                    <a:gd name="T3" fmla="*/ 0 h 23"/>
                    <a:gd name="T4" fmla="*/ 875 w 876"/>
                    <a:gd name="T5" fmla="*/ 22 h 23"/>
                    <a:gd name="T6" fmla="*/ 0 w 876"/>
                    <a:gd name="T7" fmla="*/ 22 h 23"/>
                    <a:gd name="T8" fmla="*/ 0 w 876"/>
                    <a:gd name="T9" fmla="*/ 0 h 23"/>
                    <a:gd name="T10" fmla="*/ 0 60000 65536"/>
                    <a:gd name="T11" fmla="*/ 0 60000 65536"/>
                    <a:gd name="T12" fmla="*/ 0 60000 65536"/>
                    <a:gd name="T13" fmla="*/ 0 60000 65536"/>
                    <a:gd name="T14" fmla="*/ 0 60000 65536"/>
                    <a:gd name="T15" fmla="*/ 0 w 876"/>
                    <a:gd name="T16" fmla="*/ 0 h 23"/>
                    <a:gd name="T17" fmla="*/ 876 w 876"/>
                    <a:gd name="T18" fmla="*/ 23 h 23"/>
                  </a:gdLst>
                  <a:ahLst/>
                  <a:cxnLst>
                    <a:cxn ang="T10">
                      <a:pos x="T0" y="T1"/>
                    </a:cxn>
                    <a:cxn ang="T11">
                      <a:pos x="T2" y="T3"/>
                    </a:cxn>
                    <a:cxn ang="T12">
                      <a:pos x="T4" y="T5"/>
                    </a:cxn>
                    <a:cxn ang="T13">
                      <a:pos x="T6" y="T7"/>
                    </a:cxn>
                    <a:cxn ang="T14">
                      <a:pos x="T8" y="T9"/>
                    </a:cxn>
                  </a:cxnLst>
                  <a:rect l="T15" t="T16" r="T17" b="T18"/>
                  <a:pathLst>
                    <a:path w="876" h="23">
                      <a:moveTo>
                        <a:pt x="0" y="0"/>
                      </a:moveTo>
                      <a:lnTo>
                        <a:pt x="875" y="0"/>
                      </a:lnTo>
                      <a:lnTo>
                        <a:pt x="875" y="22"/>
                      </a:lnTo>
                      <a:lnTo>
                        <a:pt x="0" y="22"/>
                      </a:lnTo>
                      <a:lnTo>
                        <a:pt x="0" y="0"/>
                      </a:lnTo>
                    </a:path>
                  </a:pathLst>
                </a:custGeom>
                <a:solidFill>
                  <a:srgbClr val="309830"/>
                </a:solidFill>
                <a:ln w="9525" cap="rnd">
                  <a:noFill/>
                  <a:round/>
                  <a:headEnd type="none" w="sm" len="sm"/>
                  <a:tailEnd type="none" w="sm" len="sm"/>
                </a:ln>
              </p:spPr>
              <p:txBody>
                <a:bodyPr/>
                <a:lstStyle/>
                <a:p>
                  <a:endParaRPr lang="en-US">
                    <a:solidFill>
                      <a:srgbClr val="FFFFFF"/>
                    </a:solidFill>
                  </a:endParaRPr>
                </a:p>
              </p:txBody>
            </p:sp>
            <p:sp>
              <p:nvSpPr>
                <p:cNvPr id="11696" name="Freeform 232"/>
                <p:cNvSpPr>
                  <a:spLocks/>
                </p:cNvSpPr>
                <p:nvPr/>
              </p:nvSpPr>
              <p:spPr bwMode="auto">
                <a:xfrm>
                  <a:off x="3667" y="1641"/>
                  <a:ext cx="876" cy="20"/>
                </a:xfrm>
                <a:custGeom>
                  <a:avLst/>
                  <a:gdLst>
                    <a:gd name="T0" fmla="*/ 0 w 876"/>
                    <a:gd name="T1" fmla="*/ 0 h 20"/>
                    <a:gd name="T2" fmla="*/ 875 w 876"/>
                    <a:gd name="T3" fmla="*/ 0 h 20"/>
                    <a:gd name="T4" fmla="*/ 875 w 876"/>
                    <a:gd name="T5" fmla="*/ 19 h 20"/>
                    <a:gd name="T6" fmla="*/ 0 w 876"/>
                    <a:gd name="T7" fmla="*/ 19 h 20"/>
                    <a:gd name="T8" fmla="*/ 0 w 876"/>
                    <a:gd name="T9" fmla="*/ 0 h 20"/>
                    <a:gd name="T10" fmla="*/ 0 60000 65536"/>
                    <a:gd name="T11" fmla="*/ 0 60000 65536"/>
                    <a:gd name="T12" fmla="*/ 0 60000 65536"/>
                    <a:gd name="T13" fmla="*/ 0 60000 65536"/>
                    <a:gd name="T14" fmla="*/ 0 60000 65536"/>
                    <a:gd name="T15" fmla="*/ 0 w 876"/>
                    <a:gd name="T16" fmla="*/ 0 h 20"/>
                    <a:gd name="T17" fmla="*/ 876 w 876"/>
                    <a:gd name="T18" fmla="*/ 20 h 20"/>
                  </a:gdLst>
                  <a:ahLst/>
                  <a:cxnLst>
                    <a:cxn ang="T10">
                      <a:pos x="T0" y="T1"/>
                    </a:cxn>
                    <a:cxn ang="T11">
                      <a:pos x="T2" y="T3"/>
                    </a:cxn>
                    <a:cxn ang="T12">
                      <a:pos x="T4" y="T5"/>
                    </a:cxn>
                    <a:cxn ang="T13">
                      <a:pos x="T6" y="T7"/>
                    </a:cxn>
                    <a:cxn ang="T14">
                      <a:pos x="T8" y="T9"/>
                    </a:cxn>
                  </a:cxnLst>
                  <a:rect l="T15" t="T16" r="T17" b="T18"/>
                  <a:pathLst>
                    <a:path w="876" h="20">
                      <a:moveTo>
                        <a:pt x="0" y="0"/>
                      </a:moveTo>
                      <a:lnTo>
                        <a:pt x="875" y="0"/>
                      </a:lnTo>
                      <a:lnTo>
                        <a:pt x="875" y="19"/>
                      </a:lnTo>
                      <a:lnTo>
                        <a:pt x="0" y="19"/>
                      </a:lnTo>
                      <a:lnTo>
                        <a:pt x="0" y="0"/>
                      </a:lnTo>
                    </a:path>
                  </a:pathLst>
                </a:custGeom>
                <a:solidFill>
                  <a:srgbClr val="309030"/>
                </a:solidFill>
                <a:ln w="9525" cap="rnd">
                  <a:noFill/>
                  <a:round/>
                  <a:headEnd type="none" w="sm" len="sm"/>
                  <a:tailEnd type="none" w="sm" len="sm"/>
                </a:ln>
              </p:spPr>
              <p:txBody>
                <a:bodyPr/>
                <a:lstStyle/>
                <a:p>
                  <a:endParaRPr lang="en-US">
                    <a:solidFill>
                      <a:srgbClr val="FFFFFF"/>
                    </a:solidFill>
                  </a:endParaRPr>
                </a:p>
              </p:txBody>
            </p:sp>
            <p:sp>
              <p:nvSpPr>
                <p:cNvPr id="11697" name="Freeform 233"/>
                <p:cNvSpPr>
                  <a:spLocks/>
                </p:cNvSpPr>
                <p:nvPr/>
              </p:nvSpPr>
              <p:spPr bwMode="auto">
                <a:xfrm>
                  <a:off x="3667" y="1650"/>
                  <a:ext cx="876" cy="22"/>
                </a:xfrm>
                <a:custGeom>
                  <a:avLst/>
                  <a:gdLst>
                    <a:gd name="T0" fmla="*/ 0 w 876"/>
                    <a:gd name="T1" fmla="*/ 0 h 22"/>
                    <a:gd name="T2" fmla="*/ 875 w 876"/>
                    <a:gd name="T3" fmla="*/ 0 h 22"/>
                    <a:gd name="T4" fmla="*/ 875 w 876"/>
                    <a:gd name="T5" fmla="*/ 21 h 22"/>
                    <a:gd name="T6" fmla="*/ 0 w 876"/>
                    <a:gd name="T7" fmla="*/ 21 h 22"/>
                    <a:gd name="T8" fmla="*/ 0 w 876"/>
                    <a:gd name="T9" fmla="*/ 0 h 22"/>
                    <a:gd name="T10" fmla="*/ 0 60000 65536"/>
                    <a:gd name="T11" fmla="*/ 0 60000 65536"/>
                    <a:gd name="T12" fmla="*/ 0 60000 65536"/>
                    <a:gd name="T13" fmla="*/ 0 60000 65536"/>
                    <a:gd name="T14" fmla="*/ 0 60000 65536"/>
                    <a:gd name="T15" fmla="*/ 0 w 876"/>
                    <a:gd name="T16" fmla="*/ 0 h 22"/>
                    <a:gd name="T17" fmla="*/ 876 w 876"/>
                    <a:gd name="T18" fmla="*/ 22 h 22"/>
                  </a:gdLst>
                  <a:ahLst/>
                  <a:cxnLst>
                    <a:cxn ang="T10">
                      <a:pos x="T0" y="T1"/>
                    </a:cxn>
                    <a:cxn ang="T11">
                      <a:pos x="T2" y="T3"/>
                    </a:cxn>
                    <a:cxn ang="T12">
                      <a:pos x="T4" y="T5"/>
                    </a:cxn>
                    <a:cxn ang="T13">
                      <a:pos x="T6" y="T7"/>
                    </a:cxn>
                    <a:cxn ang="T14">
                      <a:pos x="T8" y="T9"/>
                    </a:cxn>
                  </a:cxnLst>
                  <a:rect l="T15" t="T16" r="T17" b="T18"/>
                  <a:pathLst>
                    <a:path w="876" h="22">
                      <a:moveTo>
                        <a:pt x="0" y="0"/>
                      </a:moveTo>
                      <a:lnTo>
                        <a:pt x="875" y="0"/>
                      </a:lnTo>
                      <a:lnTo>
                        <a:pt x="875" y="21"/>
                      </a:lnTo>
                      <a:lnTo>
                        <a:pt x="0" y="21"/>
                      </a:lnTo>
                      <a:lnTo>
                        <a:pt x="0" y="0"/>
                      </a:lnTo>
                    </a:path>
                  </a:pathLst>
                </a:custGeom>
                <a:solidFill>
                  <a:srgbClr val="288828"/>
                </a:solidFill>
                <a:ln w="9525" cap="rnd">
                  <a:noFill/>
                  <a:round/>
                  <a:headEnd type="none" w="sm" len="sm"/>
                  <a:tailEnd type="none" w="sm" len="sm"/>
                </a:ln>
              </p:spPr>
              <p:txBody>
                <a:bodyPr/>
                <a:lstStyle/>
                <a:p>
                  <a:endParaRPr lang="en-US">
                    <a:solidFill>
                      <a:srgbClr val="FFFFFF"/>
                    </a:solidFill>
                  </a:endParaRPr>
                </a:p>
              </p:txBody>
            </p:sp>
            <p:sp>
              <p:nvSpPr>
                <p:cNvPr id="11698" name="Freeform 234"/>
                <p:cNvSpPr>
                  <a:spLocks/>
                </p:cNvSpPr>
                <p:nvPr/>
              </p:nvSpPr>
              <p:spPr bwMode="auto">
                <a:xfrm>
                  <a:off x="3667" y="1658"/>
                  <a:ext cx="876" cy="22"/>
                </a:xfrm>
                <a:custGeom>
                  <a:avLst/>
                  <a:gdLst>
                    <a:gd name="T0" fmla="*/ 0 w 876"/>
                    <a:gd name="T1" fmla="*/ 0 h 22"/>
                    <a:gd name="T2" fmla="*/ 875 w 876"/>
                    <a:gd name="T3" fmla="*/ 0 h 22"/>
                    <a:gd name="T4" fmla="*/ 875 w 876"/>
                    <a:gd name="T5" fmla="*/ 21 h 22"/>
                    <a:gd name="T6" fmla="*/ 0 w 876"/>
                    <a:gd name="T7" fmla="*/ 21 h 22"/>
                    <a:gd name="T8" fmla="*/ 0 w 876"/>
                    <a:gd name="T9" fmla="*/ 0 h 22"/>
                    <a:gd name="T10" fmla="*/ 0 60000 65536"/>
                    <a:gd name="T11" fmla="*/ 0 60000 65536"/>
                    <a:gd name="T12" fmla="*/ 0 60000 65536"/>
                    <a:gd name="T13" fmla="*/ 0 60000 65536"/>
                    <a:gd name="T14" fmla="*/ 0 60000 65536"/>
                    <a:gd name="T15" fmla="*/ 0 w 876"/>
                    <a:gd name="T16" fmla="*/ 0 h 22"/>
                    <a:gd name="T17" fmla="*/ 876 w 876"/>
                    <a:gd name="T18" fmla="*/ 22 h 22"/>
                  </a:gdLst>
                  <a:ahLst/>
                  <a:cxnLst>
                    <a:cxn ang="T10">
                      <a:pos x="T0" y="T1"/>
                    </a:cxn>
                    <a:cxn ang="T11">
                      <a:pos x="T2" y="T3"/>
                    </a:cxn>
                    <a:cxn ang="T12">
                      <a:pos x="T4" y="T5"/>
                    </a:cxn>
                    <a:cxn ang="T13">
                      <a:pos x="T6" y="T7"/>
                    </a:cxn>
                    <a:cxn ang="T14">
                      <a:pos x="T8" y="T9"/>
                    </a:cxn>
                  </a:cxnLst>
                  <a:rect l="T15" t="T16" r="T17" b="T18"/>
                  <a:pathLst>
                    <a:path w="876" h="22">
                      <a:moveTo>
                        <a:pt x="0" y="0"/>
                      </a:moveTo>
                      <a:lnTo>
                        <a:pt x="875" y="0"/>
                      </a:lnTo>
                      <a:lnTo>
                        <a:pt x="875" y="21"/>
                      </a:lnTo>
                      <a:lnTo>
                        <a:pt x="0" y="21"/>
                      </a:lnTo>
                      <a:lnTo>
                        <a:pt x="0" y="0"/>
                      </a:lnTo>
                    </a:path>
                  </a:pathLst>
                </a:custGeom>
                <a:solidFill>
                  <a:srgbClr val="288028"/>
                </a:solidFill>
                <a:ln w="9525" cap="rnd">
                  <a:noFill/>
                  <a:round/>
                  <a:headEnd type="none" w="sm" len="sm"/>
                  <a:tailEnd type="none" w="sm" len="sm"/>
                </a:ln>
              </p:spPr>
              <p:txBody>
                <a:bodyPr/>
                <a:lstStyle/>
                <a:p>
                  <a:endParaRPr lang="en-US">
                    <a:solidFill>
                      <a:srgbClr val="FFFFFF"/>
                    </a:solidFill>
                  </a:endParaRPr>
                </a:p>
              </p:txBody>
            </p:sp>
            <p:sp>
              <p:nvSpPr>
                <p:cNvPr id="11699" name="Freeform 235"/>
                <p:cNvSpPr>
                  <a:spLocks/>
                </p:cNvSpPr>
                <p:nvPr/>
              </p:nvSpPr>
              <p:spPr bwMode="auto">
                <a:xfrm>
                  <a:off x="3667" y="1669"/>
                  <a:ext cx="876" cy="21"/>
                </a:xfrm>
                <a:custGeom>
                  <a:avLst/>
                  <a:gdLst>
                    <a:gd name="T0" fmla="*/ 0 w 876"/>
                    <a:gd name="T1" fmla="*/ 0 h 21"/>
                    <a:gd name="T2" fmla="*/ 875 w 876"/>
                    <a:gd name="T3" fmla="*/ 0 h 21"/>
                    <a:gd name="T4" fmla="*/ 875 w 876"/>
                    <a:gd name="T5" fmla="*/ 20 h 21"/>
                    <a:gd name="T6" fmla="*/ 0 w 876"/>
                    <a:gd name="T7" fmla="*/ 20 h 21"/>
                    <a:gd name="T8" fmla="*/ 0 w 876"/>
                    <a:gd name="T9" fmla="*/ 0 h 21"/>
                    <a:gd name="T10" fmla="*/ 0 60000 65536"/>
                    <a:gd name="T11" fmla="*/ 0 60000 65536"/>
                    <a:gd name="T12" fmla="*/ 0 60000 65536"/>
                    <a:gd name="T13" fmla="*/ 0 60000 65536"/>
                    <a:gd name="T14" fmla="*/ 0 60000 65536"/>
                    <a:gd name="T15" fmla="*/ 0 w 876"/>
                    <a:gd name="T16" fmla="*/ 0 h 21"/>
                    <a:gd name="T17" fmla="*/ 876 w 876"/>
                    <a:gd name="T18" fmla="*/ 21 h 21"/>
                  </a:gdLst>
                  <a:ahLst/>
                  <a:cxnLst>
                    <a:cxn ang="T10">
                      <a:pos x="T0" y="T1"/>
                    </a:cxn>
                    <a:cxn ang="T11">
                      <a:pos x="T2" y="T3"/>
                    </a:cxn>
                    <a:cxn ang="T12">
                      <a:pos x="T4" y="T5"/>
                    </a:cxn>
                    <a:cxn ang="T13">
                      <a:pos x="T6" y="T7"/>
                    </a:cxn>
                    <a:cxn ang="T14">
                      <a:pos x="T8" y="T9"/>
                    </a:cxn>
                  </a:cxnLst>
                  <a:rect l="T15" t="T16" r="T17" b="T18"/>
                  <a:pathLst>
                    <a:path w="876" h="21">
                      <a:moveTo>
                        <a:pt x="0" y="0"/>
                      </a:moveTo>
                      <a:lnTo>
                        <a:pt x="875" y="0"/>
                      </a:lnTo>
                      <a:lnTo>
                        <a:pt x="875" y="20"/>
                      </a:lnTo>
                      <a:lnTo>
                        <a:pt x="0" y="20"/>
                      </a:lnTo>
                      <a:lnTo>
                        <a:pt x="0" y="0"/>
                      </a:lnTo>
                    </a:path>
                  </a:pathLst>
                </a:custGeom>
                <a:solidFill>
                  <a:srgbClr val="287828"/>
                </a:solidFill>
                <a:ln w="9525" cap="rnd">
                  <a:noFill/>
                  <a:round/>
                  <a:headEnd type="none" w="sm" len="sm"/>
                  <a:tailEnd type="none" w="sm" len="sm"/>
                </a:ln>
              </p:spPr>
              <p:txBody>
                <a:bodyPr/>
                <a:lstStyle/>
                <a:p>
                  <a:endParaRPr lang="en-US">
                    <a:solidFill>
                      <a:srgbClr val="FFFFFF"/>
                    </a:solidFill>
                  </a:endParaRPr>
                </a:p>
              </p:txBody>
            </p:sp>
            <p:sp>
              <p:nvSpPr>
                <p:cNvPr id="11700" name="Freeform 236"/>
                <p:cNvSpPr>
                  <a:spLocks/>
                </p:cNvSpPr>
                <p:nvPr/>
              </p:nvSpPr>
              <p:spPr bwMode="auto">
                <a:xfrm>
                  <a:off x="3667" y="1679"/>
                  <a:ext cx="876" cy="22"/>
                </a:xfrm>
                <a:custGeom>
                  <a:avLst/>
                  <a:gdLst>
                    <a:gd name="T0" fmla="*/ 0 w 876"/>
                    <a:gd name="T1" fmla="*/ 0 h 22"/>
                    <a:gd name="T2" fmla="*/ 875 w 876"/>
                    <a:gd name="T3" fmla="*/ 0 h 22"/>
                    <a:gd name="T4" fmla="*/ 875 w 876"/>
                    <a:gd name="T5" fmla="*/ 21 h 22"/>
                    <a:gd name="T6" fmla="*/ 0 w 876"/>
                    <a:gd name="T7" fmla="*/ 21 h 22"/>
                    <a:gd name="T8" fmla="*/ 0 w 876"/>
                    <a:gd name="T9" fmla="*/ 0 h 22"/>
                    <a:gd name="T10" fmla="*/ 0 60000 65536"/>
                    <a:gd name="T11" fmla="*/ 0 60000 65536"/>
                    <a:gd name="T12" fmla="*/ 0 60000 65536"/>
                    <a:gd name="T13" fmla="*/ 0 60000 65536"/>
                    <a:gd name="T14" fmla="*/ 0 60000 65536"/>
                    <a:gd name="T15" fmla="*/ 0 w 876"/>
                    <a:gd name="T16" fmla="*/ 0 h 22"/>
                    <a:gd name="T17" fmla="*/ 876 w 876"/>
                    <a:gd name="T18" fmla="*/ 22 h 22"/>
                  </a:gdLst>
                  <a:ahLst/>
                  <a:cxnLst>
                    <a:cxn ang="T10">
                      <a:pos x="T0" y="T1"/>
                    </a:cxn>
                    <a:cxn ang="T11">
                      <a:pos x="T2" y="T3"/>
                    </a:cxn>
                    <a:cxn ang="T12">
                      <a:pos x="T4" y="T5"/>
                    </a:cxn>
                    <a:cxn ang="T13">
                      <a:pos x="T6" y="T7"/>
                    </a:cxn>
                    <a:cxn ang="T14">
                      <a:pos x="T8" y="T9"/>
                    </a:cxn>
                  </a:cxnLst>
                  <a:rect l="T15" t="T16" r="T17" b="T18"/>
                  <a:pathLst>
                    <a:path w="876" h="22">
                      <a:moveTo>
                        <a:pt x="0" y="0"/>
                      </a:moveTo>
                      <a:lnTo>
                        <a:pt x="875" y="0"/>
                      </a:lnTo>
                      <a:lnTo>
                        <a:pt x="875" y="21"/>
                      </a:lnTo>
                      <a:lnTo>
                        <a:pt x="0" y="21"/>
                      </a:lnTo>
                      <a:lnTo>
                        <a:pt x="0" y="0"/>
                      </a:lnTo>
                    </a:path>
                  </a:pathLst>
                </a:custGeom>
                <a:solidFill>
                  <a:srgbClr val="287020"/>
                </a:solidFill>
                <a:ln w="9525" cap="rnd">
                  <a:noFill/>
                  <a:round/>
                  <a:headEnd type="none" w="sm" len="sm"/>
                  <a:tailEnd type="none" w="sm" len="sm"/>
                </a:ln>
              </p:spPr>
              <p:txBody>
                <a:bodyPr/>
                <a:lstStyle/>
                <a:p>
                  <a:endParaRPr lang="en-US">
                    <a:solidFill>
                      <a:srgbClr val="FFFFFF"/>
                    </a:solidFill>
                  </a:endParaRPr>
                </a:p>
              </p:txBody>
            </p:sp>
            <p:sp>
              <p:nvSpPr>
                <p:cNvPr id="11701" name="Freeform 237"/>
                <p:cNvSpPr>
                  <a:spLocks/>
                </p:cNvSpPr>
                <p:nvPr/>
              </p:nvSpPr>
              <p:spPr bwMode="auto">
                <a:xfrm>
                  <a:off x="3667" y="1689"/>
                  <a:ext cx="876" cy="23"/>
                </a:xfrm>
                <a:custGeom>
                  <a:avLst/>
                  <a:gdLst>
                    <a:gd name="T0" fmla="*/ 0 w 876"/>
                    <a:gd name="T1" fmla="*/ 0 h 23"/>
                    <a:gd name="T2" fmla="*/ 875 w 876"/>
                    <a:gd name="T3" fmla="*/ 0 h 23"/>
                    <a:gd name="T4" fmla="*/ 875 w 876"/>
                    <a:gd name="T5" fmla="*/ 22 h 23"/>
                    <a:gd name="T6" fmla="*/ 0 w 876"/>
                    <a:gd name="T7" fmla="*/ 22 h 23"/>
                    <a:gd name="T8" fmla="*/ 0 w 876"/>
                    <a:gd name="T9" fmla="*/ 0 h 23"/>
                    <a:gd name="T10" fmla="*/ 0 60000 65536"/>
                    <a:gd name="T11" fmla="*/ 0 60000 65536"/>
                    <a:gd name="T12" fmla="*/ 0 60000 65536"/>
                    <a:gd name="T13" fmla="*/ 0 60000 65536"/>
                    <a:gd name="T14" fmla="*/ 0 60000 65536"/>
                    <a:gd name="T15" fmla="*/ 0 w 876"/>
                    <a:gd name="T16" fmla="*/ 0 h 23"/>
                    <a:gd name="T17" fmla="*/ 876 w 876"/>
                    <a:gd name="T18" fmla="*/ 23 h 23"/>
                  </a:gdLst>
                  <a:ahLst/>
                  <a:cxnLst>
                    <a:cxn ang="T10">
                      <a:pos x="T0" y="T1"/>
                    </a:cxn>
                    <a:cxn ang="T11">
                      <a:pos x="T2" y="T3"/>
                    </a:cxn>
                    <a:cxn ang="T12">
                      <a:pos x="T4" y="T5"/>
                    </a:cxn>
                    <a:cxn ang="T13">
                      <a:pos x="T6" y="T7"/>
                    </a:cxn>
                    <a:cxn ang="T14">
                      <a:pos x="T8" y="T9"/>
                    </a:cxn>
                  </a:cxnLst>
                  <a:rect l="T15" t="T16" r="T17" b="T18"/>
                  <a:pathLst>
                    <a:path w="876" h="23">
                      <a:moveTo>
                        <a:pt x="0" y="0"/>
                      </a:moveTo>
                      <a:lnTo>
                        <a:pt x="875" y="0"/>
                      </a:lnTo>
                      <a:lnTo>
                        <a:pt x="875" y="22"/>
                      </a:lnTo>
                      <a:lnTo>
                        <a:pt x="0" y="22"/>
                      </a:lnTo>
                      <a:lnTo>
                        <a:pt x="0" y="0"/>
                      </a:lnTo>
                    </a:path>
                  </a:pathLst>
                </a:custGeom>
                <a:solidFill>
                  <a:srgbClr val="206820"/>
                </a:solidFill>
                <a:ln w="9525" cap="rnd">
                  <a:noFill/>
                  <a:round/>
                  <a:headEnd type="none" w="sm" len="sm"/>
                  <a:tailEnd type="none" w="sm" len="sm"/>
                </a:ln>
              </p:spPr>
              <p:txBody>
                <a:bodyPr/>
                <a:lstStyle/>
                <a:p>
                  <a:endParaRPr lang="en-US">
                    <a:solidFill>
                      <a:srgbClr val="FFFFFF"/>
                    </a:solidFill>
                  </a:endParaRPr>
                </a:p>
              </p:txBody>
            </p:sp>
            <p:sp>
              <p:nvSpPr>
                <p:cNvPr id="11702" name="Freeform 238"/>
                <p:cNvSpPr>
                  <a:spLocks/>
                </p:cNvSpPr>
                <p:nvPr/>
              </p:nvSpPr>
              <p:spPr bwMode="auto">
                <a:xfrm>
                  <a:off x="3667" y="1698"/>
                  <a:ext cx="876" cy="21"/>
                </a:xfrm>
                <a:custGeom>
                  <a:avLst/>
                  <a:gdLst>
                    <a:gd name="T0" fmla="*/ 0 w 876"/>
                    <a:gd name="T1" fmla="*/ 0 h 21"/>
                    <a:gd name="T2" fmla="*/ 875 w 876"/>
                    <a:gd name="T3" fmla="*/ 0 h 21"/>
                    <a:gd name="T4" fmla="*/ 875 w 876"/>
                    <a:gd name="T5" fmla="*/ 20 h 21"/>
                    <a:gd name="T6" fmla="*/ 0 w 876"/>
                    <a:gd name="T7" fmla="*/ 20 h 21"/>
                    <a:gd name="T8" fmla="*/ 0 w 876"/>
                    <a:gd name="T9" fmla="*/ 0 h 21"/>
                    <a:gd name="T10" fmla="*/ 0 60000 65536"/>
                    <a:gd name="T11" fmla="*/ 0 60000 65536"/>
                    <a:gd name="T12" fmla="*/ 0 60000 65536"/>
                    <a:gd name="T13" fmla="*/ 0 60000 65536"/>
                    <a:gd name="T14" fmla="*/ 0 60000 65536"/>
                    <a:gd name="T15" fmla="*/ 0 w 876"/>
                    <a:gd name="T16" fmla="*/ 0 h 21"/>
                    <a:gd name="T17" fmla="*/ 876 w 876"/>
                    <a:gd name="T18" fmla="*/ 21 h 21"/>
                  </a:gdLst>
                  <a:ahLst/>
                  <a:cxnLst>
                    <a:cxn ang="T10">
                      <a:pos x="T0" y="T1"/>
                    </a:cxn>
                    <a:cxn ang="T11">
                      <a:pos x="T2" y="T3"/>
                    </a:cxn>
                    <a:cxn ang="T12">
                      <a:pos x="T4" y="T5"/>
                    </a:cxn>
                    <a:cxn ang="T13">
                      <a:pos x="T6" y="T7"/>
                    </a:cxn>
                    <a:cxn ang="T14">
                      <a:pos x="T8" y="T9"/>
                    </a:cxn>
                  </a:cxnLst>
                  <a:rect l="T15" t="T16" r="T17" b="T18"/>
                  <a:pathLst>
                    <a:path w="876" h="21">
                      <a:moveTo>
                        <a:pt x="0" y="0"/>
                      </a:moveTo>
                      <a:lnTo>
                        <a:pt x="875" y="0"/>
                      </a:lnTo>
                      <a:lnTo>
                        <a:pt x="875" y="20"/>
                      </a:lnTo>
                      <a:lnTo>
                        <a:pt x="0" y="20"/>
                      </a:lnTo>
                      <a:lnTo>
                        <a:pt x="0" y="0"/>
                      </a:lnTo>
                    </a:path>
                  </a:pathLst>
                </a:custGeom>
                <a:solidFill>
                  <a:srgbClr val="206020"/>
                </a:solidFill>
                <a:ln w="9525" cap="rnd">
                  <a:noFill/>
                  <a:round/>
                  <a:headEnd type="none" w="sm" len="sm"/>
                  <a:tailEnd type="none" w="sm" len="sm"/>
                </a:ln>
              </p:spPr>
              <p:txBody>
                <a:bodyPr/>
                <a:lstStyle/>
                <a:p>
                  <a:endParaRPr lang="en-US">
                    <a:solidFill>
                      <a:srgbClr val="FFFFFF"/>
                    </a:solidFill>
                  </a:endParaRPr>
                </a:p>
              </p:txBody>
            </p:sp>
            <p:sp>
              <p:nvSpPr>
                <p:cNvPr id="11703" name="Freeform 239"/>
                <p:cNvSpPr>
                  <a:spLocks/>
                </p:cNvSpPr>
                <p:nvPr/>
              </p:nvSpPr>
              <p:spPr bwMode="auto">
                <a:xfrm>
                  <a:off x="3667" y="1707"/>
                  <a:ext cx="876" cy="23"/>
                </a:xfrm>
                <a:custGeom>
                  <a:avLst/>
                  <a:gdLst>
                    <a:gd name="T0" fmla="*/ 0 w 876"/>
                    <a:gd name="T1" fmla="*/ 0 h 23"/>
                    <a:gd name="T2" fmla="*/ 875 w 876"/>
                    <a:gd name="T3" fmla="*/ 0 h 23"/>
                    <a:gd name="T4" fmla="*/ 875 w 876"/>
                    <a:gd name="T5" fmla="*/ 22 h 23"/>
                    <a:gd name="T6" fmla="*/ 0 w 876"/>
                    <a:gd name="T7" fmla="*/ 22 h 23"/>
                    <a:gd name="T8" fmla="*/ 0 w 876"/>
                    <a:gd name="T9" fmla="*/ 0 h 23"/>
                    <a:gd name="T10" fmla="*/ 0 60000 65536"/>
                    <a:gd name="T11" fmla="*/ 0 60000 65536"/>
                    <a:gd name="T12" fmla="*/ 0 60000 65536"/>
                    <a:gd name="T13" fmla="*/ 0 60000 65536"/>
                    <a:gd name="T14" fmla="*/ 0 60000 65536"/>
                    <a:gd name="T15" fmla="*/ 0 w 876"/>
                    <a:gd name="T16" fmla="*/ 0 h 23"/>
                    <a:gd name="T17" fmla="*/ 876 w 876"/>
                    <a:gd name="T18" fmla="*/ 23 h 23"/>
                  </a:gdLst>
                  <a:ahLst/>
                  <a:cxnLst>
                    <a:cxn ang="T10">
                      <a:pos x="T0" y="T1"/>
                    </a:cxn>
                    <a:cxn ang="T11">
                      <a:pos x="T2" y="T3"/>
                    </a:cxn>
                    <a:cxn ang="T12">
                      <a:pos x="T4" y="T5"/>
                    </a:cxn>
                    <a:cxn ang="T13">
                      <a:pos x="T6" y="T7"/>
                    </a:cxn>
                    <a:cxn ang="T14">
                      <a:pos x="T8" y="T9"/>
                    </a:cxn>
                  </a:cxnLst>
                  <a:rect l="T15" t="T16" r="T17" b="T18"/>
                  <a:pathLst>
                    <a:path w="876" h="23">
                      <a:moveTo>
                        <a:pt x="0" y="0"/>
                      </a:moveTo>
                      <a:lnTo>
                        <a:pt x="875" y="0"/>
                      </a:lnTo>
                      <a:lnTo>
                        <a:pt x="875" y="22"/>
                      </a:lnTo>
                      <a:lnTo>
                        <a:pt x="0" y="22"/>
                      </a:lnTo>
                      <a:lnTo>
                        <a:pt x="0" y="0"/>
                      </a:lnTo>
                    </a:path>
                  </a:pathLst>
                </a:custGeom>
                <a:solidFill>
                  <a:srgbClr val="205818"/>
                </a:solidFill>
                <a:ln w="9525" cap="rnd">
                  <a:noFill/>
                  <a:round/>
                  <a:headEnd type="none" w="sm" len="sm"/>
                  <a:tailEnd type="none" w="sm" len="sm"/>
                </a:ln>
              </p:spPr>
              <p:txBody>
                <a:bodyPr/>
                <a:lstStyle/>
                <a:p>
                  <a:endParaRPr lang="en-US">
                    <a:solidFill>
                      <a:srgbClr val="FFFFFF"/>
                    </a:solidFill>
                  </a:endParaRPr>
                </a:p>
              </p:txBody>
            </p:sp>
            <p:sp>
              <p:nvSpPr>
                <p:cNvPr id="11704" name="Freeform 240"/>
                <p:cNvSpPr>
                  <a:spLocks/>
                </p:cNvSpPr>
                <p:nvPr/>
              </p:nvSpPr>
              <p:spPr bwMode="auto">
                <a:xfrm>
                  <a:off x="3667" y="1718"/>
                  <a:ext cx="876" cy="21"/>
                </a:xfrm>
                <a:custGeom>
                  <a:avLst/>
                  <a:gdLst>
                    <a:gd name="T0" fmla="*/ 0 w 876"/>
                    <a:gd name="T1" fmla="*/ 0 h 21"/>
                    <a:gd name="T2" fmla="*/ 875 w 876"/>
                    <a:gd name="T3" fmla="*/ 0 h 21"/>
                    <a:gd name="T4" fmla="*/ 875 w 876"/>
                    <a:gd name="T5" fmla="*/ 20 h 21"/>
                    <a:gd name="T6" fmla="*/ 0 w 876"/>
                    <a:gd name="T7" fmla="*/ 20 h 21"/>
                    <a:gd name="T8" fmla="*/ 0 w 876"/>
                    <a:gd name="T9" fmla="*/ 0 h 21"/>
                    <a:gd name="T10" fmla="*/ 0 60000 65536"/>
                    <a:gd name="T11" fmla="*/ 0 60000 65536"/>
                    <a:gd name="T12" fmla="*/ 0 60000 65536"/>
                    <a:gd name="T13" fmla="*/ 0 60000 65536"/>
                    <a:gd name="T14" fmla="*/ 0 60000 65536"/>
                    <a:gd name="T15" fmla="*/ 0 w 876"/>
                    <a:gd name="T16" fmla="*/ 0 h 21"/>
                    <a:gd name="T17" fmla="*/ 876 w 876"/>
                    <a:gd name="T18" fmla="*/ 21 h 21"/>
                  </a:gdLst>
                  <a:ahLst/>
                  <a:cxnLst>
                    <a:cxn ang="T10">
                      <a:pos x="T0" y="T1"/>
                    </a:cxn>
                    <a:cxn ang="T11">
                      <a:pos x="T2" y="T3"/>
                    </a:cxn>
                    <a:cxn ang="T12">
                      <a:pos x="T4" y="T5"/>
                    </a:cxn>
                    <a:cxn ang="T13">
                      <a:pos x="T6" y="T7"/>
                    </a:cxn>
                    <a:cxn ang="T14">
                      <a:pos x="T8" y="T9"/>
                    </a:cxn>
                  </a:cxnLst>
                  <a:rect l="T15" t="T16" r="T17" b="T18"/>
                  <a:pathLst>
                    <a:path w="876" h="21">
                      <a:moveTo>
                        <a:pt x="0" y="0"/>
                      </a:moveTo>
                      <a:lnTo>
                        <a:pt x="875" y="0"/>
                      </a:lnTo>
                      <a:lnTo>
                        <a:pt x="875" y="20"/>
                      </a:lnTo>
                      <a:lnTo>
                        <a:pt x="0" y="20"/>
                      </a:lnTo>
                      <a:lnTo>
                        <a:pt x="0" y="0"/>
                      </a:lnTo>
                    </a:path>
                  </a:pathLst>
                </a:custGeom>
                <a:solidFill>
                  <a:srgbClr val="185018"/>
                </a:solidFill>
                <a:ln w="9525" cap="rnd">
                  <a:noFill/>
                  <a:round/>
                  <a:headEnd type="none" w="sm" len="sm"/>
                  <a:tailEnd type="none" w="sm" len="sm"/>
                </a:ln>
              </p:spPr>
              <p:txBody>
                <a:bodyPr/>
                <a:lstStyle/>
                <a:p>
                  <a:endParaRPr lang="en-US">
                    <a:solidFill>
                      <a:srgbClr val="FFFFFF"/>
                    </a:solidFill>
                  </a:endParaRPr>
                </a:p>
              </p:txBody>
            </p:sp>
            <p:sp>
              <p:nvSpPr>
                <p:cNvPr id="11705" name="Freeform 241"/>
                <p:cNvSpPr>
                  <a:spLocks/>
                </p:cNvSpPr>
                <p:nvPr/>
              </p:nvSpPr>
              <p:spPr bwMode="auto">
                <a:xfrm>
                  <a:off x="3667" y="1727"/>
                  <a:ext cx="876" cy="21"/>
                </a:xfrm>
                <a:custGeom>
                  <a:avLst/>
                  <a:gdLst>
                    <a:gd name="T0" fmla="*/ 0 w 876"/>
                    <a:gd name="T1" fmla="*/ 0 h 21"/>
                    <a:gd name="T2" fmla="*/ 875 w 876"/>
                    <a:gd name="T3" fmla="*/ 0 h 21"/>
                    <a:gd name="T4" fmla="*/ 875 w 876"/>
                    <a:gd name="T5" fmla="*/ 20 h 21"/>
                    <a:gd name="T6" fmla="*/ 0 w 876"/>
                    <a:gd name="T7" fmla="*/ 20 h 21"/>
                    <a:gd name="T8" fmla="*/ 0 w 876"/>
                    <a:gd name="T9" fmla="*/ 0 h 21"/>
                    <a:gd name="T10" fmla="*/ 0 60000 65536"/>
                    <a:gd name="T11" fmla="*/ 0 60000 65536"/>
                    <a:gd name="T12" fmla="*/ 0 60000 65536"/>
                    <a:gd name="T13" fmla="*/ 0 60000 65536"/>
                    <a:gd name="T14" fmla="*/ 0 60000 65536"/>
                    <a:gd name="T15" fmla="*/ 0 w 876"/>
                    <a:gd name="T16" fmla="*/ 0 h 21"/>
                    <a:gd name="T17" fmla="*/ 876 w 876"/>
                    <a:gd name="T18" fmla="*/ 21 h 21"/>
                  </a:gdLst>
                  <a:ahLst/>
                  <a:cxnLst>
                    <a:cxn ang="T10">
                      <a:pos x="T0" y="T1"/>
                    </a:cxn>
                    <a:cxn ang="T11">
                      <a:pos x="T2" y="T3"/>
                    </a:cxn>
                    <a:cxn ang="T12">
                      <a:pos x="T4" y="T5"/>
                    </a:cxn>
                    <a:cxn ang="T13">
                      <a:pos x="T6" y="T7"/>
                    </a:cxn>
                    <a:cxn ang="T14">
                      <a:pos x="T8" y="T9"/>
                    </a:cxn>
                  </a:cxnLst>
                  <a:rect l="T15" t="T16" r="T17" b="T18"/>
                  <a:pathLst>
                    <a:path w="876" h="21">
                      <a:moveTo>
                        <a:pt x="0" y="0"/>
                      </a:moveTo>
                      <a:lnTo>
                        <a:pt x="875" y="0"/>
                      </a:lnTo>
                      <a:lnTo>
                        <a:pt x="875" y="20"/>
                      </a:lnTo>
                      <a:lnTo>
                        <a:pt x="0" y="20"/>
                      </a:lnTo>
                      <a:lnTo>
                        <a:pt x="0" y="0"/>
                      </a:lnTo>
                    </a:path>
                  </a:pathLst>
                </a:custGeom>
                <a:solidFill>
                  <a:srgbClr val="184818"/>
                </a:solidFill>
                <a:ln w="9525" cap="rnd">
                  <a:noFill/>
                  <a:round/>
                  <a:headEnd type="none" w="sm" len="sm"/>
                  <a:tailEnd type="none" w="sm" len="sm"/>
                </a:ln>
              </p:spPr>
              <p:txBody>
                <a:bodyPr/>
                <a:lstStyle/>
                <a:p>
                  <a:endParaRPr lang="en-US">
                    <a:solidFill>
                      <a:srgbClr val="FFFFFF"/>
                    </a:solidFill>
                  </a:endParaRPr>
                </a:p>
              </p:txBody>
            </p:sp>
            <p:sp>
              <p:nvSpPr>
                <p:cNvPr id="11706" name="Freeform 242"/>
                <p:cNvSpPr>
                  <a:spLocks/>
                </p:cNvSpPr>
                <p:nvPr/>
              </p:nvSpPr>
              <p:spPr bwMode="auto">
                <a:xfrm>
                  <a:off x="3667" y="1735"/>
                  <a:ext cx="876" cy="23"/>
                </a:xfrm>
                <a:custGeom>
                  <a:avLst/>
                  <a:gdLst>
                    <a:gd name="T0" fmla="*/ 0 w 876"/>
                    <a:gd name="T1" fmla="*/ 0 h 23"/>
                    <a:gd name="T2" fmla="*/ 875 w 876"/>
                    <a:gd name="T3" fmla="*/ 0 h 23"/>
                    <a:gd name="T4" fmla="*/ 875 w 876"/>
                    <a:gd name="T5" fmla="*/ 22 h 23"/>
                    <a:gd name="T6" fmla="*/ 0 w 876"/>
                    <a:gd name="T7" fmla="*/ 22 h 23"/>
                    <a:gd name="T8" fmla="*/ 0 w 876"/>
                    <a:gd name="T9" fmla="*/ 0 h 23"/>
                    <a:gd name="T10" fmla="*/ 0 60000 65536"/>
                    <a:gd name="T11" fmla="*/ 0 60000 65536"/>
                    <a:gd name="T12" fmla="*/ 0 60000 65536"/>
                    <a:gd name="T13" fmla="*/ 0 60000 65536"/>
                    <a:gd name="T14" fmla="*/ 0 60000 65536"/>
                    <a:gd name="T15" fmla="*/ 0 w 876"/>
                    <a:gd name="T16" fmla="*/ 0 h 23"/>
                    <a:gd name="T17" fmla="*/ 876 w 876"/>
                    <a:gd name="T18" fmla="*/ 23 h 23"/>
                  </a:gdLst>
                  <a:ahLst/>
                  <a:cxnLst>
                    <a:cxn ang="T10">
                      <a:pos x="T0" y="T1"/>
                    </a:cxn>
                    <a:cxn ang="T11">
                      <a:pos x="T2" y="T3"/>
                    </a:cxn>
                    <a:cxn ang="T12">
                      <a:pos x="T4" y="T5"/>
                    </a:cxn>
                    <a:cxn ang="T13">
                      <a:pos x="T6" y="T7"/>
                    </a:cxn>
                    <a:cxn ang="T14">
                      <a:pos x="T8" y="T9"/>
                    </a:cxn>
                  </a:cxnLst>
                  <a:rect l="T15" t="T16" r="T17" b="T18"/>
                  <a:pathLst>
                    <a:path w="876" h="23">
                      <a:moveTo>
                        <a:pt x="0" y="0"/>
                      </a:moveTo>
                      <a:lnTo>
                        <a:pt x="875" y="0"/>
                      </a:lnTo>
                      <a:lnTo>
                        <a:pt x="875" y="22"/>
                      </a:lnTo>
                      <a:lnTo>
                        <a:pt x="0" y="22"/>
                      </a:lnTo>
                      <a:lnTo>
                        <a:pt x="0" y="0"/>
                      </a:lnTo>
                    </a:path>
                  </a:pathLst>
                </a:custGeom>
                <a:solidFill>
                  <a:srgbClr val="104010"/>
                </a:solidFill>
                <a:ln w="9525" cap="rnd">
                  <a:noFill/>
                  <a:round/>
                  <a:headEnd type="none" w="sm" len="sm"/>
                  <a:tailEnd type="none" w="sm" len="sm"/>
                </a:ln>
              </p:spPr>
              <p:txBody>
                <a:bodyPr/>
                <a:lstStyle/>
                <a:p>
                  <a:endParaRPr lang="en-US">
                    <a:solidFill>
                      <a:srgbClr val="FFFFFF"/>
                    </a:solidFill>
                  </a:endParaRPr>
                </a:p>
              </p:txBody>
            </p:sp>
            <p:sp>
              <p:nvSpPr>
                <p:cNvPr id="11707" name="Rectangle 243"/>
                <p:cNvSpPr>
                  <a:spLocks noChangeArrowheads="1"/>
                </p:cNvSpPr>
                <p:nvPr/>
              </p:nvSpPr>
              <p:spPr bwMode="auto">
                <a:xfrm>
                  <a:off x="3736" y="1647"/>
                  <a:ext cx="115" cy="63"/>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sp>
              <p:nvSpPr>
                <p:cNvPr id="11708" name="Rectangle 244" descr="Narrow vertical"/>
                <p:cNvSpPr>
                  <a:spLocks noChangeArrowheads="1"/>
                </p:cNvSpPr>
                <p:nvPr/>
              </p:nvSpPr>
              <p:spPr bwMode="auto">
                <a:xfrm>
                  <a:off x="3694" y="1748"/>
                  <a:ext cx="390" cy="17"/>
                </a:xfrm>
                <a:prstGeom prst="rect">
                  <a:avLst/>
                </a:prstGeom>
                <a:pattFill prst="narVert">
                  <a:fgClr>
                    <a:srgbClr val="FF9900"/>
                  </a:fgClr>
                  <a:bgClr>
                    <a:srgbClr val="FFFF00"/>
                  </a:bgClr>
                </a:pattFill>
                <a:ln w="12700">
                  <a:solidFill>
                    <a:srgbClr val="000000"/>
                  </a:solidFill>
                  <a:miter lim="800000"/>
                  <a:headEnd/>
                  <a:tailEnd/>
                </a:ln>
              </p:spPr>
              <p:txBody>
                <a:bodyPr wrap="none" anchor="ctr"/>
                <a:lstStyle/>
                <a:p>
                  <a:endParaRPr lang="en-US">
                    <a:solidFill>
                      <a:srgbClr val="FFFFFF"/>
                    </a:solidFill>
                  </a:endParaRPr>
                </a:p>
              </p:txBody>
            </p:sp>
            <p:sp>
              <p:nvSpPr>
                <p:cNvPr id="11709" name="Rectangle 245" descr="Narrow vertical"/>
                <p:cNvSpPr>
                  <a:spLocks noChangeArrowheads="1"/>
                </p:cNvSpPr>
                <p:nvPr/>
              </p:nvSpPr>
              <p:spPr bwMode="auto">
                <a:xfrm>
                  <a:off x="4127" y="1748"/>
                  <a:ext cx="390" cy="17"/>
                </a:xfrm>
                <a:prstGeom prst="rect">
                  <a:avLst/>
                </a:prstGeom>
                <a:pattFill prst="narVert">
                  <a:fgClr>
                    <a:srgbClr val="FF9900"/>
                  </a:fgClr>
                  <a:bgClr>
                    <a:srgbClr val="FFFF00"/>
                  </a:bgClr>
                </a:pattFill>
                <a:ln w="12700">
                  <a:solidFill>
                    <a:srgbClr val="000000"/>
                  </a:solidFill>
                  <a:miter lim="800000"/>
                  <a:headEnd/>
                  <a:tailEnd/>
                </a:ln>
              </p:spPr>
              <p:txBody>
                <a:bodyPr wrap="none" anchor="ctr"/>
                <a:lstStyle/>
                <a:p>
                  <a:endParaRPr lang="en-US">
                    <a:solidFill>
                      <a:srgbClr val="FFFFFF"/>
                    </a:solidFill>
                  </a:endParaRPr>
                </a:p>
              </p:txBody>
            </p:sp>
            <p:sp>
              <p:nvSpPr>
                <p:cNvPr id="11710" name="Rectangle 246"/>
                <p:cNvSpPr>
                  <a:spLocks noChangeArrowheads="1"/>
                </p:cNvSpPr>
                <p:nvPr/>
              </p:nvSpPr>
              <p:spPr bwMode="auto">
                <a:xfrm>
                  <a:off x="3894" y="1647"/>
                  <a:ext cx="119" cy="61"/>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sp>
              <p:nvSpPr>
                <p:cNvPr id="11711" name="Rectangle 247"/>
                <p:cNvSpPr>
                  <a:spLocks noChangeArrowheads="1"/>
                </p:cNvSpPr>
                <p:nvPr/>
              </p:nvSpPr>
              <p:spPr bwMode="auto">
                <a:xfrm>
                  <a:off x="4053" y="1647"/>
                  <a:ext cx="117" cy="63"/>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sp>
              <p:nvSpPr>
                <p:cNvPr id="11712" name="Rectangle 248"/>
                <p:cNvSpPr>
                  <a:spLocks noChangeArrowheads="1"/>
                </p:cNvSpPr>
                <p:nvPr/>
              </p:nvSpPr>
              <p:spPr bwMode="auto">
                <a:xfrm>
                  <a:off x="4212" y="1647"/>
                  <a:ext cx="116" cy="61"/>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sp>
              <p:nvSpPr>
                <p:cNvPr id="11713" name="Rectangle 249"/>
                <p:cNvSpPr>
                  <a:spLocks noChangeArrowheads="1"/>
                </p:cNvSpPr>
                <p:nvPr/>
              </p:nvSpPr>
              <p:spPr bwMode="auto">
                <a:xfrm>
                  <a:off x="4370" y="1647"/>
                  <a:ext cx="118" cy="61"/>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grpSp>
          <p:grpSp>
            <p:nvGrpSpPr>
              <p:cNvPr id="18" name="Group 250"/>
              <p:cNvGrpSpPr>
                <a:grpSpLocks/>
              </p:cNvGrpSpPr>
              <p:nvPr/>
            </p:nvGrpSpPr>
            <p:grpSpPr bwMode="auto">
              <a:xfrm rot="-1273006">
                <a:off x="4716" y="1855"/>
                <a:ext cx="462" cy="182"/>
                <a:chOff x="3667" y="1613"/>
                <a:chExt cx="876" cy="152"/>
              </a:xfrm>
            </p:grpSpPr>
            <p:sp>
              <p:nvSpPr>
                <p:cNvPr id="11670" name="Rectangle 251"/>
                <p:cNvSpPr>
                  <a:spLocks noChangeArrowheads="1"/>
                </p:cNvSpPr>
                <p:nvPr/>
              </p:nvSpPr>
              <p:spPr bwMode="auto">
                <a:xfrm>
                  <a:off x="3678" y="1694"/>
                  <a:ext cx="390" cy="21"/>
                </a:xfrm>
                <a:prstGeom prst="rect">
                  <a:avLst/>
                </a:prstGeom>
                <a:noFill/>
                <a:ln w="12700">
                  <a:solidFill>
                    <a:srgbClr val="000000"/>
                  </a:solidFill>
                  <a:miter lim="800000"/>
                  <a:headEnd/>
                  <a:tailEnd/>
                </a:ln>
              </p:spPr>
              <p:txBody>
                <a:bodyPr wrap="none" anchor="ctr"/>
                <a:lstStyle/>
                <a:p>
                  <a:endParaRPr lang="en-US">
                    <a:solidFill>
                      <a:srgbClr val="FFFFFF"/>
                    </a:solidFill>
                  </a:endParaRPr>
                </a:p>
              </p:txBody>
            </p:sp>
            <p:sp>
              <p:nvSpPr>
                <p:cNvPr id="11671" name="Rectangle 252"/>
                <p:cNvSpPr>
                  <a:spLocks noChangeArrowheads="1"/>
                </p:cNvSpPr>
                <p:nvPr/>
              </p:nvSpPr>
              <p:spPr bwMode="auto">
                <a:xfrm>
                  <a:off x="4113" y="1694"/>
                  <a:ext cx="390" cy="21"/>
                </a:xfrm>
                <a:prstGeom prst="rect">
                  <a:avLst/>
                </a:prstGeom>
                <a:noFill/>
                <a:ln w="12700">
                  <a:solidFill>
                    <a:srgbClr val="000000"/>
                  </a:solidFill>
                  <a:miter lim="800000"/>
                  <a:headEnd/>
                  <a:tailEnd/>
                </a:ln>
              </p:spPr>
              <p:txBody>
                <a:bodyPr wrap="none" anchor="ctr"/>
                <a:lstStyle/>
                <a:p>
                  <a:endParaRPr lang="en-US">
                    <a:solidFill>
                      <a:srgbClr val="FFFFFF"/>
                    </a:solidFill>
                  </a:endParaRPr>
                </a:p>
              </p:txBody>
            </p:sp>
            <p:sp>
              <p:nvSpPr>
                <p:cNvPr id="11672" name="Freeform 253"/>
                <p:cNvSpPr>
                  <a:spLocks/>
                </p:cNvSpPr>
                <p:nvPr/>
              </p:nvSpPr>
              <p:spPr bwMode="auto">
                <a:xfrm>
                  <a:off x="3667" y="1613"/>
                  <a:ext cx="876" cy="22"/>
                </a:xfrm>
                <a:custGeom>
                  <a:avLst/>
                  <a:gdLst>
                    <a:gd name="T0" fmla="*/ 0 w 876"/>
                    <a:gd name="T1" fmla="*/ 0 h 22"/>
                    <a:gd name="T2" fmla="*/ 875 w 876"/>
                    <a:gd name="T3" fmla="*/ 0 h 22"/>
                    <a:gd name="T4" fmla="*/ 875 w 876"/>
                    <a:gd name="T5" fmla="*/ 21 h 22"/>
                    <a:gd name="T6" fmla="*/ 0 w 876"/>
                    <a:gd name="T7" fmla="*/ 21 h 22"/>
                    <a:gd name="T8" fmla="*/ 0 w 876"/>
                    <a:gd name="T9" fmla="*/ 0 h 22"/>
                    <a:gd name="T10" fmla="*/ 0 60000 65536"/>
                    <a:gd name="T11" fmla="*/ 0 60000 65536"/>
                    <a:gd name="T12" fmla="*/ 0 60000 65536"/>
                    <a:gd name="T13" fmla="*/ 0 60000 65536"/>
                    <a:gd name="T14" fmla="*/ 0 60000 65536"/>
                    <a:gd name="T15" fmla="*/ 0 w 876"/>
                    <a:gd name="T16" fmla="*/ 0 h 22"/>
                    <a:gd name="T17" fmla="*/ 876 w 876"/>
                    <a:gd name="T18" fmla="*/ 22 h 22"/>
                  </a:gdLst>
                  <a:ahLst/>
                  <a:cxnLst>
                    <a:cxn ang="T10">
                      <a:pos x="T0" y="T1"/>
                    </a:cxn>
                    <a:cxn ang="T11">
                      <a:pos x="T2" y="T3"/>
                    </a:cxn>
                    <a:cxn ang="T12">
                      <a:pos x="T4" y="T5"/>
                    </a:cxn>
                    <a:cxn ang="T13">
                      <a:pos x="T6" y="T7"/>
                    </a:cxn>
                    <a:cxn ang="T14">
                      <a:pos x="T8" y="T9"/>
                    </a:cxn>
                  </a:cxnLst>
                  <a:rect l="T15" t="T16" r="T17" b="T18"/>
                  <a:pathLst>
                    <a:path w="876" h="22">
                      <a:moveTo>
                        <a:pt x="0" y="0"/>
                      </a:moveTo>
                      <a:lnTo>
                        <a:pt x="875" y="0"/>
                      </a:lnTo>
                      <a:lnTo>
                        <a:pt x="875" y="21"/>
                      </a:lnTo>
                      <a:lnTo>
                        <a:pt x="0" y="21"/>
                      </a:lnTo>
                      <a:lnTo>
                        <a:pt x="0" y="0"/>
                      </a:lnTo>
                    </a:path>
                  </a:pathLst>
                </a:custGeom>
                <a:solidFill>
                  <a:srgbClr val="339933"/>
                </a:solidFill>
                <a:ln w="9525" cap="rnd">
                  <a:noFill/>
                  <a:round/>
                  <a:headEnd type="none" w="sm" len="sm"/>
                  <a:tailEnd type="none" w="sm" len="sm"/>
                </a:ln>
              </p:spPr>
              <p:txBody>
                <a:bodyPr/>
                <a:lstStyle/>
                <a:p>
                  <a:endParaRPr lang="en-US">
                    <a:solidFill>
                      <a:srgbClr val="FFFFFF"/>
                    </a:solidFill>
                  </a:endParaRPr>
                </a:p>
              </p:txBody>
            </p:sp>
            <p:sp>
              <p:nvSpPr>
                <p:cNvPr id="11673" name="Freeform 254"/>
                <p:cNvSpPr>
                  <a:spLocks/>
                </p:cNvSpPr>
                <p:nvPr/>
              </p:nvSpPr>
              <p:spPr bwMode="auto">
                <a:xfrm>
                  <a:off x="3667" y="1631"/>
                  <a:ext cx="876" cy="23"/>
                </a:xfrm>
                <a:custGeom>
                  <a:avLst/>
                  <a:gdLst>
                    <a:gd name="T0" fmla="*/ 0 w 876"/>
                    <a:gd name="T1" fmla="*/ 0 h 23"/>
                    <a:gd name="T2" fmla="*/ 875 w 876"/>
                    <a:gd name="T3" fmla="*/ 0 h 23"/>
                    <a:gd name="T4" fmla="*/ 875 w 876"/>
                    <a:gd name="T5" fmla="*/ 22 h 23"/>
                    <a:gd name="T6" fmla="*/ 0 w 876"/>
                    <a:gd name="T7" fmla="*/ 22 h 23"/>
                    <a:gd name="T8" fmla="*/ 0 w 876"/>
                    <a:gd name="T9" fmla="*/ 0 h 23"/>
                    <a:gd name="T10" fmla="*/ 0 60000 65536"/>
                    <a:gd name="T11" fmla="*/ 0 60000 65536"/>
                    <a:gd name="T12" fmla="*/ 0 60000 65536"/>
                    <a:gd name="T13" fmla="*/ 0 60000 65536"/>
                    <a:gd name="T14" fmla="*/ 0 60000 65536"/>
                    <a:gd name="T15" fmla="*/ 0 w 876"/>
                    <a:gd name="T16" fmla="*/ 0 h 23"/>
                    <a:gd name="T17" fmla="*/ 876 w 876"/>
                    <a:gd name="T18" fmla="*/ 23 h 23"/>
                  </a:gdLst>
                  <a:ahLst/>
                  <a:cxnLst>
                    <a:cxn ang="T10">
                      <a:pos x="T0" y="T1"/>
                    </a:cxn>
                    <a:cxn ang="T11">
                      <a:pos x="T2" y="T3"/>
                    </a:cxn>
                    <a:cxn ang="T12">
                      <a:pos x="T4" y="T5"/>
                    </a:cxn>
                    <a:cxn ang="T13">
                      <a:pos x="T6" y="T7"/>
                    </a:cxn>
                    <a:cxn ang="T14">
                      <a:pos x="T8" y="T9"/>
                    </a:cxn>
                  </a:cxnLst>
                  <a:rect l="T15" t="T16" r="T17" b="T18"/>
                  <a:pathLst>
                    <a:path w="876" h="23">
                      <a:moveTo>
                        <a:pt x="0" y="0"/>
                      </a:moveTo>
                      <a:lnTo>
                        <a:pt x="875" y="0"/>
                      </a:lnTo>
                      <a:lnTo>
                        <a:pt x="875" y="22"/>
                      </a:lnTo>
                      <a:lnTo>
                        <a:pt x="0" y="22"/>
                      </a:lnTo>
                      <a:lnTo>
                        <a:pt x="0" y="0"/>
                      </a:lnTo>
                    </a:path>
                  </a:pathLst>
                </a:custGeom>
                <a:solidFill>
                  <a:srgbClr val="309830"/>
                </a:solidFill>
                <a:ln w="9525" cap="rnd">
                  <a:noFill/>
                  <a:round/>
                  <a:headEnd type="none" w="sm" len="sm"/>
                  <a:tailEnd type="none" w="sm" len="sm"/>
                </a:ln>
              </p:spPr>
              <p:txBody>
                <a:bodyPr/>
                <a:lstStyle/>
                <a:p>
                  <a:endParaRPr lang="en-US">
                    <a:solidFill>
                      <a:srgbClr val="FFFFFF"/>
                    </a:solidFill>
                  </a:endParaRPr>
                </a:p>
              </p:txBody>
            </p:sp>
            <p:sp>
              <p:nvSpPr>
                <p:cNvPr id="11674" name="Freeform 255"/>
                <p:cNvSpPr>
                  <a:spLocks/>
                </p:cNvSpPr>
                <p:nvPr/>
              </p:nvSpPr>
              <p:spPr bwMode="auto">
                <a:xfrm>
                  <a:off x="3667" y="1641"/>
                  <a:ext cx="876" cy="20"/>
                </a:xfrm>
                <a:custGeom>
                  <a:avLst/>
                  <a:gdLst>
                    <a:gd name="T0" fmla="*/ 0 w 876"/>
                    <a:gd name="T1" fmla="*/ 0 h 20"/>
                    <a:gd name="T2" fmla="*/ 875 w 876"/>
                    <a:gd name="T3" fmla="*/ 0 h 20"/>
                    <a:gd name="T4" fmla="*/ 875 w 876"/>
                    <a:gd name="T5" fmla="*/ 19 h 20"/>
                    <a:gd name="T6" fmla="*/ 0 w 876"/>
                    <a:gd name="T7" fmla="*/ 19 h 20"/>
                    <a:gd name="T8" fmla="*/ 0 w 876"/>
                    <a:gd name="T9" fmla="*/ 0 h 20"/>
                    <a:gd name="T10" fmla="*/ 0 60000 65536"/>
                    <a:gd name="T11" fmla="*/ 0 60000 65536"/>
                    <a:gd name="T12" fmla="*/ 0 60000 65536"/>
                    <a:gd name="T13" fmla="*/ 0 60000 65536"/>
                    <a:gd name="T14" fmla="*/ 0 60000 65536"/>
                    <a:gd name="T15" fmla="*/ 0 w 876"/>
                    <a:gd name="T16" fmla="*/ 0 h 20"/>
                    <a:gd name="T17" fmla="*/ 876 w 876"/>
                    <a:gd name="T18" fmla="*/ 20 h 20"/>
                  </a:gdLst>
                  <a:ahLst/>
                  <a:cxnLst>
                    <a:cxn ang="T10">
                      <a:pos x="T0" y="T1"/>
                    </a:cxn>
                    <a:cxn ang="T11">
                      <a:pos x="T2" y="T3"/>
                    </a:cxn>
                    <a:cxn ang="T12">
                      <a:pos x="T4" y="T5"/>
                    </a:cxn>
                    <a:cxn ang="T13">
                      <a:pos x="T6" y="T7"/>
                    </a:cxn>
                    <a:cxn ang="T14">
                      <a:pos x="T8" y="T9"/>
                    </a:cxn>
                  </a:cxnLst>
                  <a:rect l="T15" t="T16" r="T17" b="T18"/>
                  <a:pathLst>
                    <a:path w="876" h="20">
                      <a:moveTo>
                        <a:pt x="0" y="0"/>
                      </a:moveTo>
                      <a:lnTo>
                        <a:pt x="875" y="0"/>
                      </a:lnTo>
                      <a:lnTo>
                        <a:pt x="875" y="19"/>
                      </a:lnTo>
                      <a:lnTo>
                        <a:pt x="0" y="19"/>
                      </a:lnTo>
                      <a:lnTo>
                        <a:pt x="0" y="0"/>
                      </a:lnTo>
                    </a:path>
                  </a:pathLst>
                </a:custGeom>
                <a:solidFill>
                  <a:srgbClr val="309030"/>
                </a:solidFill>
                <a:ln w="9525" cap="rnd">
                  <a:noFill/>
                  <a:round/>
                  <a:headEnd type="none" w="sm" len="sm"/>
                  <a:tailEnd type="none" w="sm" len="sm"/>
                </a:ln>
              </p:spPr>
              <p:txBody>
                <a:bodyPr/>
                <a:lstStyle/>
                <a:p>
                  <a:endParaRPr lang="en-US">
                    <a:solidFill>
                      <a:srgbClr val="FFFFFF"/>
                    </a:solidFill>
                  </a:endParaRPr>
                </a:p>
              </p:txBody>
            </p:sp>
            <p:sp>
              <p:nvSpPr>
                <p:cNvPr id="11675" name="Freeform 256"/>
                <p:cNvSpPr>
                  <a:spLocks/>
                </p:cNvSpPr>
                <p:nvPr/>
              </p:nvSpPr>
              <p:spPr bwMode="auto">
                <a:xfrm>
                  <a:off x="3667" y="1650"/>
                  <a:ext cx="876" cy="22"/>
                </a:xfrm>
                <a:custGeom>
                  <a:avLst/>
                  <a:gdLst>
                    <a:gd name="T0" fmla="*/ 0 w 876"/>
                    <a:gd name="T1" fmla="*/ 0 h 22"/>
                    <a:gd name="T2" fmla="*/ 875 w 876"/>
                    <a:gd name="T3" fmla="*/ 0 h 22"/>
                    <a:gd name="T4" fmla="*/ 875 w 876"/>
                    <a:gd name="T5" fmla="*/ 21 h 22"/>
                    <a:gd name="T6" fmla="*/ 0 w 876"/>
                    <a:gd name="T7" fmla="*/ 21 h 22"/>
                    <a:gd name="T8" fmla="*/ 0 w 876"/>
                    <a:gd name="T9" fmla="*/ 0 h 22"/>
                    <a:gd name="T10" fmla="*/ 0 60000 65536"/>
                    <a:gd name="T11" fmla="*/ 0 60000 65536"/>
                    <a:gd name="T12" fmla="*/ 0 60000 65536"/>
                    <a:gd name="T13" fmla="*/ 0 60000 65536"/>
                    <a:gd name="T14" fmla="*/ 0 60000 65536"/>
                    <a:gd name="T15" fmla="*/ 0 w 876"/>
                    <a:gd name="T16" fmla="*/ 0 h 22"/>
                    <a:gd name="T17" fmla="*/ 876 w 876"/>
                    <a:gd name="T18" fmla="*/ 22 h 22"/>
                  </a:gdLst>
                  <a:ahLst/>
                  <a:cxnLst>
                    <a:cxn ang="T10">
                      <a:pos x="T0" y="T1"/>
                    </a:cxn>
                    <a:cxn ang="T11">
                      <a:pos x="T2" y="T3"/>
                    </a:cxn>
                    <a:cxn ang="T12">
                      <a:pos x="T4" y="T5"/>
                    </a:cxn>
                    <a:cxn ang="T13">
                      <a:pos x="T6" y="T7"/>
                    </a:cxn>
                    <a:cxn ang="T14">
                      <a:pos x="T8" y="T9"/>
                    </a:cxn>
                  </a:cxnLst>
                  <a:rect l="T15" t="T16" r="T17" b="T18"/>
                  <a:pathLst>
                    <a:path w="876" h="22">
                      <a:moveTo>
                        <a:pt x="0" y="0"/>
                      </a:moveTo>
                      <a:lnTo>
                        <a:pt x="875" y="0"/>
                      </a:lnTo>
                      <a:lnTo>
                        <a:pt x="875" y="21"/>
                      </a:lnTo>
                      <a:lnTo>
                        <a:pt x="0" y="21"/>
                      </a:lnTo>
                      <a:lnTo>
                        <a:pt x="0" y="0"/>
                      </a:lnTo>
                    </a:path>
                  </a:pathLst>
                </a:custGeom>
                <a:solidFill>
                  <a:srgbClr val="288828"/>
                </a:solidFill>
                <a:ln w="9525" cap="rnd">
                  <a:noFill/>
                  <a:round/>
                  <a:headEnd type="none" w="sm" len="sm"/>
                  <a:tailEnd type="none" w="sm" len="sm"/>
                </a:ln>
              </p:spPr>
              <p:txBody>
                <a:bodyPr/>
                <a:lstStyle/>
                <a:p>
                  <a:endParaRPr lang="en-US">
                    <a:solidFill>
                      <a:srgbClr val="FFFFFF"/>
                    </a:solidFill>
                  </a:endParaRPr>
                </a:p>
              </p:txBody>
            </p:sp>
            <p:sp>
              <p:nvSpPr>
                <p:cNvPr id="11676" name="Freeform 257"/>
                <p:cNvSpPr>
                  <a:spLocks/>
                </p:cNvSpPr>
                <p:nvPr/>
              </p:nvSpPr>
              <p:spPr bwMode="auto">
                <a:xfrm>
                  <a:off x="3667" y="1658"/>
                  <a:ext cx="876" cy="22"/>
                </a:xfrm>
                <a:custGeom>
                  <a:avLst/>
                  <a:gdLst>
                    <a:gd name="T0" fmla="*/ 0 w 876"/>
                    <a:gd name="T1" fmla="*/ 0 h 22"/>
                    <a:gd name="T2" fmla="*/ 875 w 876"/>
                    <a:gd name="T3" fmla="*/ 0 h 22"/>
                    <a:gd name="T4" fmla="*/ 875 w 876"/>
                    <a:gd name="T5" fmla="*/ 21 h 22"/>
                    <a:gd name="T6" fmla="*/ 0 w 876"/>
                    <a:gd name="T7" fmla="*/ 21 h 22"/>
                    <a:gd name="T8" fmla="*/ 0 w 876"/>
                    <a:gd name="T9" fmla="*/ 0 h 22"/>
                    <a:gd name="T10" fmla="*/ 0 60000 65536"/>
                    <a:gd name="T11" fmla="*/ 0 60000 65536"/>
                    <a:gd name="T12" fmla="*/ 0 60000 65536"/>
                    <a:gd name="T13" fmla="*/ 0 60000 65536"/>
                    <a:gd name="T14" fmla="*/ 0 60000 65536"/>
                    <a:gd name="T15" fmla="*/ 0 w 876"/>
                    <a:gd name="T16" fmla="*/ 0 h 22"/>
                    <a:gd name="T17" fmla="*/ 876 w 876"/>
                    <a:gd name="T18" fmla="*/ 22 h 22"/>
                  </a:gdLst>
                  <a:ahLst/>
                  <a:cxnLst>
                    <a:cxn ang="T10">
                      <a:pos x="T0" y="T1"/>
                    </a:cxn>
                    <a:cxn ang="T11">
                      <a:pos x="T2" y="T3"/>
                    </a:cxn>
                    <a:cxn ang="T12">
                      <a:pos x="T4" y="T5"/>
                    </a:cxn>
                    <a:cxn ang="T13">
                      <a:pos x="T6" y="T7"/>
                    </a:cxn>
                    <a:cxn ang="T14">
                      <a:pos x="T8" y="T9"/>
                    </a:cxn>
                  </a:cxnLst>
                  <a:rect l="T15" t="T16" r="T17" b="T18"/>
                  <a:pathLst>
                    <a:path w="876" h="22">
                      <a:moveTo>
                        <a:pt x="0" y="0"/>
                      </a:moveTo>
                      <a:lnTo>
                        <a:pt x="875" y="0"/>
                      </a:lnTo>
                      <a:lnTo>
                        <a:pt x="875" y="21"/>
                      </a:lnTo>
                      <a:lnTo>
                        <a:pt x="0" y="21"/>
                      </a:lnTo>
                      <a:lnTo>
                        <a:pt x="0" y="0"/>
                      </a:lnTo>
                    </a:path>
                  </a:pathLst>
                </a:custGeom>
                <a:solidFill>
                  <a:srgbClr val="288028"/>
                </a:solidFill>
                <a:ln w="9525" cap="rnd">
                  <a:noFill/>
                  <a:round/>
                  <a:headEnd type="none" w="sm" len="sm"/>
                  <a:tailEnd type="none" w="sm" len="sm"/>
                </a:ln>
              </p:spPr>
              <p:txBody>
                <a:bodyPr/>
                <a:lstStyle/>
                <a:p>
                  <a:endParaRPr lang="en-US">
                    <a:solidFill>
                      <a:srgbClr val="FFFFFF"/>
                    </a:solidFill>
                  </a:endParaRPr>
                </a:p>
              </p:txBody>
            </p:sp>
            <p:sp>
              <p:nvSpPr>
                <p:cNvPr id="11677" name="Freeform 258"/>
                <p:cNvSpPr>
                  <a:spLocks/>
                </p:cNvSpPr>
                <p:nvPr/>
              </p:nvSpPr>
              <p:spPr bwMode="auto">
                <a:xfrm>
                  <a:off x="3667" y="1669"/>
                  <a:ext cx="876" cy="21"/>
                </a:xfrm>
                <a:custGeom>
                  <a:avLst/>
                  <a:gdLst>
                    <a:gd name="T0" fmla="*/ 0 w 876"/>
                    <a:gd name="T1" fmla="*/ 0 h 21"/>
                    <a:gd name="T2" fmla="*/ 875 w 876"/>
                    <a:gd name="T3" fmla="*/ 0 h 21"/>
                    <a:gd name="T4" fmla="*/ 875 w 876"/>
                    <a:gd name="T5" fmla="*/ 20 h 21"/>
                    <a:gd name="T6" fmla="*/ 0 w 876"/>
                    <a:gd name="T7" fmla="*/ 20 h 21"/>
                    <a:gd name="T8" fmla="*/ 0 w 876"/>
                    <a:gd name="T9" fmla="*/ 0 h 21"/>
                    <a:gd name="T10" fmla="*/ 0 60000 65536"/>
                    <a:gd name="T11" fmla="*/ 0 60000 65536"/>
                    <a:gd name="T12" fmla="*/ 0 60000 65536"/>
                    <a:gd name="T13" fmla="*/ 0 60000 65536"/>
                    <a:gd name="T14" fmla="*/ 0 60000 65536"/>
                    <a:gd name="T15" fmla="*/ 0 w 876"/>
                    <a:gd name="T16" fmla="*/ 0 h 21"/>
                    <a:gd name="T17" fmla="*/ 876 w 876"/>
                    <a:gd name="T18" fmla="*/ 21 h 21"/>
                  </a:gdLst>
                  <a:ahLst/>
                  <a:cxnLst>
                    <a:cxn ang="T10">
                      <a:pos x="T0" y="T1"/>
                    </a:cxn>
                    <a:cxn ang="T11">
                      <a:pos x="T2" y="T3"/>
                    </a:cxn>
                    <a:cxn ang="T12">
                      <a:pos x="T4" y="T5"/>
                    </a:cxn>
                    <a:cxn ang="T13">
                      <a:pos x="T6" y="T7"/>
                    </a:cxn>
                    <a:cxn ang="T14">
                      <a:pos x="T8" y="T9"/>
                    </a:cxn>
                  </a:cxnLst>
                  <a:rect l="T15" t="T16" r="T17" b="T18"/>
                  <a:pathLst>
                    <a:path w="876" h="21">
                      <a:moveTo>
                        <a:pt x="0" y="0"/>
                      </a:moveTo>
                      <a:lnTo>
                        <a:pt x="875" y="0"/>
                      </a:lnTo>
                      <a:lnTo>
                        <a:pt x="875" y="20"/>
                      </a:lnTo>
                      <a:lnTo>
                        <a:pt x="0" y="20"/>
                      </a:lnTo>
                      <a:lnTo>
                        <a:pt x="0" y="0"/>
                      </a:lnTo>
                    </a:path>
                  </a:pathLst>
                </a:custGeom>
                <a:solidFill>
                  <a:srgbClr val="287828"/>
                </a:solidFill>
                <a:ln w="9525" cap="rnd">
                  <a:noFill/>
                  <a:round/>
                  <a:headEnd type="none" w="sm" len="sm"/>
                  <a:tailEnd type="none" w="sm" len="sm"/>
                </a:ln>
              </p:spPr>
              <p:txBody>
                <a:bodyPr/>
                <a:lstStyle/>
                <a:p>
                  <a:endParaRPr lang="en-US">
                    <a:solidFill>
                      <a:srgbClr val="FFFFFF"/>
                    </a:solidFill>
                  </a:endParaRPr>
                </a:p>
              </p:txBody>
            </p:sp>
            <p:sp>
              <p:nvSpPr>
                <p:cNvPr id="11678" name="Freeform 259"/>
                <p:cNvSpPr>
                  <a:spLocks/>
                </p:cNvSpPr>
                <p:nvPr/>
              </p:nvSpPr>
              <p:spPr bwMode="auto">
                <a:xfrm>
                  <a:off x="3667" y="1679"/>
                  <a:ext cx="876" cy="22"/>
                </a:xfrm>
                <a:custGeom>
                  <a:avLst/>
                  <a:gdLst>
                    <a:gd name="T0" fmla="*/ 0 w 876"/>
                    <a:gd name="T1" fmla="*/ 0 h 22"/>
                    <a:gd name="T2" fmla="*/ 875 w 876"/>
                    <a:gd name="T3" fmla="*/ 0 h 22"/>
                    <a:gd name="T4" fmla="*/ 875 w 876"/>
                    <a:gd name="T5" fmla="*/ 21 h 22"/>
                    <a:gd name="T6" fmla="*/ 0 w 876"/>
                    <a:gd name="T7" fmla="*/ 21 h 22"/>
                    <a:gd name="T8" fmla="*/ 0 w 876"/>
                    <a:gd name="T9" fmla="*/ 0 h 22"/>
                    <a:gd name="T10" fmla="*/ 0 60000 65536"/>
                    <a:gd name="T11" fmla="*/ 0 60000 65536"/>
                    <a:gd name="T12" fmla="*/ 0 60000 65536"/>
                    <a:gd name="T13" fmla="*/ 0 60000 65536"/>
                    <a:gd name="T14" fmla="*/ 0 60000 65536"/>
                    <a:gd name="T15" fmla="*/ 0 w 876"/>
                    <a:gd name="T16" fmla="*/ 0 h 22"/>
                    <a:gd name="T17" fmla="*/ 876 w 876"/>
                    <a:gd name="T18" fmla="*/ 22 h 22"/>
                  </a:gdLst>
                  <a:ahLst/>
                  <a:cxnLst>
                    <a:cxn ang="T10">
                      <a:pos x="T0" y="T1"/>
                    </a:cxn>
                    <a:cxn ang="T11">
                      <a:pos x="T2" y="T3"/>
                    </a:cxn>
                    <a:cxn ang="T12">
                      <a:pos x="T4" y="T5"/>
                    </a:cxn>
                    <a:cxn ang="T13">
                      <a:pos x="T6" y="T7"/>
                    </a:cxn>
                    <a:cxn ang="T14">
                      <a:pos x="T8" y="T9"/>
                    </a:cxn>
                  </a:cxnLst>
                  <a:rect l="T15" t="T16" r="T17" b="T18"/>
                  <a:pathLst>
                    <a:path w="876" h="22">
                      <a:moveTo>
                        <a:pt x="0" y="0"/>
                      </a:moveTo>
                      <a:lnTo>
                        <a:pt x="875" y="0"/>
                      </a:lnTo>
                      <a:lnTo>
                        <a:pt x="875" y="21"/>
                      </a:lnTo>
                      <a:lnTo>
                        <a:pt x="0" y="21"/>
                      </a:lnTo>
                      <a:lnTo>
                        <a:pt x="0" y="0"/>
                      </a:lnTo>
                    </a:path>
                  </a:pathLst>
                </a:custGeom>
                <a:solidFill>
                  <a:srgbClr val="287020"/>
                </a:solidFill>
                <a:ln w="9525" cap="rnd">
                  <a:noFill/>
                  <a:round/>
                  <a:headEnd type="none" w="sm" len="sm"/>
                  <a:tailEnd type="none" w="sm" len="sm"/>
                </a:ln>
              </p:spPr>
              <p:txBody>
                <a:bodyPr/>
                <a:lstStyle/>
                <a:p>
                  <a:endParaRPr lang="en-US">
                    <a:solidFill>
                      <a:srgbClr val="FFFFFF"/>
                    </a:solidFill>
                  </a:endParaRPr>
                </a:p>
              </p:txBody>
            </p:sp>
            <p:sp>
              <p:nvSpPr>
                <p:cNvPr id="11679" name="Freeform 260"/>
                <p:cNvSpPr>
                  <a:spLocks/>
                </p:cNvSpPr>
                <p:nvPr/>
              </p:nvSpPr>
              <p:spPr bwMode="auto">
                <a:xfrm>
                  <a:off x="3667" y="1689"/>
                  <a:ext cx="876" cy="23"/>
                </a:xfrm>
                <a:custGeom>
                  <a:avLst/>
                  <a:gdLst>
                    <a:gd name="T0" fmla="*/ 0 w 876"/>
                    <a:gd name="T1" fmla="*/ 0 h 23"/>
                    <a:gd name="T2" fmla="*/ 875 w 876"/>
                    <a:gd name="T3" fmla="*/ 0 h 23"/>
                    <a:gd name="T4" fmla="*/ 875 w 876"/>
                    <a:gd name="T5" fmla="*/ 22 h 23"/>
                    <a:gd name="T6" fmla="*/ 0 w 876"/>
                    <a:gd name="T7" fmla="*/ 22 h 23"/>
                    <a:gd name="T8" fmla="*/ 0 w 876"/>
                    <a:gd name="T9" fmla="*/ 0 h 23"/>
                    <a:gd name="T10" fmla="*/ 0 60000 65536"/>
                    <a:gd name="T11" fmla="*/ 0 60000 65536"/>
                    <a:gd name="T12" fmla="*/ 0 60000 65536"/>
                    <a:gd name="T13" fmla="*/ 0 60000 65536"/>
                    <a:gd name="T14" fmla="*/ 0 60000 65536"/>
                    <a:gd name="T15" fmla="*/ 0 w 876"/>
                    <a:gd name="T16" fmla="*/ 0 h 23"/>
                    <a:gd name="T17" fmla="*/ 876 w 876"/>
                    <a:gd name="T18" fmla="*/ 23 h 23"/>
                  </a:gdLst>
                  <a:ahLst/>
                  <a:cxnLst>
                    <a:cxn ang="T10">
                      <a:pos x="T0" y="T1"/>
                    </a:cxn>
                    <a:cxn ang="T11">
                      <a:pos x="T2" y="T3"/>
                    </a:cxn>
                    <a:cxn ang="T12">
                      <a:pos x="T4" y="T5"/>
                    </a:cxn>
                    <a:cxn ang="T13">
                      <a:pos x="T6" y="T7"/>
                    </a:cxn>
                    <a:cxn ang="T14">
                      <a:pos x="T8" y="T9"/>
                    </a:cxn>
                  </a:cxnLst>
                  <a:rect l="T15" t="T16" r="T17" b="T18"/>
                  <a:pathLst>
                    <a:path w="876" h="23">
                      <a:moveTo>
                        <a:pt x="0" y="0"/>
                      </a:moveTo>
                      <a:lnTo>
                        <a:pt x="875" y="0"/>
                      </a:lnTo>
                      <a:lnTo>
                        <a:pt x="875" y="22"/>
                      </a:lnTo>
                      <a:lnTo>
                        <a:pt x="0" y="22"/>
                      </a:lnTo>
                      <a:lnTo>
                        <a:pt x="0" y="0"/>
                      </a:lnTo>
                    </a:path>
                  </a:pathLst>
                </a:custGeom>
                <a:solidFill>
                  <a:srgbClr val="206820"/>
                </a:solidFill>
                <a:ln w="9525" cap="rnd">
                  <a:noFill/>
                  <a:round/>
                  <a:headEnd type="none" w="sm" len="sm"/>
                  <a:tailEnd type="none" w="sm" len="sm"/>
                </a:ln>
              </p:spPr>
              <p:txBody>
                <a:bodyPr/>
                <a:lstStyle/>
                <a:p>
                  <a:endParaRPr lang="en-US">
                    <a:solidFill>
                      <a:srgbClr val="FFFFFF"/>
                    </a:solidFill>
                  </a:endParaRPr>
                </a:p>
              </p:txBody>
            </p:sp>
            <p:sp>
              <p:nvSpPr>
                <p:cNvPr id="11680" name="Freeform 261"/>
                <p:cNvSpPr>
                  <a:spLocks/>
                </p:cNvSpPr>
                <p:nvPr/>
              </p:nvSpPr>
              <p:spPr bwMode="auto">
                <a:xfrm>
                  <a:off x="3667" y="1698"/>
                  <a:ext cx="876" cy="21"/>
                </a:xfrm>
                <a:custGeom>
                  <a:avLst/>
                  <a:gdLst>
                    <a:gd name="T0" fmla="*/ 0 w 876"/>
                    <a:gd name="T1" fmla="*/ 0 h 21"/>
                    <a:gd name="T2" fmla="*/ 875 w 876"/>
                    <a:gd name="T3" fmla="*/ 0 h 21"/>
                    <a:gd name="T4" fmla="*/ 875 w 876"/>
                    <a:gd name="T5" fmla="*/ 20 h 21"/>
                    <a:gd name="T6" fmla="*/ 0 w 876"/>
                    <a:gd name="T7" fmla="*/ 20 h 21"/>
                    <a:gd name="T8" fmla="*/ 0 w 876"/>
                    <a:gd name="T9" fmla="*/ 0 h 21"/>
                    <a:gd name="T10" fmla="*/ 0 60000 65536"/>
                    <a:gd name="T11" fmla="*/ 0 60000 65536"/>
                    <a:gd name="T12" fmla="*/ 0 60000 65536"/>
                    <a:gd name="T13" fmla="*/ 0 60000 65536"/>
                    <a:gd name="T14" fmla="*/ 0 60000 65536"/>
                    <a:gd name="T15" fmla="*/ 0 w 876"/>
                    <a:gd name="T16" fmla="*/ 0 h 21"/>
                    <a:gd name="T17" fmla="*/ 876 w 876"/>
                    <a:gd name="T18" fmla="*/ 21 h 21"/>
                  </a:gdLst>
                  <a:ahLst/>
                  <a:cxnLst>
                    <a:cxn ang="T10">
                      <a:pos x="T0" y="T1"/>
                    </a:cxn>
                    <a:cxn ang="T11">
                      <a:pos x="T2" y="T3"/>
                    </a:cxn>
                    <a:cxn ang="T12">
                      <a:pos x="T4" y="T5"/>
                    </a:cxn>
                    <a:cxn ang="T13">
                      <a:pos x="T6" y="T7"/>
                    </a:cxn>
                    <a:cxn ang="T14">
                      <a:pos x="T8" y="T9"/>
                    </a:cxn>
                  </a:cxnLst>
                  <a:rect l="T15" t="T16" r="T17" b="T18"/>
                  <a:pathLst>
                    <a:path w="876" h="21">
                      <a:moveTo>
                        <a:pt x="0" y="0"/>
                      </a:moveTo>
                      <a:lnTo>
                        <a:pt x="875" y="0"/>
                      </a:lnTo>
                      <a:lnTo>
                        <a:pt x="875" y="20"/>
                      </a:lnTo>
                      <a:lnTo>
                        <a:pt x="0" y="20"/>
                      </a:lnTo>
                      <a:lnTo>
                        <a:pt x="0" y="0"/>
                      </a:lnTo>
                    </a:path>
                  </a:pathLst>
                </a:custGeom>
                <a:solidFill>
                  <a:srgbClr val="206020"/>
                </a:solidFill>
                <a:ln w="9525" cap="rnd">
                  <a:noFill/>
                  <a:round/>
                  <a:headEnd type="none" w="sm" len="sm"/>
                  <a:tailEnd type="none" w="sm" len="sm"/>
                </a:ln>
              </p:spPr>
              <p:txBody>
                <a:bodyPr/>
                <a:lstStyle/>
                <a:p>
                  <a:endParaRPr lang="en-US">
                    <a:solidFill>
                      <a:srgbClr val="FFFFFF"/>
                    </a:solidFill>
                  </a:endParaRPr>
                </a:p>
              </p:txBody>
            </p:sp>
            <p:sp>
              <p:nvSpPr>
                <p:cNvPr id="11681" name="Freeform 262"/>
                <p:cNvSpPr>
                  <a:spLocks/>
                </p:cNvSpPr>
                <p:nvPr/>
              </p:nvSpPr>
              <p:spPr bwMode="auto">
                <a:xfrm>
                  <a:off x="3667" y="1707"/>
                  <a:ext cx="876" cy="23"/>
                </a:xfrm>
                <a:custGeom>
                  <a:avLst/>
                  <a:gdLst>
                    <a:gd name="T0" fmla="*/ 0 w 876"/>
                    <a:gd name="T1" fmla="*/ 0 h 23"/>
                    <a:gd name="T2" fmla="*/ 875 w 876"/>
                    <a:gd name="T3" fmla="*/ 0 h 23"/>
                    <a:gd name="T4" fmla="*/ 875 w 876"/>
                    <a:gd name="T5" fmla="*/ 22 h 23"/>
                    <a:gd name="T6" fmla="*/ 0 w 876"/>
                    <a:gd name="T7" fmla="*/ 22 h 23"/>
                    <a:gd name="T8" fmla="*/ 0 w 876"/>
                    <a:gd name="T9" fmla="*/ 0 h 23"/>
                    <a:gd name="T10" fmla="*/ 0 60000 65536"/>
                    <a:gd name="T11" fmla="*/ 0 60000 65536"/>
                    <a:gd name="T12" fmla="*/ 0 60000 65536"/>
                    <a:gd name="T13" fmla="*/ 0 60000 65536"/>
                    <a:gd name="T14" fmla="*/ 0 60000 65536"/>
                    <a:gd name="T15" fmla="*/ 0 w 876"/>
                    <a:gd name="T16" fmla="*/ 0 h 23"/>
                    <a:gd name="T17" fmla="*/ 876 w 876"/>
                    <a:gd name="T18" fmla="*/ 23 h 23"/>
                  </a:gdLst>
                  <a:ahLst/>
                  <a:cxnLst>
                    <a:cxn ang="T10">
                      <a:pos x="T0" y="T1"/>
                    </a:cxn>
                    <a:cxn ang="T11">
                      <a:pos x="T2" y="T3"/>
                    </a:cxn>
                    <a:cxn ang="T12">
                      <a:pos x="T4" y="T5"/>
                    </a:cxn>
                    <a:cxn ang="T13">
                      <a:pos x="T6" y="T7"/>
                    </a:cxn>
                    <a:cxn ang="T14">
                      <a:pos x="T8" y="T9"/>
                    </a:cxn>
                  </a:cxnLst>
                  <a:rect l="T15" t="T16" r="T17" b="T18"/>
                  <a:pathLst>
                    <a:path w="876" h="23">
                      <a:moveTo>
                        <a:pt x="0" y="0"/>
                      </a:moveTo>
                      <a:lnTo>
                        <a:pt x="875" y="0"/>
                      </a:lnTo>
                      <a:lnTo>
                        <a:pt x="875" y="22"/>
                      </a:lnTo>
                      <a:lnTo>
                        <a:pt x="0" y="22"/>
                      </a:lnTo>
                      <a:lnTo>
                        <a:pt x="0" y="0"/>
                      </a:lnTo>
                    </a:path>
                  </a:pathLst>
                </a:custGeom>
                <a:solidFill>
                  <a:srgbClr val="205818"/>
                </a:solidFill>
                <a:ln w="9525" cap="rnd">
                  <a:noFill/>
                  <a:round/>
                  <a:headEnd type="none" w="sm" len="sm"/>
                  <a:tailEnd type="none" w="sm" len="sm"/>
                </a:ln>
              </p:spPr>
              <p:txBody>
                <a:bodyPr/>
                <a:lstStyle/>
                <a:p>
                  <a:endParaRPr lang="en-US">
                    <a:solidFill>
                      <a:srgbClr val="FFFFFF"/>
                    </a:solidFill>
                  </a:endParaRPr>
                </a:p>
              </p:txBody>
            </p:sp>
            <p:sp>
              <p:nvSpPr>
                <p:cNvPr id="11682" name="Freeform 263"/>
                <p:cNvSpPr>
                  <a:spLocks/>
                </p:cNvSpPr>
                <p:nvPr/>
              </p:nvSpPr>
              <p:spPr bwMode="auto">
                <a:xfrm>
                  <a:off x="3667" y="1718"/>
                  <a:ext cx="876" cy="21"/>
                </a:xfrm>
                <a:custGeom>
                  <a:avLst/>
                  <a:gdLst>
                    <a:gd name="T0" fmla="*/ 0 w 876"/>
                    <a:gd name="T1" fmla="*/ 0 h 21"/>
                    <a:gd name="T2" fmla="*/ 875 w 876"/>
                    <a:gd name="T3" fmla="*/ 0 h 21"/>
                    <a:gd name="T4" fmla="*/ 875 w 876"/>
                    <a:gd name="T5" fmla="*/ 20 h 21"/>
                    <a:gd name="T6" fmla="*/ 0 w 876"/>
                    <a:gd name="T7" fmla="*/ 20 h 21"/>
                    <a:gd name="T8" fmla="*/ 0 w 876"/>
                    <a:gd name="T9" fmla="*/ 0 h 21"/>
                    <a:gd name="T10" fmla="*/ 0 60000 65536"/>
                    <a:gd name="T11" fmla="*/ 0 60000 65536"/>
                    <a:gd name="T12" fmla="*/ 0 60000 65536"/>
                    <a:gd name="T13" fmla="*/ 0 60000 65536"/>
                    <a:gd name="T14" fmla="*/ 0 60000 65536"/>
                    <a:gd name="T15" fmla="*/ 0 w 876"/>
                    <a:gd name="T16" fmla="*/ 0 h 21"/>
                    <a:gd name="T17" fmla="*/ 876 w 876"/>
                    <a:gd name="T18" fmla="*/ 21 h 21"/>
                  </a:gdLst>
                  <a:ahLst/>
                  <a:cxnLst>
                    <a:cxn ang="T10">
                      <a:pos x="T0" y="T1"/>
                    </a:cxn>
                    <a:cxn ang="T11">
                      <a:pos x="T2" y="T3"/>
                    </a:cxn>
                    <a:cxn ang="T12">
                      <a:pos x="T4" y="T5"/>
                    </a:cxn>
                    <a:cxn ang="T13">
                      <a:pos x="T6" y="T7"/>
                    </a:cxn>
                    <a:cxn ang="T14">
                      <a:pos x="T8" y="T9"/>
                    </a:cxn>
                  </a:cxnLst>
                  <a:rect l="T15" t="T16" r="T17" b="T18"/>
                  <a:pathLst>
                    <a:path w="876" h="21">
                      <a:moveTo>
                        <a:pt x="0" y="0"/>
                      </a:moveTo>
                      <a:lnTo>
                        <a:pt x="875" y="0"/>
                      </a:lnTo>
                      <a:lnTo>
                        <a:pt x="875" y="20"/>
                      </a:lnTo>
                      <a:lnTo>
                        <a:pt x="0" y="20"/>
                      </a:lnTo>
                      <a:lnTo>
                        <a:pt x="0" y="0"/>
                      </a:lnTo>
                    </a:path>
                  </a:pathLst>
                </a:custGeom>
                <a:solidFill>
                  <a:srgbClr val="185018"/>
                </a:solidFill>
                <a:ln w="9525" cap="rnd">
                  <a:noFill/>
                  <a:round/>
                  <a:headEnd type="none" w="sm" len="sm"/>
                  <a:tailEnd type="none" w="sm" len="sm"/>
                </a:ln>
              </p:spPr>
              <p:txBody>
                <a:bodyPr/>
                <a:lstStyle/>
                <a:p>
                  <a:endParaRPr lang="en-US">
                    <a:solidFill>
                      <a:srgbClr val="FFFFFF"/>
                    </a:solidFill>
                  </a:endParaRPr>
                </a:p>
              </p:txBody>
            </p:sp>
            <p:sp>
              <p:nvSpPr>
                <p:cNvPr id="11683" name="Freeform 264"/>
                <p:cNvSpPr>
                  <a:spLocks/>
                </p:cNvSpPr>
                <p:nvPr/>
              </p:nvSpPr>
              <p:spPr bwMode="auto">
                <a:xfrm>
                  <a:off x="3667" y="1727"/>
                  <a:ext cx="876" cy="21"/>
                </a:xfrm>
                <a:custGeom>
                  <a:avLst/>
                  <a:gdLst>
                    <a:gd name="T0" fmla="*/ 0 w 876"/>
                    <a:gd name="T1" fmla="*/ 0 h 21"/>
                    <a:gd name="T2" fmla="*/ 875 w 876"/>
                    <a:gd name="T3" fmla="*/ 0 h 21"/>
                    <a:gd name="T4" fmla="*/ 875 w 876"/>
                    <a:gd name="T5" fmla="*/ 20 h 21"/>
                    <a:gd name="T6" fmla="*/ 0 w 876"/>
                    <a:gd name="T7" fmla="*/ 20 h 21"/>
                    <a:gd name="T8" fmla="*/ 0 w 876"/>
                    <a:gd name="T9" fmla="*/ 0 h 21"/>
                    <a:gd name="T10" fmla="*/ 0 60000 65536"/>
                    <a:gd name="T11" fmla="*/ 0 60000 65536"/>
                    <a:gd name="T12" fmla="*/ 0 60000 65536"/>
                    <a:gd name="T13" fmla="*/ 0 60000 65536"/>
                    <a:gd name="T14" fmla="*/ 0 60000 65536"/>
                    <a:gd name="T15" fmla="*/ 0 w 876"/>
                    <a:gd name="T16" fmla="*/ 0 h 21"/>
                    <a:gd name="T17" fmla="*/ 876 w 876"/>
                    <a:gd name="T18" fmla="*/ 21 h 21"/>
                  </a:gdLst>
                  <a:ahLst/>
                  <a:cxnLst>
                    <a:cxn ang="T10">
                      <a:pos x="T0" y="T1"/>
                    </a:cxn>
                    <a:cxn ang="T11">
                      <a:pos x="T2" y="T3"/>
                    </a:cxn>
                    <a:cxn ang="T12">
                      <a:pos x="T4" y="T5"/>
                    </a:cxn>
                    <a:cxn ang="T13">
                      <a:pos x="T6" y="T7"/>
                    </a:cxn>
                    <a:cxn ang="T14">
                      <a:pos x="T8" y="T9"/>
                    </a:cxn>
                  </a:cxnLst>
                  <a:rect l="T15" t="T16" r="T17" b="T18"/>
                  <a:pathLst>
                    <a:path w="876" h="21">
                      <a:moveTo>
                        <a:pt x="0" y="0"/>
                      </a:moveTo>
                      <a:lnTo>
                        <a:pt x="875" y="0"/>
                      </a:lnTo>
                      <a:lnTo>
                        <a:pt x="875" y="20"/>
                      </a:lnTo>
                      <a:lnTo>
                        <a:pt x="0" y="20"/>
                      </a:lnTo>
                      <a:lnTo>
                        <a:pt x="0" y="0"/>
                      </a:lnTo>
                    </a:path>
                  </a:pathLst>
                </a:custGeom>
                <a:solidFill>
                  <a:srgbClr val="184818"/>
                </a:solidFill>
                <a:ln w="9525" cap="rnd">
                  <a:noFill/>
                  <a:round/>
                  <a:headEnd type="none" w="sm" len="sm"/>
                  <a:tailEnd type="none" w="sm" len="sm"/>
                </a:ln>
              </p:spPr>
              <p:txBody>
                <a:bodyPr/>
                <a:lstStyle/>
                <a:p>
                  <a:endParaRPr lang="en-US">
                    <a:solidFill>
                      <a:srgbClr val="FFFFFF"/>
                    </a:solidFill>
                  </a:endParaRPr>
                </a:p>
              </p:txBody>
            </p:sp>
            <p:sp>
              <p:nvSpPr>
                <p:cNvPr id="11684" name="Freeform 265"/>
                <p:cNvSpPr>
                  <a:spLocks/>
                </p:cNvSpPr>
                <p:nvPr/>
              </p:nvSpPr>
              <p:spPr bwMode="auto">
                <a:xfrm>
                  <a:off x="3667" y="1735"/>
                  <a:ext cx="876" cy="23"/>
                </a:xfrm>
                <a:custGeom>
                  <a:avLst/>
                  <a:gdLst>
                    <a:gd name="T0" fmla="*/ 0 w 876"/>
                    <a:gd name="T1" fmla="*/ 0 h 23"/>
                    <a:gd name="T2" fmla="*/ 875 w 876"/>
                    <a:gd name="T3" fmla="*/ 0 h 23"/>
                    <a:gd name="T4" fmla="*/ 875 w 876"/>
                    <a:gd name="T5" fmla="*/ 22 h 23"/>
                    <a:gd name="T6" fmla="*/ 0 w 876"/>
                    <a:gd name="T7" fmla="*/ 22 h 23"/>
                    <a:gd name="T8" fmla="*/ 0 w 876"/>
                    <a:gd name="T9" fmla="*/ 0 h 23"/>
                    <a:gd name="T10" fmla="*/ 0 60000 65536"/>
                    <a:gd name="T11" fmla="*/ 0 60000 65536"/>
                    <a:gd name="T12" fmla="*/ 0 60000 65536"/>
                    <a:gd name="T13" fmla="*/ 0 60000 65536"/>
                    <a:gd name="T14" fmla="*/ 0 60000 65536"/>
                    <a:gd name="T15" fmla="*/ 0 w 876"/>
                    <a:gd name="T16" fmla="*/ 0 h 23"/>
                    <a:gd name="T17" fmla="*/ 876 w 876"/>
                    <a:gd name="T18" fmla="*/ 23 h 23"/>
                  </a:gdLst>
                  <a:ahLst/>
                  <a:cxnLst>
                    <a:cxn ang="T10">
                      <a:pos x="T0" y="T1"/>
                    </a:cxn>
                    <a:cxn ang="T11">
                      <a:pos x="T2" y="T3"/>
                    </a:cxn>
                    <a:cxn ang="T12">
                      <a:pos x="T4" y="T5"/>
                    </a:cxn>
                    <a:cxn ang="T13">
                      <a:pos x="T6" y="T7"/>
                    </a:cxn>
                    <a:cxn ang="T14">
                      <a:pos x="T8" y="T9"/>
                    </a:cxn>
                  </a:cxnLst>
                  <a:rect l="T15" t="T16" r="T17" b="T18"/>
                  <a:pathLst>
                    <a:path w="876" h="23">
                      <a:moveTo>
                        <a:pt x="0" y="0"/>
                      </a:moveTo>
                      <a:lnTo>
                        <a:pt x="875" y="0"/>
                      </a:lnTo>
                      <a:lnTo>
                        <a:pt x="875" y="22"/>
                      </a:lnTo>
                      <a:lnTo>
                        <a:pt x="0" y="22"/>
                      </a:lnTo>
                      <a:lnTo>
                        <a:pt x="0" y="0"/>
                      </a:lnTo>
                    </a:path>
                  </a:pathLst>
                </a:custGeom>
                <a:solidFill>
                  <a:srgbClr val="104010"/>
                </a:solidFill>
                <a:ln w="9525" cap="rnd">
                  <a:noFill/>
                  <a:round/>
                  <a:headEnd type="none" w="sm" len="sm"/>
                  <a:tailEnd type="none" w="sm" len="sm"/>
                </a:ln>
              </p:spPr>
              <p:txBody>
                <a:bodyPr/>
                <a:lstStyle/>
                <a:p>
                  <a:endParaRPr lang="en-US">
                    <a:solidFill>
                      <a:srgbClr val="FFFFFF"/>
                    </a:solidFill>
                  </a:endParaRPr>
                </a:p>
              </p:txBody>
            </p:sp>
            <p:sp>
              <p:nvSpPr>
                <p:cNvPr id="11685" name="Rectangle 266"/>
                <p:cNvSpPr>
                  <a:spLocks noChangeArrowheads="1"/>
                </p:cNvSpPr>
                <p:nvPr/>
              </p:nvSpPr>
              <p:spPr bwMode="auto">
                <a:xfrm>
                  <a:off x="3736" y="1647"/>
                  <a:ext cx="115" cy="63"/>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sp>
              <p:nvSpPr>
                <p:cNvPr id="11686" name="Rectangle 267" descr="Narrow vertical"/>
                <p:cNvSpPr>
                  <a:spLocks noChangeArrowheads="1"/>
                </p:cNvSpPr>
                <p:nvPr/>
              </p:nvSpPr>
              <p:spPr bwMode="auto">
                <a:xfrm>
                  <a:off x="3694" y="1748"/>
                  <a:ext cx="390" cy="17"/>
                </a:xfrm>
                <a:prstGeom prst="rect">
                  <a:avLst/>
                </a:prstGeom>
                <a:pattFill prst="narVert">
                  <a:fgClr>
                    <a:srgbClr val="FF9900"/>
                  </a:fgClr>
                  <a:bgClr>
                    <a:srgbClr val="FFFF00"/>
                  </a:bgClr>
                </a:pattFill>
                <a:ln w="12700">
                  <a:solidFill>
                    <a:srgbClr val="000000"/>
                  </a:solidFill>
                  <a:miter lim="800000"/>
                  <a:headEnd/>
                  <a:tailEnd/>
                </a:ln>
              </p:spPr>
              <p:txBody>
                <a:bodyPr wrap="none" anchor="ctr"/>
                <a:lstStyle/>
                <a:p>
                  <a:endParaRPr lang="en-US">
                    <a:solidFill>
                      <a:srgbClr val="FFFFFF"/>
                    </a:solidFill>
                  </a:endParaRPr>
                </a:p>
              </p:txBody>
            </p:sp>
            <p:sp>
              <p:nvSpPr>
                <p:cNvPr id="11687" name="Rectangle 268" descr="Narrow vertical"/>
                <p:cNvSpPr>
                  <a:spLocks noChangeArrowheads="1"/>
                </p:cNvSpPr>
                <p:nvPr/>
              </p:nvSpPr>
              <p:spPr bwMode="auto">
                <a:xfrm>
                  <a:off x="4127" y="1748"/>
                  <a:ext cx="390" cy="17"/>
                </a:xfrm>
                <a:prstGeom prst="rect">
                  <a:avLst/>
                </a:prstGeom>
                <a:pattFill prst="narVert">
                  <a:fgClr>
                    <a:srgbClr val="FF9900"/>
                  </a:fgClr>
                  <a:bgClr>
                    <a:srgbClr val="FFFF00"/>
                  </a:bgClr>
                </a:pattFill>
                <a:ln w="12700">
                  <a:solidFill>
                    <a:srgbClr val="000000"/>
                  </a:solidFill>
                  <a:miter lim="800000"/>
                  <a:headEnd/>
                  <a:tailEnd/>
                </a:ln>
              </p:spPr>
              <p:txBody>
                <a:bodyPr wrap="none" anchor="ctr"/>
                <a:lstStyle/>
                <a:p>
                  <a:endParaRPr lang="en-US">
                    <a:solidFill>
                      <a:srgbClr val="FFFFFF"/>
                    </a:solidFill>
                  </a:endParaRPr>
                </a:p>
              </p:txBody>
            </p:sp>
            <p:sp>
              <p:nvSpPr>
                <p:cNvPr id="11688" name="Rectangle 269"/>
                <p:cNvSpPr>
                  <a:spLocks noChangeArrowheads="1"/>
                </p:cNvSpPr>
                <p:nvPr/>
              </p:nvSpPr>
              <p:spPr bwMode="auto">
                <a:xfrm>
                  <a:off x="3894" y="1647"/>
                  <a:ext cx="119" cy="61"/>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sp>
              <p:nvSpPr>
                <p:cNvPr id="11689" name="Rectangle 270"/>
                <p:cNvSpPr>
                  <a:spLocks noChangeArrowheads="1"/>
                </p:cNvSpPr>
                <p:nvPr/>
              </p:nvSpPr>
              <p:spPr bwMode="auto">
                <a:xfrm>
                  <a:off x="4053" y="1647"/>
                  <a:ext cx="117" cy="63"/>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sp>
              <p:nvSpPr>
                <p:cNvPr id="11690" name="Rectangle 271"/>
                <p:cNvSpPr>
                  <a:spLocks noChangeArrowheads="1"/>
                </p:cNvSpPr>
                <p:nvPr/>
              </p:nvSpPr>
              <p:spPr bwMode="auto">
                <a:xfrm>
                  <a:off x="4212" y="1647"/>
                  <a:ext cx="116" cy="61"/>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sp>
              <p:nvSpPr>
                <p:cNvPr id="11691" name="Rectangle 272"/>
                <p:cNvSpPr>
                  <a:spLocks noChangeArrowheads="1"/>
                </p:cNvSpPr>
                <p:nvPr/>
              </p:nvSpPr>
              <p:spPr bwMode="auto">
                <a:xfrm>
                  <a:off x="4370" y="1647"/>
                  <a:ext cx="118" cy="61"/>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grpSp>
          <p:grpSp>
            <p:nvGrpSpPr>
              <p:cNvPr id="19" name="Group 273"/>
              <p:cNvGrpSpPr>
                <a:grpSpLocks/>
              </p:cNvGrpSpPr>
              <p:nvPr/>
            </p:nvGrpSpPr>
            <p:grpSpPr bwMode="auto">
              <a:xfrm rot="-1273006">
                <a:off x="4853" y="1935"/>
                <a:ext cx="462" cy="182"/>
                <a:chOff x="3667" y="1613"/>
                <a:chExt cx="876" cy="152"/>
              </a:xfrm>
            </p:grpSpPr>
            <p:sp>
              <p:nvSpPr>
                <p:cNvPr id="11648" name="Rectangle 274"/>
                <p:cNvSpPr>
                  <a:spLocks noChangeArrowheads="1"/>
                </p:cNvSpPr>
                <p:nvPr/>
              </p:nvSpPr>
              <p:spPr bwMode="auto">
                <a:xfrm>
                  <a:off x="3678" y="1694"/>
                  <a:ext cx="390" cy="21"/>
                </a:xfrm>
                <a:prstGeom prst="rect">
                  <a:avLst/>
                </a:prstGeom>
                <a:noFill/>
                <a:ln w="12700">
                  <a:solidFill>
                    <a:srgbClr val="000000"/>
                  </a:solidFill>
                  <a:miter lim="800000"/>
                  <a:headEnd/>
                  <a:tailEnd/>
                </a:ln>
              </p:spPr>
              <p:txBody>
                <a:bodyPr wrap="none" anchor="ctr"/>
                <a:lstStyle/>
                <a:p>
                  <a:endParaRPr lang="en-US">
                    <a:solidFill>
                      <a:srgbClr val="FFFFFF"/>
                    </a:solidFill>
                  </a:endParaRPr>
                </a:p>
              </p:txBody>
            </p:sp>
            <p:sp>
              <p:nvSpPr>
                <p:cNvPr id="11649" name="Rectangle 275"/>
                <p:cNvSpPr>
                  <a:spLocks noChangeArrowheads="1"/>
                </p:cNvSpPr>
                <p:nvPr/>
              </p:nvSpPr>
              <p:spPr bwMode="auto">
                <a:xfrm>
                  <a:off x="4113" y="1694"/>
                  <a:ext cx="390" cy="21"/>
                </a:xfrm>
                <a:prstGeom prst="rect">
                  <a:avLst/>
                </a:prstGeom>
                <a:noFill/>
                <a:ln w="12700">
                  <a:solidFill>
                    <a:srgbClr val="000000"/>
                  </a:solidFill>
                  <a:miter lim="800000"/>
                  <a:headEnd/>
                  <a:tailEnd/>
                </a:ln>
              </p:spPr>
              <p:txBody>
                <a:bodyPr wrap="none" anchor="ctr"/>
                <a:lstStyle/>
                <a:p>
                  <a:endParaRPr lang="en-US">
                    <a:solidFill>
                      <a:srgbClr val="FFFFFF"/>
                    </a:solidFill>
                  </a:endParaRPr>
                </a:p>
              </p:txBody>
            </p:sp>
            <p:sp>
              <p:nvSpPr>
                <p:cNvPr id="11650" name="Freeform 276"/>
                <p:cNvSpPr>
                  <a:spLocks/>
                </p:cNvSpPr>
                <p:nvPr/>
              </p:nvSpPr>
              <p:spPr bwMode="auto">
                <a:xfrm>
                  <a:off x="3667" y="1613"/>
                  <a:ext cx="876" cy="22"/>
                </a:xfrm>
                <a:custGeom>
                  <a:avLst/>
                  <a:gdLst>
                    <a:gd name="T0" fmla="*/ 0 w 876"/>
                    <a:gd name="T1" fmla="*/ 0 h 22"/>
                    <a:gd name="T2" fmla="*/ 875 w 876"/>
                    <a:gd name="T3" fmla="*/ 0 h 22"/>
                    <a:gd name="T4" fmla="*/ 875 w 876"/>
                    <a:gd name="T5" fmla="*/ 21 h 22"/>
                    <a:gd name="T6" fmla="*/ 0 w 876"/>
                    <a:gd name="T7" fmla="*/ 21 h 22"/>
                    <a:gd name="T8" fmla="*/ 0 w 876"/>
                    <a:gd name="T9" fmla="*/ 0 h 22"/>
                    <a:gd name="T10" fmla="*/ 0 60000 65536"/>
                    <a:gd name="T11" fmla="*/ 0 60000 65536"/>
                    <a:gd name="T12" fmla="*/ 0 60000 65536"/>
                    <a:gd name="T13" fmla="*/ 0 60000 65536"/>
                    <a:gd name="T14" fmla="*/ 0 60000 65536"/>
                    <a:gd name="T15" fmla="*/ 0 w 876"/>
                    <a:gd name="T16" fmla="*/ 0 h 22"/>
                    <a:gd name="T17" fmla="*/ 876 w 876"/>
                    <a:gd name="T18" fmla="*/ 22 h 22"/>
                  </a:gdLst>
                  <a:ahLst/>
                  <a:cxnLst>
                    <a:cxn ang="T10">
                      <a:pos x="T0" y="T1"/>
                    </a:cxn>
                    <a:cxn ang="T11">
                      <a:pos x="T2" y="T3"/>
                    </a:cxn>
                    <a:cxn ang="T12">
                      <a:pos x="T4" y="T5"/>
                    </a:cxn>
                    <a:cxn ang="T13">
                      <a:pos x="T6" y="T7"/>
                    </a:cxn>
                    <a:cxn ang="T14">
                      <a:pos x="T8" y="T9"/>
                    </a:cxn>
                  </a:cxnLst>
                  <a:rect l="T15" t="T16" r="T17" b="T18"/>
                  <a:pathLst>
                    <a:path w="876" h="22">
                      <a:moveTo>
                        <a:pt x="0" y="0"/>
                      </a:moveTo>
                      <a:lnTo>
                        <a:pt x="875" y="0"/>
                      </a:lnTo>
                      <a:lnTo>
                        <a:pt x="875" y="21"/>
                      </a:lnTo>
                      <a:lnTo>
                        <a:pt x="0" y="21"/>
                      </a:lnTo>
                      <a:lnTo>
                        <a:pt x="0" y="0"/>
                      </a:lnTo>
                    </a:path>
                  </a:pathLst>
                </a:custGeom>
                <a:solidFill>
                  <a:srgbClr val="339933"/>
                </a:solidFill>
                <a:ln w="9525" cap="rnd">
                  <a:noFill/>
                  <a:round/>
                  <a:headEnd type="none" w="sm" len="sm"/>
                  <a:tailEnd type="none" w="sm" len="sm"/>
                </a:ln>
              </p:spPr>
              <p:txBody>
                <a:bodyPr/>
                <a:lstStyle/>
                <a:p>
                  <a:endParaRPr lang="en-US">
                    <a:solidFill>
                      <a:srgbClr val="FFFFFF"/>
                    </a:solidFill>
                  </a:endParaRPr>
                </a:p>
              </p:txBody>
            </p:sp>
            <p:sp>
              <p:nvSpPr>
                <p:cNvPr id="11651" name="Freeform 277"/>
                <p:cNvSpPr>
                  <a:spLocks/>
                </p:cNvSpPr>
                <p:nvPr/>
              </p:nvSpPr>
              <p:spPr bwMode="auto">
                <a:xfrm>
                  <a:off x="3667" y="1631"/>
                  <a:ext cx="876" cy="23"/>
                </a:xfrm>
                <a:custGeom>
                  <a:avLst/>
                  <a:gdLst>
                    <a:gd name="T0" fmla="*/ 0 w 876"/>
                    <a:gd name="T1" fmla="*/ 0 h 23"/>
                    <a:gd name="T2" fmla="*/ 875 w 876"/>
                    <a:gd name="T3" fmla="*/ 0 h 23"/>
                    <a:gd name="T4" fmla="*/ 875 w 876"/>
                    <a:gd name="T5" fmla="*/ 22 h 23"/>
                    <a:gd name="T6" fmla="*/ 0 w 876"/>
                    <a:gd name="T7" fmla="*/ 22 h 23"/>
                    <a:gd name="T8" fmla="*/ 0 w 876"/>
                    <a:gd name="T9" fmla="*/ 0 h 23"/>
                    <a:gd name="T10" fmla="*/ 0 60000 65536"/>
                    <a:gd name="T11" fmla="*/ 0 60000 65536"/>
                    <a:gd name="T12" fmla="*/ 0 60000 65536"/>
                    <a:gd name="T13" fmla="*/ 0 60000 65536"/>
                    <a:gd name="T14" fmla="*/ 0 60000 65536"/>
                    <a:gd name="T15" fmla="*/ 0 w 876"/>
                    <a:gd name="T16" fmla="*/ 0 h 23"/>
                    <a:gd name="T17" fmla="*/ 876 w 876"/>
                    <a:gd name="T18" fmla="*/ 23 h 23"/>
                  </a:gdLst>
                  <a:ahLst/>
                  <a:cxnLst>
                    <a:cxn ang="T10">
                      <a:pos x="T0" y="T1"/>
                    </a:cxn>
                    <a:cxn ang="T11">
                      <a:pos x="T2" y="T3"/>
                    </a:cxn>
                    <a:cxn ang="T12">
                      <a:pos x="T4" y="T5"/>
                    </a:cxn>
                    <a:cxn ang="T13">
                      <a:pos x="T6" y="T7"/>
                    </a:cxn>
                    <a:cxn ang="T14">
                      <a:pos x="T8" y="T9"/>
                    </a:cxn>
                  </a:cxnLst>
                  <a:rect l="T15" t="T16" r="T17" b="T18"/>
                  <a:pathLst>
                    <a:path w="876" h="23">
                      <a:moveTo>
                        <a:pt x="0" y="0"/>
                      </a:moveTo>
                      <a:lnTo>
                        <a:pt x="875" y="0"/>
                      </a:lnTo>
                      <a:lnTo>
                        <a:pt x="875" y="22"/>
                      </a:lnTo>
                      <a:lnTo>
                        <a:pt x="0" y="22"/>
                      </a:lnTo>
                      <a:lnTo>
                        <a:pt x="0" y="0"/>
                      </a:lnTo>
                    </a:path>
                  </a:pathLst>
                </a:custGeom>
                <a:solidFill>
                  <a:srgbClr val="309830"/>
                </a:solidFill>
                <a:ln w="9525" cap="rnd">
                  <a:noFill/>
                  <a:round/>
                  <a:headEnd type="none" w="sm" len="sm"/>
                  <a:tailEnd type="none" w="sm" len="sm"/>
                </a:ln>
              </p:spPr>
              <p:txBody>
                <a:bodyPr/>
                <a:lstStyle/>
                <a:p>
                  <a:endParaRPr lang="en-US">
                    <a:solidFill>
                      <a:srgbClr val="FFFFFF"/>
                    </a:solidFill>
                  </a:endParaRPr>
                </a:p>
              </p:txBody>
            </p:sp>
            <p:sp>
              <p:nvSpPr>
                <p:cNvPr id="11652" name="Freeform 278"/>
                <p:cNvSpPr>
                  <a:spLocks/>
                </p:cNvSpPr>
                <p:nvPr/>
              </p:nvSpPr>
              <p:spPr bwMode="auto">
                <a:xfrm>
                  <a:off x="3667" y="1641"/>
                  <a:ext cx="876" cy="20"/>
                </a:xfrm>
                <a:custGeom>
                  <a:avLst/>
                  <a:gdLst>
                    <a:gd name="T0" fmla="*/ 0 w 876"/>
                    <a:gd name="T1" fmla="*/ 0 h 20"/>
                    <a:gd name="T2" fmla="*/ 875 w 876"/>
                    <a:gd name="T3" fmla="*/ 0 h 20"/>
                    <a:gd name="T4" fmla="*/ 875 w 876"/>
                    <a:gd name="T5" fmla="*/ 19 h 20"/>
                    <a:gd name="T6" fmla="*/ 0 w 876"/>
                    <a:gd name="T7" fmla="*/ 19 h 20"/>
                    <a:gd name="T8" fmla="*/ 0 w 876"/>
                    <a:gd name="T9" fmla="*/ 0 h 20"/>
                    <a:gd name="T10" fmla="*/ 0 60000 65536"/>
                    <a:gd name="T11" fmla="*/ 0 60000 65536"/>
                    <a:gd name="T12" fmla="*/ 0 60000 65536"/>
                    <a:gd name="T13" fmla="*/ 0 60000 65536"/>
                    <a:gd name="T14" fmla="*/ 0 60000 65536"/>
                    <a:gd name="T15" fmla="*/ 0 w 876"/>
                    <a:gd name="T16" fmla="*/ 0 h 20"/>
                    <a:gd name="T17" fmla="*/ 876 w 876"/>
                    <a:gd name="T18" fmla="*/ 20 h 20"/>
                  </a:gdLst>
                  <a:ahLst/>
                  <a:cxnLst>
                    <a:cxn ang="T10">
                      <a:pos x="T0" y="T1"/>
                    </a:cxn>
                    <a:cxn ang="T11">
                      <a:pos x="T2" y="T3"/>
                    </a:cxn>
                    <a:cxn ang="T12">
                      <a:pos x="T4" y="T5"/>
                    </a:cxn>
                    <a:cxn ang="T13">
                      <a:pos x="T6" y="T7"/>
                    </a:cxn>
                    <a:cxn ang="T14">
                      <a:pos x="T8" y="T9"/>
                    </a:cxn>
                  </a:cxnLst>
                  <a:rect l="T15" t="T16" r="T17" b="T18"/>
                  <a:pathLst>
                    <a:path w="876" h="20">
                      <a:moveTo>
                        <a:pt x="0" y="0"/>
                      </a:moveTo>
                      <a:lnTo>
                        <a:pt x="875" y="0"/>
                      </a:lnTo>
                      <a:lnTo>
                        <a:pt x="875" y="19"/>
                      </a:lnTo>
                      <a:lnTo>
                        <a:pt x="0" y="19"/>
                      </a:lnTo>
                      <a:lnTo>
                        <a:pt x="0" y="0"/>
                      </a:lnTo>
                    </a:path>
                  </a:pathLst>
                </a:custGeom>
                <a:solidFill>
                  <a:srgbClr val="309030"/>
                </a:solidFill>
                <a:ln w="9525" cap="rnd">
                  <a:noFill/>
                  <a:round/>
                  <a:headEnd type="none" w="sm" len="sm"/>
                  <a:tailEnd type="none" w="sm" len="sm"/>
                </a:ln>
              </p:spPr>
              <p:txBody>
                <a:bodyPr/>
                <a:lstStyle/>
                <a:p>
                  <a:endParaRPr lang="en-US">
                    <a:solidFill>
                      <a:srgbClr val="FFFFFF"/>
                    </a:solidFill>
                  </a:endParaRPr>
                </a:p>
              </p:txBody>
            </p:sp>
            <p:sp>
              <p:nvSpPr>
                <p:cNvPr id="11653" name="Freeform 279"/>
                <p:cNvSpPr>
                  <a:spLocks/>
                </p:cNvSpPr>
                <p:nvPr/>
              </p:nvSpPr>
              <p:spPr bwMode="auto">
                <a:xfrm>
                  <a:off x="3667" y="1650"/>
                  <a:ext cx="876" cy="22"/>
                </a:xfrm>
                <a:custGeom>
                  <a:avLst/>
                  <a:gdLst>
                    <a:gd name="T0" fmla="*/ 0 w 876"/>
                    <a:gd name="T1" fmla="*/ 0 h 22"/>
                    <a:gd name="T2" fmla="*/ 875 w 876"/>
                    <a:gd name="T3" fmla="*/ 0 h 22"/>
                    <a:gd name="T4" fmla="*/ 875 w 876"/>
                    <a:gd name="T5" fmla="*/ 21 h 22"/>
                    <a:gd name="T6" fmla="*/ 0 w 876"/>
                    <a:gd name="T7" fmla="*/ 21 h 22"/>
                    <a:gd name="T8" fmla="*/ 0 w 876"/>
                    <a:gd name="T9" fmla="*/ 0 h 22"/>
                    <a:gd name="T10" fmla="*/ 0 60000 65536"/>
                    <a:gd name="T11" fmla="*/ 0 60000 65536"/>
                    <a:gd name="T12" fmla="*/ 0 60000 65536"/>
                    <a:gd name="T13" fmla="*/ 0 60000 65536"/>
                    <a:gd name="T14" fmla="*/ 0 60000 65536"/>
                    <a:gd name="T15" fmla="*/ 0 w 876"/>
                    <a:gd name="T16" fmla="*/ 0 h 22"/>
                    <a:gd name="T17" fmla="*/ 876 w 876"/>
                    <a:gd name="T18" fmla="*/ 22 h 22"/>
                  </a:gdLst>
                  <a:ahLst/>
                  <a:cxnLst>
                    <a:cxn ang="T10">
                      <a:pos x="T0" y="T1"/>
                    </a:cxn>
                    <a:cxn ang="T11">
                      <a:pos x="T2" y="T3"/>
                    </a:cxn>
                    <a:cxn ang="T12">
                      <a:pos x="T4" y="T5"/>
                    </a:cxn>
                    <a:cxn ang="T13">
                      <a:pos x="T6" y="T7"/>
                    </a:cxn>
                    <a:cxn ang="T14">
                      <a:pos x="T8" y="T9"/>
                    </a:cxn>
                  </a:cxnLst>
                  <a:rect l="T15" t="T16" r="T17" b="T18"/>
                  <a:pathLst>
                    <a:path w="876" h="22">
                      <a:moveTo>
                        <a:pt x="0" y="0"/>
                      </a:moveTo>
                      <a:lnTo>
                        <a:pt x="875" y="0"/>
                      </a:lnTo>
                      <a:lnTo>
                        <a:pt x="875" y="21"/>
                      </a:lnTo>
                      <a:lnTo>
                        <a:pt x="0" y="21"/>
                      </a:lnTo>
                      <a:lnTo>
                        <a:pt x="0" y="0"/>
                      </a:lnTo>
                    </a:path>
                  </a:pathLst>
                </a:custGeom>
                <a:solidFill>
                  <a:srgbClr val="288828"/>
                </a:solidFill>
                <a:ln w="9525" cap="rnd">
                  <a:noFill/>
                  <a:round/>
                  <a:headEnd type="none" w="sm" len="sm"/>
                  <a:tailEnd type="none" w="sm" len="sm"/>
                </a:ln>
              </p:spPr>
              <p:txBody>
                <a:bodyPr/>
                <a:lstStyle/>
                <a:p>
                  <a:endParaRPr lang="en-US">
                    <a:solidFill>
                      <a:srgbClr val="FFFFFF"/>
                    </a:solidFill>
                  </a:endParaRPr>
                </a:p>
              </p:txBody>
            </p:sp>
            <p:sp>
              <p:nvSpPr>
                <p:cNvPr id="11654" name="Freeform 280"/>
                <p:cNvSpPr>
                  <a:spLocks/>
                </p:cNvSpPr>
                <p:nvPr/>
              </p:nvSpPr>
              <p:spPr bwMode="auto">
                <a:xfrm>
                  <a:off x="3667" y="1658"/>
                  <a:ext cx="876" cy="22"/>
                </a:xfrm>
                <a:custGeom>
                  <a:avLst/>
                  <a:gdLst>
                    <a:gd name="T0" fmla="*/ 0 w 876"/>
                    <a:gd name="T1" fmla="*/ 0 h 22"/>
                    <a:gd name="T2" fmla="*/ 875 w 876"/>
                    <a:gd name="T3" fmla="*/ 0 h 22"/>
                    <a:gd name="T4" fmla="*/ 875 w 876"/>
                    <a:gd name="T5" fmla="*/ 21 h 22"/>
                    <a:gd name="T6" fmla="*/ 0 w 876"/>
                    <a:gd name="T7" fmla="*/ 21 h 22"/>
                    <a:gd name="T8" fmla="*/ 0 w 876"/>
                    <a:gd name="T9" fmla="*/ 0 h 22"/>
                    <a:gd name="T10" fmla="*/ 0 60000 65536"/>
                    <a:gd name="T11" fmla="*/ 0 60000 65536"/>
                    <a:gd name="T12" fmla="*/ 0 60000 65536"/>
                    <a:gd name="T13" fmla="*/ 0 60000 65536"/>
                    <a:gd name="T14" fmla="*/ 0 60000 65536"/>
                    <a:gd name="T15" fmla="*/ 0 w 876"/>
                    <a:gd name="T16" fmla="*/ 0 h 22"/>
                    <a:gd name="T17" fmla="*/ 876 w 876"/>
                    <a:gd name="T18" fmla="*/ 22 h 22"/>
                  </a:gdLst>
                  <a:ahLst/>
                  <a:cxnLst>
                    <a:cxn ang="T10">
                      <a:pos x="T0" y="T1"/>
                    </a:cxn>
                    <a:cxn ang="T11">
                      <a:pos x="T2" y="T3"/>
                    </a:cxn>
                    <a:cxn ang="T12">
                      <a:pos x="T4" y="T5"/>
                    </a:cxn>
                    <a:cxn ang="T13">
                      <a:pos x="T6" y="T7"/>
                    </a:cxn>
                    <a:cxn ang="T14">
                      <a:pos x="T8" y="T9"/>
                    </a:cxn>
                  </a:cxnLst>
                  <a:rect l="T15" t="T16" r="T17" b="T18"/>
                  <a:pathLst>
                    <a:path w="876" h="22">
                      <a:moveTo>
                        <a:pt x="0" y="0"/>
                      </a:moveTo>
                      <a:lnTo>
                        <a:pt x="875" y="0"/>
                      </a:lnTo>
                      <a:lnTo>
                        <a:pt x="875" y="21"/>
                      </a:lnTo>
                      <a:lnTo>
                        <a:pt x="0" y="21"/>
                      </a:lnTo>
                      <a:lnTo>
                        <a:pt x="0" y="0"/>
                      </a:lnTo>
                    </a:path>
                  </a:pathLst>
                </a:custGeom>
                <a:solidFill>
                  <a:srgbClr val="288028"/>
                </a:solidFill>
                <a:ln w="9525" cap="rnd">
                  <a:noFill/>
                  <a:round/>
                  <a:headEnd type="none" w="sm" len="sm"/>
                  <a:tailEnd type="none" w="sm" len="sm"/>
                </a:ln>
              </p:spPr>
              <p:txBody>
                <a:bodyPr/>
                <a:lstStyle/>
                <a:p>
                  <a:endParaRPr lang="en-US">
                    <a:solidFill>
                      <a:srgbClr val="FFFFFF"/>
                    </a:solidFill>
                  </a:endParaRPr>
                </a:p>
              </p:txBody>
            </p:sp>
            <p:sp>
              <p:nvSpPr>
                <p:cNvPr id="11655" name="Freeform 281"/>
                <p:cNvSpPr>
                  <a:spLocks/>
                </p:cNvSpPr>
                <p:nvPr/>
              </p:nvSpPr>
              <p:spPr bwMode="auto">
                <a:xfrm>
                  <a:off x="3667" y="1669"/>
                  <a:ext cx="876" cy="21"/>
                </a:xfrm>
                <a:custGeom>
                  <a:avLst/>
                  <a:gdLst>
                    <a:gd name="T0" fmla="*/ 0 w 876"/>
                    <a:gd name="T1" fmla="*/ 0 h 21"/>
                    <a:gd name="T2" fmla="*/ 875 w 876"/>
                    <a:gd name="T3" fmla="*/ 0 h 21"/>
                    <a:gd name="T4" fmla="*/ 875 w 876"/>
                    <a:gd name="T5" fmla="*/ 20 h 21"/>
                    <a:gd name="T6" fmla="*/ 0 w 876"/>
                    <a:gd name="T7" fmla="*/ 20 h 21"/>
                    <a:gd name="T8" fmla="*/ 0 w 876"/>
                    <a:gd name="T9" fmla="*/ 0 h 21"/>
                    <a:gd name="T10" fmla="*/ 0 60000 65536"/>
                    <a:gd name="T11" fmla="*/ 0 60000 65536"/>
                    <a:gd name="T12" fmla="*/ 0 60000 65536"/>
                    <a:gd name="T13" fmla="*/ 0 60000 65536"/>
                    <a:gd name="T14" fmla="*/ 0 60000 65536"/>
                    <a:gd name="T15" fmla="*/ 0 w 876"/>
                    <a:gd name="T16" fmla="*/ 0 h 21"/>
                    <a:gd name="T17" fmla="*/ 876 w 876"/>
                    <a:gd name="T18" fmla="*/ 21 h 21"/>
                  </a:gdLst>
                  <a:ahLst/>
                  <a:cxnLst>
                    <a:cxn ang="T10">
                      <a:pos x="T0" y="T1"/>
                    </a:cxn>
                    <a:cxn ang="T11">
                      <a:pos x="T2" y="T3"/>
                    </a:cxn>
                    <a:cxn ang="T12">
                      <a:pos x="T4" y="T5"/>
                    </a:cxn>
                    <a:cxn ang="T13">
                      <a:pos x="T6" y="T7"/>
                    </a:cxn>
                    <a:cxn ang="T14">
                      <a:pos x="T8" y="T9"/>
                    </a:cxn>
                  </a:cxnLst>
                  <a:rect l="T15" t="T16" r="T17" b="T18"/>
                  <a:pathLst>
                    <a:path w="876" h="21">
                      <a:moveTo>
                        <a:pt x="0" y="0"/>
                      </a:moveTo>
                      <a:lnTo>
                        <a:pt x="875" y="0"/>
                      </a:lnTo>
                      <a:lnTo>
                        <a:pt x="875" y="20"/>
                      </a:lnTo>
                      <a:lnTo>
                        <a:pt x="0" y="20"/>
                      </a:lnTo>
                      <a:lnTo>
                        <a:pt x="0" y="0"/>
                      </a:lnTo>
                    </a:path>
                  </a:pathLst>
                </a:custGeom>
                <a:solidFill>
                  <a:srgbClr val="287828"/>
                </a:solidFill>
                <a:ln w="9525" cap="rnd">
                  <a:noFill/>
                  <a:round/>
                  <a:headEnd type="none" w="sm" len="sm"/>
                  <a:tailEnd type="none" w="sm" len="sm"/>
                </a:ln>
              </p:spPr>
              <p:txBody>
                <a:bodyPr/>
                <a:lstStyle/>
                <a:p>
                  <a:endParaRPr lang="en-US">
                    <a:solidFill>
                      <a:srgbClr val="FFFFFF"/>
                    </a:solidFill>
                  </a:endParaRPr>
                </a:p>
              </p:txBody>
            </p:sp>
            <p:sp>
              <p:nvSpPr>
                <p:cNvPr id="11656" name="Freeform 282"/>
                <p:cNvSpPr>
                  <a:spLocks/>
                </p:cNvSpPr>
                <p:nvPr/>
              </p:nvSpPr>
              <p:spPr bwMode="auto">
                <a:xfrm>
                  <a:off x="3667" y="1679"/>
                  <a:ext cx="876" cy="22"/>
                </a:xfrm>
                <a:custGeom>
                  <a:avLst/>
                  <a:gdLst>
                    <a:gd name="T0" fmla="*/ 0 w 876"/>
                    <a:gd name="T1" fmla="*/ 0 h 22"/>
                    <a:gd name="T2" fmla="*/ 875 w 876"/>
                    <a:gd name="T3" fmla="*/ 0 h 22"/>
                    <a:gd name="T4" fmla="*/ 875 w 876"/>
                    <a:gd name="T5" fmla="*/ 21 h 22"/>
                    <a:gd name="T6" fmla="*/ 0 w 876"/>
                    <a:gd name="T7" fmla="*/ 21 h 22"/>
                    <a:gd name="T8" fmla="*/ 0 w 876"/>
                    <a:gd name="T9" fmla="*/ 0 h 22"/>
                    <a:gd name="T10" fmla="*/ 0 60000 65536"/>
                    <a:gd name="T11" fmla="*/ 0 60000 65536"/>
                    <a:gd name="T12" fmla="*/ 0 60000 65536"/>
                    <a:gd name="T13" fmla="*/ 0 60000 65536"/>
                    <a:gd name="T14" fmla="*/ 0 60000 65536"/>
                    <a:gd name="T15" fmla="*/ 0 w 876"/>
                    <a:gd name="T16" fmla="*/ 0 h 22"/>
                    <a:gd name="T17" fmla="*/ 876 w 876"/>
                    <a:gd name="T18" fmla="*/ 22 h 22"/>
                  </a:gdLst>
                  <a:ahLst/>
                  <a:cxnLst>
                    <a:cxn ang="T10">
                      <a:pos x="T0" y="T1"/>
                    </a:cxn>
                    <a:cxn ang="T11">
                      <a:pos x="T2" y="T3"/>
                    </a:cxn>
                    <a:cxn ang="T12">
                      <a:pos x="T4" y="T5"/>
                    </a:cxn>
                    <a:cxn ang="T13">
                      <a:pos x="T6" y="T7"/>
                    </a:cxn>
                    <a:cxn ang="T14">
                      <a:pos x="T8" y="T9"/>
                    </a:cxn>
                  </a:cxnLst>
                  <a:rect l="T15" t="T16" r="T17" b="T18"/>
                  <a:pathLst>
                    <a:path w="876" h="22">
                      <a:moveTo>
                        <a:pt x="0" y="0"/>
                      </a:moveTo>
                      <a:lnTo>
                        <a:pt x="875" y="0"/>
                      </a:lnTo>
                      <a:lnTo>
                        <a:pt x="875" y="21"/>
                      </a:lnTo>
                      <a:lnTo>
                        <a:pt x="0" y="21"/>
                      </a:lnTo>
                      <a:lnTo>
                        <a:pt x="0" y="0"/>
                      </a:lnTo>
                    </a:path>
                  </a:pathLst>
                </a:custGeom>
                <a:solidFill>
                  <a:srgbClr val="287020"/>
                </a:solidFill>
                <a:ln w="9525" cap="rnd">
                  <a:noFill/>
                  <a:round/>
                  <a:headEnd type="none" w="sm" len="sm"/>
                  <a:tailEnd type="none" w="sm" len="sm"/>
                </a:ln>
              </p:spPr>
              <p:txBody>
                <a:bodyPr/>
                <a:lstStyle/>
                <a:p>
                  <a:endParaRPr lang="en-US">
                    <a:solidFill>
                      <a:srgbClr val="FFFFFF"/>
                    </a:solidFill>
                  </a:endParaRPr>
                </a:p>
              </p:txBody>
            </p:sp>
            <p:sp>
              <p:nvSpPr>
                <p:cNvPr id="11657" name="Freeform 283"/>
                <p:cNvSpPr>
                  <a:spLocks/>
                </p:cNvSpPr>
                <p:nvPr/>
              </p:nvSpPr>
              <p:spPr bwMode="auto">
                <a:xfrm>
                  <a:off x="3667" y="1689"/>
                  <a:ext cx="876" cy="23"/>
                </a:xfrm>
                <a:custGeom>
                  <a:avLst/>
                  <a:gdLst>
                    <a:gd name="T0" fmla="*/ 0 w 876"/>
                    <a:gd name="T1" fmla="*/ 0 h 23"/>
                    <a:gd name="T2" fmla="*/ 875 w 876"/>
                    <a:gd name="T3" fmla="*/ 0 h 23"/>
                    <a:gd name="T4" fmla="*/ 875 w 876"/>
                    <a:gd name="T5" fmla="*/ 22 h 23"/>
                    <a:gd name="T6" fmla="*/ 0 w 876"/>
                    <a:gd name="T7" fmla="*/ 22 h 23"/>
                    <a:gd name="T8" fmla="*/ 0 w 876"/>
                    <a:gd name="T9" fmla="*/ 0 h 23"/>
                    <a:gd name="T10" fmla="*/ 0 60000 65536"/>
                    <a:gd name="T11" fmla="*/ 0 60000 65536"/>
                    <a:gd name="T12" fmla="*/ 0 60000 65536"/>
                    <a:gd name="T13" fmla="*/ 0 60000 65536"/>
                    <a:gd name="T14" fmla="*/ 0 60000 65536"/>
                    <a:gd name="T15" fmla="*/ 0 w 876"/>
                    <a:gd name="T16" fmla="*/ 0 h 23"/>
                    <a:gd name="T17" fmla="*/ 876 w 876"/>
                    <a:gd name="T18" fmla="*/ 23 h 23"/>
                  </a:gdLst>
                  <a:ahLst/>
                  <a:cxnLst>
                    <a:cxn ang="T10">
                      <a:pos x="T0" y="T1"/>
                    </a:cxn>
                    <a:cxn ang="T11">
                      <a:pos x="T2" y="T3"/>
                    </a:cxn>
                    <a:cxn ang="T12">
                      <a:pos x="T4" y="T5"/>
                    </a:cxn>
                    <a:cxn ang="T13">
                      <a:pos x="T6" y="T7"/>
                    </a:cxn>
                    <a:cxn ang="T14">
                      <a:pos x="T8" y="T9"/>
                    </a:cxn>
                  </a:cxnLst>
                  <a:rect l="T15" t="T16" r="T17" b="T18"/>
                  <a:pathLst>
                    <a:path w="876" h="23">
                      <a:moveTo>
                        <a:pt x="0" y="0"/>
                      </a:moveTo>
                      <a:lnTo>
                        <a:pt x="875" y="0"/>
                      </a:lnTo>
                      <a:lnTo>
                        <a:pt x="875" y="22"/>
                      </a:lnTo>
                      <a:lnTo>
                        <a:pt x="0" y="22"/>
                      </a:lnTo>
                      <a:lnTo>
                        <a:pt x="0" y="0"/>
                      </a:lnTo>
                    </a:path>
                  </a:pathLst>
                </a:custGeom>
                <a:solidFill>
                  <a:srgbClr val="206820"/>
                </a:solidFill>
                <a:ln w="9525" cap="rnd">
                  <a:noFill/>
                  <a:round/>
                  <a:headEnd type="none" w="sm" len="sm"/>
                  <a:tailEnd type="none" w="sm" len="sm"/>
                </a:ln>
              </p:spPr>
              <p:txBody>
                <a:bodyPr/>
                <a:lstStyle/>
                <a:p>
                  <a:endParaRPr lang="en-US">
                    <a:solidFill>
                      <a:srgbClr val="FFFFFF"/>
                    </a:solidFill>
                  </a:endParaRPr>
                </a:p>
              </p:txBody>
            </p:sp>
            <p:sp>
              <p:nvSpPr>
                <p:cNvPr id="11658" name="Freeform 284"/>
                <p:cNvSpPr>
                  <a:spLocks/>
                </p:cNvSpPr>
                <p:nvPr/>
              </p:nvSpPr>
              <p:spPr bwMode="auto">
                <a:xfrm>
                  <a:off x="3667" y="1698"/>
                  <a:ext cx="876" cy="21"/>
                </a:xfrm>
                <a:custGeom>
                  <a:avLst/>
                  <a:gdLst>
                    <a:gd name="T0" fmla="*/ 0 w 876"/>
                    <a:gd name="T1" fmla="*/ 0 h 21"/>
                    <a:gd name="T2" fmla="*/ 875 w 876"/>
                    <a:gd name="T3" fmla="*/ 0 h 21"/>
                    <a:gd name="T4" fmla="*/ 875 w 876"/>
                    <a:gd name="T5" fmla="*/ 20 h 21"/>
                    <a:gd name="T6" fmla="*/ 0 w 876"/>
                    <a:gd name="T7" fmla="*/ 20 h 21"/>
                    <a:gd name="T8" fmla="*/ 0 w 876"/>
                    <a:gd name="T9" fmla="*/ 0 h 21"/>
                    <a:gd name="T10" fmla="*/ 0 60000 65536"/>
                    <a:gd name="T11" fmla="*/ 0 60000 65536"/>
                    <a:gd name="T12" fmla="*/ 0 60000 65536"/>
                    <a:gd name="T13" fmla="*/ 0 60000 65536"/>
                    <a:gd name="T14" fmla="*/ 0 60000 65536"/>
                    <a:gd name="T15" fmla="*/ 0 w 876"/>
                    <a:gd name="T16" fmla="*/ 0 h 21"/>
                    <a:gd name="T17" fmla="*/ 876 w 876"/>
                    <a:gd name="T18" fmla="*/ 21 h 21"/>
                  </a:gdLst>
                  <a:ahLst/>
                  <a:cxnLst>
                    <a:cxn ang="T10">
                      <a:pos x="T0" y="T1"/>
                    </a:cxn>
                    <a:cxn ang="T11">
                      <a:pos x="T2" y="T3"/>
                    </a:cxn>
                    <a:cxn ang="T12">
                      <a:pos x="T4" y="T5"/>
                    </a:cxn>
                    <a:cxn ang="T13">
                      <a:pos x="T6" y="T7"/>
                    </a:cxn>
                    <a:cxn ang="T14">
                      <a:pos x="T8" y="T9"/>
                    </a:cxn>
                  </a:cxnLst>
                  <a:rect l="T15" t="T16" r="T17" b="T18"/>
                  <a:pathLst>
                    <a:path w="876" h="21">
                      <a:moveTo>
                        <a:pt x="0" y="0"/>
                      </a:moveTo>
                      <a:lnTo>
                        <a:pt x="875" y="0"/>
                      </a:lnTo>
                      <a:lnTo>
                        <a:pt x="875" y="20"/>
                      </a:lnTo>
                      <a:lnTo>
                        <a:pt x="0" y="20"/>
                      </a:lnTo>
                      <a:lnTo>
                        <a:pt x="0" y="0"/>
                      </a:lnTo>
                    </a:path>
                  </a:pathLst>
                </a:custGeom>
                <a:solidFill>
                  <a:srgbClr val="206020"/>
                </a:solidFill>
                <a:ln w="9525" cap="rnd">
                  <a:noFill/>
                  <a:round/>
                  <a:headEnd type="none" w="sm" len="sm"/>
                  <a:tailEnd type="none" w="sm" len="sm"/>
                </a:ln>
              </p:spPr>
              <p:txBody>
                <a:bodyPr/>
                <a:lstStyle/>
                <a:p>
                  <a:endParaRPr lang="en-US">
                    <a:solidFill>
                      <a:srgbClr val="FFFFFF"/>
                    </a:solidFill>
                  </a:endParaRPr>
                </a:p>
              </p:txBody>
            </p:sp>
            <p:sp>
              <p:nvSpPr>
                <p:cNvPr id="11659" name="Freeform 285"/>
                <p:cNvSpPr>
                  <a:spLocks/>
                </p:cNvSpPr>
                <p:nvPr/>
              </p:nvSpPr>
              <p:spPr bwMode="auto">
                <a:xfrm>
                  <a:off x="3667" y="1707"/>
                  <a:ext cx="876" cy="23"/>
                </a:xfrm>
                <a:custGeom>
                  <a:avLst/>
                  <a:gdLst>
                    <a:gd name="T0" fmla="*/ 0 w 876"/>
                    <a:gd name="T1" fmla="*/ 0 h 23"/>
                    <a:gd name="T2" fmla="*/ 875 w 876"/>
                    <a:gd name="T3" fmla="*/ 0 h 23"/>
                    <a:gd name="T4" fmla="*/ 875 w 876"/>
                    <a:gd name="T5" fmla="*/ 22 h 23"/>
                    <a:gd name="T6" fmla="*/ 0 w 876"/>
                    <a:gd name="T7" fmla="*/ 22 h 23"/>
                    <a:gd name="T8" fmla="*/ 0 w 876"/>
                    <a:gd name="T9" fmla="*/ 0 h 23"/>
                    <a:gd name="T10" fmla="*/ 0 60000 65536"/>
                    <a:gd name="T11" fmla="*/ 0 60000 65536"/>
                    <a:gd name="T12" fmla="*/ 0 60000 65536"/>
                    <a:gd name="T13" fmla="*/ 0 60000 65536"/>
                    <a:gd name="T14" fmla="*/ 0 60000 65536"/>
                    <a:gd name="T15" fmla="*/ 0 w 876"/>
                    <a:gd name="T16" fmla="*/ 0 h 23"/>
                    <a:gd name="T17" fmla="*/ 876 w 876"/>
                    <a:gd name="T18" fmla="*/ 23 h 23"/>
                  </a:gdLst>
                  <a:ahLst/>
                  <a:cxnLst>
                    <a:cxn ang="T10">
                      <a:pos x="T0" y="T1"/>
                    </a:cxn>
                    <a:cxn ang="T11">
                      <a:pos x="T2" y="T3"/>
                    </a:cxn>
                    <a:cxn ang="T12">
                      <a:pos x="T4" y="T5"/>
                    </a:cxn>
                    <a:cxn ang="T13">
                      <a:pos x="T6" y="T7"/>
                    </a:cxn>
                    <a:cxn ang="T14">
                      <a:pos x="T8" y="T9"/>
                    </a:cxn>
                  </a:cxnLst>
                  <a:rect l="T15" t="T16" r="T17" b="T18"/>
                  <a:pathLst>
                    <a:path w="876" h="23">
                      <a:moveTo>
                        <a:pt x="0" y="0"/>
                      </a:moveTo>
                      <a:lnTo>
                        <a:pt x="875" y="0"/>
                      </a:lnTo>
                      <a:lnTo>
                        <a:pt x="875" y="22"/>
                      </a:lnTo>
                      <a:lnTo>
                        <a:pt x="0" y="22"/>
                      </a:lnTo>
                      <a:lnTo>
                        <a:pt x="0" y="0"/>
                      </a:lnTo>
                    </a:path>
                  </a:pathLst>
                </a:custGeom>
                <a:solidFill>
                  <a:srgbClr val="205818"/>
                </a:solidFill>
                <a:ln w="9525" cap="rnd">
                  <a:noFill/>
                  <a:round/>
                  <a:headEnd type="none" w="sm" len="sm"/>
                  <a:tailEnd type="none" w="sm" len="sm"/>
                </a:ln>
              </p:spPr>
              <p:txBody>
                <a:bodyPr/>
                <a:lstStyle/>
                <a:p>
                  <a:endParaRPr lang="en-US">
                    <a:solidFill>
                      <a:srgbClr val="FFFFFF"/>
                    </a:solidFill>
                  </a:endParaRPr>
                </a:p>
              </p:txBody>
            </p:sp>
            <p:sp>
              <p:nvSpPr>
                <p:cNvPr id="11660" name="Freeform 286"/>
                <p:cNvSpPr>
                  <a:spLocks/>
                </p:cNvSpPr>
                <p:nvPr/>
              </p:nvSpPr>
              <p:spPr bwMode="auto">
                <a:xfrm>
                  <a:off x="3667" y="1718"/>
                  <a:ext cx="876" cy="21"/>
                </a:xfrm>
                <a:custGeom>
                  <a:avLst/>
                  <a:gdLst>
                    <a:gd name="T0" fmla="*/ 0 w 876"/>
                    <a:gd name="T1" fmla="*/ 0 h 21"/>
                    <a:gd name="T2" fmla="*/ 875 w 876"/>
                    <a:gd name="T3" fmla="*/ 0 h 21"/>
                    <a:gd name="T4" fmla="*/ 875 w 876"/>
                    <a:gd name="T5" fmla="*/ 20 h 21"/>
                    <a:gd name="T6" fmla="*/ 0 w 876"/>
                    <a:gd name="T7" fmla="*/ 20 h 21"/>
                    <a:gd name="T8" fmla="*/ 0 w 876"/>
                    <a:gd name="T9" fmla="*/ 0 h 21"/>
                    <a:gd name="T10" fmla="*/ 0 60000 65536"/>
                    <a:gd name="T11" fmla="*/ 0 60000 65536"/>
                    <a:gd name="T12" fmla="*/ 0 60000 65536"/>
                    <a:gd name="T13" fmla="*/ 0 60000 65536"/>
                    <a:gd name="T14" fmla="*/ 0 60000 65536"/>
                    <a:gd name="T15" fmla="*/ 0 w 876"/>
                    <a:gd name="T16" fmla="*/ 0 h 21"/>
                    <a:gd name="T17" fmla="*/ 876 w 876"/>
                    <a:gd name="T18" fmla="*/ 21 h 21"/>
                  </a:gdLst>
                  <a:ahLst/>
                  <a:cxnLst>
                    <a:cxn ang="T10">
                      <a:pos x="T0" y="T1"/>
                    </a:cxn>
                    <a:cxn ang="T11">
                      <a:pos x="T2" y="T3"/>
                    </a:cxn>
                    <a:cxn ang="T12">
                      <a:pos x="T4" y="T5"/>
                    </a:cxn>
                    <a:cxn ang="T13">
                      <a:pos x="T6" y="T7"/>
                    </a:cxn>
                    <a:cxn ang="T14">
                      <a:pos x="T8" y="T9"/>
                    </a:cxn>
                  </a:cxnLst>
                  <a:rect l="T15" t="T16" r="T17" b="T18"/>
                  <a:pathLst>
                    <a:path w="876" h="21">
                      <a:moveTo>
                        <a:pt x="0" y="0"/>
                      </a:moveTo>
                      <a:lnTo>
                        <a:pt x="875" y="0"/>
                      </a:lnTo>
                      <a:lnTo>
                        <a:pt x="875" y="20"/>
                      </a:lnTo>
                      <a:lnTo>
                        <a:pt x="0" y="20"/>
                      </a:lnTo>
                      <a:lnTo>
                        <a:pt x="0" y="0"/>
                      </a:lnTo>
                    </a:path>
                  </a:pathLst>
                </a:custGeom>
                <a:solidFill>
                  <a:srgbClr val="185018"/>
                </a:solidFill>
                <a:ln w="9525" cap="rnd">
                  <a:noFill/>
                  <a:round/>
                  <a:headEnd type="none" w="sm" len="sm"/>
                  <a:tailEnd type="none" w="sm" len="sm"/>
                </a:ln>
              </p:spPr>
              <p:txBody>
                <a:bodyPr/>
                <a:lstStyle/>
                <a:p>
                  <a:endParaRPr lang="en-US">
                    <a:solidFill>
                      <a:srgbClr val="FFFFFF"/>
                    </a:solidFill>
                  </a:endParaRPr>
                </a:p>
              </p:txBody>
            </p:sp>
            <p:sp>
              <p:nvSpPr>
                <p:cNvPr id="11661" name="Freeform 287"/>
                <p:cNvSpPr>
                  <a:spLocks/>
                </p:cNvSpPr>
                <p:nvPr/>
              </p:nvSpPr>
              <p:spPr bwMode="auto">
                <a:xfrm>
                  <a:off x="3667" y="1727"/>
                  <a:ext cx="876" cy="21"/>
                </a:xfrm>
                <a:custGeom>
                  <a:avLst/>
                  <a:gdLst>
                    <a:gd name="T0" fmla="*/ 0 w 876"/>
                    <a:gd name="T1" fmla="*/ 0 h 21"/>
                    <a:gd name="T2" fmla="*/ 875 w 876"/>
                    <a:gd name="T3" fmla="*/ 0 h 21"/>
                    <a:gd name="T4" fmla="*/ 875 w 876"/>
                    <a:gd name="T5" fmla="*/ 20 h 21"/>
                    <a:gd name="T6" fmla="*/ 0 w 876"/>
                    <a:gd name="T7" fmla="*/ 20 h 21"/>
                    <a:gd name="T8" fmla="*/ 0 w 876"/>
                    <a:gd name="T9" fmla="*/ 0 h 21"/>
                    <a:gd name="T10" fmla="*/ 0 60000 65536"/>
                    <a:gd name="T11" fmla="*/ 0 60000 65536"/>
                    <a:gd name="T12" fmla="*/ 0 60000 65536"/>
                    <a:gd name="T13" fmla="*/ 0 60000 65536"/>
                    <a:gd name="T14" fmla="*/ 0 60000 65536"/>
                    <a:gd name="T15" fmla="*/ 0 w 876"/>
                    <a:gd name="T16" fmla="*/ 0 h 21"/>
                    <a:gd name="T17" fmla="*/ 876 w 876"/>
                    <a:gd name="T18" fmla="*/ 21 h 21"/>
                  </a:gdLst>
                  <a:ahLst/>
                  <a:cxnLst>
                    <a:cxn ang="T10">
                      <a:pos x="T0" y="T1"/>
                    </a:cxn>
                    <a:cxn ang="T11">
                      <a:pos x="T2" y="T3"/>
                    </a:cxn>
                    <a:cxn ang="T12">
                      <a:pos x="T4" y="T5"/>
                    </a:cxn>
                    <a:cxn ang="T13">
                      <a:pos x="T6" y="T7"/>
                    </a:cxn>
                    <a:cxn ang="T14">
                      <a:pos x="T8" y="T9"/>
                    </a:cxn>
                  </a:cxnLst>
                  <a:rect l="T15" t="T16" r="T17" b="T18"/>
                  <a:pathLst>
                    <a:path w="876" h="21">
                      <a:moveTo>
                        <a:pt x="0" y="0"/>
                      </a:moveTo>
                      <a:lnTo>
                        <a:pt x="875" y="0"/>
                      </a:lnTo>
                      <a:lnTo>
                        <a:pt x="875" y="20"/>
                      </a:lnTo>
                      <a:lnTo>
                        <a:pt x="0" y="20"/>
                      </a:lnTo>
                      <a:lnTo>
                        <a:pt x="0" y="0"/>
                      </a:lnTo>
                    </a:path>
                  </a:pathLst>
                </a:custGeom>
                <a:solidFill>
                  <a:srgbClr val="184818"/>
                </a:solidFill>
                <a:ln w="9525" cap="rnd">
                  <a:noFill/>
                  <a:round/>
                  <a:headEnd type="none" w="sm" len="sm"/>
                  <a:tailEnd type="none" w="sm" len="sm"/>
                </a:ln>
              </p:spPr>
              <p:txBody>
                <a:bodyPr/>
                <a:lstStyle/>
                <a:p>
                  <a:endParaRPr lang="en-US">
                    <a:solidFill>
                      <a:srgbClr val="FFFFFF"/>
                    </a:solidFill>
                  </a:endParaRPr>
                </a:p>
              </p:txBody>
            </p:sp>
            <p:sp>
              <p:nvSpPr>
                <p:cNvPr id="11662" name="Freeform 288"/>
                <p:cNvSpPr>
                  <a:spLocks/>
                </p:cNvSpPr>
                <p:nvPr/>
              </p:nvSpPr>
              <p:spPr bwMode="auto">
                <a:xfrm>
                  <a:off x="3667" y="1735"/>
                  <a:ext cx="876" cy="23"/>
                </a:xfrm>
                <a:custGeom>
                  <a:avLst/>
                  <a:gdLst>
                    <a:gd name="T0" fmla="*/ 0 w 876"/>
                    <a:gd name="T1" fmla="*/ 0 h 23"/>
                    <a:gd name="T2" fmla="*/ 875 w 876"/>
                    <a:gd name="T3" fmla="*/ 0 h 23"/>
                    <a:gd name="T4" fmla="*/ 875 w 876"/>
                    <a:gd name="T5" fmla="*/ 22 h 23"/>
                    <a:gd name="T6" fmla="*/ 0 w 876"/>
                    <a:gd name="T7" fmla="*/ 22 h 23"/>
                    <a:gd name="T8" fmla="*/ 0 w 876"/>
                    <a:gd name="T9" fmla="*/ 0 h 23"/>
                    <a:gd name="T10" fmla="*/ 0 60000 65536"/>
                    <a:gd name="T11" fmla="*/ 0 60000 65536"/>
                    <a:gd name="T12" fmla="*/ 0 60000 65536"/>
                    <a:gd name="T13" fmla="*/ 0 60000 65536"/>
                    <a:gd name="T14" fmla="*/ 0 60000 65536"/>
                    <a:gd name="T15" fmla="*/ 0 w 876"/>
                    <a:gd name="T16" fmla="*/ 0 h 23"/>
                    <a:gd name="T17" fmla="*/ 876 w 876"/>
                    <a:gd name="T18" fmla="*/ 23 h 23"/>
                  </a:gdLst>
                  <a:ahLst/>
                  <a:cxnLst>
                    <a:cxn ang="T10">
                      <a:pos x="T0" y="T1"/>
                    </a:cxn>
                    <a:cxn ang="T11">
                      <a:pos x="T2" y="T3"/>
                    </a:cxn>
                    <a:cxn ang="T12">
                      <a:pos x="T4" y="T5"/>
                    </a:cxn>
                    <a:cxn ang="T13">
                      <a:pos x="T6" y="T7"/>
                    </a:cxn>
                    <a:cxn ang="T14">
                      <a:pos x="T8" y="T9"/>
                    </a:cxn>
                  </a:cxnLst>
                  <a:rect l="T15" t="T16" r="T17" b="T18"/>
                  <a:pathLst>
                    <a:path w="876" h="23">
                      <a:moveTo>
                        <a:pt x="0" y="0"/>
                      </a:moveTo>
                      <a:lnTo>
                        <a:pt x="875" y="0"/>
                      </a:lnTo>
                      <a:lnTo>
                        <a:pt x="875" y="22"/>
                      </a:lnTo>
                      <a:lnTo>
                        <a:pt x="0" y="22"/>
                      </a:lnTo>
                      <a:lnTo>
                        <a:pt x="0" y="0"/>
                      </a:lnTo>
                    </a:path>
                  </a:pathLst>
                </a:custGeom>
                <a:solidFill>
                  <a:srgbClr val="104010"/>
                </a:solidFill>
                <a:ln w="9525" cap="rnd">
                  <a:noFill/>
                  <a:round/>
                  <a:headEnd type="none" w="sm" len="sm"/>
                  <a:tailEnd type="none" w="sm" len="sm"/>
                </a:ln>
              </p:spPr>
              <p:txBody>
                <a:bodyPr/>
                <a:lstStyle/>
                <a:p>
                  <a:endParaRPr lang="en-US">
                    <a:solidFill>
                      <a:srgbClr val="FFFFFF"/>
                    </a:solidFill>
                  </a:endParaRPr>
                </a:p>
              </p:txBody>
            </p:sp>
            <p:sp>
              <p:nvSpPr>
                <p:cNvPr id="11663" name="Rectangle 289"/>
                <p:cNvSpPr>
                  <a:spLocks noChangeArrowheads="1"/>
                </p:cNvSpPr>
                <p:nvPr/>
              </p:nvSpPr>
              <p:spPr bwMode="auto">
                <a:xfrm>
                  <a:off x="3736" y="1647"/>
                  <a:ext cx="115" cy="63"/>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sp>
              <p:nvSpPr>
                <p:cNvPr id="11664" name="Rectangle 290" descr="Narrow vertical"/>
                <p:cNvSpPr>
                  <a:spLocks noChangeArrowheads="1"/>
                </p:cNvSpPr>
                <p:nvPr/>
              </p:nvSpPr>
              <p:spPr bwMode="auto">
                <a:xfrm>
                  <a:off x="3694" y="1748"/>
                  <a:ext cx="390" cy="17"/>
                </a:xfrm>
                <a:prstGeom prst="rect">
                  <a:avLst/>
                </a:prstGeom>
                <a:pattFill prst="narVert">
                  <a:fgClr>
                    <a:srgbClr val="FF9900"/>
                  </a:fgClr>
                  <a:bgClr>
                    <a:srgbClr val="FFFF00"/>
                  </a:bgClr>
                </a:pattFill>
                <a:ln w="12700">
                  <a:solidFill>
                    <a:srgbClr val="000000"/>
                  </a:solidFill>
                  <a:miter lim="800000"/>
                  <a:headEnd/>
                  <a:tailEnd/>
                </a:ln>
              </p:spPr>
              <p:txBody>
                <a:bodyPr wrap="none" anchor="ctr"/>
                <a:lstStyle/>
                <a:p>
                  <a:endParaRPr lang="en-US">
                    <a:solidFill>
                      <a:srgbClr val="FFFFFF"/>
                    </a:solidFill>
                  </a:endParaRPr>
                </a:p>
              </p:txBody>
            </p:sp>
            <p:sp>
              <p:nvSpPr>
                <p:cNvPr id="11665" name="Rectangle 291" descr="Narrow vertical"/>
                <p:cNvSpPr>
                  <a:spLocks noChangeArrowheads="1"/>
                </p:cNvSpPr>
                <p:nvPr/>
              </p:nvSpPr>
              <p:spPr bwMode="auto">
                <a:xfrm>
                  <a:off x="4127" y="1748"/>
                  <a:ext cx="390" cy="17"/>
                </a:xfrm>
                <a:prstGeom prst="rect">
                  <a:avLst/>
                </a:prstGeom>
                <a:pattFill prst="narVert">
                  <a:fgClr>
                    <a:srgbClr val="FF9900"/>
                  </a:fgClr>
                  <a:bgClr>
                    <a:srgbClr val="FFFF00"/>
                  </a:bgClr>
                </a:pattFill>
                <a:ln w="12700">
                  <a:solidFill>
                    <a:srgbClr val="000000"/>
                  </a:solidFill>
                  <a:miter lim="800000"/>
                  <a:headEnd/>
                  <a:tailEnd/>
                </a:ln>
              </p:spPr>
              <p:txBody>
                <a:bodyPr wrap="none" anchor="ctr"/>
                <a:lstStyle/>
                <a:p>
                  <a:endParaRPr lang="en-US">
                    <a:solidFill>
                      <a:srgbClr val="FFFFFF"/>
                    </a:solidFill>
                  </a:endParaRPr>
                </a:p>
              </p:txBody>
            </p:sp>
            <p:sp>
              <p:nvSpPr>
                <p:cNvPr id="11666" name="Rectangle 292"/>
                <p:cNvSpPr>
                  <a:spLocks noChangeArrowheads="1"/>
                </p:cNvSpPr>
                <p:nvPr/>
              </p:nvSpPr>
              <p:spPr bwMode="auto">
                <a:xfrm>
                  <a:off x="3894" y="1647"/>
                  <a:ext cx="119" cy="61"/>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sp>
              <p:nvSpPr>
                <p:cNvPr id="11667" name="Rectangle 293"/>
                <p:cNvSpPr>
                  <a:spLocks noChangeArrowheads="1"/>
                </p:cNvSpPr>
                <p:nvPr/>
              </p:nvSpPr>
              <p:spPr bwMode="auto">
                <a:xfrm>
                  <a:off x="4053" y="1647"/>
                  <a:ext cx="117" cy="63"/>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sp>
              <p:nvSpPr>
                <p:cNvPr id="11668" name="Rectangle 294"/>
                <p:cNvSpPr>
                  <a:spLocks noChangeArrowheads="1"/>
                </p:cNvSpPr>
                <p:nvPr/>
              </p:nvSpPr>
              <p:spPr bwMode="auto">
                <a:xfrm>
                  <a:off x="4212" y="1647"/>
                  <a:ext cx="116" cy="61"/>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sp>
              <p:nvSpPr>
                <p:cNvPr id="11669" name="Rectangle 295"/>
                <p:cNvSpPr>
                  <a:spLocks noChangeArrowheads="1"/>
                </p:cNvSpPr>
                <p:nvPr/>
              </p:nvSpPr>
              <p:spPr bwMode="auto">
                <a:xfrm>
                  <a:off x="4370" y="1647"/>
                  <a:ext cx="118" cy="61"/>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grpSp>
          <p:grpSp>
            <p:nvGrpSpPr>
              <p:cNvPr id="20" name="Group 296"/>
              <p:cNvGrpSpPr>
                <a:grpSpLocks/>
              </p:cNvGrpSpPr>
              <p:nvPr/>
            </p:nvGrpSpPr>
            <p:grpSpPr bwMode="auto">
              <a:xfrm rot="-1273006">
                <a:off x="4716" y="2037"/>
                <a:ext cx="462" cy="183"/>
                <a:chOff x="3667" y="1613"/>
                <a:chExt cx="876" cy="152"/>
              </a:xfrm>
            </p:grpSpPr>
            <p:sp>
              <p:nvSpPr>
                <p:cNvPr id="11626" name="Rectangle 297"/>
                <p:cNvSpPr>
                  <a:spLocks noChangeArrowheads="1"/>
                </p:cNvSpPr>
                <p:nvPr/>
              </p:nvSpPr>
              <p:spPr bwMode="auto">
                <a:xfrm>
                  <a:off x="3678" y="1694"/>
                  <a:ext cx="390" cy="21"/>
                </a:xfrm>
                <a:prstGeom prst="rect">
                  <a:avLst/>
                </a:prstGeom>
                <a:noFill/>
                <a:ln w="12700">
                  <a:solidFill>
                    <a:srgbClr val="000000"/>
                  </a:solidFill>
                  <a:miter lim="800000"/>
                  <a:headEnd/>
                  <a:tailEnd/>
                </a:ln>
              </p:spPr>
              <p:txBody>
                <a:bodyPr wrap="none" anchor="ctr"/>
                <a:lstStyle/>
                <a:p>
                  <a:endParaRPr lang="en-US">
                    <a:solidFill>
                      <a:srgbClr val="FFFFFF"/>
                    </a:solidFill>
                  </a:endParaRPr>
                </a:p>
              </p:txBody>
            </p:sp>
            <p:sp>
              <p:nvSpPr>
                <p:cNvPr id="11627" name="Rectangle 298"/>
                <p:cNvSpPr>
                  <a:spLocks noChangeArrowheads="1"/>
                </p:cNvSpPr>
                <p:nvPr/>
              </p:nvSpPr>
              <p:spPr bwMode="auto">
                <a:xfrm>
                  <a:off x="4113" y="1694"/>
                  <a:ext cx="390" cy="21"/>
                </a:xfrm>
                <a:prstGeom prst="rect">
                  <a:avLst/>
                </a:prstGeom>
                <a:noFill/>
                <a:ln w="12700">
                  <a:solidFill>
                    <a:srgbClr val="000000"/>
                  </a:solidFill>
                  <a:miter lim="800000"/>
                  <a:headEnd/>
                  <a:tailEnd/>
                </a:ln>
              </p:spPr>
              <p:txBody>
                <a:bodyPr wrap="none" anchor="ctr"/>
                <a:lstStyle/>
                <a:p>
                  <a:endParaRPr lang="en-US">
                    <a:solidFill>
                      <a:srgbClr val="FFFFFF"/>
                    </a:solidFill>
                  </a:endParaRPr>
                </a:p>
              </p:txBody>
            </p:sp>
            <p:sp>
              <p:nvSpPr>
                <p:cNvPr id="11628" name="Freeform 299"/>
                <p:cNvSpPr>
                  <a:spLocks/>
                </p:cNvSpPr>
                <p:nvPr/>
              </p:nvSpPr>
              <p:spPr bwMode="auto">
                <a:xfrm>
                  <a:off x="3667" y="1613"/>
                  <a:ext cx="876" cy="22"/>
                </a:xfrm>
                <a:custGeom>
                  <a:avLst/>
                  <a:gdLst>
                    <a:gd name="T0" fmla="*/ 0 w 876"/>
                    <a:gd name="T1" fmla="*/ 0 h 22"/>
                    <a:gd name="T2" fmla="*/ 875 w 876"/>
                    <a:gd name="T3" fmla="*/ 0 h 22"/>
                    <a:gd name="T4" fmla="*/ 875 w 876"/>
                    <a:gd name="T5" fmla="*/ 21 h 22"/>
                    <a:gd name="T6" fmla="*/ 0 w 876"/>
                    <a:gd name="T7" fmla="*/ 21 h 22"/>
                    <a:gd name="T8" fmla="*/ 0 w 876"/>
                    <a:gd name="T9" fmla="*/ 0 h 22"/>
                    <a:gd name="T10" fmla="*/ 0 60000 65536"/>
                    <a:gd name="T11" fmla="*/ 0 60000 65536"/>
                    <a:gd name="T12" fmla="*/ 0 60000 65536"/>
                    <a:gd name="T13" fmla="*/ 0 60000 65536"/>
                    <a:gd name="T14" fmla="*/ 0 60000 65536"/>
                    <a:gd name="T15" fmla="*/ 0 w 876"/>
                    <a:gd name="T16" fmla="*/ 0 h 22"/>
                    <a:gd name="T17" fmla="*/ 876 w 876"/>
                    <a:gd name="T18" fmla="*/ 22 h 22"/>
                  </a:gdLst>
                  <a:ahLst/>
                  <a:cxnLst>
                    <a:cxn ang="T10">
                      <a:pos x="T0" y="T1"/>
                    </a:cxn>
                    <a:cxn ang="T11">
                      <a:pos x="T2" y="T3"/>
                    </a:cxn>
                    <a:cxn ang="T12">
                      <a:pos x="T4" y="T5"/>
                    </a:cxn>
                    <a:cxn ang="T13">
                      <a:pos x="T6" y="T7"/>
                    </a:cxn>
                    <a:cxn ang="T14">
                      <a:pos x="T8" y="T9"/>
                    </a:cxn>
                  </a:cxnLst>
                  <a:rect l="T15" t="T16" r="T17" b="T18"/>
                  <a:pathLst>
                    <a:path w="876" h="22">
                      <a:moveTo>
                        <a:pt x="0" y="0"/>
                      </a:moveTo>
                      <a:lnTo>
                        <a:pt x="875" y="0"/>
                      </a:lnTo>
                      <a:lnTo>
                        <a:pt x="875" y="21"/>
                      </a:lnTo>
                      <a:lnTo>
                        <a:pt x="0" y="21"/>
                      </a:lnTo>
                      <a:lnTo>
                        <a:pt x="0" y="0"/>
                      </a:lnTo>
                    </a:path>
                  </a:pathLst>
                </a:custGeom>
                <a:solidFill>
                  <a:srgbClr val="339933"/>
                </a:solidFill>
                <a:ln w="9525" cap="rnd">
                  <a:noFill/>
                  <a:round/>
                  <a:headEnd type="none" w="sm" len="sm"/>
                  <a:tailEnd type="none" w="sm" len="sm"/>
                </a:ln>
              </p:spPr>
              <p:txBody>
                <a:bodyPr/>
                <a:lstStyle/>
                <a:p>
                  <a:endParaRPr lang="en-US">
                    <a:solidFill>
                      <a:srgbClr val="FFFFFF"/>
                    </a:solidFill>
                  </a:endParaRPr>
                </a:p>
              </p:txBody>
            </p:sp>
            <p:sp>
              <p:nvSpPr>
                <p:cNvPr id="11629" name="Freeform 300"/>
                <p:cNvSpPr>
                  <a:spLocks/>
                </p:cNvSpPr>
                <p:nvPr/>
              </p:nvSpPr>
              <p:spPr bwMode="auto">
                <a:xfrm>
                  <a:off x="3667" y="1631"/>
                  <a:ext cx="876" cy="23"/>
                </a:xfrm>
                <a:custGeom>
                  <a:avLst/>
                  <a:gdLst>
                    <a:gd name="T0" fmla="*/ 0 w 876"/>
                    <a:gd name="T1" fmla="*/ 0 h 23"/>
                    <a:gd name="T2" fmla="*/ 875 w 876"/>
                    <a:gd name="T3" fmla="*/ 0 h 23"/>
                    <a:gd name="T4" fmla="*/ 875 w 876"/>
                    <a:gd name="T5" fmla="*/ 22 h 23"/>
                    <a:gd name="T6" fmla="*/ 0 w 876"/>
                    <a:gd name="T7" fmla="*/ 22 h 23"/>
                    <a:gd name="T8" fmla="*/ 0 w 876"/>
                    <a:gd name="T9" fmla="*/ 0 h 23"/>
                    <a:gd name="T10" fmla="*/ 0 60000 65536"/>
                    <a:gd name="T11" fmla="*/ 0 60000 65536"/>
                    <a:gd name="T12" fmla="*/ 0 60000 65536"/>
                    <a:gd name="T13" fmla="*/ 0 60000 65536"/>
                    <a:gd name="T14" fmla="*/ 0 60000 65536"/>
                    <a:gd name="T15" fmla="*/ 0 w 876"/>
                    <a:gd name="T16" fmla="*/ 0 h 23"/>
                    <a:gd name="T17" fmla="*/ 876 w 876"/>
                    <a:gd name="T18" fmla="*/ 23 h 23"/>
                  </a:gdLst>
                  <a:ahLst/>
                  <a:cxnLst>
                    <a:cxn ang="T10">
                      <a:pos x="T0" y="T1"/>
                    </a:cxn>
                    <a:cxn ang="T11">
                      <a:pos x="T2" y="T3"/>
                    </a:cxn>
                    <a:cxn ang="T12">
                      <a:pos x="T4" y="T5"/>
                    </a:cxn>
                    <a:cxn ang="T13">
                      <a:pos x="T6" y="T7"/>
                    </a:cxn>
                    <a:cxn ang="T14">
                      <a:pos x="T8" y="T9"/>
                    </a:cxn>
                  </a:cxnLst>
                  <a:rect l="T15" t="T16" r="T17" b="T18"/>
                  <a:pathLst>
                    <a:path w="876" h="23">
                      <a:moveTo>
                        <a:pt x="0" y="0"/>
                      </a:moveTo>
                      <a:lnTo>
                        <a:pt x="875" y="0"/>
                      </a:lnTo>
                      <a:lnTo>
                        <a:pt x="875" y="22"/>
                      </a:lnTo>
                      <a:lnTo>
                        <a:pt x="0" y="22"/>
                      </a:lnTo>
                      <a:lnTo>
                        <a:pt x="0" y="0"/>
                      </a:lnTo>
                    </a:path>
                  </a:pathLst>
                </a:custGeom>
                <a:solidFill>
                  <a:srgbClr val="309830"/>
                </a:solidFill>
                <a:ln w="9525" cap="rnd">
                  <a:noFill/>
                  <a:round/>
                  <a:headEnd type="none" w="sm" len="sm"/>
                  <a:tailEnd type="none" w="sm" len="sm"/>
                </a:ln>
              </p:spPr>
              <p:txBody>
                <a:bodyPr/>
                <a:lstStyle/>
                <a:p>
                  <a:endParaRPr lang="en-US">
                    <a:solidFill>
                      <a:srgbClr val="FFFFFF"/>
                    </a:solidFill>
                  </a:endParaRPr>
                </a:p>
              </p:txBody>
            </p:sp>
            <p:sp>
              <p:nvSpPr>
                <p:cNvPr id="11630" name="Freeform 301"/>
                <p:cNvSpPr>
                  <a:spLocks/>
                </p:cNvSpPr>
                <p:nvPr/>
              </p:nvSpPr>
              <p:spPr bwMode="auto">
                <a:xfrm>
                  <a:off x="3667" y="1641"/>
                  <a:ext cx="876" cy="20"/>
                </a:xfrm>
                <a:custGeom>
                  <a:avLst/>
                  <a:gdLst>
                    <a:gd name="T0" fmla="*/ 0 w 876"/>
                    <a:gd name="T1" fmla="*/ 0 h 20"/>
                    <a:gd name="T2" fmla="*/ 875 w 876"/>
                    <a:gd name="T3" fmla="*/ 0 h 20"/>
                    <a:gd name="T4" fmla="*/ 875 w 876"/>
                    <a:gd name="T5" fmla="*/ 19 h 20"/>
                    <a:gd name="T6" fmla="*/ 0 w 876"/>
                    <a:gd name="T7" fmla="*/ 19 h 20"/>
                    <a:gd name="T8" fmla="*/ 0 w 876"/>
                    <a:gd name="T9" fmla="*/ 0 h 20"/>
                    <a:gd name="T10" fmla="*/ 0 60000 65536"/>
                    <a:gd name="T11" fmla="*/ 0 60000 65536"/>
                    <a:gd name="T12" fmla="*/ 0 60000 65536"/>
                    <a:gd name="T13" fmla="*/ 0 60000 65536"/>
                    <a:gd name="T14" fmla="*/ 0 60000 65536"/>
                    <a:gd name="T15" fmla="*/ 0 w 876"/>
                    <a:gd name="T16" fmla="*/ 0 h 20"/>
                    <a:gd name="T17" fmla="*/ 876 w 876"/>
                    <a:gd name="T18" fmla="*/ 20 h 20"/>
                  </a:gdLst>
                  <a:ahLst/>
                  <a:cxnLst>
                    <a:cxn ang="T10">
                      <a:pos x="T0" y="T1"/>
                    </a:cxn>
                    <a:cxn ang="T11">
                      <a:pos x="T2" y="T3"/>
                    </a:cxn>
                    <a:cxn ang="T12">
                      <a:pos x="T4" y="T5"/>
                    </a:cxn>
                    <a:cxn ang="T13">
                      <a:pos x="T6" y="T7"/>
                    </a:cxn>
                    <a:cxn ang="T14">
                      <a:pos x="T8" y="T9"/>
                    </a:cxn>
                  </a:cxnLst>
                  <a:rect l="T15" t="T16" r="T17" b="T18"/>
                  <a:pathLst>
                    <a:path w="876" h="20">
                      <a:moveTo>
                        <a:pt x="0" y="0"/>
                      </a:moveTo>
                      <a:lnTo>
                        <a:pt x="875" y="0"/>
                      </a:lnTo>
                      <a:lnTo>
                        <a:pt x="875" y="19"/>
                      </a:lnTo>
                      <a:lnTo>
                        <a:pt x="0" y="19"/>
                      </a:lnTo>
                      <a:lnTo>
                        <a:pt x="0" y="0"/>
                      </a:lnTo>
                    </a:path>
                  </a:pathLst>
                </a:custGeom>
                <a:solidFill>
                  <a:srgbClr val="309030"/>
                </a:solidFill>
                <a:ln w="9525" cap="rnd">
                  <a:noFill/>
                  <a:round/>
                  <a:headEnd type="none" w="sm" len="sm"/>
                  <a:tailEnd type="none" w="sm" len="sm"/>
                </a:ln>
              </p:spPr>
              <p:txBody>
                <a:bodyPr/>
                <a:lstStyle/>
                <a:p>
                  <a:endParaRPr lang="en-US">
                    <a:solidFill>
                      <a:srgbClr val="FFFFFF"/>
                    </a:solidFill>
                  </a:endParaRPr>
                </a:p>
              </p:txBody>
            </p:sp>
            <p:sp>
              <p:nvSpPr>
                <p:cNvPr id="11631" name="Freeform 302"/>
                <p:cNvSpPr>
                  <a:spLocks/>
                </p:cNvSpPr>
                <p:nvPr/>
              </p:nvSpPr>
              <p:spPr bwMode="auto">
                <a:xfrm>
                  <a:off x="3667" y="1650"/>
                  <a:ext cx="876" cy="22"/>
                </a:xfrm>
                <a:custGeom>
                  <a:avLst/>
                  <a:gdLst>
                    <a:gd name="T0" fmla="*/ 0 w 876"/>
                    <a:gd name="T1" fmla="*/ 0 h 22"/>
                    <a:gd name="T2" fmla="*/ 875 w 876"/>
                    <a:gd name="T3" fmla="*/ 0 h 22"/>
                    <a:gd name="T4" fmla="*/ 875 w 876"/>
                    <a:gd name="T5" fmla="*/ 21 h 22"/>
                    <a:gd name="T6" fmla="*/ 0 w 876"/>
                    <a:gd name="T7" fmla="*/ 21 h 22"/>
                    <a:gd name="T8" fmla="*/ 0 w 876"/>
                    <a:gd name="T9" fmla="*/ 0 h 22"/>
                    <a:gd name="T10" fmla="*/ 0 60000 65536"/>
                    <a:gd name="T11" fmla="*/ 0 60000 65536"/>
                    <a:gd name="T12" fmla="*/ 0 60000 65536"/>
                    <a:gd name="T13" fmla="*/ 0 60000 65536"/>
                    <a:gd name="T14" fmla="*/ 0 60000 65536"/>
                    <a:gd name="T15" fmla="*/ 0 w 876"/>
                    <a:gd name="T16" fmla="*/ 0 h 22"/>
                    <a:gd name="T17" fmla="*/ 876 w 876"/>
                    <a:gd name="T18" fmla="*/ 22 h 22"/>
                  </a:gdLst>
                  <a:ahLst/>
                  <a:cxnLst>
                    <a:cxn ang="T10">
                      <a:pos x="T0" y="T1"/>
                    </a:cxn>
                    <a:cxn ang="T11">
                      <a:pos x="T2" y="T3"/>
                    </a:cxn>
                    <a:cxn ang="T12">
                      <a:pos x="T4" y="T5"/>
                    </a:cxn>
                    <a:cxn ang="T13">
                      <a:pos x="T6" y="T7"/>
                    </a:cxn>
                    <a:cxn ang="T14">
                      <a:pos x="T8" y="T9"/>
                    </a:cxn>
                  </a:cxnLst>
                  <a:rect l="T15" t="T16" r="T17" b="T18"/>
                  <a:pathLst>
                    <a:path w="876" h="22">
                      <a:moveTo>
                        <a:pt x="0" y="0"/>
                      </a:moveTo>
                      <a:lnTo>
                        <a:pt x="875" y="0"/>
                      </a:lnTo>
                      <a:lnTo>
                        <a:pt x="875" y="21"/>
                      </a:lnTo>
                      <a:lnTo>
                        <a:pt x="0" y="21"/>
                      </a:lnTo>
                      <a:lnTo>
                        <a:pt x="0" y="0"/>
                      </a:lnTo>
                    </a:path>
                  </a:pathLst>
                </a:custGeom>
                <a:solidFill>
                  <a:srgbClr val="288828"/>
                </a:solidFill>
                <a:ln w="9525" cap="rnd">
                  <a:noFill/>
                  <a:round/>
                  <a:headEnd type="none" w="sm" len="sm"/>
                  <a:tailEnd type="none" w="sm" len="sm"/>
                </a:ln>
              </p:spPr>
              <p:txBody>
                <a:bodyPr/>
                <a:lstStyle/>
                <a:p>
                  <a:endParaRPr lang="en-US">
                    <a:solidFill>
                      <a:srgbClr val="FFFFFF"/>
                    </a:solidFill>
                  </a:endParaRPr>
                </a:p>
              </p:txBody>
            </p:sp>
            <p:sp>
              <p:nvSpPr>
                <p:cNvPr id="11632" name="Freeform 303"/>
                <p:cNvSpPr>
                  <a:spLocks/>
                </p:cNvSpPr>
                <p:nvPr/>
              </p:nvSpPr>
              <p:spPr bwMode="auto">
                <a:xfrm>
                  <a:off x="3667" y="1658"/>
                  <a:ext cx="876" cy="22"/>
                </a:xfrm>
                <a:custGeom>
                  <a:avLst/>
                  <a:gdLst>
                    <a:gd name="T0" fmla="*/ 0 w 876"/>
                    <a:gd name="T1" fmla="*/ 0 h 22"/>
                    <a:gd name="T2" fmla="*/ 875 w 876"/>
                    <a:gd name="T3" fmla="*/ 0 h 22"/>
                    <a:gd name="T4" fmla="*/ 875 w 876"/>
                    <a:gd name="T5" fmla="*/ 21 h 22"/>
                    <a:gd name="T6" fmla="*/ 0 w 876"/>
                    <a:gd name="T7" fmla="*/ 21 h 22"/>
                    <a:gd name="T8" fmla="*/ 0 w 876"/>
                    <a:gd name="T9" fmla="*/ 0 h 22"/>
                    <a:gd name="T10" fmla="*/ 0 60000 65536"/>
                    <a:gd name="T11" fmla="*/ 0 60000 65536"/>
                    <a:gd name="T12" fmla="*/ 0 60000 65536"/>
                    <a:gd name="T13" fmla="*/ 0 60000 65536"/>
                    <a:gd name="T14" fmla="*/ 0 60000 65536"/>
                    <a:gd name="T15" fmla="*/ 0 w 876"/>
                    <a:gd name="T16" fmla="*/ 0 h 22"/>
                    <a:gd name="T17" fmla="*/ 876 w 876"/>
                    <a:gd name="T18" fmla="*/ 22 h 22"/>
                  </a:gdLst>
                  <a:ahLst/>
                  <a:cxnLst>
                    <a:cxn ang="T10">
                      <a:pos x="T0" y="T1"/>
                    </a:cxn>
                    <a:cxn ang="T11">
                      <a:pos x="T2" y="T3"/>
                    </a:cxn>
                    <a:cxn ang="T12">
                      <a:pos x="T4" y="T5"/>
                    </a:cxn>
                    <a:cxn ang="T13">
                      <a:pos x="T6" y="T7"/>
                    </a:cxn>
                    <a:cxn ang="T14">
                      <a:pos x="T8" y="T9"/>
                    </a:cxn>
                  </a:cxnLst>
                  <a:rect l="T15" t="T16" r="T17" b="T18"/>
                  <a:pathLst>
                    <a:path w="876" h="22">
                      <a:moveTo>
                        <a:pt x="0" y="0"/>
                      </a:moveTo>
                      <a:lnTo>
                        <a:pt x="875" y="0"/>
                      </a:lnTo>
                      <a:lnTo>
                        <a:pt x="875" y="21"/>
                      </a:lnTo>
                      <a:lnTo>
                        <a:pt x="0" y="21"/>
                      </a:lnTo>
                      <a:lnTo>
                        <a:pt x="0" y="0"/>
                      </a:lnTo>
                    </a:path>
                  </a:pathLst>
                </a:custGeom>
                <a:solidFill>
                  <a:srgbClr val="288028"/>
                </a:solidFill>
                <a:ln w="9525" cap="rnd">
                  <a:noFill/>
                  <a:round/>
                  <a:headEnd type="none" w="sm" len="sm"/>
                  <a:tailEnd type="none" w="sm" len="sm"/>
                </a:ln>
              </p:spPr>
              <p:txBody>
                <a:bodyPr/>
                <a:lstStyle/>
                <a:p>
                  <a:endParaRPr lang="en-US">
                    <a:solidFill>
                      <a:srgbClr val="FFFFFF"/>
                    </a:solidFill>
                  </a:endParaRPr>
                </a:p>
              </p:txBody>
            </p:sp>
            <p:sp>
              <p:nvSpPr>
                <p:cNvPr id="11633" name="Freeform 304"/>
                <p:cNvSpPr>
                  <a:spLocks/>
                </p:cNvSpPr>
                <p:nvPr/>
              </p:nvSpPr>
              <p:spPr bwMode="auto">
                <a:xfrm>
                  <a:off x="3667" y="1669"/>
                  <a:ext cx="876" cy="21"/>
                </a:xfrm>
                <a:custGeom>
                  <a:avLst/>
                  <a:gdLst>
                    <a:gd name="T0" fmla="*/ 0 w 876"/>
                    <a:gd name="T1" fmla="*/ 0 h 21"/>
                    <a:gd name="T2" fmla="*/ 875 w 876"/>
                    <a:gd name="T3" fmla="*/ 0 h 21"/>
                    <a:gd name="T4" fmla="*/ 875 w 876"/>
                    <a:gd name="T5" fmla="*/ 20 h 21"/>
                    <a:gd name="T6" fmla="*/ 0 w 876"/>
                    <a:gd name="T7" fmla="*/ 20 h 21"/>
                    <a:gd name="T8" fmla="*/ 0 w 876"/>
                    <a:gd name="T9" fmla="*/ 0 h 21"/>
                    <a:gd name="T10" fmla="*/ 0 60000 65536"/>
                    <a:gd name="T11" fmla="*/ 0 60000 65536"/>
                    <a:gd name="T12" fmla="*/ 0 60000 65536"/>
                    <a:gd name="T13" fmla="*/ 0 60000 65536"/>
                    <a:gd name="T14" fmla="*/ 0 60000 65536"/>
                    <a:gd name="T15" fmla="*/ 0 w 876"/>
                    <a:gd name="T16" fmla="*/ 0 h 21"/>
                    <a:gd name="T17" fmla="*/ 876 w 876"/>
                    <a:gd name="T18" fmla="*/ 21 h 21"/>
                  </a:gdLst>
                  <a:ahLst/>
                  <a:cxnLst>
                    <a:cxn ang="T10">
                      <a:pos x="T0" y="T1"/>
                    </a:cxn>
                    <a:cxn ang="T11">
                      <a:pos x="T2" y="T3"/>
                    </a:cxn>
                    <a:cxn ang="T12">
                      <a:pos x="T4" y="T5"/>
                    </a:cxn>
                    <a:cxn ang="T13">
                      <a:pos x="T6" y="T7"/>
                    </a:cxn>
                    <a:cxn ang="T14">
                      <a:pos x="T8" y="T9"/>
                    </a:cxn>
                  </a:cxnLst>
                  <a:rect l="T15" t="T16" r="T17" b="T18"/>
                  <a:pathLst>
                    <a:path w="876" h="21">
                      <a:moveTo>
                        <a:pt x="0" y="0"/>
                      </a:moveTo>
                      <a:lnTo>
                        <a:pt x="875" y="0"/>
                      </a:lnTo>
                      <a:lnTo>
                        <a:pt x="875" y="20"/>
                      </a:lnTo>
                      <a:lnTo>
                        <a:pt x="0" y="20"/>
                      </a:lnTo>
                      <a:lnTo>
                        <a:pt x="0" y="0"/>
                      </a:lnTo>
                    </a:path>
                  </a:pathLst>
                </a:custGeom>
                <a:solidFill>
                  <a:srgbClr val="287828"/>
                </a:solidFill>
                <a:ln w="9525" cap="rnd">
                  <a:noFill/>
                  <a:round/>
                  <a:headEnd type="none" w="sm" len="sm"/>
                  <a:tailEnd type="none" w="sm" len="sm"/>
                </a:ln>
              </p:spPr>
              <p:txBody>
                <a:bodyPr/>
                <a:lstStyle/>
                <a:p>
                  <a:endParaRPr lang="en-US">
                    <a:solidFill>
                      <a:srgbClr val="FFFFFF"/>
                    </a:solidFill>
                  </a:endParaRPr>
                </a:p>
              </p:txBody>
            </p:sp>
            <p:sp>
              <p:nvSpPr>
                <p:cNvPr id="11634" name="Freeform 305"/>
                <p:cNvSpPr>
                  <a:spLocks/>
                </p:cNvSpPr>
                <p:nvPr/>
              </p:nvSpPr>
              <p:spPr bwMode="auto">
                <a:xfrm>
                  <a:off x="3667" y="1679"/>
                  <a:ext cx="876" cy="22"/>
                </a:xfrm>
                <a:custGeom>
                  <a:avLst/>
                  <a:gdLst>
                    <a:gd name="T0" fmla="*/ 0 w 876"/>
                    <a:gd name="T1" fmla="*/ 0 h 22"/>
                    <a:gd name="T2" fmla="*/ 875 w 876"/>
                    <a:gd name="T3" fmla="*/ 0 h 22"/>
                    <a:gd name="T4" fmla="*/ 875 w 876"/>
                    <a:gd name="T5" fmla="*/ 21 h 22"/>
                    <a:gd name="T6" fmla="*/ 0 w 876"/>
                    <a:gd name="T7" fmla="*/ 21 h 22"/>
                    <a:gd name="T8" fmla="*/ 0 w 876"/>
                    <a:gd name="T9" fmla="*/ 0 h 22"/>
                    <a:gd name="T10" fmla="*/ 0 60000 65536"/>
                    <a:gd name="T11" fmla="*/ 0 60000 65536"/>
                    <a:gd name="T12" fmla="*/ 0 60000 65536"/>
                    <a:gd name="T13" fmla="*/ 0 60000 65536"/>
                    <a:gd name="T14" fmla="*/ 0 60000 65536"/>
                    <a:gd name="T15" fmla="*/ 0 w 876"/>
                    <a:gd name="T16" fmla="*/ 0 h 22"/>
                    <a:gd name="T17" fmla="*/ 876 w 876"/>
                    <a:gd name="T18" fmla="*/ 22 h 22"/>
                  </a:gdLst>
                  <a:ahLst/>
                  <a:cxnLst>
                    <a:cxn ang="T10">
                      <a:pos x="T0" y="T1"/>
                    </a:cxn>
                    <a:cxn ang="T11">
                      <a:pos x="T2" y="T3"/>
                    </a:cxn>
                    <a:cxn ang="T12">
                      <a:pos x="T4" y="T5"/>
                    </a:cxn>
                    <a:cxn ang="T13">
                      <a:pos x="T6" y="T7"/>
                    </a:cxn>
                    <a:cxn ang="T14">
                      <a:pos x="T8" y="T9"/>
                    </a:cxn>
                  </a:cxnLst>
                  <a:rect l="T15" t="T16" r="T17" b="T18"/>
                  <a:pathLst>
                    <a:path w="876" h="22">
                      <a:moveTo>
                        <a:pt x="0" y="0"/>
                      </a:moveTo>
                      <a:lnTo>
                        <a:pt x="875" y="0"/>
                      </a:lnTo>
                      <a:lnTo>
                        <a:pt x="875" y="21"/>
                      </a:lnTo>
                      <a:lnTo>
                        <a:pt x="0" y="21"/>
                      </a:lnTo>
                      <a:lnTo>
                        <a:pt x="0" y="0"/>
                      </a:lnTo>
                    </a:path>
                  </a:pathLst>
                </a:custGeom>
                <a:solidFill>
                  <a:srgbClr val="287020"/>
                </a:solidFill>
                <a:ln w="9525" cap="rnd">
                  <a:noFill/>
                  <a:round/>
                  <a:headEnd type="none" w="sm" len="sm"/>
                  <a:tailEnd type="none" w="sm" len="sm"/>
                </a:ln>
              </p:spPr>
              <p:txBody>
                <a:bodyPr/>
                <a:lstStyle/>
                <a:p>
                  <a:endParaRPr lang="en-US">
                    <a:solidFill>
                      <a:srgbClr val="FFFFFF"/>
                    </a:solidFill>
                  </a:endParaRPr>
                </a:p>
              </p:txBody>
            </p:sp>
            <p:sp>
              <p:nvSpPr>
                <p:cNvPr id="11635" name="Freeform 306"/>
                <p:cNvSpPr>
                  <a:spLocks/>
                </p:cNvSpPr>
                <p:nvPr/>
              </p:nvSpPr>
              <p:spPr bwMode="auto">
                <a:xfrm>
                  <a:off x="3667" y="1689"/>
                  <a:ext cx="876" cy="23"/>
                </a:xfrm>
                <a:custGeom>
                  <a:avLst/>
                  <a:gdLst>
                    <a:gd name="T0" fmla="*/ 0 w 876"/>
                    <a:gd name="T1" fmla="*/ 0 h 23"/>
                    <a:gd name="T2" fmla="*/ 875 w 876"/>
                    <a:gd name="T3" fmla="*/ 0 h 23"/>
                    <a:gd name="T4" fmla="*/ 875 w 876"/>
                    <a:gd name="T5" fmla="*/ 22 h 23"/>
                    <a:gd name="T6" fmla="*/ 0 w 876"/>
                    <a:gd name="T7" fmla="*/ 22 h 23"/>
                    <a:gd name="T8" fmla="*/ 0 w 876"/>
                    <a:gd name="T9" fmla="*/ 0 h 23"/>
                    <a:gd name="T10" fmla="*/ 0 60000 65536"/>
                    <a:gd name="T11" fmla="*/ 0 60000 65536"/>
                    <a:gd name="T12" fmla="*/ 0 60000 65536"/>
                    <a:gd name="T13" fmla="*/ 0 60000 65536"/>
                    <a:gd name="T14" fmla="*/ 0 60000 65536"/>
                    <a:gd name="T15" fmla="*/ 0 w 876"/>
                    <a:gd name="T16" fmla="*/ 0 h 23"/>
                    <a:gd name="T17" fmla="*/ 876 w 876"/>
                    <a:gd name="T18" fmla="*/ 23 h 23"/>
                  </a:gdLst>
                  <a:ahLst/>
                  <a:cxnLst>
                    <a:cxn ang="T10">
                      <a:pos x="T0" y="T1"/>
                    </a:cxn>
                    <a:cxn ang="T11">
                      <a:pos x="T2" y="T3"/>
                    </a:cxn>
                    <a:cxn ang="T12">
                      <a:pos x="T4" y="T5"/>
                    </a:cxn>
                    <a:cxn ang="T13">
                      <a:pos x="T6" y="T7"/>
                    </a:cxn>
                    <a:cxn ang="T14">
                      <a:pos x="T8" y="T9"/>
                    </a:cxn>
                  </a:cxnLst>
                  <a:rect l="T15" t="T16" r="T17" b="T18"/>
                  <a:pathLst>
                    <a:path w="876" h="23">
                      <a:moveTo>
                        <a:pt x="0" y="0"/>
                      </a:moveTo>
                      <a:lnTo>
                        <a:pt x="875" y="0"/>
                      </a:lnTo>
                      <a:lnTo>
                        <a:pt x="875" y="22"/>
                      </a:lnTo>
                      <a:lnTo>
                        <a:pt x="0" y="22"/>
                      </a:lnTo>
                      <a:lnTo>
                        <a:pt x="0" y="0"/>
                      </a:lnTo>
                    </a:path>
                  </a:pathLst>
                </a:custGeom>
                <a:solidFill>
                  <a:srgbClr val="206820"/>
                </a:solidFill>
                <a:ln w="9525" cap="rnd">
                  <a:noFill/>
                  <a:round/>
                  <a:headEnd type="none" w="sm" len="sm"/>
                  <a:tailEnd type="none" w="sm" len="sm"/>
                </a:ln>
              </p:spPr>
              <p:txBody>
                <a:bodyPr/>
                <a:lstStyle/>
                <a:p>
                  <a:endParaRPr lang="en-US">
                    <a:solidFill>
                      <a:srgbClr val="FFFFFF"/>
                    </a:solidFill>
                  </a:endParaRPr>
                </a:p>
              </p:txBody>
            </p:sp>
            <p:sp>
              <p:nvSpPr>
                <p:cNvPr id="11636" name="Freeform 307"/>
                <p:cNvSpPr>
                  <a:spLocks/>
                </p:cNvSpPr>
                <p:nvPr/>
              </p:nvSpPr>
              <p:spPr bwMode="auto">
                <a:xfrm>
                  <a:off x="3667" y="1698"/>
                  <a:ext cx="876" cy="21"/>
                </a:xfrm>
                <a:custGeom>
                  <a:avLst/>
                  <a:gdLst>
                    <a:gd name="T0" fmla="*/ 0 w 876"/>
                    <a:gd name="T1" fmla="*/ 0 h 21"/>
                    <a:gd name="T2" fmla="*/ 875 w 876"/>
                    <a:gd name="T3" fmla="*/ 0 h 21"/>
                    <a:gd name="T4" fmla="*/ 875 w 876"/>
                    <a:gd name="T5" fmla="*/ 20 h 21"/>
                    <a:gd name="T6" fmla="*/ 0 w 876"/>
                    <a:gd name="T7" fmla="*/ 20 h 21"/>
                    <a:gd name="T8" fmla="*/ 0 w 876"/>
                    <a:gd name="T9" fmla="*/ 0 h 21"/>
                    <a:gd name="T10" fmla="*/ 0 60000 65536"/>
                    <a:gd name="T11" fmla="*/ 0 60000 65536"/>
                    <a:gd name="T12" fmla="*/ 0 60000 65536"/>
                    <a:gd name="T13" fmla="*/ 0 60000 65536"/>
                    <a:gd name="T14" fmla="*/ 0 60000 65536"/>
                    <a:gd name="T15" fmla="*/ 0 w 876"/>
                    <a:gd name="T16" fmla="*/ 0 h 21"/>
                    <a:gd name="T17" fmla="*/ 876 w 876"/>
                    <a:gd name="T18" fmla="*/ 21 h 21"/>
                  </a:gdLst>
                  <a:ahLst/>
                  <a:cxnLst>
                    <a:cxn ang="T10">
                      <a:pos x="T0" y="T1"/>
                    </a:cxn>
                    <a:cxn ang="T11">
                      <a:pos x="T2" y="T3"/>
                    </a:cxn>
                    <a:cxn ang="T12">
                      <a:pos x="T4" y="T5"/>
                    </a:cxn>
                    <a:cxn ang="T13">
                      <a:pos x="T6" y="T7"/>
                    </a:cxn>
                    <a:cxn ang="T14">
                      <a:pos x="T8" y="T9"/>
                    </a:cxn>
                  </a:cxnLst>
                  <a:rect l="T15" t="T16" r="T17" b="T18"/>
                  <a:pathLst>
                    <a:path w="876" h="21">
                      <a:moveTo>
                        <a:pt x="0" y="0"/>
                      </a:moveTo>
                      <a:lnTo>
                        <a:pt x="875" y="0"/>
                      </a:lnTo>
                      <a:lnTo>
                        <a:pt x="875" y="20"/>
                      </a:lnTo>
                      <a:lnTo>
                        <a:pt x="0" y="20"/>
                      </a:lnTo>
                      <a:lnTo>
                        <a:pt x="0" y="0"/>
                      </a:lnTo>
                    </a:path>
                  </a:pathLst>
                </a:custGeom>
                <a:solidFill>
                  <a:srgbClr val="206020"/>
                </a:solidFill>
                <a:ln w="9525" cap="rnd">
                  <a:noFill/>
                  <a:round/>
                  <a:headEnd type="none" w="sm" len="sm"/>
                  <a:tailEnd type="none" w="sm" len="sm"/>
                </a:ln>
              </p:spPr>
              <p:txBody>
                <a:bodyPr/>
                <a:lstStyle/>
                <a:p>
                  <a:endParaRPr lang="en-US">
                    <a:solidFill>
                      <a:srgbClr val="FFFFFF"/>
                    </a:solidFill>
                  </a:endParaRPr>
                </a:p>
              </p:txBody>
            </p:sp>
            <p:sp>
              <p:nvSpPr>
                <p:cNvPr id="11637" name="Freeform 308"/>
                <p:cNvSpPr>
                  <a:spLocks/>
                </p:cNvSpPr>
                <p:nvPr/>
              </p:nvSpPr>
              <p:spPr bwMode="auto">
                <a:xfrm>
                  <a:off x="3667" y="1707"/>
                  <a:ext cx="876" cy="23"/>
                </a:xfrm>
                <a:custGeom>
                  <a:avLst/>
                  <a:gdLst>
                    <a:gd name="T0" fmla="*/ 0 w 876"/>
                    <a:gd name="T1" fmla="*/ 0 h 23"/>
                    <a:gd name="T2" fmla="*/ 875 w 876"/>
                    <a:gd name="T3" fmla="*/ 0 h 23"/>
                    <a:gd name="T4" fmla="*/ 875 w 876"/>
                    <a:gd name="T5" fmla="*/ 22 h 23"/>
                    <a:gd name="T6" fmla="*/ 0 w 876"/>
                    <a:gd name="T7" fmla="*/ 22 h 23"/>
                    <a:gd name="T8" fmla="*/ 0 w 876"/>
                    <a:gd name="T9" fmla="*/ 0 h 23"/>
                    <a:gd name="T10" fmla="*/ 0 60000 65536"/>
                    <a:gd name="T11" fmla="*/ 0 60000 65536"/>
                    <a:gd name="T12" fmla="*/ 0 60000 65536"/>
                    <a:gd name="T13" fmla="*/ 0 60000 65536"/>
                    <a:gd name="T14" fmla="*/ 0 60000 65536"/>
                    <a:gd name="T15" fmla="*/ 0 w 876"/>
                    <a:gd name="T16" fmla="*/ 0 h 23"/>
                    <a:gd name="T17" fmla="*/ 876 w 876"/>
                    <a:gd name="T18" fmla="*/ 23 h 23"/>
                  </a:gdLst>
                  <a:ahLst/>
                  <a:cxnLst>
                    <a:cxn ang="T10">
                      <a:pos x="T0" y="T1"/>
                    </a:cxn>
                    <a:cxn ang="T11">
                      <a:pos x="T2" y="T3"/>
                    </a:cxn>
                    <a:cxn ang="T12">
                      <a:pos x="T4" y="T5"/>
                    </a:cxn>
                    <a:cxn ang="T13">
                      <a:pos x="T6" y="T7"/>
                    </a:cxn>
                    <a:cxn ang="T14">
                      <a:pos x="T8" y="T9"/>
                    </a:cxn>
                  </a:cxnLst>
                  <a:rect l="T15" t="T16" r="T17" b="T18"/>
                  <a:pathLst>
                    <a:path w="876" h="23">
                      <a:moveTo>
                        <a:pt x="0" y="0"/>
                      </a:moveTo>
                      <a:lnTo>
                        <a:pt x="875" y="0"/>
                      </a:lnTo>
                      <a:lnTo>
                        <a:pt x="875" y="22"/>
                      </a:lnTo>
                      <a:lnTo>
                        <a:pt x="0" y="22"/>
                      </a:lnTo>
                      <a:lnTo>
                        <a:pt x="0" y="0"/>
                      </a:lnTo>
                    </a:path>
                  </a:pathLst>
                </a:custGeom>
                <a:solidFill>
                  <a:srgbClr val="205818"/>
                </a:solidFill>
                <a:ln w="9525" cap="rnd">
                  <a:noFill/>
                  <a:round/>
                  <a:headEnd type="none" w="sm" len="sm"/>
                  <a:tailEnd type="none" w="sm" len="sm"/>
                </a:ln>
              </p:spPr>
              <p:txBody>
                <a:bodyPr/>
                <a:lstStyle/>
                <a:p>
                  <a:endParaRPr lang="en-US">
                    <a:solidFill>
                      <a:srgbClr val="FFFFFF"/>
                    </a:solidFill>
                  </a:endParaRPr>
                </a:p>
              </p:txBody>
            </p:sp>
            <p:sp>
              <p:nvSpPr>
                <p:cNvPr id="11638" name="Freeform 309"/>
                <p:cNvSpPr>
                  <a:spLocks/>
                </p:cNvSpPr>
                <p:nvPr/>
              </p:nvSpPr>
              <p:spPr bwMode="auto">
                <a:xfrm>
                  <a:off x="3667" y="1718"/>
                  <a:ext cx="876" cy="21"/>
                </a:xfrm>
                <a:custGeom>
                  <a:avLst/>
                  <a:gdLst>
                    <a:gd name="T0" fmla="*/ 0 w 876"/>
                    <a:gd name="T1" fmla="*/ 0 h 21"/>
                    <a:gd name="T2" fmla="*/ 875 w 876"/>
                    <a:gd name="T3" fmla="*/ 0 h 21"/>
                    <a:gd name="T4" fmla="*/ 875 w 876"/>
                    <a:gd name="T5" fmla="*/ 20 h 21"/>
                    <a:gd name="T6" fmla="*/ 0 w 876"/>
                    <a:gd name="T7" fmla="*/ 20 h 21"/>
                    <a:gd name="T8" fmla="*/ 0 w 876"/>
                    <a:gd name="T9" fmla="*/ 0 h 21"/>
                    <a:gd name="T10" fmla="*/ 0 60000 65536"/>
                    <a:gd name="T11" fmla="*/ 0 60000 65536"/>
                    <a:gd name="T12" fmla="*/ 0 60000 65536"/>
                    <a:gd name="T13" fmla="*/ 0 60000 65536"/>
                    <a:gd name="T14" fmla="*/ 0 60000 65536"/>
                    <a:gd name="T15" fmla="*/ 0 w 876"/>
                    <a:gd name="T16" fmla="*/ 0 h 21"/>
                    <a:gd name="T17" fmla="*/ 876 w 876"/>
                    <a:gd name="T18" fmla="*/ 21 h 21"/>
                  </a:gdLst>
                  <a:ahLst/>
                  <a:cxnLst>
                    <a:cxn ang="T10">
                      <a:pos x="T0" y="T1"/>
                    </a:cxn>
                    <a:cxn ang="T11">
                      <a:pos x="T2" y="T3"/>
                    </a:cxn>
                    <a:cxn ang="T12">
                      <a:pos x="T4" y="T5"/>
                    </a:cxn>
                    <a:cxn ang="T13">
                      <a:pos x="T6" y="T7"/>
                    </a:cxn>
                    <a:cxn ang="T14">
                      <a:pos x="T8" y="T9"/>
                    </a:cxn>
                  </a:cxnLst>
                  <a:rect l="T15" t="T16" r="T17" b="T18"/>
                  <a:pathLst>
                    <a:path w="876" h="21">
                      <a:moveTo>
                        <a:pt x="0" y="0"/>
                      </a:moveTo>
                      <a:lnTo>
                        <a:pt x="875" y="0"/>
                      </a:lnTo>
                      <a:lnTo>
                        <a:pt x="875" y="20"/>
                      </a:lnTo>
                      <a:lnTo>
                        <a:pt x="0" y="20"/>
                      </a:lnTo>
                      <a:lnTo>
                        <a:pt x="0" y="0"/>
                      </a:lnTo>
                    </a:path>
                  </a:pathLst>
                </a:custGeom>
                <a:solidFill>
                  <a:srgbClr val="185018"/>
                </a:solidFill>
                <a:ln w="9525" cap="rnd">
                  <a:noFill/>
                  <a:round/>
                  <a:headEnd type="none" w="sm" len="sm"/>
                  <a:tailEnd type="none" w="sm" len="sm"/>
                </a:ln>
              </p:spPr>
              <p:txBody>
                <a:bodyPr/>
                <a:lstStyle/>
                <a:p>
                  <a:endParaRPr lang="en-US">
                    <a:solidFill>
                      <a:srgbClr val="FFFFFF"/>
                    </a:solidFill>
                  </a:endParaRPr>
                </a:p>
              </p:txBody>
            </p:sp>
            <p:sp>
              <p:nvSpPr>
                <p:cNvPr id="11639" name="Freeform 310"/>
                <p:cNvSpPr>
                  <a:spLocks/>
                </p:cNvSpPr>
                <p:nvPr/>
              </p:nvSpPr>
              <p:spPr bwMode="auto">
                <a:xfrm>
                  <a:off x="3667" y="1727"/>
                  <a:ext cx="876" cy="21"/>
                </a:xfrm>
                <a:custGeom>
                  <a:avLst/>
                  <a:gdLst>
                    <a:gd name="T0" fmla="*/ 0 w 876"/>
                    <a:gd name="T1" fmla="*/ 0 h 21"/>
                    <a:gd name="T2" fmla="*/ 875 w 876"/>
                    <a:gd name="T3" fmla="*/ 0 h 21"/>
                    <a:gd name="T4" fmla="*/ 875 w 876"/>
                    <a:gd name="T5" fmla="*/ 20 h 21"/>
                    <a:gd name="T6" fmla="*/ 0 w 876"/>
                    <a:gd name="T7" fmla="*/ 20 h 21"/>
                    <a:gd name="T8" fmla="*/ 0 w 876"/>
                    <a:gd name="T9" fmla="*/ 0 h 21"/>
                    <a:gd name="T10" fmla="*/ 0 60000 65536"/>
                    <a:gd name="T11" fmla="*/ 0 60000 65536"/>
                    <a:gd name="T12" fmla="*/ 0 60000 65536"/>
                    <a:gd name="T13" fmla="*/ 0 60000 65536"/>
                    <a:gd name="T14" fmla="*/ 0 60000 65536"/>
                    <a:gd name="T15" fmla="*/ 0 w 876"/>
                    <a:gd name="T16" fmla="*/ 0 h 21"/>
                    <a:gd name="T17" fmla="*/ 876 w 876"/>
                    <a:gd name="T18" fmla="*/ 21 h 21"/>
                  </a:gdLst>
                  <a:ahLst/>
                  <a:cxnLst>
                    <a:cxn ang="T10">
                      <a:pos x="T0" y="T1"/>
                    </a:cxn>
                    <a:cxn ang="T11">
                      <a:pos x="T2" y="T3"/>
                    </a:cxn>
                    <a:cxn ang="T12">
                      <a:pos x="T4" y="T5"/>
                    </a:cxn>
                    <a:cxn ang="T13">
                      <a:pos x="T6" y="T7"/>
                    </a:cxn>
                    <a:cxn ang="T14">
                      <a:pos x="T8" y="T9"/>
                    </a:cxn>
                  </a:cxnLst>
                  <a:rect l="T15" t="T16" r="T17" b="T18"/>
                  <a:pathLst>
                    <a:path w="876" h="21">
                      <a:moveTo>
                        <a:pt x="0" y="0"/>
                      </a:moveTo>
                      <a:lnTo>
                        <a:pt x="875" y="0"/>
                      </a:lnTo>
                      <a:lnTo>
                        <a:pt x="875" y="20"/>
                      </a:lnTo>
                      <a:lnTo>
                        <a:pt x="0" y="20"/>
                      </a:lnTo>
                      <a:lnTo>
                        <a:pt x="0" y="0"/>
                      </a:lnTo>
                    </a:path>
                  </a:pathLst>
                </a:custGeom>
                <a:solidFill>
                  <a:srgbClr val="184818"/>
                </a:solidFill>
                <a:ln w="9525" cap="rnd">
                  <a:noFill/>
                  <a:round/>
                  <a:headEnd type="none" w="sm" len="sm"/>
                  <a:tailEnd type="none" w="sm" len="sm"/>
                </a:ln>
              </p:spPr>
              <p:txBody>
                <a:bodyPr/>
                <a:lstStyle/>
                <a:p>
                  <a:endParaRPr lang="en-US">
                    <a:solidFill>
                      <a:srgbClr val="FFFFFF"/>
                    </a:solidFill>
                  </a:endParaRPr>
                </a:p>
              </p:txBody>
            </p:sp>
            <p:sp>
              <p:nvSpPr>
                <p:cNvPr id="11640" name="Freeform 311"/>
                <p:cNvSpPr>
                  <a:spLocks/>
                </p:cNvSpPr>
                <p:nvPr/>
              </p:nvSpPr>
              <p:spPr bwMode="auto">
                <a:xfrm>
                  <a:off x="3667" y="1735"/>
                  <a:ext cx="876" cy="23"/>
                </a:xfrm>
                <a:custGeom>
                  <a:avLst/>
                  <a:gdLst>
                    <a:gd name="T0" fmla="*/ 0 w 876"/>
                    <a:gd name="T1" fmla="*/ 0 h 23"/>
                    <a:gd name="T2" fmla="*/ 875 w 876"/>
                    <a:gd name="T3" fmla="*/ 0 h 23"/>
                    <a:gd name="T4" fmla="*/ 875 w 876"/>
                    <a:gd name="T5" fmla="*/ 22 h 23"/>
                    <a:gd name="T6" fmla="*/ 0 w 876"/>
                    <a:gd name="T7" fmla="*/ 22 h 23"/>
                    <a:gd name="T8" fmla="*/ 0 w 876"/>
                    <a:gd name="T9" fmla="*/ 0 h 23"/>
                    <a:gd name="T10" fmla="*/ 0 60000 65536"/>
                    <a:gd name="T11" fmla="*/ 0 60000 65536"/>
                    <a:gd name="T12" fmla="*/ 0 60000 65536"/>
                    <a:gd name="T13" fmla="*/ 0 60000 65536"/>
                    <a:gd name="T14" fmla="*/ 0 60000 65536"/>
                    <a:gd name="T15" fmla="*/ 0 w 876"/>
                    <a:gd name="T16" fmla="*/ 0 h 23"/>
                    <a:gd name="T17" fmla="*/ 876 w 876"/>
                    <a:gd name="T18" fmla="*/ 23 h 23"/>
                  </a:gdLst>
                  <a:ahLst/>
                  <a:cxnLst>
                    <a:cxn ang="T10">
                      <a:pos x="T0" y="T1"/>
                    </a:cxn>
                    <a:cxn ang="T11">
                      <a:pos x="T2" y="T3"/>
                    </a:cxn>
                    <a:cxn ang="T12">
                      <a:pos x="T4" y="T5"/>
                    </a:cxn>
                    <a:cxn ang="T13">
                      <a:pos x="T6" y="T7"/>
                    </a:cxn>
                    <a:cxn ang="T14">
                      <a:pos x="T8" y="T9"/>
                    </a:cxn>
                  </a:cxnLst>
                  <a:rect l="T15" t="T16" r="T17" b="T18"/>
                  <a:pathLst>
                    <a:path w="876" h="23">
                      <a:moveTo>
                        <a:pt x="0" y="0"/>
                      </a:moveTo>
                      <a:lnTo>
                        <a:pt x="875" y="0"/>
                      </a:lnTo>
                      <a:lnTo>
                        <a:pt x="875" y="22"/>
                      </a:lnTo>
                      <a:lnTo>
                        <a:pt x="0" y="22"/>
                      </a:lnTo>
                      <a:lnTo>
                        <a:pt x="0" y="0"/>
                      </a:lnTo>
                    </a:path>
                  </a:pathLst>
                </a:custGeom>
                <a:solidFill>
                  <a:srgbClr val="104010"/>
                </a:solidFill>
                <a:ln w="9525" cap="rnd">
                  <a:noFill/>
                  <a:round/>
                  <a:headEnd type="none" w="sm" len="sm"/>
                  <a:tailEnd type="none" w="sm" len="sm"/>
                </a:ln>
              </p:spPr>
              <p:txBody>
                <a:bodyPr/>
                <a:lstStyle/>
                <a:p>
                  <a:endParaRPr lang="en-US">
                    <a:solidFill>
                      <a:srgbClr val="FFFFFF"/>
                    </a:solidFill>
                  </a:endParaRPr>
                </a:p>
              </p:txBody>
            </p:sp>
            <p:sp>
              <p:nvSpPr>
                <p:cNvPr id="11641" name="Rectangle 312"/>
                <p:cNvSpPr>
                  <a:spLocks noChangeArrowheads="1"/>
                </p:cNvSpPr>
                <p:nvPr/>
              </p:nvSpPr>
              <p:spPr bwMode="auto">
                <a:xfrm>
                  <a:off x="3736" y="1647"/>
                  <a:ext cx="115" cy="63"/>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sp>
              <p:nvSpPr>
                <p:cNvPr id="11642" name="Rectangle 313" descr="Narrow vertical"/>
                <p:cNvSpPr>
                  <a:spLocks noChangeArrowheads="1"/>
                </p:cNvSpPr>
                <p:nvPr/>
              </p:nvSpPr>
              <p:spPr bwMode="auto">
                <a:xfrm>
                  <a:off x="3694" y="1748"/>
                  <a:ext cx="390" cy="17"/>
                </a:xfrm>
                <a:prstGeom prst="rect">
                  <a:avLst/>
                </a:prstGeom>
                <a:pattFill prst="narVert">
                  <a:fgClr>
                    <a:srgbClr val="FF9900"/>
                  </a:fgClr>
                  <a:bgClr>
                    <a:srgbClr val="FFFF00"/>
                  </a:bgClr>
                </a:pattFill>
                <a:ln w="12700">
                  <a:solidFill>
                    <a:srgbClr val="000000"/>
                  </a:solidFill>
                  <a:miter lim="800000"/>
                  <a:headEnd/>
                  <a:tailEnd/>
                </a:ln>
              </p:spPr>
              <p:txBody>
                <a:bodyPr wrap="none" anchor="ctr"/>
                <a:lstStyle/>
                <a:p>
                  <a:endParaRPr lang="en-US">
                    <a:solidFill>
                      <a:srgbClr val="FFFFFF"/>
                    </a:solidFill>
                  </a:endParaRPr>
                </a:p>
              </p:txBody>
            </p:sp>
            <p:sp>
              <p:nvSpPr>
                <p:cNvPr id="11643" name="Rectangle 314" descr="Narrow vertical"/>
                <p:cNvSpPr>
                  <a:spLocks noChangeArrowheads="1"/>
                </p:cNvSpPr>
                <p:nvPr/>
              </p:nvSpPr>
              <p:spPr bwMode="auto">
                <a:xfrm>
                  <a:off x="4127" y="1748"/>
                  <a:ext cx="390" cy="17"/>
                </a:xfrm>
                <a:prstGeom prst="rect">
                  <a:avLst/>
                </a:prstGeom>
                <a:pattFill prst="narVert">
                  <a:fgClr>
                    <a:srgbClr val="FF9900"/>
                  </a:fgClr>
                  <a:bgClr>
                    <a:srgbClr val="FFFF00"/>
                  </a:bgClr>
                </a:pattFill>
                <a:ln w="12700">
                  <a:solidFill>
                    <a:srgbClr val="000000"/>
                  </a:solidFill>
                  <a:miter lim="800000"/>
                  <a:headEnd/>
                  <a:tailEnd/>
                </a:ln>
              </p:spPr>
              <p:txBody>
                <a:bodyPr wrap="none" anchor="ctr"/>
                <a:lstStyle/>
                <a:p>
                  <a:endParaRPr lang="en-US">
                    <a:solidFill>
                      <a:srgbClr val="FFFFFF"/>
                    </a:solidFill>
                  </a:endParaRPr>
                </a:p>
              </p:txBody>
            </p:sp>
            <p:sp>
              <p:nvSpPr>
                <p:cNvPr id="11644" name="Rectangle 315"/>
                <p:cNvSpPr>
                  <a:spLocks noChangeArrowheads="1"/>
                </p:cNvSpPr>
                <p:nvPr/>
              </p:nvSpPr>
              <p:spPr bwMode="auto">
                <a:xfrm>
                  <a:off x="3894" y="1647"/>
                  <a:ext cx="119" cy="61"/>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sp>
              <p:nvSpPr>
                <p:cNvPr id="11645" name="Rectangle 316"/>
                <p:cNvSpPr>
                  <a:spLocks noChangeArrowheads="1"/>
                </p:cNvSpPr>
                <p:nvPr/>
              </p:nvSpPr>
              <p:spPr bwMode="auto">
                <a:xfrm>
                  <a:off x="4053" y="1647"/>
                  <a:ext cx="117" cy="63"/>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sp>
              <p:nvSpPr>
                <p:cNvPr id="11646" name="Rectangle 317"/>
                <p:cNvSpPr>
                  <a:spLocks noChangeArrowheads="1"/>
                </p:cNvSpPr>
                <p:nvPr/>
              </p:nvSpPr>
              <p:spPr bwMode="auto">
                <a:xfrm>
                  <a:off x="4212" y="1647"/>
                  <a:ext cx="116" cy="61"/>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sp>
              <p:nvSpPr>
                <p:cNvPr id="11647" name="Rectangle 318"/>
                <p:cNvSpPr>
                  <a:spLocks noChangeArrowheads="1"/>
                </p:cNvSpPr>
                <p:nvPr/>
              </p:nvSpPr>
              <p:spPr bwMode="auto">
                <a:xfrm>
                  <a:off x="4370" y="1647"/>
                  <a:ext cx="118" cy="61"/>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grpSp>
        </p:grpSp>
      </p:grpSp>
      <p:grpSp>
        <p:nvGrpSpPr>
          <p:cNvPr id="21" name="Group 319"/>
          <p:cNvGrpSpPr>
            <a:grpSpLocks/>
          </p:cNvGrpSpPr>
          <p:nvPr/>
        </p:nvGrpSpPr>
        <p:grpSpPr bwMode="auto">
          <a:xfrm rot="5400000" flipH="1">
            <a:off x="4389438" y="2868613"/>
            <a:ext cx="454025" cy="212725"/>
            <a:chOff x="4640" y="2611"/>
            <a:chExt cx="495" cy="232"/>
          </a:xfrm>
        </p:grpSpPr>
        <p:pic>
          <p:nvPicPr>
            <p:cNvPr id="11615" name="Picture 320"/>
            <p:cNvPicPr>
              <a:picLocks noChangeAspect="1" noChangeArrowheads="1"/>
            </p:cNvPicPr>
            <p:nvPr/>
          </p:nvPicPr>
          <p:blipFill>
            <a:blip r:embed="rId8">
              <a:clrChange>
                <a:clrFrom>
                  <a:srgbClr val="FEFEFE"/>
                </a:clrFrom>
                <a:clrTo>
                  <a:srgbClr val="FEFEFE">
                    <a:alpha val="0"/>
                  </a:srgbClr>
                </a:clrTo>
              </a:clrChange>
            </a:blip>
            <a:srcRect/>
            <a:stretch>
              <a:fillRect/>
            </a:stretch>
          </p:blipFill>
          <p:spPr bwMode="auto">
            <a:xfrm>
              <a:off x="4918" y="2611"/>
              <a:ext cx="217" cy="232"/>
            </a:xfrm>
            <a:prstGeom prst="rect">
              <a:avLst/>
            </a:prstGeom>
            <a:noFill/>
            <a:ln w="9525">
              <a:noFill/>
              <a:miter lim="800000"/>
              <a:headEnd/>
              <a:tailEnd/>
            </a:ln>
          </p:spPr>
        </p:pic>
        <p:pic>
          <p:nvPicPr>
            <p:cNvPr id="11616" name="Picture 321"/>
            <p:cNvPicPr>
              <a:picLocks noChangeAspect="1" noChangeArrowheads="1"/>
            </p:cNvPicPr>
            <p:nvPr/>
          </p:nvPicPr>
          <p:blipFill>
            <a:blip r:embed="rId8">
              <a:clrChange>
                <a:clrFrom>
                  <a:srgbClr val="FEFEFE"/>
                </a:clrFrom>
                <a:clrTo>
                  <a:srgbClr val="FEFEFE">
                    <a:alpha val="0"/>
                  </a:srgbClr>
                </a:clrTo>
              </a:clrChange>
            </a:blip>
            <a:srcRect/>
            <a:stretch>
              <a:fillRect/>
            </a:stretch>
          </p:blipFill>
          <p:spPr bwMode="auto">
            <a:xfrm>
              <a:off x="4825" y="2611"/>
              <a:ext cx="217" cy="232"/>
            </a:xfrm>
            <a:prstGeom prst="rect">
              <a:avLst/>
            </a:prstGeom>
            <a:noFill/>
            <a:ln w="9525">
              <a:noFill/>
              <a:miter lim="800000"/>
              <a:headEnd/>
              <a:tailEnd/>
            </a:ln>
          </p:spPr>
        </p:pic>
        <p:pic>
          <p:nvPicPr>
            <p:cNvPr id="11617" name="Picture 322"/>
            <p:cNvPicPr>
              <a:picLocks noChangeAspect="1" noChangeArrowheads="1"/>
            </p:cNvPicPr>
            <p:nvPr/>
          </p:nvPicPr>
          <p:blipFill>
            <a:blip r:embed="rId8">
              <a:clrChange>
                <a:clrFrom>
                  <a:srgbClr val="FEFEFE"/>
                </a:clrFrom>
                <a:clrTo>
                  <a:srgbClr val="FEFEFE">
                    <a:alpha val="0"/>
                  </a:srgbClr>
                </a:clrTo>
              </a:clrChange>
            </a:blip>
            <a:srcRect/>
            <a:stretch>
              <a:fillRect/>
            </a:stretch>
          </p:blipFill>
          <p:spPr bwMode="auto">
            <a:xfrm>
              <a:off x="4733" y="2611"/>
              <a:ext cx="217" cy="232"/>
            </a:xfrm>
            <a:prstGeom prst="rect">
              <a:avLst/>
            </a:prstGeom>
            <a:noFill/>
            <a:ln w="9525">
              <a:noFill/>
              <a:miter lim="800000"/>
              <a:headEnd/>
              <a:tailEnd/>
            </a:ln>
          </p:spPr>
        </p:pic>
        <p:pic>
          <p:nvPicPr>
            <p:cNvPr id="11618" name="Picture 323"/>
            <p:cNvPicPr>
              <a:picLocks noChangeAspect="1" noChangeArrowheads="1"/>
            </p:cNvPicPr>
            <p:nvPr/>
          </p:nvPicPr>
          <p:blipFill>
            <a:blip r:embed="rId8">
              <a:clrChange>
                <a:clrFrom>
                  <a:srgbClr val="FEFEFE"/>
                </a:clrFrom>
                <a:clrTo>
                  <a:srgbClr val="FEFEFE">
                    <a:alpha val="0"/>
                  </a:srgbClr>
                </a:clrTo>
              </a:clrChange>
            </a:blip>
            <a:srcRect/>
            <a:stretch>
              <a:fillRect/>
            </a:stretch>
          </p:blipFill>
          <p:spPr bwMode="auto">
            <a:xfrm>
              <a:off x="4640" y="2611"/>
              <a:ext cx="218" cy="232"/>
            </a:xfrm>
            <a:prstGeom prst="rect">
              <a:avLst/>
            </a:prstGeom>
            <a:noFill/>
            <a:ln w="9525">
              <a:noFill/>
              <a:miter lim="800000"/>
              <a:headEnd/>
              <a:tailEnd/>
            </a:ln>
          </p:spPr>
        </p:pic>
      </p:grpSp>
      <p:grpSp>
        <p:nvGrpSpPr>
          <p:cNvPr id="22" name="Group 324"/>
          <p:cNvGrpSpPr>
            <a:grpSpLocks/>
          </p:cNvGrpSpPr>
          <p:nvPr/>
        </p:nvGrpSpPr>
        <p:grpSpPr bwMode="auto">
          <a:xfrm rot="10800000">
            <a:off x="4529138" y="2649538"/>
            <a:ext cx="514350" cy="425450"/>
            <a:chOff x="744" y="2167"/>
            <a:chExt cx="561" cy="462"/>
          </a:xfrm>
        </p:grpSpPr>
        <p:sp>
          <p:nvSpPr>
            <p:cNvPr id="11613" name="Line 325"/>
            <p:cNvSpPr>
              <a:spLocks noChangeShapeType="1"/>
            </p:cNvSpPr>
            <p:nvPr/>
          </p:nvSpPr>
          <p:spPr bwMode="auto">
            <a:xfrm>
              <a:off x="744" y="2628"/>
              <a:ext cx="560" cy="1"/>
            </a:xfrm>
            <a:prstGeom prst="line">
              <a:avLst/>
            </a:prstGeom>
            <a:noFill/>
            <a:ln w="34925">
              <a:solidFill>
                <a:srgbClr val="C0C0C0"/>
              </a:solidFill>
              <a:round/>
              <a:headEnd/>
              <a:tailEnd/>
            </a:ln>
          </p:spPr>
          <p:txBody>
            <a:bodyPr/>
            <a:lstStyle/>
            <a:p>
              <a:endParaRPr lang="en-US"/>
            </a:p>
          </p:txBody>
        </p:sp>
        <p:sp>
          <p:nvSpPr>
            <p:cNvPr id="11614" name="Line 326"/>
            <p:cNvSpPr>
              <a:spLocks noChangeShapeType="1"/>
            </p:cNvSpPr>
            <p:nvPr/>
          </p:nvSpPr>
          <p:spPr bwMode="auto">
            <a:xfrm rot="5400000" flipV="1">
              <a:off x="1074" y="2397"/>
              <a:ext cx="462" cy="1"/>
            </a:xfrm>
            <a:prstGeom prst="line">
              <a:avLst/>
            </a:prstGeom>
            <a:noFill/>
            <a:ln w="44450">
              <a:solidFill>
                <a:srgbClr val="C0C0C0"/>
              </a:solidFill>
              <a:round/>
              <a:headEnd/>
              <a:tailEnd/>
            </a:ln>
          </p:spPr>
          <p:txBody>
            <a:bodyPr/>
            <a:lstStyle/>
            <a:p>
              <a:endParaRPr lang="en-US"/>
            </a:p>
          </p:txBody>
        </p:sp>
      </p:grpSp>
      <p:sp>
        <p:nvSpPr>
          <p:cNvPr id="409927" name="Rectangle 327"/>
          <p:cNvSpPr>
            <a:spLocks noChangeArrowheads="1"/>
          </p:cNvSpPr>
          <p:nvPr/>
        </p:nvSpPr>
        <p:spPr bwMode="auto">
          <a:xfrm>
            <a:off x="4351338" y="3173413"/>
            <a:ext cx="712787" cy="425450"/>
          </a:xfrm>
          <a:prstGeom prst="rect">
            <a:avLst/>
          </a:prstGeom>
          <a:noFill/>
          <a:ln w="9525">
            <a:noFill/>
            <a:miter lim="800000"/>
            <a:headEnd/>
            <a:tailEnd/>
          </a:ln>
        </p:spPr>
        <p:txBody>
          <a:bodyPr wrap="none" lIns="0" tIns="0" rIns="0" bIns="0">
            <a:spAutoFit/>
          </a:bodyPr>
          <a:lstStyle/>
          <a:p>
            <a:pPr algn="ctr" eaLnBrk="0" hangingPunct="0">
              <a:defRPr/>
            </a:pPr>
            <a:r>
              <a:rPr lang="en-US" sz="1400">
                <a:solidFill>
                  <a:srgbClr val="FFFFFF"/>
                </a:solidFill>
                <a:effectLst>
                  <a:outerShdw blurRad="38100" dist="38100" dir="2700000" algn="tl">
                    <a:srgbClr val="000000"/>
                  </a:outerShdw>
                </a:effectLst>
                <a:latin typeface="Neo Sans Intel Medium" pitchFamily="34" charset="0"/>
                <a:cs typeface="Arial" pitchFamily="34" charset="0"/>
              </a:rPr>
              <a:t>PCI</a:t>
            </a:r>
          </a:p>
          <a:p>
            <a:pPr algn="ctr" eaLnBrk="0" hangingPunct="0">
              <a:defRPr/>
            </a:pPr>
            <a:r>
              <a:rPr lang="en-US" sz="1400">
                <a:solidFill>
                  <a:srgbClr val="FFFFFF"/>
                </a:solidFill>
                <a:effectLst>
                  <a:outerShdw blurRad="38100" dist="38100" dir="2700000" algn="tl">
                    <a:srgbClr val="000000"/>
                  </a:outerShdw>
                </a:effectLst>
                <a:latin typeface="Neo Sans Intel Medium" pitchFamily="34" charset="0"/>
                <a:cs typeface="Arial" pitchFamily="34" charset="0"/>
              </a:rPr>
              <a:t>Express*</a:t>
            </a:r>
          </a:p>
        </p:txBody>
      </p:sp>
      <p:grpSp>
        <p:nvGrpSpPr>
          <p:cNvPr id="23" name="Group 333"/>
          <p:cNvGrpSpPr>
            <a:grpSpLocks/>
          </p:cNvGrpSpPr>
          <p:nvPr/>
        </p:nvGrpSpPr>
        <p:grpSpPr bwMode="auto">
          <a:xfrm rot="-5400000">
            <a:off x="8185150" y="2835275"/>
            <a:ext cx="454025" cy="212725"/>
            <a:chOff x="4640" y="2611"/>
            <a:chExt cx="495" cy="232"/>
          </a:xfrm>
        </p:grpSpPr>
        <p:pic>
          <p:nvPicPr>
            <p:cNvPr id="11609" name="Picture 334"/>
            <p:cNvPicPr>
              <a:picLocks noChangeAspect="1" noChangeArrowheads="1"/>
            </p:cNvPicPr>
            <p:nvPr/>
          </p:nvPicPr>
          <p:blipFill>
            <a:blip r:embed="rId8">
              <a:clrChange>
                <a:clrFrom>
                  <a:srgbClr val="FEFEFE"/>
                </a:clrFrom>
                <a:clrTo>
                  <a:srgbClr val="FEFEFE">
                    <a:alpha val="0"/>
                  </a:srgbClr>
                </a:clrTo>
              </a:clrChange>
            </a:blip>
            <a:srcRect/>
            <a:stretch>
              <a:fillRect/>
            </a:stretch>
          </p:blipFill>
          <p:spPr bwMode="auto">
            <a:xfrm>
              <a:off x="4918" y="2611"/>
              <a:ext cx="217" cy="232"/>
            </a:xfrm>
            <a:prstGeom prst="rect">
              <a:avLst/>
            </a:prstGeom>
            <a:noFill/>
            <a:ln w="9525">
              <a:noFill/>
              <a:miter lim="800000"/>
              <a:headEnd/>
              <a:tailEnd/>
            </a:ln>
          </p:spPr>
        </p:pic>
        <p:pic>
          <p:nvPicPr>
            <p:cNvPr id="11610" name="Picture 335"/>
            <p:cNvPicPr>
              <a:picLocks noChangeAspect="1" noChangeArrowheads="1"/>
            </p:cNvPicPr>
            <p:nvPr/>
          </p:nvPicPr>
          <p:blipFill>
            <a:blip r:embed="rId8">
              <a:clrChange>
                <a:clrFrom>
                  <a:srgbClr val="FEFEFE"/>
                </a:clrFrom>
                <a:clrTo>
                  <a:srgbClr val="FEFEFE">
                    <a:alpha val="0"/>
                  </a:srgbClr>
                </a:clrTo>
              </a:clrChange>
            </a:blip>
            <a:srcRect/>
            <a:stretch>
              <a:fillRect/>
            </a:stretch>
          </p:blipFill>
          <p:spPr bwMode="auto">
            <a:xfrm>
              <a:off x="4825" y="2611"/>
              <a:ext cx="217" cy="232"/>
            </a:xfrm>
            <a:prstGeom prst="rect">
              <a:avLst/>
            </a:prstGeom>
            <a:noFill/>
            <a:ln w="9525">
              <a:noFill/>
              <a:miter lim="800000"/>
              <a:headEnd/>
              <a:tailEnd/>
            </a:ln>
          </p:spPr>
        </p:pic>
        <p:pic>
          <p:nvPicPr>
            <p:cNvPr id="11611" name="Picture 336"/>
            <p:cNvPicPr>
              <a:picLocks noChangeAspect="1" noChangeArrowheads="1"/>
            </p:cNvPicPr>
            <p:nvPr/>
          </p:nvPicPr>
          <p:blipFill>
            <a:blip r:embed="rId8">
              <a:clrChange>
                <a:clrFrom>
                  <a:srgbClr val="FEFEFE"/>
                </a:clrFrom>
                <a:clrTo>
                  <a:srgbClr val="FEFEFE">
                    <a:alpha val="0"/>
                  </a:srgbClr>
                </a:clrTo>
              </a:clrChange>
            </a:blip>
            <a:srcRect/>
            <a:stretch>
              <a:fillRect/>
            </a:stretch>
          </p:blipFill>
          <p:spPr bwMode="auto">
            <a:xfrm>
              <a:off x="4733" y="2611"/>
              <a:ext cx="217" cy="232"/>
            </a:xfrm>
            <a:prstGeom prst="rect">
              <a:avLst/>
            </a:prstGeom>
            <a:noFill/>
            <a:ln w="9525">
              <a:noFill/>
              <a:miter lim="800000"/>
              <a:headEnd/>
              <a:tailEnd/>
            </a:ln>
          </p:spPr>
        </p:pic>
        <p:pic>
          <p:nvPicPr>
            <p:cNvPr id="11612" name="Picture 337"/>
            <p:cNvPicPr>
              <a:picLocks noChangeAspect="1" noChangeArrowheads="1"/>
            </p:cNvPicPr>
            <p:nvPr/>
          </p:nvPicPr>
          <p:blipFill>
            <a:blip r:embed="rId8">
              <a:clrChange>
                <a:clrFrom>
                  <a:srgbClr val="FEFEFE"/>
                </a:clrFrom>
                <a:clrTo>
                  <a:srgbClr val="FEFEFE">
                    <a:alpha val="0"/>
                  </a:srgbClr>
                </a:clrTo>
              </a:clrChange>
            </a:blip>
            <a:srcRect/>
            <a:stretch>
              <a:fillRect/>
            </a:stretch>
          </p:blipFill>
          <p:spPr bwMode="auto">
            <a:xfrm>
              <a:off x="4640" y="2611"/>
              <a:ext cx="218" cy="232"/>
            </a:xfrm>
            <a:prstGeom prst="rect">
              <a:avLst/>
            </a:prstGeom>
            <a:noFill/>
            <a:ln w="9525">
              <a:noFill/>
              <a:miter lim="800000"/>
              <a:headEnd/>
              <a:tailEnd/>
            </a:ln>
          </p:spPr>
        </p:pic>
      </p:grpSp>
      <p:grpSp>
        <p:nvGrpSpPr>
          <p:cNvPr id="24" name="Group 338"/>
          <p:cNvGrpSpPr>
            <a:grpSpLocks/>
          </p:cNvGrpSpPr>
          <p:nvPr/>
        </p:nvGrpSpPr>
        <p:grpSpPr bwMode="auto">
          <a:xfrm rot="10800000">
            <a:off x="8016875" y="2625725"/>
            <a:ext cx="515938" cy="422275"/>
            <a:chOff x="4444" y="2139"/>
            <a:chExt cx="560" cy="462"/>
          </a:xfrm>
        </p:grpSpPr>
        <p:sp>
          <p:nvSpPr>
            <p:cNvPr id="11607" name="Line 339"/>
            <p:cNvSpPr>
              <a:spLocks noChangeShapeType="1"/>
            </p:cNvSpPr>
            <p:nvPr/>
          </p:nvSpPr>
          <p:spPr bwMode="auto">
            <a:xfrm>
              <a:off x="4444" y="2600"/>
              <a:ext cx="560" cy="1"/>
            </a:xfrm>
            <a:prstGeom prst="line">
              <a:avLst/>
            </a:prstGeom>
            <a:noFill/>
            <a:ln w="34925">
              <a:solidFill>
                <a:srgbClr val="C0C0C0"/>
              </a:solidFill>
              <a:round/>
              <a:headEnd/>
              <a:tailEnd/>
            </a:ln>
          </p:spPr>
          <p:txBody>
            <a:bodyPr/>
            <a:lstStyle/>
            <a:p>
              <a:endParaRPr lang="en-US"/>
            </a:p>
          </p:txBody>
        </p:sp>
        <p:sp>
          <p:nvSpPr>
            <p:cNvPr id="11608" name="Line 340"/>
            <p:cNvSpPr>
              <a:spLocks noChangeShapeType="1"/>
            </p:cNvSpPr>
            <p:nvPr/>
          </p:nvSpPr>
          <p:spPr bwMode="auto">
            <a:xfrm rot="5400000" flipV="1">
              <a:off x="4214" y="2369"/>
              <a:ext cx="462" cy="1"/>
            </a:xfrm>
            <a:prstGeom prst="line">
              <a:avLst/>
            </a:prstGeom>
            <a:noFill/>
            <a:ln w="44450">
              <a:solidFill>
                <a:srgbClr val="C0C0C0"/>
              </a:solidFill>
              <a:round/>
              <a:headEnd/>
              <a:tailEnd/>
            </a:ln>
          </p:spPr>
          <p:txBody>
            <a:bodyPr/>
            <a:lstStyle/>
            <a:p>
              <a:endParaRPr lang="en-US"/>
            </a:p>
          </p:txBody>
        </p:sp>
      </p:grpSp>
      <p:sp>
        <p:nvSpPr>
          <p:cNvPr id="409941" name="Rectangle 341"/>
          <p:cNvSpPr>
            <a:spLocks noChangeArrowheads="1"/>
          </p:cNvSpPr>
          <p:nvPr/>
        </p:nvSpPr>
        <p:spPr bwMode="auto">
          <a:xfrm>
            <a:off x="8061325" y="3173413"/>
            <a:ext cx="712788" cy="425450"/>
          </a:xfrm>
          <a:prstGeom prst="rect">
            <a:avLst/>
          </a:prstGeom>
          <a:noFill/>
          <a:ln w="9525">
            <a:noFill/>
            <a:miter lim="800000"/>
            <a:headEnd/>
            <a:tailEnd/>
          </a:ln>
        </p:spPr>
        <p:txBody>
          <a:bodyPr wrap="none" lIns="0" tIns="0" rIns="0" bIns="0">
            <a:spAutoFit/>
          </a:bodyPr>
          <a:lstStyle/>
          <a:p>
            <a:pPr algn="ctr" eaLnBrk="0" hangingPunct="0">
              <a:defRPr/>
            </a:pPr>
            <a:r>
              <a:rPr lang="en-US" sz="1400">
                <a:solidFill>
                  <a:srgbClr val="FFFFFF"/>
                </a:solidFill>
                <a:effectLst>
                  <a:outerShdw blurRad="38100" dist="38100" dir="2700000" algn="tl">
                    <a:srgbClr val="000000"/>
                  </a:outerShdw>
                </a:effectLst>
                <a:latin typeface="Neo Sans Intel Medium" pitchFamily="34" charset="0"/>
                <a:cs typeface="Arial" pitchFamily="34" charset="0"/>
              </a:rPr>
              <a:t>PCI</a:t>
            </a:r>
          </a:p>
          <a:p>
            <a:pPr algn="ctr" eaLnBrk="0" hangingPunct="0">
              <a:defRPr/>
            </a:pPr>
            <a:r>
              <a:rPr lang="en-US" sz="1400">
                <a:solidFill>
                  <a:srgbClr val="FFFFFF"/>
                </a:solidFill>
                <a:effectLst>
                  <a:outerShdw blurRad="38100" dist="38100" dir="2700000" algn="tl">
                    <a:srgbClr val="000000"/>
                  </a:outerShdw>
                </a:effectLst>
                <a:latin typeface="Neo Sans Intel Medium" pitchFamily="34" charset="0"/>
                <a:cs typeface="Arial" pitchFamily="34" charset="0"/>
              </a:rPr>
              <a:t>Express*</a:t>
            </a:r>
          </a:p>
        </p:txBody>
      </p:sp>
      <p:grpSp>
        <p:nvGrpSpPr>
          <p:cNvPr id="25" name="Group 345"/>
          <p:cNvGrpSpPr>
            <a:grpSpLocks/>
          </p:cNvGrpSpPr>
          <p:nvPr/>
        </p:nvGrpSpPr>
        <p:grpSpPr bwMode="auto">
          <a:xfrm>
            <a:off x="6799263" y="1400175"/>
            <a:ext cx="549275" cy="566738"/>
            <a:chOff x="2030" y="801"/>
            <a:chExt cx="599" cy="616"/>
          </a:xfrm>
        </p:grpSpPr>
        <p:sp>
          <p:nvSpPr>
            <p:cNvPr id="11512" name="Line 346"/>
            <p:cNvSpPr>
              <a:spLocks noChangeShapeType="1"/>
            </p:cNvSpPr>
            <p:nvPr/>
          </p:nvSpPr>
          <p:spPr bwMode="auto">
            <a:xfrm rot="5400000" flipH="1" flipV="1">
              <a:off x="2147" y="1115"/>
              <a:ext cx="476" cy="2"/>
            </a:xfrm>
            <a:prstGeom prst="line">
              <a:avLst/>
            </a:prstGeom>
            <a:noFill/>
            <a:ln w="44450">
              <a:solidFill>
                <a:srgbClr val="C0C0C0"/>
              </a:solidFill>
              <a:round/>
              <a:headEnd/>
              <a:tailEnd/>
            </a:ln>
          </p:spPr>
          <p:txBody>
            <a:bodyPr/>
            <a:lstStyle/>
            <a:p>
              <a:endParaRPr lang="en-US"/>
            </a:p>
          </p:txBody>
        </p:sp>
        <p:sp>
          <p:nvSpPr>
            <p:cNvPr id="11513" name="Line 347"/>
            <p:cNvSpPr>
              <a:spLocks noChangeShapeType="1"/>
            </p:cNvSpPr>
            <p:nvPr/>
          </p:nvSpPr>
          <p:spPr bwMode="auto">
            <a:xfrm rot="5400000" flipH="1" flipV="1">
              <a:off x="1952" y="1185"/>
              <a:ext cx="462" cy="1"/>
            </a:xfrm>
            <a:prstGeom prst="line">
              <a:avLst/>
            </a:prstGeom>
            <a:noFill/>
            <a:ln w="44450">
              <a:solidFill>
                <a:srgbClr val="C0C0C0"/>
              </a:solidFill>
              <a:round/>
              <a:headEnd/>
              <a:tailEnd/>
            </a:ln>
          </p:spPr>
          <p:txBody>
            <a:bodyPr/>
            <a:lstStyle/>
            <a:p>
              <a:endParaRPr lang="en-US"/>
            </a:p>
          </p:txBody>
        </p:sp>
        <p:grpSp>
          <p:nvGrpSpPr>
            <p:cNvPr id="26" name="Group 348"/>
            <p:cNvGrpSpPr>
              <a:grpSpLocks/>
            </p:cNvGrpSpPr>
            <p:nvPr/>
          </p:nvGrpSpPr>
          <p:grpSpPr bwMode="auto">
            <a:xfrm rot="20283228" flipH="1">
              <a:off x="2030" y="801"/>
              <a:ext cx="599" cy="468"/>
              <a:chOff x="4716" y="1752"/>
              <a:chExt cx="599" cy="468"/>
            </a:xfrm>
          </p:grpSpPr>
          <p:grpSp>
            <p:nvGrpSpPr>
              <p:cNvPr id="27" name="Group 349"/>
              <p:cNvGrpSpPr>
                <a:grpSpLocks/>
              </p:cNvGrpSpPr>
              <p:nvPr/>
            </p:nvGrpSpPr>
            <p:grpSpPr bwMode="auto">
              <a:xfrm rot="-1273006">
                <a:off x="4853" y="1752"/>
                <a:ext cx="462" cy="183"/>
                <a:chOff x="3667" y="1613"/>
                <a:chExt cx="876" cy="152"/>
              </a:xfrm>
            </p:grpSpPr>
            <p:sp>
              <p:nvSpPr>
                <p:cNvPr id="11585" name="Rectangle 350"/>
                <p:cNvSpPr>
                  <a:spLocks noChangeArrowheads="1"/>
                </p:cNvSpPr>
                <p:nvPr/>
              </p:nvSpPr>
              <p:spPr bwMode="auto">
                <a:xfrm>
                  <a:off x="3678" y="1694"/>
                  <a:ext cx="390" cy="21"/>
                </a:xfrm>
                <a:prstGeom prst="rect">
                  <a:avLst/>
                </a:prstGeom>
                <a:noFill/>
                <a:ln w="12700">
                  <a:solidFill>
                    <a:srgbClr val="000000"/>
                  </a:solidFill>
                  <a:miter lim="800000"/>
                  <a:headEnd/>
                  <a:tailEnd/>
                </a:ln>
              </p:spPr>
              <p:txBody>
                <a:bodyPr wrap="none" anchor="ctr"/>
                <a:lstStyle/>
                <a:p>
                  <a:endParaRPr lang="en-US">
                    <a:solidFill>
                      <a:srgbClr val="FFFFFF"/>
                    </a:solidFill>
                  </a:endParaRPr>
                </a:p>
              </p:txBody>
            </p:sp>
            <p:sp>
              <p:nvSpPr>
                <p:cNvPr id="11586" name="Rectangle 351"/>
                <p:cNvSpPr>
                  <a:spLocks noChangeArrowheads="1"/>
                </p:cNvSpPr>
                <p:nvPr/>
              </p:nvSpPr>
              <p:spPr bwMode="auto">
                <a:xfrm>
                  <a:off x="4113" y="1694"/>
                  <a:ext cx="390" cy="21"/>
                </a:xfrm>
                <a:prstGeom prst="rect">
                  <a:avLst/>
                </a:prstGeom>
                <a:noFill/>
                <a:ln w="12700">
                  <a:solidFill>
                    <a:srgbClr val="000000"/>
                  </a:solidFill>
                  <a:miter lim="800000"/>
                  <a:headEnd/>
                  <a:tailEnd/>
                </a:ln>
              </p:spPr>
              <p:txBody>
                <a:bodyPr wrap="none" anchor="ctr"/>
                <a:lstStyle/>
                <a:p>
                  <a:endParaRPr lang="en-US">
                    <a:solidFill>
                      <a:srgbClr val="FFFFFF"/>
                    </a:solidFill>
                  </a:endParaRPr>
                </a:p>
              </p:txBody>
            </p:sp>
            <p:sp>
              <p:nvSpPr>
                <p:cNvPr id="11587" name="Freeform 352"/>
                <p:cNvSpPr>
                  <a:spLocks/>
                </p:cNvSpPr>
                <p:nvPr/>
              </p:nvSpPr>
              <p:spPr bwMode="auto">
                <a:xfrm>
                  <a:off x="3667" y="1613"/>
                  <a:ext cx="876" cy="22"/>
                </a:xfrm>
                <a:custGeom>
                  <a:avLst/>
                  <a:gdLst>
                    <a:gd name="T0" fmla="*/ 0 w 876"/>
                    <a:gd name="T1" fmla="*/ 0 h 22"/>
                    <a:gd name="T2" fmla="*/ 875 w 876"/>
                    <a:gd name="T3" fmla="*/ 0 h 22"/>
                    <a:gd name="T4" fmla="*/ 875 w 876"/>
                    <a:gd name="T5" fmla="*/ 21 h 22"/>
                    <a:gd name="T6" fmla="*/ 0 w 876"/>
                    <a:gd name="T7" fmla="*/ 21 h 22"/>
                    <a:gd name="T8" fmla="*/ 0 w 876"/>
                    <a:gd name="T9" fmla="*/ 0 h 22"/>
                    <a:gd name="T10" fmla="*/ 0 60000 65536"/>
                    <a:gd name="T11" fmla="*/ 0 60000 65536"/>
                    <a:gd name="T12" fmla="*/ 0 60000 65536"/>
                    <a:gd name="T13" fmla="*/ 0 60000 65536"/>
                    <a:gd name="T14" fmla="*/ 0 60000 65536"/>
                    <a:gd name="T15" fmla="*/ 0 w 876"/>
                    <a:gd name="T16" fmla="*/ 0 h 22"/>
                    <a:gd name="T17" fmla="*/ 876 w 876"/>
                    <a:gd name="T18" fmla="*/ 22 h 22"/>
                  </a:gdLst>
                  <a:ahLst/>
                  <a:cxnLst>
                    <a:cxn ang="T10">
                      <a:pos x="T0" y="T1"/>
                    </a:cxn>
                    <a:cxn ang="T11">
                      <a:pos x="T2" y="T3"/>
                    </a:cxn>
                    <a:cxn ang="T12">
                      <a:pos x="T4" y="T5"/>
                    </a:cxn>
                    <a:cxn ang="T13">
                      <a:pos x="T6" y="T7"/>
                    </a:cxn>
                    <a:cxn ang="T14">
                      <a:pos x="T8" y="T9"/>
                    </a:cxn>
                  </a:cxnLst>
                  <a:rect l="T15" t="T16" r="T17" b="T18"/>
                  <a:pathLst>
                    <a:path w="876" h="22">
                      <a:moveTo>
                        <a:pt x="0" y="0"/>
                      </a:moveTo>
                      <a:lnTo>
                        <a:pt x="875" y="0"/>
                      </a:lnTo>
                      <a:lnTo>
                        <a:pt x="875" y="21"/>
                      </a:lnTo>
                      <a:lnTo>
                        <a:pt x="0" y="21"/>
                      </a:lnTo>
                      <a:lnTo>
                        <a:pt x="0" y="0"/>
                      </a:lnTo>
                    </a:path>
                  </a:pathLst>
                </a:custGeom>
                <a:solidFill>
                  <a:srgbClr val="339933"/>
                </a:solidFill>
                <a:ln w="9525" cap="rnd">
                  <a:noFill/>
                  <a:round/>
                  <a:headEnd type="none" w="sm" len="sm"/>
                  <a:tailEnd type="none" w="sm" len="sm"/>
                </a:ln>
              </p:spPr>
              <p:txBody>
                <a:bodyPr/>
                <a:lstStyle/>
                <a:p>
                  <a:endParaRPr lang="en-US">
                    <a:solidFill>
                      <a:srgbClr val="FFFFFF"/>
                    </a:solidFill>
                  </a:endParaRPr>
                </a:p>
              </p:txBody>
            </p:sp>
            <p:sp>
              <p:nvSpPr>
                <p:cNvPr id="11588" name="Freeform 353"/>
                <p:cNvSpPr>
                  <a:spLocks/>
                </p:cNvSpPr>
                <p:nvPr/>
              </p:nvSpPr>
              <p:spPr bwMode="auto">
                <a:xfrm>
                  <a:off x="3667" y="1631"/>
                  <a:ext cx="876" cy="23"/>
                </a:xfrm>
                <a:custGeom>
                  <a:avLst/>
                  <a:gdLst>
                    <a:gd name="T0" fmla="*/ 0 w 876"/>
                    <a:gd name="T1" fmla="*/ 0 h 23"/>
                    <a:gd name="T2" fmla="*/ 875 w 876"/>
                    <a:gd name="T3" fmla="*/ 0 h 23"/>
                    <a:gd name="T4" fmla="*/ 875 w 876"/>
                    <a:gd name="T5" fmla="*/ 22 h 23"/>
                    <a:gd name="T6" fmla="*/ 0 w 876"/>
                    <a:gd name="T7" fmla="*/ 22 h 23"/>
                    <a:gd name="T8" fmla="*/ 0 w 876"/>
                    <a:gd name="T9" fmla="*/ 0 h 23"/>
                    <a:gd name="T10" fmla="*/ 0 60000 65536"/>
                    <a:gd name="T11" fmla="*/ 0 60000 65536"/>
                    <a:gd name="T12" fmla="*/ 0 60000 65536"/>
                    <a:gd name="T13" fmla="*/ 0 60000 65536"/>
                    <a:gd name="T14" fmla="*/ 0 60000 65536"/>
                    <a:gd name="T15" fmla="*/ 0 w 876"/>
                    <a:gd name="T16" fmla="*/ 0 h 23"/>
                    <a:gd name="T17" fmla="*/ 876 w 876"/>
                    <a:gd name="T18" fmla="*/ 23 h 23"/>
                  </a:gdLst>
                  <a:ahLst/>
                  <a:cxnLst>
                    <a:cxn ang="T10">
                      <a:pos x="T0" y="T1"/>
                    </a:cxn>
                    <a:cxn ang="T11">
                      <a:pos x="T2" y="T3"/>
                    </a:cxn>
                    <a:cxn ang="T12">
                      <a:pos x="T4" y="T5"/>
                    </a:cxn>
                    <a:cxn ang="T13">
                      <a:pos x="T6" y="T7"/>
                    </a:cxn>
                    <a:cxn ang="T14">
                      <a:pos x="T8" y="T9"/>
                    </a:cxn>
                  </a:cxnLst>
                  <a:rect l="T15" t="T16" r="T17" b="T18"/>
                  <a:pathLst>
                    <a:path w="876" h="23">
                      <a:moveTo>
                        <a:pt x="0" y="0"/>
                      </a:moveTo>
                      <a:lnTo>
                        <a:pt x="875" y="0"/>
                      </a:lnTo>
                      <a:lnTo>
                        <a:pt x="875" y="22"/>
                      </a:lnTo>
                      <a:lnTo>
                        <a:pt x="0" y="22"/>
                      </a:lnTo>
                      <a:lnTo>
                        <a:pt x="0" y="0"/>
                      </a:lnTo>
                    </a:path>
                  </a:pathLst>
                </a:custGeom>
                <a:solidFill>
                  <a:srgbClr val="309830"/>
                </a:solidFill>
                <a:ln w="9525" cap="rnd">
                  <a:noFill/>
                  <a:round/>
                  <a:headEnd type="none" w="sm" len="sm"/>
                  <a:tailEnd type="none" w="sm" len="sm"/>
                </a:ln>
              </p:spPr>
              <p:txBody>
                <a:bodyPr/>
                <a:lstStyle/>
                <a:p>
                  <a:endParaRPr lang="en-US">
                    <a:solidFill>
                      <a:srgbClr val="FFFFFF"/>
                    </a:solidFill>
                  </a:endParaRPr>
                </a:p>
              </p:txBody>
            </p:sp>
            <p:sp>
              <p:nvSpPr>
                <p:cNvPr id="11589" name="Freeform 354"/>
                <p:cNvSpPr>
                  <a:spLocks/>
                </p:cNvSpPr>
                <p:nvPr/>
              </p:nvSpPr>
              <p:spPr bwMode="auto">
                <a:xfrm>
                  <a:off x="3667" y="1641"/>
                  <a:ext cx="876" cy="20"/>
                </a:xfrm>
                <a:custGeom>
                  <a:avLst/>
                  <a:gdLst>
                    <a:gd name="T0" fmla="*/ 0 w 876"/>
                    <a:gd name="T1" fmla="*/ 0 h 20"/>
                    <a:gd name="T2" fmla="*/ 875 w 876"/>
                    <a:gd name="T3" fmla="*/ 0 h 20"/>
                    <a:gd name="T4" fmla="*/ 875 w 876"/>
                    <a:gd name="T5" fmla="*/ 19 h 20"/>
                    <a:gd name="T6" fmla="*/ 0 w 876"/>
                    <a:gd name="T7" fmla="*/ 19 h 20"/>
                    <a:gd name="T8" fmla="*/ 0 w 876"/>
                    <a:gd name="T9" fmla="*/ 0 h 20"/>
                    <a:gd name="T10" fmla="*/ 0 60000 65536"/>
                    <a:gd name="T11" fmla="*/ 0 60000 65536"/>
                    <a:gd name="T12" fmla="*/ 0 60000 65536"/>
                    <a:gd name="T13" fmla="*/ 0 60000 65536"/>
                    <a:gd name="T14" fmla="*/ 0 60000 65536"/>
                    <a:gd name="T15" fmla="*/ 0 w 876"/>
                    <a:gd name="T16" fmla="*/ 0 h 20"/>
                    <a:gd name="T17" fmla="*/ 876 w 876"/>
                    <a:gd name="T18" fmla="*/ 20 h 20"/>
                  </a:gdLst>
                  <a:ahLst/>
                  <a:cxnLst>
                    <a:cxn ang="T10">
                      <a:pos x="T0" y="T1"/>
                    </a:cxn>
                    <a:cxn ang="T11">
                      <a:pos x="T2" y="T3"/>
                    </a:cxn>
                    <a:cxn ang="T12">
                      <a:pos x="T4" y="T5"/>
                    </a:cxn>
                    <a:cxn ang="T13">
                      <a:pos x="T6" y="T7"/>
                    </a:cxn>
                    <a:cxn ang="T14">
                      <a:pos x="T8" y="T9"/>
                    </a:cxn>
                  </a:cxnLst>
                  <a:rect l="T15" t="T16" r="T17" b="T18"/>
                  <a:pathLst>
                    <a:path w="876" h="20">
                      <a:moveTo>
                        <a:pt x="0" y="0"/>
                      </a:moveTo>
                      <a:lnTo>
                        <a:pt x="875" y="0"/>
                      </a:lnTo>
                      <a:lnTo>
                        <a:pt x="875" y="19"/>
                      </a:lnTo>
                      <a:lnTo>
                        <a:pt x="0" y="19"/>
                      </a:lnTo>
                      <a:lnTo>
                        <a:pt x="0" y="0"/>
                      </a:lnTo>
                    </a:path>
                  </a:pathLst>
                </a:custGeom>
                <a:solidFill>
                  <a:srgbClr val="309030"/>
                </a:solidFill>
                <a:ln w="9525" cap="rnd">
                  <a:noFill/>
                  <a:round/>
                  <a:headEnd type="none" w="sm" len="sm"/>
                  <a:tailEnd type="none" w="sm" len="sm"/>
                </a:ln>
              </p:spPr>
              <p:txBody>
                <a:bodyPr/>
                <a:lstStyle/>
                <a:p>
                  <a:endParaRPr lang="en-US">
                    <a:solidFill>
                      <a:srgbClr val="FFFFFF"/>
                    </a:solidFill>
                  </a:endParaRPr>
                </a:p>
              </p:txBody>
            </p:sp>
            <p:sp>
              <p:nvSpPr>
                <p:cNvPr id="11590" name="Freeform 355"/>
                <p:cNvSpPr>
                  <a:spLocks/>
                </p:cNvSpPr>
                <p:nvPr/>
              </p:nvSpPr>
              <p:spPr bwMode="auto">
                <a:xfrm>
                  <a:off x="3667" y="1650"/>
                  <a:ext cx="876" cy="22"/>
                </a:xfrm>
                <a:custGeom>
                  <a:avLst/>
                  <a:gdLst>
                    <a:gd name="T0" fmla="*/ 0 w 876"/>
                    <a:gd name="T1" fmla="*/ 0 h 22"/>
                    <a:gd name="T2" fmla="*/ 875 w 876"/>
                    <a:gd name="T3" fmla="*/ 0 h 22"/>
                    <a:gd name="T4" fmla="*/ 875 w 876"/>
                    <a:gd name="T5" fmla="*/ 21 h 22"/>
                    <a:gd name="T6" fmla="*/ 0 w 876"/>
                    <a:gd name="T7" fmla="*/ 21 h 22"/>
                    <a:gd name="T8" fmla="*/ 0 w 876"/>
                    <a:gd name="T9" fmla="*/ 0 h 22"/>
                    <a:gd name="T10" fmla="*/ 0 60000 65536"/>
                    <a:gd name="T11" fmla="*/ 0 60000 65536"/>
                    <a:gd name="T12" fmla="*/ 0 60000 65536"/>
                    <a:gd name="T13" fmla="*/ 0 60000 65536"/>
                    <a:gd name="T14" fmla="*/ 0 60000 65536"/>
                    <a:gd name="T15" fmla="*/ 0 w 876"/>
                    <a:gd name="T16" fmla="*/ 0 h 22"/>
                    <a:gd name="T17" fmla="*/ 876 w 876"/>
                    <a:gd name="T18" fmla="*/ 22 h 22"/>
                  </a:gdLst>
                  <a:ahLst/>
                  <a:cxnLst>
                    <a:cxn ang="T10">
                      <a:pos x="T0" y="T1"/>
                    </a:cxn>
                    <a:cxn ang="T11">
                      <a:pos x="T2" y="T3"/>
                    </a:cxn>
                    <a:cxn ang="T12">
                      <a:pos x="T4" y="T5"/>
                    </a:cxn>
                    <a:cxn ang="T13">
                      <a:pos x="T6" y="T7"/>
                    </a:cxn>
                    <a:cxn ang="T14">
                      <a:pos x="T8" y="T9"/>
                    </a:cxn>
                  </a:cxnLst>
                  <a:rect l="T15" t="T16" r="T17" b="T18"/>
                  <a:pathLst>
                    <a:path w="876" h="22">
                      <a:moveTo>
                        <a:pt x="0" y="0"/>
                      </a:moveTo>
                      <a:lnTo>
                        <a:pt x="875" y="0"/>
                      </a:lnTo>
                      <a:lnTo>
                        <a:pt x="875" y="21"/>
                      </a:lnTo>
                      <a:lnTo>
                        <a:pt x="0" y="21"/>
                      </a:lnTo>
                      <a:lnTo>
                        <a:pt x="0" y="0"/>
                      </a:lnTo>
                    </a:path>
                  </a:pathLst>
                </a:custGeom>
                <a:solidFill>
                  <a:srgbClr val="288828"/>
                </a:solidFill>
                <a:ln w="9525" cap="rnd">
                  <a:noFill/>
                  <a:round/>
                  <a:headEnd type="none" w="sm" len="sm"/>
                  <a:tailEnd type="none" w="sm" len="sm"/>
                </a:ln>
              </p:spPr>
              <p:txBody>
                <a:bodyPr/>
                <a:lstStyle/>
                <a:p>
                  <a:endParaRPr lang="en-US">
                    <a:solidFill>
                      <a:srgbClr val="FFFFFF"/>
                    </a:solidFill>
                  </a:endParaRPr>
                </a:p>
              </p:txBody>
            </p:sp>
            <p:sp>
              <p:nvSpPr>
                <p:cNvPr id="11591" name="Freeform 356"/>
                <p:cNvSpPr>
                  <a:spLocks/>
                </p:cNvSpPr>
                <p:nvPr/>
              </p:nvSpPr>
              <p:spPr bwMode="auto">
                <a:xfrm>
                  <a:off x="3667" y="1658"/>
                  <a:ext cx="876" cy="22"/>
                </a:xfrm>
                <a:custGeom>
                  <a:avLst/>
                  <a:gdLst>
                    <a:gd name="T0" fmla="*/ 0 w 876"/>
                    <a:gd name="T1" fmla="*/ 0 h 22"/>
                    <a:gd name="T2" fmla="*/ 875 w 876"/>
                    <a:gd name="T3" fmla="*/ 0 h 22"/>
                    <a:gd name="T4" fmla="*/ 875 w 876"/>
                    <a:gd name="T5" fmla="*/ 21 h 22"/>
                    <a:gd name="T6" fmla="*/ 0 w 876"/>
                    <a:gd name="T7" fmla="*/ 21 h 22"/>
                    <a:gd name="T8" fmla="*/ 0 w 876"/>
                    <a:gd name="T9" fmla="*/ 0 h 22"/>
                    <a:gd name="T10" fmla="*/ 0 60000 65536"/>
                    <a:gd name="T11" fmla="*/ 0 60000 65536"/>
                    <a:gd name="T12" fmla="*/ 0 60000 65536"/>
                    <a:gd name="T13" fmla="*/ 0 60000 65536"/>
                    <a:gd name="T14" fmla="*/ 0 60000 65536"/>
                    <a:gd name="T15" fmla="*/ 0 w 876"/>
                    <a:gd name="T16" fmla="*/ 0 h 22"/>
                    <a:gd name="T17" fmla="*/ 876 w 876"/>
                    <a:gd name="T18" fmla="*/ 22 h 22"/>
                  </a:gdLst>
                  <a:ahLst/>
                  <a:cxnLst>
                    <a:cxn ang="T10">
                      <a:pos x="T0" y="T1"/>
                    </a:cxn>
                    <a:cxn ang="T11">
                      <a:pos x="T2" y="T3"/>
                    </a:cxn>
                    <a:cxn ang="T12">
                      <a:pos x="T4" y="T5"/>
                    </a:cxn>
                    <a:cxn ang="T13">
                      <a:pos x="T6" y="T7"/>
                    </a:cxn>
                    <a:cxn ang="T14">
                      <a:pos x="T8" y="T9"/>
                    </a:cxn>
                  </a:cxnLst>
                  <a:rect l="T15" t="T16" r="T17" b="T18"/>
                  <a:pathLst>
                    <a:path w="876" h="22">
                      <a:moveTo>
                        <a:pt x="0" y="0"/>
                      </a:moveTo>
                      <a:lnTo>
                        <a:pt x="875" y="0"/>
                      </a:lnTo>
                      <a:lnTo>
                        <a:pt x="875" y="21"/>
                      </a:lnTo>
                      <a:lnTo>
                        <a:pt x="0" y="21"/>
                      </a:lnTo>
                      <a:lnTo>
                        <a:pt x="0" y="0"/>
                      </a:lnTo>
                    </a:path>
                  </a:pathLst>
                </a:custGeom>
                <a:solidFill>
                  <a:srgbClr val="288028"/>
                </a:solidFill>
                <a:ln w="9525" cap="rnd">
                  <a:noFill/>
                  <a:round/>
                  <a:headEnd type="none" w="sm" len="sm"/>
                  <a:tailEnd type="none" w="sm" len="sm"/>
                </a:ln>
              </p:spPr>
              <p:txBody>
                <a:bodyPr/>
                <a:lstStyle/>
                <a:p>
                  <a:endParaRPr lang="en-US">
                    <a:solidFill>
                      <a:srgbClr val="FFFFFF"/>
                    </a:solidFill>
                  </a:endParaRPr>
                </a:p>
              </p:txBody>
            </p:sp>
            <p:sp>
              <p:nvSpPr>
                <p:cNvPr id="11592" name="Freeform 357"/>
                <p:cNvSpPr>
                  <a:spLocks/>
                </p:cNvSpPr>
                <p:nvPr/>
              </p:nvSpPr>
              <p:spPr bwMode="auto">
                <a:xfrm>
                  <a:off x="3667" y="1669"/>
                  <a:ext cx="876" cy="21"/>
                </a:xfrm>
                <a:custGeom>
                  <a:avLst/>
                  <a:gdLst>
                    <a:gd name="T0" fmla="*/ 0 w 876"/>
                    <a:gd name="T1" fmla="*/ 0 h 21"/>
                    <a:gd name="T2" fmla="*/ 875 w 876"/>
                    <a:gd name="T3" fmla="*/ 0 h 21"/>
                    <a:gd name="T4" fmla="*/ 875 w 876"/>
                    <a:gd name="T5" fmla="*/ 20 h 21"/>
                    <a:gd name="T6" fmla="*/ 0 w 876"/>
                    <a:gd name="T7" fmla="*/ 20 h 21"/>
                    <a:gd name="T8" fmla="*/ 0 w 876"/>
                    <a:gd name="T9" fmla="*/ 0 h 21"/>
                    <a:gd name="T10" fmla="*/ 0 60000 65536"/>
                    <a:gd name="T11" fmla="*/ 0 60000 65536"/>
                    <a:gd name="T12" fmla="*/ 0 60000 65536"/>
                    <a:gd name="T13" fmla="*/ 0 60000 65536"/>
                    <a:gd name="T14" fmla="*/ 0 60000 65536"/>
                    <a:gd name="T15" fmla="*/ 0 w 876"/>
                    <a:gd name="T16" fmla="*/ 0 h 21"/>
                    <a:gd name="T17" fmla="*/ 876 w 876"/>
                    <a:gd name="T18" fmla="*/ 21 h 21"/>
                  </a:gdLst>
                  <a:ahLst/>
                  <a:cxnLst>
                    <a:cxn ang="T10">
                      <a:pos x="T0" y="T1"/>
                    </a:cxn>
                    <a:cxn ang="T11">
                      <a:pos x="T2" y="T3"/>
                    </a:cxn>
                    <a:cxn ang="T12">
                      <a:pos x="T4" y="T5"/>
                    </a:cxn>
                    <a:cxn ang="T13">
                      <a:pos x="T6" y="T7"/>
                    </a:cxn>
                    <a:cxn ang="T14">
                      <a:pos x="T8" y="T9"/>
                    </a:cxn>
                  </a:cxnLst>
                  <a:rect l="T15" t="T16" r="T17" b="T18"/>
                  <a:pathLst>
                    <a:path w="876" h="21">
                      <a:moveTo>
                        <a:pt x="0" y="0"/>
                      </a:moveTo>
                      <a:lnTo>
                        <a:pt x="875" y="0"/>
                      </a:lnTo>
                      <a:lnTo>
                        <a:pt x="875" y="20"/>
                      </a:lnTo>
                      <a:lnTo>
                        <a:pt x="0" y="20"/>
                      </a:lnTo>
                      <a:lnTo>
                        <a:pt x="0" y="0"/>
                      </a:lnTo>
                    </a:path>
                  </a:pathLst>
                </a:custGeom>
                <a:solidFill>
                  <a:srgbClr val="287828"/>
                </a:solidFill>
                <a:ln w="9525" cap="rnd">
                  <a:noFill/>
                  <a:round/>
                  <a:headEnd type="none" w="sm" len="sm"/>
                  <a:tailEnd type="none" w="sm" len="sm"/>
                </a:ln>
              </p:spPr>
              <p:txBody>
                <a:bodyPr/>
                <a:lstStyle/>
                <a:p>
                  <a:endParaRPr lang="en-US">
                    <a:solidFill>
                      <a:srgbClr val="FFFFFF"/>
                    </a:solidFill>
                  </a:endParaRPr>
                </a:p>
              </p:txBody>
            </p:sp>
            <p:sp>
              <p:nvSpPr>
                <p:cNvPr id="11593" name="Freeform 358"/>
                <p:cNvSpPr>
                  <a:spLocks/>
                </p:cNvSpPr>
                <p:nvPr/>
              </p:nvSpPr>
              <p:spPr bwMode="auto">
                <a:xfrm>
                  <a:off x="3667" y="1679"/>
                  <a:ext cx="876" cy="22"/>
                </a:xfrm>
                <a:custGeom>
                  <a:avLst/>
                  <a:gdLst>
                    <a:gd name="T0" fmla="*/ 0 w 876"/>
                    <a:gd name="T1" fmla="*/ 0 h 22"/>
                    <a:gd name="T2" fmla="*/ 875 w 876"/>
                    <a:gd name="T3" fmla="*/ 0 h 22"/>
                    <a:gd name="T4" fmla="*/ 875 w 876"/>
                    <a:gd name="T5" fmla="*/ 21 h 22"/>
                    <a:gd name="T6" fmla="*/ 0 w 876"/>
                    <a:gd name="T7" fmla="*/ 21 h 22"/>
                    <a:gd name="T8" fmla="*/ 0 w 876"/>
                    <a:gd name="T9" fmla="*/ 0 h 22"/>
                    <a:gd name="T10" fmla="*/ 0 60000 65536"/>
                    <a:gd name="T11" fmla="*/ 0 60000 65536"/>
                    <a:gd name="T12" fmla="*/ 0 60000 65536"/>
                    <a:gd name="T13" fmla="*/ 0 60000 65536"/>
                    <a:gd name="T14" fmla="*/ 0 60000 65536"/>
                    <a:gd name="T15" fmla="*/ 0 w 876"/>
                    <a:gd name="T16" fmla="*/ 0 h 22"/>
                    <a:gd name="T17" fmla="*/ 876 w 876"/>
                    <a:gd name="T18" fmla="*/ 22 h 22"/>
                  </a:gdLst>
                  <a:ahLst/>
                  <a:cxnLst>
                    <a:cxn ang="T10">
                      <a:pos x="T0" y="T1"/>
                    </a:cxn>
                    <a:cxn ang="T11">
                      <a:pos x="T2" y="T3"/>
                    </a:cxn>
                    <a:cxn ang="T12">
                      <a:pos x="T4" y="T5"/>
                    </a:cxn>
                    <a:cxn ang="T13">
                      <a:pos x="T6" y="T7"/>
                    </a:cxn>
                    <a:cxn ang="T14">
                      <a:pos x="T8" y="T9"/>
                    </a:cxn>
                  </a:cxnLst>
                  <a:rect l="T15" t="T16" r="T17" b="T18"/>
                  <a:pathLst>
                    <a:path w="876" h="22">
                      <a:moveTo>
                        <a:pt x="0" y="0"/>
                      </a:moveTo>
                      <a:lnTo>
                        <a:pt x="875" y="0"/>
                      </a:lnTo>
                      <a:lnTo>
                        <a:pt x="875" y="21"/>
                      </a:lnTo>
                      <a:lnTo>
                        <a:pt x="0" y="21"/>
                      </a:lnTo>
                      <a:lnTo>
                        <a:pt x="0" y="0"/>
                      </a:lnTo>
                    </a:path>
                  </a:pathLst>
                </a:custGeom>
                <a:solidFill>
                  <a:srgbClr val="287020"/>
                </a:solidFill>
                <a:ln w="9525" cap="rnd">
                  <a:noFill/>
                  <a:round/>
                  <a:headEnd type="none" w="sm" len="sm"/>
                  <a:tailEnd type="none" w="sm" len="sm"/>
                </a:ln>
              </p:spPr>
              <p:txBody>
                <a:bodyPr/>
                <a:lstStyle/>
                <a:p>
                  <a:endParaRPr lang="en-US">
                    <a:solidFill>
                      <a:srgbClr val="FFFFFF"/>
                    </a:solidFill>
                  </a:endParaRPr>
                </a:p>
              </p:txBody>
            </p:sp>
            <p:sp>
              <p:nvSpPr>
                <p:cNvPr id="11594" name="Freeform 359"/>
                <p:cNvSpPr>
                  <a:spLocks/>
                </p:cNvSpPr>
                <p:nvPr/>
              </p:nvSpPr>
              <p:spPr bwMode="auto">
                <a:xfrm>
                  <a:off x="3667" y="1689"/>
                  <a:ext cx="876" cy="23"/>
                </a:xfrm>
                <a:custGeom>
                  <a:avLst/>
                  <a:gdLst>
                    <a:gd name="T0" fmla="*/ 0 w 876"/>
                    <a:gd name="T1" fmla="*/ 0 h 23"/>
                    <a:gd name="T2" fmla="*/ 875 w 876"/>
                    <a:gd name="T3" fmla="*/ 0 h 23"/>
                    <a:gd name="T4" fmla="*/ 875 w 876"/>
                    <a:gd name="T5" fmla="*/ 22 h 23"/>
                    <a:gd name="T6" fmla="*/ 0 w 876"/>
                    <a:gd name="T7" fmla="*/ 22 h 23"/>
                    <a:gd name="T8" fmla="*/ 0 w 876"/>
                    <a:gd name="T9" fmla="*/ 0 h 23"/>
                    <a:gd name="T10" fmla="*/ 0 60000 65536"/>
                    <a:gd name="T11" fmla="*/ 0 60000 65536"/>
                    <a:gd name="T12" fmla="*/ 0 60000 65536"/>
                    <a:gd name="T13" fmla="*/ 0 60000 65536"/>
                    <a:gd name="T14" fmla="*/ 0 60000 65536"/>
                    <a:gd name="T15" fmla="*/ 0 w 876"/>
                    <a:gd name="T16" fmla="*/ 0 h 23"/>
                    <a:gd name="T17" fmla="*/ 876 w 876"/>
                    <a:gd name="T18" fmla="*/ 23 h 23"/>
                  </a:gdLst>
                  <a:ahLst/>
                  <a:cxnLst>
                    <a:cxn ang="T10">
                      <a:pos x="T0" y="T1"/>
                    </a:cxn>
                    <a:cxn ang="T11">
                      <a:pos x="T2" y="T3"/>
                    </a:cxn>
                    <a:cxn ang="T12">
                      <a:pos x="T4" y="T5"/>
                    </a:cxn>
                    <a:cxn ang="T13">
                      <a:pos x="T6" y="T7"/>
                    </a:cxn>
                    <a:cxn ang="T14">
                      <a:pos x="T8" y="T9"/>
                    </a:cxn>
                  </a:cxnLst>
                  <a:rect l="T15" t="T16" r="T17" b="T18"/>
                  <a:pathLst>
                    <a:path w="876" h="23">
                      <a:moveTo>
                        <a:pt x="0" y="0"/>
                      </a:moveTo>
                      <a:lnTo>
                        <a:pt x="875" y="0"/>
                      </a:lnTo>
                      <a:lnTo>
                        <a:pt x="875" y="22"/>
                      </a:lnTo>
                      <a:lnTo>
                        <a:pt x="0" y="22"/>
                      </a:lnTo>
                      <a:lnTo>
                        <a:pt x="0" y="0"/>
                      </a:lnTo>
                    </a:path>
                  </a:pathLst>
                </a:custGeom>
                <a:solidFill>
                  <a:srgbClr val="206820"/>
                </a:solidFill>
                <a:ln w="9525" cap="rnd">
                  <a:noFill/>
                  <a:round/>
                  <a:headEnd type="none" w="sm" len="sm"/>
                  <a:tailEnd type="none" w="sm" len="sm"/>
                </a:ln>
              </p:spPr>
              <p:txBody>
                <a:bodyPr/>
                <a:lstStyle/>
                <a:p>
                  <a:endParaRPr lang="en-US">
                    <a:solidFill>
                      <a:srgbClr val="FFFFFF"/>
                    </a:solidFill>
                  </a:endParaRPr>
                </a:p>
              </p:txBody>
            </p:sp>
            <p:sp>
              <p:nvSpPr>
                <p:cNvPr id="11595" name="Freeform 360"/>
                <p:cNvSpPr>
                  <a:spLocks/>
                </p:cNvSpPr>
                <p:nvPr/>
              </p:nvSpPr>
              <p:spPr bwMode="auto">
                <a:xfrm>
                  <a:off x="3667" y="1698"/>
                  <a:ext cx="876" cy="21"/>
                </a:xfrm>
                <a:custGeom>
                  <a:avLst/>
                  <a:gdLst>
                    <a:gd name="T0" fmla="*/ 0 w 876"/>
                    <a:gd name="T1" fmla="*/ 0 h 21"/>
                    <a:gd name="T2" fmla="*/ 875 w 876"/>
                    <a:gd name="T3" fmla="*/ 0 h 21"/>
                    <a:gd name="T4" fmla="*/ 875 w 876"/>
                    <a:gd name="T5" fmla="*/ 20 h 21"/>
                    <a:gd name="T6" fmla="*/ 0 w 876"/>
                    <a:gd name="T7" fmla="*/ 20 h 21"/>
                    <a:gd name="T8" fmla="*/ 0 w 876"/>
                    <a:gd name="T9" fmla="*/ 0 h 21"/>
                    <a:gd name="T10" fmla="*/ 0 60000 65536"/>
                    <a:gd name="T11" fmla="*/ 0 60000 65536"/>
                    <a:gd name="T12" fmla="*/ 0 60000 65536"/>
                    <a:gd name="T13" fmla="*/ 0 60000 65536"/>
                    <a:gd name="T14" fmla="*/ 0 60000 65536"/>
                    <a:gd name="T15" fmla="*/ 0 w 876"/>
                    <a:gd name="T16" fmla="*/ 0 h 21"/>
                    <a:gd name="T17" fmla="*/ 876 w 876"/>
                    <a:gd name="T18" fmla="*/ 21 h 21"/>
                  </a:gdLst>
                  <a:ahLst/>
                  <a:cxnLst>
                    <a:cxn ang="T10">
                      <a:pos x="T0" y="T1"/>
                    </a:cxn>
                    <a:cxn ang="T11">
                      <a:pos x="T2" y="T3"/>
                    </a:cxn>
                    <a:cxn ang="T12">
                      <a:pos x="T4" y="T5"/>
                    </a:cxn>
                    <a:cxn ang="T13">
                      <a:pos x="T6" y="T7"/>
                    </a:cxn>
                    <a:cxn ang="T14">
                      <a:pos x="T8" y="T9"/>
                    </a:cxn>
                  </a:cxnLst>
                  <a:rect l="T15" t="T16" r="T17" b="T18"/>
                  <a:pathLst>
                    <a:path w="876" h="21">
                      <a:moveTo>
                        <a:pt x="0" y="0"/>
                      </a:moveTo>
                      <a:lnTo>
                        <a:pt x="875" y="0"/>
                      </a:lnTo>
                      <a:lnTo>
                        <a:pt x="875" y="20"/>
                      </a:lnTo>
                      <a:lnTo>
                        <a:pt x="0" y="20"/>
                      </a:lnTo>
                      <a:lnTo>
                        <a:pt x="0" y="0"/>
                      </a:lnTo>
                    </a:path>
                  </a:pathLst>
                </a:custGeom>
                <a:solidFill>
                  <a:srgbClr val="206020"/>
                </a:solidFill>
                <a:ln w="9525" cap="rnd">
                  <a:noFill/>
                  <a:round/>
                  <a:headEnd type="none" w="sm" len="sm"/>
                  <a:tailEnd type="none" w="sm" len="sm"/>
                </a:ln>
              </p:spPr>
              <p:txBody>
                <a:bodyPr/>
                <a:lstStyle/>
                <a:p>
                  <a:endParaRPr lang="en-US">
                    <a:solidFill>
                      <a:srgbClr val="FFFFFF"/>
                    </a:solidFill>
                  </a:endParaRPr>
                </a:p>
              </p:txBody>
            </p:sp>
            <p:sp>
              <p:nvSpPr>
                <p:cNvPr id="11596" name="Freeform 361"/>
                <p:cNvSpPr>
                  <a:spLocks/>
                </p:cNvSpPr>
                <p:nvPr/>
              </p:nvSpPr>
              <p:spPr bwMode="auto">
                <a:xfrm>
                  <a:off x="3667" y="1707"/>
                  <a:ext cx="876" cy="23"/>
                </a:xfrm>
                <a:custGeom>
                  <a:avLst/>
                  <a:gdLst>
                    <a:gd name="T0" fmla="*/ 0 w 876"/>
                    <a:gd name="T1" fmla="*/ 0 h 23"/>
                    <a:gd name="T2" fmla="*/ 875 w 876"/>
                    <a:gd name="T3" fmla="*/ 0 h 23"/>
                    <a:gd name="T4" fmla="*/ 875 w 876"/>
                    <a:gd name="T5" fmla="*/ 22 h 23"/>
                    <a:gd name="T6" fmla="*/ 0 w 876"/>
                    <a:gd name="T7" fmla="*/ 22 h 23"/>
                    <a:gd name="T8" fmla="*/ 0 w 876"/>
                    <a:gd name="T9" fmla="*/ 0 h 23"/>
                    <a:gd name="T10" fmla="*/ 0 60000 65536"/>
                    <a:gd name="T11" fmla="*/ 0 60000 65536"/>
                    <a:gd name="T12" fmla="*/ 0 60000 65536"/>
                    <a:gd name="T13" fmla="*/ 0 60000 65536"/>
                    <a:gd name="T14" fmla="*/ 0 60000 65536"/>
                    <a:gd name="T15" fmla="*/ 0 w 876"/>
                    <a:gd name="T16" fmla="*/ 0 h 23"/>
                    <a:gd name="T17" fmla="*/ 876 w 876"/>
                    <a:gd name="T18" fmla="*/ 23 h 23"/>
                  </a:gdLst>
                  <a:ahLst/>
                  <a:cxnLst>
                    <a:cxn ang="T10">
                      <a:pos x="T0" y="T1"/>
                    </a:cxn>
                    <a:cxn ang="T11">
                      <a:pos x="T2" y="T3"/>
                    </a:cxn>
                    <a:cxn ang="T12">
                      <a:pos x="T4" y="T5"/>
                    </a:cxn>
                    <a:cxn ang="T13">
                      <a:pos x="T6" y="T7"/>
                    </a:cxn>
                    <a:cxn ang="T14">
                      <a:pos x="T8" y="T9"/>
                    </a:cxn>
                  </a:cxnLst>
                  <a:rect l="T15" t="T16" r="T17" b="T18"/>
                  <a:pathLst>
                    <a:path w="876" h="23">
                      <a:moveTo>
                        <a:pt x="0" y="0"/>
                      </a:moveTo>
                      <a:lnTo>
                        <a:pt x="875" y="0"/>
                      </a:lnTo>
                      <a:lnTo>
                        <a:pt x="875" y="22"/>
                      </a:lnTo>
                      <a:lnTo>
                        <a:pt x="0" y="22"/>
                      </a:lnTo>
                      <a:lnTo>
                        <a:pt x="0" y="0"/>
                      </a:lnTo>
                    </a:path>
                  </a:pathLst>
                </a:custGeom>
                <a:solidFill>
                  <a:srgbClr val="205818"/>
                </a:solidFill>
                <a:ln w="9525" cap="rnd">
                  <a:noFill/>
                  <a:round/>
                  <a:headEnd type="none" w="sm" len="sm"/>
                  <a:tailEnd type="none" w="sm" len="sm"/>
                </a:ln>
              </p:spPr>
              <p:txBody>
                <a:bodyPr/>
                <a:lstStyle/>
                <a:p>
                  <a:endParaRPr lang="en-US">
                    <a:solidFill>
                      <a:srgbClr val="FFFFFF"/>
                    </a:solidFill>
                  </a:endParaRPr>
                </a:p>
              </p:txBody>
            </p:sp>
            <p:sp>
              <p:nvSpPr>
                <p:cNvPr id="11597" name="Freeform 362"/>
                <p:cNvSpPr>
                  <a:spLocks/>
                </p:cNvSpPr>
                <p:nvPr/>
              </p:nvSpPr>
              <p:spPr bwMode="auto">
                <a:xfrm>
                  <a:off x="3667" y="1718"/>
                  <a:ext cx="876" cy="21"/>
                </a:xfrm>
                <a:custGeom>
                  <a:avLst/>
                  <a:gdLst>
                    <a:gd name="T0" fmla="*/ 0 w 876"/>
                    <a:gd name="T1" fmla="*/ 0 h 21"/>
                    <a:gd name="T2" fmla="*/ 875 w 876"/>
                    <a:gd name="T3" fmla="*/ 0 h 21"/>
                    <a:gd name="T4" fmla="*/ 875 w 876"/>
                    <a:gd name="T5" fmla="*/ 20 h 21"/>
                    <a:gd name="T6" fmla="*/ 0 w 876"/>
                    <a:gd name="T7" fmla="*/ 20 h 21"/>
                    <a:gd name="T8" fmla="*/ 0 w 876"/>
                    <a:gd name="T9" fmla="*/ 0 h 21"/>
                    <a:gd name="T10" fmla="*/ 0 60000 65536"/>
                    <a:gd name="T11" fmla="*/ 0 60000 65536"/>
                    <a:gd name="T12" fmla="*/ 0 60000 65536"/>
                    <a:gd name="T13" fmla="*/ 0 60000 65536"/>
                    <a:gd name="T14" fmla="*/ 0 60000 65536"/>
                    <a:gd name="T15" fmla="*/ 0 w 876"/>
                    <a:gd name="T16" fmla="*/ 0 h 21"/>
                    <a:gd name="T17" fmla="*/ 876 w 876"/>
                    <a:gd name="T18" fmla="*/ 21 h 21"/>
                  </a:gdLst>
                  <a:ahLst/>
                  <a:cxnLst>
                    <a:cxn ang="T10">
                      <a:pos x="T0" y="T1"/>
                    </a:cxn>
                    <a:cxn ang="T11">
                      <a:pos x="T2" y="T3"/>
                    </a:cxn>
                    <a:cxn ang="T12">
                      <a:pos x="T4" y="T5"/>
                    </a:cxn>
                    <a:cxn ang="T13">
                      <a:pos x="T6" y="T7"/>
                    </a:cxn>
                    <a:cxn ang="T14">
                      <a:pos x="T8" y="T9"/>
                    </a:cxn>
                  </a:cxnLst>
                  <a:rect l="T15" t="T16" r="T17" b="T18"/>
                  <a:pathLst>
                    <a:path w="876" h="21">
                      <a:moveTo>
                        <a:pt x="0" y="0"/>
                      </a:moveTo>
                      <a:lnTo>
                        <a:pt x="875" y="0"/>
                      </a:lnTo>
                      <a:lnTo>
                        <a:pt x="875" y="20"/>
                      </a:lnTo>
                      <a:lnTo>
                        <a:pt x="0" y="20"/>
                      </a:lnTo>
                      <a:lnTo>
                        <a:pt x="0" y="0"/>
                      </a:lnTo>
                    </a:path>
                  </a:pathLst>
                </a:custGeom>
                <a:solidFill>
                  <a:srgbClr val="185018"/>
                </a:solidFill>
                <a:ln w="9525" cap="rnd">
                  <a:noFill/>
                  <a:round/>
                  <a:headEnd type="none" w="sm" len="sm"/>
                  <a:tailEnd type="none" w="sm" len="sm"/>
                </a:ln>
              </p:spPr>
              <p:txBody>
                <a:bodyPr/>
                <a:lstStyle/>
                <a:p>
                  <a:endParaRPr lang="en-US">
                    <a:solidFill>
                      <a:srgbClr val="FFFFFF"/>
                    </a:solidFill>
                  </a:endParaRPr>
                </a:p>
              </p:txBody>
            </p:sp>
            <p:sp>
              <p:nvSpPr>
                <p:cNvPr id="11598" name="Freeform 363"/>
                <p:cNvSpPr>
                  <a:spLocks/>
                </p:cNvSpPr>
                <p:nvPr/>
              </p:nvSpPr>
              <p:spPr bwMode="auto">
                <a:xfrm>
                  <a:off x="3667" y="1727"/>
                  <a:ext cx="876" cy="21"/>
                </a:xfrm>
                <a:custGeom>
                  <a:avLst/>
                  <a:gdLst>
                    <a:gd name="T0" fmla="*/ 0 w 876"/>
                    <a:gd name="T1" fmla="*/ 0 h 21"/>
                    <a:gd name="T2" fmla="*/ 875 w 876"/>
                    <a:gd name="T3" fmla="*/ 0 h 21"/>
                    <a:gd name="T4" fmla="*/ 875 w 876"/>
                    <a:gd name="T5" fmla="*/ 20 h 21"/>
                    <a:gd name="T6" fmla="*/ 0 w 876"/>
                    <a:gd name="T7" fmla="*/ 20 h 21"/>
                    <a:gd name="T8" fmla="*/ 0 w 876"/>
                    <a:gd name="T9" fmla="*/ 0 h 21"/>
                    <a:gd name="T10" fmla="*/ 0 60000 65536"/>
                    <a:gd name="T11" fmla="*/ 0 60000 65536"/>
                    <a:gd name="T12" fmla="*/ 0 60000 65536"/>
                    <a:gd name="T13" fmla="*/ 0 60000 65536"/>
                    <a:gd name="T14" fmla="*/ 0 60000 65536"/>
                    <a:gd name="T15" fmla="*/ 0 w 876"/>
                    <a:gd name="T16" fmla="*/ 0 h 21"/>
                    <a:gd name="T17" fmla="*/ 876 w 876"/>
                    <a:gd name="T18" fmla="*/ 21 h 21"/>
                  </a:gdLst>
                  <a:ahLst/>
                  <a:cxnLst>
                    <a:cxn ang="T10">
                      <a:pos x="T0" y="T1"/>
                    </a:cxn>
                    <a:cxn ang="T11">
                      <a:pos x="T2" y="T3"/>
                    </a:cxn>
                    <a:cxn ang="T12">
                      <a:pos x="T4" y="T5"/>
                    </a:cxn>
                    <a:cxn ang="T13">
                      <a:pos x="T6" y="T7"/>
                    </a:cxn>
                    <a:cxn ang="T14">
                      <a:pos x="T8" y="T9"/>
                    </a:cxn>
                  </a:cxnLst>
                  <a:rect l="T15" t="T16" r="T17" b="T18"/>
                  <a:pathLst>
                    <a:path w="876" h="21">
                      <a:moveTo>
                        <a:pt x="0" y="0"/>
                      </a:moveTo>
                      <a:lnTo>
                        <a:pt x="875" y="0"/>
                      </a:lnTo>
                      <a:lnTo>
                        <a:pt x="875" y="20"/>
                      </a:lnTo>
                      <a:lnTo>
                        <a:pt x="0" y="20"/>
                      </a:lnTo>
                      <a:lnTo>
                        <a:pt x="0" y="0"/>
                      </a:lnTo>
                    </a:path>
                  </a:pathLst>
                </a:custGeom>
                <a:solidFill>
                  <a:srgbClr val="184818"/>
                </a:solidFill>
                <a:ln w="9525" cap="rnd">
                  <a:noFill/>
                  <a:round/>
                  <a:headEnd type="none" w="sm" len="sm"/>
                  <a:tailEnd type="none" w="sm" len="sm"/>
                </a:ln>
              </p:spPr>
              <p:txBody>
                <a:bodyPr/>
                <a:lstStyle/>
                <a:p>
                  <a:endParaRPr lang="en-US">
                    <a:solidFill>
                      <a:srgbClr val="FFFFFF"/>
                    </a:solidFill>
                  </a:endParaRPr>
                </a:p>
              </p:txBody>
            </p:sp>
            <p:sp>
              <p:nvSpPr>
                <p:cNvPr id="11599" name="Freeform 364"/>
                <p:cNvSpPr>
                  <a:spLocks/>
                </p:cNvSpPr>
                <p:nvPr/>
              </p:nvSpPr>
              <p:spPr bwMode="auto">
                <a:xfrm>
                  <a:off x="3667" y="1735"/>
                  <a:ext cx="876" cy="23"/>
                </a:xfrm>
                <a:custGeom>
                  <a:avLst/>
                  <a:gdLst>
                    <a:gd name="T0" fmla="*/ 0 w 876"/>
                    <a:gd name="T1" fmla="*/ 0 h 23"/>
                    <a:gd name="T2" fmla="*/ 875 w 876"/>
                    <a:gd name="T3" fmla="*/ 0 h 23"/>
                    <a:gd name="T4" fmla="*/ 875 w 876"/>
                    <a:gd name="T5" fmla="*/ 22 h 23"/>
                    <a:gd name="T6" fmla="*/ 0 w 876"/>
                    <a:gd name="T7" fmla="*/ 22 h 23"/>
                    <a:gd name="T8" fmla="*/ 0 w 876"/>
                    <a:gd name="T9" fmla="*/ 0 h 23"/>
                    <a:gd name="T10" fmla="*/ 0 60000 65536"/>
                    <a:gd name="T11" fmla="*/ 0 60000 65536"/>
                    <a:gd name="T12" fmla="*/ 0 60000 65536"/>
                    <a:gd name="T13" fmla="*/ 0 60000 65536"/>
                    <a:gd name="T14" fmla="*/ 0 60000 65536"/>
                    <a:gd name="T15" fmla="*/ 0 w 876"/>
                    <a:gd name="T16" fmla="*/ 0 h 23"/>
                    <a:gd name="T17" fmla="*/ 876 w 876"/>
                    <a:gd name="T18" fmla="*/ 23 h 23"/>
                  </a:gdLst>
                  <a:ahLst/>
                  <a:cxnLst>
                    <a:cxn ang="T10">
                      <a:pos x="T0" y="T1"/>
                    </a:cxn>
                    <a:cxn ang="T11">
                      <a:pos x="T2" y="T3"/>
                    </a:cxn>
                    <a:cxn ang="T12">
                      <a:pos x="T4" y="T5"/>
                    </a:cxn>
                    <a:cxn ang="T13">
                      <a:pos x="T6" y="T7"/>
                    </a:cxn>
                    <a:cxn ang="T14">
                      <a:pos x="T8" y="T9"/>
                    </a:cxn>
                  </a:cxnLst>
                  <a:rect l="T15" t="T16" r="T17" b="T18"/>
                  <a:pathLst>
                    <a:path w="876" h="23">
                      <a:moveTo>
                        <a:pt x="0" y="0"/>
                      </a:moveTo>
                      <a:lnTo>
                        <a:pt x="875" y="0"/>
                      </a:lnTo>
                      <a:lnTo>
                        <a:pt x="875" y="22"/>
                      </a:lnTo>
                      <a:lnTo>
                        <a:pt x="0" y="22"/>
                      </a:lnTo>
                      <a:lnTo>
                        <a:pt x="0" y="0"/>
                      </a:lnTo>
                    </a:path>
                  </a:pathLst>
                </a:custGeom>
                <a:solidFill>
                  <a:srgbClr val="104010"/>
                </a:solidFill>
                <a:ln w="9525" cap="rnd">
                  <a:noFill/>
                  <a:round/>
                  <a:headEnd type="none" w="sm" len="sm"/>
                  <a:tailEnd type="none" w="sm" len="sm"/>
                </a:ln>
              </p:spPr>
              <p:txBody>
                <a:bodyPr/>
                <a:lstStyle/>
                <a:p>
                  <a:endParaRPr lang="en-US">
                    <a:solidFill>
                      <a:srgbClr val="FFFFFF"/>
                    </a:solidFill>
                  </a:endParaRPr>
                </a:p>
              </p:txBody>
            </p:sp>
            <p:sp>
              <p:nvSpPr>
                <p:cNvPr id="11600" name="Rectangle 365"/>
                <p:cNvSpPr>
                  <a:spLocks noChangeArrowheads="1"/>
                </p:cNvSpPr>
                <p:nvPr/>
              </p:nvSpPr>
              <p:spPr bwMode="auto">
                <a:xfrm>
                  <a:off x="3736" y="1647"/>
                  <a:ext cx="115" cy="63"/>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sp>
              <p:nvSpPr>
                <p:cNvPr id="11601" name="Rectangle 366" descr="Narrow vertical"/>
                <p:cNvSpPr>
                  <a:spLocks noChangeArrowheads="1"/>
                </p:cNvSpPr>
                <p:nvPr/>
              </p:nvSpPr>
              <p:spPr bwMode="auto">
                <a:xfrm>
                  <a:off x="3694" y="1748"/>
                  <a:ext cx="390" cy="17"/>
                </a:xfrm>
                <a:prstGeom prst="rect">
                  <a:avLst/>
                </a:prstGeom>
                <a:pattFill prst="narVert">
                  <a:fgClr>
                    <a:srgbClr val="FF9900"/>
                  </a:fgClr>
                  <a:bgClr>
                    <a:srgbClr val="FFFF00"/>
                  </a:bgClr>
                </a:pattFill>
                <a:ln w="12700">
                  <a:solidFill>
                    <a:srgbClr val="000000"/>
                  </a:solidFill>
                  <a:miter lim="800000"/>
                  <a:headEnd/>
                  <a:tailEnd/>
                </a:ln>
              </p:spPr>
              <p:txBody>
                <a:bodyPr wrap="none" anchor="ctr"/>
                <a:lstStyle/>
                <a:p>
                  <a:endParaRPr lang="en-US">
                    <a:solidFill>
                      <a:srgbClr val="FFFFFF"/>
                    </a:solidFill>
                  </a:endParaRPr>
                </a:p>
              </p:txBody>
            </p:sp>
            <p:sp>
              <p:nvSpPr>
                <p:cNvPr id="11602" name="Rectangle 367" descr="Narrow vertical"/>
                <p:cNvSpPr>
                  <a:spLocks noChangeArrowheads="1"/>
                </p:cNvSpPr>
                <p:nvPr/>
              </p:nvSpPr>
              <p:spPr bwMode="auto">
                <a:xfrm>
                  <a:off x="4127" y="1748"/>
                  <a:ext cx="390" cy="17"/>
                </a:xfrm>
                <a:prstGeom prst="rect">
                  <a:avLst/>
                </a:prstGeom>
                <a:pattFill prst="narVert">
                  <a:fgClr>
                    <a:srgbClr val="FF9900"/>
                  </a:fgClr>
                  <a:bgClr>
                    <a:srgbClr val="FFFF00"/>
                  </a:bgClr>
                </a:pattFill>
                <a:ln w="12700">
                  <a:solidFill>
                    <a:srgbClr val="000000"/>
                  </a:solidFill>
                  <a:miter lim="800000"/>
                  <a:headEnd/>
                  <a:tailEnd/>
                </a:ln>
              </p:spPr>
              <p:txBody>
                <a:bodyPr wrap="none" anchor="ctr"/>
                <a:lstStyle/>
                <a:p>
                  <a:endParaRPr lang="en-US">
                    <a:solidFill>
                      <a:srgbClr val="FFFFFF"/>
                    </a:solidFill>
                  </a:endParaRPr>
                </a:p>
              </p:txBody>
            </p:sp>
            <p:sp>
              <p:nvSpPr>
                <p:cNvPr id="11603" name="Rectangle 368"/>
                <p:cNvSpPr>
                  <a:spLocks noChangeArrowheads="1"/>
                </p:cNvSpPr>
                <p:nvPr/>
              </p:nvSpPr>
              <p:spPr bwMode="auto">
                <a:xfrm>
                  <a:off x="3894" y="1647"/>
                  <a:ext cx="119" cy="61"/>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sp>
              <p:nvSpPr>
                <p:cNvPr id="11604" name="Rectangle 369"/>
                <p:cNvSpPr>
                  <a:spLocks noChangeArrowheads="1"/>
                </p:cNvSpPr>
                <p:nvPr/>
              </p:nvSpPr>
              <p:spPr bwMode="auto">
                <a:xfrm>
                  <a:off x="4053" y="1647"/>
                  <a:ext cx="117" cy="63"/>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sp>
              <p:nvSpPr>
                <p:cNvPr id="11605" name="Rectangle 370"/>
                <p:cNvSpPr>
                  <a:spLocks noChangeArrowheads="1"/>
                </p:cNvSpPr>
                <p:nvPr/>
              </p:nvSpPr>
              <p:spPr bwMode="auto">
                <a:xfrm>
                  <a:off x="4212" y="1647"/>
                  <a:ext cx="116" cy="61"/>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sp>
              <p:nvSpPr>
                <p:cNvPr id="11606" name="Rectangle 371"/>
                <p:cNvSpPr>
                  <a:spLocks noChangeArrowheads="1"/>
                </p:cNvSpPr>
                <p:nvPr/>
              </p:nvSpPr>
              <p:spPr bwMode="auto">
                <a:xfrm>
                  <a:off x="4370" y="1647"/>
                  <a:ext cx="118" cy="61"/>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grpSp>
          <p:grpSp>
            <p:nvGrpSpPr>
              <p:cNvPr id="28" name="Group 372"/>
              <p:cNvGrpSpPr>
                <a:grpSpLocks/>
              </p:cNvGrpSpPr>
              <p:nvPr/>
            </p:nvGrpSpPr>
            <p:grpSpPr bwMode="auto">
              <a:xfrm rot="-1273006">
                <a:off x="4716" y="1855"/>
                <a:ext cx="462" cy="182"/>
                <a:chOff x="3667" y="1613"/>
                <a:chExt cx="876" cy="152"/>
              </a:xfrm>
            </p:grpSpPr>
            <p:sp>
              <p:nvSpPr>
                <p:cNvPr id="11563" name="Rectangle 373"/>
                <p:cNvSpPr>
                  <a:spLocks noChangeArrowheads="1"/>
                </p:cNvSpPr>
                <p:nvPr/>
              </p:nvSpPr>
              <p:spPr bwMode="auto">
                <a:xfrm>
                  <a:off x="3678" y="1694"/>
                  <a:ext cx="390" cy="21"/>
                </a:xfrm>
                <a:prstGeom prst="rect">
                  <a:avLst/>
                </a:prstGeom>
                <a:noFill/>
                <a:ln w="12700">
                  <a:solidFill>
                    <a:srgbClr val="000000"/>
                  </a:solidFill>
                  <a:miter lim="800000"/>
                  <a:headEnd/>
                  <a:tailEnd/>
                </a:ln>
              </p:spPr>
              <p:txBody>
                <a:bodyPr wrap="none" anchor="ctr"/>
                <a:lstStyle/>
                <a:p>
                  <a:endParaRPr lang="en-US">
                    <a:solidFill>
                      <a:srgbClr val="FFFFFF"/>
                    </a:solidFill>
                  </a:endParaRPr>
                </a:p>
              </p:txBody>
            </p:sp>
            <p:sp>
              <p:nvSpPr>
                <p:cNvPr id="11564" name="Rectangle 374"/>
                <p:cNvSpPr>
                  <a:spLocks noChangeArrowheads="1"/>
                </p:cNvSpPr>
                <p:nvPr/>
              </p:nvSpPr>
              <p:spPr bwMode="auto">
                <a:xfrm>
                  <a:off x="4113" y="1694"/>
                  <a:ext cx="390" cy="21"/>
                </a:xfrm>
                <a:prstGeom prst="rect">
                  <a:avLst/>
                </a:prstGeom>
                <a:noFill/>
                <a:ln w="12700">
                  <a:solidFill>
                    <a:srgbClr val="000000"/>
                  </a:solidFill>
                  <a:miter lim="800000"/>
                  <a:headEnd/>
                  <a:tailEnd/>
                </a:ln>
              </p:spPr>
              <p:txBody>
                <a:bodyPr wrap="none" anchor="ctr"/>
                <a:lstStyle/>
                <a:p>
                  <a:endParaRPr lang="en-US">
                    <a:solidFill>
                      <a:srgbClr val="FFFFFF"/>
                    </a:solidFill>
                  </a:endParaRPr>
                </a:p>
              </p:txBody>
            </p:sp>
            <p:sp>
              <p:nvSpPr>
                <p:cNvPr id="11565" name="Freeform 375"/>
                <p:cNvSpPr>
                  <a:spLocks/>
                </p:cNvSpPr>
                <p:nvPr/>
              </p:nvSpPr>
              <p:spPr bwMode="auto">
                <a:xfrm>
                  <a:off x="3667" y="1613"/>
                  <a:ext cx="876" cy="22"/>
                </a:xfrm>
                <a:custGeom>
                  <a:avLst/>
                  <a:gdLst>
                    <a:gd name="T0" fmla="*/ 0 w 876"/>
                    <a:gd name="T1" fmla="*/ 0 h 22"/>
                    <a:gd name="T2" fmla="*/ 875 w 876"/>
                    <a:gd name="T3" fmla="*/ 0 h 22"/>
                    <a:gd name="T4" fmla="*/ 875 w 876"/>
                    <a:gd name="T5" fmla="*/ 21 h 22"/>
                    <a:gd name="T6" fmla="*/ 0 w 876"/>
                    <a:gd name="T7" fmla="*/ 21 h 22"/>
                    <a:gd name="T8" fmla="*/ 0 w 876"/>
                    <a:gd name="T9" fmla="*/ 0 h 22"/>
                    <a:gd name="T10" fmla="*/ 0 60000 65536"/>
                    <a:gd name="T11" fmla="*/ 0 60000 65536"/>
                    <a:gd name="T12" fmla="*/ 0 60000 65536"/>
                    <a:gd name="T13" fmla="*/ 0 60000 65536"/>
                    <a:gd name="T14" fmla="*/ 0 60000 65536"/>
                    <a:gd name="T15" fmla="*/ 0 w 876"/>
                    <a:gd name="T16" fmla="*/ 0 h 22"/>
                    <a:gd name="T17" fmla="*/ 876 w 876"/>
                    <a:gd name="T18" fmla="*/ 22 h 22"/>
                  </a:gdLst>
                  <a:ahLst/>
                  <a:cxnLst>
                    <a:cxn ang="T10">
                      <a:pos x="T0" y="T1"/>
                    </a:cxn>
                    <a:cxn ang="T11">
                      <a:pos x="T2" y="T3"/>
                    </a:cxn>
                    <a:cxn ang="T12">
                      <a:pos x="T4" y="T5"/>
                    </a:cxn>
                    <a:cxn ang="T13">
                      <a:pos x="T6" y="T7"/>
                    </a:cxn>
                    <a:cxn ang="T14">
                      <a:pos x="T8" y="T9"/>
                    </a:cxn>
                  </a:cxnLst>
                  <a:rect l="T15" t="T16" r="T17" b="T18"/>
                  <a:pathLst>
                    <a:path w="876" h="22">
                      <a:moveTo>
                        <a:pt x="0" y="0"/>
                      </a:moveTo>
                      <a:lnTo>
                        <a:pt x="875" y="0"/>
                      </a:lnTo>
                      <a:lnTo>
                        <a:pt x="875" y="21"/>
                      </a:lnTo>
                      <a:lnTo>
                        <a:pt x="0" y="21"/>
                      </a:lnTo>
                      <a:lnTo>
                        <a:pt x="0" y="0"/>
                      </a:lnTo>
                    </a:path>
                  </a:pathLst>
                </a:custGeom>
                <a:solidFill>
                  <a:srgbClr val="339933"/>
                </a:solidFill>
                <a:ln w="9525" cap="rnd">
                  <a:noFill/>
                  <a:round/>
                  <a:headEnd type="none" w="sm" len="sm"/>
                  <a:tailEnd type="none" w="sm" len="sm"/>
                </a:ln>
              </p:spPr>
              <p:txBody>
                <a:bodyPr/>
                <a:lstStyle/>
                <a:p>
                  <a:endParaRPr lang="en-US">
                    <a:solidFill>
                      <a:srgbClr val="FFFFFF"/>
                    </a:solidFill>
                  </a:endParaRPr>
                </a:p>
              </p:txBody>
            </p:sp>
            <p:sp>
              <p:nvSpPr>
                <p:cNvPr id="11566" name="Freeform 376"/>
                <p:cNvSpPr>
                  <a:spLocks/>
                </p:cNvSpPr>
                <p:nvPr/>
              </p:nvSpPr>
              <p:spPr bwMode="auto">
                <a:xfrm>
                  <a:off x="3667" y="1631"/>
                  <a:ext cx="876" cy="23"/>
                </a:xfrm>
                <a:custGeom>
                  <a:avLst/>
                  <a:gdLst>
                    <a:gd name="T0" fmla="*/ 0 w 876"/>
                    <a:gd name="T1" fmla="*/ 0 h 23"/>
                    <a:gd name="T2" fmla="*/ 875 w 876"/>
                    <a:gd name="T3" fmla="*/ 0 h 23"/>
                    <a:gd name="T4" fmla="*/ 875 w 876"/>
                    <a:gd name="T5" fmla="*/ 22 h 23"/>
                    <a:gd name="T6" fmla="*/ 0 w 876"/>
                    <a:gd name="T7" fmla="*/ 22 h 23"/>
                    <a:gd name="T8" fmla="*/ 0 w 876"/>
                    <a:gd name="T9" fmla="*/ 0 h 23"/>
                    <a:gd name="T10" fmla="*/ 0 60000 65536"/>
                    <a:gd name="T11" fmla="*/ 0 60000 65536"/>
                    <a:gd name="T12" fmla="*/ 0 60000 65536"/>
                    <a:gd name="T13" fmla="*/ 0 60000 65536"/>
                    <a:gd name="T14" fmla="*/ 0 60000 65536"/>
                    <a:gd name="T15" fmla="*/ 0 w 876"/>
                    <a:gd name="T16" fmla="*/ 0 h 23"/>
                    <a:gd name="T17" fmla="*/ 876 w 876"/>
                    <a:gd name="T18" fmla="*/ 23 h 23"/>
                  </a:gdLst>
                  <a:ahLst/>
                  <a:cxnLst>
                    <a:cxn ang="T10">
                      <a:pos x="T0" y="T1"/>
                    </a:cxn>
                    <a:cxn ang="T11">
                      <a:pos x="T2" y="T3"/>
                    </a:cxn>
                    <a:cxn ang="T12">
                      <a:pos x="T4" y="T5"/>
                    </a:cxn>
                    <a:cxn ang="T13">
                      <a:pos x="T6" y="T7"/>
                    </a:cxn>
                    <a:cxn ang="T14">
                      <a:pos x="T8" y="T9"/>
                    </a:cxn>
                  </a:cxnLst>
                  <a:rect l="T15" t="T16" r="T17" b="T18"/>
                  <a:pathLst>
                    <a:path w="876" h="23">
                      <a:moveTo>
                        <a:pt x="0" y="0"/>
                      </a:moveTo>
                      <a:lnTo>
                        <a:pt x="875" y="0"/>
                      </a:lnTo>
                      <a:lnTo>
                        <a:pt x="875" y="22"/>
                      </a:lnTo>
                      <a:lnTo>
                        <a:pt x="0" y="22"/>
                      </a:lnTo>
                      <a:lnTo>
                        <a:pt x="0" y="0"/>
                      </a:lnTo>
                    </a:path>
                  </a:pathLst>
                </a:custGeom>
                <a:solidFill>
                  <a:srgbClr val="309830"/>
                </a:solidFill>
                <a:ln w="9525" cap="rnd">
                  <a:noFill/>
                  <a:round/>
                  <a:headEnd type="none" w="sm" len="sm"/>
                  <a:tailEnd type="none" w="sm" len="sm"/>
                </a:ln>
              </p:spPr>
              <p:txBody>
                <a:bodyPr/>
                <a:lstStyle/>
                <a:p>
                  <a:endParaRPr lang="en-US">
                    <a:solidFill>
                      <a:srgbClr val="FFFFFF"/>
                    </a:solidFill>
                  </a:endParaRPr>
                </a:p>
              </p:txBody>
            </p:sp>
            <p:sp>
              <p:nvSpPr>
                <p:cNvPr id="11567" name="Freeform 377"/>
                <p:cNvSpPr>
                  <a:spLocks/>
                </p:cNvSpPr>
                <p:nvPr/>
              </p:nvSpPr>
              <p:spPr bwMode="auto">
                <a:xfrm>
                  <a:off x="3667" y="1641"/>
                  <a:ext cx="876" cy="20"/>
                </a:xfrm>
                <a:custGeom>
                  <a:avLst/>
                  <a:gdLst>
                    <a:gd name="T0" fmla="*/ 0 w 876"/>
                    <a:gd name="T1" fmla="*/ 0 h 20"/>
                    <a:gd name="T2" fmla="*/ 875 w 876"/>
                    <a:gd name="T3" fmla="*/ 0 h 20"/>
                    <a:gd name="T4" fmla="*/ 875 w 876"/>
                    <a:gd name="T5" fmla="*/ 19 h 20"/>
                    <a:gd name="T6" fmla="*/ 0 w 876"/>
                    <a:gd name="T7" fmla="*/ 19 h 20"/>
                    <a:gd name="T8" fmla="*/ 0 w 876"/>
                    <a:gd name="T9" fmla="*/ 0 h 20"/>
                    <a:gd name="T10" fmla="*/ 0 60000 65536"/>
                    <a:gd name="T11" fmla="*/ 0 60000 65536"/>
                    <a:gd name="T12" fmla="*/ 0 60000 65536"/>
                    <a:gd name="T13" fmla="*/ 0 60000 65536"/>
                    <a:gd name="T14" fmla="*/ 0 60000 65536"/>
                    <a:gd name="T15" fmla="*/ 0 w 876"/>
                    <a:gd name="T16" fmla="*/ 0 h 20"/>
                    <a:gd name="T17" fmla="*/ 876 w 876"/>
                    <a:gd name="T18" fmla="*/ 20 h 20"/>
                  </a:gdLst>
                  <a:ahLst/>
                  <a:cxnLst>
                    <a:cxn ang="T10">
                      <a:pos x="T0" y="T1"/>
                    </a:cxn>
                    <a:cxn ang="T11">
                      <a:pos x="T2" y="T3"/>
                    </a:cxn>
                    <a:cxn ang="T12">
                      <a:pos x="T4" y="T5"/>
                    </a:cxn>
                    <a:cxn ang="T13">
                      <a:pos x="T6" y="T7"/>
                    </a:cxn>
                    <a:cxn ang="T14">
                      <a:pos x="T8" y="T9"/>
                    </a:cxn>
                  </a:cxnLst>
                  <a:rect l="T15" t="T16" r="T17" b="T18"/>
                  <a:pathLst>
                    <a:path w="876" h="20">
                      <a:moveTo>
                        <a:pt x="0" y="0"/>
                      </a:moveTo>
                      <a:lnTo>
                        <a:pt x="875" y="0"/>
                      </a:lnTo>
                      <a:lnTo>
                        <a:pt x="875" y="19"/>
                      </a:lnTo>
                      <a:lnTo>
                        <a:pt x="0" y="19"/>
                      </a:lnTo>
                      <a:lnTo>
                        <a:pt x="0" y="0"/>
                      </a:lnTo>
                    </a:path>
                  </a:pathLst>
                </a:custGeom>
                <a:solidFill>
                  <a:srgbClr val="309030"/>
                </a:solidFill>
                <a:ln w="9525" cap="rnd">
                  <a:noFill/>
                  <a:round/>
                  <a:headEnd type="none" w="sm" len="sm"/>
                  <a:tailEnd type="none" w="sm" len="sm"/>
                </a:ln>
              </p:spPr>
              <p:txBody>
                <a:bodyPr/>
                <a:lstStyle/>
                <a:p>
                  <a:endParaRPr lang="en-US">
                    <a:solidFill>
                      <a:srgbClr val="FFFFFF"/>
                    </a:solidFill>
                  </a:endParaRPr>
                </a:p>
              </p:txBody>
            </p:sp>
            <p:sp>
              <p:nvSpPr>
                <p:cNvPr id="11568" name="Freeform 378"/>
                <p:cNvSpPr>
                  <a:spLocks/>
                </p:cNvSpPr>
                <p:nvPr/>
              </p:nvSpPr>
              <p:spPr bwMode="auto">
                <a:xfrm>
                  <a:off x="3667" y="1650"/>
                  <a:ext cx="876" cy="22"/>
                </a:xfrm>
                <a:custGeom>
                  <a:avLst/>
                  <a:gdLst>
                    <a:gd name="T0" fmla="*/ 0 w 876"/>
                    <a:gd name="T1" fmla="*/ 0 h 22"/>
                    <a:gd name="T2" fmla="*/ 875 w 876"/>
                    <a:gd name="T3" fmla="*/ 0 h 22"/>
                    <a:gd name="T4" fmla="*/ 875 w 876"/>
                    <a:gd name="T5" fmla="*/ 21 h 22"/>
                    <a:gd name="T6" fmla="*/ 0 w 876"/>
                    <a:gd name="T7" fmla="*/ 21 h 22"/>
                    <a:gd name="T8" fmla="*/ 0 w 876"/>
                    <a:gd name="T9" fmla="*/ 0 h 22"/>
                    <a:gd name="T10" fmla="*/ 0 60000 65536"/>
                    <a:gd name="T11" fmla="*/ 0 60000 65536"/>
                    <a:gd name="T12" fmla="*/ 0 60000 65536"/>
                    <a:gd name="T13" fmla="*/ 0 60000 65536"/>
                    <a:gd name="T14" fmla="*/ 0 60000 65536"/>
                    <a:gd name="T15" fmla="*/ 0 w 876"/>
                    <a:gd name="T16" fmla="*/ 0 h 22"/>
                    <a:gd name="T17" fmla="*/ 876 w 876"/>
                    <a:gd name="T18" fmla="*/ 22 h 22"/>
                  </a:gdLst>
                  <a:ahLst/>
                  <a:cxnLst>
                    <a:cxn ang="T10">
                      <a:pos x="T0" y="T1"/>
                    </a:cxn>
                    <a:cxn ang="T11">
                      <a:pos x="T2" y="T3"/>
                    </a:cxn>
                    <a:cxn ang="T12">
                      <a:pos x="T4" y="T5"/>
                    </a:cxn>
                    <a:cxn ang="T13">
                      <a:pos x="T6" y="T7"/>
                    </a:cxn>
                    <a:cxn ang="T14">
                      <a:pos x="T8" y="T9"/>
                    </a:cxn>
                  </a:cxnLst>
                  <a:rect l="T15" t="T16" r="T17" b="T18"/>
                  <a:pathLst>
                    <a:path w="876" h="22">
                      <a:moveTo>
                        <a:pt x="0" y="0"/>
                      </a:moveTo>
                      <a:lnTo>
                        <a:pt x="875" y="0"/>
                      </a:lnTo>
                      <a:lnTo>
                        <a:pt x="875" y="21"/>
                      </a:lnTo>
                      <a:lnTo>
                        <a:pt x="0" y="21"/>
                      </a:lnTo>
                      <a:lnTo>
                        <a:pt x="0" y="0"/>
                      </a:lnTo>
                    </a:path>
                  </a:pathLst>
                </a:custGeom>
                <a:solidFill>
                  <a:srgbClr val="288828"/>
                </a:solidFill>
                <a:ln w="9525" cap="rnd">
                  <a:noFill/>
                  <a:round/>
                  <a:headEnd type="none" w="sm" len="sm"/>
                  <a:tailEnd type="none" w="sm" len="sm"/>
                </a:ln>
              </p:spPr>
              <p:txBody>
                <a:bodyPr/>
                <a:lstStyle/>
                <a:p>
                  <a:endParaRPr lang="en-US">
                    <a:solidFill>
                      <a:srgbClr val="FFFFFF"/>
                    </a:solidFill>
                  </a:endParaRPr>
                </a:p>
              </p:txBody>
            </p:sp>
            <p:sp>
              <p:nvSpPr>
                <p:cNvPr id="11569" name="Freeform 379"/>
                <p:cNvSpPr>
                  <a:spLocks/>
                </p:cNvSpPr>
                <p:nvPr/>
              </p:nvSpPr>
              <p:spPr bwMode="auto">
                <a:xfrm>
                  <a:off x="3667" y="1658"/>
                  <a:ext cx="876" cy="22"/>
                </a:xfrm>
                <a:custGeom>
                  <a:avLst/>
                  <a:gdLst>
                    <a:gd name="T0" fmla="*/ 0 w 876"/>
                    <a:gd name="T1" fmla="*/ 0 h 22"/>
                    <a:gd name="T2" fmla="*/ 875 w 876"/>
                    <a:gd name="T3" fmla="*/ 0 h 22"/>
                    <a:gd name="T4" fmla="*/ 875 w 876"/>
                    <a:gd name="T5" fmla="*/ 21 h 22"/>
                    <a:gd name="T6" fmla="*/ 0 w 876"/>
                    <a:gd name="T7" fmla="*/ 21 h 22"/>
                    <a:gd name="T8" fmla="*/ 0 w 876"/>
                    <a:gd name="T9" fmla="*/ 0 h 22"/>
                    <a:gd name="T10" fmla="*/ 0 60000 65536"/>
                    <a:gd name="T11" fmla="*/ 0 60000 65536"/>
                    <a:gd name="T12" fmla="*/ 0 60000 65536"/>
                    <a:gd name="T13" fmla="*/ 0 60000 65536"/>
                    <a:gd name="T14" fmla="*/ 0 60000 65536"/>
                    <a:gd name="T15" fmla="*/ 0 w 876"/>
                    <a:gd name="T16" fmla="*/ 0 h 22"/>
                    <a:gd name="T17" fmla="*/ 876 w 876"/>
                    <a:gd name="T18" fmla="*/ 22 h 22"/>
                  </a:gdLst>
                  <a:ahLst/>
                  <a:cxnLst>
                    <a:cxn ang="T10">
                      <a:pos x="T0" y="T1"/>
                    </a:cxn>
                    <a:cxn ang="T11">
                      <a:pos x="T2" y="T3"/>
                    </a:cxn>
                    <a:cxn ang="T12">
                      <a:pos x="T4" y="T5"/>
                    </a:cxn>
                    <a:cxn ang="T13">
                      <a:pos x="T6" y="T7"/>
                    </a:cxn>
                    <a:cxn ang="T14">
                      <a:pos x="T8" y="T9"/>
                    </a:cxn>
                  </a:cxnLst>
                  <a:rect l="T15" t="T16" r="T17" b="T18"/>
                  <a:pathLst>
                    <a:path w="876" h="22">
                      <a:moveTo>
                        <a:pt x="0" y="0"/>
                      </a:moveTo>
                      <a:lnTo>
                        <a:pt x="875" y="0"/>
                      </a:lnTo>
                      <a:lnTo>
                        <a:pt x="875" y="21"/>
                      </a:lnTo>
                      <a:lnTo>
                        <a:pt x="0" y="21"/>
                      </a:lnTo>
                      <a:lnTo>
                        <a:pt x="0" y="0"/>
                      </a:lnTo>
                    </a:path>
                  </a:pathLst>
                </a:custGeom>
                <a:solidFill>
                  <a:srgbClr val="288028"/>
                </a:solidFill>
                <a:ln w="9525" cap="rnd">
                  <a:noFill/>
                  <a:round/>
                  <a:headEnd type="none" w="sm" len="sm"/>
                  <a:tailEnd type="none" w="sm" len="sm"/>
                </a:ln>
              </p:spPr>
              <p:txBody>
                <a:bodyPr/>
                <a:lstStyle/>
                <a:p>
                  <a:endParaRPr lang="en-US">
                    <a:solidFill>
                      <a:srgbClr val="FFFFFF"/>
                    </a:solidFill>
                  </a:endParaRPr>
                </a:p>
              </p:txBody>
            </p:sp>
            <p:sp>
              <p:nvSpPr>
                <p:cNvPr id="11570" name="Freeform 380"/>
                <p:cNvSpPr>
                  <a:spLocks/>
                </p:cNvSpPr>
                <p:nvPr/>
              </p:nvSpPr>
              <p:spPr bwMode="auto">
                <a:xfrm>
                  <a:off x="3667" y="1669"/>
                  <a:ext cx="876" cy="21"/>
                </a:xfrm>
                <a:custGeom>
                  <a:avLst/>
                  <a:gdLst>
                    <a:gd name="T0" fmla="*/ 0 w 876"/>
                    <a:gd name="T1" fmla="*/ 0 h 21"/>
                    <a:gd name="T2" fmla="*/ 875 w 876"/>
                    <a:gd name="T3" fmla="*/ 0 h 21"/>
                    <a:gd name="T4" fmla="*/ 875 w 876"/>
                    <a:gd name="T5" fmla="*/ 20 h 21"/>
                    <a:gd name="T6" fmla="*/ 0 w 876"/>
                    <a:gd name="T7" fmla="*/ 20 h 21"/>
                    <a:gd name="T8" fmla="*/ 0 w 876"/>
                    <a:gd name="T9" fmla="*/ 0 h 21"/>
                    <a:gd name="T10" fmla="*/ 0 60000 65536"/>
                    <a:gd name="T11" fmla="*/ 0 60000 65536"/>
                    <a:gd name="T12" fmla="*/ 0 60000 65536"/>
                    <a:gd name="T13" fmla="*/ 0 60000 65536"/>
                    <a:gd name="T14" fmla="*/ 0 60000 65536"/>
                    <a:gd name="T15" fmla="*/ 0 w 876"/>
                    <a:gd name="T16" fmla="*/ 0 h 21"/>
                    <a:gd name="T17" fmla="*/ 876 w 876"/>
                    <a:gd name="T18" fmla="*/ 21 h 21"/>
                  </a:gdLst>
                  <a:ahLst/>
                  <a:cxnLst>
                    <a:cxn ang="T10">
                      <a:pos x="T0" y="T1"/>
                    </a:cxn>
                    <a:cxn ang="T11">
                      <a:pos x="T2" y="T3"/>
                    </a:cxn>
                    <a:cxn ang="T12">
                      <a:pos x="T4" y="T5"/>
                    </a:cxn>
                    <a:cxn ang="T13">
                      <a:pos x="T6" y="T7"/>
                    </a:cxn>
                    <a:cxn ang="T14">
                      <a:pos x="T8" y="T9"/>
                    </a:cxn>
                  </a:cxnLst>
                  <a:rect l="T15" t="T16" r="T17" b="T18"/>
                  <a:pathLst>
                    <a:path w="876" h="21">
                      <a:moveTo>
                        <a:pt x="0" y="0"/>
                      </a:moveTo>
                      <a:lnTo>
                        <a:pt x="875" y="0"/>
                      </a:lnTo>
                      <a:lnTo>
                        <a:pt x="875" y="20"/>
                      </a:lnTo>
                      <a:lnTo>
                        <a:pt x="0" y="20"/>
                      </a:lnTo>
                      <a:lnTo>
                        <a:pt x="0" y="0"/>
                      </a:lnTo>
                    </a:path>
                  </a:pathLst>
                </a:custGeom>
                <a:solidFill>
                  <a:srgbClr val="287828"/>
                </a:solidFill>
                <a:ln w="9525" cap="rnd">
                  <a:noFill/>
                  <a:round/>
                  <a:headEnd type="none" w="sm" len="sm"/>
                  <a:tailEnd type="none" w="sm" len="sm"/>
                </a:ln>
              </p:spPr>
              <p:txBody>
                <a:bodyPr/>
                <a:lstStyle/>
                <a:p>
                  <a:endParaRPr lang="en-US">
                    <a:solidFill>
                      <a:srgbClr val="FFFFFF"/>
                    </a:solidFill>
                  </a:endParaRPr>
                </a:p>
              </p:txBody>
            </p:sp>
            <p:sp>
              <p:nvSpPr>
                <p:cNvPr id="11571" name="Freeform 381"/>
                <p:cNvSpPr>
                  <a:spLocks/>
                </p:cNvSpPr>
                <p:nvPr/>
              </p:nvSpPr>
              <p:spPr bwMode="auto">
                <a:xfrm>
                  <a:off x="3667" y="1679"/>
                  <a:ext cx="876" cy="22"/>
                </a:xfrm>
                <a:custGeom>
                  <a:avLst/>
                  <a:gdLst>
                    <a:gd name="T0" fmla="*/ 0 w 876"/>
                    <a:gd name="T1" fmla="*/ 0 h 22"/>
                    <a:gd name="T2" fmla="*/ 875 w 876"/>
                    <a:gd name="T3" fmla="*/ 0 h 22"/>
                    <a:gd name="T4" fmla="*/ 875 w 876"/>
                    <a:gd name="T5" fmla="*/ 21 h 22"/>
                    <a:gd name="T6" fmla="*/ 0 w 876"/>
                    <a:gd name="T7" fmla="*/ 21 h 22"/>
                    <a:gd name="T8" fmla="*/ 0 w 876"/>
                    <a:gd name="T9" fmla="*/ 0 h 22"/>
                    <a:gd name="T10" fmla="*/ 0 60000 65536"/>
                    <a:gd name="T11" fmla="*/ 0 60000 65536"/>
                    <a:gd name="T12" fmla="*/ 0 60000 65536"/>
                    <a:gd name="T13" fmla="*/ 0 60000 65536"/>
                    <a:gd name="T14" fmla="*/ 0 60000 65536"/>
                    <a:gd name="T15" fmla="*/ 0 w 876"/>
                    <a:gd name="T16" fmla="*/ 0 h 22"/>
                    <a:gd name="T17" fmla="*/ 876 w 876"/>
                    <a:gd name="T18" fmla="*/ 22 h 22"/>
                  </a:gdLst>
                  <a:ahLst/>
                  <a:cxnLst>
                    <a:cxn ang="T10">
                      <a:pos x="T0" y="T1"/>
                    </a:cxn>
                    <a:cxn ang="T11">
                      <a:pos x="T2" y="T3"/>
                    </a:cxn>
                    <a:cxn ang="T12">
                      <a:pos x="T4" y="T5"/>
                    </a:cxn>
                    <a:cxn ang="T13">
                      <a:pos x="T6" y="T7"/>
                    </a:cxn>
                    <a:cxn ang="T14">
                      <a:pos x="T8" y="T9"/>
                    </a:cxn>
                  </a:cxnLst>
                  <a:rect l="T15" t="T16" r="T17" b="T18"/>
                  <a:pathLst>
                    <a:path w="876" h="22">
                      <a:moveTo>
                        <a:pt x="0" y="0"/>
                      </a:moveTo>
                      <a:lnTo>
                        <a:pt x="875" y="0"/>
                      </a:lnTo>
                      <a:lnTo>
                        <a:pt x="875" y="21"/>
                      </a:lnTo>
                      <a:lnTo>
                        <a:pt x="0" y="21"/>
                      </a:lnTo>
                      <a:lnTo>
                        <a:pt x="0" y="0"/>
                      </a:lnTo>
                    </a:path>
                  </a:pathLst>
                </a:custGeom>
                <a:solidFill>
                  <a:srgbClr val="287020"/>
                </a:solidFill>
                <a:ln w="9525" cap="rnd">
                  <a:noFill/>
                  <a:round/>
                  <a:headEnd type="none" w="sm" len="sm"/>
                  <a:tailEnd type="none" w="sm" len="sm"/>
                </a:ln>
              </p:spPr>
              <p:txBody>
                <a:bodyPr/>
                <a:lstStyle/>
                <a:p>
                  <a:endParaRPr lang="en-US">
                    <a:solidFill>
                      <a:srgbClr val="FFFFFF"/>
                    </a:solidFill>
                  </a:endParaRPr>
                </a:p>
              </p:txBody>
            </p:sp>
            <p:sp>
              <p:nvSpPr>
                <p:cNvPr id="11572" name="Freeform 382"/>
                <p:cNvSpPr>
                  <a:spLocks/>
                </p:cNvSpPr>
                <p:nvPr/>
              </p:nvSpPr>
              <p:spPr bwMode="auto">
                <a:xfrm>
                  <a:off x="3667" y="1689"/>
                  <a:ext cx="876" cy="23"/>
                </a:xfrm>
                <a:custGeom>
                  <a:avLst/>
                  <a:gdLst>
                    <a:gd name="T0" fmla="*/ 0 w 876"/>
                    <a:gd name="T1" fmla="*/ 0 h 23"/>
                    <a:gd name="T2" fmla="*/ 875 w 876"/>
                    <a:gd name="T3" fmla="*/ 0 h 23"/>
                    <a:gd name="T4" fmla="*/ 875 w 876"/>
                    <a:gd name="T5" fmla="*/ 22 h 23"/>
                    <a:gd name="T6" fmla="*/ 0 w 876"/>
                    <a:gd name="T7" fmla="*/ 22 h 23"/>
                    <a:gd name="T8" fmla="*/ 0 w 876"/>
                    <a:gd name="T9" fmla="*/ 0 h 23"/>
                    <a:gd name="T10" fmla="*/ 0 60000 65536"/>
                    <a:gd name="T11" fmla="*/ 0 60000 65536"/>
                    <a:gd name="T12" fmla="*/ 0 60000 65536"/>
                    <a:gd name="T13" fmla="*/ 0 60000 65536"/>
                    <a:gd name="T14" fmla="*/ 0 60000 65536"/>
                    <a:gd name="T15" fmla="*/ 0 w 876"/>
                    <a:gd name="T16" fmla="*/ 0 h 23"/>
                    <a:gd name="T17" fmla="*/ 876 w 876"/>
                    <a:gd name="T18" fmla="*/ 23 h 23"/>
                  </a:gdLst>
                  <a:ahLst/>
                  <a:cxnLst>
                    <a:cxn ang="T10">
                      <a:pos x="T0" y="T1"/>
                    </a:cxn>
                    <a:cxn ang="T11">
                      <a:pos x="T2" y="T3"/>
                    </a:cxn>
                    <a:cxn ang="T12">
                      <a:pos x="T4" y="T5"/>
                    </a:cxn>
                    <a:cxn ang="T13">
                      <a:pos x="T6" y="T7"/>
                    </a:cxn>
                    <a:cxn ang="T14">
                      <a:pos x="T8" y="T9"/>
                    </a:cxn>
                  </a:cxnLst>
                  <a:rect l="T15" t="T16" r="T17" b="T18"/>
                  <a:pathLst>
                    <a:path w="876" h="23">
                      <a:moveTo>
                        <a:pt x="0" y="0"/>
                      </a:moveTo>
                      <a:lnTo>
                        <a:pt x="875" y="0"/>
                      </a:lnTo>
                      <a:lnTo>
                        <a:pt x="875" y="22"/>
                      </a:lnTo>
                      <a:lnTo>
                        <a:pt x="0" y="22"/>
                      </a:lnTo>
                      <a:lnTo>
                        <a:pt x="0" y="0"/>
                      </a:lnTo>
                    </a:path>
                  </a:pathLst>
                </a:custGeom>
                <a:solidFill>
                  <a:srgbClr val="206820"/>
                </a:solidFill>
                <a:ln w="9525" cap="rnd">
                  <a:noFill/>
                  <a:round/>
                  <a:headEnd type="none" w="sm" len="sm"/>
                  <a:tailEnd type="none" w="sm" len="sm"/>
                </a:ln>
              </p:spPr>
              <p:txBody>
                <a:bodyPr/>
                <a:lstStyle/>
                <a:p>
                  <a:endParaRPr lang="en-US">
                    <a:solidFill>
                      <a:srgbClr val="FFFFFF"/>
                    </a:solidFill>
                  </a:endParaRPr>
                </a:p>
              </p:txBody>
            </p:sp>
            <p:sp>
              <p:nvSpPr>
                <p:cNvPr id="11573" name="Freeform 383"/>
                <p:cNvSpPr>
                  <a:spLocks/>
                </p:cNvSpPr>
                <p:nvPr/>
              </p:nvSpPr>
              <p:spPr bwMode="auto">
                <a:xfrm>
                  <a:off x="3667" y="1698"/>
                  <a:ext cx="876" cy="21"/>
                </a:xfrm>
                <a:custGeom>
                  <a:avLst/>
                  <a:gdLst>
                    <a:gd name="T0" fmla="*/ 0 w 876"/>
                    <a:gd name="T1" fmla="*/ 0 h 21"/>
                    <a:gd name="T2" fmla="*/ 875 w 876"/>
                    <a:gd name="T3" fmla="*/ 0 h 21"/>
                    <a:gd name="T4" fmla="*/ 875 w 876"/>
                    <a:gd name="T5" fmla="*/ 20 h 21"/>
                    <a:gd name="T6" fmla="*/ 0 w 876"/>
                    <a:gd name="T7" fmla="*/ 20 h 21"/>
                    <a:gd name="T8" fmla="*/ 0 w 876"/>
                    <a:gd name="T9" fmla="*/ 0 h 21"/>
                    <a:gd name="T10" fmla="*/ 0 60000 65536"/>
                    <a:gd name="T11" fmla="*/ 0 60000 65536"/>
                    <a:gd name="T12" fmla="*/ 0 60000 65536"/>
                    <a:gd name="T13" fmla="*/ 0 60000 65536"/>
                    <a:gd name="T14" fmla="*/ 0 60000 65536"/>
                    <a:gd name="T15" fmla="*/ 0 w 876"/>
                    <a:gd name="T16" fmla="*/ 0 h 21"/>
                    <a:gd name="T17" fmla="*/ 876 w 876"/>
                    <a:gd name="T18" fmla="*/ 21 h 21"/>
                  </a:gdLst>
                  <a:ahLst/>
                  <a:cxnLst>
                    <a:cxn ang="T10">
                      <a:pos x="T0" y="T1"/>
                    </a:cxn>
                    <a:cxn ang="T11">
                      <a:pos x="T2" y="T3"/>
                    </a:cxn>
                    <a:cxn ang="T12">
                      <a:pos x="T4" y="T5"/>
                    </a:cxn>
                    <a:cxn ang="T13">
                      <a:pos x="T6" y="T7"/>
                    </a:cxn>
                    <a:cxn ang="T14">
                      <a:pos x="T8" y="T9"/>
                    </a:cxn>
                  </a:cxnLst>
                  <a:rect l="T15" t="T16" r="T17" b="T18"/>
                  <a:pathLst>
                    <a:path w="876" h="21">
                      <a:moveTo>
                        <a:pt x="0" y="0"/>
                      </a:moveTo>
                      <a:lnTo>
                        <a:pt x="875" y="0"/>
                      </a:lnTo>
                      <a:lnTo>
                        <a:pt x="875" y="20"/>
                      </a:lnTo>
                      <a:lnTo>
                        <a:pt x="0" y="20"/>
                      </a:lnTo>
                      <a:lnTo>
                        <a:pt x="0" y="0"/>
                      </a:lnTo>
                    </a:path>
                  </a:pathLst>
                </a:custGeom>
                <a:solidFill>
                  <a:srgbClr val="206020"/>
                </a:solidFill>
                <a:ln w="9525" cap="rnd">
                  <a:noFill/>
                  <a:round/>
                  <a:headEnd type="none" w="sm" len="sm"/>
                  <a:tailEnd type="none" w="sm" len="sm"/>
                </a:ln>
              </p:spPr>
              <p:txBody>
                <a:bodyPr/>
                <a:lstStyle/>
                <a:p>
                  <a:endParaRPr lang="en-US">
                    <a:solidFill>
                      <a:srgbClr val="FFFFFF"/>
                    </a:solidFill>
                  </a:endParaRPr>
                </a:p>
              </p:txBody>
            </p:sp>
            <p:sp>
              <p:nvSpPr>
                <p:cNvPr id="11574" name="Freeform 384"/>
                <p:cNvSpPr>
                  <a:spLocks/>
                </p:cNvSpPr>
                <p:nvPr/>
              </p:nvSpPr>
              <p:spPr bwMode="auto">
                <a:xfrm>
                  <a:off x="3667" y="1707"/>
                  <a:ext cx="876" cy="23"/>
                </a:xfrm>
                <a:custGeom>
                  <a:avLst/>
                  <a:gdLst>
                    <a:gd name="T0" fmla="*/ 0 w 876"/>
                    <a:gd name="T1" fmla="*/ 0 h 23"/>
                    <a:gd name="T2" fmla="*/ 875 w 876"/>
                    <a:gd name="T3" fmla="*/ 0 h 23"/>
                    <a:gd name="T4" fmla="*/ 875 w 876"/>
                    <a:gd name="T5" fmla="*/ 22 h 23"/>
                    <a:gd name="T6" fmla="*/ 0 w 876"/>
                    <a:gd name="T7" fmla="*/ 22 h 23"/>
                    <a:gd name="T8" fmla="*/ 0 w 876"/>
                    <a:gd name="T9" fmla="*/ 0 h 23"/>
                    <a:gd name="T10" fmla="*/ 0 60000 65536"/>
                    <a:gd name="T11" fmla="*/ 0 60000 65536"/>
                    <a:gd name="T12" fmla="*/ 0 60000 65536"/>
                    <a:gd name="T13" fmla="*/ 0 60000 65536"/>
                    <a:gd name="T14" fmla="*/ 0 60000 65536"/>
                    <a:gd name="T15" fmla="*/ 0 w 876"/>
                    <a:gd name="T16" fmla="*/ 0 h 23"/>
                    <a:gd name="T17" fmla="*/ 876 w 876"/>
                    <a:gd name="T18" fmla="*/ 23 h 23"/>
                  </a:gdLst>
                  <a:ahLst/>
                  <a:cxnLst>
                    <a:cxn ang="T10">
                      <a:pos x="T0" y="T1"/>
                    </a:cxn>
                    <a:cxn ang="T11">
                      <a:pos x="T2" y="T3"/>
                    </a:cxn>
                    <a:cxn ang="T12">
                      <a:pos x="T4" y="T5"/>
                    </a:cxn>
                    <a:cxn ang="T13">
                      <a:pos x="T6" y="T7"/>
                    </a:cxn>
                    <a:cxn ang="T14">
                      <a:pos x="T8" y="T9"/>
                    </a:cxn>
                  </a:cxnLst>
                  <a:rect l="T15" t="T16" r="T17" b="T18"/>
                  <a:pathLst>
                    <a:path w="876" h="23">
                      <a:moveTo>
                        <a:pt x="0" y="0"/>
                      </a:moveTo>
                      <a:lnTo>
                        <a:pt x="875" y="0"/>
                      </a:lnTo>
                      <a:lnTo>
                        <a:pt x="875" y="22"/>
                      </a:lnTo>
                      <a:lnTo>
                        <a:pt x="0" y="22"/>
                      </a:lnTo>
                      <a:lnTo>
                        <a:pt x="0" y="0"/>
                      </a:lnTo>
                    </a:path>
                  </a:pathLst>
                </a:custGeom>
                <a:solidFill>
                  <a:srgbClr val="205818"/>
                </a:solidFill>
                <a:ln w="9525" cap="rnd">
                  <a:noFill/>
                  <a:round/>
                  <a:headEnd type="none" w="sm" len="sm"/>
                  <a:tailEnd type="none" w="sm" len="sm"/>
                </a:ln>
              </p:spPr>
              <p:txBody>
                <a:bodyPr/>
                <a:lstStyle/>
                <a:p>
                  <a:endParaRPr lang="en-US">
                    <a:solidFill>
                      <a:srgbClr val="FFFFFF"/>
                    </a:solidFill>
                  </a:endParaRPr>
                </a:p>
              </p:txBody>
            </p:sp>
            <p:sp>
              <p:nvSpPr>
                <p:cNvPr id="11575" name="Freeform 385"/>
                <p:cNvSpPr>
                  <a:spLocks/>
                </p:cNvSpPr>
                <p:nvPr/>
              </p:nvSpPr>
              <p:spPr bwMode="auto">
                <a:xfrm>
                  <a:off x="3667" y="1718"/>
                  <a:ext cx="876" cy="21"/>
                </a:xfrm>
                <a:custGeom>
                  <a:avLst/>
                  <a:gdLst>
                    <a:gd name="T0" fmla="*/ 0 w 876"/>
                    <a:gd name="T1" fmla="*/ 0 h 21"/>
                    <a:gd name="T2" fmla="*/ 875 w 876"/>
                    <a:gd name="T3" fmla="*/ 0 h 21"/>
                    <a:gd name="T4" fmla="*/ 875 w 876"/>
                    <a:gd name="T5" fmla="*/ 20 h 21"/>
                    <a:gd name="T6" fmla="*/ 0 w 876"/>
                    <a:gd name="T7" fmla="*/ 20 h 21"/>
                    <a:gd name="T8" fmla="*/ 0 w 876"/>
                    <a:gd name="T9" fmla="*/ 0 h 21"/>
                    <a:gd name="T10" fmla="*/ 0 60000 65536"/>
                    <a:gd name="T11" fmla="*/ 0 60000 65536"/>
                    <a:gd name="T12" fmla="*/ 0 60000 65536"/>
                    <a:gd name="T13" fmla="*/ 0 60000 65536"/>
                    <a:gd name="T14" fmla="*/ 0 60000 65536"/>
                    <a:gd name="T15" fmla="*/ 0 w 876"/>
                    <a:gd name="T16" fmla="*/ 0 h 21"/>
                    <a:gd name="T17" fmla="*/ 876 w 876"/>
                    <a:gd name="T18" fmla="*/ 21 h 21"/>
                  </a:gdLst>
                  <a:ahLst/>
                  <a:cxnLst>
                    <a:cxn ang="T10">
                      <a:pos x="T0" y="T1"/>
                    </a:cxn>
                    <a:cxn ang="T11">
                      <a:pos x="T2" y="T3"/>
                    </a:cxn>
                    <a:cxn ang="T12">
                      <a:pos x="T4" y="T5"/>
                    </a:cxn>
                    <a:cxn ang="T13">
                      <a:pos x="T6" y="T7"/>
                    </a:cxn>
                    <a:cxn ang="T14">
                      <a:pos x="T8" y="T9"/>
                    </a:cxn>
                  </a:cxnLst>
                  <a:rect l="T15" t="T16" r="T17" b="T18"/>
                  <a:pathLst>
                    <a:path w="876" h="21">
                      <a:moveTo>
                        <a:pt x="0" y="0"/>
                      </a:moveTo>
                      <a:lnTo>
                        <a:pt x="875" y="0"/>
                      </a:lnTo>
                      <a:lnTo>
                        <a:pt x="875" y="20"/>
                      </a:lnTo>
                      <a:lnTo>
                        <a:pt x="0" y="20"/>
                      </a:lnTo>
                      <a:lnTo>
                        <a:pt x="0" y="0"/>
                      </a:lnTo>
                    </a:path>
                  </a:pathLst>
                </a:custGeom>
                <a:solidFill>
                  <a:srgbClr val="185018"/>
                </a:solidFill>
                <a:ln w="9525" cap="rnd">
                  <a:noFill/>
                  <a:round/>
                  <a:headEnd type="none" w="sm" len="sm"/>
                  <a:tailEnd type="none" w="sm" len="sm"/>
                </a:ln>
              </p:spPr>
              <p:txBody>
                <a:bodyPr/>
                <a:lstStyle/>
                <a:p>
                  <a:endParaRPr lang="en-US">
                    <a:solidFill>
                      <a:srgbClr val="FFFFFF"/>
                    </a:solidFill>
                  </a:endParaRPr>
                </a:p>
              </p:txBody>
            </p:sp>
            <p:sp>
              <p:nvSpPr>
                <p:cNvPr id="11576" name="Freeform 386"/>
                <p:cNvSpPr>
                  <a:spLocks/>
                </p:cNvSpPr>
                <p:nvPr/>
              </p:nvSpPr>
              <p:spPr bwMode="auto">
                <a:xfrm>
                  <a:off x="3667" y="1727"/>
                  <a:ext cx="876" cy="21"/>
                </a:xfrm>
                <a:custGeom>
                  <a:avLst/>
                  <a:gdLst>
                    <a:gd name="T0" fmla="*/ 0 w 876"/>
                    <a:gd name="T1" fmla="*/ 0 h 21"/>
                    <a:gd name="T2" fmla="*/ 875 w 876"/>
                    <a:gd name="T3" fmla="*/ 0 h 21"/>
                    <a:gd name="T4" fmla="*/ 875 w 876"/>
                    <a:gd name="T5" fmla="*/ 20 h 21"/>
                    <a:gd name="T6" fmla="*/ 0 w 876"/>
                    <a:gd name="T7" fmla="*/ 20 h 21"/>
                    <a:gd name="T8" fmla="*/ 0 w 876"/>
                    <a:gd name="T9" fmla="*/ 0 h 21"/>
                    <a:gd name="T10" fmla="*/ 0 60000 65536"/>
                    <a:gd name="T11" fmla="*/ 0 60000 65536"/>
                    <a:gd name="T12" fmla="*/ 0 60000 65536"/>
                    <a:gd name="T13" fmla="*/ 0 60000 65536"/>
                    <a:gd name="T14" fmla="*/ 0 60000 65536"/>
                    <a:gd name="T15" fmla="*/ 0 w 876"/>
                    <a:gd name="T16" fmla="*/ 0 h 21"/>
                    <a:gd name="T17" fmla="*/ 876 w 876"/>
                    <a:gd name="T18" fmla="*/ 21 h 21"/>
                  </a:gdLst>
                  <a:ahLst/>
                  <a:cxnLst>
                    <a:cxn ang="T10">
                      <a:pos x="T0" y="T1"/>
                    </a:cxn>
                    <a:cxn ang="T11">
                      <a:pos x="T2" y="T3"/>
                    </a:cxn>
                    <a:cxn ang="T12">
                      <a:pos x="T4" y="T5"/>
                    </a:cxn>
                    <a:cxn ang="T13">
                      <a:pos x="T6" y="T7"/>
                    </a:cxn>
                    <a:cxn ang="T14">
                      <a:pos x="T8" y="T9"/>
                    </a:cxn>
                  </a:cxnLst>
                  <a:rect l="T15" t="T16" r="T17" b="T18"/>
                  <a:pathLst>
                    <a:path w="876" h="21">
                      <a:moveTo>
                        <a:pt x="0" y="0"/>
                      </a:moveTo>
                      <a:lnTo>
                        <a:pt x="875" y="0"/>
                      </a:lnTo>
                      <a:lnTo>
                        <a:pt x="875" y="20"/>
                      </a:lnTo>
                      <a:lnTo>
                        <a:pt x="0" y="20"/>
                      </a:lnTo>
                      <a:lnTo>
                        <a:pt x="0" y="0"/>
                      </a:lnTo>
                    </a:path>
                  </a:pathLst>
                </a:custGeom>
                <a:solidFill>
                  <a:srgbClr val="184818"/>
                </a:solidFill>
                <a:ln w="9525" cap="rnd">
                  <a:noFill/>
                  <a:round/>
                  <a:headEnd type="none" w="sm" len="sm"/>
                  <a:tailEnd type="none" w="sm" len="sm"/>
                </a:ln>
              </p:spPr>
              <p:txBody>
                <a:bodyPr/>
                <a:lstStyle/>
                <a:p>
                  <a:endParaRPr lang="en-US">
                    <a:solidFill>
                      <a:srgbClr val="FFFFFF"/>
                    </a:solidFill>
                  </a:endParaRPr>
                </a:p>
              </p:txBody>
            </p:sp>
            <p:sp>
              <p:nvSpPr>
                <p:cNvPr id="11577" name="Freeform 387"/>
                <p:cNvSpPr>
                  <a:spLocks/>
                </p:cNvSpPr>
                <p:nvPr/>
              </p:nvSpPr>
              <p:spPr bwMode="auto">
                <a:xfrm>
                  <a:off x="3667" y="1735"/>
                  <a:ext cx="876" cy="23"/>
                </a:xfrm>
                <a:custGeom>
                  <a:avLst/>
                  <a:gdLst>
                    <a:gd name="T0" fmla="*/ 0 w 876"/>
                    <a:gd name="T1" fmla="*/ 0 h 23"/>
                    <a:gd name="T2" fmla="*/ 875 w 876"/>
                    <a:gd name="T3" fmla="*/ 0 h 23"/>
                    <a:gd name="T4" fmla="*/ 875 w 876"/>
                    <a:gd name="T5" fmla="*/ 22 h 23"/>
                    <a:gd name="T6" fmla="*/ 0 w 876"/>
                    <a:gd name="T7" fmla="*/ 22 h 23"/>
                    <a:gd name="T8" fmla="*/ 0 w 876"/>
                    <a:gd name="T9" fmla="*/ 0 h 23"/>
                    <a:gd name="T10" fmla="*/ 0 60000 65536"/>
                    <a:gd name="T11" fmla="*/ 0 60000 65536"/>
                    <a:gd name="T12" fmla="*/ 0 60000 65536"/>
                    <a:gd name="T13" fmla="*/ 0 60000 65536"/>
                    <a:gd name="T14" fmla="*/ 0 60000 65536"/>
                    <a:gd name="T15" fmla="*/ 0 w 876"/>
                    <a:gd name="T16" fmla="*/ 0 h 23"/>
                    <a:gd name="T17" fmla="*/ 876 w 876"/>
                    <a:gd name="T18" fmla="*/ 23 h 23"/>
                  </a:gdLst>
                  <a:ahLst/>
                  <a:cxnLst>
                    <a:cxn ang="T10">
                      <a:pos x="T0" y="T1"/>
                    </a:cxn>
                    <a:cxn ang="T11">
                      <a:pos x="T2" y="T3"/>
                    </a:cxn>
                    <a:cxn ang="T12">
                      <a:pos x="T4" y="T5"/>
                    </a:cxn>
                    <a:cxn ang="T13">
                      <a:pos x="T6" y="T7"/>
                    </a:cxn>
                    <a:cxn ang="T14">
                      <a:pos x="T8" y="T9"/>
                    </a:cxn>
                  </a:cxnLst>
                  <a:rect l="T15" t="T16" r="T17" b="T18"/>
                  <a:pathLst>
                    <a:path w="876" h="23">
                      <a:moveTo>
                        <a:pt x="0" y="0"/>
                      </a:moveTo>
                      <a:lnTo>
                        <a:pt x="875" y="0"/>
                      </a:lnTo>
                      <a:lnTo>
                        <a:pt x="875" y="22"/>
                      </a:lnTo>
                      <a:lnTo>
                        <a:pt x="0" y="22"/>
                      </a:lnTo>
                      <a:lnTo>
                        <a:pt x="0" y="0"/>
                      </a:lnTo>
                    </a:path>
                  </a:pathLst>
                </a:custGeom>
                <a:solidFill>
                  <a:srgbClr val="104010"/>
                </a:solidFill>
                <a:ln w="9525" cap="rnd">
                  <a:noFill/>
                  <a:round/>
                  <a:headEnd type="none" w="sm" len="sm"/>
                  <a:tailEnd type="none" w="sm" len="sm"/>
                </a:ln>
              </p:spPr>
              <p:txBody>
                <a:bodyPr/>
                <a:lstStyle/>
                <a:p>
                  <a:endParaRPr lang="en-US">
                    <a:solidFill>
                      <a:srgbClr val="FFFFFF"/>
                    </a:solidFill>
                  </a:endParaRPr>
                </a:p>
              </p:txBody>
            </p:sp>
            <p:sp>
              <p:nvSpPr>
                <p:cNvPr id="11578" name="Rectangle 388"/>
                <p:cNvSpPr>
                  <a:spLocks noChangeArrowheads="1"/>
                </p:cNvSpPr>
                <p:nvPr/>
              </p:nvSpPr>
              <p:spPr bwMode="auto">
                <a:xfrm>
                  <a:off x="3736" y="1647"/>
                  <a:ext cx="115" cy="63"/>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sp>
              <p:nvSpPr>
                <p:cNvPr id="11579" name="Rectangle 389" descr="Narrow vertical"/>
                <p:cNvSpPr>
                  <a:spLocks noChangeArrowheads="1"/>
                </p:cNvSpPr>
                <p:nvPr/>
              </p:nvSpPr>
              <p:spPr bwMode="auto">
                <a:xfrm>
                  <a:off x="3694" y="1748"/>
                  <a:ext cx="390" cy="17"/>
                </a:xfrm>
                <a:prstGeom prst="rect">
                  <a:avLst/>
                </a:prstGeom>
                <a:pattFill prst="narVert">
                  <a:fgClr>
                    <a:srgbClr val="FF9900"/>
                  </a:fgClr>
                  <a:bgClr>
                    <a:srgbClr val="FFFF00"/>
                  </a:bgClr>
                </a:pattFill>
                <a:ln w="12700">
                  <a:solidFill>
                    <a:srgbClr val="000000"/>
                  </a:solidFill>
                  <a:miter lim="800000"/>
                  <a:headEnd/>
                  <a:tailEnd/>
                </a:ln>
              </p:spPr>
              <p:txBody>
                <a:bodyPr wrap="none" anchor="ctr"/>
                <a:lstStyle/>
                <a:p>
                  <a:endParaRPr lang="en-US">
                    <a:solidFill>
                      <a:srgbClr val="FFFFFF"/>
                    </a:solidFill>
                  </a:endParaRPr>
                </a:p>
              </p:txBody>
            </p:sp>
            <p:sp>
              <p:nvSpPr>
                <p:cNvPr id="11580" name="Rectangle 390" descr="Narrow vertical"/>
                <p:cNvSpPr>
                  <a:spLocks noChangeArrowheads="1"/>
                </p:cNvSpPr>
                <p:nvPr/>
              </p:nvSpPr>
              <p:spPr bwMode="auto">
                <a:xfrm>
                  <a:off x="4127" y="1748"/>
                  <a:ext cx="390" cy="17"/>
                </a:xfrm>
                <a:prstGeom prst="rect">
                  <a:avLst/>
                </a:prstGeom>
                <a:pattFill prst="narVert">
                  <a:fgClr>
                    <a:srgbClr val="FF9900"/>
                  </a:fgClr>
                  <a:bgClr>
                    <a:srgbClr val="FFFF00"/>
                  </a:bgClr>
                </a:pattFill>
                <a:ln w="12700">
                  <a:solidFill>
                    <a:srgbClr val="000000"/>
                  </a:solidFill>
                  <a:miter lim="800000"/>
                  <a:headEnd/>
                  <a:tailEnd/>
                </a:ln>
              </p:spPr>
              <p:txBody>
                <a:bodyPr wrap="none" anchor="ctr"/>
                <a:lstStyle/>
                <a:p>
                  <a:endParaRPr lang="en-US">
                    <a:solidFill>
                      <a:srgbClr val="FFFFFF"/>
                    </a:solidFill>
                  </a:endParaRPr>
                </a:p>
              </p:txBody>
            </p:sp>
            <p:sp>
              <p:nvSpPr>
                <p:cNvPr id="11581" name="Rectangle 391"/>
                <p:cNvSpPr>
                  <a:spLocks noChangeArrowheads="1"/>
                </p:cNvSpPr>
                <p:nvPr/>
              </p:nvSpPr>
              <p:spPr bwMode="auto">
                <a:xfrm>
                  <a:off x="3894" y="1647"/>
                  <a:ext cx="119" cy="61"/>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sp>
              <p:nvSpPr>
                <p:cNvPr id="11582" name="Rectangle 392"/>
                <p:cNvSpPr>
                  <a:spLocks noChangeArrowheads="1"/>
                </p:cNvSpPr>
                <p:nvPr/>
              </p:nvSpPr>
              <p:spPr bwMode="auto">
                <a:xfrm>
                  <a:off x="4053" y="1647"/>
                  <a:ext cx="117" cy="63"/>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sp>
              <p:nvSpPr>
                <p:cNvPr id="11583" name="Rectangle 393"/>
                <p:cNvSpPr>
                  <a:spLocks noChangeArrowheads="1"/>
                </p:cNvSpPr>
                <p:nvPr/>
              </p:nvSpPr>
              <p:spPr bwMode="auto">
                <a:xfrm>
                  <a:off x="4212" y="1647"/>
                  <a:ext cx="116" cy="61"/>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sp>
              <p:nvSpPr>
                <p:cNvPr id="11584" name="Rectangle 394"/>
                <p:cNvSpPr>
                  <a:spLocks noChangeArrowheads="1"/>
                </p:cNvSpPr>
                <p:nvPr/>
              </p:nvSpPr>
              <p:spPr bwMode="auto">
                <a:xfrm>
                  <a:off x="4370" y="1647"/>
                  <a:ext cx="118" cy="61"/>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grpSp>
          <p:grpSp>
            <p:nvGrpSpPr>
              <p:cNvPr id="29" name="Group 395"/>
              <p:cNvGrpSpPr>
                <a:grpSpLocks/>
              </p:cNvGrpSpPr>
              <p:nvPr/>
            </p:nvGrpSpPr>
            <p:grpSpPr bwMode="auto">
              <a:xfrm rot="-1273006">
                <a:off x="4853" y="1935"/>
                <a:ext cx="462" cy="182"/>
                <a:chOff x="3667" y="1613"/>
                <a:chExt cx="876" cy="152"/>
              </a:xfrm>
            </p:grpSpPr>
            <p:sp>
              <p:nvSpPr>
                <p:cNvPr id="11541" name="Rectangle 396"/>
                <p:cNvSpPr>
                  <a:spLocks noChangeArrowheads="1"/>
                </p:cNvSpPr>
                <p:nvPr/>
              </p:nvSpPr>
              <p:spPr bwMode="auto">
                <a:xfrm>
                  <a:off x="3678" y="1694"/>
                  <a:ext cx="390" cy="21"/>
                </a:xfrm>
                <a:prstGeom prst="rect">
                  <a:avLst/>
                </a:prstGeom>
                <a:noFill/>
                <a:ln w="12700">
                  <a:solidFill>
                    <a:srgbClr val="000000"/>
                  </a:solidFill>
                  <a:miter lim="800000"/>
                  <a:headEnd/>
                  <a:tailEnd/>
                </a:ln>
              </p:spPr>
              <p:txBody>
                <a:bodyPr wrap="none" anchor="ctr"/>
                <a:lstStyle/>
                <a:p>
                  <a:endParaRPr lang="en-US">
                    <a:solidFill>
                      <a:srgbClr val="FFFFFF"/>
                    </a:solidFill>
                  </a:endParaRPr>
                </a:p>
              </p:txBody>
            </p:sp>
            <p:sp>
              <p:nvSpPr>
                <p:cNvPr id="11542" name="Rectangle 397"/>
                <p:cNvSpPr>
                  <a:spLocks noChangeArrowheads="1"/>
                </p:cNvSpPr>
                <p:nvPr/>
              </p:nvSpPr>
              <p:spPr bwMode="auto">
                <a:xfrm>
                  <a:off x="4113" y="1694"/>
                  <a:ext cx="390" cy="21"/>
                </a:xfrm>
                <a:prstGeom prst="rect">
                  <a:avLst/>
                </a:prstGeom>
                <a:noFill/>
                <a:ln w="12700">
                  <a:solidFill>
                    <a:srgbClr val="000000"/>
                  </a:solidFill>
                  <a:miter lim="800000"/>
                  <a:headEnd/>
                  <a:tailEnd/>
                </a:ln>
              </p:spPr>
              <p:txBody>
                <a:bodyPr wrap="none" anchor="ctr"/>
                <a:lstStyle/>
                <a:p>
                  <a:endParaRPr lang="en-US">
                    <a:solidFill>
                      <a:srgbClr val="FFFFFF"/>
                    </a:solidFill>
                  </a:endParaRPr>
                </a:p>
              </p:txBody>
            </p:sp>
            <p:sp>
              <p:nvSpPr>
                <p:cNvPr id="11543" name="Freeform 398"/>
                <p:cNvSpPr>
                  <a:spLocks/>
                </p:cNvSpPr>
                <p:nvPr/>
              </p:nvSpPr>
              <p:spPr bwMode="auto">
                <a:xfrm>
                  <a:off x="3667" y="1613"/>
                  <a:ext cx="876" cy="22"/>
                </a:xfrm>
                <a:custGeom>
                  <a:avLst/>
                  <a:gdLst>
                    <a:gd name="T0" fmla="*/ 0 w 876"/>
                    <a:gd name="T1" fmla="*/ 0 h 22"/>
                    <a:gd name="T2" fmla="*/ 875 w 876"/>
                    <a:gd name="T3" fmla="*/ 0 h 22"/>
                    <a:gd name="T4" fmla="*/ 875 w 876"/>
                    <a:gd name="T5" fmla="*/ 21 h 22"/>
                    <a:gd name="T6" fmla="*/ 0 w 876"/>
                    <a:gd name="T7" fmla="*/ 21 h 22"/>
                    <a:gd name="T8" fmla="*/ 0 w 876"/>
                    <a:gd name="T9" fmla="*/ 0 h 22"/>
                    <a:gd name="T10" fmla="*/ 0 60000 65536"/>
                    <a:gd name="T11" fmla="*/ 0 60000 65536"/>
                    <a:gd name="T12" fmla="*/ 0 60000 65536"/>
                    <a:gd name="T13" fmla="*/ 0 60000 65536"/>
                    <a:gd name="T14" fmla="*/ 0 60000 65536"/>
                    <a:gd name="T15" fmla="*/ 0 w 876"/>
                    <a:gd name="T16" fmla="*/ 0 h 22"/>
                    <a:gd name="T17" fmla="*/ 876 w 876"/>
                    <a:gd name="T18" fmla="*/ 22 h 22"/>
                  </a:gdLst>
                  <a:ahLst/>
                  <a:cxnLst>
                    <a:cxn ang="T10">
                      <a:pos x="T0" y="T1"/>
                    </a:cxn>
                    <a:cxn ang="T11">
                      <a:pos x="T2" y="T3"/>
                    </a:cxn>
                    <a:cxn ang="T12">
                      <a:pos x="T4" y="T5"/>
                    </a:cxn>
                    <a:cxn ang="T13">
                      <a:pos x="T6" y="T7"/>
                    </a:cxn>
                    <a:cxn ang="T14">
                      <a:pos x="T8" y="T9"/>
                    </a:cxn>
                  </a:cxnLst>
                  <a:rect l="T15" t="T16" r="T17" b="T18"/>
                  <a:pathLst>
                    <a:path w="876" h="22">
                      <a:moveTo>
                        <a:pt x="0" y="0"/>
                      </a:moveTo>
                      <a:lnTo>
                        <a:pt x="875" y="0"/>
                      </a:lnTo>
                      <a:lnTo>
                        <a:pt x="875" y="21"/>
                      </a:lnTo>
                      <a:lnTo>
                        <a:pt x="0" y="21"/>
                      </a:lnTo>
                      <a:lnTo>
                        <a:pt x="0" y="0"/>
                      </a:lnTo>
                    </a:path>
                  </a:pathLst>
                </a:custGeom>
                <a:solidFill>
                  <a:srgbClr val="339933"/>
                </a:solidFill>
                <a:ln w="9525" cap="rnd">
                  <a:noFill/>
                  <a:round/>
                  <a:headEnd type="none" w="sm" len="sm"/>
                  <a:tailEnd type="none" w="sm" len="sm"/>
                </a:ln>
              </p:spPr>
              <p:txBody>
                <a:bodyPr/>
                <a:lstStyle/>
                <a:p>
                  <a:endParaRPr lang="en-US">
                    <a:solidFill>
                      <a:srgbClr val="FFFFFF"/>
                    </a:solidFill>
                  </a:endParaRPr>
                </a:p>
              </p:txBody>
            </p:sp>
            <p:sp>
              <p:nvSpPr>
                <p:cNvPr id="11544" name="Freeform 399"/>
                <p:cNvSpPr>
                  <a:spLocks/>
                </p:cNvSpPr>
                <p:nvPr/>
              </p:nvSpPr>
              <p:spPr bwMode="auto">
                <a:xfrm>
                  <a:off x="3667" y="1631"/>
                  <a:ext cx="876" cy="23"/>
                </a:xfrm>
                <a:custGeom>
                  <a:avLst/>
                  <a:gdLst>
                    <a:gd name="T0" fmla="*/ 0 w 876"/>
                    <a:gd name="T1" fmla="*/ 0 h 23"/>
                    <a:gd name="T2" fmla="*/ 875 w 876"/>
                    <a:gd name="T3" fmla="*/ 0 h 23"/>
                    <a:gd name="T4" fmla="*/ 875 w 876"/>
                    <a:gd name="T5" fmla="*/ 22 h 23"/>
                    <a:gd name="T6" fmla="*/ 0 w 876"/>
                    <a:gd name="T7" fmla="*/ 22 h 23"/>
                    <a:gd name="T8" fmla="*/ 0 w 876"/>
                    <a:gd name="T9" fmla="*/ 0 h 23"/>
                    <a:gd name="T10" fmla="*/ 0 60000 65536"/>
                    <a:gd name="T11" fmla="*/ 0 60000 65536"/>
                    <a:gd name="T12" fmla="*/ 0 60000 65536"/>
                    <a:gd name="T13" fmla="*/ 0 60000 65536"/>
                    <a:gd name="T14" fmla="*/ 0 60000 65536"/>
                    <a:gd name="T15" fmla="*/ 0 w 876"/>
                    <a:gd name="T16" fmla="*/ 0 h 23"/>
                    <a:gd name="T17" fmla="*/ 876 w 876"/>
                    <a:gd name="T18" fmla="*/ 23 h 23"/>
                  </a:gdLst>
                  <a:ahLst/>
                  <a:cxnLst>
                    <a:cxn ang="T10">
                      <a:pos x="T0" y="T1"/>
                    </a:cxn>
                    <a:cxn ang="T11">
                      <a:pos x="T2" y="T3"/>
                    </a:cxn>
                    <a:cxn ang="T12">
                      <a:pos x="T4" y="T5"/>
                    </a:cxn>
                    <a:cxn ang="T13">
                      <a:pos x="T6" y="T7"/>
                    </a:cxn>
                    <a:cxn ang="T14">
                      <a:pos x="T8" y="T9"/>
                    </a:cxn>
                  </a:cxnLst>
                  <a:rect l="T15" t="T16" r="T17" b="T18"/>
                  <a:pathLst>
                    <a:path w="876" h="23">
                      <a:moveTo>
                        <a:pt x="0" y="0"/>
                      </a:moveTo>
                      <a:lnTo>
                        <a:pt x="875" y="0"/>
                      </a:lnTo>
                      <a:lnTo>
                        <a:pt x="875" y="22"/>
                      </a:lnTo>
                      <a:lnTo>
                        <a:pt x="0" y="22"/>
                      </a:lnTo>
                      <a:lnTo>
                        <a:pt x="0" y="0"/>
                      </a:lnTo>
                    </a:path>
                  </a:pathLst>
                </a:custGeom>
                <a:solidFill>
                  <a:srgbClr val="309830"/>
                </a:solidFill>
                <a:ln w="9525" cap="rnd">
                  <a:noFill/>
                  <a:round/>
                  <a:headEnd type="none" w="sm" len="sm"/>
                  <a:tailEnd type="none" w="sm" len="sm"/>
                </a:ln>
              </p:spPr>
              <p:txBody>
                <a:bodyPr/>
                <a:lstStyle/>
                <a:p>
                  <a:endParaRPr lang="en-US">
                    <a:solidFill>
                      <a:srgbClr val="FFFFFF"/>
                    </a:solidFill>
                  </a:endParaRPr>
                </a:p>
              </p:txBody>
            </p:sp>
            <p:sp>
              <p:nvSpPr>
                <p:cNvPr id="11545" name="Freeform 400"/>
                <p:cNvSpPr>
                  <a:spLocks/>
                </p:cNvSpPr>
                <p:nvPr/>
              </p:nvSpPr>
              <p:spPr bwMode="auto">
                <a:xfrm>
                  <a:off x="3667" y="1641"/>
                  <a:ext cx="876" cy="20"/>
                </a:xfrm>
                <a:custGeom>
                  <a:avLst/>
                  <a:gdLst>
                    <a:gd name="T0" fmla="*/ 0 w 876"/>
                    <a:gd name="T1" fmla="*/ 0 h 20"/>
                    <a:gd name="T2" fmla="*/ 875 w 876"/>
                    <a:gd name="T3" fmla="*/ 0 h 20"/>
                    <a:gd name="T4" fmla="*/ 875 w 876"/>
                    <a:gd name="T5" fmla="*/ 19 h 20"/>
                    <a:gd name="T6" fmla="*/ 0 w 876"/>
                    <a:gd name="T7" fmla="*/ 19 h 20"/>
                    <a:gd name="T8" fmla="*/ 0 w 876"/>
                    <a:gd name="T9" fmla="*/ 0 h 20"/>
                    <a:gd name="T10" fmla="*/ 0 60000 65536"/>
                    <a:gd name="T11" fmla="*/ 0 60000 65536"/>
                    <a:gd name="T12" fmla="*/ 0 60000 65536"/>
                    <a:gd name="T13" fmla="*/ 0 60000 65536"/>
                    <a:gd name="T14" fmla="*/ 0 60000 65536"/>
                    <a:gd name="T15" fmla="*/ 0 w 876"/>
                    <a:gd name="T16" fmla="*/ 0 h 20"/>
                    <a:gd name="T17" fmla="*/ 876 w 876"/>
                    <a:gd name="T18" fmla="*/ 20 h 20"/>
                  </a:gdLst>
                  <a:ahLst/>
                  <a:cxnLst>
                    <a:cxn ang="T10">
                      <a:pos x="T0" y="T1"/>
                    </a:cxn>
                    <a:cxn ang="T11">
                      <a:pos x="T2" y="T3"/>
                    </a:cxn>
                    <a:cxn ang="T12">
                      <a:pos x="T4" y="T5"/>
                    </a:cxn>
                    <a:cxn ang="T13">
                      <a:pos x="T6" y="T7"/>
                    </a:cxn>
                    <a:cxn ang="T14">
                      <a:pos x="T8" y="T9"/>
                    </a:cxn>
                  </a:cxnLst>
                  <a:rect l="T15" t="T16" r="T17" b="T18"/>
                  <a:pathLst>
                    <a:path w="876" h="20">
                      <a:moveTo>
                        <a:pt x="0" y="0"/>
                      </a:moveTo>
                      <a:lnTo>
                        <a:pt x="875" y="0"/>
                      </a:lnTo>
                      <a:lnTo>
                        <a:pt x="875" y="19"/>
                      </a:lnTo>
                      <a:lnTo>
                        <a:pt x="0" y="19"/>
                      </a:lnTo>
                      <a:lnTo>
                        <a:pt x="0" y="0"/>
                      </a:lnTo>
                    </a:path>
                  </a:pathLst>
                </a:custGeom>
                <a:solidFill>
                  <a:srgbClr val="309030"/>
                </a:solidFill>
                <a:ln w="9525" cap="rnd">
                  <a:noFill/>
                  <a:round/>
                  <a:headEnd type="none" w="sm" len="sm"/>
                  <a:tailEnd type="none" w="sm" len="sm"/>
                </a:ln>
              </p:spPr>
              <p:txBody>
                <a:bodyPr/>
                <a:lstStyle/>
                <a:p>
                  <a:endParaRPr lang="en-US">
                    <a:solidFill>
                      <a:srgbClr val="FFFFFF"/>
                    </a:solidFill>
                  </a:endParaRPr>
                </a:p>
              </p:txBody>
            </p:sp>
            <p:sp>
              <p:nvSpPr>
                <p:cNvPr id="11546" name="Freeform 401"/>
                <p:cNvSpPr>
                  <a:spLocks/>
                </p:cNvSpPr>
                <p:nvPr/>
              </p:nvSpPr>
              <p:spPr bwMode="auto">
                <a:xfrm>
                  <a:off x="3667" y="1650"/>
                  <a:ext cx="876" cy="22"/>
                </a:xfrm>
                <a:custGeom>
                  <a:avLst/>
                  <a:gdLst>
                    <a:gd name="T0" fmla="*/ 0 w 876"/>
                    <a:gd name="T1" fmla="*/ 0 h 22"/>
                    <a:gd name="T2" fmla="*/ 875 w 876"/>
                    <a:gd name="T3" fmla="*/ 0 h 22"/>
                    <a:gd name="T4" fmla="*/ 875 w 876"/>
                    <a:gd name="T5" fmla="*/ 21 h 22"/>
                    <a:gd name="T6" fmla="*/ 0 w 876"/>
                    <a:gd name="T7" fmla="*/ 21 h 22"/>
                    <a:gd name="T8" fmla="*/ 0 w 876"/>
                    <a:gd name="T9" fmla="*/ 0 h 22"/>
                    <a:gd name="T10" fmla="*/ 0 60000 65536"/>
                    <a:gd name="T11" fmla="*/ 0 60000 65536"/>
                    <a:gd name="T12" fmla="*/ 0 60000 65536"/>
                    <a:gd name="T13" fmla="*/ 0 60000 65536"/>
                    <a:gd name="T14" fmla="*/ 0 60000 65536"/>
                    <a:gd name="T15" fmla="*/ 0 w 876"/>
                    <a:gd name="T16" fmla="*/ 0 h 22"/>
                    <a:gd name="T17" fmla="*/ 876 w 876"/>
                    <a:gd name="T18" fmla="*/ 22 h 22"/>
                  </a:gdLst>
                  <a:ahLst/>
                  <a:cxnLst>
                    <a:cxn ang="T10">
                      <a:pos x="T0" y="T1"/>
                    </a:cxn>
                    <a:cxn ang="T11">
                      <a:pos x="T2" y="T3"/>
                    </a:cxn>
                    <a:cxn ang="T12">
                      <a:pos x="T4" y="T5"/>
                    </a:cxn>
                    <a:cxn ang="T13">
                      <a:pos x="T6" y="T7"/>
                    </a:cxn>
                    <a:cxn ang="T14">
                      <a:pos x="T8" y="T9"/>
                    </a:cxn>
                  </a:cxnLst>
                  <a:rect l="T15" t="T16" r="T17" b="T18"/>
                  <a:pathLst>
                    <a:path w="876" h="22">
                      <a:moveTo>
                        <a:pt x="0" y="0"/>
                      </a:moveTo>
                      <a:lnTo>
                        <a:pt x="875" y="0"/>
                      </a:lnTo>
                      <a:lnTo>
                        <a:pt x="875" y="21"/>
                      </a:lnTo>
                      <a:lnTo>
                        <a:pt x="0" y="21"/>
                      </a:lnTo>
                      <a:lnTo>
                        <a:pt x="0" y="0"/>
                      </a:lnTo>
                    </a:path>
                  </a:pathLst>
                </a:custGeom>
                <a:solidFill>
                  <a:srgbClr val="288828"/>
                </a:solidFill>
                <a:ln w="9525" cap="rnd">
                  <a:noFill/>
                  <a:round/>
                  <a:headEnd type="none" w="sm" len="sm"/>
                  <a:tailEnd type="none" w="sm" len="sm"/>
                </a:ln>
              </p:spPr>
              <p:txBody>
                <a:bodyPr/>
                <a:lstStyle/>
                <a:p>
                  <a:endParaRPr lang="en-US">
                    <a:solidFill>
                      <a:srgbClr val="FFFFFF"/>
                    </a:solidFill>
                  </a:endParaRPr>
                </a:p>
              </p:txBody>
            </p:sp>
            <p:sp>
              <p:nvSpPr>
                <p:cNvPr id="11547" name="Freeform 402"/>
                <p:cNvSpPr>
                  <a:spLocks/>
                </p:cNvSpPr>
                <p:nvPr/>
              </p:nvSpPr>
              <p:spPr bwMode="auto">
                <a:xfrm>
                  <a:off x="3667" y="1658"/>
                  <a:ext cx="876" cy="22"/>
                </a:xfrm>
                <a:custGeom>
                  <a:avLst/>
                  <a:gdLst>
                    <a:gd name="T0" fmla="*/ 0 w 876"/>
                    <a:gd name="T1" fmla="*/ 0 h 22"/>
                    <a:gd name="T2" fmla="*/ 875 w 876"/>
                    <a:gd name="T3" fmla="*/ 0 h 22"/>
                    <a:gd name="T4" fmla="*/ 875 w 876"/>
                    <a:gd name="T5" fmla="*/ 21 h 22"/>
                    <a:gd name="T6" fmla="*/ 0 w 876"/>
                    <a:gd name="T7" fmla="*/ 21 h 22"/>
                    <a:gd name="T8" fmla="*/ 0 w 876"/>
                    <a:gd name="T9" fmla="*/ 0 h 22"/>
                    <a:gd name="T10" fmla="*/ 0 60000 65536"/>
                    <a:gd name="T11" fmla="*/ 0 60000 65536"/>
                    <a:gd name="T12" fmla="*/ 0 60000 65536"/>
                    <a:gd name="T13" fmla="*/ 0 60000 65536"/>
                    <a:gd name="T14" fmla="*/ 0 60000 65536"/>
                    <a:gd name="T15" fmla="*/ 0 w 876"/>
                    <a:gd name="T16" fmla="*/ 0 h 22"/>
                    <a:gd name="T17" fmla="*/ 876 w 876"/>
                    <a:gd name="T18" fmla="*/ 22 h 22"/>
                  </a:gdLst>
                  <a:ahLst/>
                  <a:cxnLst>
                    <a:cxn ang="T10">
                      <a:pos x="T0" y="T1"/>
                    </a:cxn>
                    <a:cxn ang="T11">
                      <a:pos x="T2" y="T3"/>
                    </a:cxn>
                    <a:cxn ang="T12">
                      <a:pos x="T4" y="T5"/>
                    </a:cxn>
                    <a:cxn ang="T13">
                      <a:pos x="T6" y="T7"/>
                    </a:cxn>
                    <a:cxn ang="T14">
                      <a:pos x="T8" y="T9"/>
                    </a:cxn>
                  </a:cxnLst>
                  <a:rect l="T15" t="T16" r="T17" b="T18"/>
                  <a:pathLst>
                    <a:path w="876" h="22">
                      <a:moveTo>
                        <a:pt x="0" y="0"/>
                      </a:moveTo>
                      <a:lnTo>
                        <a:pt x="875" y="0"/>
                      </a:lnTo>
                      <a:lnTo>
                        <a:pt x="875" y="21"/>
                      </a:lnTo>
                      <a:lnTo>
                        <a:pt x="0" y="21"/>
                      </a:lnTo>
                      <a:lnTo>
                        <a:pt x="0" y="0"/>
                      </a:lnTo>
                    </a:path>
                  </a:pathLst>
                </a:custGeom>
                <a:solidFill>
                  <a:srgbClr val="288028"/>
                </a:solidFill>
                <a:ln w="9525" cap="rnd">
                  <a:noFill/>
                  <a:round/>
                  <a:headEnd type="none" w="sm" len="sm"/>
                  <a:tailEnd type="none" w="sm" len="sm"/>
                </a:ln>
              </p:spPr>
              <p:txBody>
                <a:bodyPr/>
                <a:lstStyle/>
                <a:p>
                  <a:endParaRPr lang="en-US">
                    <a:solidFill>
                      <a:srgbClr val="FFFFFF"/>
                    </a:solidFill>
                  </a:endParaRPr>
                </a:p>
              </p:txBody>
            </p:sp>
            <p:sp>
              <p:nvSpPr>
                <p:cNvPr id="11548" name="Freeform 403"/>
                <p:cNvSpPr>
                  <a:spLocks/>
                </p:cNvSpPr>
                <p:nvPr/>
              </p:nvSpPr>
              <p:spPr bwMode="auto">
                <a:xfrm>
                  <a:off x="3667" y="1669"/>
                  <a:ext cx="876" cy="21"/>
                </a:xfrm>
                <a:custGeom>
                  <a:avLst/>
                  <a:gdLst>
                    <a:gd name="T0" fmla="*/ 0 w 876"/>
                    <a:gd name="T1" fmla="*/ 0 h 21"/>
                    <a:gd name="T2" fmla="*/ 875 w 876"/>
                    <a:gd name="T3" fmla="*/ 0 h 21"/>
                    <a:gd name="T4" fmla="*/ 875 w 876"/>
                    <a:gd name="T5" fmla="*/ 20 h 21"/>
                    <a:gd name="T6" fmla="*/ 0 w 876"/>
                    <a:gd name="T7" fmla="*/ 20 h 21"/>
                    <a:gd name="T8" fmla="*/ 0 w 876"/>
                    <a:gd name="T9" fmla="*/ 0 h 21"/>
                    <a:gd name="T10" fmla="*/ 0 60000 65536"/>
                    <a:gd name="T11" fmla="*/ 0 60000 65536"/>
                    <a:gd name="T12" fmla="*/ 0 60000 65536"/>
                    <a:gd name="T13" fmla="*/ 0 60000 65536"/>
                    <a:gd name="T14" fmla="*/ 0 60000 65536"/>
                    <a:gd name="T15" fmla="*/ 0 w 876"/>
                    <a:gd name="T16" fmla="*/ 0 h 21"/>
                    <a:gd name="T17" fmla="*/ 876 w 876"/>
                    <a:gd name="T18" fmla="*/ 21 h 21"/>
                  </a:gdLst>
                  <a:ahLst/>
                  <a:cxnLst>
                    <a:cxn ang="T10">
                      <a:pos x="T0" y="T1"/>
                    </a:cxn>
                    <a:cxn ang="T11">
                      <a:pos x="T2" y="T3"/>
                    </a:cxn>
                    <a:cxn ang="T12">
                      <a:pos x="T4" y="T5"/>
                    </a:cxn>
                    <a:cxn ang="T13">
                      <a:pos x="T6" y="T7"/>
                    </a:cxn>
                    <a:cxn ang="T14">
                      <a:pos x="T8" y="T9"/>
                    </a:cxn>
                  </a:cxnLst>
                  <a:rect l="T15" t="T16" r="T17" b="T18"/>
                  <a:pathLst>
                    <a:path w="876" h="21">
                      <a:moveTo>
                        <a:pt x="0" y="0"/>
                      </a:moveTo>
                      <a:lnTo>
                        <a:pt x="875" y="0"/>
                      </a:lnTo>
                      <a:lnTo>
                        <a:pt x="875" y="20"/>
                      </a:lnTo>
                      <a:lnTo>
                        <a:pt x="0" y="20"/>
                      </a:lnTo>
                      <a:lnTo>
                        <a:pt x="0" y="0"/>
                      </a:lnTo>
                    </a:path>
                  </a:pathLst>
                </a:custGeom>
                <a:solidFill>
                  <a:srgbClr val="287828"/>
                </a:solidFill>
                <a:ln w="9525" cap="rnd">
                  <a:noFill/>
                  <a:round/>
                  <a:headEnd type="none" w="sm" len="sm"/>
                  <a:tailEnd type="none" w="sm" len="sm"/>
                </a:ln>
              </p:spPr>
              <p:txBody>
                <a:bodyPr/>
                <a:lstStyle/>
                <a:p>
                  <a:endParaRPr lang="en-US">
                    <a:solidFill>
                      <a:srgbClr val="FFFFFF"/>
                    </a:solidFill>
                  </a:endParaRPr>
                </a:p>
              </p:txBody>
            </p:sp>
            <p:sp>
              <p:nvSpPr>
                <p:cNvPr id="11549" name="Freeform 404"/>
                <p:cNvSpPr>
                  <a:spLocks/>
                </p:cNvSpPr>
                <p:nvPr/>
              </p:nvSpPr>
              <p:spPr bwMode="auto">
                <a:xfrm>
                  <a:off x="3667" y="1679"/>
                  <a:ext cx="876" cy="22"/>
                </a:xfrm>
                <a:custGeom>
                  <a:avLst/>
                  <a:gdLst>
                    <a:gd name="T0" fmla="*/ 0 w 876"/>
                    <a:gd name="T1" fmla="*/ 0 h 22"/>
                    <a:gd name="T2" fmla="*/ 875 w 876"/>
                    <a:gd name="T3" fmla="*/ 0 h 22"/>
                    <a:gd name="T4" fmla="*/ 875 w 876"/>
                    <a:gd name="T5" fmla="*/ 21 h 22"/>
                    <a:gd name="T6" fmla="*/ 0 w 876"/>
                    <a:gd name="T7" fmla="*/ 21 h 22"/>
                    <a:gd name="T8" fmla="*/ 0 w 876"/>
                    <a:gd name="T9" fmla="*/ 0 h 22"/>
                    <a:gd name="T10" fmla="*/ 0 60000 65536"/>
                    <a:gd name="T11" fmla="*/ 0 60000 65536"/>
                    <a:gd name="T12" fmla="*/ 0 60000 65536"/>
                    <a:gd name="T13" fmla="*/ 0 60000 65536"/>
                    <a:gd name="T14" fmla="*/ 0 60000 65536"/>
                    <a:gd name="T15" fmla="*/ 0 w 876"/>
                    <a:gd name="T16" fmla="*/ 0 h 22"/>
                    <a:gd name="T17" fmla="*/ 876 w 876"/>
                    <a:gd name="T18" fmla="*/ 22 h 22"/>
                  </a:gdLst>
                  <a:ahLst/>
                  <a:cxnLst>
                    <a:cxn ang="T10">
                      <a:pos x="T0" y="T1"/>
                    </a:cxn>
                    <a:cxn ang="T11">
                      <a:pos x="T2" y="T3"/>
                    </a:cxn>
                    <a:cxn ang="T12">
                      <a:pos x="T4" y="T5"/>
                    </a:cxn>
                    <a:cxn ang="T13">
                      <a:pos x="T6" y="T7"/>
                    </a:cxn>
                    <a:cxn ang="T14">
                      <a:pos x="T8" y="T9"/>
                    </a:cxn>
                  </a:cxnLst>
                  <a:rect l="T15" t="T16" r="T17" b="T18"/>
                  <a:pathLst>
                    <a:path w="876" h="22">
                      <a:moveTo>
                        <a:pt x="0" y="0"/>
                      </a:moveTo>
                      <a:lnTo>
                        <a:pt x="875" y="0"/>
                      </a:lnTo>
                      <a:lnTo>
                        <a:pt x="875" y="21"/>
                      </a:lnTo>
                      <a:lnTo>
                        <a:pt x="0" y="21"/>
                      </a:lnTo>
                      <a:lnTo>
                        <a:pt x="0" y="0"/>
                      </a:lnTo>
                    </a:path>
                  </a:pathLst>
                </a:custGeom>
                <a:solidFill>
                  <a:srgbClr val="287020"/>
                </a:solidFill>
                <a:ln w="9525" cap="rnd">
                  <a:noFill/>
                  <a:round/>
                  <a:headEnd type="none" w="sm" len="sm"/>
                  <a:tailEnd type="none" w="sm" len="sm"/>
                </a:ln>
              </p:spPr>
              <p:txBody>
                <a:bodyPr/>
                <a:lstStyle/>
                <a:p>
                  <a:endParaRPr lang="en-US">
                    <a:solidFill>
                      <a:srgbClr val="FFFFFF"/>
                    </a:solidFill>
                  </a:endParaRPr>
                </a:p>
              </p:txBody>
            </p:sp>
            <p:sp>
              <p:nvSpPr>
                <p:cNvPr id="11550" name="Freeform 405"/>
                <p:cNvSpPr>
                  <a:spLocks/>
                </p:cNvSpPr>
                <p:nvPr/>
              </p:nvSpPr>
              <p:spPr bwMode="auto">
                <a:xfrm>
                  <a:off x="3667" y="1689"/>
                  <a:ext cx="876" cy="23"/>
                </a:xfrm>
                <a:custGeom>
                  <a:avLst/>
                  <a:gdLst>
                    <a:gd name="T0" fmla="*/ 0 w 876"/>
                    <a:gd name="T1" fmla="*/ 0 h 23"/>
                    <a:gd name="T2" fmla="*/ 875 w 876"/>
                    <a:gd name="T3" fmla="*/ 0 h 23"/>
                    <a:gd name="T4" fmla="*/ 875 w 876"/>
                    <a:gd name="T5" fmla="*/ 22 h 23"/>
                    <a:gd name="T6" fmla="*/ 0 w 876"/>
                    <a:gd name="T7" fmla="*/ 22 h 23"/>
                    <a:gd name="T8" fmla="*/ 0 w 876"/>
                    <a:gd name="T9" fmla="*/ 0 h 23"/>
                    <a:gd name="T10" fmla="*/ 0 60000 65536"/>
                    <a:gd name="T11" fmla="*/ 0 60000 65536"/>
                    <a:gd name="T12" fmla="*/ 0 60000 65536"/>
                    <a:gd name="T13" fmla="*/ 0 60000 65536"/>
                    <a:gd name="T14" fmla="*/ 0 60000 65536"/>
                    <a:gd name="T15" fmla="*/ 0 w 876"/>
                    <a:gd name="T16" fmla="*/ 0 h 23"/>
                    <a:gd name="T17" fmla="*/ 876 w 876"/>
                    <a:gd name="T18" fmla="*/ 23 h 23"/>
                  </a:gdLst>
                  <a:ahLst/>
                  <a:cxnLst>
                    <a:cxn ang="T10">
                      <a:pos x="T0" y="T1"/>
                    </a:cxn>
                    <a:cxn ang="T11">
                      <a:pos x="T2" y="T3"/>
                    </a:cxn>
                    <a:cxn ang="T12">
                      <a:pos x="T4" y="T5"/>
                    </a:cxn>
                    <a:cxn ang="T13">
                      <a:pos x="T6" y="T7"/>
                    </a:cxn>
                    <a:cxn ang="T14">
                      <a:pos x="T8" y="T9"/>
                    </a:cxn>
                  </a:cxnLst>
                  <a:rect l="T15" t="T16" r="T17" b="T18"/>
                  <a:pathLst>
                    <a:path w="876" h="23">
                      <a:moveTo>
                        <a:pt x="0" y="0"/>
                      </a:moveTo>
                      <a:lnTo>
                        <a:pt x="875" y="0"/>
                      </a:lnTo>
                      <a:lnTo>
                        <a:pt x="875" y="22"/>
                      </a:lnTo>
                      <a:lnTo>
                        <a:pt x="0" y="22"/>
                      </a:lnTo>
                      <a:lnTo>
                        <a:pt x="0" y="0"/>
                      </a:lnTo>
                    </a:path>
                  </a:pathLst>
                </a:custGeom>
                <a:solidFill>
                  <a:srgbClr val="206820"/>
                </a:solidFill>
                <a:ln w="9525" cap="rnd">
                  <a:noFill/>
                  <a:round/>
                  <a:headEnd type="none" w="sm" len="sm"/>
                  <a:tailEnd type="none" w="sm" len="sm"/>
                </a:ln>
              </p:spPr>
              <p:txBody>
                <a:bodyPr/>
                <a:lstStyle/>
                <a:p>
                  <a:endParaRPr lang="en-US">
                    <a:solidFill>
                      <a:srgbClr val="FFFFFF"/>
                    </a:solidFill>
                  </a:endParaRPr>
                </a:p>
              </p:txBody>
            </p:sp>
            <p:sp>
              <p:nvSpPr>
                <p:cNvPr id="11551" name="Freeform 406"/>
                <p:cNvSpPr>
                  <a:spLocks/>
                </p:cNvSpPr>
                <p:nvPr/>
              </p:nvSpPr>
              <p:spPr bwMode="auto">
                <a:xfrm>
                  <a:off x="3667" y="1698"/>
                  <a:ext cx="876" cy="21"/>
                </a:xfrm>
                <a:custGeom>
                  <a:avLst/>
                  <a:gdLst>
                    <a:gd name="T0" fmla="*/ 0 w 876"/>
                    <a:gd name="T1" fmla="*/ 0 h 21"/>
                    <a:gd name="T2" fmla="*/ 875 w 876"/>
                    <a:gd name="T3" fmla="*/ 0 h 21"/>
                    <a:gd name="T4" fmla="*/ 875 w 876"/>
                    <a:gd name="T5" fmla="*/ 20 h 21"/>
                    <a:gd name="T6" fmla="*/ 0 w 876"/>
                    <a:gd name="T7" fmla="*/ 20 h 21"/>
                    <a:gd name="T8" fmla="*/ 0 w 876"/>
                    <a:gd name="T9" fmla="*/ 0 h 21"/>
                    <a:gd name="T10" fmla="*/ 0 60000 65536"/>
                    <a:gd name="T11" fmla="*/ 0 60000 65536"/>
                    <a:gd name="T12" fmla="*/ 0 60000 65536"/>
                    <a:gd name="T13" fmla="*/ 0 60000 65536"/>
                    <a:gd name="T14" fmla="*/ 0 60000 65536"/>
                    <a:gd name="T15" fmla="*/ 0 w 876"/>
                    <a:gd name="T16" fmla="*/ 0 h 21"/>
                    <a:gd name="T17" fmla="*/ 876 w 876"/>
                    <a:gd name="T18" fmla="*/ 21 h 21"/>
                  </a:gdLst>
                  <a:ahLst/>
                  <a:cxnLst>
                    <a:cxn ang="T10">
                      <a:pos x="T0" y="T1"/>
                    </a:cxn>
                    <a:cxn ang="T11">
                      <a:pos x="T2" y="T3"/>
                    </a:cxn>
                    <a:cxn ang="T12">
                      <a:pos x="T4" y="T5"/>
                    </a:cxn>
                    <a:cxn ang="T13">
                      <a:pos x="T6" y="T7"/>
                    </a:cxn>
                    <a:cxn ang="T14">
                      <a:pos x="T8" y="T9"/>
                    </a:cxn>
                  </a:cxnLst>
                  <a:rect l="T15" t="T16" r="T17" b="T18"/>
                  <a:pathLst>
                    <a:path w="876" h="21">
                      <a:moveTo>
                        <a:pt x="0" y="0"/>
                      </a:moveTo>
                      <a:lnTo>
                        <a:pt x="875" y="0"/>
                      </a:lnTo>
                      <a:lnTo>
                        <a:pt x="875" y="20"/>
                      </a:lnTo>
                      <a:lnTo>
                        <a:pt x="0" y="20"/>
                      </a:lnTo>
                      <a:lnTo>
                        <a:pt x="0" y="0"/>
                      </a:lnTo>
                    </a:path>
                  </a:pathLst>
                </a:custGeom>
                <a:solidFill>
                  <a:srgbClr val="206020"/>
                </a:solidFill>
                <a:ln w="9525" cap="rnd">
                  <a:noFill/>
                  <a:round/>
                  <a:headEnd type="none" w="sm" len="sm"/>
                  <a:tailEnd type="none" w="sm" len="sm"/>
                </a:ln>
              </p:spPr>
              <p:txBody>
                <a:bodyPr/>
                <a:lstStyle/>
                <a:p>
                  <a:endParaRPr lang="en-US">
                    <a:solidFill>
                      <a:srgbClr val="FFFFFF"/>
                    </a:solidFill>
                  </a:endParaRPr>
                </a:p>
              </p:txBody>
            </p:sp>
            <p:sp>
              <p:nvSpPr>
                <p:cNvPr id="11552" name="Freeform 407"/>
                <p:cNvSpPr>
                  <a:spLocks/>
                </p:cNvSpPr>
                <p:nvPr/>
              </p:nvSpPr>
              <p:spPr bwMode="auto">
                <a:xfrm>
                  <a:off x="3667" y="1707"/>
                  <a:ext cx="876" cy="23"/>
                </a:xfrm>
                <a:custGeom>
                  <a:avLst/>
                  <a:gdLst>
                    <a:gd name="T0" fmla="*/ 0 w 876"/>
                    <a:gd name="T1" fmla="*/ 0 h 23"/>
                    <a:gd name="T2" fmla="*/ 875 w 876"/>
                    <a:gd name="T3" fmla="*/ 0 h 23"/>
                    <a:gd name="T4" fmla="*/ 875 w 876"/>
                    <a:gd name="T5" fmla="*/ 22 h 23"/>
                    <a:gd name="T6" fmla="*/ 0 w 876"/>
                    <a:gd name="T7" fmla="*/ 22 h 23"/>
                    <a:gd name="T8" fmla="*/ 0 w 876"/>
                    <a:gd name="T9" fmla="*/ 0 h 23"/>
                    <a:gd name="T10" fmla="*/ 0 60000 65536"/>
                    <a:gd name="T11" fmla="*/ 0 60000 65536"/>
                    <a:gd name="T12" fmla="*/ 0 60000 65536"/>
                    <a:gd name="T13" fmla="*/ 0 60000 65536"/>
                    <a:gd name="T14" fmla="*/ 0 60000 65536"/>
                    <a:gd name="T15" fmla="*/ 0 w 876"/>
                    <a:gd name="T16" fmla="*/ 0 h 23"/>
                    <a:gd name="T17" fmla="*/ 876 w 876"/>
                    <a:gd name="T18" fmla="*/ 23 h 23"/>
                  </a:gdLst>
                  <a:ahLst/>
                  <a:cxnLst>
                    <a:cxn ang="T10">
                      <a:pos x="T0" y="T1"/>
                    </a:cxn>
                    <a:cxn ang="T11">
                      <a:pos x="T2" y="T3"/>
                    </a:cxn>
                    <a:cxn ang="T12">
                      <a:pos x="T4" y="T5"/>
                    </a:cxn>
                    <a:cxn ang="T13">
                      <a:pos x="T6" y="T7"/>
                    </a:cxn>
                    <a:cxn ang="T14">
                      <a:pos x="T8" y="T9"/>
                    </a:cxn>
                  </a:cxnLst>
                  <a:rect l="T15" t="T16" r="T17" b="T18"/>
                  <a:pathLst>
                    <a:path w="876" h="23">
                      <a:moveTo>
                        <a:pt x="0" y="0"/>
                      </a:moveTo>
                      <a:lnTo>
                        <a:pt x="875" y="0"/>
                      </a:lnTo>
                      <a:lnTo>
                        <a:pt x="875" y="22"/>
                      </a:lnTo>
                      <a:lnTo>
                        <a:pt x="0" y="22"/>
                      </a:lnTo>
                      <a:lnTo>
                        <a:pt x="0" y="0"/>
                      </a:lnTo>
                    </a:path>
                  </a:pathLst>
                </a:custGeom>
                <a:solidFill>
                  <a:srgbClr val="205818"/>
                </a:solidFill>
                <a:ln w="9525" cap="rnd">
                  <a:noFill/>
                  <a:round/>
                  <a:headEnd type="none" w="sm" len="sm"/>
                  <a:tailEnd type="none" w="sm" len="sm"/>
                </a:ln>
              </p:spPr>
              <p:txBody>
                <a:bodyPr/>
                <a:lstStyle/>
                <a:p>
                  <a:endParaRPr lang="en-US">
                    <a:solidFill>
                      <a:srgbClr val="FFFFFF"/>
                    </a:solidFill>
                  </a:endParaRPr>
                </a:p>
              </p:txBody>
            </p:sp>
            <p:sp>
              <p:nvSpPr>
                <p:cNvPr id="11553" name="Freeform 408"/>
                <p:cNvSpPr>
                  <a:spLocks/>
                </p:cNvSpPr>
                <p:nvPr/>
              </p:nvSpPr>
              <p:spPr bwMode="auto">
                <a:xfrm>
                  <a:off x="3667" y="1718"/>
                  <a:ext cx="876" cy="21"/>
                </a:xfrm>
                <a:custGeom>
                  <a:avLst/>
                  <a:gdLst>
                    <a:gd name="T0" fmla="*/ 0 w 876"/>
                    <a:gd name="T1" fmla="*/ 0 h 21"/>
                    <a:gd name="T2" fmla="*/ 875 w 876"/>
                    <a:gd name="T3" fmla="*/ 0 h 21"/>
                    <a:gd name="T4" fmla="*/ 875 w 876"/>
                    <a:gd name="T5" fmla="*/ 20 h 21"/>
                    <a:gd name="T6" fmla="*/ 0 w 876"/>
                    <a:gd name="T7" fmla="*/ 20 h 21"/>
                    <a:gd name="T8" fmla="*/ 0 w 876"/>
                    <a:gd name="T9" fmla="*/ 0 h 21"/>
                    <a:gd name="T10" fmla="*/ 0 60000 65536"/>
                    <a:gd name="T11" fmla="*/ 0 60000 65536"/>
                    <a:gd name="T12" fmla="*/ 0 60000 65536"/>
                    <a:gd name="T13" fmla="*/ 0 60000 65536"/>
                    <a:gd name="T14" fmla="*/ 0 60000 65536"/>
                    <a:gd name="T15" fmla="*/ 0 w 876"/>
                    <a:gd name="T16" fmla="*/ 0 h 21"/>
                    <a:gd name="T17" fmla="*/ 876 w 876"/>
                    <a:gd name="T18" fmla="*/ 21 h 21"/>
                  </a:gdLst>
                  <a:ahLst/>
                  <a:cxnLst>
                    <a:cxn ang="T10">
                      <a:pos x="T0" y="T1"/>
                    </a:cxn>
                    <a:cxn ang="T11">
                      <a:pos x="T2" y="T3"/>
                    </a:cxn>
                    <a:cxn ang="T12">
                      <a:pos x="T4" y="T5"/>
                    </a:cxn>
                    <a:cxn ang="T13">
                      <a:pos x="T6" y="T7"/>
                    </a:cxn>
                    <a:cxn ang="T14">
                      <a:pos x="T8" y="T9"/>
                    </a:cxn>
                  </a:cxnLst>
                  <a:rect l="T15" t="T16" r="T17" b="T18"/>
                  <a:pathLst>
                    <a:path w="876" h="21">
                      <a:moveTo>
                        <a:pt x="0" y="0"/>
                      </a:moveTo>
                      <a:lnTo>
                        <a:pt x="875" y="0"/>
                      </a:lnTo>
                      <a:lnTo>
                        <a:pt x="875" y="20"/>
                      </a:lnTo>
                      <a:lnTo>
                        <a:pt x="0" y="20"/>
                      </a:lnTo>
                      <a:lnTo>
                        <a:pt x="0" y="0"/>
                      </a:lnTo>
                    </a:path>
                  </a:pathLst>
                </a:custGeom>
                <a:solidFill>
                  <a:srgbClr val="185018"/>
                </a:solidFill>
                <a:ln w="9525" cap="rnd">
                  <a:noFill/>
                  <a:round/>
                  <a:headEnd type="none" w="sm" len="sm"/>
                  <a:tailEnd type="none" w="sm" len="sm"/>
                </a:ln>
              </p:spPr>
              <p:txBody>
                <a:bodyPr/>
                <a:lstStyle/>
                <a:p>
                  <a:endParaRPr lang="en-US">
                    <a:solidFill>
                      <a:srgbClr val="FFFFFF"/>
                    </a:solidFill>
                  </a:endParaRPr>
                </a:p>
              </p:txBody>
            </p:sp>
            <p:sp>
              <p:nvSpPr>
                <p:cNvPr id="11554" name="Freeform 409"/>
                <p:cNvSpPr>
                  <a:spLocks/>
                </p:cNvSpPr>
                <p:nvPr/>
              </p:nvSpPr>
              <p:spPr bwMode="auto">
                <a:xfrm>
                  <a:off x="3667" y="1727"/>
                  <a:ext cx="876" cy="21"/>
                </a:xfrm>
                <a:custGeom>
                  <a:avLst/>
                  <a:gdLst>
                    <a:gd name="T0" fmla="*/ 0 w 876"/>
                    <a:gd name="T1" fmla="*/ 0 h 21"/>
                    <a:gd name="T2" fmla="*/ 875 w 876"/>
                    <a:gd name="T3" fmla="*/ 0 h 21"/>
                    <a:gd name="T4" fmla="*/ 875 w 876"/>
                    <a:gd name="T5" fmla="*/ 20 h 21"/>
                    <a:gd name="T6" fmla="*/ 0 w 876"/>
                    <a:gd name="T7" fmla="*/ 20 h 21"/>
                    <a:gd name="T8" fmla="*/ 0 w 876"/>
                    <a:gd name="T9" fmla="*/ 0 h 21"/>
                    <a:gd name="T10" fmla="*/ 0 60000 65536"/>
                    <a:gd name="T11" fmla="*/ 0 60000 65536"/>
                    <a:gd name="T12" fmla="*/ 0 60000 65536"/>
                    <a:gd name="T13" fmla="*/ 0 60000 65536"/>
                    <a:gd name="T14" fmla="*/ 0 60000 65536"/>
                    <a:gd name="T15" fmla="*/ 0 w 876"/>
                    <a:gd name="T16" fmla="*/ 0 h 21"/>
                    <a:gd name="T17" fmla="*/ 876 w 876"/>
                    <a:gd name="T18" fmla="*/ 21 h 21"/>
                  </a:gdLst>
                  <a:ahLst/>
                  <a:cxnLst>
                    <a:cxn ang="T10">
                      <a:pos x="T0" y="T1"/>
                    </a:cxn>
                    <a:cxn ang="T11">
                      <a:pos x="T2" y="T3"/>
                    </a:cxn>
                    <a:cxn ang="T12">
                      <a:pos x="T4" y="T5"/>
                    </a:cxn>
                    <a:cxn ang="T13">
                      <a:pos x="T6" y="T7"/>
                    </a:cxn>
                    <a:cxn ang="T14">
                      <a:pos x="T8" y="T9"/>
                    </a:cxn>
                  </a:cxnLst>
                  <a:rect l="T15" t="T16" r="T17" b="T18"/>
                  <a:pathLst>
                    <a:path w="876" h="21">
                      <a:moveTo>
                        <a:pt x="0" y="0"/>
                      </a:moveTo>
                      <a:lnTo>
                        <a:pt x="875" y="0"/>
                      </a:lnTo>
                      <a:lnTo>
                        <a:pt x="875" y="20"/>
                      </a:lnTo>
                      <a:lnTo>
                        <a:pt x="0" y="20"/>
                      </a:lnTo>
                      <a:lnTo>
                        <a:pt x="0" y="0"/>
                      </a:lnTo>
                    </a:path>
                  </a:pathLst>
                </a:custGeom>
                <a:solidFill>
                  <a:srgbClr val="184818"/>
                </a:solidFill>
                <a:ln w="9525" cap="rnd">
                  <a:noFill/>
                  <a:round/>
                  <a:headEnd type="none" w="sm" len="sm"/>
                  <a:tailEnd type="none" w="sm" len="sm"/>
                </a:ln>
              </p:spPr>
              <p:txBody>
                <a:bodyPr/>
                <a:lstStyle/>
                <a:p>
                  <a:endParaRPr lang="en-US">
                    <a:solidFill>
                      <a:srgbClr val="FFFFFF"/>
                    </a:solidFill>
                  </a:endParaRPr>
                </a:p>
              </p:txBody>
            </p:sp>
            <p:sp>
              <p:nvSpPr>
                <p:cNvPr id="11555" name="Freeform 410"/>
                <p:cNvSpPr>
                  <a:spLocks/>
                </p:cNvSpPr>
                <p:nvPr/>
              </p:nvSpPr>
              <p:spPr bwMode="auto">
                <a:xfrm>
                  <a:off x="3667" y="1735"/>
                  <a:ext cx="876" cy="23"/>
                </a:xfrm>
                <a:custGeom>
                  <a:avLst/>
                  <a:gdLst>
                    <a:gd name="T0" fmla="*/ 0 w 876"/>
                    <a:gd name="T1" fmla="*/ 0 h 23"/>
                    <a:gd name="T2" fmla="*/ 875 w 876"/>
                    <a:gd name="T3" fmla="*/ 0 h 23"/>
                    <a:gd name="T4" fmla="*/ 875 w 876"/>
                    <a:gd name="T5" fmla="*/ 22 h 23"/>
                    <a:gd name="T6" fmla="*/ 0 w 876"/>
                    <a:gd name="T7" fmla="*/ 22 h 23"/>
                    <a:gd name="T8" fmla="*/ 0 w 876"/>
                    <a:gd name="T9" fmla="*/ 0 h 23"/>
                    <a:gd name="T10" fmla="*/ 0 60000 65536"/>
                    <a:gd name="T11" fmla="*/ 0 60000 65536"/>
                    <a:gd name="T12" fmla="*/ 0 60000 65536"/>
                    <a:gd name="T13" fmla="*/ 0 60000 65536"/>
                    <a:gd name="T14" fmla="*/ 0 60000 65536"/>
                    <a:gd name="T15" fmla="*/ 0 w 876"/>
                    <a:gd name="T16" fmla="*/ 0 h 23"/>
                    <a:gd name="T17" fmla="*/ 876 w 876"/>
                    <a:gd name="T18" fmla="*/ 23 h 23"/>
                  </a:gdLst>
                  <a:ahLst/>
                  <a:cxnLst>
                    <a:cxn ang="T10">
                      <a:pos x="T0" y="T1"/>
                    </a:cxn>
                    <a:cxn ang="T11">
                      <a:pos x="T2" y="T3"/>
                    </a:cxn>
                    <a:cxn ang="T12">
                      <a:pos x="T4" y="T5"/>
                    </a:cxn>
                    <a:cxn ang="T13">
                      <a:pos x="T6" y="T7"/>
                    </a:cxn>
                    <a:cxn ang="T14">
                      <a:pos x="T8" y="T9"/>
                    </a:cxn>
                  </a:cxnLst>
                  <a:rect l="T15" t="T16" r="T17" b="T18"/>
                  <a:pathLst>
                    <a:path w="876" h="23">
                      <a:moveTo>
                        <a:pt x="0" y="0"/>
                      </a:moveTo>
                      <a:lnTo>
                        <a:pt x="875" y="0"/>
                      </a:lnTo>
                      <a:lnTo>
                        <a:pt x="875" y="22"/>
                      </a:lnTo>
                      <a:lnTo>
                        <a:pt x="0" y="22"/>
                      </a:lnTo>
                      <a:lnTo>
                        <a:pt x="0" y="0"/>
                      </a:lnTo>
                    </a:path>
                  </a:pathLst>
                </a:custGeom>
                <a:solidFill>
                  <a:srgbClr val="104010"/>
                </a:solidFill>
                <a:ln w="9525" cap="rnd">
                  <a:noFill/>
                  <a:round/>
                  <a:headEnd type="none" w="sm" len="sm"/>
                  <a:tailEnd type="none" w="sm" len="sm"/>
                </a:ln>
              </p:spPr>
              <p:txBody>
                <a:bodyPr/>
                <a:lstStyle/>
                <a:p>
                  <a:endParaRPr lang="en-US">
                    <a:solidFill>
                      <a:srgbClr val="FFFFFF"/>
                    </a:solidFill>
                  </a:endParaRPr>
                </a:p>
              </p:txBody>
            </p:sp>
            <p:sp>
              <p:nvSpPr>
                <p:cNvPr id="11556" name="Rectangle 411"/>
                <p:cNvSpPr>
                  <a:spLocks noChangeArrowheads="1"/>
                </p:cNvSpPr>
                <p:nvPr/>
              </p:nvSpPr>
              <p:spPr bwMode="auto">
                <a:xfrm>
                  <a:off x="3736" y="1647"/>
                  <a:ext cx="115" cy="63"/>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sp>
              <p:nvSpPr>
                <p:cNvPr id="11557" name="Rectangle 412" descr="Narrow vertical"/>
                <p:cNvSpPr>
                  <a:spLocks noChangeArrowheads="1"/>
                </p:cNvSpPr>
                <p:nvPr/>
              </p:nvSpPr>
              <p:spPr bwMode="auto">
                <a:xfrm>
                  <a:off x="3694" y="1748"/>
                  <a:ext cx="390" cy="17"/>
                </a:xfrm>
                <a:prstGeom prst="rect">
                  <a:avLst/>
                </a:prstGeom>
                <a:pattFill prst="narVert">
                  <a:fgClr>
                    <a:srgbClr val="FF9900"/>
                  </a:fgClr>
                  <a:bgClr>
                    <a:srgbClr val="FFFF00"/>
                  </a:bgClr>
                </a:pattFill>
                <a:ln w="12700">
                  <a:solidFill>
                    <a:srgbClr val="000000"/>
                  </a:solidFill>
                  <a:miter lim="800000"/>
                  <a:headEnd/>
                  <a:tailEnd/>
                </a:ln>
              </p:spPr>
              <p:txBody>
                <a:bodyPr wrap="none" anchor="ctr"/>
                <a:lstStyle/>
                <a:p>
                  <a:endParaRPr lang="en-US">
                    <a:solidFill>
                      <a:srgbClr val="FFFFFF"/>
                    </a:solidFill>
                  </a:endParaRPr>
                </a:p>
              </p:txBody>
            </p:sp>
            <p:sp>
              <p:nvSpPr>
                <p:cNvPr id="11558" name="Rectangle 413" descr="Narrow vertical"/>
                <p:cNvSpPr>
                  <a:spLocks noChangeArrowheads="1"/>
                </p:cNvSpPr>
                <p:nvPr/>
              </p:nvSpPr>
              <p:spPr bwMode="auto">
                <a:xfrm>
                  <a:off x="4127" y="1748"/>
                  <a:ext cx="390" cy="17"/>
                </a:xfrm>
                <a:prstGeom prst="rect">
                  <a:avLst/>
                </a:prstGeom>
                <a:pattFill prst="narVert">
                  <a:fgClr>
                    <a:srgbClr val="FF9900"/>
                  </a:fgClr>
                  <a:bgClr>
                    <a:srgbClr val="FFFF00"/>
                  </a:bgClr>
                </a:pattFill>
                <a:ln w="12700">
                  <a:solidFill>
                    <a:srgbClr val="000000"/>
                  </a:solidFill>
                  <a:miter lim="800000"/>
                  <a:headEnd/>
                  <a:tailEnd/>
                </a:ln>
              </p:spPr>
              <p:txBody>
                <a:bodyPr wrap="none" anchor="ctr"/>
                <a:lstStyle/>
                <a:p>
                  <a:endParaRPr lang="en-US">
                    <a:solidFill>
                      <a:srgbClr val="FFFFFF"/>
                    </a:solidFill>
                  </a:endParaRPr>
                </a:p>
              </p:txBody>
            </p:sp>
            <p:sp>
              <p:nvSpPr>
                <p:cNvPr id="11559" name="Rectangle 414"/>
                <p:cNvSpPr>
                  <a:spLocks noChangeArrowheads="1"/>
                </p:cNvSpPr>
                <p:nvPr/>
              </p:nvSpPr>
              <p:spPr bwMode="auto">
                <a:xfrm>
                  <a:off x="3894" y="1647"/>
                  <a:ext cx="119" cy="61"/>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sp>
              <p:nvSpPr>
                <p:cNvPr id="11560" name="Rectangle 415"/>
                <p:cNvSpPr>
                  <a:spLocks noChangeArrowheads="1"/>
                </p:cNvSpPr>
                <p:nvPr/>
              </p:nvSpPr>
              <p:spPr bwMode="auto">
                <a:xfrm>
                  <a:off x="4053" y="1647"/>
                  <a:ext cx="117" cy="63"/>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sp>
              <p:nvSpPr>
                <p:cNvPr id="11561" name="Rectangle 416"/>
                <p:cNvSpPr>
                  <a:spLocks noChangeArrowheads="1"/>
                </p:cNvSpPr>
                <p:nvPr/>
              </p:nvSpPr>
              <p:spPr bwMode="auto">
                <a:xfrm>
                  <a:off x="4212" y="1647"/>
                  <a:ext cx="116" cy="61"/>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sp>
              <p:nvSpPr>
                <p:cNvPr id="11562" name="Rectangle 417"/>
                <p:cNvSpPr>
                  <a:spLocks noChangeArrowheads="1"/>
                </p:cNvSpPr>
                <p:nvPr/>
              </p:nvSpPr>
              <p:spPr bwMode="auto">
                <a:xfrm>
                  <a:off x="4370" y="1647"/>
                  <a:ext cx="118" cy="61"/>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grpSp>
          <p:grpSp>
            <p:nvGrpSpPr>
              <p:cNvPr id="30" name="Group 418"/>
              <p:cNvGrpSpPr>
                <a:grpSpLocks/>
              </p:cNvGrpSpPr>
              <p:nvPr/>
            </p:nvGrpSpPr>
            <p:grpSpPr bwMode="auto">
              <a:xfrm rot="-1273006">
                <a:off x="4716" y="2037"/>
                <a:ext cx="462" cy="183"/>
                <a:chOff x="3667" y="1613"/>
                <a:chExt cx="876" cy="152"/>
              </a:xfrm>
            </p:grpSpPr>
            <p:sp>
              <p:nvSpPr>
                <p:cNvPr id="11519" name="Rectangle 419"/>
                <p:cNvSpPr>
                  <a:spLocks noChangeArrowheads="1"/>
                </p:cNvSpPr>
                <p:nvPr/>
              </p:nvSpPr>
              <p:spPr bwMode="auto">
                <a:xfrm>
                  <a:off x="3678" y="1694"/>
                  <a:ext cx="390" cy="21"/>
                </a:xfrm>
                <a:prstGeom prst="rect">
                  <a:avLst/>
                </a:prstGeom>
                <a:noFill/>
                <a:ln w="12700">
                  <a:solidFill>
                    <a:srgbClr val="000000"/>
                  </a:solidFill>
                  <a:miter lim="800000"/>
                  <a:headEnd/>
                  <a:tailEnd/>
                </a:ln>
              </p:spPr>
              <p:txBody>
                <a:bodyPr wrap="none" anchor="ctr"/>
                <a:lstStyle/>
                <a:p>
                  <a:endParaRPr lang="en-US">
                    <a:solidFill>
                      <a:srgbClr val="FFFFFF"/>
                    </a:solidFill>
                  </a:endParaRPr>
                </a:p>
              </p:txBody>
            </p:sp>
            <p:sp>
              <p:nvSpPr>
                <p:cNvPr id="11520" name="Rectangle 420"/>
                <p:cNvSpPr>
                  <a:spLocks noChangeArrowheads="1"/>
                </p:cNvSpPr>
                <p:nvPr/>
              </p:nvSpPr>
              <p:spPr bwMode="auto">
                <a:xfrm>
                  <a:off x="4113" y="1694"/>
                  <a:ext cx="390" cy="21"/>
                </a:xfrm>
                <a:prstGeom prst="rect">
                  <a:avLst/>
                </a:prstGeom>
                <a:noFill/>
                <a:ln w="12700">
                  <a:solidFill>
                    <a:srgbClr val="000000"/>
                  </a:solidFill>
                  <a:miter lim="800000"/>
                  <a:headEnd/>
                  <a:tailEnd/>
                </a:ln>
              </p:spPr>
              <p:txBody>
                <a:bodyPr wrap="none" anchor="ctr"/>
                <a:lstStyle/>
                <a:p>
                  <a:endParaRPr lang="en-US">
                    <a:solidFill>
                      <a:srgbClr val="FFFFFF"/>
                    </a:solidFill>
                  </a:endParaRPr>
                </a:p>
              </p:txBody>
            </p:sp>
            <p:sp>
              <p:nvSpPr>
                <p:cNvPr id="11521" name="Freeform 421"/>
                <p:cNvSpPr>
                  <a:spLocks/>
                </p:cNvSpPr>
                <p:nvPr/>
              </p:nvSpPr>
              <p:spPr bwMode="auto">
                <a:xfrm>
                  <a:off x="3667" y="1613"/>
                  <a:ext cx="876" cy="22"/>
                </a:xfrm>
                <a:custGeom>
                  <a:avLst/>
                  <a:gdLst>
                    <a:gd name="T0" fmla="*/ 0 w 876"/>
                    <a:gd name="T1" fmla="*/ 0 h 22"/>
                    <a:gd name="T2" fmla="*/ 875 w 876"/>
                    <a:gd name="T3" fmla="*/ 0 h 22"/>
                    <a:gd name="T4" fmla="*/ 875 w 876"/>
                    <a:gd name="T5" fmla="*/ 21 h 22"/>
                    <a:gd name="T6" fmla="*/ 0 w 876"/>
                    <a:gd name="T7" fmla="*/ 21 h 22"/>
                    <a:gd name="T8" fmla="*/ 0 w 876"/>
                    <a:gd name="T9" fmla="*/ 0 h 22"/>
                    <a:gd name="T10" fmla="*/ 0 60000 65536"/>
                    <a:gd name="T11" fmla="*/ 0 60000 65536"/>
                    <a:gd name="T12" fmla="*/ 0 60000 65536"/>
                    <a:gd name="T13" fmla="*/ 0 60000 65536"/>
                    <a:gd name="T14" fmla="*/ 0 60000 65536"/>
                    <a:gd name="T15" fmla="*/ 0 w 876"/>
                    <a:gd name="T16" fmla="*/ 0 h 22"/>
                    <a:gd name="T17" fmla="*/ 876 w 876"/>
                    <a:gd name="T18" fmla="*/ 22 h 22"/>
                  </a:gdLst>
                  <a:ahLst/>
                  <a:cxnLst>
                    <a:cxn ang="T10">
                      <a:pos x="T0" y="T1"/>
                    </a:cxn>
                    <a:cxn ang="T11">
                      <a:pos x="T2" y="T3"/>
                    </a:cxn>
                    <a:cxn ang="T12">
                      <a:pos x="T4" y="T5"/>
                    </a:cxn>
                    <a:cxn ang="T13">
                      <a:pos x="T6" y="T7"/>
                    </a:cxn>
                    <a:cxn ang="T14">
                      <a:pos x="T8" y="T9"/>
                    </a:cxn>
                  </a:cxnLst>
                  <a:rect l="T15" t="T16" r="T17" b="T18"/>
                  <a:pathLst>
                    <a:path w="876" h="22">
                      <a:moveTo>
                        <a:pt x="0" y="0"/>
                      </a:moveTo>
                      <a:lnTo>
                        <a:pt x="875" y="0"/>
                      </a:lnTo>
                      <a:lnTo>
                        <a:pt x="875" y="21"/>
                      </a:lnTo>
                      <a:lnTo>
                        <a:pt x="0" y="21"/>
                      </a:lnTo>
                      <a:lnTo>
                        <a:pt x="0" y="0"/>
                      </a:lnTo>
                    </a:path>
                  </a:pathLst>
                </a:custGeom>
                <a:solidFill>
                  <a:srgbClr val="339933"/>
                </a:solidFill>
                <a:ln w="9525" cap="rnd">
                  <a:noFill/>
                  <a:round/>
                  <a:headEnd type="none" w="sm" len="sm"/>
                  <a:tailEnd type="none" w="sm" len="sm"/>
                </a:ln>
              </p:spPr>
              <p:txBody>
                <a:bodyPr/>
                <a:lstStyle/>
                <a:p>
                  <a:endParaRPr lang="en-US">
                    <a:solidFill>
                      <a:srgbClr val="FFFFFF"/>
                    </a:solidFill>
                  </a:endParaRPr>
                </a:p>
              </p:txBody>
            </p:sp>
            <p:sp>
              <p:nvSpPr>
                <p:cNvPr id="11522" name="Freeform 422"/>
                <p:cNvSpPr>
                  <a:spLocks/>
                </p:cNvSpPr>
                <p:nvPr/>
              </p:nvSpPr>
              <p:spPr bwMode="auto">
                <a:xfrm>
                  <a:off x="3667" y="1631"/>
                  <a:ext cx="876" cy="23"/>
                </a:xfrm>
                <a:custGeom>
                  <a:avLst/>
                  <a:gdLst>
                    <a:gd name="T0" fmla="*/ 0 w 876"/>
                    <a:gd name="T1" fmla="*/ 0 h 23"/>
                    <a:gd name="T2" fmla="*/ 875 w 876"/>
                    <a:gd name="T3" fmla="*/ 0 h 23"/>
                    <a:gd name="T4" fmla="*/ 875 w 876"/>
                    <a:gd name="T5" fmla="*/ 22 h 23"/>
                    <a:gd name="T6" fmla="*/ 0 w 876"/>
                    <a:gd name="T7" fmla="*/ 22 h 23"/>
                    <a:gd name="T8" fmla="*/ 0 w 876"/>
                    <a:gd name="T9" fmla="*/ 0 h 23"/>
                    <a:gd name="T10" fmla="*/ 0 60000 65536"/>
                    <a:gd name="T11" fmla="*/ 0 60000 65536"/>
                    <a:gd name="T12" fmla="*/ 0 60000 65536"/>
                    <a:gd name="T13" fmla="*/ 0 60000 65536"/>
                    <a:gd name="T14" fmla="*/ 0 60000 65536"/>
                    <a:gd name="T15" fmla="*/ 0 w 876"/>
                    <a:gd name="T16" fmla="*/ 0 h 23"/>
                    <a:gd name="T17" fmla="*/ 876 w 876"/>
                    <a:gd name="T18" fmla="*/ 23 h 23"/>
                  </a:gdLst>
                  <a:ahLst/>
                  <a:cxnLst>
                    <a:cxn ang="T10">
                      <a:pos x="T0" y="T1"/>
                    </a:cxn>
                    <a:cxn ang="T11">
                      <a:pos x="T2" y="T3"/>
                    </a:cxn>
                    <a:cxn ang="T12">
                      <a:pos x="T4" y="T5"/>
                    </a:cxn>
                    <a:cxn ang="T13">
                      <a:pos x="T6" y="T7"/>
                    </a:cxn>
                    <a:cxn ang="T14">
                      <a:pos x="T8" y="T9"/>
                    </a:cxn>
                  </a:cxnLst>
                  <a:rect l="T15" t="T16" r="T17" b="T18"/>
                  <a:pathLst>
                    <a:path w="876" h="23">
                      <a:moveTo>
                        <a:pt x="0" y="0"/>
                      </a:moveTo>
                      <a:lnTo>
                        <a:pt x="875" y="0"/>
                      </a:lnTo>
                      <a:lnTo>
                        <a:pt x="875" y="22"/>
                      </a:lnTo>
                      <a:lnTo>
                        <a:pt x="0" y="22"/>
                      </a:lnTo>
                      <a:lnTo>
                        <a:pt x="0" y="0"/>
                      </a:lnTo>
                    </a:path>
                  </a:pathLst>
                </a:custGeom>
                <a:solidFill>
                  <a:srgbClr val="309830"/>
                </a:solidFill>
                <a:ln w="9525" cap="rnd">
                  <a:noFill/>
                  <a:round/>
                  <a:headEnd type="none" w="sm" len="sm"/>
                  <a:tailEnd type="none" w="sm" len="sm"/>
                </a:ln>
              </p:spPr>
              <p:txBody>
                <a:bodyPr/>
                <a:lstStyle/>
                <a:p>
                  <a:endParaRPr lang="en-US">
                    <a:solidFill>
                      <a:srgbClr val="FFFFFF"/>
                    </a:solidFill>
                  </a:endParaRPr>
                </a:p>
              </p:txBody>
            </p:sp>
            <p:sp>
              <p:nvSpPr>
                <p:cNvPr id="11523" name="Freeform 423"/>
                <p:cNvSpPr>
                  <a:spLocks/>
                </p:cNvSpPr>
                <p:nvPr/>
              </p:nvSpPr>
              <p:spPr bwMode="auto">
                <a:xfrm>
                  <a:off x="3667" y="1641"/>
                  <a:ext cx="876" cy="20"/>
                </a:xfrm>
                <a:custGeom>
                  <a:avLst/>
                  <a:gdLst>
                    <a:gd name="T0" fmla="*/ 0 w 876"/>
                    <a:gd name="T1" fmla="*/ 0 h 20"/>
                    <a:gd name="T2" fmla="*/ 875 w 876"/>
                    <a:gd name="T3" fmla="*/ 0 h 20"/>
                    <a:gd name="T4" fmla="*/ 875 w 876"/>
                    <a:gd name="T5" fmla="*/ 19 h 20"/>
                    <a:gd name="T6" fmla="*/ 0 w 876"/>
                    <a:gd name="T7" fmla="*/ 19 h 20"/>
                    <a:gd name="T8" fmla="*/ 0 w 876"/>
                    <a:gd name="T9" fmla="*/ 0 h 20"/>
                    <a:gd name="T10" fmla="*/ 0 60000 65536"/>
                    <a:gd name="T11" fmla="*/ 0 60000 65536"/>
                    <a:gd name="T12" fmla="*/ 0 60000 65536"/>
                    <a:gd name="T13" fmla="*/ 0 60000 65536"/>
                    <a:gd name="T14" fmla="*/ 0 60000 65536"/>
                    <a:gd name="T15" fmla="*/ 0 w 876"/>
                    <a:gd name="T16" fmla="*/ 0 h 20"/>
                    <a:gd name="T17" fmla="*/ 876 w 876"/>
                    <a:gd name="T18" fmla="*/ 20 h 20"/>
                  </a:gdLst>
                  <a:ahLst/>
                  <a:cxnLst>
                    <a:cxn ang="T10">
                      <a:pos x="T0" y="T1"/>
                    </a:cxn>
                    <a:cxn ang="T11">
                      <a:pos x="T2" y="T3"/>
                    </a:cxn>
                    <a:cxn ang="T12">
                      <a:pos x="T4" y="T5"/>
                    </a:cxn>
                    <a:cxn ang="T13">
                      <a:pos x="T6" y="T7"/>
                    </a:cxn>
                    <a:cxn ang="T14">
                      <a:pos x="T8" y="T9"/>
                    </a:cxn>
                  </a:cxnLst>
                  <a:rect l="T15" t="T16" r="T17" b="T18"/>
                  <a:pathLst>
                    <a:path w="876" h="20">
                      <a:moveTo>
                        <a:pt x="0" y="0"/>
                      </a:moveTo>
                      <a:lnTo>
                        <a:pt x="875" y="0"/>
                      </a:lnTo>
                      <a:lnTo>
                        <a:pt x="875" y="19"/>
                      </a:lnTo>
                      <a:lnTo>
                        <a:pt x="0" y="19"/>
                      </a:lnTo>
                      <a:lnTo>
                        <a:pt x="0" y="0"/>
                      </a:lnTo>
                    </a:path>
                  </a:pathLst>
                </a:custGeom>
                <a:solidFill>
                  <a:srgbClr val="309030"/>
                </a:solidFill>
                <a:ln w="9525" cap="rnd">
                  <a:noFill/>
                  <a:round/>
                  <a:headEnd type="none" w="sm" len="sm"/>
                  <a:tailEnd type="none" w="sm" len="sm"/>
                </a:ln>
              </p:spPr>
              <p:txBody>
                <a:bodyPr/>
                <a:lstStyle/>
                <a:p>
                  <a:endParaRPr lang="en-US">
                    <a:solidFill>
                      <a:srgbClr val="FFFFFF"/>
                    </a:solidFill>
                  </a:endParaRPr>
                </a:p>
              </p:txBody>
            </p:sp>
            <p:sp>
              <p:nvSpPr>
                <p:cNvPr id="11524" name="Freeform 424"/>
                <p:cNvSpPr>
                  <a:spLocks/>
                </p:cNvSpPr>
                <p:nvPr/>
              </p:nvSpPr>
              <p:spPr bwMode="auto">
                <a:xfrm>
                  <a:off x="3667" y="1650"/>
                  <a:ext cx="876" cy="22"/>
                </a:xfrm>
                <a:custGeom>
                  <a:avLst/>
                  <a:gdLst>
                    <a:gd name="T0" fmla="*/ 0 w 876"/>
                    <a:gd name="T1" fmla="*/ 0 h 22"/>
                    <a:gd name="T2" fmla="*/ 875 w 876"/>
                    <a:gd name="T3" fmla="*/ 0 h 22"/>
                    <a:gd name="T4" fmla="*/ 875 w 876"/>
                    <a:gd name="T5" fmla="*/ 21 h 22"/>
                    <a:gd name="T6" fmla="*/ 0 w 876"/>
                    <a:gd name="T7" fmla="*/ 21 h 22"/>
                    <a:gd name="T8" fmla="*/ 0 w 876"/>
                    <a:gd name="T9" fmla="*/ 0 h 22"/>
                    <a:gd name="T10" fmla="*/ 0 60000 65536"/>
                    <a:gd name="T11" fmla="*/ 0 60000 65536"/>
                    <a:gd name="T12" fmla="*/ 0 60000 65536"/>
                    <a:gd name="T13" fmla="*/ 0 60000 65536"/>
                    <a:gd name="T14" fmla="*/ 0 60000 65536"/>
                    <a:gd name="T15" fmla="*/ 0 w 876"/>
                    <a:gd name="T16" fmla="*/ 0 h 22"/>
                    <a:gd name="T17" fmla="*/ 876 w 876"/>
                    <a:gd name="T18" fmla="*/ 22 h 22"/>
                  </a:gdLst>
                  <a:ahLst/>
                  <a:cxnLst>
                    <a:cxn ang="T10">
                      <a:pos x="T0" y="T1"/>
                    </a:cxn>
                    <a:cxn ang="T11">
                      <a:pos x="T2" y="T3"/>
                    </a:cxn>
                    <a:cxn ang="T12">
                      <a:pos x="T4" y="T5"/>
                    </a:cxn>
                    <a:cxn ang="T13">
                      <a:pos x="T6" y="T7"/>
                    </a:cxn>
                    <a:cxn ang="T14">
                      <a:pos x="T8" y="T9"/>
                    </a:cxn>
                  </a:cxnLst>
                  <a:rect l="T15" t="T16" r="T17" b="T18"/>
                  <a:pathLst>
                    <a:path w="876" h="22">
                      <a:moveTo>
                        <a:pt x="0" y="0"/>
                      </a:moveTo>
                      <a:lnTo>
                        <a:pt x="875" y="0"/>
                      </a:lnTo>
                      <a:lnTo>
                        <a:pt x="875" y="21"/>
                      </a:lnTo>
                      <a:lnTo>
                        <a:pt x="0" y="21"/>
                      </a:lnTo>
                      <a:lnTo>
                        <a:pt x="0" y="0"/>
                      </a:lnTo>
                    </a:path>
                  </a:pathLst>
                </a:custGeom>
                <a:solidFill>
                  <a:srgbClr val="288828"/>
                </a:solidFill>
                <a:ln w="9525" cap="rnd">
                  <a:noFill/>
                  <a:round/>
                  <a:headEnd type="none" w="sm" len="sm"/>
                  <a:tailEnd type="none" w="sm" len="sm"/>
                </a:ln>
              </p:spPr>
              <p:txBody>
                <a:bodyPr/>
                <a:lstStyle/>
                <a:p>
                  <a:endParaRPr lang="en-US">
                    <a:solidFill>
                      <a:srgbClr val="FFFFFF"/>
                    </a:solidFill>
                  </a:endParaRPr>
                </a:p>
              </p:txBody>
            </p:sp>
            <p:sp>
              <p:nvSpPr>
                <p:cNvPr id="11525" name="Freeform 425"/>
                <p:cNvSpPr>
                  <a:spLocks/>
                </p:cNvSpPr>
                <p:nvPr/>
              </p:nvSpPr>
              <p:spPr bwMode="auto">
                <a:xfrm>
                  <a:off x="3667" y="1658"/>
                  <a:ext cx="876" cy="22"/>
                </a:xfrm>
                <a:custGeom>
                  <a:avLst/>
                  <a:gdLst>
                    <a:gd name="T0" fmla="*/ 0 w 876"/>
                    <a:gd name="T1" fmla="*/ 0 h 22"/>
                    <a:gd name="T2" fmla="*/ 875 w 876"/>
                    <a:gd name="T3" fmla="*/ 0 h 22"/>
                    <a:gd name="T4" fmla="*/ 875 w 876"/>
                    <a:gd name="T5" fmla="*/ 21 h 22"/>
                    <a:gd name="T6" fmla="*/ 0 w 876"/>
                    <a:gd name="T7" fmla="*/ 21 h 22"/>
                    <a:gd name="T8" fmla="*/ 0 w 876"/>
                    <a:gd name="T9" fmla="*/ 0 h 22"/>
                    <a:gd name="T10" fmla="*/ 0 60000 65536"/>
                    <a:gd name="T11" fmla="*/ 0 60000 65536"/>
                    <a:gd name="T12" fmla="*/ 0 60000 65536"/>
                    <a:gd name="T13" fmla="*/ 0 60000 65536"/>
                    <a:gd name="T14" fmla="*/ 0 60000 65536"/>
                    <a:gd name="T15" fmla="*/ 0 w 876"/>
                    <a:gd name="T16" fmla="*/ 0 h 22"/>
                    <a:gd name="T17" fmla="*/ 876 w 876"/>
                    <a:gd name="T18" fmla="*/ 22 h 22"/>
                  </a:gdLst>
                  <a:ahLst/>
                  <a:cxnLst>
                    <a:cxn ang="T10">
                      <a:pos x="T0" y="T1"/>
                    </a:cxn>
                    <a:cxn ang="T11">
                      <a:pos x="T2" y="T3"/>
                    </a:cxn>
                    <a:cxn ang="T12">
                      <a:pos x="T4" y="T5"/>
                    </a:cxn>
                    <a:cxn ang="T13">
                      <a:pos x="T6" y="T7"/>
                    </a:cxn>
                    <a:cxn ang="T14">
                      <a:pos x="T8" y="T9"/>
                    </a:cxn>
                  </a:cxnLst>
                  <a:rect l="T15" t="T16" r="T17" b="T18"/>
                  <a:pathLst>
                    <a:path w="876" h="22">
                      <a:moveTo>
                        <a:pt x="0" y="0"/>
                      </a:moveTo>
                      <a:lnTo>
                        <a:pt x="875" y="0"/>
                      </a:lnTo>
                      <a:lnTo>
                        <a:pt x="875" y="21"/>
                      </a:lnTo>
                      <a:lnTo>
                        <a:pt x="0" y="21"/>
                      </a:lnTo>
                      <a:lnTo>
                        <a:pt x="0" y="0"/>
                      </a:lnTo>
                    </a:path>
                  </a:pathLst>
                </a:custGeom>
                <a:solidFill>
                  <a:srgbClr val="288028"/>
                </a:solidFill>
                <a:ln w="9525" cap="rnd">
                  <a:noFill/>
                  <a:round/>
                  <a:headEnd type="none" w="sm" len="sm"/>
                  <a:tailEnd type="none" w="sm" len="sm"/>
                </a:ln>
              </p:spPr>
              <p:txBody>
                <a:bodyPr/>
                <a:lstStyle/>
                <a:p>
                  <a:endParaRPr lang="en-US">
                    <a:solidFill>
                      <a:srgbClr val="FFFFFF"/>
                    </a:solidFill>
                  </a:endParaRPr>
                </a:p>
              </p:txBody>
            </p:sp>
            <p:sp>
              <p:nvSpPr>
                <p:cNvPr id="11526" name="Freeform 426"/>
                <p:cNvSpPr>
                  <a:spLocks/>
                </p:cNvSpPr>
                <p:nvPr/>
              </p:nvSpPr>
              <p:spPr bwMode="auto">
                <a:xfrm>
                  <a:off x="3667" y="1669"/>
                  <a:ext cx="876" cy="21"/>
                </a:xfrm>
                <a:custGeom>
                  <a:avLst/>
                  <a:gdLst>
                    <a:gd name="T0" fmla="*/ 0 w 876"/>
                    <a:gd name="T1" fmla="*/ 0 h 21"/>
                    <a:gd name="T2" fmla="*/ 875 w 876"/>
                    <a:gd name="T3" fmla="*/ 0 h 21"/>
                    <a:gd name="T4" fmla="*/ 875 w 876"/>
                    <a:gd name="T5" fmla="*/ 20 h 21"/>
                    <a:gd name="T6" fmla="*/ 0 w 876"/>
                    <a:gd name="T7" fmla="*/ 20 h 21"/>
                    <a:gd name="T8" fmla="*/ 0 w 876"/>
                    <a:gd name="T9" fmla="*/ 0 h 21"/>
                    <a:gd name="T10" fmla="*/ 0 60000 65536"/>
                    <a:gd name="T11" fmla="*/ 0 60000 65536"/>
                    <a:gd name="T12" fmla="*/ 0 60000 65536"/>
                    <a:gd name="T13" fmla="*/ 0 60000 65536"/>
                    <a:gd name="T14" fmla="*/ 0 60000 65536"/>
                    <a:gd name="T15" fmla="*/ 0 w 876"/>
                    <a:gd name="T16" fmla="*/ 0 h 21"/>
                    <a:gd name="T17" fmla="*/ 876 w 876"/>
                    <a:gd name="T18" fmla="*/ 21 h 21"/>
                  </a:gdLst>
                  <a:ahLst/>
                  <a:cxnLst>
                    <a:cxn ang="T10">
                      <a:pos x="T0" y="T1"/>
                    </a:cxn>
                    <a:cxn ang="T11">
                      <a:pos x="T2" y="T3"/>
                    </a:cxn>
                    <a:cxn ang="T12">
                      <a:pos x="T4" y="T5"/>
                    </a:cxn>
                    <a:cxn ang="T13">
                      <a:pos x="T6" y="T7"/>
                    </a:cxn>
                    <a:cxn ang="T14">
                      <a:pos x="T8" y="T9"/>
                    </a:cxn>
                  </a:cxnLst>
                  <a:rect l="T15" t="T16" r="T17" b="T18"/>
                  <a:pathLst>
                    <a:path w="876" h="21">
                      <a:moveTo>
                        <a:pt x="0" y="0"/>
                      </a:moveTo>
                      <a:lnTo>
                        <a:pt x="875" y="0"/>
                      </a:lnTo>
                      <a:lnTo>
                        <a:pt x="875" y="20"/>
                      </a:lnTo>
                      <a:lnTo>
                        <a:pt x="0" y="20"/>
                      </a:lnTo>
                      <a:lnTo>
                        <a:pt x="0" y="0"/>
                      </a:lnTo>
                    </a:path>
                  </a:pathLst>
                </a:custGeom>
                <a:solidFill>
                  <a:srgbClr val="287828"/>
                </a:solidFill>
                <a:ln w="9525" cap="rnd">
                  <a:noFill/>
                  <a:round/>
                  <a:headEnd type="none" w="sm" len="sm"/>
                  <a:tailEnd type="none" w="sm" len="sm"/>
                </a:ln>
              </p:spPr>
              <p:txBody>
                <a:bodyPr/>
                <a:lstStyle/>
                <a:p>
                  <a:endParaRPr lang="en-US">
                    <a:solidFill>
                      <a:srgbClr val="FFFFFF"/>
                    </a:solidFill>
                  </a:endParaRPr>
                </a:p>
              </p:txBody>
            </p:sp>
            <p:sp>
              <p:nvSpPr>
                <p:cNvPr id="11527" name="Freeform 427"/>
                <p:cNvSpPr>
                  <a:spLocks/>
                </p:cNvSpPr>
                <p:nvPr/>
              </p:nvSpPr>
              <p:spPr bwMode="auto">
                <a:xfrm>
                  <a:off x="3667" y="1679"/>
                  <a:ext cx="876" cy="22"/>
                </a:xfrm>
                <a:custGeom>
                  <a:avLst/>
                  <a:gdLst>
                    <a:gd name="T0" fmla="*/ 0 w 876"/>
                    <a:gd name="T1" fmla="*/ 0 h 22"/>
                    <a:gd name="T2" fmla="*/ 875 w 876"/>
                    <a:gd name="T3" fmla="*/ 0 h 22"/>
                    <a:gd name="T4" fmla="*/ 875 w 876"/>
                    <a:gd name="T5" fmla="*/ 21 h 22"/>
                    <a:gd name="T6" fmla="*/ 0 w 876"/>
                    <a:gd name="T7" fmla="*/ 21 h 22"/>
                    <a:gd name="T8" fmla="*/ 0 w 876"/>
                    <a:gd name="T9" fmla="*/ 0 h 22"/>
                    <a:gd name="T10" fmla="*/ 0 60000 65536"/>
                    <a:gd name="T11" fmla="*/ 0 60000 65536"/>
                    <a:gd name="T12" fmla="*/ 0 60000 65536"/>
                    <a:gd name="T13" fmla="*/ 0 60000 65536"/>
                    <a:gd name="T14" fmla="*/ 0 60000 65536"/>
                    <a:gd name="T15" fmla="*/ 0 w 876"/>
                    <a:gd name="T16" fmla="*/ 0 h 22"/>
                    <a:gd name="T17" fmla="*/ 876 w 876"/>
                    <a:gd name="T18" fmla="*/ 22 h 22"/>
                  </a:gdLst>
                  <a:ahLst/>
                  <a:cxnLst>
                    <a:cxn ang="T10">
                      <a:pos x="T0" y="T1"/>
                    </a:cxn>
                    <a:cxn ang="T11">
                      <a:pos x="T2" y="T3"/>
                    </a:cxn>
                    <a:cxn ang="T12">
                      <a:pos x="T4" y="T5"/>
                    </a:cxn>
                    <a:cxn ang="T13">
                      <a:pos x="T6" y="T7"/>
                    </a:cxn>
                    <a:cxn ang="T14">
                      <a:pos x="T8" y="T9"/>
                    </a:cxn>
                  </a:cxnLst>
                  <a:rect l="T15" t="T16" r="T17" b="T18"/>
                  <a:pathLst>
                    <a:path w="876" h="22">
                      <a:moveTo>
                        <a:pt x="0" y="0"/>
                      </a:moveTo>
                      <a:lnTo>
                        <a:pt x="875" y="0"/>
                      </a:lnTo>
                      <a:lnTo>
                        <a:pt x="875" y="21"/>
                      </a:lnTo>
                      <a:lnTo>
                        <a:pt x="0" y="21"/>
                      </a:lnTo>
                      <a:lnTo>
                        <a:pt x="0" y="0"/>
                      </a:lnTo>
                    </a:path>
                  </a:pathLst>
                </a:custGeom>
                <a:solidFill>
                  <a:srgbClr val="287020"/>
                </a:solidFill>
                <a:ln w="9525" cap="rnd">
                  <a:noFill/>
                  <a:round/>
                  <a:headEnd type="none" w="sm" len="sm"/>
                  <a:tailEnd type="none" w="sm" len="sm"/>
                </a:ln>
              </p:spPr>
              <p:txBody>
                <a:bodyPr/>
                <a:lstStyle/>
                <a:p>
                  <a:endParaRPr lang="en-US">
                    <a:solidFill>
                      <a:srgbClr val="FFFFFF"/>
                    </a:solidFill>
                  </a:endParaRPr>
                </a:p>
              </p:txBody>
            </p:sp>
            <p:sp>
              <p:nvSpPr>
                <p:cNvPr id="11528" name="Freeform 428"/>
                <p:cNvSpPr>
                  <a:spLocks/>
                </p:cNvSpPr>
                <p:nvPr/>
              </p:nvSpPr>
              <p:spPr bwMode="auto">
                <a:xfrm>
                  <a:off x="3667" y="1689"/>
                  <a:ext cx="876" cy="23"/>
                </a:xfrm>
                <a:custGeom>
                  <a:avLst/>
                  <a:gdLst>
                    <a:gd name="T0" fmla="*/ 0 w 876"/>
                    <a:gd name="T1" fmla="*/ 0 h 23"/>
                    <a:gd name="T2" fmla="*/ 875 w 876"/>
                    <a:gd name="T3" fmla="*/ 0 h 23"/>
                    <a:gd name="T4" fmla="*/ 875 w 876"/>
                    <a:gd name="T5" fmla="*/ 22 h 23"/>
                    <a:gd name="T6" fmla="*/ 0 w 876"/>
                    <a:gd name="T7" fmla="*/ 22 h 23"/>
                    <a:gd name="T8" fmla="*/ 0 w 876"/>
                    <a:gd name="T9" fmla="*/ 0 h 23"/>
                    <a:gd name="T10" fmla="*/ 0 60000 65536"/>
                    <a:gd name="T11" fmla="*/ 0 60000 65536"/>
                    <a:gd name="T12" fmla="*/ 0 60000 65536"/>
                    <a:gd name="T13" fmla="*/ 0 60000 65536"/>
                    <a:gd name="T14" fmla="*/ 0 60000 65536"/>
                    <a:gd name="T15" fmla="*/ 0 w 876"/>
                    <a:gd name="T16" fmla="*/ 0 h 23"/>
                    <a:gd name="T17" fmla="*/ 876 w 876"/>
                    <a:gd name="T18" fmla="*/ 23 h 23"/>
                  </a:gdLst>
                  <a:ahLst/>
                  <a:cxnLst>
                    <a:cxn ang="T10">
                      <a:pos x="T0" y="T1"/>
                    </a:cxn>
                    <a:cxn ang="T11">
                      <a:pos x="T2" y="T3"/>
                    </a:cxn>
                    <a:cxn ang="T12">
                      <a:pos x="T4" y="T5"/>
                    </a:cxn>
                    <a:cxn ang="T13">
                      <a:pos x="T6" y="T7"/>
                    </a:cxn>
                    <a:cxn ang="T14">
                      <a:pos x="T8" y="T9"/>
                    </a:cxn>
                  </a:cxnLst>
                  <a:rect l="T15" t="T16" r="T17" b="T18"/>
                  <a:pathLst>
                    <a:path w="876" h="23">
                      <a:moveTo>
                        <a:pt x="0" y="0"/>
                      </a:moveTo>
                      <a:lnTo>
                        <a:pt x="875" y="0"/>
                      </a:lnTo>
                      <a:lnTo>
                        <a:pt x="875" y="22"/>
                      </a:lnTo>
                      <a:lnTo>
                        <a:pt x="0" y="22"/>
                      </a:lnTo>
                      <a:lnTo>
                        <a:pt x="0" y="0"/>
                      </a:lnTo>
                    </a:path>
                  </a:pathLst>
                </a:custGeom>
                <a:solidFill>
                  <a:srgbClr val="206820"/>
                </a:solidFill>
                <a:ln w="9525" cap="rnd">
                  <a:noFill/>
                  <a:round/>
                  <a:headEnd type="none" w="sm" len="sm"/>
                  <a:tailEnd type="none" w="sm" len="sm"/>
                </a:ln>
              </p:spPr>
              <p:txBody>
                <a:bodyPr/>
                <a:lstStyle/>
                <a:p>
                  <a:endParaRPr lang="en-US">
                    <a:solidFill>
                      <a:srgbClr val="FFFFFF"/>
                    </a:solidFill>
                  </a:endParaRPr>
                </a:p>
              </p:txBody>
            </p:sp>
            <p:sp>
              <p:nvSpPr>
                <p:cNvPr id="11529" name="Freeform 429"/>
                <p:cNvSpPr>
                  <a:spLocks/>
                </p:cNvSpPr>
                <p:nvPr/>
              </p:nvSpPr>
              <p:spPr bwMode="auto">
                <a:xfrm>
                  <a:off x="3667" y="1698"/>
                  <a:ext cx="876" cy="21"/>
                </a:xfrm>
                <a:custGeom>
                  <a:avLst/>
                  <a:gdLst>
                    <a:gd name="T0" fmla="*/ 0 w 876"/>
                    <a:gd name="T1" fmla="*/ 0 h 21"/>
                    <a:gd name="T2" fmla="*/ 875 w 876"/>
                    <a:gd name="T3" fmla="*/ 0 h 21"/>
                    <a:gd name="T4" fmla="*/ 875 w 876"/>
                    <a:gd name="T5" fmla="*/ 20 h 21"/>
                    <a:gd name="T6" fmla="*/ 0 w 876"/>
                    <a:gd name="T7" fmla="*/ 20 h 21"/>
                    <a:gd name="T8" fmla="*/ 0 w 876"/>
                    <a:gd name="T9" fmla="*/ 0 h 21"/>
                    <a:gd name="T10" fmla="*/ 0 60000 65536"/>
                    <a:gd name="T11" fmla="*/ 0 60000 65536"/>
                    <a:gd name="T12" fmla="*/ 0 60000 65536"/>
                    <a:gd name="T13" fmla="*/ 0 60000 65536"/>
                    <a:gd name="T14" fmla="*/ 0 60000 65536"/>
                    <a:gd name="T15" fmla="*/ 0 w 876"/>
                    <a:gd name="T16" fmla="*/ 0 h 21"/>
                    <a:gd name="T17" fmla="*/ 876 w 876"/>
                    <a:gd name="T18" fmla="*/ 21 h 21"/>
                  </a:gdLst>
                  <a:ahLst/>
                  <a:cxnLst>
                    <a:cxn ang="T10">
                      <a:pos x="T0" y="T1"/>
                    </a:cxn>
                    <a:cxn ang="T11">
                      <a:pos x="T2" y="T3"/>
                    </a:cxn>
                    <a:cxn ang="T12">
                      <a:pos x="T4" y="T5"/>
                    </a:cxn>
                    <a:cxn ang="T13">
                      <a:pos x="T6" y="T7"/>
                    </a:cxn>
                    <a:cxn ang="T14">
                      <a:pos x="T8" y="T9"/>
                    </a:cxn>
                  </a:cxnLst>
                  <a:rect l="T15" t="T16" r="T17" b="T18"/>
                  <a:pathLst>
                    <a:path w="876" h="21">
                      <a:moveTo>
                        <a:pt x="0" y="0"/>
                      </a:moveTo>
                      <a:lnTo>
                        <a:pt x="875" y="0"/>
                      </a:lnTo>
                      <a:lnTo>
                        <a:pt x="875" y="20"/>
                      </a:lnTo>
                      <a:lnTo>
                        <a:pt x="0" y="20"/>
                      </a:lnTo>
                      <a:lnTo>
                        <a:pt x="0" y="0"/>
                      </a:lnTo>
                    </a:path>
                  </a:pathLst>
                </a:custGeom>
                <a:solidFill>
                  <a:srgbClr val="206020"/>
                </a:solidFill>
                <a:ln w="9525" cap="rnd">
                  <a:noFill/>
                  <a:round/>
                  <a:headEnd type="none" w="sm" len="sm"/>
                  <a:tailEnd type="none" w="sm" len="sm"/>
                </a:ln>
              </p:spPr>
              <p:txBody>
                <a:bodyPr/>
                <a:lstStyle/>
                <a:p>
                  <a:endParaRPr lang="en-US">
                    <a:solidFill>
                      <a:srgbClr val="FFFFFF"/>
                    </a:solidFill>
                  </a:endParaRPr>
                </a:p>
              </p:txBody>
            </p:sp>
            <p:sp>
              <p:nvSpPr>
                <p:cNvPr id="11530" name="Freeform 430"/>
                <p:cNvSpPr>
                  <a:spLocks/>
                </p:cNvSpPr>
                <p:nvPr/>
              </p:nvSpPr>
              <p:spPr bwMode="auto">
                <a:xfrm>
                  <a:off x="3667" y="1707"/>
                  <a:ext cx="876" cy="23"/>
                </a:xfrm>
                <a:custGeom>
                  <a:avLst/>
                  <a:gdLst>
                    <a:gd name="T0" fmla="*/ 0 w 876"/>
                    <a:gd name="T1" fmla="*/ 0 h 23"/>
                    <a:gd name="T2" fmla="*/ 875 w 876"/>
                    <a:gd name="T3" fmla="*/ 0 h 23"/>
                    <a:gd name="T4" fmla="*/ 875 w 876"/>
                    <a:gd name="T5" fmla="*/ 22 h 23"/>
                    <a:gd name="T6" fmla="*/ 0 w 876"/>
                    <a:gd name="T7" fmla="*/ 22 h 23"/>
                    <a:gd name="T8" fmla="*/ 0 w 876"/>
                    <a:gd name="T9" fmla="*/ 0 h 23"/>
                    <a:gd name="T10" fmla="*/ 0 60000 65536"/>
                    <a:gd name="T11" fmla="*/ 0 60000 65536"/>
                    <a:gd name="T12" fmla="*/ 0 60000 65536"/>
                    <a:gd name="T13" fmla="*/ 0 60000 65536"/>
                    <a:gd name="T14" fmla="*/ 0 60000 65536"/>
                    <a:gd name="T15" fmla="*/ 0 w 876"/>
                    <a:gd name="T16" fmla="*/ 0 h 23"/>
                    <a:gd name="T17" fmla="*/ 876 w 876"/>
                    <a:gd name="T18" fmla="*/ 23 h 23"/>
                  </a:gdLst>
                  <a:ahLst/>
                  <a:cxnLst>
                    <a:cxn ang="T10">
                      <a:pos x="T0" y="T1"/>
                    </a:cxn>
                    <a:cxn ang="T11">
                      <a:pos x="T2" y="T3"/>
                    </a:cxn>
                    <a:cxn ang="T12">
                      <a:pos x="T4" y="T5"/>
                    </a:cxn>
                    <a:cxn ang="T13">
                      <a:pos x="T6" y="T7"/>
                    </a:cxn>
                    <a:cxn ang="T14">
                      <a:pos x="T8" y="T9"/>
                    </a:cxn>
                  </a:cxnLst>
                  <a:rect l="T15" t="T16" r="T17" b="T18"/>
                  <a:pathLst>
                    <a:path w="876" h="23">
                      <a:moveTo>
                        <a:pt x="0" y="0"/>
                      </a:moveTo>
                      <a:lnTo>
                        <a:pt x="875" y="0"/>
                      </a:lnTo>
                      <a:lnTo>
                        <a:pt x="875" y="22"/>
                      </a:lnTo>
                      <a:lnTo>
                        <a:pt x="0" y="22"/>
                      </a:lnTo>
                      <a:lnTo>
                        <a:pt x="0" y="0"/>
                      </a:lnTo>
                    </a:path>
                  </a:pathLst>
                </a:custGeom>
                <a:solidFill>
                  <a:srgbClr val="205818"/>
                </a:solidFill>
                <a:ln w="9525" cap="rnd">
                  <a:noFill/>
                  <a:round/>
                  <a:headEnd type="none" w="sm" len="sm"/>
                  <a:tailEnd type="none" w="sm" len="sm"/>
                </a:ln>
              </p:spPr>
              <p:txBody>
                <a:bodyPr/>
                <a:lstStyle/>
                <a:p>
                  <a:endParaRPr lang="en-US">
                    <a:solidFill>
                      <a:srgbClr val="FFFFFF"/>
                    </a:solidFill>
                  </a:endParaRPr>
                </a:p>
              </p:txBody>
            </p:sp>
            <p:sp>
              <p:nvSpPr>
                <p:cNvPr id="11531" name="Freeform 431"/>
                <p:cNvSpPr>
                  <a:spLocks/>
                </p:cNvSpPr>
                <p:nvPr/>
              </p:nvSpPr>
              <p:spPr bwMode="auto">
                <a:xfrm>
                  <a:off x="3667" y="1718"/>
                  <a:ext cx="876" cy="21"/>
                </a:xfrm>
                <a:custGeom>
                  <a:avLst/>
                  <a:gdLst>
                    <a:gd name="T0" fmla="*/ 0 w 876"/>
                    <a:gd name="T1" fmla="*/ 0 h 21"/>
                    <a:gd name="T2" fmla="*/ 875 w 876"/>
                    <a:gd name="T3" fmla="*/ 0 h 21"/>
                    <a:gd name="T4" fmla="*/ 875 w 876"/>
                    <a:gd name="T5" fmla="*/ 20 h 21"/>
                    <a:gd name="T6" fmla="*/ 0 w 876"/>
                    <a:gd name="T7" fmla="*/ 20 h 21"/>
                    <a:gd name="T8" fmla="*/ 0 w 876"/>
                    <a:gd name="T9" fmla="*/ 0 h 21"/>
                    <a:gd name="T10" fmla="*/ 0 60000 65536"/>
                    <a:gd name="T11" fmla="*/ 0 60000 65536"/>
                    <a:gd name="T12" fmla="*/ 0 60000 65536"/>
                    <a:gd name="T13" fmla="*/ 0 60000 65536"/>
                    <a:gd name="T14" fmla="*/ 0 60000 65536"/>
                    <a:gd name="T15" fmla="*/ 0 w 876"/>
                    <a:gd name="T16" fmla="*/ 0 h 21"/>
                    <a:gd name="T17" fmla="*/ 876 w 876"/>
                    <a:gd name="T18" fmla="*/ 21 h 21"/>
                  </a:gdLst>
                  <a:ahLst/>
                  <a:cxnLst>
                    <a:cxn ang="T10">
                      <a:pos x="T0" y="T1"/>
                    </a:cxn>
                    <a:cxn ang="T11">
                      <a:pos x="T2" y="T3"/>
                    </a:cxn>
                    <a:cxn ang="T12">
                      <a:pos x="T4" y="T5"/>
                    </a:cxn>
                    <a:cxn ang="T13">
                      <a:pos x="T6" y="T7"/>
                    </a:cxn>
                    <a:cxn ang="T14">
                      <a:pos x="T8" y="T9"/>
                    </a:cxn>
                  </a:cxnLst>
                  <a:rect l="T15" t="T16" r="T17" b="T18"/>
                  <a:pathLst>
                    <a:path w="876" h="21">
                      <a:moveTo>
                        <a:pt x="0" y="0"/>
                      </a:moveTo>
                      <a:lnTo>
                        <a:pt x="875" y="0"/>
                      </a:lnTo>
                      <a:lnTo>
                        <a:pt x="875" y="20"/>
                      </a:lnTo>
                      <a:lnTo>
                        <a:pt x="0" y="20"/>
                      </a:lnTo>
                      <a:lnTo>
                        <a:pt x="0" y="0"/>
                      </a:lnTo>
                    </a:path>
                  </a:pathLst>
                </a:custGeom>
                <a:solidFill>
                  <a:srgbClr val="185018"/>
                </a:solidFill>
                <a:ln w="9525" cap="rnd">
                  <a:noFill/>
                  <a:round/>
                  <a:headEnd type="none" w="sm" len="sm"/>
                  <a:tailEnd type="none" w="sm" len="sm"/>
                </a:ln>
              </p:spPr>
              <p:txBody>
                <a:bodyPr/>
                <a:lstStyle/>
                <a:p>
                  <a:endParaRPr lang="en-US">
                    <a:solidFill>
                      <a:srgbClr val="FFFFFF"/>
                    </a:solidFill>
                  </a:endParaRPr>
                </a:p>
              </p:txBody>
            </p:sp>
            <p:sp>
              <p:nvSpPr>
                <p:cNvPr id="11532" name="Freeform 432"/>
                <p:cNvSpPr>
                  <a:spLocks/>
                </p:cNvSpPr>
                <p:nvPr/>
              </p:nvSpPr>
              <p:spPr bwMode="auto">
                <a:xfrm>
                  <a:off x="3667" y="1727"/>
                  <a:ext cx="876" cy="21"/>
                </a:xfrm>
                <a:custGeom>
                  <a:avLst/>
                  <a:gdLst>
                    <a:gd name="T0" fmla="*/ 0 w 876"/>
                    <a:gd name="T1" fmla="*/ 0 h 21"/>
                    <a:gd name="T2" fmla="*/ 875 w 876"/>
                    <a:gd name="T3" fmla="*/ 0 h 21"/>
                    <a:gd name="T4" fmla="*/ 875 w 876"/>
                    <a:gd name="T5" fmla="*/ 20 h 21"/>
                    <a:gd name="T6" fmla="*/ 0 w 876"/>
                    <a:gd name="T7" fmla="*/ 20 h 21"/>
                    <a:gd name="T8" fmla="*/ 0 w 876"/>
                    <a:gd name="T9" fmla="*/ 0 h 21"/>
                    <a:gd name="T10" fmla="*/ 0 60000 65536"/>
                    <a:gd name="T11" fmla="*/ 0 60000 65536"/>
                    <a:gd name="T12" fmla="*/ 0 60000 65536"/>
                    <a:gd name="T13" fmla="*/ 0 60000 65536"/>
                    <a:gd name="T14" fmla="*/ 0 60000 65536"/>
                    <a:gd name="T15" fmla="*/ 0 w 876"/>
                    <a:gd name="T16" fmla="*/ 0 h 21"/>
                    <a:gd name="T17" fmla="*/ 876 w 876"/>
                    <a:gd name="T18" fmla="*/ 21 h 21"/>
                  </a:gdLst>
                  <a:ahLst/>
                  <a:cxnLst>
                    <a:cxn ang="T10">
                      <a:pos x="T0" y="T1"/>
                    </a:cxn>
                    <a:cxn ang="T11">
                      <a:pos x="T2" y="T3"/>
                    </a:cxn>
                    <a:cxn ang="T12">
                      <a:pos x="T4" y="T5"/>
                    </a:cxn>
                    <a:cxn ang="T13">
                      <a:pos x="T6" y="T7"/>
                    </a:cxn>
                    <a:cxn ang="T14">
                      <a:pos x="T8" y="T9"/>
                    </a:cxn>
                  </a:cxnLst>
                  <a:rect l="T15" t="T16" r="T17" b="T18"/>
                  <a:pathLst>
                    <a:path w="876" h="21">
                      <a:moveTo>
                        <a:pt x="0" y="0"/>
                      </a:moveTo>
                      <a:lnTo>
                        <a:pt x="875" y="0"/>
                      </a:lnTo>
                      <a:lnTo>
                        <a:pt x="875" y="20"/>
                      </a:lnTo>
                      <a:lnTo>
                        <a:pt x="0" y="20"/>
                      </a:lnTo>
                      <a:lnTo>
                        <a:pt x="0" y="0"/>
                      </a:lnTo>
                    </a:path>
                  </a:pathLst>
                </a:custGeom>
                <a:solidFill>
                  <a:srgbClr val="184818"/>
                </a:solidFill>
                <a:ln w="9525" cap="rnd">
                  <a:noFill/>
                  <a:round/>
                  <a:headEnd type="none" w="sm" len="sm"/>
                  <a:tailEnd type="none" w="sm" len="sm"/>
                </a:ln>
              </p:spPr>
              <p:txBody>
                <a:bodyPr/>
                <a:lstStyle/>
                <a:p>
                  <a:endParaRPr lang="en-US">
                    <a:solidFill>
                      <a:srgbClr val="FFFFFF"/>
                    </a:solidFill>
                  </a:endParaRPr>
                </a:p>
              </p:txBody>
            </p:sp>
            <p:sp>
              <p:nvSpPr>
                <p:cNvPr id="11533" name="Freeform 433"/>
                <p:cNvSpPr>
                  <a:spLocks/>
                </p:cNvSpPr>
                <p:nvPr/>
              </p:nvSpPr>
              <p:spPr bwMode="auto">
                <a:xfrm>
                  <a:off x="3667" y="1735"/>
                  <a:ext cx="876" cy="23"/>
                </a:xfrm>
                <a:custGeom>
                  <a:avLst/>
                  <a:gdLst>
                    <a:gd name="T0" fmla="*/ 0 w 876"/>
                    <a:gd name="T1" fmla="*/ 0 h 23"/>
                    <a:gd name="T2" fmla="*/ 875 w 876"/>
                    <a:gd name="T3" fmla="*/ 0 h 23"/>
                    <a:gd name="T4" fmla="*/ 875 w 876"/>
                    <a:gd name="T5" fmla="*/ 22 h 23"/>
                    <a:gd name="T6" fmla="*/ 0 w 876"/>
                    <a:gd name="T7" fmla="*/ 22 h 23"/>
                    <a:gd name="T8" fmla="*/ 0 w 876"/>
                    <a:gd name="T9" fmla="*/ 0 h 23"/>
                    <a:gd name="T10" fmla="*/ 0 60000 65536"/>
                    <a:gd name="T11" fmla="*/ 0 60000 65536"/>
                    <a:gd name="T12" fmla="*/ 0 60000 65536"/>
                    <a:gd name="T13" fmla="*/ 0 60000 65536"/>
                    <a:gd name="T14" fmla="*/ 0 60000 65536"/>
                    <a:gd name="T15" fmla="*/ 0 w 876"/>
                    <a:gd name="T16" fmla="*/ 0 h 23"/>
                    <a:gd name="T17" fmla="*/ 876 w 876"/>
                    <a:gd name="T18" fmla="*/ 23 h 23"/>
                  </a:gdLst>
                  <a:ahLst/>
                  <a:cxnLst>
                    <a:cxn ang="T10">
                      <a:pos x="T0" y="T1"/>
                    </a:cxn>
                    <a:cxn ang="T11">
                      <a:pos x="T2" y="T3"/>
                    </a:cxn>
                    <a:cxn ang="T12">
                      <a:pos x="T4" y="T5"/>
                    </a:cxn>
                    <a:cxn ang="T13">
                      <a:pos x="T6" y="T7"/>
                    </a:cxn>
                    <a:cxn ang="T14">
                      <a:pos x="T8" y="T9"/>
                    </a:cxn>
                  </a:cxnLst>
                  <a:rect l="T15" t="T16" r="T17" b="T18"/>
                  <a:pathLst>
                    <a:path w="876" h="23">
                      <a:moveTo>
                        <a:pt x="0" y="0"/>
                      </a:moveTo>
                      <a:lnTo>
                        <a:pt x="875" y="0"/>
                      </a:lnTo>
                      <a:lnTo>
                        <a:pt x="875" y="22"/>
                      </a:lnTo>
                      <a:lnTo>
                        <a:pt x="0" y="22"/>
                      </a:lnTo>
                      <a:lnTo>
                        <a:pt x="0" y="0"/>
                      </a:lnTo>
                    </a:path>
                  </a:pathLst>
                </a:custGeom>
                <a:solidFill>
                  <a:srgbClr val="104010"/>
                </a:solidFill>
                <a:ln w="9525" cap="rnd">
                  <a:noFill/>
                  <a:round/>
                  <a:headEnd type="none" w="sm" len="sm"/>
                  <a:tailEnd type="none" w="sm" len="sm"/>
                </a:ln>
              </p:spPr>
              <p:txBody>
                <a:bodyPr/>
                <a:lstStyle/>
                <a:p>
                  <a:endParaRPr lang="en-US">
                    <a:solidFill>
                      <a:srgbClr val="FFFFFF"/>
                    </a:solidFill>
                  </a:endParaRPr>
                </a:p>
              </p:txBody>
            </p:sp>
            <p:sp>
              <p:nvSpPr>
                <p:cNvPr id="11534" name="Rectangle 434"/>
                <p:cNvSpPr>
                  <a:spLocks noChangeArrowheads="1"/>
                </p:cNvSpPr>
                <p:nvPr/>
              </p:nvSpPr>
              <p:spPr bwMode="auto">
                <a:xfrm>
                  <a:off x="3736" y="1647"/>
                  <a:ext cx="115" cy="63"/>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sp>
              <p:nvSpPr>
                <p:cNvPr id="11535" name="Rectangle 435" descr="Narrow vertical"/>
                <p:cNvSpPr>
                  <a:spLocks noChangeArrowheads="1"/>
                </p:cNvSpPr>
                <p:nvPr/>
              </p:nvSpPr>
              <p:spPr bwMode="auto">
                <a:xfrm>
                  <a:off x="3694" y="1748"/>
                  <a:ext cx="390" cy="17"/>
                </a:xfrm>
                <a:prstGeom prst="rect">
                  <a:avLst/>
                </a:prstGeom>
                <a:pattFill prst="narVert">
                  <a:fgClr>
                    <a:srgbClr val="FF9900"/>
                  </a:fgClr>
                  <a:bgClr>
                    <a:srgbClr val="FFFF00"/>
                  </a:bgClr>
                </a:pattFill>
                <a:ln w="12700">
                  <a:solidFill>
                    <a:srgbClr val="000000"/>
                  </a:solidFill>
                  <a:miter lim="800000"/>
                  <a:headEnd/>
                  <a:tailEnd/>
                </a:ln>
              </p:spPr>
              <p:txBody>
                <a:bodyPr wrap="none" anchor="ctr"/>
                <a:lstStyle/>
                <a:p>
                  <a:endParaRPr lang="en-US">
                    <a:solidFill>
                      <a:srgbClr val="FFFFFF"/>
                    </a:solidFill>
                  </a:endParaRPr>
                </a:p>
              </p:txBody>
            </p:sp>
            <p:sp>
              <p:nvSpPr>
                <p:cNvPr id="11536" name="Rectangle 436" descr="Narrow vertical"/>
                <p:cNvSpPr>
                  <a:spLocks noChangeArrowheads="1"/>
                </p:cNvSpPr>
                <p:nvPr/>
              </p:nvSpPr>
              <p:spPr bwMode="auto">
                <a:xfrm>
                  <a:off x="4127" y="1748"/>
                  <a:ext cx="390" cy="17"/>
                </a:xfrm>
                <a:prstGeom prst="rect">
                  <a:avLst/>
                </a:prstGeom>
                <a:pattFill prst="narVert">
                  <a:fgClr>
                    <a:srgbClr val="FF9900"/>
                  </a:fgClr>
                  <a:bgClr>
                    <a:srgbClr val="FFFF00"/>
                  </a:bgClr>
                </a:pattFill>
                <a:ln w="12700">
                  <a:solidFill>
                    <a:srgbClr val="000000"/>
                  </a:solidFill>
                  <a:miter lim="800000"/>
                  <a:headEnd/>
                  <a:tailEnd/>
                </a:ln>
              </p:spPr>
              <p:txBody>
                <a:bodyPr wrap="none" anchor="ctr"/>
                <a:lstStyle/>
                <a:p>
                  <a:endParaRPr lang="en-US">
                    <a:solidFill>
                      <a:srgbClr val="FFFFFF"/>
                    </a:solidFill>
                  </a:endParaRPr>
                </a:p>
              </p:txBody>
            </p:sp>
            <p:sp>
              <p:nvSpPr>
                <p:cNvPr id="11537" name="Rectangle 437"/>
                <p:cNvSpPr>
                  <a:spLocks noChangeArrowheads="1"/>
                </p:cNvSpPr>
                <p:nvPr/>
              </p:nvSpPr>
              <p:spPr bwMode="auto">
                <a:xfrm>
                  <a:off x="3894" y="1647"/>
                  <a:ext cx="119" cy="61"/>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sp>
              <p:nvSpPr>
                <p:cNvPr id="11538" name="Rectangle 438"/>
                <p:cNvSpPr>
                  <a:spLocks noChangeArrowheads="1"/>
                </p:cNvSpPr>
                <p:nvPr/>
              </p:nvSpPr>
              <p:spPr bwMode="auto">
                <a:xfrm>
                  <a:off x="4053" y="1647"/>
                  <a:ext cx="117" cy="63"/>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sp>
              <p:nvSpPr>
                <p:cNvPr id="11539" name="Rectangle 439"/>
                <p:cNvSpPr>
                  <a:spLocks noChangeArrowheads="1"/>
                </p:cNvSpPr>
                <p:nvPr/>
              </p:nvSpPr>
              <p:spPr bwMode="auto">
                <a:xfrm>
                  <a:off x="4212" y="1647"/>
                  <a:ext cx="116" cy="61"/>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sp>
              <p:nvSpPr>
                <p:cNvPr id="11540" name="Rectangle 440"/>
                <p:cNvSpPr>
                  <a:spLocks noChangeArrowheads="1"/>
                </p:cNvSpPr>
                <p:nvPr/>
              </p:nvSpPr>
              <p:spPr bwMode="auto">
                <a:xfrm>
                  <a:off x="4370" y="1647"/>
                  <a:ext cx="118" cy="61"/>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grpSp>
        </p:grpSp>
      </p:grpSp>
      <p:grpSp>
        <p:nvGrpSpPr>
          <p:cNvPr id="31" name="Group 441"/>
          <p:cNvGrpSpPr>
            <a:grpSpLocks/>
          </p:cNvGrpSpPr>
          <p:nvPr/>
        </p:nvGrpSpPr>
        <p:grpSpPr bwMode="auto">
          <a:xfrm flipV="1">
            <a:off x="5751513" y="3330575"/>
            <a:ext cx="549275" cy="565150"/>
            <a:chOff x="2030" y="801"/>
            <a:chExt cx="599" cy="616"/>
          </a:xfrm>
        </p:grpSpPr>
        <p:sp>
          <p:nvSpPr>
            <p:cNvPr id="11417" name="Line 442"/>
            <p:cNvSpPr>
              <a:spLocks noChangeShapeType="1"/>
            </p:cNvSpPr>
            <p:nvPr/>
          </p:nvSpPr>
          <p:spPr bwMode="auto">
            <a:xfrm rot="5400000" flipH="1" flipV="1">
              <a:off x="2147" y="1115"/>
              <a:ext cx="476" cy="2"/>
            </a:xfrm>
            <a:prstGeom prst="line">
              <a:avLst/>
            </a:prstGeom>
            <a:noFill/>
            <a:ln w="44450">
              <a:solidFill>
                <a:srgbClr val="C0C0C0"/>
              </a:solidFill>
              <a:round/>
              <a:headEnd/>
              <a:tailEnd/>
            </a:ln>
          </p:spPr>
          <p:txBody>
            <a:bodyPr/>
            <a:lstStyle/>
            <a:p>
              <a:endParaRPr lang="en-US"/>
            </a:p>
          </p:txBody>
        </p:sp>
        <p:sp>
          <p:nvSpPr>
            <p:cNvPr id="11418" name="Line 443"/>
            <p:cNvSpPr>
              <a:spLocks noChangeShapeType="1"/>
            </p:cNvSpPr>
            <p:nvPr/>
          </p:nvSpPr>
          <p:spPr bwMode="auto">
            <a:xfrm rot="5400000" flipH="1" flipV="1">
              <a:off x="1952" y="1185"/>
              <a:ext cx="462" cy="1"/>
            </a:xfrm>
            <a:prstGeom prst="line">
              <a:avLst/>
            </a:prstGeom>
            <a:noFill/>
            <a:ln w="44450">
              <a:solidFill>
                <a:srgbClr val="C0C0C0"/>
              </a:solidFill>
              <a:round/>
              <a:headEnd/>
              <a:tailEnd/>
            </a:ln>
          </p:spPr>
          <p:txBody>
            <a:bodyPr/>
            <a:lstStyle/>
            <a:p>
              <a:endParaRPr lang="en-US"/>
            </a:p>
          </p:txBody>
        </p:sp>
        <p:grpSp>
          <p:nvGrpSpPr>
            <p:cNvPr id="11815" name="Group 444"/>
            <p:cNvGrpSpPr>
              <a:grpSpLocks/>
            </p:cNvGrpSpPr>
            <p:nvPr/>
          </p:nvGrpSpPr>
          <p:grpSpPr bwMode="auto">
            <a:xfrm rot="20283228" flipH="1">
              <a:off x="2030" y="801"/>
              <a:ext cx="599" cy="468"/>
              <a:chOff x="4716" y="1752"/>
              <a:chExt cx="599" cy="468"/>
            </a:xfrm>
          </p:grpSpPr>
          <p:grpSp>
            <p:nvGrpSpPr>
              <p:cNvPr id="11816" name="Group 445"/>
              <p:cNvGrpSpPr>
                <a:grpSpLocks/>
              </p:cNvGrpSpPr>
              <p:nvPr/>
            </p:nvGrpSpPr>
            <p:grpSpPr bwMode="auto">
              <a:xfrm rot="-1273006">
                <a:off x="4853" y="1752"/>
                <a:ext cx="462" cy="183"/>
                <a:chOff x="3667" y="1613"/>
                <a:chExt cx="876" cy="152"/>
              </a:xfrm>
            </p:grpSpPr>
            <p:sp>
              <p:nvSpPr>
                <p:cNvPr id="11490" name="Rectangle 446"/>
                <p:cNvSpPr>
                  <a:spLocks noChangeArrowheads="1"/>
                </p:cNvSpPr>
                <p:nvPr/>
              </p:nvSpPr>
              <p:spPr bwMode="auto">
                <a:xfrm>
                  <a:off x="3678" y="1694"/>
                  <a:ext cx="390" cy="21"/>
                </a:xfrm>
                <a:prstGeom prst="rect">
                  <a:avLst/>
                </a:prstGeom>
                <a:noFill/>
                <a:ln w="12700">
                  <a:solidFill>
                    <a:srgbClr val="000000"/>
                  </a:solidFill>
                  <a:miter lim="800000"/>
                  <a:headEnd/>
                  <a:tailEnd/>
                </a:ln>
              </p:spPr>
              <p:txBody>
                <a:bodyPr wrap="none" anchor="ctr"/>
                <a:lstStyle/>
                <a:p>
                  <a:endParaRPr lang="en-US">
                    <a:solidFill>
                      <a:srgbClr val="FFFFFF"/>
                    </a:solidFill>
                  </a:endParaRPr>
                </a:p>
              </p:txBody>
            </p:sp>
            <p:sp>
              <p:nvSpPr>
                <p:cNvPr id="11491" name="Rectangle 447"/>
                <p:cNvSpPr>
                  <a:spLocks noChangeArrowheads="1"/>
                </p:cNvSpPr>
                <p:nvPr/>
              </p:nvSpPr>
              <p:spPr bwMode="auto">
                <a:xfrm>
                  <a:off x="4113" y="1694"/>
                  <a:ext cx="390" cy="21"/>
                </a:xfrm>
                <a:prstGeom prst="rect">
                  <a:avLst/>
                </a:prstGeom>
                <a:noFill/>
                <a:ln w="12700">
                  <a:solidFill>
                    <a:srgbClr val="000000"/>
                  </a:solidFill>
                  <a:miter lim="800000"/>
                  <a:headEnd/>
                  <a:tailEnd/>
                </a:ln>
              </p:spPr>
              <p:txBody>
                <a:bodyPr wrap="none" anchor="ctr"/>
                <a:lstStyle/>
                <a:p>
                  <a:endParaRPr lang="en-US">
                    <a:solidFill>
                      <a:srgbClr val="FFFFFF"/>
                    </a:solidFill>
                  </a:endParaRPr>
                </a:p>
              </p:txBody>
            </p:sp>
            <p:sp>
              <p:nvSpPr>
                <p:cNvPr id="11492" name="Freeform 448"/>
                <p:cNvSpPr>
                  <a:spLocks/>
                </p:cNvSpPr>
                <p:nvPr/>
              </p:nvSpPr>
              <p:spPr bwMode="auto">
                <a:xfrm>
                  <a:off x="3667" y="1613"/>
                  <a:ext cx="876" cy="22"/>
                </a:xfrm>
                <a:custGeom>
                  <a:avLst/>
                  <a:gdLst>
                    <a:gd name="T0" fmla="*/ 0 w 876"/>
                    <a:gd name="T1" fmla="*/ 0 h 22"/>
                    <a:gd name="T2" fmla="*/ 875 w 876"/>
                    <a:gd name="T3" fmla="*/ 0 h 22"/>
                    <a:gd name="T4" fmla="*/ 875 w 876"/>
                    <a:gd name="T5" fmla="*/ 21 h 22"/>
                    <a:gd name="T6" fmla="*/ 0 w 876"/>
                    <a:gd name="T7" fmla="*/ 21 h 22"/>
                    <a:gd name="T8" fmla="*/ 0 w 876"/>
                    <a:gd name="T9" fmla="*/ 0 h 22"/>
                    <a:gd name="T10" fmla="*/ 0 60000 65536"/>
                    <a:gd name="T11" fmla="*/ 0 60000 65536"/>
                    <a:gd name="T12" fmla="*/ 0 60000 65536"/>
                    <a:gd name="T13" fmla="*/ 0 60000 65536"/>
                    <a:gd name="T14" fmla="*/ 0 60000 65536"/>
                    <a:gd name="T15" fmla="*/ 0 w 876"/>
                    <a:gd name="T16" fmla="*/ 0 h 22"/>
                    <a:gd name="T17" fmla="*/ 876 w 876"/>
                    <a:gd name="T18" fmla="*/ 22 h 22"/>
                  </a:gdLst>
                  <a:ahLst/>
                  <a:cxnLst>
                    <a:cxn ang="T10">
                      <a:pos x="T0" y="T1"/>
                    </a:cxn>
                    <a:cxn ang="T11">
                      <a:pos x="T2" y="T3"/>
                    </a:cxn>
                    <a:cxn ang="T12">
                      <a:pos x="T4" y="T5"/>
                    </a:cxn>
                    <a:cxn ang="T13">
                      <a:pos x="T6" y="T7"/>
                    </a:cxn>
                    <a:cxn ang="T14">
                      <a:pos x="T8" y="T9"/>
                    </a:cxn>
                  </a:cxnLst>
                  <a:rect l="T15" t="T16" r="T17" b="T18"/>
                  <a:pathLst>
                    <a:path w="876" h="22">
                      <a:moveTo>
                        <a:pt x="0" y="0"/>
                      </a:moveTo>
                      <a:lnTo>
                        <a:pt x="875" y="0"/>
                      </a:lnTo>
                      <a:lnTo>
                        <a:pt x="875" y="21"/>
                      </a:lnTo>
                      <a:lnTo>
                        <a:pt x="0" y="21"/>
                      </a:lnTo>
                      <a:lnTo>
                        <a:pt x="0" y="0"/>
                      </a:lnTo>
                    </a:path>
                  </a:pathLst>
                </a:custGeom>
                <a:solidFill>
                  <a:srgbClr val="339933"/>
                </a:solidFill>
                <a:ln w="9525" cap="rnd">
                  <a:noFill/>
                  <a:round/>
                  <a:headEnd type="none" w="sm" len="sm"/>
                  <a:tailEnd type="none" w="sm" len="sm"/>
                </a:ln>
              </p:spPr>
              <p:txBody>
                <a:bodyPr/>
                <a:lstStyle/>
                <a:p>
                  <a:endParaRPr lang="en-US">
                    <a:solidFill>
                      <a:srgbClr val="FFFFFF"/>
                    </a:solidFill>
                  </a:endParaRPr>
                </a:p>
              </p:txBody>
            </p:sp>
            <p:sp>
              <p:nvSpPr>
                <p:cNvPr id="11493" name="Freeform 449"/>
                <p:cNvSpPr>
                  <a:spLocks/>
                </p:cNvSpPr>
                <p:nvPr/>
              </p:nvSpPr>
              <p:spPr bwMode="auto">
                <a:xfrm>
                  <a:off x="3667" y="1631"/>
                  <a:ext cx="876" cy="23"/>
                </a:xfrm>
                <a:custGeom>
                  <a:avLst/>
                  <a:gdLst>
                    <a:gd name="T0" fmla="*/ 0 w 876"/>
                    <a:gd name="T1" fmla="*/ 0 h 23"/>
                    <a:gd name="T2" fmla="*/ 875 w 876"/>
                    <a:gd name="T3" fmla="*/ 0 h 23"/>
                    <a:gd name="T4" fmla="*/ 875 w 876"/>
                    <a:gd name="T5" fmla="*/ 22 h 23"/>
                    <a:gd name="T6" fmla="*/ 0 w 876"/>
                    <a:gd name="T7" fmla="*/ 22 h 23"/>
                    <a:gd name="T8" fmla="*/ 0 w 876"/>
                    <a:gd name="T9" fmla="*/ 0 h 23"/>
                    <a:gd name="T10" fmla="*/ 0 60000 65536"/>
                    <a:gd name="T11" fmla="*/ 0 60000 65536"/>
                    <a:gd name="T12" fmla="*/ 0 60000 65536"/>
                    <a:gd name="T13" fmla="*/ 0 60000 65536"/>
                    <a:gd name="T14" fmla="*/ 0 60000 65536"/>
                    <a:gd name="T15" fmla="*/ 0 w 876"/>
                    <a:gd name="T16" fmla="*/ 0 h 23"/>
                    <a:gd name="T17" fmla="*/ 876 w 876"/>
                    <a:gd name="T18" fmla="*/ 23 h 23"/>
                  </a:gdLst>
                  <a:ahLst/>
                  <a:cxnLst>
                    <a:cxn ang="T10">
                      <a:pos x="T0" y="T1"/>
                    </a:cxn>
                    <a:cxn ang="T11">
                      <a:pos x="T2" y="T3"/>
                    </a:cxn>
                    <a:cxn ang="T12">
                      <a:pos x="T4" y="T5"/>
                    </a:cxn>
                    <a:cxn ang="T13">
                      <a:pos x="T6" y="T7"/>
                    </a:cxn>
                    <a:cxn ang="T14">
                      <a:pos x="T8" y="T9"/>
                    </a:cxn>
                  </a:cxnLst>
                  <a:rect l="T15" t="T16" r="T17" b="T18"/>
                  <a:pathLst>
                    <a:path w="876" h="23">
                      <a:moveTo>
                        <a:pt x="0" y="0"/>
                      </a:moveTo>
                      <a:lnTo>
                        <a:pt x="875" y="0"/>
                      </a:lnTo>
                      <a:lnTo>
                        <a:pt x="875" y="22"/>
                      </a:lnTo>
                      <a:lnTo>
                        <a:pt x="0" y="22"/>
                      </a:lnTo>
                      <a:lnTo>
                        <a:pt x="0" y="0"/>
                      </a:lnTo>
                    </a:path>
                  </a:pathLst>
                </a:custGeom>
                <a:solidFill>
                  <a:srgbClr val="309830"/>
                </a:solidFill>
                <a:ln w="9525" cap="rnd">
                  <a:noFill/>
                  <a:round/>
                  <a:headEnd type="none" w="sm" len="sm"/>
                  <a:tailEnd type="none" w="sm" len="sm"/>
                </a:ln>
              </p:spPr>
              <p:txBody>
                <a:bodyPr/>
                <a:lstStyle/>
                <a:p>
                  <a:endParaRPr lang="en-US">
                    <a:solidFill>
                      <a:srgbClr val="FFFFFF"/>
                    </a:solidFill>
                  </a:endParaRPr>
                </a:p>
              </p:txBody>
            </p:sp>
            <p:sp>
              <p:nvSpPr>
                <p:cNvPr id="11494" name="Freeform 450"/>
                <p:cNvSpPr>
                  <a:spLocks/>
                </p:cNvSpPr>
                <p:nvPr/>
              </p:nvSpPr>
              <p:spPr bwMode="auto">
                <a:xfrm>
                  <a:off x="3667" y="1641"/>
                  <a:ext cx="876" cy="20"/>
                </a:xfrm>
                <a:custGeom>
                  <a:avLst/>
                  <a:gdLst>
                    <a:gd name="T0" fmla="*/ 0 w 876"/>
                    <a:gd name="T1" fmla="*/ 0 h 20"/>
                    <a:gd name="T2" fmla="*/ 875 w 876"/>
                    <a:gd name="T3" fmla="*/ 0 h 20"/>
                    <a:gd name="T4" fmla="*/ 875 w 876"/>
                    <a:gd name="T5" fmla="*/ 19 h 20"/>
                    <a:gd name="T6" fmla="*/ 0 w 876"/>
                    <a:gd name="T7" fmla="*/ 19 h 20"/>
                    <a:gd name="T8" fmla="*/ 0 w 876"/>
                    <a:gd name="T9" fmla="*/ 0 h 20"/>
                    <a:gd name="T10" fmla="*/ 0 60000 65536"/>
                    <a:gd name="T11" fmla="*/ 0 60000 65536"/>
                    <a:gd name="T12" fmla="*/ 0 60000 65536"/>
                    <a:gd name="T13" fmla="*/ 0 60000 65536"/>
                    <a:gd name="T14" fmla="*/ 0 60000 65536"/>
                    <a:gd name="T15" fmla="*/ 0 w 876"/>
                    <a:gd name="T16" fmla="*/ 0 h 20"/>
                    <a:gd name="T17" fmla="*/ 876 w 876"/>
                    <a:gd name="T18" fmla="*/ 20 h 20"/>
                  </a:gdLst>
                  <a:ahLst/>
                  <a:cxnLst>
                    <a:cxn ang="T10">
                      <a:pos x="T0" y="T1"/>
                    </a:cxn>
                    <a:cxn ang="T11">
                      <a:pos x="T2" y="T3"/>
                    </a:cxn>
                    <a:cxn ang="T12">
                      <a:pos x="T4" y="T5"/>
                    </a:cxn>
                    <a:cxn ang="T13">
                      <a:pos x="T6" y="T7"/>
                    </a:cxn>
                    <a:cxn ang="T14">
                      <a:pos x="T8" y="T9"/>
                    </a:cxn>
                  </a:cxnLst>
                  <a:rect l="T15" t="T16" r="T17" b="T18"/>
                  <a:pathLst>
                    <a:path w="876" h="20">
                      <a:moveTo>
                        <a:pt x="0" y="0"/>
                      </a:moveTo>
                      <a:lnTo>
                        <a:pt x="875" y="0"/>
                      </a:lnTo>
                      <a:lnTo>
                        <a:pt x="875" y="19"/>
                      </a:lnTo>
                      <a:lnTo>
                        <a:pt x="0" y="19"/>
                      </a:lnTo>
                      <a:lnTo>
                        <a:pt x="0" y="0"/>
                      </a:lnTo>
                    </a:path>
                  </a:pathLst>
                </a:custGeom>
                <a:solidFill>
                  <a:srgbClr val="309030"/>
                </a:solidFill>
                <a:ln w="9525" cap="rnd">
                  <a:noFill/>
                  <a:round/>
                  <a:headEnd type="none" w="sm" len="sm"/>
                  <a:tailEnd type="none" w="sm" len="sm"/>
                </a:ln>
              </p:spPr>
              <p:txBody>
                <a:bodyPr/>
                <a:lstStyle/>
                <a:p>
                  <a:endParaRPr lang="en-US">
                    <a:solidFill>
                      <a:srgbClr val="FFFFFF"/>
                    </a:solidFill>
                  </a:endParaRPr>
                </a:p>
              </p:txBody>
            </p:sp>
            <p:sp>
              <p:nvSpPr>
                <p:cNvPr id="11495" name="Freeform 451"/>
                <p:cNvSpPr>
                  <a:spLocks/>
                </p:cNvSpPr>
                <p:nvPr/>
              </p:nvSpPr>
              <p:spPr bwMode="auto">
                <a:xfrm>
                  <a:off x="3667" y="1650"/>
                  <a:ext cx="876" cy="22"/>
                </a:xfrm>
                <a:custGeom>
                  <a:avLst/>
                  <a:gdLst>
                    <a:gd name="T0" fmla="*/ 0 w 876"/>
                    <a:gd name="T1" fmla="*/ 0 h 22"/>
                    <a:gd name="T2" fmla="*/ 875 w 876"/>
                    <a:gd name="T3" fmla="*/ 0 h 22"/>
                    <a:gd name="T4" fmla="*/ 875 w 876"/>
                    <a:gd name="T5" fmla="*/ 21 h 22"/>
                    <a:gd name="T6" fmla="*/ 0 w 876"/>
                    <a:gd name="T7" fmla="*/ 21 h 22"/>
                    <a:gd name="T8" fmla="*/ 0 w 876"/>
                    <a:gd name="T9" fmla="*/ 0 h 22"/>
                    <a:gd name="T10" fmla="*/ 0 60000 65536"/>
                    <a:gd name="T11" fmla="*/ 0 60000 65536"/>
                    <a:gd name="T12" fmla="*/ 0 60000 65536"/>
                    <a:gd name="T13" fmla="*/ 0 60000 65536"/>
                    <a:gd name="T14" fmla="*/ 0 60000 65536"/>
                    <a:gd name="T15" fmla="*/ 0 w 876"/>
                    <a:gd name="T16" fmla="*/ 0 h 22"/>
                    <a:gd name="T17" fmla="*/ 876 w 876"/>
                    <a:gd name="T18" fmla="*/ 22 h 22"/>
                  </a:gdLst>
                  <a:ahLst/>
                  <a:cxnLst>
                    <a:cxn ang="T10">
                      <a:pos x="T0" y="T1"/>
                    </a:cxn>
                    <a:cxn ang="T11">
                      <a:pos x="T2" y="T3"/>
                    </a:cxn>
                    <a:cxn ang="T12">
                      <a:pos x="T4" y="T5"/>
                    </a:cxn>
                    <a:cxn ang="T13">
                      <a:pos x="T6" y="T7"/>
                    </a:cxn>
                    <a:cxn ang="T14">
                      <a:pos x="T8" y="T9"/>
                    </a:cxn>
                  </a:cxnLst>
                  <a:rect l="T15" t="T16" r="T17" b="T18"/>
                  <a:pathLst>
                    <a:path w="876" h="22">
                      <a:moveTo>
                        <a:pt x="0" y="0"/>
                      </a:moveTo>
                      <a:lnTo>
                        <a:pt x="875" y="0"/>
                      </a:lnTo>
                      <a:lnTo>
                        <a:pt x="875" y="21"/>
                      </a:lnTo>
                      <a:lnTo>
                        <a:pt x="0" y="21"/>
                      </a:lnTo>
                      <a:lnTo>
                        <a:pt x="0" y="0"/>
                      </a:lnTo>
                    </a:path>
                  </a:pathLst>
                </a:custGeom>
                <a:solidFill>
                  <a:srgbClr val="288828"/>
                </a:solidFill>
                <a:ln w="9525" cap="rnd">
                  <a:noFill/>
                  <a:round/>
                  <a:headEnd type="none" w="sm" len="sm"/>
                  <a:tailEnd type="none" w="sm" len="sm"/>
                </a:ln>
              </p:spPr>
              <p:txBody>
                <a:bodyPr/>
                <a:lstStyle/>
                <a:p>
                  <a:endParaRPr lang="en-US">
                    <a:solidFill>
                      <a:srgbClr val="FFFFFF"/>
                    </a:solidFill>
                  </a:endParaRPr>
                </a:p>
              </p:txBody>
            </p:sp>
            <p:sp>
              <p:nvSpPr>
                <p:cNvPr id="11496" name="Freeform 452"/>
                <p:cNvSpPr>
                  <a:spLocks/>
                </p:cNvSpPr>
                <p:nvPr/>
              </p:nvSpPr>
              <p:spPr bwMode="auto">
                <a:xfrm>
                  <a:off x="3667" y="1658"/>
                  <a:ext cx="876" cy="22"/>
                </a:xfrm>
                <a:custGeom>
                  <a:avLst/>
                  <a:gdLst>
                    <a:gd name="T0" fmla="*/ 0 w 876"/>
                    <a:gd name="T1" fmla="*/ 0 h 22"/>
                    <a:gd name="T2" fmla="*/ 875 w 876"/>
                    <a:gd name="T3" fmla="*/ 0 h 22"/>
                    <a:gd name="T4" fmla="*/ 875 w 876"/>
                    <a:gd name="T5" fmla="*/ 21 h 22"/>
                    <a:gd name="T6" fmla="*/ 0 w 876"/>
                    <a:gd name="T7" fmla="*/ 21 h 22"/>
                    <a:gd name="T8" fmla="*/ 0 w 876"/>
                    <a:gd name="T9" fmla="*/ 0 h 22"/>
                    <a:gd name="T10" fmla="*/ 0 60000 65536"/>
                    <a:gd name="T11" fmla="*/ 0 60000 65536"/>
                    <a:gd name="T12" fmla="*/ 0 60000 65536"/>
                    <a:gd name="T13" fmla="*/ 0 60000 65536"/>
                    <a:gd name="T14" fmla="*/ 0 60000 65536"/>
                    <a:gd name="T15" fmla="*/ 0 w 876"/>
                    <a:gd name="T16" fmla="*/ 0 h 22"/>
                    <a:gd name="T17" fmla="*/ 876 w 876"/>
                    <a:gd name="T18" fmla="*/ 22 h 22"/>
                  </a:gdLst>
                  <a:ahLst/>
                  <a:cxnLst>
                    <a:cxn ang="T10">
                      <a:pos x="T0" y="T1"/>
                    </a:cxn>
                    <a:cxn ang="T11">
                      <a:pos x="T2" y="T3"/>
                    </a:cxn>
                    <a:cxn ang="T12">
                      <a:pos x="T4" y="T5"/>
                    </a:cxn>
                    <a:cxn ang="T13">
                      <a:pos x="T6" y="T7"/>
                    </a:cxn>
                    <a:cxn ang="T14">
                      <a:pos x="T8" y="T9"/>
                    </a:cxn>
                  </a:cxnLst>
                  <a:rect l="T15" t="T16" r="T17" b="T18"/>
                  <a:pathLst>
                    <a:path w="876" h="22">
                      <a:moveTo>
                        <a:pt x="0" y="0"/>
                      </a:moveTo>
                      <a:lnTo>
                        <a:pt x="875" y="0"/>
                      </a:lnTo>
                      <a:lnTo>
                        <a:pt x="875" y="21"/>
                      </a:lnTo>
                      <a:lnTo>
                        <a:pt x="0" y="21"/>
                      </a:lnTo>
                      <a:lnTo>
                        <a:pt x="0" y="0"/>
                      </a:lnTo>
                    </a:path>
                  </a:pathLst>
                </a:custGeom>
                <a:solidFill>
                  <a:srgbClr val="288028"/>
                </a:solidFill>
                <a:ln w="9525" cap="rnd">
                  <a:noFill/>
                  <a:round/>
                  <a:headEnd type="none" w="sm" len="sm"/>
                  <a:tailEnd type="none" w="sm" len="sm"/>
                </a:ln>
              </p:spPr>
              <p:txBody>
                <a:bodyPr/>
                <a:lstStyle/>
                <a:p>
                  <a:endParaRPr lang="en-US">
                    <a:solidFill>
                      <a:srgbClr val="FFFFFF"/>
                    </a:solidFill>
                  </a:endParaRPr>
                </a:p>
              </p:txBody>
            </p:sp>
            <p:sp>
              <p:nvSpPr>
                <p:cNvPr id="11497" name="Freeform 453"/>
                <p:cNvSpPr>
                  <a:spLocks/>
                </p:cNvSpPr>
                <p:nvPr/>
              </p:nvSpPr>
              <p:spPr bwMode="auto">
                <a:xfrm>
                  <a:off x="3667" y="1669"/>
                  <a:ext cx="876" cy="21"/>
                </a:xfrm>
                <a:custGeom>
                  <a:avLst/>
                  <a:gdLst>
                    <a:gd name="T0" fmla="*/ 0 w 876"/>
                    <a:gd name="T1" fmla="*/ 0 h 21"/>
                    <a:gd name="T2" fmla="*/ 875 w 876"/>
                    <a:gd name="T3" fmla="*/ 0 h 21"/>
                    <a:gd name="T4" fmla="*/ 875 w 876"/>
                    <a:gd name="T5" fmla="*/ 20 h 21"/>
                    <a:gd name="T6" fmla="*/ 0 w 876"/>
                    <a:gd name="T7" fmla="*/ 20 h 21"/>
                    <a:gd name="T8" fmla="*/ 0 w 876"/>
                    <a:gd name="T9" fmla="*/ 0 h 21"/>
                    <a:gd name="T10" fmla="*/ 0 60000 65536"/>
                    <a:gd name="T11" fmla="*/ 0 60000 65536"/>
                    <a:gd name="T12" fmla="*/ 0 60000 65536"/>
                    <a:gd name="T13" fmla="*/ 0 60000 65536"/>
                    <a:gd name="T14" fmla="*/ 0 60000 65536"/>
                    <a:gd name="T15" fmla="*/ 0 w 876"/>
                    <a:gd name="T16" fmla="*/ 0 h 21"/>
                    <a:gd name="T17" fmla="*/ 876 w 876"/>
                    <a:gd name="T18" fmla="*/ 21 h 21"/>
                  </a:gdLst>
                  <a:ahLst/>
                  <a:cxnLst>
                    <a:cxn ang="T10">
                      <a:pos x="T0" y="T1"/>
                    </a:cxn>
                    <a:cxn ang="T11">
                      <a:pos x="T2" y="T3"/>
                    </a:cxn>
                    <a:cxn ang="T12">
                      <a:pos x="T4" y="T5"/>
                    </a:cxn>
                    <a:cxn ang="T13">
                      <a:pos x="T6" y="T7"/>
                    </a:cxn>
                    <a:cxn ang="T14">
                      <a:pos x="T8" y="T9"/>
                    </a:cxn>
                  </a:cxnLst>
                  <a:rect l="T15" t="T16" r="T17" b="T18"/>
                  <a:pathLst>
                    <a:path w="876" h="21">
                      <a:moveTo>
                        <a:pt x="0" y="0"/>
                      </a:moveTo>
                      <a:lnTo>
                        <a:pt x="875" y="0"/>
                      </a:lnTo>
                      <a:lnTo>
                        <a:pt x="875" y="20"/>
                      </a:lnTo>
                      <a:lnTo>
                        <a:pt x="0" y="20"/>
                      </a:lnTo>
                      <a:lnTo>
                        <a:pt x="0" y="0"/>
                      </a:lnTo>
                    </a:path>
                  </a:pathLst>
                </a:custGeom>
                <a:solidFill>
                  <a:srgbClr val="287828"/>
                </a:solidFill>
                <a:ln w="9525" cap="rnd">
                  <a:noFill/>
                  <a:round/>
                  <a:headEnd type="none" w="sm" len="sm"/>
                  <a:tailEnd type="none" w="sm" len="sm"/>
                </a:ln>
              </p:spPr>
              <p:txBody>
                <a:bodyPr/>
                <a:lstStyle/>
                <a:p>
                  <a:endParaRPr lang="en-US">
                    <a:solidFill>
                      <a:srgbClr val="FFFFFF"/>
                    </a:solidFill>
                  </a:endParaRPr>
                </a:p>
              </p:txBody>
            </p:sp>
            <p:sp>
              <p:nvSpPr>
                <p:cNvPr id="11498" name="Freeform 454"/>
                <p:cNvSpPr>
                  <a:spLocks/>
                </p:cNvSpPr>
                <p:nvPr/>
              </p:nvSpPr>
              <p:spPr bwMode="auto">
                <a:xfrm>
                  <a:off x="3667" y="1679"/>
                  <a:ext cx="876" cy="22"/>
                </a:xfrm>
                <a:custGeom>
                  <a:avLst/>
                  <a:gdLst>
                    <a:gd name="T0" fmla="*/ 0 w 876"/>
                    <a:gd name="T1" fmla="*/ 0 h 22"/>
                    <a:gd name="T2" fmla="*/ 875 w 876"/>
                    <a:gd name="T3" fmla="*/ 0 h 22"/>
                    <a:gd name="T4" fmla="*/ 875 w 876"/>
                    <a:gd name="T5" fmla="*/ 21 h 22"/>
                    <a:gd name="T6" fmla="*/ 0 w 876"/>
                    <a:gd name="T7" fmla="*/ 21 h 22"/>
                    <a:gd name="T8" fmla="*/ 0 w 876"/>
                    <a:gd name="T9" fmla="*/ 0 h 22"/>
                    <a:gd name="T10" fmla="*/ 0 60000 65536"/>
                    <a:gd name="T11" fmla="*/ 0 60000 65536"/>
                    <a:gd name="T12" fmla="*/ 0 60000 65536"/>
                    <a:gd name="T13" fmla="*/ 0 60000 65536"/>
                    <a:gd name="T14" fmla="*/ 0 60000 65536"/>
                    <a:gd name="T15" fmla="*/ 0 w 876"/>
                    <a:gd name="T16" fmla="*/ 0 h 22"/>
                    <a:gd name="T17" fmla="*/ 876 w 876"/>
                    <a:gd name="T18" fmla="*/ 22 h 22"/>
                  </a:gdLst>
                  <a:ahLst/>
                  <a:cxnLst>
                    <a:cxn ang="T10">
                      <a:pos x="T0" y="T1"/>
                    </a:cxn>
                    <a:cxn ang="T11">
                      <a:pos x="T2" y="T3"/>
                    </a:cxn>
                    <a:cxn ang="T12">
                      <a:pos x="T4" y="T5"/>
                    </a:cxn>
                    <a:cxn ang="T13">
                      <a:pos x="T6" y="T7"/>
                    </a:cxn>
                    <a:cxn ang="T14">
                      <a:pos x="T8" y="T9"/>
                    </a:cxn>
                  </a:cxnLst>
                  <a:rect l="T15" t="T16" r="T17" b="T18"/>
                  <a:pathLst>
                    <a:path w="876" h="22">
                      <a:moveTo>
                        <a:pt x="0" y="0"/>
                      </a:moveTo>
                      <a:lnTo>
                        <a:pt x="875" y="0"/>
                      </a:lnTo>
                      <a:lnTo>
                        <a:pt x="875" y="21"/>
                      </a:lnTo>
                      <a:lnTo>
                        <a:pt x="0" y="21"/>
                      </a:lnTo>
                      <a:lnTo>
                        <a:pt x="0" y="0"/>
                      </a:lnTo>
                    </a:path>
                  </a:pathLst>
                </a:custGeom>
                <a:solidFill>
                  <a:srgbClr val="287020"/>
                </a:solidFill>
                <a:ln w="9525" cap="rnd">
                  <a:noFill/>
                  <a:round/>
                  <a:headEnd type="none" w="sm" len="sm"/>
                  <a:tailEnd type="none" w="sm" len="sm"/>
                </a:ln>
              </p:spPr>
              <p:txBody>
                <a:bodyPr/>
                <a:lstStyle/>
                <a:p>
                  <a:endParaRPr lang="en-US">
                    <a:solidFill>
                      <a:srgbClr val="FFFFFF"/>
                    </a:solidFill>
                  </a:endParaRPr>
                </a:p>
              </p:txBody>
            </p:sp>
            <p:sp>
              <p:nvSpPr>
                <p:cNvPr id="11499" name="Freeform 455"/>
                <p:cNvSpPr>
                  <a:spLocks/>
                </p:cNvSpPr>
                <p:nvPr/>
              </p:nvSpPr>
              <p:spPr bwMode="auto">
                <a:xfrm>
                  <a:off x="3667" y="1689"/>
                  <a:ext cx="876" cy="23"/>
                </a:xfrm>
                <a:custGeom>
                  <a:avLst/>
                  <a:gdLst>
                    <a:gd name="T0" fmla="*/ 0 w 876"/>
                    <a:gd name="T1" fmla="*/ 0 h 23"/>
                    <a:gd name="T2" fmla="*/ 875 w 876"/>
                    <a:gd name="T3" fmla="*/ 0 h 23"/>
                    <a:gd name="T4" fmla="*/ 875 w 876"/>
                    <a:gd name="T5" fmla="*/ 22 h 23"/>
                    <a:gd name="T6" fmla="*/ 0 w 876"/>
                    <a:gd name="T7" fmla="*/ 22 h 23"/>
                    <a:gd name="T8" fmla="*/ 0 w 876"/>
                    <a:gd name="T9" fmla="*/ 0 h 23"/>
                    <a:gd name="T10" fmla="*/ 0 60000 65536"/>
                    <a:gd name="T11" fmla="*/ 0 60000 65536"/>
                    <a:gd name="T12" fmla="*/ 0 60000 65536"/>
                    <a:gd name="T13" fmla="*/ 0 60000 65536"/>
                    <a:gd name="T14" fmla="*/ 0 60000 65536"/>
                    <a:gd name="T15" fmla="*/ 0 w 876"/>
                    <a:gd name="T16" fmla="*/ 0 h 23"/>
                    <a:gd name="T17" fmla="*/ 876 w 876"/>
                    <a:gd name="T18" fmla="*/ 23 h 23"/>
                  </a:gdLst>
                  <a:ahLst/>
                  <a:cxnLst>
                    <a:cxn ang="T10">
                      <a:pos x="T0" y="T1"/>
                    </a:cxn>
                    <a:cxn ang="T11">
                      <a:pos x="T2" y="T3"/>
                    </a:cxn>
                    <a:cxn ang="T12">
                      <a:pos x="T4" y="T5"/>
                    </a:cxn>
                    <a:cxn ang="T13">
                      <a:pos x="T6" y="T7"/>
                    </a:cxn>
                    <a:cxn ang="T14">
                      <a:pos x="T8" y="T9"/>
                    </a:cxn>
                  </a:cxnLst>
                  <a:rect l="T15" t="T16" r="T17" b="T18"/>
                  <a:pathLst>
                    <a:path w="876" h="23">
                      <a:moveTo>
                        <a:pt x="0" y="0"/>
                      </a:moveTo>
                      <a:lnTo>
                        <a:pt x="875" y="0"/>
                      </a:lnTo>
                      <a:lnTo>
                        <a:pt x="875" y="22"/>
                      </a:lnTo>
                      <a:lnTo>
                        <a:pt x="0" y="22"/>
                      </a:lnTo>
                      <a:lnTo>
                        <a:pt x="0" y="0"/>
                      </a:lnTo>
                    </a:path>
                  </a:pathLst>
                </a:custGeom>
                <a:solidFill>
                  <a:srgbClr val="206820"/>
                </a:solidFill>
                <a:ln w="9525" cap="rnd">
                  <a:noFill/>
                  <a:round/>
                  <a:headEnd type="none" w="sm" len="sm"/>
                  <a:tailEnd type="none" w="sm" len="sm"/>
                </a:ln>
              </p:spPr>
              <p:txBody>
                <a:bodyPr/>
                <a:lstStyle/>
                <a:p>
                  <a:endParaRPr lang="en-US">
                    <a:solidFill>
                      <a:srgbClr val="FFFFFF"/>
                    </a:solidFill>
                  </a:endParaRPr>
                </a:p>
              </p:txBody>
            </p:sp>
            <p:sp>
              <p:nvSpPr>
                <p:cNvPr id="11500" name="Freeform 456"/>
                <p:cNvSpPr>
                  <a:spLocks/>
                </p:cNvSpPr>
                <p:nvPr/>
              </p:nvSpPr>
              <p:spPr bwMode="auto">
                <a:xfrm>
                  <a:off x="3667" y="1698"/>
                  <a:ext cx="876" cy="21"/>
                </a:xfrm>
                <a:custGeom>
                  <a:avLst/>
                  <a:gdLst>
                    <a:gd name="T0" fmla="*/ 0 w 876"/>
                    <a:gd name="T1" fmla="*/ 0 h 21"/>
                    <a:gd name="T2" fmla="*/ 875 w 876"/>
                    <a:gd name="T3" fmla="*/ 0 h 21"/>
                    <a:gd name="T4" fmla="*/ 875 w 876"/>
                    <a:gd name="T5" fmla="*/ 20 h 21"/>
                    <a:gd name="T6" fmla="*/ 0 w 876"/>
                    <a:gd name="T7" fmla="*/ 20 h 21"/>
                    <a:gd name="T8" fmla="*/ 0 w 876"/>
                    <a:gd name="T9" fmla="*/ 0 h 21"/>
                    <a:gd name="T10" fmla="*/ 0 60000 65536"/>
                    <a:gd name="T11" fmla="*/ 0 60000 65536"/>
                    <a:gd name="T12" fmla="*/ 0 60000 65536"/>
                    <a:gd name="T13" fmla="*/ 0 60000 65536"/>
                    <a:gd name="T14" fmla="*/ 0 60000 65536"/>
                    <a:gd name="T15" fmla="*/ 0 w 876"/>
                    <a:gd name="T16" fmla="*/ 0 h 21"/>
                    <a:gd name="T17" fmla="*/ 876 w 876"/>
                    <a:gd name="T18" fmla="*/ 21 h 21"/>
                  </a:gdLst>
                  <a:ahLst/>
                  <a:cxnLst>
                    <a:cxn ang="T10">
                      <a:pos x="T0" y="T1"/>
                    </a:cxn>
                    <a:cxn ang="T11">
                      <a:pos x="T2" y="T3"/>
                    </a:cxn>
                    <a:cxn ang="T12">
                      <a:pos x="T4" y="T5"/>
                    </a:cxn>
                    <a:cxn ang="T13">
                      <a:pos x="T6" y="T7"/>
                    </a:cxn>
                    <a:cxn ang="T14">
                      <a:pos x="T8" y="T9"/>
                    </a:cxn>
                  </a:cxnLst>
                  <a:rect l="T15" t="T16" r="T17" b="T18"/>
                  <a:pathLst>
                    <a:path w="876" h="21">
                      <a:moveTo>
                        <a:pt x="0" y="0"/>
                      </a:moveTo>
                      <a:lnTo>
                        <a:pt x="875" y="0"/>
                      </a:lnTo>
                      <a:lnTo>
                        <a:pt x="875" y="20"/>
                      </a:lnTo>
                      <a:lnTo>
                        <a:pt x="0" y="20"/>
                      </a:lnTo>
                      <a:lnTo>
                        <a:pt x="0" y="0"/>
                      </a:lnTo>
                    </a:path>
                  </a:pathLst>
                </a:custGeom>
                <a:solidFill>
                  <a:srgbClr val="206020"/>
                </a:solidFill>
                <a:ln w="9525" cap="rnd">
                  <a:noFill/>
                  <a:round/>
                  <a:headEnd type="none" w="sm" len="sm"/>
                  <a:tailEnd type="none" w="sm" len="sm"/>
                </a:ln>
              </p:spPr>
              <p:txBody>
                <a:bodyPr/>
                <a:lstStyle/>
                <a:p>
                  <a:endParaRPr lang="en-US">
                    <a:solidFill>
                      <a:srgbClr val="FFFFFF"/>
                    </a:solidFill>
                  </a:endParaRPr>
                </a:p>
              </p:txBody>
            </p:sp>
            <p:sp>
              <p:nvSpPr>
                <p:cNvPr id="11501" name="Freeform 457"/>
                <p:cNvSpPr>
                  <a:spLocks/>
                </p:cNvSpPr>
                <p:nvPr/>
              </p:nvSpPr>
              <p:spPr bwMode="auto">
                <a:xfrm>
                  <a:off x="3667" y="1707"/>
                  <a:ext cx="876" cy="23"/>
                </a:xfrm>
                <a:custGeom>
                  <a:avLst/>
                  <a:gdLst>
                    <a:gd name="T0" fmla="*/ 0 w 876"/>
                    <a:gd name="T1" fmla="*/ 0 h 23"/>
                    <a:gd name="T2" fmla="*/ 875 w 876"/>
                    <a:gd name="T3" fmla="*/ 0 h 23"/>
                    <a:gd name="T4" fmla="*/ 875 w 876"/>
                    <a:gd name="T5" fmla="*/ 22 h 23"/>
                    <a:gd name="T6" fmla="*/ 0 w 876"/>
                    <a:gd name="T7" fmla="*/ 22 h 23"/>
                    <a:gd name="T8" fmla="*/ 0 w 876"/>
                    <a:gd name="T9" fmla="*/ 0 h 23"/>
                    <a:gd name="T10" fmla="*/ 0 60000 65536"/>
                    <a:gd name="T11" fmla="*/ 0 60000 65536"/>
                    <a:gd name="T12" fmla="*/ 0 60000 65536"/>
                    <a:gd name="T13" fmla="*/ 0 60000 65536"/>
                    <a:gd name="T14" fmla="*/ 0 60000 65536"/>
                    <a:gd name="T15" fmla="*/ 0 w 876"/>
                    <a:gd name="T16" fmla="*/ 0 h 23"/>
                    <a:gd name="T17" fmla="*/ 876 w 876"/>
                    <a:gd name="T18" fmla="*/ 23 h 23"/>
                  </a:gdLst>
                  <a:ahLst/>
                  <a:cxnLst>
                    <a:cxn ang="T10">
                      <a:pos x="T0" y="T1"/>
                    </a:cxn>
                    <a:cxn ang="T11">
                      <a:pos x="T2" y="T3"/>
                    </a:cxn>
                    <a:cxn ang="T12">
                      <a:pos x="T4" y="T5"/>
                    </a:cxn>
                    <a:cxn ang="T13">
                      <a:pos x="T6" y="T7"/>
                    </a:cxn>
                    <a:cxn ang="T14">
                      <a:pos x="T8" y="T9"/>
                    </a:cxn>
                  </a:cxnLst>
                  <a:rect l="T15" t="T16" r="T17" b="T18"/>
                  <a:pathLst>
                    <a:path w="876" h="23">
                      <a:moveTo>
                        <a:pt x="0" y="0"/>
                      </a:moveTo>
                      <a:lnTo>
                        <a:pt x="875" y="0"/>
                      </a:lnTo>
                      <a:lnTo>
                        <a:pt x="875" y="22"/>
                      </a:lnTo>
                      <a:lnTo>
                        <a:pt x="0" y="22"/>
                      </a:lnTo>
                      <a:lnTo>
                        <a:pt x="0" y="0"/>
                      </a:lnTo>
                    </a:path>
                  </a:pathLst>
                </a:custGeom>
                <a:solidFill>
                  <a:srgbClr val="205818"/>
                </a:solidFill>
                <a:ln w="9525" cap="rnd">
                  <a:noFill/>
                  <a:round/>
                  <a:headEnd type="none" w="sm" len="sm"/>
                  <a:tailEnd type="none" w="sm" len="sm"/>
                </a:ln>
              </p:spPr>
              <p:txBody>
                <a:bodyPr/>
                <a:lstStyle/>
                <a:p>
                  <a:endParaRPr lang="en-US">
                    <a:solidFill>
                      <a:srgbClr val="FFFFFF"/>
                    </a:solidFill>
                  </a:endParaRPr>
                </a:p>
              </p:txBody>
            </p:sp>
            <p:sp>
              <p:nvSpPr>
                <p:cNvPr id="11502" name="Freeform 458"/>
                <p:cNvSpPr>
                  <a:spLocks/>
                </p:cNvSpPr>
                <p:nvPr/>
              </p:nvSpPr>
              <p:spPr bwMode="auto">
                <a:xfrm>
                  <a:off x="3667" y="1718"/>
                  <a:ext cx="876" cy="21"/>
                </a:xfrm>
                <a:custGeom>
                  <a:avLst/>
                  <a:gdLst>
                    <a:gd name="T0" fmla="*/ 0 w 876"/>
                    <a:gd name="T1" fmla="*/ 0 h 21"/>
                    <a:gd name="T2" fmla="*/ 875 w 876"/>
                    <a:gd name="T3" fmla="*/ 0 h 21"/>
                    <a:gd name="T4" fmla="*/ 875 w 876"/>
                    <a:gd name="T5" fmla="*/ 20 h 21"/>
                    <a:gd name="T6" fmla="*/ 0 w 876"/>
                    <a:gd name="T7" fmla="*/ 20 h 21"/>
                    <a:gd name="T8" fmla="*/ 0 w 876"/>
                    <a:gd name="T9" fmla="*/ 0 h 21"/>
                    <a:gd name="T10" fmla="*/ 0 60000 65536"/>
                    <a:gd name="T11" fmla="*/ 0 60000 65536"/>
                    <a:gd name="T12" fmla="*/ 0 60000 65536"/>
                    <a:gd name="T13" fmla="*/ 0 60000 65536"/>
                    <a:gd name="T14" fmla="*/ 0 60000 65536"/>
                    <a:gd name="T15" fmla="*/ 0 w 876"/>
                    <a:gd name="T16" fmla="*/ 0 h 21"/>
                    <a:gd name="T17" fmla="*/ 876 w 876"/>
                    <a:gd name="T18" fmla="*/ 21 h 21"/>
                  </a:gdLst>
                  <a:ahLst/>
                  <a:cxnLst>
                    <a:cxn ang="T10">
                      <a:pos x="T0" y="T1"/>
                    </a:cxn>
                    <a:cxn ang="T11">
                      <a:pos x="T2" y="T3"/>
                    </a:cxn>
                    <a:cxn ang="T12">
                      <a:pos x="T4" y="T5"/>
                    </a:cxn>
                    <a:cxn ang="T13">
                      <a:pos x="T6" y="T7"/>
                    </a:cxn>
                    <a:cxn ang="T14">
                      <a:pos x="T8" y="T9"/>
                    </a:cxn>
                  </a:cxnLst>
                  <a:rect l="T15" t="T16" r="T17" b="T18"/>
                  <a:pathLst>
                    <a:path w="876" h="21">
                      <a:moveTo>
                        <a:pt x="0" y="0"/>
                      </a:moveTo>
                      <a:lnTo>
                        <a:pt x="875" y="0"/>
                      </a:lnTo>
                      <a:lnTo>
                        <a:pt x="875" y="20"/>
                      </a:lnTo>
                      <a:lnTo>
                        <a:pt x="0" y="20"/>
                      </a:lnTo>
                      <a:lnTo>
                        <a:pt x="0" y="0"/>
                      </a:lnTo>
                    </a:path>
                  </a:pathLst>
                </a:custGeom>
                <a:solidFill>
                  <a:srgbClr val="185018"/>
                </a:solidFill>
                <a:ln w="9525" cap="rnd">
                  <a:noFill/>
                  <a:round/>
                  <a:headEnd type="none" w="sm" len="sm"/>
                  <a:tailEnd type="none" w="sm" len="sm"/>
                </a:ln>
              </p:spPr>
              <p:txBody>
                <a:bodyPr/>
                <a:lstStyle/>
                <a:p>
                  <a:endParaRPr lang="en-US">
                    <a:solidFill>
                      <a:srgbClr val="FFFFFF"/>
                    </a:solidFill>
                  </a:endParaRPr>
                </a:p>
              </p:txBody>
            </p:sp>
            <p:sp>
              <p:nvSpPr>
                <p:cNvPr id="11503" name="Freeform 459"/>
                <p:cNvSpPr>
                  <a:spLocks/>
                </p:cNvSpPr>
                <p:nvPr/>
              </p:nvSpPr>
              <p:spPr bwMode="auto">
                <a:xfrm>
                  <a:off x="3667" y="1727"/>
                  <a:ext cx="876" cy="21"/>
                </a:xfrm>
                <a:custGeom>
                  <a:avLst/>
                  <a:gdLst>
                    <a:gd name="T0" fmla="*/ 0 w 876"/>
                    <a:gd name="T1" fmla="*/ 0 h 21"/>
                    <a:gd name="T2" fmla="*/ 875 w 876"/>
                    <a:gd name="T3" fmla="*/ 0 h 21"/>
                    <a:gd name="T4" fmla="*/ 875 w 876"/>
                    <a:gd name="T5" fmla="*/ 20 h 21"/>
                    <a:gd name="T6" fmla="*/ 0 w 876"/>
                    <a:gd name="T7" fmla="*/ 20 h 21"/>
                    <a:gd name="T8" fmla="*/ 0 w 876"/>
                    <a:gd name="T9" fmla="*/ 0 h 21"/>
                    <a:gd name="T10" fmla="*/ 0 60000 65536"/>
                    <a:gd name="T11" fmla="*/ 0 60000 65536"/>
                    <a:gd name="T12" fmla="*/ 0 60000 65536"/>
                    <a:gd name="T13" fmla="*/ 0 60000 65536"/>
                    <a:gd name="T14" fmla="*/ 0 60000 65536"/>
                    <a:gd name="T15" fmla="*/ 0 w 876"/>
                    <a:gd name="T16" fmla="*/ 0 h 21"/>
                    <a:gd name="T17" fmla="*/ 876 w 876"/>
                    <a:gd name="T18" fmla="*/ 21 h 21"/>
                  </a:gdLst>
                  <a:ahLst/>
                  <a:cxnLst>
                    <a:cxn ang="T10">
                      <a:pos x="T0" y="T1"/>
                    </a:cxn>
                    <a:cxn ang="T11">
                      <a:pos x="T2" y="T3"/>
                    </a:cxn>
                    <a:cxn ang="T12">
                      <a:pos x="T4" y="T5"/>
                    </a:cxn>
                    <a:cxn ang="T13">
                      <a:pos x="T6" y="T7"/>
                    </a:cxn>
                    <a:cxn ang="T14">
                      <a:pos x="T8" y="T9"/>
                    </a:cxn>
                  </a:cxnLst>
                  <a:rect l="T15" t="T16" r="T17" b="T18"/>
                  <a:pathLst>
                    <a:path w="876" h="21">
                      <a:moveTo>
                        <a:pt x="0" y="0"/>
                      </a:moveTo>
                      <a:lnTo>
                        <a:pt x="875" y="0"/>
                      </a:lnTo>
                      <a:lnTo>
                        <a:pt x="875" y="20"/>
                      </a:lnTo>
                      <a:lnTo>
                        <a:pt x="0" y="20"/>
                      </a:lnTo>
                      <a:lnTo>
                        <a:pt x="0" y="0"/>
                      </a:lnTo>
                    </a:path>
                  </a:pathLst>
                </a:custGeom>
                <a:solidFill>
                  <a:srgbClr val="184818"/>
                </a:solidFill>
                <a:ln w="9525" cap="rnd">
                  <a:noFill/>
                  <a:round/>
                  <a:headEnd type="none" w="sm" len="sm"/>
                  <a:tailEnd type="none" w="sm" len="sm"/>
                </a:ln>
              </p:spPr>
              <p:txBody>
                <a:bodyPr/>
                <a:lstStyle/>
                <a:p>
                  <a:endParaRPr lang="en-US">
                    <a:solidFill>
                      <a:srgbClr val="FFFFFF"/>
                    </a:solidFill>
                  </a:endParaRPr>
                </a:p>
              </p:txBody>
            </p:sp>
            <p:sp>
              <p:nvSpPr>
                <p:cNvPr id="11504" name="Freeform 460"/>
                <p:cNvSpPr>
                  <a:spLocks/>
                </p:cNvSpPr>
                <p:nvPr/>
              </p:nvSpPr>
              <p:spPr bwMode="auto">
                <a:xfrm>
                  <a:off x="3667" y="1735"/>
                  <a:ext cx="876" cy="23"/>
                </a:xfrm>
                <a:custGeom>
                  <a:avLst/>
                  <a:gdLst>
                    <a:gd name="T0" fmla="*/ 0 w 876"/>
                    <a:gd name="T1" fmla="*/ 0 h 23"/>
                    <a:gd name="T2" fmla="*/ 875 w 876"/>
                    <a:gd name="T3" fmla="*/ 0 h 23"/>
                    <a:gd name="T4" fmla="*/ 875 w 876"/>
                    <a:gd name="T5" fmla="*/ 22 h 23"/>
                    <a:gd name="T6" fmla="*/ 0 w 876"/>
                    <a:gd name="T7" fmla="*/ 22 h 23"/>
                    <a:gd name="T8" fmla="*/ 0 w 876"/>
                    <a:gd name="T9" fmla="*/ 0 h 23"/>
                    <a:gd name="T10" fmla="*/ 0 60000 65536"/>
                    <a:gd name="T11" fmla="*/ 0 60000 65536"/>
                    <a:gd name="T12" fmla="*/ 0 60000 65536"/>
                    <a:gd name="T13" fmla="*/ 0 60000 65536"/>
                    <a:gd name="T14" fmla="*/ 0 60000 65536"/>
                    <a:gd name="T15" fmla="*/ 0 w 876"/>
                    <a:gd name="T16" fmla="*/ 0 h 23"/>
                    <a:gd name="T17" fmla="*/ 876 w 876"/>
                    <a:gd name="T18" fmla="*/ 23 h 23"/>
                  </a:gdLst>
                  <a:ahLst/>
                  <a:cxnLst>
                    <a:cxn ang="T10">
                      <a:pos x="T0" y="T1"/>
                    </a:cxn>
                    <a:cxn ang="T11">
                      <a:pos x="T2" y="T3"/>
                    </a:cxn>
                    <a:cxn ang="T12">
                      <a:pos x="T4" y="T5"/>
                    </a:cxn>
                    <a:cxn ang="T13">
                      <a:pos x="T6" y="T7"/>
                    </a:cxn>
                    <a:cxn ang="T14">
                      <a:pos x="T8" y="T9"/>
                    </a:cxn>
                  </a:cxnLst>
                  <a:rect l="T15" t="T16" r="T17" b="T18"/>
                  <a:pathLst>
                    <a:path w="876" h="23">
                      <a:moveTo>
                        <a:pt x="0" y="0"/>
                      </a:moveTo>
                      <a:lnTo>
                        <a:pt x="875" y="0"/>
                      </a:lnTo>
                      <a:lnTo>
                        <a:pt x="875" y="22"/>
                      </a:lnTo>
                      <a:lnTo>
                        <a:pt x="0" y="22"/>
                      </a:lnTo>
                      <a:lnTo>
                        <a:pt x="0" y="0"/>
                      </a:lnTo>
                    </a:path>
                  </a:pathLst>
                </a:custGeom>
                <a:solidFill>
                  <a:srgbClr val="104010"/>
                </a:solidFill>
                <a:ln w="9525" cap="rnd">
                  <a:noFill/>
                  <a:round/>
                  <a:headEnd type="none" w="sm" len="sm"/>
                  <a:tailEnd type="none" w="sm" len="sm"/>
                </a:ln>
              </p:spPr>
              <p:txBody>
                <a:bodyPr/>
                <a:lstStyle/>
                <a:p>
                  <a:endParaRPr lang="en-US">
                    <a:solidFill>
                      <a:srgbClr val="FFFFFF"/>
                    </a:solidFill>
                  </a:endParaRPr>
                </a:p>
              </p:txBody>
            </p:sp>
            <p:sp>
              <p:nvSpPr>
                <p:cNvPr id="11505" name="Rectangle 461"/>
                <p:cNvSpPr>
                  <a:spLocks noChangeArrowheads="1"/>
                </p:cNvSpPr>
                <p:nvPr/>
              </p:nvSpPr>
              <p:spPr bwMode="auto">
                <a:xfrm>
                  <a:off x="3736" y="1647"/>
                  <a:ext cx="115" cy="63"/>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sp>
              <p:nvSpPr>
                <p:cNvPr id="11506" name="Rectangle 462" descr="Narrow vertical"/>
                <p:cNvSpPr>
                  <a:spLocks noChangeArrowheads="1"/>
                </p:cNvSpPr>
                <p:nvPr/>
              </p:nvSpPr>
              <p:spPr bwMode="auto">
                <a:xfrm>
                  <a:off x="3694" y="1748"/>
                  <a:ext cx="390" cy="17"/>
                </a:xfrm>
                <a:prstGeom prst="rect">
                  <a:avLst/>
                </a:prstGeom>
                <a:pattFill prst="narVert">
                  <a:fgClr>
                    <a:srgbClr val="FF9900"/>
                  </a:fgClr>
                  <a:bgClr>
                    <a:srgbClr val="FFFF00"/>
                  </a:bgClr>
                </a:pattFill>
                <a:ln w="12700">
                  <a:solidFill>
                    <a:srgbClr val="000000"/>
                  </a:solidFill>
                  <a:miter lim="800000"/>
                  <a:headEnd/>
                  <a:tailEnd/>
                </a:ln>
              </p:spPr>
              <p:txBody>
                <a:bodyPr wrap="none" anchor="ctr"/>
                <a:lstStyle/>
                <a:p>
                  <a:endParaRPr lang="en-US">
                    <a:solidFill>
                      <a:srgbClr val="FFFFFF"/>
                    </a:solidFill>
                  </a:endParaRPr>
                </a:p>
              </p:txBody>
            </p:sp>
            <p:sp>
              <p:nvSpPr>
                <p:cNvPr id="11507" name="Rectangle 463" descr="Narrow vertical"/>
                <p:cNvSpPr>
                  <a:spLocks noChangeArrowheads="1"/>
                </p:cNvSpPr>
                <p:nvPr/>
              </p:nvSpPr>
              <p:spPr bwMode="auto">
                <a:xfrm>
                  <a:off x="4127" y="1748"/>
                  <a:ext cx="390" cy="17"/>
                </a:xfrm>
                <a:prstGeom prst="rect">
                  <a:avLst/>
                </a:prstGeom>
                <a:pattFill prst="narVert">
                  <a:fgClr>
                    <a:srgbClr val="FF9900"/>
                  </a:fgClr>
                  <a:bgClr>
                    <a:srgbClr val="FFFF00"/>
                  </a:bgClr>
                </a:pattFill>
                <a:ln w="12700">
                  <a:solidFill>
                    <a:srgbClr val="000000"/>
                  </a:solidFill>
                  <a:miter lim="800000"/>
                  <a:headEnd/>
                  <a:tailEnd/>
                </a:ln>
              </p:spPr>
              <p:txBody>
                <a:bodyPr wrap="none" anchor="ctr"/>
                <a:lstStyle/>
                <a:p>
                  <a:endParaRPr lang="en-US">
                    <a:solidFill>
                      <a:srgbClr val="FFFFFF"/>
                    </a:solidFill>
                  </a:endParaRPr>
                </a:p>
              </p:txBody>
            </p:sp>
            <p:sp>
              <p:nvSpPr>
                <p:cNvPr id="11508" name="Rectangle 464"/>
                <p:cNvSpPr>
                  <a:spLocks noChangeArrowheads="1"/>
                </p:cNvSpPr>
                <p:nvPr/>
              </p:nvSpPr>
              <p:spPr bwMode="auto">
                <a:xfrm>
                  <a:off x="3894" y="1647"/>
                  <a:ext cx="119" cy="61"/>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sp>
              <p:nvSpPr>
                <p:cNvPr id="11509" name="Rectangle 465"/>
                <p:cNvSpPr>
                  <a:spLocks noChangeArrowheads="1"/>
                </p:cNvSpPr>
                <p:nvPr/>
              </p:nvSpPr>
              <p:spPr bwMode="auto">
                <a:xfrm>
                  <a:off x="4053" y="1647"/>
                  <a:ext cx="117" cy="63"/>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sp>
              <p:nvSpPr>
                <p:cNvPr id="11510" name="Rectangle 466"/>
                <p:cNvSpPr>
                  <a:spLocks noChangeArrowheads="1"/>
                </p:cNvSpPr>
                <p:nvPr/>
              </p:nvSpPr>
              <p:spPr bwMode="auto">
                <a:xfrm>
                  <a:off x="4212" y="1647"/>
                  <a:ext cx="116" cy="61"/>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sp>
              <p:nvSpPr>
                <p:cNvPr id="11511" name="Rectangle 467"/>
                <p:cNvSpPr>
                  <a:spLocks noChangeArrowheads="1"/>
                </p:cNvSpPr>
                <p:nvPr/>
              </p:nvSpPr>
              <p:spPr bwMode="auto">
                <a:xfrm>
                  <a:off x="4370" y="1647"/>
                  <a:ext cx="118" cy="61"/>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grpSp>
          <p:grpSp>
            <p:nvGrpSpPr>
              <p:cNvPr id="11817" name="Group 468"/>
              <p:cNvGrpSpPr>
                <a:grpSpLocks/>
              </p:cNvGrpSpPr>
              <p:nvPr/>
            </p:nvGrpSpPr>
            <p:grpSpPr bwMode="auto">
              <a:xfrm rot="-1273006">
                <a:off x="4716" y="1855"/>
                <a:ext cx="462" cy="182"/>
                <a:chOff x="3667" y="1613"/>
                <a:chExt cx="876" cy="152"/>
              </a:xfrm>
            </p:grpSpPr>
            <p:sp>
              <p:nvSpPr>
                <p:cNvPr id="11468" name="Rectangle 469"/>
                <p:cNvSpPr>
                  <a:spLocks noChangeArrowheads="1"/>
                </p:cNvSpPr>
                <p:nvPr/>
              </p:nvSpPr>
              <p:spPr bwMode="auto">
                <a:xfrm>
                  <a:off x="3678" y="1694"/>
                  <a:ext cx="390" cy="21"/>
                </a:xfrm>
                <a:prstGeom prst="rect">
                  <a:avLst/>
                </a:prstGeom>
                <a:noFill/>
                <a:ln w="12700">
                  <a:solidFill>
                    <a:srgbClr val="000000"/>
                  </a:solidFill>
                  <a:miter lim="800000"/>
                  <a:headEnd/>
                  <a:tailEnd/>
                </a:ln>
              </p:spPr>
              <p:txBody>
                <a:bodyPr wrap="none" anchor="ctr"/>
                <a:lstStyle/>
                <a:p>
                  <a:endParaRPr lang="en-US">
                    <a:solidFill>
                      <a:srgbClr val="FFFFFF"/>
                    </a:solidFill>
                  </a:endParaRPr>
                </a:p>
              </p:txBody>
            </p:sp>
            <p:sp>
              <p:nvSpPr>
                <p:cNvPr id="11469" name="Rectangle 470"/>
                <p:cNvSpPr>
                  <a:spLocks noChangeArrowheads="1"/>
                </p:cNvSpPr>
                <p:nvPr/>
              </p:nvSpPr>
              <p:spPr bwMode="auto">
                <a:xfrm>
                  <a:off x="4113" y="1694"/>
                  <a:ext cx="390" cy="21"/>
                </a:xfrm>
                <a:prstGeom prst="rect">
                  <a:avLst/>
                </a:prstGeom>
                <a:noFill/>
                <a:ln w="12700">
                  <a:solidFill>
                    <a:srgbClr val="000000"/>
                  </a:solidFill>
                  <a:miter lim="800000"/>
                  <a:headEnd/>
                  <a:tailEnd/>
                </a:ln>
              </p:spPr>
              <p:txBody>
                <a:bodyPr wrap="none" anchor="ctr"/>
                <a:lstStyle/>
                <a:p>
                  <a:endParaRPr lang="en-US">
                    <a:solidFill>
                      <a:srgbClr val="FFFFFF"/>
                    </a:solidFill>
                  </a:endParaRPr>
                </a:p>
              </p:txBody>
            </p:sp>
            <p:sp>
              <p:nvSpPr>
                <p:cNvPr id="11470" name="Freeform 471"/>
                <p:cNvSpPr>
                  <a:spLocks/>
                </p:cNvSpPr>
                <p:nvPr/>
              </p:nvSpPr>
              <p:spPr bwMode="auto">
                <a:xfrm>
                  <a:off x="3667" y="1613"/>
                  <a:ext cx="876" cy="22"/>
                </a:xfrm>
                <a:custGeom>
                  <a:avLst/>
                  <a:gdLst>
                    <a:gd name="T0" fmla="*/ 0 w 876"/>
                    <a:gd name="T1" fmla="*/ 0 h 22"/>
                    <a:gd name="T2" fmla="*/ 875 w 876"/>
                    <a:gd name="T3" fmla="*/ 0 h 22"/>
                    <a:gd name="T4" fmla="*/ 875 w 876"/>
                    <a:gd name="T5" fmla="*/ 21 h 22"/>
                    <a:gd name="T6" fmla="*/ 0 w 876"/>
                    <a:gd name="T7" fmla="*/ 21 h 22"/>
                    <a:gd name="T8" fmla="*/ 0 w 876"/>
                    <a:gd name="T9" fmla="*/ 0 h 22"/>
                    <a:gd name="T10" fmla="*/ 0 60000 65536"/>
                    <a:gd name="T11" fmla="*/ 0 60000 65536"/>
                    <a:gd name="T12" fmla="*/ 0 60000 65536"/>
                    <a:gd name="T13" fmla="*/ 0 60000 65536"/>
                    <a:gd name="T14" fmla="*/ 0 60000 65536"/>
                    <a:gd name="T15" fmla="*/ 0 w 876"/>
                    <a:gd name="T16" fmla="*/ 0 h 22"/>
                    <a:gd name="T17" fmla="*/ 876 w 876"/>
                    <a:gd name="T18" fmla="*/ 22 h 22"/>
                  </a:gdLst>
                  <a:ahLst/>
                  <a:cxnLst>
                    <a:cxn ang="T10">
                      <a:pos x="T0" y="T1"/>
                    </a:cxn>
                    <a:cxn ang="T11">
                      <a:pos x="T2" y="T3"/>
                    </a:cxn>
                    <a:cxn ang="T12">
                      <a:pos x="T4" y="T5"/>
                    </a:cxn>
                    <a:cxn ang="T13">
                      <a:pos x="T6" y="T7"/>
                    </a:cxn>
                    <a:cxn ang="T14">
                      <a:pos x="T8" y="T9"/>
                    </a:cxn>
                  </a:cxnLst>
                  <a:rect l="T15" t="T16" r="T17" b="T18"/>
                  <a:pathLst>
                    <a:path w="876" h="22">
                      <a:moveTo>
                        <a:pt x="0" y="0"/>
                      </a:moveTo>
                      <a:lnTo>
                        <a:pt x="875" y="0"/>
                      </a:lnTo>
                      <a:lnTo>
                        <a:pt x="875" y="21"/>
                      </a:lnTo>
                      <a:lnTo>
                        <a:pt x="0" y="21"/>
                      </a:lnTo>
                      <a:lnTo>
                        <a:pt x="0" y="0"/>
                      </a:lnTo>
                    </a:path>
                  </a:pathLst>
                </a:custGeom>
                <a:solidFill>
                  <a:srgbClr val="339933"/>
                </a:solidFill>
                <a:ln w="9525" cap="rnd">
                  <a:noFill/>
                  <a:round/>
                  <a:headEnd type="none" w="sm" len="sm"/>
                  <a:tailEnd type="none" w="sm" len="sm"/>
                </a:ln>
              </p:spPr>
              <p:txBody>
                <a:bodyPr/>
                <a:lstStyle/>
                <a:p>
                  <a:endParaRPr lang="en-US">
                    <a:solidFill>
                      <a:srgbClr val="FFFFFF"/>
                    </a:solidFill>
                  </a:endParaRPr>
                </a:p>
              </p:txBody>
            </p:sp>
            <p:sp>
              <p:nvSpPr>
                <p:cNvPr id="11471" name="Freeform 472"/>
                <p:cNvSpPr>
                  <a:spLocks/>
                </p:cNvSpPr>
                <p:nvPr/>
              </p:nvSpPr>
              <p:spPr bwMode="auto">
                <a:xfrm>
                  <a:off x="3667" y="1631"/>
                  <a:ext cx="876" cy="23"/>
                </a:xfrm>
                <a:custGeom>
                  <a:avLst/>
                  <a:gdLst>
                    <a:gd name="T0" fmla="*/ 0 w 876"/>
                    <a:gd name="T1" fmla="*/ 0 h 23"/>
                    <a:gd name="T2" fmla="*/ 875 w 876"/>
                    <a:gd name="T3" fmla="*/ 0 h 23"/>
                    <a:gd name="T4" fmla="*/ 875 w 876"/>
                    <a:gd name="T5" fmla="*/ 22 h 23"/>
                    <a:gd name="T6" fmla="*/ 0 w 876"/>
                    <a:gd name="T7" fmla="*/ 22 h 23"/>
                    <a:gd name="T8" fmla="*/ 0 w 876"/>
                    <a:gd name="T9" fmla="*/ 0 h 23"/>
                    <a:gd name="T10" fmla="*/ 0 60000 65536"/>
                    <a:gd name="T11" fmla="*/ 0 60000 65536"/>
                    <a:gd name="T12" fmla="*/ 0 60000 65536"/>
                    <a:gd name="T13" fmla="*/ 0 60000 65536"/>
                    <a:gd name="T14" fmla="*/ 0 60000 65536"/>
                    <a:gd name="T15" fmla="*/ 0 w 876"/>
                    <a:gd name="T16" fmla="*/ 0 h 23"/>
                    <a:gd name="T17" fmla="*/ 876 w 876"/>
                    <a:gd name="T18" fmla="*/ 23 h 23"/>
                  </a:gdLst>
                  <a:ahLst/>
                  <a:cxnLst>
                    <a:cxn ang="T10">
                      <a:pos x="T0" y="T1"/>
                    </a:cxn>
                    <a:cxn ang="T11">
                      <a:pos x="T2" y="T3"/>
                    </a:cxn>
                    <a:cxn ang="T12">
                      <a:pos x="T4" y="T5"/>
                    </a:cxn>
                    <a:cxn ang="T13">
                      <a:pos x="T6" y="T7"/>
                    </a:cxn>
                    <a:cxn ang="T14">
                      <a:pos x="T8" y="T9"/>
                    </a:cxn>
                  </a:cxnLst>
                  <a:rect l="T15" t="T16" r="T17" b="T18"/>
                  <a:pathLst>
                    <a:path w="876" h="23">
                      <a:moveTo>
                        <a:pt x="0" y="0"/>
                      </a:moveTo>
                      <a:lnTo>
                        <a:pt x="875" y="0"/>
                      </a:lnTo>
                      <a:lnTo>
                        <a:pt x="875" y="22"/>
                      </a:lnTo>
                      <a:lnTo>
                        <a:pt x="0" y="22"/>
                      </a:lnTo>
                      <a:lnTo>
                        <a:pt x="0" y="0"/>
                      </a:lnTo>
                    </a:path>
                  </a:pathLst>
                </a:custGeom>
                <a:solidFill>
                  <a:srgbClr val="309830"/>
                </a:solidFill>
                <a:ln w="9525" cap="rnd">
                  <a:noFill/>
                  <a:round/>
                  <a:headEnd type="none" w="sm" len="sm"/>
                  <a:tailEnd type="none" w="sm" len="sm"/>
                </a:ln>
              </p:spPr>
              <p:txBody>
                <a:bodyPr/>
                <a:lstStyle/>
                <a:p>
                  <a:endParaRPr lang="en-US">
                    <a:solidFill>
                      <a:srgbClr val="FFFFFF"/>
                    </a:solidFill>
                  </a:endParaRPr>
                </a:p>
              </p:txBody>
            </p:sp>
            <p:sp>
              <p:nvSpPr>
                <p:cNvPr id="11472" name="Freeform 473"/>
                <p:cNvSpPr>
                  <a:spLocks/>
                </p:cNvSpPr>
                <p:nvPr/>
              </p:nvSpPr>
              <p:spPr bwMode="auto">
                <a:xfrm>
                  <a:off x="3667" y="1641"/>
                  <a:ext cx="876" cy="20"/>
                </a:xfrm>
                <a:custGeom>
                  <a:avLst/>
                  <a:gdLst>
                    <a:gd name="T0" fmla="*/ 0 w 876"/>
                    <a:gd name="T1" fmla="*/ 0 h 20"/>
                    <a:gd name="T2" fmla="*/ 875 w 876"/>
                    <a:gd name="T3" fmla="*/ 0 h 20"/>
                    <a:gd name="T4" fmla="*/ 875 w 876"/>
                    <a:gd name="T5" fmla="*/ 19 h 20"/>
                    <a:gd name="T6" fmla="*/ 0 w 876"/>
                    <a:gd name="T7" fmla="*/ 19 h 20"/>
                    <a:gd name="T8" fmla="*/ 0 w 876"/>
                    <a:gd name="T9" fmla="*/ 0 h 20"/>
                    <a:gd name="T10" fmla="*/ 0 60000 65536"/>
                    <a:gd name="T11" fmla="*/ 0 60000 65536"/>
                    <a:gd name="T12" fmla="*/ 0 60000 65536"/>
                    <a:gd name="T13" fmla="*/ 0 60000 65536"/>
                    <a:gd name="T14" fmla="*/ 0 60000 65536"/>
                    <a:gd name="T15" fmla="*/ 0 w 876"/>
                    <a:gd name="T16" fmla="*/ 0 h 20"/>
                    <a:gd name="T17" fmla="*/ 876 w 876"/>
                    <a:gd name="T18" fmla="*/ 20 h 20"/>
                  </a:gdLst>
                  <a:ahLst/>
                  <a:cxnLst>
                    <a:cxn ang="T10">
                      <a:pos x="T0" y="T1"/>
                    </a:cxn>
                    <a:cxn ang="T11">
                      <a:pos x="T2" y="T3"/>
                    </a:cxn>
                    <a:cxn ang="T12">
                      <a:pos x="T4" y="T5"/>
                    </a:cxn>
                    <a:cxn ang="T13">
                      <a:pos x="T6" y="T7"/>
                    </a:cxn>
                    <a:cxn ang="T14">
                      <a:pos x="T8" y="T9"/>
                    </a:cxn>
                  </a:cxnLst>
                  <a:rect l="T15" t="T16" r="T17" b="T18"/>
                  <a:pathLst>
                    <a:path w="876" h="20">
                      <a:moveTo>
                        <a:pt x="0" y="0"/>
                      </a:moveTo>
                      <a:lnTo>
                        <a:pt x="875" y="0"/>
                      </a:lnTo>
                      <a:lnTo>
                        <a:pt x="875" y="19"/>
                      </a:lnTo>
                      <a:lnTo>
                        <a:pt x="0" y="19"/>
                      </a:lnTo>
                      <a:lnTo>
                        <a:pt x="0" y="0"/>
                      </a:lnTo>
                    </a:path>
                  </a:pathLst>
                </a:custGeom>
                <a:solidFill>
                  <a:srgbClr val="309030"/>
                </a:solidFill>
                <a:ln w="9525" cap="rnd">
                  <a:noFill/>
                  <a:round/>
                  <a:headEnd type="none" w="sm" len="sm"/>
                  <a:tailEnd type="none" w="sm" len="sm"/>
                </a:ln>
              </p:spPr>
              <p:txBody>
                <a:bodyPr/>
                <a:lstStyle/>
                <a:p>
                  <a:endParaRPr lang="en-US">
                    <a:solidFill>
                      <a:srgbClr val="FFFFFF"/>
                    </a:solidFill>
                  </a:endParaRPr>
                </a:p>
              </p:txBody>
            </p:sp>
            <p:sp>
              <p:nvSpPr>
                <p:cNvPr id="11473" name="Freeform 474"/>
                <p:cNvSpPr>
                  <a:spLocks/>
                </p:cNvSpPr>
                <p:nvPr/>
              </p:nvSpPr>
              <p:spPr bwMode="auto">
                <a:xfrm>
                  <a:off x="3667" y="1650"/>
                  <a:ext cx="876" cy="22"/>
                </a:xfrm>
                <a:custGeom>
                  <a:avLst/>
                  <a:gdLst>
                    <a:gd name="T0" fmla="*/ 0 w 876"/>
                    <a:gd name="T1" fmla="*/ 0 h 22"/>
                    <a:gd name="T2" fmla="*/ 875 w 876"/>
                    <a:gd name="T3" fmla="*/ 0 h 22"/>
                    <a:gd name="T4" fmla="*/ 875 w 876"/>
                    <a:gd name="T5" fmla="*/ 21 h 22"/>
                    <a:gd name="T6" fmla="*/ 0 w 876"/>
                    <a:gd name="T7" fmla="*/ 21 h 22"/>
                    <a:gd name="T8" fmla="*/ 0 w 876"/>
                    <a:gd name="T9" fmla="*/ 0 h 22"/>
                    <a:gd name="T10" fmla="*/ 0 60000 65536"/>
                    <a:gd name="T11" fmla="*/ 0 60000 65536"/>
                    <a:gd name="T12" fmla="*/ 0 60000 65536"/>
                    <a:gd name="T13" fmla="*/ 0 60000 65536"/>
                    <a:gd name="T14" fmla="*/ 0 60000 65536"/>
                    <a:gd name="T15" fmla="*/ 0 w 876"/>
                    <a:gd name="T16" fmla="*/ 0 h 22"/>
                    <a:gd name="T17" fmla="*/ 876 w 876"/>
                    <a:gd name="T18" fmla="*/ 22 h 22"/>
                  </a:gdLst>
                  <a:ahLst/>
                  <a:cxnLst>
                    <a:cxn ang="T10">
                      <a:pos x="T0" y="T1"/>
                    </a:cxn>
                    <a:cxn ang="T11">
                      <a:pos x="T2" y="T3"/>
                    </a:cxn>
                    <a:cxn ang="T12">
                      <a:pos x="T4" y="T5"/>
                    </a:cxn>
                    <a:cxn ang="T13">
                      <a:pos x="T6" y="T7"/>
                    </a:cxn>
                    <a:cxn ang="T14">
                      <a:pos x="T8" y="T9"/>
                    </a:cxn>
                  </a:cxnLst>
                  <a:rect l="T15" t="T16" r="T17" b="T18"/>
                  <a:pathLst>
                    <a:path w="876" h="22">
                      <a:moveTo>
                        <a:pt x="0" y="0"/>
                      </a:moveTo>
                      <a:lnTo>
                        <a:pt x="875" y="0"/>
                      </a:lnTo>
                      <a:lnTo>
                        <a:pt x="875" y="21"/>
                      </a:lnTo>
                      <a:lnTo>
                        <a:pt x="0" y="21"/>
                      </a:lnTo>
                      <a:lnTo>
                        <a:pt x="0" y="0"/>
                      </a:lnTo>
                    </a:path>
                  </a:pathLst>
                </a:custGeom>
                <a:solidFill>
                  <a:srgbClr val="288828"/>
                </a:solidFill>
                <a:ln w="9525" cap="rnd">
                  <a:noFill/>
                  <a:round/>
                  <a:headEnd type="none" w="sm" len="sm"/>
                  <a:tailEnd type="none" w="sm" len="sm"/>
                </a:ln>
              </p:spPr>
              <p:txBody>
                <a:bodyPr/>
                <a:lstStyle/>
                <a:p>
                  <a:endParaRPr lang="en-US">
                    <a:solidFill>
                      <a:srgbClr val="FFFFFF"/>
                    </a:solidFill>
                  </a:endParaRPr>
                </a:p>
              </p:txBody>
            </p:sp>
            <p:sp>
              <p:nvSpPr>
                <p:cNvPr id="11474" name="Freeform 475"/>
                <p:cNvSpPr>
                  <a:spLocks/>
                </p:cNvSpPr>
                <p:nvPr/>
              </p:nvSpPr>
              <p:spPr bwMode="auto">
                <a:xfrm>
                  <a:off x="3667" y="1658"/>
                  <a:ext cx="876" cy="22"/>
                </a:xfrm>
                <a:custGeom>
                  <a:avLst/>
                  <a:gdLst>
                    <a:gd name="T0" fmla="*/ 0 w 876"/>
                    <a:gd name="T1" fmla="*/ 0 h 22"/>
                    <a:gd name="T2" fmla="*/ 875 w 876"/>
                    <a:gd name="T3" fmla="*/ 0 h 22"/>
                    <a:gd name="T4" fmla="*/ 875 w 876"/>
                    <a:gd name="T5" fmla="*/ 21 h 22"/>
                    <a:gd name="T6" fmla="*/ 0 w 876"/>
                    <a:gd name="T7" fmla="*/ 21 h 22"/>
                    <a:gd name="T8" fmla="*/ 0 w 876"/>
                    <a:gd name="T9" fmla="*/ 0 h 22"/>
                    <a:gd name="T10" fmla="*/ 0 60000 65536"/>
                    <a:gd name="T11" fmla="*/ 0 60000 65536"/>
                    <a:gd name="T12" fmla="*/ 0 60000 65536"/>
                    <a:gd name="T13" fmla="*/ 0 60000 65536"/>
                    <a:gd name="T14" fmla="*/ 0 60000 65536"/>
                    <a:gd name="T15" fmla="*/ 0 w 876"/>
                    <a:gd name="T16" fmla="*/ 0 h 22"/>
                    <a:gd name="T17" fmla="*/ 876 w 876"/>
                    <a:gd name="T18" fmla="*/ 22 h 22"/>
                  </a:gdLst>
                  <a:ahLst/>
                  <a:cxnLst>
                    <a:cxn ang="T10">
                      <a:pos x="T0" y="T1"/>
                    </a:cxn>
                    <a:cxn ang="T11">
                      <a:pos x="T2" y="T3"/>
                    </a:cxn>
                    <a:cxn ang="T12">
                      <a:pos x="T4" y="T5"/>
                    </a:cxn>
                    <a:cxn ang="T13">
                      <a:pos x="T6" y="T7"/>
                    </a:cxn>
                    <a:cxn ang="T14">
                      <a:pos x="T8" y="T9"/>
                    </a:cxn>
                  </a:cxnLst>
                  <a:rect l="T15" t="T16" r="T17" b="T18"/>
                  <a:pathLst>
                    <a:path w="876" h="22">
                      <a:moveTo>
                        <a:pt x="0" y="0"/>
                      </a:moveTo>
                      <a:lnTo>
                        <a:pt x="875" y="0"/>
                      </a:lnTo>
                      <a:lnTo>
                        <a:pt x="875" y="21"/>
                      </a:lnTo>
                      <a:lnTo>
                        <a:pt x="0" y="21"/>
                      </a:lnTo>
                      <a:lnTo>
                        <a:pt x="0" y="0"/>
                      </a:lnTo>
                    </a:path>
                  </a:pathLst>
                </a:custGeom>
                <a:solidFill>
                  <a:srgbClr val="288028"/>
                </a:solidFill>
                <a:ln w="9525" cap="rnd">
                  <a:noFill/>
                  <a:round/>
                  <a:headEnd type="none" w="sm" len="sm"/>
                  <a:tailEnd type="none" w="sm" len="sm"/>
                </a:ln>
              </p:spPr>
              <p:txBody>
                <a:bodyPr/>
                <a:lstStyle/>
                <a:p>
                  <a:endParaRPr lang="en-US">
                    <a:solidFill>
                      <a:srgbClr val="FFFFFF"/>
                    </a:solidFill>
                  </a:endParaRPr>
                </a:p>
              </p:txBody>
            </p:sp>
            <p:sp>
              <p:nvSpPr>
                <p:cNvPr id="11475" name="Freeform 476"/>
                <p:cNvSpPr>
                  <a:spLocks/>
                </p:cNvSpPr>
                <p:nvPr/>
              </p:nvSpPr>
              <p:spPr bwMode="auto">
                <a:xfrm>
                  <a:off x="3667" y="1669"/>
                  <a:ext cx="876" cy="21"/>
                </a:xfrm>
                <a:custGeom>
                  <a:avLst/>
                  <a:gdLst>
                    <a:gd name="T0" fmla="*/ 0 w 876"/>
                    <a:gd name="T1" fmla="*/ 0 h 21"/>
                    <a:gd name="T2" fmla="*/ 875 w 876"/>
                    <a:gd name="T3" fmla="*/ 0 h 21"/>
                    <a:gd name="T4" fmla="*/ 875 w 876"/>
                    <a:gd name="T5" fmla="*/ 20 h 21"/>
                    <a:gd name="T6" fmla="*/ 0 w 876"/>
                    <a:gd name="T7" fmla="*/ 20 h 21"/>
                    <a:gd name="T8" fmla="*/ 0 w 876"/>
                    <a:gd name="T9" fmla="*/ 0 h 21"/>
                    <a:gd name="T10" fmla="*/ 0 60000 65536"/>
                    <a:gd name="T11" fmla="*/ 0 60000 65536"/>
                    <a:gd name="T12" fmla="*/ 0 60000 65536"/>
                    <a:gd name="T13" fmla="*/ 0 60000 65536"/>
                    <a:gd name="T14" fmla="*/ 0 60000 65536"/>
                    <a:gd name="T15" fmla="*/ 0 w 876"/>
                    <a:gd name="T16" fmla="*/ 0 h 21"/>
                    <a:gd name="T17" fmla="*/ 876 w 876"/>
                    <a:gd name="T18" fmla="*/ 21 h 21"/>
                  </a:gdLst>
                  <a:ahLst/>
                  <a:cxnLst>
                    <a:cxn ang="T10">
                      <a:pos x="T0" y="T1"/>
                    </a:cxn>
                    <a:cxn ang="T11">
                      <a:pos x="T2" y="T3"/>
                    </a:cxn>
                    <a:cxn ang="T12">
                      <a:pos x="T4" y="T5"/>
                    </a:cxn>
                    <a:cxn ang="T13">
                      <a:pos x="T6" y="T7"/>
                    </a:cxn>
                    <a:cxn ang="T14">
                      <a:pos x="T8" y="T9"/>
                    </a:cxn>
                  </a:cxnLst>
                  <a:rect l="T15" t="T16" r="T17" b="T18"/>
                  <a:pathLst>
                    <a:path w="876" h="21">
                      <a:moveTo>
                        <a:pt x="0" y="0"/>
                      </a:moveTo>
                      <a:lnTo>
                        <a:pt x="875" y="0"/>
                      </a:lnTo>
                      <a:lnTo>
                        <a:pt x="875" y="20"/>
                      </a:lnTo>
                      <a:lnTo>
                        <a:pt x="0" y="20"/>
                      </a:lnTo>
                      <a:lnTo>
                        <a:pt x="0" y="0"/>
                      </a:lnTo>
                    </a:path>
                  </a:pathLst>
                </a:custGeom>
                <a:solidFill>
                  <a:srgbClr val="287828"/>
                </a:solidFill>
                <a:ln w="9525" cap="rnd">
                  <a:noFill/>
                  <a:round/>
                  <a:headEnd type="none" w="sm" len="sm"/>
                  <a:tailEnd type="none" w="sm" len="sm"/>
                </a:ln>
              </p:spPr>
              <p:txBody>
                <a:bodyPr/>
                <a:lstStyle/>
                <a:p>
                  <a:endParaRPr lang="en-US">
                    <a:solidFill>
                      <a:srgbClr val="FFFFFF"/>
                    </a:solidFill>
                  </a:endParaRPr>
                </a:p>
              </p:txBody>
            </p:sp>
            <p:sp>
              <p:nvSpPr>
                <p:cNvPr id="11476" name="Freeform 477"/>
                <p:cNvSpPr>
                  <a:spLocks/>
                </p:cNvSpPr>
                <p:nvPr/>
              </p:nvSpPr>
              <p:spPr bwMode="auto">
                <a:xfrm>
                  <a:off x="3667" y="1679"/>
                  <a:ext cx="876" cy="22"/>
                </a:xfrm>
                <a:custGeom>
                  <a:avLst/>
                  <a:gdLst>
                    <a:gd name="T0" fmla="*/ 0 w 876"/>
                    <a:gd name="T1" fmla="*/ 0 h 22"/>
                    <a:gd name="T2" fmla="*/ 875 w 876"/>
                    <a:gd name="T3" fmla="*/ 0 h 22"/>
                    <a:gd name="T4" fmla="*/ 875 w 876"/>
                    <a:gd name="T5" fmla="*/ 21 h 22"/>
                    <a:gd name="T6" fmla="*/ 0 w 876"/>
                    <a:gd name="T7" fmla="*/ 21 h 22"/>
                    <a:gd name="T8" fmla="*/ 0 w 876"/>
                    <a:gd name="T9" fmla="*/ 0 h 22"/>
                    <a:gd name="T10" fmla="*/ 0 60000 65536"/>
                    <a:gd name="T11" fmla="*/ 0 60000 65536"/>
                    <a:gd name="T12" fmla="*/ 0 60000 65536"/>
                    <a:gd name="T13" fmla="*/ 0 60000 65536"/>
                    <a:gd name="T14" fmla="*/ 0 60000 65536"/>
                    <a:gd name="T15" fmla="*/ 0 w 876"/>
                    <a:gd name="T16" fmla="*/ 0 h 22"/>
                    <a:gd name="T17" fmla="*/ 876 w 876"/>
                    <a:gd name="T18" fmla="*/ 22 h 22"/>
                  </a:gdLst>
                  <a:ahLst/>
                  <a:cxnLst>
                    <a:cxn ang="T10">
                      <a:pos x="T0" y="T1"/>
                    </a:cxn>
                    <a:cxn ang="T11">
                      <a:pos x="T2" y="T3"/>
                    </a:cxn>
                    <a:cxn ang="T12">
                      <a:pos x="T4" y="T5"/>
                    </a:cxn>
                    <a:cxn ang="T13">
                      <a:pos x="T6" y="T7"/>
                    </a:cxn>
                    <a:cxn ang="T14">
                      <a:pos x="T8" y="T9"/>
                    </a:cxn>
                  </a:cxnLst>
                  <a:rect l="T15" t="T16" r="T17" b="T18"/>
                  <a:pathLst>
                    <a:path w="876" h="22">
                      <a:moveTo>
                        <a:pt x="0" y="0"/>
                      </a:moveTo>
                      <a:lnTo>
                        <a:pt x="875" y="0"/>
                      </a:lnTo>
                      <a:lnTo>
                        <a:pt x="875" y="21"/>
                      </a:lnTo>
                      <a:lnTo>
                        <a:pt x="0" y="21"/>
                      </a:lnTo>
                      <a:lnTo>
                        <a:pt x="0" y="0"/>
                      </a:lnTo>
                    </a:path>
                  </a:pathLst>
                </a:custGeom>
                <a:solidFill>
                  <a:srgbClr val="287020"/>
                </a:solidFill>
                <a:ln w="9525" cap="rnd">
                  <a:noFill/>
                  <a:round/>
                  <a:headEnd type="none" w="sm" len="sm"/>
                  <a:tailEnd type="none" w="sm" len="sm"/>
                </a:ln>
              </p:spPr>
              <p:txBody>
                <a:bodyPr/>
                <a:lstStyle/>
                <a:p>
                  <a:endParaRPr lang="en-US">
                    <a:solidFill>
                      <a:srgbClr val="FFFFFF"/>
                    </a:solidFill>
                  </a:endParaRPr>
                </a:p>
              </p:txBody>
            </p:sp>
            <p:sp>
              <p:nvSpPr>
                <p:cNvPr id="11477" name="Freeform 478"/>
                <p:cNvSpPr>
                  <a:spLocks/>
                </p:cNvSpPr>
                <p:nvPr/>
              </p:nvSpPr>
              <p:spPr bwMode="auto">
                <a:xfrm>
                  <a:off x="3667" y="1689"/>
                  <a:ext cx="876" cy="23"/>
                </a:xfrm>
                <a:custGeom>
                  <a:avLst/>
                  <a:gdLst>
                    <a:gd name="T0" fmla="*/ 0 w 876"/>
                    <a:gd name="T1" fmla="*/ 0 h 23"/>
                    <a:gd name="T2" fmla="*/ 875 w 876"/>
                    <a:gd name="T3" fmla="*/ 0 h 23"/>
                    <a:gd name="T4" fmla="*/ 875 w 876"/>
                    <a:gd name="T5" fmla="*/ 22 h 23"/>
                    <a:gd name="T6" fmla="*/ 0 w 876"/>
                    <a:gd name="T7" fmla="*/ 22 h 23"/>
                    <a:gd name="T8" fmla="*/ 0 w 876"/>
                    <a:gd name="T9" fmla="*/ 0 h 23"/>
                    <a:gd name="T10" fmla="*/ 0 60000 65536"/>
                    <a:gd name="T11" fmla="*/ 0 60000 65536"/>
                    <a:gd name="T12" fmla="*/ 0 60000 65536"/>
                    <a:gd name="T13" fmla="*/ 0 60000 65536"/>
                    <a:gd name="T14" fmla="*/ 0 60000 65536"/>
                    <a:gd name="T15" fmla="*/ 0 w 876"/>
                    <a:gd name="T16" fmla="*/ 0 h 23"/>
                    <a:gd name="T17" fmla="*/ 876 w 876"/>
                    <a:gd name="T18" fmla="*/ 23 h 23"/>
                  </a:gdLst>
                  <a:ahLst/>
                  <a:cxnLst>
                    <a:cxn ang="T10">
                      <a:pos x="T0" y="T1"/>
                    </a:cxn>
                    <a:cxn ang="T11">
                      <a:pos x="T2" y="T3"/>
                    </a:cxn>
                    <a:cxn ang="T12">
                      <a:pos x="T4" y="T5"/>
                    </a:cxn>
                    <a:cxn ang="T13">
                      <a:pos x="T6" y="T7"/>
                    </a:cxn>
                    <a:cxn ang="T14">
                      <a:pos x="T8" y="T9"/>
                    </a:cxn>
                  </a:cxnLst>
                  <a:rect l="T15" t="T16" r="T17" b="T18"/>
                  <a:pathLst>
                    <a:path w="876" h="23">
                      <a:moveTo>
                        <a:pt x="0" y="0"/>
                      </a:moveTo>
                      <a:lnTo>
                        <a:pt x="875" y="0"/>
                      </a:lnTo>
                      <a:lnTo>
                        <a:pt x="875" y="22"/>
                      </a:lnTo>
                      <a:lnTo>
                        <a:pt x="0" y="22"/>
                      </a:lnTo>
                      <a:lnTo>
                        <a:pt x="0" y="0"/>
                      </a:lnTo>
                    </a:path>
                  </a:pathLst>
                </a:custGeom>
                <a:solidFill>
                  <a:srgbClr val="206820"/>
                </a:solidFill>
                <a:ln w="9525" cap="rnd">
                  <a:noFill/>
                  <a:round/>
                  <a:headEnd type="none" w="sm" len="sm"/>
                  <a:tailEnd type="none" w="sm" len="sm"/>
                </a:ln>
              </p:spPr>
              <p:txBody>
                <a:bodyPr/>
                <a:lstStyle/>
                <a:p>
                  <a:endParaRPr lang="en-US">
                    <a:solidFill>
                      <a:srgbClr val="FFFFFF"/>
                    </a:solidFill>
                  </a:endParaRPr>
                </a:p>
              </p:txBody>
            </p:sp>
            <p:sp>
              <p:nvSpPr>
                <p:cNvPr id="11478" name="Freeform 479"/>
                <p:cNvSpPr>
                  <a:spLocks/>
                </p:cNvSpPr>
                <p:nvPr/>
              </p:nvSpPr>
              <p:spPr bwMode="auto">
                <a:xfrm>
                  <a:off x="3667" y="1698"/>
                  <a:ext cx="876" cy="21"/>
                </a:xfrm>
                <a:custGeom>
                  <a:avLst/>
                  <a:gdLst>
                    <a:gd name="T0" fmla="*/ 0 w 876"/>
                    <a:gd name="T1" fmla="*/ 0 h 21"/>
                    <a:gd name="T2" fmla="*/ 875 w 876"/>
                    <a:gd name="T3" fmla="*/ 0 h 21"/>
                    <a:gd name="T4" fmla="*/ 875 w 876"/>
                    <a:gd name="T5" fmla="*/ 20 h 21"/>
                    <a:gd name="T6" fmla="*/ 0 w 876"/>
                    <a:gd name="T7" fmla="*/ 20 h 21"/>
                    <a:gd name="T8" fmla="*/ 0 w 876"/>
                    <a:gd name="T9" fmla="*/ 0 h 21"/>
                    <a:gd name="T10" fmla="*/ 0 60000 65536"/>
                    <a:gd name="T11" fmla="*/ 0 60000 65536"/>
                    <a:gd name="T12" fmla="*/ 0 60000 65536"/>
                    <a:gd name="T13" fmla="*/ 0 60000 65536"/>
                    <a:gd name="T14" fmla="*/ 0 60000 65536"/>
                    <a:gd name="T15" fmla="*/ 0 w 876"/>
                    <a:gd name="T16" fmla="*/ 0 h 21"/>
                    <a:gd name="T17" fmla="*/ 876 w 876"/>
                    <a:gd name="T18" fmla="*/ 21 h 21"/>
                  </a:gdLst>
                  <a:ahLst/>
                  <a:cxnLst>
                    <a:cxn ang="T10">
                      <a:pos x="T0" y="T1"/>
                    </a:cxn>
                    <a:cxn ang="T11">
                      <a:pos x="T2" y="T3"/>
                    </a:cxn>
                    <a:cxn ang="T12">
                      <a:pos x="T4" y="T5"/>
                    </a:cxn>
                    <a:cxn ang="T13">
                      <a:pos x="T6" y="T7"/>
                    </a:cxn>
                    <a:cxn ang="T14">
                      <a:pos x="T8" y="T9"/>
                    </a:cxn>
                  </a:cxnLst>
                  <a:rect l="T15" t="T16" r="T17" b="T18"/>
                  <a:pathLst>
                    <a:path w="876" h="21">
                      <a:moveTo>
                        <a:pt x="0" y="0"/>
                      </a:moveTo>
                      <a:lnTo>
                        <a:pt x="875" y="0"/>
                      </a:lnTo>
                      <a:lnTo>
                        <a:pt x="875" y="20"/>
                      </a:lnTo>
                      <a:lnTo>
                        <a:pt x="0" y="20"/>
                      </a:lnTo>
                      <a:lnTo>
                        <a:pt x="0" y="0"/>
                      </a:lnTo>
                    </a:path>
                  </a:pathLst>
                </a:custGeom>
                <a:solidFill>
                  <a:srgbClr val="206020"/>
                </a:solidFill>
                <a:ln w="9525" cap="rnd">
                  <a:noFill/>
                  <a:round/>
                  <a:headEnd type="none" w="sm" len="sm"/>
                  <a:tailEnd type="none" w="sm" len="sm"/>
                </a:ln>
              </p:spPr>
              <p:txBody>
                <a:bodyPr/>
                <a:lstStyle/>
                <a:p>
                  <a:endParaRPr lang="en-US">
                    <a:solidFill>
                      <a:srgbClr val="FFFFFF"/>
                    </a:solidFill>
                  </a:endParaRPr>
                </a:p>
              </p:txBody>
            </p:sp>
            <p:sp>
              <p:nvSpPr>
                <p:cNvPr id="11479" name="Freeform 480"/>
                <p:cNvSpPr>
                  <a:spLocks/>
                </p:cNvSpPr>
                <p:nvPr/>
              </p:nvSpPr>
              <p:spPr bwMode="auto">
                <a:xfrm>
                  <a:off x="3667" y="1707"/>
                  <a:ext cx="876" cy="23"/>
                </a:xfrm>
                <a:custGeom>
                  <a:avLst/>
                  <a:gdLst>
                    <a:gd name="T0" fmla="*/ 0 w 876"/>
                    <a:gd name="T1" fmla="*/ 0 h 23"/>
                    <a:gd name="T2" fmla="*/ 875 w 876"/>
                    <a:gd name="T3" fmla="*/ 0 h 23"/>
                    <a:gd name="T4" fmla="*/ 875 w 876"/>
                    <a:gd name="T5" fmla="*/ 22 h 23"/>
                    <a:gd name="T6" fmla="*/ 0 w 876"/>
                    <a:gd name="T7" fmla="*/ 22 h 23"/>
                    <a:gd name="T8" fmla="*/ 0 w 876"/>
                    <a:gd name="T9" fmla="*/ 0 h 23"/>
                    <a:gd name="T10" fmla="*/ 0 60000 65536"/>
                    <a:gd name="T11" fmla="*/ 0 60000 65536"/>
                    <a:gd name="T12" fmla="*/ 0 60000 65536"/>
                    <a:gd name="T13" fmla="*/ 0 60000 65536"/>
                    <a:gd name="T14" fmla="*/ 0 60000 65536"/>
                    <a:gd name="T15" fmla="*/ 0 w 876"/>
                    <a:gd name="T16" fmla="*/ 0 h 23"/>
                    <a:gd name="T17" fmla="*/ 876 w 876"/>
                    <a:gd name="T18" fmla="*/ 23 h 23"/>
                  </a:gdLst>
                  <a:ahLst/>
                  <a:cxnLst>
                    <a:cxn ang="T10">
                      <a:pos x="T0" y="T1"/>
                    </a:cxn>
                    <a:cxn ang="T11">
                      <a:pos x="T2" y="T3"/>
                    </a:cxn>
                    <a:cxn ang="T12">
                      <a:pos x="T4" y="T5"/>
                    </a:cxn>
                    <a:cxn ang="T13">
                      <a:pos x="T6" y="T7"/>
                    </a:cxn>
                    <a:cxn ang="T14">
                      <a:pos x="T8" y="T9"/>
                    </a:cxn>
                  </a:cxnLst>
                  <a:rect l="T15" t="T16" r="T17" b="T18"/>
                  <a:pathLst>
                    <a:path w="876" h="23">
                      <a:moveTo>
                        <a:pt x="0" y="0"/>
                      </a:moveTo>
                      <a:lnTo>
                        <a:pt x="875" y="0"/>
                      </a:lnTo>
                      <a:lnTo>
                        <a:pt x="875" y="22"/>
                      </a:lnTo>
                      <a:lnTo>
                        <a:pt x="0" y="22"/>
                      </a:lnTo>
                      <a:lnTo>
                        <a:pt x="0" y="0"/>
                      </a:lnTo>
                    </a:path>
                  </a:pathLst>
                </a:custGeom>
                <a:solidFill>
                  <a:srgbClr val="205818"/>
                </a:solidFill>
                <a:ln w="9525" cap="rnd">
                  <a:noFill/>
                  <a:round/>
                  <a:headEnd type="none" w="sm" len="sm"/>
                  <a:tailEnd type="none" w="sm" len="sm"/>
                </a:ln>
              </p:spPr>
              <p:txBody>
                <a:bodyPr/>
                <a:lstStyle/>
                <a:p>
                  <a:endParaRPr lang="en-US">
                    <a:solidFill>
                      <a:srgbClr val="FFFFFF"/>
                    </a:solidFill>
                  </a:endParaRPr>
                </a:p>
              </p:txBody>
            </p:sp>
            <p:sp>
              <p:nvSpPr>
                <p:cNvPr id="11480" name="Freeform 481"/>
                <p:cNvSpPr>
                  <a:spLocks/>
                </p:cNvSpPr>
                <p:nvPr/>
              </p:nvSpPr>
              <p:spPr bwMode="auto">
                <a:xfrm>
                  <a:off x="3667" y="1718"/>
                  <a:ext cx="876" cy="21"/>
                </a:xfrm>
                <a:custGeom>
                  <a:avLst/>
                  <a:gdLst>
                    <a:gd name="T0" fmla="*/ 0 w 876"/>
                    <a:gd name="T1" fmla="*/ 0 h 21"/>
                    <a:gd name="T2" fmla="*/ 875 w 876"/>
                    <a:gd name="T3" fmla="*/ 0 h 21"/>
                    <a:gd name="T4" fmla="*/ 875 w 876"/>
                    <a:gd name="T5" fmla="*/ 20 h 21"/>
                    <a:gd name="T6" fmla="*/ 0 w 876"/>
                    <a:gd name="T7" fmla="*/ 20 h 21"/>
                    <a:gd name="T8" fmla="*/ 0 w 876"/>
                    <a:gd name="T9" fmla="*/ 0 h 21"/>
                    <a:gd name="T10" fmla="*/ 0 60000 65536"/>
                    <a:gd name="T11" fmla="*/ 0 60000 65536"/>
                    <a:gd name="T12" fmla="*/ 0 60000 65536"/>
                    <a:gd name="T13" fmla="*/ 0 60000 65536"/>
                    <a:gd name="T14" fmla="*/ 0 60000 65536"/>
                    <a:gd name="T15" fmla="*/ 0 w 876"/>
                    <a:gd name="T16" fmla="*/ 0 h 21"/>
                    <a:gd name="T17" fmla="*/ 876 w 876"/>
                    <a:gd name="T18" fmla="*/ 21 h 21"/>
                  </a:gdLst>
                  <a:ahLst/>
                  <a:cxnLst>
                    <a:cxn ang="T10">
                      <a:pos x="T0" y="T1"/>
                    </a:cxn>
                    <a:cxn ang="T11">
                      <a:pos x="T2" y="T3"/>
                    </a:cxn>
                    <a:cxn ang="T12">
                      <a:pos x="T4" y="T5"/>
                    </a:cxn>
                    <a:cxn ang="T13">
                      <a:pos x="T6" y="T7"/>
                    </a:cxn>
                    <a:cxn ang="T14">
                      <a:pos x="T8" y="T9"/>
                    </a:cxn>
                  </a:cxnLst>
                  <a:rect l="T15" t="T16" r="T17" b="T18"/>
                  <a:pathLst>
                    <a:path w="876" h="21">
                      <a:moveTo>
                        <a:pt x="0" y="0"/>
                      </a:moveTo>
                      <a:lnTo>
                        <a:pt x="875" y="0"/>
                      </a:lnTo>
                      <a:lnTo>
                        <a:pt x="875" y="20"/>
                      </a:lnTo>
                      <a:lnTo>
                        <a:pt x="0" y="20"/>
                      </a:lnTo>
                      <a:lnTo>
                        <a:pt x="0" y="0"/>
                      </a:lnTo>
                    </a:path>
                  </a:pathLst>
                </a:custGeom>
                <a:solidFill>
                  <a:srgbClr val="185018"/>
                </a:solidFill>
                <a:ln w="9525" cap="rnd">
                  <a:noFill/>
                  <a:round/>
                  <a:headEnd type="none" w="sm" len="sm"/>
                  <a:tailEnd type="none" w="sm" len="sm"/>
                </a:ln>
              </p:spPr>
              <p:txBody>
                <a:bodyPr/>
                <a:lstStyle/>
                <a:p>
                  <a:endParaRPr lang="en-US">
                    <a:solidFill>
                      <a:srgbClr val="FFFFFF"/>
                    </a:solidFill>
                  </a:endParaRPr>
                </a:p>
              </p:txBody>
            </p:sp>
            <p:sp>
              <p:nvSpPr>
                <p:cNvPr id="11481" name="Freeform 482"/>
                <p:cNvSpPr>
                  <a:spLocks/>
                </p:cNvSpPr>
                <p:nvPr/>
              </p:nvSpPr>
              <p:spPr bwMode="auto">
                <a:xfrm>
                  <a:off x="3667" y="1727"/>
                  <a:ext cx="876" cy="21"/>
                </a:xfrm>
                <a:custGeom>
                  <a:avLst/>
                  <a:gdLst>
                    <a:gd name="T0" fmla="*/ 0 w 876"/>
                    <a:gd name="T1" fmla="*/ 0 h 21"/>
                    <a:gd name="T2" fmla="*/ 875 w 876"/>
                    <a:gd name="T3" fmla="*/ 0 h 21"/>
                    <a:gd name="T4" fmla="*/ 875 w 876"/>
                    <a:gd name="T5" fmla="*/ 20 h 21"/>
                    <a:gd name="T6" fmla="*/ 0 w 876"/>
                    <a:gd name="T7" fmla="*/ 20 h 21"/>
                    <a:gd name="T8" fmla="*/ 0 w 876"/>
                    <a:gd name="T9" fmla="*/ 0 h 21"/>
                    <a:gd name="T10" fmla="*/ 0 60000 65536"/>
                    <a:gd name="T11" fmla="*/ 0 60000 65536"/>
                    <a:gd name="T12" fmla="*/ 0 60000 65536"/>
                    <a:gd name="T13" fmla="*/ 0 60000 65536"/>
                    <a:gd name="T14" fmla="*/ 0 60000 65536"/>
                    <a:gd name="T15" fmla="*/ 0 w 876"/>
                    <a:gd name="T16" fmla="*/ 0 h 21"/>
                    <a:gd name="T17" fmla="*/ 876 w 876"/>
                    <a:gd name="T18" fmla="*/ 21 h 21"/>
                  </a:gdLst>
                  <a:ahLst/>
                  <a:cxnLst>
                    <a:cxn ang="T10">
                      <a:pos x="T0" y="T1"/>
                    </a:cxn>
                    <a:cxn ang="T11">
                      <a:pos x="T2" y="T3"/>
                    </a:cxn>
                    <a:cxn ang="T12">
                      <a:pos x="T4" y="T5"/>
                    </a:cxn>
                    <a:cxn ang="T13">
                      <a:pos x="T6" y="T7"/>
                    </a:cxn>
                    <a:cxn ang="T14">
                      <a:pos x="T8" y="T9"/>
                    </a:cxn>
                  </a:cxnLst>
                  <a:rect l="T15" t="T16" r="T17" b="T18"/>
                  <a:pathLst>
                    <a:path w="876" h="21">
                      <a:moveTo>
                        <a:pt x="0" y="0"/>
                      </a:moveTo>
                      <a:lnTo>
                        <a:pt x="875" y="0"/>
                      </a:lnTo>
                      <a:lnTo>
                        <a:pt x="875" y="20"/>
                      </a:lnTo>
                      <a:lnTo>
                        <a:pt x="0" y="20"/>
                      </a:lnTo>
                      <a:lnTo>
                        <a:pt x="0" y="0"/>
                      </a:lnTo>
                    </a:path>
                  </a:pathLst>
                </a:custGeom>
                <a:solidFill>
                  <a:srgbClr val="184818"/>
                </a:solidFill>
                <a:ln w="9525" cap="rnd">
                  <a:noFill/>
                  <a:round/>
                  <a:headEnd type="none" w="sm" len="sm"/>
                  <a:tailEnd type="none" w="sm" len="sm"/>
                </a:ln>
              </p:spPr>
              <p:txBody>
                <a:bodyPr/>
                <a:lstStyle/>
                <a:p>
                  <a:endParaRPr lang="en-US">
                    <a:solidFill>
                      <a:srgbClr val="FFFFFF"/>
                    </a:solidFill>
                  </a:endParaRPr>
                </a:p>
              </p:txBody>
            </p:sp>
            <p:sp>
              <p:nvSpPr>
                <p:cNvPr id="11482" name="Freeform 483"/>
                <p:cNvSpPr>
                  <a:spLocks/>
                </p:cNvSpPr>
                <p:nvPr/>
              </p:nvSpPr>
              <p:spPr bwMode="auto">
                <a:xfrm>
                  <a:off x="3667" y="1735"/>
                  <a:ext cx="876" cy="23"/>
                </a:xfrm>
                <a:custGeom>
                  <a:avLst/>
                  <a:gdLst>
                    <a:gd name="T0" fmla="*/ 0 w 876"/>
                    <a:gd name="T1" fmla="*/ 0 h 23"/>
                    <a:gd name="T2" fmla="*/ 875 w 876"/>
                    <a:gd name="T3" fmla="*/ 0 h 23"/>
                    <a:gd name="T4" fmla="*/ 875 w 876"/>
                    <a:gd name="T5" fmla="*/ 22 h 23"/>
                    <a:gd name="T6" fmla="*/ 0 w 876"/>
                    <a:gd name="T7" fmla="*/ 22 h 23"/>
                    <a:gd name="T8" fmla="*/ 0 w 876"/>
                    <a:gd name="T9" fmla="*/ 0 h 23"/>
                    <a:gd name="T10" fmla="*/ 0 60000 65536"/>
                    <a:gd name="T11" fmla="*/ 0 60000 65536"/>
                    <a:gd name="T12" fmla="*/ 0 60000 65536"/>
                    <a:gd name="T13" fmla="*/ 0 60000 65536"/>
                    <a:gd name="T14" fmla="*/ 0 60000 65536"/>
                    <a:gd name="T15" fmla="*/ 0 w 876"/>
                    <a:gd name="T16" fmla="*/ 0 h 23"/>
                    <a:gd name="T17" fmla="*/ 876 w 876"/>
                    <a:gd name="T18" fmla="*/ 23 h 23"/>
                  </a:gdLst>
                  <a:ahLst/>
                  <a:cxnLst>
                    <a:cxn ang="T10">
                      <a:pos x="T0" y="T1"/>
                    </a:cxn>
                    <a:cxn ang="T11">
                      <a:pos x="T2" y="T3"/>
                    </a:cxn>
                    <a:cxn ang="T12">
                      <a:pos x="T4" y="T5"/>
                    </a:cxn>
                    <a:cxn ang="T13">
                      <a:pos x="T6" y="T7"/>
                    </a:cxn>
                    <a:cxn ang="T14">
                      <a:pos x="T8" y="T9"/>
                    </a:cxn>
                  </a:cxnLst>
                  <a:rect l="T15" t="T16" r="T17" b="T18"/>
                  <a:pathLst>
                    <a:path w="876" h="23">
                      <a:moveTo>
                        <a:pt x="0" y="0"/>
                      </a:moveTo>
                      <a:lnTo>
                        <a:pt x="875" y="0"/>
                      </a:lnTo>
                      <a:lnTo>
                        <a:pt x="875" y="22"/>
                      </a:lnTo>
                      <a:lnTo>
                        <a:pt x="0" y="22"/>
                      </a:lnTo>
                      <a:lnTo>
                        <a:pt x="0" y="0"/>
                      </a:lnTo>
                    </a:path>
                  </a:pathLst>
                </a:custGeom>
                <a:solidFill>
                  <a:srgbClr val="104010"/>
                </a:solidFill>
                <a:ln w="9525" cap="rnd">
                  <a:noFill/>
                  <a:round/>
                  <a:headEnd type="none" w="sm" len="sm"/>
                  <a:tailEnd type="none" w="sm" len="sm"/>
                </a:ln>
              </p:spPr>
              <p:txBody>
                <a:bodyPr/>
                <a:lstStyle/>
                <a:p>
                  <a:endParaRPr lang="en-US">
                    <a:solidFill>
                      <a:srgbClr val="FFFFFF"/>
                    </a:solidFill>
                  </a:endParaRPr>
                </a:p>
              </p:txBody>
            </p:sp>
            <p:sp>
              <p:nvSpPr>
                <p:cNvPr id="11483" name="Rectangle 484"/>
                <p:cNvSpPr>
                  <a:spLocks noChangeArrowheads="1"/>
                </p:cNvSpPr>
                <p:nvPr/>
              </p:nvSpPr>
              <p:spPr bwMode="auto">
                <a:xfrm>
                  <a:off x="3736" y="1647"/>
                  <a:ext cx="115" cy="63"/>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sp>
              <p:nvSpPr>
                <p:cNvPr id="11484" name="Rectangle 485" descr="Narrow vertical"/>
                <p:cNvSpPr>
                  <a:spLocks noChangeArrowheads="1"/>
                </p:cNvSpPr>
                <p:nvPr/>
              </p:nvSpPr>
              <p:spPr bwMode="auto">
                <a:xfrm>
                  <a:off x="3694" y="1748"/>
                  <a:ext cx="390" cy="17"/>
                </a:xfrm>
                <a:prstGeom prst="rect">
                  <a:avLst/>
                </a:prstGeom>
                <a:pattFill prst="narVert">
                  <a:fgClr>
                    <a:srgbClr val="FF9900"/>
                  </a:fgClr>
                  <a:bgClr>
                    <a:srgbClr val="FFFF00"/>
                  </a:bgClr>
                </a:pattFill>
                <a:ln w="12700">
                  <a:solidFill>
                    <a:srgbClr val="000000"/>
                  </a:solidFill>
                  <a:miter lim="800000"/>
                  <a:headEnd/>
                  <a:tailEnd/>
                </a:ln>
              </p:spPr>
              <p:txBody>
                <a:bodyPr wrap="none" anchor="ctr"/>
                <a:lstStyle/>
                <a:p>
                  <a:endParaRPr lang="en-US">
                    <a:solidFill>
                      <a:srgbClr val="FFFFFF"/>
                    </a:solidFill>
                  </a:endParaRPr>
                </a:p>
              </p:txBody>
            </p:sp>
            <p:sp>
              <p:nvSpPr>
                <p:cNvPr id="11485" name="Rectangle 486" descr="Narrow vertical"/>
                <p:cNvSpPr>
                  <a:spLocks noChangeArrowheads="1"/>
                </p:cNvSpPr>
                <p:nvPr/>
              </p:nvSpPr>
              <p:spPr bwMode="auto">
                <a:xfrm>
                  <a:off x="4127" y="1748"/>
                  <a:ext cx="390" cy="17"/>
                </a:xfrm>
                <a:prstGeom prst="rect">
                  <a:avLst/>
                </a:prstGeom>
                <a:pattFill prst="narVert">
                  <a:fgClr>
                    <a:srgbClr val="FF9900"/>
                  </a:fgClr>
                  <a:bgClr>
                    <a:srgbClr val="FFFF00"/>
                  </a:bgClr>
                </a:pattFill>
                <a:ln w="12700">
                  <a:solidFill>
                    <a:srgbClr val="000000"/>
                  </a:solidFill>
                  <a:miter lim="800000"/>
                  <a:headEnd/>
                  <a:tailEnd/>
                </a:ln>
              </p:spPr>
              <p:txBody>
                <a:bodyPr wrap="none" anchor="ctr"/>
                <a:lstStyle/>
                <a:p>
                  <a:endParaRPr lang="en-US">
                    <a:solidFill>
                      <a:srgbClr val="FFFFFF"/>
                    </a:solidFill>
                  </a:endParaRPr>
                </a:p>
              </p:txBody>
            </p:sp>
            <p:sp>
              <p:nvSpPr>
                <p:cNvPr id="11486" name="Rectangle 487"/>
                <p:cNvSpPr>
                  <a:spLocks noChangeArrowheads="1"/>
                </p:cNvSpPr>
                <p:nvPr/>
              </p:nvSpPr>
              <p:spPr bwMode="auto">
                <a:xfrm>
                  <a:off x="3894" y="1647"/>
                  <a:ext cx="119" cy="61"/>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sp>
              <p:nvSpPr>
                <p:cNvPr id="11487" name="Rectangle 488"/>
                <p:cNvSpPr>
                  <a:spLocks noChangeArrowheads="1"/>
                </p:cNvSpPr>
                <p:nvPr/>
              </p:nvSpPr>
              <p:spPr bwMode="auto">
                <a:xfrm>
                  <a:off x="4053" y="1647"/>
                  <a:ext cx="117" cy="63"/>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sp>
              <p:nvSpPr>
                <p:cNvPr id="11488" name="Rectangle 489"/>
                <p:cNvSpPr>
                  <a:spLocks noChangeArrowheads="1"/>
                </p:cNvSpPr>
                <p:nvPr/>
              </p:nvSpPr>
              <p:spPr bwMode="auto">
                <a:xfrm>
                  <a:off x="4212" y="1647"/>
                  <a:ext cx="116" cy="61"/>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sp>
              <p:nvSpPr>
                <p:cNvPr id="11489" name="Rectangle 490"/>
                <p:cNvSpPr>
                  <a:spLocks noChangeArrowheads="1"/>
                </p:cNvSpPr>
                <p:nvPr/>
              </p:nvSpPr>
              <p:spPr bwMode="auto">
                <a:xfrm>
                  <a:off x="4370" y="1647"/>
                  <a:ext cx="118" cy="61"/>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grpSp>
          <p:grpSp>
            <p:nvGrpSpPr>
              <p:cNvPr id="11818" name="Group 491"/>
              <p:cNvGrpSpPr>
                <a:grpSpLocks/>
              </p:cNvGrpSpPr>
              <p:nvPr/>
            </p:nvGrpSpPr>
            <p:grpSpPr bwMode="auto">
              <a:xfrm rot="-1273006">
                <a:off x="4853" y="1935"/>
                <a:ext cx="462" cy="182"/>
                <a:chOff x="3667" y="1613"/>
                <a:chExt cx="876" cy="152"/>
              </a:xfrm>
            </p:grpSpPr>
            <p:sp>
              <p:nvSpPr>
                <p:cNvPr id="11446" name="Rectangle 492"/>
                <p:cNvSpPr>
                  <a:spLocks noChangeArrowheads="1"/>
                </p:cNvSpPr>
                <p:nvPr/>
              </p:nvSpPr>
              <p:spPr bwMode="auto">
                <a:xfrm>
                  <a:off x="3678" y="1694"/>
                  <a:ext cx="390" cy="21"/>
                </a:xfrm>
                <a:prstGeom prst="rect">
                  <a:avLst/>
                </a:prstGeom>
                <a:noFill/>
                <a:ln w="12700">
                  <a:solidFill>
                    <a:srgbClr val="000000"/>
                  </a:solidFill>
                  <a:miter lim="800000"/>
                  <a:headEnd/>
                  <a:tailEnd/>
                </a:ln>
              </p:spPr>
              <p:txBody>
                <a:bodyPr wrap="none" anchor="ctr"/>
                <a:lstStyle/>
                <a:p>
                  <a:endParaRPr lang="en-US">
                    <a:solidFill>
                      <a:srgbClr val="FFFFFF"/>
                    </a:solidFill>
                  </a:endParaRPr>
                </a:p>
              </p:txBody>
            </p:sp>
            <p:sp>
              <p:nvSpPr>
                <p:cNvPr id="11447" name="Rectangle 493"/>
                <p:cNvSpPr>
                  <a:spLocks noChangeArrowheads="1"/>
                </p:cNvSpPr>
                <p:nvPr/>
              </p:nvSpPr>
              <p:spPr bwMode="auto">
                <a:xfrm>
                  <a:off x="4113" y="1694"/>
                  <a:ext cx="390" cy="21"/>
                </a:xfrm>
                <a:prstGeom prst="rect">
                  <a:avLst/>
                </a:prstGeom>
                <a:noFill/>
                <a:ln w="12700">
                  <a:solidFill>
                    <a:srgbClr val="000000"/>
                  </a:solidFill>
                  <a:miter lim="800000"/>
                  <a:headEnd/>
                  <a:tailEnd/>
                </a:ln>
              </p:spPr>
              <p:txBody>
                <a:bodyPr wrap="none" anchor="ctr"/>
                <a:lstStyle/>
                <a:p>
                  <a:endParaRPr lang="en-US">
                    <a:solidFill>
                      <a:srgbClr val="FFFFFF"/>
                    </a:solidFill>
                  </a:endParaRPr>
                </a:p>
              </p:txBody>
            </p:sp>
            <p:sp>
              <p:nvSpPr>
                <p:cNvPr id="11448" name="Freeform 494"/>
                <p:cNvSpPr>
                  <a:spLocks/>
                </p:cNvSpPr>
                <p:nvPr/>
              </p:nvSpPr>
              <p:spPr bwMode="auto">
                <a:xfrm>
                  <a:off x="3667" y="1613"/>
                  <a:ext cx="876" cy="22"/>
                </a:xfrm>
                <a:custGeom>
                  <a:avLst/>
                  <a:gdLst>
                    <a:gd name="T0" fmla="*/ 0 w 876"/>
                    <a:gd name="T1" fmla="*/ 0 h 22"/>
                    <a:gd name="T2" fmla="*/ 875 w 876"/>
                    <a:gd name="T3" fmla="*/ 0 h 22"/>
                    <a:gd name="T4" fmla="*/ 875 w 876"/>
                    <a:gd name="T5" fmla="*/ 21 h 22"/>
                    <a:gd name="T6" fmla="*/ 0 w 876"/>
                    <a:gd name="T7" fmla="*/ 21 h 22"/>
                    <a:gd name="T8" fmla="*/ 0 w 876"/>
                    <a:gd name="T9" fmla="*/ 0 h 22"/>
                    <a:gd name="T10" fmla="*/ 0 60000 65536"/>
                    <a:gd name="T11" fmla="*/ 0 60000 65536"/>
                    <a:gd name="T12" fmla="*/ 0 60000 65536"/>
                    <a:gd name="T13" fmla="*/ 0 60000 65536"/>
                    <a:gd name="T14" fmla="*/ 0 60000 65536"/>
                    <a:gd name="T15" fmla="*/ 0 w 876"/>
                    <a:gd name="T16" fmla="*/ 0 h 22"/>
                    <a:gd name="T17" fmla="*/ 876 w 876"/>
                    <a:gd name="T18" fmla="*/ 22 h 22"/>
                  </a:gdLst>
                  <a:ahLst/>
                  <a:cxnLst>
                    <a:cxn ang="T10">
                      <a:pos x="T0" y="T1"/>
                    </a:cxn>
                    <a:cxn ang="T11">
                      <a:pos x="T2" y="T3"/>
                    </a:cxn>
                    <a:cxn ang="T12">
                      <a:pos x="T4" y="T5"/>
                    </a:cxn>
                    <a:cxn ang="T13">
                      <a:pos x="T6" y="T7"/>
                    </a:cxn>
                    <a:cxn ang="T14">
                      <a:pos x="T8" y="T9"/>
                    </a:cxn>
                  </a:cxnLst>
                  <a:rect l="T15" t="T16" r="T17" b="T18"/>
                  <a:pathLst>
                    <a:path w="876" h="22">
                      <a:moveTo>
                        <a:pt x="0" y="0"/>
                      </a:moveTo>
                      <a:lnTo>
                        <a:pt x="875" y="0"/>
                      </a:lnTo>
                      <a:lnTo>
                        <a:pt x="875" y="21"/>
                      </a:lnTo>
                      <a:lnTo>
                        <a:pt x="0" y="21"/>
                      </a:lnTo>
                      <a:lnTo>
                        <a:pt x="0" y="0"/>
                      </a:lnTo>
                    </a:path>
                  </a:pathLst>
                </a:custGeom>
                <a:solidFill>
                  <a:srgbClr val="339933"/>
                </a:solidFill>
                <a:ln w="9525" cap="rnd">
                  <a:noFill/>
                  <a:round/>
                  <a:headEnd type="none" w="sm" len="sm"/>
                  <a:tailEnd type="none" w="sm" len="sm"/>
                </a:ln>
              </p:spPr>
              <p:txBody>
                <a:bodyPr/>
                <a:lstStyle/>
                <a:p>
                  <a:endParaRPr lang="en-US">
                    <a:solidFill>
                      <a:srgbClr val="FFFFFF"/>
                    </a:solidFill>
                  </a:endParaRPr>
                </a:p>
              </p:txBody>
            </p:sp>
            <p:sp>
              <p:nvSpPr>
                <p:cNvPr id="11449" name="Freeform 495"/>
                <p:cNvSpPr>
                  <a:spLocks/>
                </p:cNvSpPr>
                <p:nvPr/>
              </p:nvSpPr>
              <p:spPr bwMode="auto">
                <a:xfrm>
                  <a:off x="3667" y="1631"/>
                  <a:ext cx="876" cy="23"/>
                </a:xfrm>
                <a:custGeom>
                  <a:avLst/>
                  <a:gdLst>
                    <a:gd name="T0" fmla="*/ 0 w 876"/>
                    <a:gd name="T1" fmla="*/ 0 h 23"/>
                    <a:gd name="T2" fmla="*/ 875 w 876"/>
                    <a:gd name="T3" fmla="*/ 0 h 23"/>
                    <a:gd name="T4" fmla="*/ 875 w 876"/>
                    <a:gd name="T5" fmla="*/ 22 h 23"/>
                    <a:gd name="T6" fmla="*/ 0 w 876"/>
                    <a:gd name="T7" fmla="*/ 22 h 23"/>
                    <a:gd name="T8" fmla="*/ 0 w 876"/>
                    <a:gd name="T9" fmla="*/ 0 h 23"/>
                    <a:gd name="T10" fmla="*/ 0 60000 65536"/>
                    <a:gd name="T11" fmla="*/ 0 60000 65536"/>
                    <a:gd name="T12" fmla="*/ 0 60000 65536"/>
                    <a:gd name="T13" fmla="*/ 0 60000 65536"/>
                    <a:gd name="T14" fmla="*/ 0 60000 65536"/>
                    <a:gd name="T15" fmla="*/ 0 w 876"/>
                    <a:gd name="T16" fmla="*/ 0 h 23"/>
                    <a:gd name="T17" fmla="*/ 876 w 876"/>
                    <a:gd name="T18" fmla="*/ 23 h 23"/>
                  </a:gdLst>
                  <a:ahLst/>
                  <a:cxnLst>
                    <a:cxn ang="T10">
                      <a:pos x="T0" y="T1"/>
                    </a:cxn>
                    <a:cxn ang="T11">
                      <a:pos x="T2" y="T3"/>
                    </a:cxn>
                    <a:cxn ang="T12">
                      <a:pos x="T4" y="T5"/>
                    </a:cxn>
                    <a:cxn ang="T13">
                      <a:pos x="T6" y="T7"/>
                    </a:cxn>
                    <a:cxn ang="T14">
                      <a:pos x="T8" y="T9"/>
                    </a:cxn>
                  </a:cxnLst>
                  <a:rect l="T15" t="T16" r="T17" b="T18"/>
                  <a:pathLst>
                    <a:path w="876" h="23">
                      <a:moveTo>
                        <a:pt x="0" y="0"/>
                      </a:moveTo>
                      <a:lnTo>
                        <a:pt x="875" y="0"/>
                      </a:lnTo>
                      <a:lnTo>
                        <a:pt x="875" y="22"/>
                      </a:lnTo>
                      <a:lnTo>
                        <a:pt x="0" y="22"/>
                      </a:lnTo>
                      <a:lnTo>
                        <a:pt x="0" y="0"/>
                      </a:lnTo>
                    </a:path>
                  </a:pathLst>
                </a:custGeom>
                <a:solidFill>
                  <a:srgbClr val="309830"/>
                </a:solidFill>
                <a:ln w="9525" cap="rnd">
                  <a:noFill/>
                  <a:round/>
                  <a:headEnd type="none" w="sm" len="sm"/>
                  <a:tailEnd type="none" w="sm" len="sm"/>
                </a:ln>
              </p:spPr>
              <p:txBody>
                <a:bodyPr/>
                <a:lstStyle/>
                <a:p>
                  <a:endParaRPr lang="en-US">
                    <a:solidFill>
                      <a:srgbClr val="FFFFFF"/>
                    </a:solidFill>
                  </a:endParaRPr>
                </a:p>
              </p:txBody>
            </p:sp>
            <p:sp>
              <p:nvSpPr>
                <p:cNvPr id="11450" name="Freeform 496"/>
                <p:cNvSpPr>
                  <a:spLocks/>
                </p:cNvSpPr>
                <p:nvPr/>
              </p:nvSpPr>
              <p:spPr bwMode="auto">
                <a:xfrm>
                  <a:off x="3667" y="1641"/>
                  <a:ext cx="876" cy="20"/>
                </a:xfrm>
                <a:custGeom>
                  <a:avLst/>
                  <a:gdLst>
                    <a:gd name="T0" fmla="*/ 0 w 876"/>
                    <a:gd name="T1" fmla="*/ 0 h 20"/>
                    <a:gd name="T2" fmla="*/ 875 w 876"/>
                    <a:gd name="T3" fmla="*/ 0 h 20"/>
                    <a:gd name="T4" fmla="*/ 875 w 876"/>
                    <a:gd name="T5" fmla="*/ 19 h 20"/>
                    <a:gd name="T6" fmla="*/ 0 w 876"/>
                    <a:gd name="T7" fmla="*/ 19 h 20"/>
                    <a:gd name="T8" fmla="*/ 0 w 876"/>
                    <a:gd name="T9" fmla="*/ 0 h 20"/>
                    <a:gd name="T10" fmla="*/ 0 60000 65536"/>
                    <a:gd name="T11" fmla="*/ 0 60000 65536"/>
                    <a:gd name="T12" fmla="*/ 0 60000 65536"/>
                    <a:gd name="T13" fmla="*/ 0 60000 65536"/>
                    <a:gd name="T14" fmla="*/ 0 60000 65536"/>
                    <a:gd name="T15" fmla="*/ 0 w 876"/>
                    <a:gd name="T16" fmla="*/ 0 h 20"/>
                    <a:gd name="T17" fmla="*/ 876 w 876"/>
                    <a:gd name="T18" fmla="*/ 20 h 20"/>
                  </a:gdLst>
                  <a:ahLst/>
                  <a:cxnLst>
                    <a:cxn ang="T10">
                      <a:pos x="T0" y="T1"/>
                    </a:cxn>
                    <a:cxn ang="T11">
                      <a:pos x="T2" y="T3"/>
                    </a:cxn>
                    <a:cxn ang="T12">
                      <a:pos x="T4" y="T5"/>
                    </a:cxn>
                    <a:cxn ang="T13">
                      <a:pos x="T6" y="T7"/>
                    </a:cxn>
                    <a:cxn ang="T14">
                      <a:pos x="T8" y="T9"/>
                    </a:cxn>
                  </a:cxnLst>
                  <a:rect l="T15" t="T16" r="T17" b="T18"/>
                  <a:pathLst>
                    <a:path w="876" h="20">
                      <a:moveTo>
                        <a:pt x="0" y="0"/>
                      </a:moveTo>
                      <a:lnTo>
                        <a:pt x="875" y="0"/>
                      </a:lnTo>
                      <a:lnTo>
                        <a:pt x="875" y="19"/>
                      </a:lnTo>
                      <a:lnTo>
                        <a:pt x="0" y="19"/>
                      </a:lnTo>
                      <a:lnTo>
                        <a:pt x="0" y="0"/>
                      </a:lnTo>
                    </a:path>
                  </a:pathLst>
                </a:custGeom>
                <a:solidFill>
                  <a:srgbClr val="309030"/>
                </a:solidFill>
                <a:ln w="9525" cap="rnd">
                  <a:noFill/>
                  <a:round/>
                  <a:headEnd type="none" w="sm" len="sm"/>
                  <a:tailEnd type="none" w="sm" len="sm"/>
                </a:ln>
              </p:spPr>
              <p:txBody>
                <a:bodyPr/>
                <a:lstStyle/>
                <a:p>
                  <a:endParaRPr lang="en-US">
                    <a:solidFill>
                      <a:srgbClr val="FFFFFF"/>
                    </a:solidFill>
                  </a:endParaRPr>
                </a:p>
              </p:txBody>
            </p:sp>
            <p:sp>
              <p:nvSpPr>
                <p:cNvPr id="11451" name="Freeform 497"/>
                <p:cNvSpPr>
                  <a:spLocks/>
                </p:cNvSpPr>
                <p:nvPr/>
              </p:nvSpPr>
              <p:spPr bwMode="auto">
                <a:xfrm>
                  <a:off x="3667" y="1650"/>
                  <a:ext cx="876" cy="22"/>
                </a:xfrm>
                <a:custGeom>
                  <a:avLst/>
                  <a:gdLst>
                    <a:gd name="T0" fmla="*/ 0 w 876"/>
                    <a:gd name="T1" fmla="*/ 0 h 22"/>
                    <a:gd name="T2" fmla="*/ 875 w 876"/>
                    <a:gd name="T3" fmla="*/ 0 h 22"/>
                    <a:gd name="T4" fmla="*/ 875 w 876"/>
                    <a:gd name="T5" fmla="*/ 21 h 22"/>
                    <a:gd name="T6" fmla="*/ 0 w 876"/>
                    <a:gd name="T7" fmla="*/ 21 h 22"/>
                    <a:gd name="T8" fmla="*/ 0 w 876"/>
                    <a:gd name="T9" fmla="*/ 0 h 22"/>
                    <a:gd name="T10" fmla="*/ 0 60000 65536"/>
                    <a:gd name="T11" fmla="*/ 0 60000 65536"/>
                    <a:gd name="T12" fmla="*/ 0 60000 65536"/>
                    <a:gd name="T13" fmla="*/ 0 60000 65536"/>
                    <a:gd name="T14" fmla="*/ 0 60000 65536"/>
                    <a:gd name="T15" fmla="*/ 0 w 876"/>
                    <a:gd name="T16" fmla="*/ 0 h 22"/>
                    <a:gd name="T17" fmla="*/ 876 w 876"/>
                    <a:gd name="T18" fmla="*/ 22 h 22"/>
                  </a:gdLst>
                  <a:ahLst/>
                  <a:cxnLst>
                    <a:cxn ang="T10">
                      <a:pos x="T0" y="T1"/>
                    </a:cxn>
                    <a:cxn ang="T11">
                      <a:pos x="T2" y="T3"/>
                    </a:cxn>
                    <a:cxn ang="T12">
                      <a:pos x="T4" y="T5"/>
                    </a:cxn>
                    <a:cxn ang="T13">
                      <a:pos x="T6" y="T7"/>
                    </a:cxn>
                    <a:cxn ang="T14">
                      <a:pos x="T8" y="T9"/>
                    </a:cxn>
                  </a:cxnLst>
                  <a:rect l="T15" t="T16" r="T17" b="T18"/>
                  <a:pathLst>
                    <a:path w="876" h="22">
                      <a:moveTo>
                        <a:pt x="0" y="0"/>
                      </a:moveTo>
                      <a:lnTo>
                        <a:pt x="875" y="0"/>
                      </a:lnTo>
                      <a:lnTo>
                        <a:pt x="875" y="21"/>
                      </a:lnTo>
                      <a:lnTo>
                        <a:pt x="0" y="21"/>
                      </a:lnTo>
                      <a:lnTo>
                        <a:pt x="0" y="0"/>
                      </a:lnTo>
                    </a:path>
                  </a:pathLst>
                </a:custGeom>
                <a:solidFill>
                  <a:srgbClr val="288828"/>
                </a:solidFill>
                <a:ln w="9525" cap="rnd">
                  <a:noFill/>
                  <a:round/>
                  <a:headEnd type="none" w="sm" len="sm"/>
                  <a:tailEnd type="none" w="sm" len="sm"/>
                </a:ln>
              </p:spPr>
              <p:txBody>
                <a:bodyPr/>
                <a:lstStyle/>
                <a:p>
                  <a:endParaRPr lang="en-US">
                    <a:solidFill>
                      <a:srgbClr val="FFFFFF"/>
                    </a:solidFill>
                  </a:endParaRPr>
                </a:p>
              </p:txBody>
            </p:sp>
            <p:sp>
              <p:nvSpPr>
                <p:cNvPr id="11452" name="Freeform 498"/>
                <p:cNvSpPr>
                  <a:spLocks/>
                </p:cNvSpPr>
                <p:nvPr/>
              </p:nvSpPr>
              <p:spPr bwMode="auto">
                <a:xfrm>
                  <a:off x="3667" y="1658"/>
                  <a:ext cx="876" cy="22"/>
                </a:xfrm>
                <a:custGeom>
                  <a:avLst/>
                  <a:gdLst>
                    <a:gd name="T0" fmla="*/ 0 w 876"/>
                    <a:gd name="T1" fmla="*/ 0 h 22"/>
                    <a:gd name="T2" fmla="*/ 875 w 876"/>
                    <a:gd name="T3" fmla="*/ 0 h 22"/>
                    <a:gd name="T4" fmla="*/ 875 w 876"/>
                    <a:gd name="T5" fmla="*/ 21 h 22"/>
                    <a:gd name="T6" fmla="*/ 0 w 876"/>
                    <a:gd name="T7" fmla="*/ 21 h 22"/>
                    <a:gd name="T8" fmla="*/ 0 w 876"/>
                    <a:gd name="T9" fmla="*/ 0 h 22"/>
                    <a:gd name="T10" fmla="*/ 0 60000 65536"/>
                    <a:gd name="T11" fmla="*/ 0 60000 65536"/>
                    <a:gd name="T12" fmla="*/ 0 60000 65536"/>
                    <a:gd name="T13" fmla="*/ 0 60000 65536"/>
                    <a:gd name="T14" fmla="*/ 0 60000 65536"/>
                    <a:gd name="T15" fmla="*/ 0 w 876"/>
                    <a:gd name="T16" fmla="*/ 0 h 22"/>
                    <a:gd name="T17" fmla="*/ 876 w 876"/>
                    <a:gd name="T18" fmla="*/ 22 h 22"/>
                  </a:gdLst>
                  <a:ahLst/>
                  <a:cxnLst>
                    <a:cxn ang="T10">
                      <a:pos x="T0" y="T1"/>
                    </a:cxn>
                    <a:cxn ang="T11">
                      <a:pos x="T2" y="T3"/>
                    </a:cxn>
                    <a:cxn ang="T12">
                      <a:pos x="T4" y="T5"/>
                    </a:cxn>
                    <a:cxn ang="T13">
                      <a:pos x="T6" y="T7"/>
                    </a:cxn>
                    <a:cxn ang="T14">
                      <a:pos x="T8" y="T9"/>
                    </a:cxn>
                  </a:cxnLst>
                  <a:rect l="T15" t="T16" r="T17" b="T18"/>
                  <a:pathLst>
                    <a:path w="876" h="22">
                      <a:moveTo>
                        <a:pt x="0" y="0"/>
                      </a:moveTo>
                      <a:lnTo>
                        <a:pt x="875" y="0"/>
                      </a:lnTo>
                      <a:lnTo>
                        <a:pt x="875" y="21"/>
                      </a:lnTo>
                      <a:lnTo>
                        <a:pt x="0" y="21"/>
                      </a:lnTo>
                      <a:lnTo>
                        <a:pt x="0" y="0"/>
                      </a:lnTo>
                    </a:path>
                  </a:pathLst>
                </a:custGeom>
                <a:solidFill>
                  <a:srgbClr val="288028"/>
                </a:solidFill>
                <a:ln w="9525" cap="rnd">
                  <a:noFill/>
                  <a:round/>
                  <a:headEnd type="none" w="sm" len="sm"/>
                  <a:tailEnd type="none" w="sm" len="sm"/>
                </a:ln>
              </p:spPr>
              <p:txBody>
                <a:bodyPr/>
                <a:lstStyle/>
                <a:p>
                  <a:endParaRPr lang="en-US">
                    <a:solidFill>
                      <a:srgbClr val="FFFFFF"/>
                    </a:solidFill>
                  </a:endParaRPr>
                </a:p>
              </p:txBody>
            </p:sp>
            <p:sp>
              <p:nvSpPr>
                <p:cNvPr id="11453" name="Freeform 499"/>
                <p:cNvSpPr>
                  <a:spLocks/>
                </p:cNvSpPr>
                <p:nvPr/>
              </p:nvSpPr>
              <p:spPr bwMode="auto">
                <a:xfrm>
                  <a:off x="3667" y="1669"/>
                  <a:ext cx="876" cy="21"/>
                </a:xfrm>
                <a:custGeom>
                  <a:avLst/>
                  <a:gdLst>
                    <a:gd name="T0" fmla="*/ 0 w 876"/>
                    <a:gd name="T1" fmla="*/ 0 h 21"/>
                    <a:gd name="T2" fmla="*/ 875 w 876"/>
                    <a:gd name="T3" fmla="*/ 0 h 21"/>
                    <a:gd name="T4" fmla="*/ 875 w 876"/>
                    <a:gd name="T5" fmla="*/ 20 h 21"/>
                    <a:gd name="T6" fmla="*/ 0 w 876"/>
                    <a:gd name="T7" fmla="*/ 20 h 21"/>
                    <a:gd name="T8" fmla="*/ 0 w 876"/>
                    <a:gd name="T9" fmla="*/ 0 h 21"/>
                    <a:gd name="T10" fmla="*/ 0 60000 65536"/>
                    <a:gd name="T11" fmla="*/ 0 60000 65536"/>
                    <a:gd name="T12" fmla="*/ 0 60000 65536"/>
                    <a:gd name="T13" fmla="*/ 0 60000 65536"/>
                    <a:gd name="T14" fmla="*/ 0 60000 65536"/>
                    <a:gd name="T15" fmla="*/ 0 w 876"/>
                    <a:gd name="T16" fmla="*/ 0 h 21"/>
                    <a:gd name="T17" fmla="*/ 876 w 876"/>
                    <a:gd name="T18" fmla="*/ 21 h 21"/>
                  </a:gdLst>
                  <a:ahLst/>
                  <a:cxnLst>
                    <a:cxn ang="T10">
                      <a:pos x="T0" y="T1"/>
                    </a:cxn>
                    <a:cxn ang="T11">
                      <a:pos x="T2" y="T3"/>
                    </a:cxn>
                    <a:cxn ang="T12">
                      <a:pos x="T4" y="T5"/>
                    </a:cxn>
                    <a:cxn ang="T13">
                      <a:pos x="T6" y="T7"/>
                    </a:cxn>
                    <a:cxn ang="T14">
                      <a:pos x="T8" y="T9"/>
                    </a:cxn>
                  </a:cxnLst>
                  <a:rect l="T15" t="T16" r="T17" b="T18"/>
                  <a:pathLst>
                    <a:path w="876" h="21">
                      <a:moveTo>
                        <a:pt x="0" y="0"/>
                      </a:moveTo>
                      <a:lnTo>
                        <a:pt x="875" y="0"/>
                      </a:lnTo>
                      <a:lnTo>
                        <a:pt x="875" y="20"/>
                      </a:lnTo>
                      <a:lnTo>
                        <a:pt x="0" y="20"/>
                      </a:lnTo>
                      <a:lnTo>
                        <a:pt x="0" y="0"/>
                      </a:lnTo>
                    </a:path>
                  </a:pathLst>
                </a:custGeom>
                <a:solidFill>
                  <a:srgbClr val="287828"/>
                </a:solidFill>
                <a:ln w="9525" cap="rnd">
                  <a:noFill/>
                  <a:round/>
                  <a:headEnd type="none" w="sm" len="sm"/>
                  <a:tailEnd type="none" w="sm" len="sm"/>
                </a:ln>
              </p:spPr>
              <p:txBody>
                <a:bodyPr/>
                <a:lstStyle/>
                <a:p>
                  <a:endParaRPr lang="en-US">
                    <a:solidFill>
                      <a:srgbClr val="FFFFFF"/>
                    </a:solidFill>
                  </a:endParaRPr>
                </a:p>
              </p:txBody>
            </p:sp>
            <p:sp>
              <p:nvSpPr>
                <p:cNvPr id="11454" name="Freeform 500"/>
                <p:cNvSpPr>
                  <a:spLocks/>
                </p:cNvSpPr>
                <p:nvPr/>
              </p:nvSpPr>
              <p:spPr bwMode="auto">
                <a:xfrm>
                  <a:off x="3667" y="1679"/>
                  <a:ext cx="876" cy="22"/>
                </a:xfrm>
                <a:custGeom>
                  <a:avLst/>
                  <a:gdLst>
                    <a:gd name="T0" fmla="*/ 0 w 876"/>
                    <a:gd name="T1" fmla="*/ 0 h 22"/>
                    <a:gd name="T2" fmla="*/ 875 w 876"/>
                    <a:gd name="T3" fmla="*/ 0 h 22"/>
                    <a:gd name="T4" fmla="*/ 875 w 876"/>
                    <a:gd name="T5" fmla="*/ 21 h 22"/>
                    <a:gd name="T6" fmla="*/ 0 w 876"/>
                    <a:gd name="T7" fmla="*/ 21 h 22"/>
                    <a:gd name="T8" fmla="*/ 0 w 876"/>
                    <a:gd name="T9" fmla="*/ 0 h 22"/>
                    <a:gd name="T10" fmla="*/ 0 60000 65536"/>
                    <a:gd name="T11" fmla="*/ 0 60000 65536"/>
                    <a:gd name="T12" fmla="*/ 0 60000 65536"/>
                    <a:gd name="T13" fmla="*/ 0 60000 65536"/>
                    <a:gd name="T14" fmla="*/ 0 60000 65536"/>
                    <a:gd name="T15" fmla="*/ 0 w 876"/>
                    <a:gd name="T16" fmla="*/ 0 h 22"/>
                    <a:gd name="T17" fmla="*/ 876 w 876"/>
                    <a:gd name="T18" fmla="*/ 22 h 22"/>
                  </a:gdLst>
                  <a:ahLst/>
                  <a:cxnLst>
                    <a:cxn ang="T10">
                      <a:pos x="T0" y="T1"/>
                    </a:cxn>
                    <a:cxn ang="T11">
                      <a:pos x="T2" y="T3"/>
                    </a:cxn>
                    <a:cxn ang="T12">
                      <a:pos x="T4" y="T5"/>
                    </a:cxn>
                    <a:cxn ang="T13">
                      <a:pos x="T6" y="T7"/>
                    </a:cxn>
                    <a:cxn ang="T14">
                      <a:pos x="T8" y="T9"/>
                    </a:cxn>
                  </a:cxnLst>
                  <a:rect l="T15" t="T16" r="T17" b="T18"/>
                  <a:pathLst>
                    <a:path w="876" h="22">
                      <a:moveTo>
                        <a:pt x="0" y="0"/>
                      </a:moveTo>
                      <a:lnTo>
                        <a:pt x="875" y="0"/>
                      </a:lnTo>
                      <a:lnTo>
                        <a:pt x="875" y="21"/>
                      </a:lnTo>
                      <a:lnTo>
                        <a:pt x="0" y="21"/>
                      </a:lnTo>
                      <a:lnTo>
                        <a:pt x="0" y="0"/>
                      </a:lnTo>
                    </a:path>
                  </a:pathLst>
                </a:custGeom>
                <a:solidFill>
                  <a:srgbClr val="287020"/>
                </a:solidFill>
                <a:ln w="9525" cap="rnd">
                  <a:noFill/>
                  <a:round/>
                  <a:headEnd type="none" w="sm" len="sm"/>
                  <a:tailEnd type="none" w="sm" len="sm"/>
                </a:ln>
              </p:spPr>
              <p:txBody>
                <a:bodyPr/>
                <a:lstStyle/>
                <a:p>
                  <a:endParaRPr lang="en-US">
                    <a:solidFill>
                      <a:srgbClr val="FFFFFF"/>
                    </a:solidFill>
                  </a:endParaRPr>
                </a:p>
              </p:txBody>
            </p:sp>
            <p:sp>
              <p:nvSpPr>
                <p:cNvPr id="11455" name="Freeform 501"/>
                <p:cNvSpPr>
                  <a:spLocks/>
                </p:cNvSpPr>
                <p:nvPr/>
              </p:nvSpPr>
              <p:spPr bwMode="auto">
                <a:xfrm>
                  <a:off x="3667" y="1689"/>
                  <a:ext cx="876" cy="23"/>
                </a:xfrm>
                <a:custGeom>
                  <a:avLst/>
                  <a:gdLst>
                    <a:gd name="T0" fmla="*/ 0 w 876"/>
                    <a:gd name="T1" fmla="*/ 0 h 23"/>
                    <a:gd name="T2" fmla="*/ 875 w 876"/>
                    <a:gd name="T3" fmla="*/ 0 h 23"/>
                    <a:gd name="T4" fmla="*/ 875 w 876"/>
                    <a:gd name="T5" fmla="*/ 22 h 23"/>
                    <a:gd name="T6" fmla="*/ 0 w 876"/>
                    <a:gd name="T7" fmla="*/ 22 h 23"/>
                    <a:gd name="T8" fmla="*/ 0 w 876"/>
                    <a:gd name="T9" fmla="*/ 0 h 23"/>
                    <a:gd name="T10" fmla="*/ 0 60000 65536"/>
                    <a:gd name="T11" fmla="*/ 0 60000 65536"/>
                    <a:gd name="T12" fmla="*/ 0 60000 65536"/>
                    <a:gd name="T13" fmla="*/ 0 60000 65536"/>
                    <a:gd name="T14" fmla="*/ 0 60000 65536"/>
                    <a:gd name="T15" fmla="*/ 0 w 876"/>
                    <a:gd name="T16" fmla="*/ 0 h 23"/>
                    <a:gd name="T17" fmla="*/ 876 w 876"/>
                    <a:gd name="T18" fmla="*/ 23 h 23"/>
                  </a:gdLst>
                  <a:ahLst/>
                  <a:cxnLst>
                    <a:cxn ang="T10">
                      <a:pos x="T0" y="T1"/>
                    </a:cxn>
                    <a:cxn ang="T11">
                      <a:pos x="T2" y="T3"/>
                    </a:cxn>
                    <a:cxn ang="T12">
                      <a:pos x="T4" y="T5"/>
                    </a:cxn>
                    <a:cxn ang="T13">
                      <a:pos x="T6" y="T7"/>
                    </a:cxn>
                    <a:cxn ang="T14">
                      <a:pos x="T8" y="T9"/>
                    </a:cxn>
                  </a:cxnLst>
                  <a:rect l="T15" t="T16" r="T17" b="T18"/>
                  <a:pathLst>
                    <a:path w="876" h="23">
                      <a:moveTo>
                        <a:pt x="0" y="0"/>
                      </a:moveTo>
                      <a:lnTo>
                        <a:pt x="875" y="0"/>
                      </a:lnTo>
                      <a:lnTo>
                        <a:pt x="875" y="22"/>
                      </a:lnTo>
                      <a:lnTo>
                        <a:pt x="0" y="22"/>
                      </a:lnTo>
                      <a:lnTo>
                        <a:pt x="0" y="0"/>
                      </a:lnTo>
                    </a:path>
                  </a:pathLst>
                </a:custGeom>
                <a:solidFill>
                  <a:srgbClr val="206820"/>
                </a:solidFill>
                <a:ln w="9525" cap="rnd">
                  <a:noFill/>
                  <a:round/>
                  <a:headEnd type="none" w="sm" len="sm"/>
                  <a:tailEnd type="none" w="sm" len="sm"/>
                </a:ln>
              </p:spPr>
              <p:txBody>
                <a:bodyPr/>
                <a:lstStyle/>
                <a:p>
                  <a:endParaRPr lang="en-US">
                    <a:solidFill>
                      <a:srgbClr val="FFFFFF"/>
                    </a:solidFill>
                  </a:endParaRPr>
                </a:p>
              </p:txBody>
            </p:sp>
            <p:sp>
              <p:nvSpPr>
                <p:cNvPr id="11456" name="Freeform 502"/>
                <p:cNvSpPr>
                  <a:spLocks/>
                </p:cNvSpPr>
                <p:nvPr/>
              </p:nvSpPr>
              <p:spPr bwMode="auto">
                <a:xfrm>
                  <a:off x="3667" y="1698"/>
                  <a:ext cx="876" cy="21"/>
                </a:xfrm>
                <a:custGeom>
                  <a:avLst/>
                  <a:gdLst>
                    <a:gd name="T0" fmla="*/ 0 w 876"/>
                    <a:gd name="T1" fmla="*/ 0 h 21"/>
                    <a:gd name="T2" fmla="*/ 875 w 876"/>
                    <a:gd name="T3" fmla="*/ 0 h 21"/>
                    <a:gd name="T4" fmla="*/ 875 w 876"/>
                    <a:gd name="T5" fmla="*/ 20 h 21"/>
                    <a:gd name="T6" fmla="*/ 0 w 876"/>
                    <a:gd name="T7" fmla="*/ 20 h 21"/>
                    <a:gd name="T8" fmla="*/ 0 w 876"/>
                    <a:gd name="T9" fmla="*/ 0 h 21"/>
                    <a:gd name="T10" fmla="*/ 0 60000 65536"/>
                    <a:gd name="T11" fmla="*/ 0 60000 65536"/>
                    <a:gd name="T12" fmla="*/ 0 60000 65536"/>
                    <a:gd name="T13" fmla="*/ 0 60000 65536"/>
                    <a:gd name="T14" fmla="*/ 0 60000 65536"/>
                    <a:gd name="T15" fmla="*/ 0 w 876"/>
                    <a:gd name="T16" fmla="*/ 0 h 21"/>
                    <a:gd name="T17" fmla="*/ 876 w 876"/>
                    <a:gd name="T18" fmla="*/ 21 h 21"/>
                  </a:gdLst>
                  <a:ahLst/>
                  <a:cxnLst>
                    <a:cxn ang="T10">
                      <a:pos x="T0" y="T1"/>
                    </a:cxn>
                    <a:cxn ang="T11">
                      <a:pos x="T2" y="T3"/>
                    </a:cxn>
                    <a:cxn ang="T12">
                      <a:pos x="T4" y="T5"/>
                    </a:cxn>
                    <a:cxn ang="T13">
                      <a:pos x="T6" y="T7"/>
                    </a:cxn>
                    <a:cxn ang="T14">
                      <a:pos x="T8" y="T9"/>
                    </a:cxn>
                  </a:cxnLst>
                  <a:rect l="T15" t="T16" r="T17" b="T18"/>
                  <a:pathLst>
                    <a:path w="876" h="21">
                      <a:moveTo>
                        <a:pt x="0" y="0"/>
                      </a:moveTo>
                      <a:lnTo>
                        <a:pt x="875" y="0"/>
                      </a:lnTo>
                      <a:lnTo>
                        <a:pt x="875" y="20"/>
                      </a:lnTo>
                      <a:lnTo>
                        <a:pt x="0" y="20"/>
                      </a:lnTo>
                      <a:lnTo>
                        <a:pt x="0" y="0"/>
                      </a:lnTo>
                    </a:path>
                  </a:pathLst>
                </a:custGeom>
                <a:solidFill>
                  <a:srgbClr val="206020"/>
                </a:solidFill>
                <a:ln w="9525" cap="rnd">
                  <a:noFill/>
                  <a:round/>
                  <a:headEnd type="none" w="sm" len="sm"/>
                  <a:tailEnd type="none" w="sm" len="sm"/>
                </a:ln>
              </p:spPr>
              <p:txBody>
                <a:bodyPr/>
                <a:lstStyle/>
                <a:p>
                  <a:endParaRPr lang="en-US">
                    <a:solidFill>
                      <a:srgbClr val="FFFFFF"/>
                    </a:solidFill>
                  </a:endParaRPr>
                </a:p>
              </p:txBody>
            </p:sp>
            <p:sp>
              <p:nvSpPr>
                <p:cNvPr id="11457" name="Freeform 503"/>
                <p:cNvSpPr>
                  <a:spLocks/>
                </p:cNvSpPr>
                <p:nvPr/>
              </p:nvSpPr>
              <p:spPr bwMode="auto">
                <a:xfrm>
                  <a:off x="3667" y="1707"/>
                  <a:ext cx="876" cy="23"/>
                </a:xfrm>
                <a:custGeom>
                  <a:avLst/>
                  <a:gdLst>
                    <a:gd name="T0" fmla="*/ 0 w 876"/>
                    <a:gd name="T1" fmla="*/ 0 h 23"/>
                    <a:gd name="T2" fmla="*/ 875 w 876"/>
                    <a:gd name="T3" fmla="*/ 0 h 23"/>
                    <a:gd name="T4" fmla="*/ 875 w 876"/>
                    <a:gd name="T5" fmla="*/ 22 h 23"/>
                    <a:gd name="T6" fmla="*/ 0 w 876"/>
                    <a:gd name="T7" fmla="*/ 22 h 23"/>
                    <a:gd name="T8" fmla="*/ 0 w 876"/>
                    <a:gd name="T9" fmla="*/ 0 h 23"/>
                    <a:gd name="T10" fmla="*/ 0 60000 65536"/>
                    <a:gd name="T11" fmla="*/ 0 60000 65536"/>
                    <a:gd name="T12" fmla="*/ 0 60000 65536"/>
                    <a:gd name="T13" fmla="*/ 0 60000 65536"/>
                    <a:gd name="T14" fmla="*/ 0 60000 65536"/>
                    <a:gd name="T15" fmla="*/ 0 w 876"/>
                    <a:gd name="T16" fmla="*/ 0 h 23"/>
                    <a:gd name="T17" fmla="*/ 876 w 876"/>
                    <a:gd name="T18" fmla="*/ 23 h 23"/>
                  </a:gdLst>
                  <a:ahLst/>
                  <a:cxnLst>
                    <a:cxn ang="T10">
                      <a:pos x="T0" y="T1"/>
                    </a:cxn>
                    <a:cxn ang="T11">
                      <a:pos x="T2" y="T3"/>
                    </a:cxn>
                    <a:cxn ang="T12">
                      <a:pos x="T4" y="T5"/>
                    </a:cxn>
                    <a:cxn ang="T13">
                      <a:pos x="T6" y="T7"/>
                    </a:cxn>
                    <a:cxn ang="T14">
                      <a:pos x="T8" y="T9"/>
                    </a:cxn>
                  </a:cxnLst>
                  <a:rect l="T15" t="T16" r="T17" b="T18"/>
                  <a:pathLst>
                    <a:path w="876" h="23">
                      <a:moveTo>
                        <a:pt x="0" y="0"/>
                      </a:moveTo>
                      <a:lnTo>
                        <a:pt x="875" y="0"/>
                      </a:lnTo>
                      <a:lnTo>
                        <a:pt x="875" y="22"/>
                      </a:lnTo>
                      <a:lnTo>
                        <a:pt x="0" y="22"/>
                      </a:lnTo>
                      <a:lnTo>
                        <a:pt x="0" y="0"/>
                      </a:lnTo>
                    </a:path>
                  </a:pathLst>
                </a:custGeom>
                <a:solidFill>
                  <a:srgbClr val="205818"/>
                </a:solidFill>
                <a:ln w="9525" cap="rnd">
                  <a:noFill/>
                  <a:round/>
                  <a:headEnd type="none" w="sm" len="sm"/>
                  <a:tailEnd type="none" w="sm" len="sm"/>
                </a:ln>
              </p:spPr>
              <p:txBody>
                <a:bodyPr/>
                <a:lstStyle/>
                <a:p>
                  <a:endParaRPr lang="en-US">
                    <a:solidFill>
                      <a:srgbClr val="FFFFFF"/>
                    </a:solidFill>
                  </a:endParaRPr>
                </a:p>
              </p:txBody>
            </p:sp>
            <p:sp>
              <p:nvSpPr>
                <p:cNvPr id="11458" name="Freeform 504"/>
                <p:cNvSpPr>
                  <a:spLocks/>
                </p:cNvSpPr>
                <p:nvPr/>
              </p:nvSpPr>
              <p:spPr bwMode="auto">
                <a:xfrm>
                  <a:off x="3667" y="1718"/>
                  <a:ext cx="876" cy="21"/>
                </a:xfrm>
                <a:custGeom>
                  <a:avLst/>
                  <a:gdLst>
                    <a:gd name="T0" fmla="*/ 0 w 876"/>
                    <a:gd name="T1" fmla="*/ 0 h 21"/>
                    <a:gd name="T2" fmla="*/ 875 w 876"/>
                    <a:gd name="T3" fmla="*/ 0 h 21"/>
                    <a:gd name="T4" fmla="*/ 875 w 876"/>
                    <a:gd name="T5" fmla="*/ 20 h 21"/>
                    <a:gd name="T6" fmla="*/ 0 w 876"/>
                    <a:gd name="T7" fmla="*/ 20 h 21"/>
                    <a:gd name="T8" fmla="*/ 0 w 876"/>
                    <a:gd name="T9" fmla="*/ 0 h 21"/>
                    <a:gd name="T10" fmla="*/ 0 60000 65536"/>
                    <a:gd name="T11" fmla="*/ 0 60000 65536"/>
                    <a:gd name="T12" fmla="*/ 0 60000 65536"/>
                    <a:gd name="T13" fmla="*/ 0 60000 65536"/>
                    <a:gd name="T14" fmla="*/ 0 60000 65536"/>
                    <a:gd name="T15" fmla="*/ 0 w 876"/>
                    <a:gd name="T16" fmla="*/ 0 h 21"/>
                    <a:gd name="T17" fmla="*/ 876 w 876"/>
                    <a:gd name="T18" fmla="*/ 21 h 21"/>
                  </a:gdLst>
                  <a:ahLst/>
                  <a:cxnLst>
                    <a:cxn ang="T10">
                      <a:pos x="T0" y="T1"/>
                    </a:cxn>
                    <a:cxn ang="T11">
                      <a:pos x="T2" y="T3"/>
                    </a:cxn>
                    <a:cxn ang="T12">
                      <a:pos x="T4" y="T5"/>
                    </a:cxn>
                    <a:cxn ang="T13">
                      <a:pos x="T6" y="T7"/>
                    </a:cxn>
                    <a:cxn ang="T14">
                      <a:pos x="T8" y="T9"/>
                    </a:cxn>
                  </a:cxnLst>
                  <a:rect l="T15" t="T16" r="T17" b="T18"/>
                  <a:pathLst>
                    <a:path w="876" h="21">
                      <a:moveTo>
                        <a:pt x="0" y="0"/>
                      </a:moveTo>
                      <a:lnTo>
                        <a:pt x="875" y="0"/>
                      </a:lnTo>
                      <a:lnTo>
                        <a:pt x="875" y="20"/>
                      </a:lnTo>
                      <a:lnTo>
                        <a:pt x="0" y="20"/>
                      </a:lnTo>
                      <a:lnTo>
                        <a:pt x="0" y="0"/>
                      </a:lnTo>
                    </a:path>
                  </a:pathLst>
                </a:custGeom>
                <a:solidFill>
                  <a:srgbClr val="185018"/>
                </a:solidFill>
                <a:ln w="9525" cap="rnd">
                  <a:noFill/>
                  <a:round/>
                  <a:headEnd type="none" w="sm" len="sm"/>
                  <a:tailEnd type="none" w="sm" len="sm"/>
                </a:ln>
              </p:spPr>
              <p:txBody>
                <a:bodyPr/>
                <a:lstStyle/>
                <a:p>
                  <a:endParaRPr lang="en-US">
                    <a:solidFill>
                      <a:srgbClr val="FFFFFF"/>
                    </a:solidFill>
                  </a:endParaRPr>
                </a:p>
              </p:txBody>
            </p:sp>
            <p:sp>
              <p:nvSpPr>
                <p:cNvPr id="11459" name="Freeform 505"/>
                <p:cNvSpPr>
                  <a:spLocks/>
                </p:cNvSpPr>
                <p:nvPr/>
              </p:nvSpPr>
              <p:spPr bwMode="auto">
                <a:xfrm>
                  <a:off x="3667" y="1727"/>
                  <a:ext cx="876" cy="21"/>
                </a:xfrm>
                <a:custGeom>
                  <a:avLst/>
                  <a:gdLst>
                    <a:gd name="T0" fmla="*/ 0 w 876"/>
                    <a:gd name="T1" fmla="*/ 0 h 21"/>
                    <a:gd name="T2" fmla="*/ 875 w 876"/>
                    <a:gd name="T3" fmla="*/ 0 h 21"/>
                    <a:gd name="T4" fmla="*/ 875 w 876"/>
                    <a:gd name="T5" fmla="*/ 20 h 21"/>
                    <a:gd name="T6" fmla="*/ 0 w 876"/>
                    <a:gd name="T7" fmla="*/ 20 h 21"/>
                    <a:gd name="T8" fmla="*/ 0 w 876"/>
                    <a:gd name="T9" fmla="*/ 0 h 21"/>
                    <a:gd name="T10" fmla="*/ 0 60000 65536"/>
                    <a:gd name="T11" fmla="*/ 0 60000 65536"/>
                    <a:gd name="T12" fmla="*/ 0 60000 65536"/>
                    <a:gd name="T13" fmla="*/ 0 60000 65536"/>
                    <a:gd name="T14" fmla="*/ 0 60000 65536"/>
                    <a:gd name="T15" fmla="*/ 0 w 876"/>
                    <a:gd name="T16" fmla="*/ 0 h 21"/>
                    <a:gd name="T17" fmla="*/ 876 w 876"/>
                    <a:gd name="T18" fmla="*/ 21 h 21"/>
                  </a:gdLst>
                  <a:ahLst/>
                  <a:cxnLst>
                    <a:cxn ang="T10">
                      <a:pos x="T0" y="T1"/>
                    </a:cxn>
                    <a:cxn ang="T11">
                      <a:pos x="T2" y="T3"/>
                    </a:cxn>
                    <a:cxn ang="T12">
                      <a:pos x="T4" y="T5"/>
                    </a:cxn>
                    <a:cxn ang="T13">
                      <a:pos x="T6" y="T7"/>
                    </a:cxn>
                    <a:cxn ang="T14">
                      <a:pos x="T8" y="T9"/>
                    </a:cxn>
                  </a:cxnLst>
                  <a:rect l="T15" t="T16" r="T17" b="T18"/>
                  <a:pathLst>
                    <a:path w="876" h="21">
                      <a:moveTo>
                        <a:pt x="0" y="0"/>
                      </a:moveTo>
                      <a:lnTo>
                        <a:pt x="875" y="0"/>
                      </a:lnTo>
                      <a:lnTo>
                        <a:pt x="875" y="20"/>
                      </a:lnTo>
                      <a:lnTo>
                        <a:pt x="0" y="20"/>
                      </a:lnTo>
                      <a:lnTo>
                        <a:pt x="0" y="0"/>
                      </a:lnTo>
                    </a:path>
                  </a:pathLst>
                </a:custGeom>
                <a:solidFill>
                  <a:srgbClr val="184818"/>
                </a:solidFill>
                <a:ln w="9525" cap="rnd">
                  <a:noFill/>
                  <a:round/>
                  <a:headEnd type="none" w="sm" len="sm"/>
                  <a:tailEnd type="none" w="sm" len="sm"/>
                </a:ln>
              </p:spPr>
              <p:txBody>
                <a:bodyPr/>
                <a:lstStyle/>
                <a:p>
                  <a:endParaRPr lang="en-US">
                    <a:solidFill>
                      <a:srgbClr val="FFFFFF"/>
                    </a:solidFill>
                  </a:endParaRPr>
                </a:p>
              </p:txBody>
            </p:sp>
            <p:sp>
              <p:nvSpPr>
                <p:cNvPr id="11460" name="Freeform 506"/>
                <p:cNvSpPr>
                  <a:spLocks/>
                </p:cNvSpPr>
                <p:nvPr/>
              </p:nvSpPr>
              <p:spPr bwMode="auto">
                <a:xfrm>
                  <a:off x="3667" y="1735"/>
                  <a:ext cx="876" cy="23"/>
                </a:xfrm>
                <a:custGeom>
                  <a:avLst/>
                  <a:gdLst>
                    <a:gd name="T0" fmla="*/ 0 w 876"/>
                    <a:gd name="T1" fmla="*/ 0 h 23"/>
                    <a:gd name="T2" fmla="*/ 875 w 876"/>
                    <a:gd name="T3" fmla="*/ 0 h 23"/>
                    <a:gd name="T4" fmla="*/ 875 w 876"/>
                    <a:gd name="T5" fmla="*/ 22 h 23"/>
                    <a:gd name="T6" fmla="*/ 0 w 876"/>
                    <a:gd name="T7" fmla="*/ 22 h 23"/>
                    <a:gd name="T8" fmla="*/ 0 w 876"/>
                    <a:gd name="T9" fmla="*/ 0 h 23"/>
                    <a:gd name="T10" fmla="*/ 0 60000 65536"/>
                    <a:gd name="T11" fmla="*/ 0 60000 65536"/>
                    <a:gd name="T12" fmla="*/ 0 60000 65536"/>
                    <a:gd name="T13" fmla="*/ 0 60000 65536"/>
                    <a:gd name="T14" fmla="*/ 0 60000 65536"/>
                    <a:gd name="T15" fmla="*/ 0 w 876"/>
                    <a:gd name="T16" fmla="*/ 0 h 23"/>
                    <a:gd name="T17" fmla="*/ 876 w 876"/>
                    <a:gd name="T18" fmla="*/ 23 h 23"/>
                  </a:gdLst>
                  <a:ahLst/>
                  <a:cxnLst>
                    <a:cxn ang="T10">
                      <a:pos x="T0" y="T1"/>
                    </a:cxn>
                    <a:cxn ang="T11">
                      <a:pos x="T2" y="T3"/>
                    </a:cxn>
                    <a:cxn ang="T12">
                      <a:pos x="T4" y="T5"/>
                    </a:cxn>
                    <a:cxn ang="T13">
                      <a:pos x="T6" y="T7"/>
                    </a:cxn>
                    <a:cxn ang="T14">
                      <a:pos x="T8" y="T9"/>
                    </a:cxn>
                  </a:cxnLst>
                  <a:rect l="T15" t="T16" r="T17" b="T18"/>
                  <a:pathLst>
                    <a:path w="876" h="23">
                      <a:moveTo>
                        <a:pt x="0" y="0"/>
                      </a:moveTo>
                      <a:lnTo>
                        <a:pt x="875" y="0"/>
                      </a:lnTo>
                      <a:lnTo>
                        <a:pt x="875" y="22"/>
                      </a:lnTo>
                      <a:lnTo>
                        <a:pt x="0" y="22"/>
                      </a:lnTo>
                      <a:lnTo>
                        <a:pt x="0" y="0"/>
                      </a:lnTo>
                    </a:path>
                  </a:pathLst>
                </a:custGeom>
                <a:solidFill>
                  <a:srgbClr val="104010"/>
                </a:solidFill>
                <a:ln w="9525" cap="rnd">
                  <a:noFill/>
                  <a:round/>
                  <a:headEnd type="none" w="sm" len="sm"/>
                  <a:tailEnd type="none" w="sm" len="sm"/>
                </a:ln>
              </p:spPr>
              <p:txBody>
                <a:bodyPr/>
                <a:lstStyle/>
                <a:p>
                  <a:endParaRPr lang="en-US">
                    <a:solidFill>
                      <a:srgbClr val="FFFFFF"/>
                    </a:solidFill>
                  </a:endParaRPr>
                </a:p>
              </p:txBody>
            </p:sp>
            <p:sp>
              <p:nvSpPr>
                <p:cNvPr id="11461" name="Rectangle 507"/>
                <p:cNvSpPr>
                  <a:spLocks noChangeArrowheads="1"/>
                </p:cNvSpPr>
                <p:nvPr/>
              </p:nvSpPr>
              <p:spPr bwMode="auto">
                <a:xfrm>
                  <a:off x="3736" y="1647"/>
                  <a:ext cx="115" cy="63"/>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sp>
              <p:nvSpPr>
                <p:cNvPr id="11462" name="Rectangle 508" descr="Narrow vertical"/>
                <p:cNvSpPr>
                  <a:spLocks noChangeArrowheads="1"/>
                </p:cNvSpPr>
                <p:nvPr/>
              </p:nvSpPr>
              <p:spPr bwMode="auto">
                <a:xfrm>
                  <a:off x="3694" y="1748"/>
                  <a:ext cx="390" cy="17"/>
                </a:xfrm>
                <a:prstGeom prst="rect">
                  <a:avLst/>
                </a:prstGeom>
                <a:pattFill prst="narVert">
                  <a:fgClr>
                    <a:srgbClr val="FF9900"/>
                  </a:fgClr>
                  <a:bgClr>
                    <a:srgbClr val="FFFF00"/>
                  </a:bgClr>
                </a:pattFill>
                <a:ln w="12700">
                  <a:solidFill>
                    <a:srgbClr val="000000"/>
                  </a:solidFill>
                  <a:miter lim="800000"/>
                  <a:headEnd/>
                  <a:tailEnd/>
                </a:ln>
              </p:spPr>
              <p:txBody>
                <a:bodyPr wrap="none" anchor="ctr"/>
                <a:lstStyle/>
                <a:p>
                  <a:endParaRPr lang="en-US">
                    <a:solidFill>
                      <a:srgbClr val="FFFFFF"/>
                    </a:solidFill>
                  </a:endParaRPr>
                </a:p>
              </p:txBody>
            </p:sp>
            <p:sp>
              <p:nvSpPr>
                <p:cNvPr id="11463" name="Rectangle 509" descr="Narrow vertical"/>
                <p:cNvSpPr>
                  <a:spLocks noChangeArrowheads="1"/>
                </p:cNvSpPr>
                <p:nvPr/>
              </p:nvSpPr>
              <p:spPr bwMode="auto">
                <a:xfrm>
                  <a:off x="4127" y="1748"/>
                  <a:ext cx="390" cy="17"/>
                </a:xfrm>
                <a:prstGeom prst="rect">
                  <a:avLst/>
                </a:prstGeom>
                <a:pattFill prst="narVert">
                  <a:fgClr>
                    <a:srgbClr val="FF9900"/>
                  </a:fgClr>
                  <a:bgClr>
                    <a:srgbClr val="FFFF00"/>
                  </a:bgClr>
                </a:pattFill>
                <a:ln w="12700">
                  <a:solidFill>
                    <a:srgbClr val="000000"/>
                  </a:solidFill>
                  <a:miter lim="800000"/>
                  <a:headEnd/>
                  <a:tailEnd/>
                </a:ln>
              </p:spPr>
              <p:txBody>
                <a:bodyPr wrap="none" anchor="ctr"/>
                <a:lstStyle/>
                <a:p>
                  <a:endParaRPr lang="en-US">
                    <a:solidFill>
                      <a:srgbClr val="FFFFFF"/>
                    </a:solidFill>
                  </a:endParaRPr>
                </a:p>
              </p:txBody>
            </p:sp>
            <p:sp>
              <p:nvSpPr>
                <p:cNvPr id="11464" name="Rectangle 510"/>
                <p:cNvSpPr>
                  <a:spLocks noChangeArrowheads="1"/>
                </p:cNvSpPr>
                <p:nvPr/>
              </p:nvSpPr>
              <p:spPr bwMode="auto">
                <a:xfrm>
                  <a:off x="3894" y="1647"/>
                  <a:ext cx="119" cy="61"/>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sp>
              <p:nvSpPr>
                <p:cNvPr id="11465" name="Rectangle 511"/>
                <p:cNvSpPr>
                  <a:spLocks noChangeArrowheads="1"/>
                </p:cNvSpPr>
                <p:nvPr/>
              </p:nvSpPr>
              <p:spPr bwMode="auto">
                <a:xfrm>
                  <a:off x="4053" y="1647"/>
                  <a:ext cx="117" cy="63"/>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sp>
              <p:nvSpPr>
                <p:cNvPr id="11466" name="Rectangle 512"/>
                <p:cNvSpPr>
                  <a:spLocks noChangeArrowheads="1"/>
                </p:cNvSpPr>
                <p:nvPr/>
              </p:nvSpPr>
              <p:spPr bwMode="auto">
                <a:xfrm>
                  <a:off x="4212" y="1647"/>
                  <a:ext cx="116" cy="61"/>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sp>
              <p:nvSpPr>
                <p:cNvPr id="11467" name="Rectangle 513"/>
                <p:cNvSpPr>
                  <a:spLocks noChangeArrowheads="1"/>
                </p:cNvSpPr>
                <p:nvPr/>
              </p:nvSpPr>
              <p:spPr bwMode="auto">
                <a:xfrm>
                  <a:off x="4370" y="1647"/>
                  <a:ext cx="118" cy="61"/>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grpSp>
          <p:grpSp>
            <p:nvGrpSpPr>
              <p:cNvPr id="11819" name="Group 514"/>
              <p:cNvGrpSpPr>
                <a:grpSpLocks/>
              </p:cNvGrpSpPr>
              <p:nvPr/>
            </p:nvGrpSpPr>
            <p:grpSpPr bwMode="auto">
              <a:xfrm rot="-1273006">
                <a:off x="4716" y="2037"/>
                <a:ext cx="462" cy="183"/>
                <a:chOff x="3667" y="1613"/>
                <a:chExt cx="876" cy="152"/>
              </a:xfrm>
            </p:grpSpPr>
            <p:sp>
              <p:nvSpPr>
                <p:cNvPr id="11424" name="Rectangle 515"/>
                <p:cNvSpPr>
                  <a:spLocks noChangeArrowheads="1"/>
                </p:cNvSpPr>
                <p:nvPr/>
              </p:nvSpPr>
              <p:spPr bwMode="auto">
                <a:xfrm>
                  <a:off x="3678" y="1694"/>
                  <a:ext cx="390" cy="21"/>
                </a:xfrm>
                <a:prstGeom prst="rect">
                  <a:avLst/>
                </a:prstGeom>
                <a:noFill/>
                <a:ln w="12700">
                  <a:solidFill>
                    <a:srgbClr val="000000"/>
                  </a:solidFill>
                  <a:miter lim="800000"/>
                  <a:headEnd/>
                  <a:tailEnd/>
                </a:ln>
              </p:spPr>
              <p:txBody>
                <a:bodyPr wrap="none" anchor="ctr"/>
                <a:lstStyle/>
                <a:p>
                  <a:endParaRPr lang="en-US">
                    <a:solidFill>
                      <a:srgbClr val="FFFFFF"/>
                    </a:solidFill>
                  </a:endParaRPr>
                </a:p>
              </p:txBody>
            </p:sp>
            <p:sp>
              <p:nvSpPr>
                <p:cNvPr id="11425" name="Rectangle 516"/>
                <p:cNvSpPr>
                  <a:spLocks noChangeArrowheads="1"/>
                </p:cNvSpPr>
                <p:nvPr/>
              </p:nvSpPr>
              <p:spPr bwMode="auto">
                <a:xfrm>
                  <a:off x="4113" y="1694"/>
                  <a:ext cx="390" cy="21"/>
                </a:xfrm>
                <a:prstGeom prst="rect">
                  <a:avLst/>
                </a:prstGeom>
                <a:noFill/>
                <a:ln w="12700">
                  <a:solidFill>
                    <a:srgbClr val="000000"/>
                  </a:solidFill>
                  <a:miter lim="800000"/>
                  <a:headEnd/>
                  <a:tailEnd/>
                </a:ln>
              </p:spPr>
              <p:txBody>
                <a:bodyPr wrap="none" anchor="ctr"/>
                <a:lstStyle/>
                <a:p>
                  <a:endParaRPr lang="en-US">
                    <a:solidFill>
                      <a:srgbClr val="FFFFFF"/>
                    </a:solidFill>
                  </a:endParaRPr>
                </a:p>
              </p:txBody>
            </p:sp>
            <p:sp>
              <p:nvSpPr>
                <p:cNvPr id="11426" name="Freeform 517"/>
                <p:cNvSpPr>
                  <a:spLocks/>
                </p:cNvSpPr>
                <p:nvPr/>
              </p:nvSpPr>
              <p:spPr bwMode="auto">
                <a:xfrm>
                  <a:off x="3667" y="1613"/>
                  <a:ext cx="876" cy="22"/>
                </a:xfrm>
                <a:custGeom>
                  <a:avLst/>
                  <a:gdLst>
                    <a:gd name="T0" fmla="*/ 0 w 876"/>
                    <a:gd name="T1" fmla="*/ 0 h 22"/>
                    <a:gd name="T2" fmla="*/ 875 w 876"/>
                    <a:gd name="T3" fmla="*/ 0 h 22"/>
                    <a:gd name="T4" fmla="*/ 875 w 876"/>
                    <a:gd name="T5" fmla="*/ 21 h 22"/>
                    <a:gd name="T6" fmla="*/ 0 w 876"/>
                    <a:gd name="T7" fmla="*/ 21 h 22"/>
                    <a:gd name="T8" fmla="*/ 0 w 876"/>
                    <a:gd name="T9" fmla="*/ 0 h 22"/>
                    <a:gd name="T10" fmla="*/ 0 60000 65536"/>
                    <a:gd name="T11" fmla="*/ 0 60000 65536"/>
                    <a:gd name="T12" fmla="*/ 0 60000 65536"/>
                    <a:gd name="T13" fmla="*/ 0 60000 65536"/>
                    <a:gd name="T14" fmla="*/ 0 60000 65536"/>
                    <a:gd name="T15" fmla="*/ 0 w 876"/>
                    <a:gd name="T16" fmla="*/ 0 h 22"/>
                    <a:gd name="T17" fmla="*/ 876 w 876"/>
                    <a:gd name="T18" fmla="*/ 22 h 22"/>
                  </a:gdLst>
                  <a:ahLst/>
                  <a:cxnLst>
                    <a:cxn ang="T10">
                      <a:pos x="T0" y="T1"/>
                    </a:cxn>
                    <a:cxn ang="T11">
                      <a:pos x="T2" y="T3"/>
                    </a:cxn>
                    <a:cxn ang="T12">
                      <a:pos x="T4" y="T5"/>
                    </a:cxn>
                    <a:cxn ang="T13">
                      <a:pos x="T6" y="T7"/>
                    </a:cxn>
                    <a:cxn ang="T14">
                      <a:pos x="T8" y="T9"/>
                    </a:cxn>
                  </a:cxnLst>
                  <a:rect l="T15" t="T16" r="T17" b="T18"/>
                  <a:pathLst>
                    <a:path w="876" h="22">
                      <a:moveTo>
                        <a:pt x="0" y="0"/>
                      </a:moveTo>
                      <a:lnTo>
                        <a:pt x="875" y="0"/>
                      </a:lnTo>
                      <a:lnTo>
                        <a:pt x="875" y="21"/>
                      </a:lnTo>
                      <a:lnTo>
                        <a:pt x="0" y="21"/>
                      </a:lnTo>
                      <a:lnTo>
                        <a:pt x="0" y="0"/>
                      </a:lnTo>
                    </a:path>
                  </a:pathLst>
                </a:custGeom>
                <a:solidFill>
                  <a:srgbClr val="339933"/>
                </a:solidFill>
                <a:ln w="9525" cap="rnd">
                  <a:noFill/>
                  <a:round/>
                  <a:headEnd type="none" w="sm" len="sm"/>
                  <a:tailEnd type="none" w="sm" len="sm"/>
                </a:ln>
              </p:spPr>
              <p:txBody>
                <a:bodyPr/>
                <a:lstStyle/>
                <a:p>
                  <a:endParaRPr lang="en-US">
                    <a:solidFill>
                      <a:srgbClr val="FFFFFF"/>
                    </a:solidFill>
                  </a:endParaRPr>
                </a:p>
              </p:txBody>
            </p:sp>
            <p:sp>
              <p:nvSpPr>
                <p:cNvPr id="11427" name="Freeform 518"/>
                <p:cNvSpPr>
                  <a:spLocks/>
                </p:cNvSpPr>
                <p:nvPr/>
              </p:nvSpPr>
              <p:spPr bwMode="auto">
                <a:xfrm>
                  <a:off x="3667" y="1631"/>
                  <a:ext cx="876" cy="23"/>
                </a:xfrm>
                <a:custGeom>
                  <a:avLst/>
                  <a:gdLst>
                    <a:gd name="T0" fmla="*/ 0 w 876"/>
                    <a:gd name="T1" fmla="*/ 0 h 23"/>
                    <a:gd name="T2" fmla="*/ 875 w 876"/>
                    <a:gd name="T3" fmla="*/ 0 h 23"/>
                    <a:gd name="T4" fmla="*/ 875 w 876"/>
                    <a:gd name="T5" fmla="*/ 22 h 23"/>
                    <a:gd name="T6" fmla="*/ 0 w 876"/>
                    <a:gd name="T7" fmla="*/ 22 h 23"/>
                    <a:gd name="T8" fmla="*/ 0 w 876"/>
                    <a:gd name="T9" fmla="*/ 0 h 23"/>
                    <a:gd name="T10" fmla="*/ 0 60000 65536"/>
                    <a:gd name="T11" fmla="*/ 0 60000 65536"/>
                    <a:gd name="T12" fmla="*/ 0 60000 65536"/>
                    <a:gd name="T13" fmla="*/ 0 60000 65536"/>
                    <a:gd name="T14" fmla="*/ 0 60000 65536"/>
                    <a:gd name="T15" fmla="*/ 0 w 876"/>
                    <a:gd name="T16" fmla="*/ 0 h 23"/>
                    <a:gd name="T17" fmla="*/ 876 w 876"/>
                    <a:gd name="T18" fmla="*/ 23 h 23"/>
                  </a:gdLst>
                  <a:ahLst/>
                  <a:cxnLst>
                    <a:cxn ang="T10">
                      <a:pos x="T0" y="T1"/>
                    </a:cxn>
                    <a:cxn ang="T11">
                      <a:pos x="T2" y="T3"/>
                    </a:cxn>
                    <a:cxn ang="T12">
                      <a:pos x="T4" y="T5"/>
                    </a:cxn>
                    <a:cxn ang="T13">
                      <a:pos x="T6" y="T7"/>
                    </a:cxn>
                    <a:cxn ang="T14">
                      <a:pos x="T8" y="T9"/>
                    </a:cxn>
                  </a:cxnLst>
                  <a:rect l="T15" t="T16" r="T17" b="T18"/>
                  <a:pathLst>
                    <a:path w="876" h="23">
                      <a:moveTo>
                        <a:pt x="0" y="0"/>
                      </a:moveTo>
                      <a:lnTo>
                        <a:pt x="875" y="0"/>
                      </a:lnTo>
                      <a:lnTo>
                        <a:pt x="875" y="22"/>
                      </a:lnTo>
                      <a:lnTo>
                        <a:pt x="0" y="22"/>
                      </a:lnTo>
                      <a:lnTo>
                        <a:pt x="0" y="0"/>
                      </a:lnTo>
                    </a:path>
                  </a:pathLst>
                </a:custGeom>
                <a:solidFill>
                  <a:srgbClr val="309830"/>
                </a:solidFill>
                <a:ln w="9525" cap="rnd">
                  <a:noFill/>
                  <a:round/>
                  <a:headEnd type="none" w="sm" len="sm"/>
                  <a:tailEnd type="none" w="sm" len="sm"/>
                </a:ln>
              </p:spPr>
              <p:txBody>
                <a:bodyPr/>
                <a:lstStyle/>
                <a:p>
                  <a:endParaRPr lang="en-US">
                    <a:solidFill>
                      <a:srgbClr val="FFFFFF"/>
                    </a:solidFill>
                  </a:endParaRPr>
                </a:p>
              </p:txBody>
            </p:sp>
            <p:sp>
              <p:nvSpPr>
                <p:cNvPr id="11428" name="Freeform 519"/>
                <p:cNvSpPr>
                  <a:spLocks/>
                </p:cNvSpPr>
                <p:nvPr/>
              </p:nvSpPr>
              <p:spPr bwMode="auto">
                <a:xfrm>
                  <a:off x="3667" y="1641"/>
                  <a:ext cx="876" cy="20"/>
                </a:xfrm>
                <a:custGeom>
                  <a:avLst/>
                  <a:gdLst>
                    <a:gd name="T0" fmla="*/ 0 w 876"/>
                    <a:gd name="T1" fmla="*/ 0 h 20"/>
                    <a:gd name="T2" fmla="*/ 875 w 876"/>
                    <a:gd name="T3" fmla="*/ 0 h 20"/>
                    <a:gd name="T4" fmla="*/ 875 w 876"/>
                    <a:gd name="T5" fmla="*/ 19 h 20"/>
                    <a:gd name="T6" fmla="*/ 0 w 876"/>
                    <a:gd name="T7" fmla="*/ 19 h 20"/>
                    <a:gd name="T8" fmla="*/ 0 w 876"/>
                    <a:gd name="T9" fmla="*/ 0 h 20"/>
                    <a:gd name="T10" fmla="*/ 0 60000 65536"/>
                    <a:gd name="T11" fmla="*/ 0 60000 65536"/>
                    <a:gd name="T12" fmla="*/ 0 60000 65536"/>
                    <a:gd name="T13" fmla="*/ 0 60000 65536"/>
                    <a:gd name="T14" fmla="*/ 0 60000 65536"/>
                    <a:gd name="T15" fmla="*/ 0 w 876"/>
                    <a:gd name="T16" fmla="*/ 0 h 20"/>
                    <a:gd name="T17" fmla="*/ 876 w 876"/>
                    <a:gd name="T18" fmla="*/ 20 h 20"/>
                  </a:gdLst>
                  <a:ahLst/>
                  <a:cxnLst>
                    <a:cxn ang="T10">
                      <a:pos x="T0" y="T1"/>
                    </a:cxn>
                    <a:cxn ang="T11">
                      <a:pos x="T2" y="T3"/>
                    </a:cxn>
                    <a:cxn ang="T12">
                      <a:pos x="T4" y="T5"/>
                    </a:cxn>
                    <a:cxn ang="T13">
                      <a:pos x="T6" y="T7"/>
                    </a:cxn>
                    <a:cxn ang="T14">
                      <a:pos x="T8" y="T9"/>
                    </a:cxn>
                  </a:cxnLst>
                  <a:rect l="T15" t="T16" r="T17" b="T18"/>
                  <a:pathLst>
                    <a:path w="876" h="20">
                      <a:moveTo>
                        <a:pt x="0" y="0"/>
                      </a:moveTo>
                      <a:lnTo>
                        <a:pt x="875" y="0"/>
                      </a:lnTo>
                      <a:lnTo>
                        <a:pt x="875" y="19"/>
                      </a:lnTo>
                      <a:lnTo>
                        <a:pt x="0" y="19"/>
                      </a:lnTo>
                      <a:lnTo>
                        <a:pt x="0" y="0"/>
                      </a:lnTo>
                    </a:path>
                  </a:pathLst>
                </a:custGeom>
                <a:solidFill>
                  <a:srgbClr val="309030"/>
                </a:solidFill>
                <a:ln w="9525" cap="rnd">
                  <a:noFill/>
                  <a:round/>
                  <a:headEnd type="none" w="sm" len="sm"/>
                  <a:tailEnd type="none" w="sm" len="sm"/>
                </a:ln>
              </p:spPr>
              <p:txBody>
                <a:bodyPr/>
                <a:lstStyle/>
                <a:p>
                  <a:endParaRPr lang="en-US">
                    <a:solidFill>
                      <a:srgbClr val="FFFFFF"/>
                    </a:solidFill>
                  </a:endParaRPr>
                </a:p>
              </p:txBody>
            </p:sp>
            <p:sp>
              <p:nvSpPr>
                <p:cNvPr id="11429" name="Freeform 520"/>
                <p:cNvSpPr>
                  <a:spLocks/>
                </p:cNvSpPr>
                <p:nvPr/>
              </p:nvSpPr>
              <p:spPr bwMode="auto">
                <a:xfrm>
                  <a:off x="3667" y="1650"/>
                  <a:ext cx="876" cy="22"/>
                </a:xfrm>
                <a:custGeom>
                  <a:avLst/>
                  <a:gdLst>
                    <a:gd name="T0" fmla="*/ 0 w 876"/>
                    <a:gd name="T1" fmla="*/ 0 h 22"/>
                    <a:gd name="T2" fmla="*/ 875 w 876"/>
                    <a:gd name="T3" fmla="*/ 0 h 22"/>
                    <a:gd name="T4" fmla="*/ 875 w 876"/>
                    <a:gd name="T5" fmla="*/ 21 h 22"/>
                    <a:gd name="T6" fmla="*/ 0 w 876"/>
                    <a:gd name="T7" fmla="*/ 21 h 22"/>
                    <a:gd name="T8" fmla="*/ 0 w 876"/>
                    <a:gd name="T9" fmla="*/ 0 h 22"/>
                    <a:gd name="T10" fmla="*/ 0 60000 65536"/>
                    <a:gd name="T11" fmla="*/ 0 60000 65536"/>
                    <a:gd name="T12" fmla="*/ 0 60000 65536"/>
                    <a:gd name="T13" fmla="*/ 0 60000 65536"/>
                    <a:gd name="T14" fmla="*/ 0 60000 65536"/>
                    <a:gd name="T15" fmla="*/ 0 w 876"/>
                    <a:gd name="T16" fmla="*/ 0 h 22"/>
                    <a:gd name="T17" fmla="*/ 876 w 876"/>
                    <a:gd name="T18" fmla="*/ 22 h 22"/>
                  </a:gdLst>
                  <a:ahLst/>
                  <a:cxnLst>
                    <a:cxn ang="T10">
                      <a:pos x="T0" y="T1"/>
                    </a:cxn>
                    <a:cxn ang="T11">
                      <a:pos x="T2" y="T3"/>
                    </a:cxn>
                    <a:cxn ang="T12">
                      <a:pos x="T4" y="T5"/>
                    </a:cxn>
                    <a:cxn ang="T13">
                      <a:pos x="T6" y="T7"/>
                    </a:cxn>
                    <a:cxn ang="T14">
                      <a:pos x="T8" y="T9"/>
                    </a:cxn>
                  </a:cxnLst>
                  <a:rect l="T15" t="T16" r="T17" b="T18"/>
                  <a:pathLst>
                    <a:path w="876" h="22">
                      <a:moveTo>
                        <a:pt x="0" y="0"/>
                      </a:moveTo>
                      <a:lnTo>
                        <a:pt x="875" y="0"/>
                      </a:lnTo>
                      <a:lnTo>
                        <a:pt x="875" y="21"/>
                      </a:lnTo>
                      <a:lnTo>
                        <a:pt x="0" y="21"/>
                      </a:lnTo>
                      <a:lnTo>
                        <a:pt x="0" y="0"/>
                      </a:lnTo>
                    </a:path>
                  </a:pathLst>
                </a:custGeom>
                <a:solidFill>
                  <a:srgbClr val="288828"/>
                </a:solidFill>
                <a:ln w="9525" cap="rnd">
                  <a:noFill/>
                  <a:round/>
                  <a:headEnd type="none" w="sm" len="sm"/>
                  <a:tailEnd type="none" w="sm" len="sm"/>
                </a:ln>
              </p:spPr>
              <p:txBody>
                <a:bodyPr/>
                <a:lstStyle/>
                <a:p>
                  <a:endParaRPr lang="en-US">
                    <a:solidFill>
                      <a:srgbClr val="FFFFFF"/>
                    </a:solidFill>
                  </a:endParaRPr>
                </a:p>
              </p:txBody>
            </p:sp>
            <p:sp>
              <p:nvSpPr>
                <p:cNvPr id="11430" name="Freeform 521"/>
                <p:cNvSpPr>
                  <a:spLocks/>
                </p:cNvSpPr>
                <p:nvPr/>
              </p:nvSpPr>
              <p:spPr bwMode="auto">
                <a:xfrm>
                  <a:off x="3667" y="1658"/>
                  <a:ext cx="876" cy="22"/>
                </a:xfrm>
                <a:custGeom>
                  <a:avLst/>
                  <a:gdLst>
                    <a:gd name="T0" fmla="*/ 0 w 876"/>
                    <a:gd name="T1" fmla="*/ 0 h 22"/>
                    <a:gd name="T2" fmla="*/ 875 w 876"/>
                    <a:gd name="T3" fmla="*/ 0 h 22"/>
                    <a:gd name="T4" fmla="*/ 875 w 876"/>
                    <a:gd name="T5" fmla="*/ 21 h 22"/>
                    <a:gd name="T6" fmla="*/ 0 w 876"/>
                    <a:gd name="T7" fmla="*/ 21 h 22"/>
                    <a:gd name="T8" fmla="*/ 0 w 876"/>
                    <a:gd name="T9" fmla="*/ 0 h 22"/>
                    <a:gd name="T10" fmla="*/ 0 60000 65536"/>
                    <a:gd name="T11" fmla="*/ 0 60000 65536"/>
                    <a:gd name="T12" fmla="*/ 0 60000 65536"/>
                    <a:gd name="T13" fmla="*/ 0 60000 65536"/>
                    <a:gd name="T14" fmla="*/ 0 60000 65536"/>
                    <a:gd name="T15" fmla="*/ 0 w 876"/>
                    <a:gd name="T16" fmla="*/ 0 h 22"/>
                    <a:gd name="T17" fmla="*/ 876 w 876"/>
                    <a:gd name="T18" fmla="*/ 22 h 22"/>
                  </a:gdLst>
                  <a:ahLst/>
                  <a:cxnLst>
                    <a:cxn ang="T10">
                      <a:pos x="T0" y="T1"/>
                    </a:cxn>
                    <a:cxn ang="T11">
                      <a:pos x="T2" y="T3"/>
                    </a:cxn>
                    <a:cxn ang="T12">
                      <a:pos x="T4" y="T5"/>
                    </a:cxn>
                    <a:cxn ang="T13">
                      <a:pos x="T6" y="T7"/>
                    </a:cxn>
                    <a:cxn ang="T14">
                      <a:pos x="T8" y="T9"/>
                    </a:cxn>
                  </a:cxnLst>
                  <a:rect l="T15" t="T16" r="T17" b="T18"/>
                  <a:pathLst>
                    <a:path w="876" h="22">
                      <a:moveTo>
                        <a:pt x="0" y="0"/>
                      </a:moveTo>
                      <a:lnTo>
                        <a:pt x="875" y="0"/>
                      </a:lnTo>
                      <a:lnTo>
                        <a:pt x="875" y="21"/>
                      </a:lnTo>
                      <a:lnTo>
                        <a:pt x="0" y="21"/>
                      </a:lnTo>
                      <a:lnTo>
                        <a:pt x="0" y="0"/>
                      </a:lnTo>
                    </a:path>
                  </a:pathLst>
                </a:custGeom>
                <a:solidFill>
                  <a:srgbClr val="288028"/>
                </a:solidFill>
                <a:ln w="9525" cap="rnd">
                  <a:noFill/>
                  <a:round/>
                  <a:headEnd type="none" w="sm" len="sm"/>
                  <a:tailEnd type="none" w="sm" len="sm"/>
                </a:ln>
              </p:spPr>
              <p:txBody>
                <a:bodyPr/>
                <a:lstStyle/>
                <a:p>
                  <a:endParaRPr lang="en-US">
                    <a:solidFill>
                      <a:srgbClr val="FFFFFF"/>
                    </a:solidFill>
                  </a:endParaRPr>
                </a:p>
              </p:txBody>
            </p:sp>
            <p:sp>
              <p:nvSpPr>
                <p:cNvPr id="11431" name="Freeform 522"/>
                <p:cNvSpPr>
                  <a:spLocks/>
                </p:cNvSpPr>
                <p:nvPr/>
              </p:nvSpPr>
              <p:spPr bwMode="auto">
                <a:xfrm>
                  <a:off x="3667" y="1669"/>
                  <a:ext cx="876" cy="21"/>
                </a:xfrm>
                <a:custGeom>
                  <a:avLst/>
                  <a:gdLst>
                    <a:gd name="T0" fmla="*/ 0 w 876"/>
                    <a:gd name="T1" fmla="*/ 0 h 21"/>
                    <a:gd name="T2" fmla="*/ 875 w 876"/>
                    <a:gd name="T3" fmla="*/ 0 h 21"/>
                    <a:gd name="T4" fmla="*/ 875 w 876"/>
                    <a:gd name="T5" fmla="*/ 20 h 21"/>
                    <a:gd name="T6" fmla="*/ 0 w 876"/>
                    <a:gd name="T7" fmla="*/ 20 h 21"/>
                    <a:gd name="T8" fmla="*/ 0 w 876"/>
                    <a:gd name="T9" fmla="*/ 0 h 21"/>
                    <a:gd name="T10" fmla="*/ 0 60000 65536"/>
                    <a:gd name="T11" fmla="*/ 0 60000 65536"/>
                    <a:gd name="T12" fmla="*/ 0 60000 65536"/>
                    <a:gd name="T13" fmla="*/ 0 60000 65536"/>
                    <a:gd name="T14" fmla="*/ 0 60000 65536"/>
                    <a:gd name="T15" fmla="*/ 0 w 876"/>
                    <a:gd name="T16" fmla="*/ 0 h 21"/>
                    <a:gd name="T17" fmla="*/ 876 w 876"/>
                    <a:gd name="T18" fmla="*/ 21 h 21"/>
                  </a:gdLst>
                  <a:ahLst/>
                  <a:cxnLst>
                    <a:cxn ang="T10">
                      <a:pos x="T0" y="T1"/>
                    </a:cxn>
                    <a:cxn ang="T11">
                      <a:pos x="T2" y="T3"/>
                    </a:cxn>
                    <a:cxn ang="T12">
                      <a:pos x="T4" y="T5"/>
                    </a:cxn>
                    <a:cxn ang="T13">
                      <a:pos x="T6" y="T7"/>
                    </a:cxn>
                    <a:cxn ang="T14">
                      <a:pos x="T8" y="T9"/>
                    </a:cxn>
                  </a:cxnLst>
                  <a:rect l="T15" t="T16" r="T17" b="T18"/>
                  <a:pathLst>
                    <a:path w="876" h="21">
                      <a:moveTo>
                        <a:pt x="0" y="0"/>
                      </a:moveTo>
                      <a:lnTo>
                        <a:pt x="875" y="0"/>
                      </a:lnTo>
                      <a:lnTo>
                        <a:pt x="875" y="20"/>
                      </a:lnTo>
                      <a:lnTo>
                        <a:pt x="0" y="20"/>
                      </a:lnTo>
                      <a:lnTo>
                        <a:pt x="0" y="0"/>
                      </a:lnTo>
                    </a:path>
                  </a:pathLst>
                </a:custGeom>
                <a:solidFill>
                  <a:srgbClr val="287828"/>
                </a:solidFill>
                <a:ln w="9525" cap="rnd">
                  <a:noFill/>
                  <a:round/>
                  <a:headEnd type="none" w="sm" len="sm"/>
                  <a:tailEnd type="none" w="sm" len="sm"/>
                </a:ln>
              </p:spPr>
              <p:txBody>
                <a:bodyPr/>
                <a:lstStyle/>
                <a:p>
                  <a:endParaRPr lang="en-US">
                    <a:solidFill>
                      <a:srgbClr val="FFFFFF"/>
                    </a:solidFill>
                  </a:endParaRPr>
                </a:p>
              </p:txBody>
            </p:sp>
            <p:sp>
              <p:nvSpPr>
                <p:cNvPr id="11432" name="Freeform 523"/>
                <p:cNvSpPr>
                  <a:spLocks/>
                </p:cNvSpPr>
                <p:nvPr/>
              </p:nvSpPr>
              <p:spPr bwMode="auto">
                <a:xfrm>
                  <a:off x="3667" y="1679"/>
                  <a:ext cx="876" cy="22"/>
                </a:xfrm>
                <a:custGeom>
                  <a:avLst/>
                  <a:gdLst>
                    <a:gd name="T0" fmla="*/ 0 w 876"/>
                    <a:gd name="T1" fmla="*/ 0 h 22"/>
                    <a:gd name="T2" fmla="*/ 875 w 876"/>
                    <a:gd name="T3" fmla="*/ 0 h 22"/>
                    <a:gd name="T4" fmla="*/ 875 w 876"/>
                    <a:gd name="T5" fmla="*/ 21 h 22"/>
                    <a:gd name="T6" fmla="*/ 0 w 876"/>
                    <a:gd name="T7" fmla="*/ 21 h 22"/>
                    <a:gd name="T8" fmla="*/ 0 w 876"/>
                    <a:gd name="T9" fmla="*/ 0 h 22"/>
                    <a:gd name="T10" fmla="*/ 0 60000 65536"/>
                    <a:gd name="T11" fmla="*/ 0 60000 65536"/>
                    <a:gd name="T12" fmla="*/ 0 60000 65536"/>
                    <a:gd name="T13" fmla="*/ 0 60000 65536"/>
                    <a:gd name="T14" fmla="*/ 0 60000 65536"/>
                    <a:gd name="T15" fmla="*/ 0 w 876"/>
                    <a:gd name="T16" fmla="*/ 0 h 22"/>
                    <a:gd name="T17" fmla="*/ 876 w 876"/>
                    <a:gd name="T18" fmla="*/ 22 h 22"/>
                  </a:gdLst>
                  <a:ahLst/>
                  <a:cxnLst>
                    <a:cxn ang="T10">
                      <a:pos x="T0" y="T1"/>
                    </a:cxn>
                    <a:cxn ang="T11">
                      <a:pos x="T2" y="T3"/>
                    </a:cxn>
                    <a:cxn ang="T12">
                      <a:pos x="T4" y="T5"/>
                    </a:cxn>
                    <a:cxn ang="T13">
                      <a:pos x="T6" y="T7"/>
                    </a:cxn>
                    <a:cxn ang="T14">
                      <a:pos x="T8" y="T9"/>
                    </a:cxn>
                  </a:cxnLst>
                  <a:rect l="T15" t="T16" r="T17" b="T18"/>
                  <a:pathLst>
                    <a:path w="876" h="22">
                      <a:moveTo>
                        <a:pt x="0" y="0"/>
                      </a:moveTo>
                      <a:lnTo>
                        <a:pt x="875" y="0"/>
                      </a:lnTo>
                      <a:lnTo>
                        <a:pt x="875" y="21"/>
                      </a:lnTo>
                      <a:lnTo>
                        <a:pt x="0" y="21"/>
                      </a:lnTo>
                      <a:lnTo>
                        <a:pt x="0" y="0"/>
                      </a:lnTo>
                    </a:path>
                  </a:pathLst>
                </a:custGeom>
                <a:solidFill>
                  <a:srgbClr val="287020"/>
                </a:solidFill>
                <a:ln w="9525" cap="rnd">
                  <a:noFill/>
                  <a:round/>
                  <a:headEnd type="none" w="sm" len="sm"/>
                  <a:tailEnd type="none" w="sm" len="sm"/>
                </a:ln>
              </p:spPr>
              <p:txBody>
                <a:bodyPr/>
                <a:lstStyle/>
                <a:p>
                  <a:endParaRPr lang="en-US">
                    <a:solidFill>
                      <a:srgbClr val="FFFFFF"/>
                    </a:solidFill>
                  </a:endParaRPr>
                </a:p>
              </p:txBody>
            </p:sp>
            <p:sp>
              <p:nvSpPr>
                <p:cNvPr id="11433" name="Freeform 524"/>
                <p:cNvSpPr>
                  <a:spLocks/>
                </p:cNvSpPr>
                <p:nvPr/>
              </p:nvSpPr>
              <p:spPr bwMode="auto">
                <a:xfrm>
                  <a:off x="3667" y="1689"/>
                  <a:ext cx="876" cy="23"/>
                </a:xfrm>
                <a:custGeom>
                  <a:avLst/>
                  <a:gdLst>
                    <a:gd name="T0" fmla="*/ 0 w 876"/>
                    <a:gd name="T1" fmla="*/ 0 h 23"/>
                    <a:gd name="T2" fmla="*/ 875 w 876"/>
                    <a:gd name="T3" fmla="*/ 0 h 23"/>
                    <a:gd name="T4" fmla="*/ 875 w 876"/>
                    <a:gd name="T5" fmla="*/ 22 h 23"/>
                    <a:gd name="T6" fmla="*/ 0 w 876"/>
                    <a:gd name="T7" fmla="*/ 22 h 23"/>
                    <a:gd name="T8" fmla="*/ 0 w 876"/>
                    <a:gd name="T9" fmla="*/ 0 h 23"/>
                    <a:gd name="T10" fmla="*/ 0 60000 65536"/>
                    <a:gd name="T11" fmla="*/ 0 60000 65536"/>
                    <a:gd name="T12" fmla="*/ 0 60000 65536"/>
                    <a:gd name="T13" fmla="*/ 0 60000 65536"/>
                    <a:gd name="T14" fmla="*/ 0 60000 65536"/>
                    <a:gd name="T15" fmla="*/ 0 w 876"/>
                    <a:gd name="T16" fmla="*/ 0 h 23"/>
                    <a:gd name="T17" fmla="*/ 876 w 876"/>
                    <a:gd name="T18" fmla="*/ 23 h 23"/>
                  </a:gdLst>
                  <a:ahLst/>
                  <a:cxnLst>
                    <a:cxn ang="T10">
                      <a:pos x="T0" y="T1"/>
                    </a:cxn>
                    <a:cxn ang="T11">
                      <a:pos x="T2" y="T3"/>
                    </a:cxn>
                    <a:cxn ang="T12">
                      <a:pos x="T4" y="T5"/>
                    </a:cxn>
                    <a:cxn ang="T13">
                      <a:pos x="T6" y="T7"/>
                    </a:cxn>
                    <a:cxn ang="T14">
                      <a:pos x="T8" y="T9"/>
                    </a:cxn>
                  </a:cxnLst>
                  <a:rect l="T15" t="T16" r="T17" b="T18"/>
                  <a:pathLst>
                    <a:path w="876" h="23">
                      <a:moveTo>
                        <a:pt x="0" y="0"/>
                      </a:moveTo>
                      <a:lnTo>
                        <a:pt x="875" y="0"/>
                      </a:lnTo>
                      <a:lnTo>
                        <a:pt x="875" y="22"/>
                      </a:lnTo>
                      <a:lnTo>
                        <a:pt x="0" y="22"/>
                      </a:lnTo>
                      <a:lnTo>
                        <a:pt x="0" y="0"/>
                      </a:lnTo>
                    </a:path>
                  </a:pathLst>
                </a:custGeom>
                <a:solidFill>
                  <a:srgbClr val="206820"/>
                </a:solidFill>
                <a:ln w="9525" cap="rnd">
                  <a:noFill/>
                  <a:round/>
                  <a:headEnd type="none" w="sm" len="sm"/>
                  <a:tailEnd type="none" w="sm" len="sm"/>
                </a:ln>
              </p:spPr>
              <p:txBody>
                <a:bodyPr/>
                <a:lstStyle/>
                <a:p>
                  <a:endParaRPr lang="en-US">
                    <a:solidFill>
                      <a:srgbClr val="FFFFFF"/>
                    </a:solidFill>
                  </a:endParaRPr>
                </a:p>
              </p:txBody>
            </p:sp>
            <p:sp>
              <p:nvSpPr>
                <p:cNvPr id="11434" name="Freeform 525"/>
                <p:cNvSpPr>
                  <a:spLocks/>
                </p:cNvSpPr>
                <p:nvPr/>
              </p:nvSpPr>
              <p:spPr bwMode="auto">
                <a:xfrm>
                  <a:off x="3667" y="1698"/>
                  <a:ext cx="876" cy="21"/>
                </a:xfrm>
                <a:custGeom>
                  <a:avLst/>
                  <a:gdLst>
                    <a:gd name="T0" fmla="*/ 0 w 876"/>
                    <a:gd name="T1" fmla="*/ 0 h 21"/>
                    <a:gd name="T2" fmla="*/ 875 w 876"/>
                    <a:gd name="T3" fmla="*/ 0 h 21"/>
                    <a:gd name="T4" fmla="*/ 875 w 876"/>
                    <a:gd name="T5" fmla="*/ 20 h 21"/>
                    <a:gd name="T6" fmla="*/ 0 w 876"/>
                    <a:gd name="T7" fmla="*/ 20 h 21"/>
                    <a:gd name="T8" fmla="*/ 0 w 876"/>
                    <a:gd name="T9" fmla="*/ 0 h 21"/>
                    <a:gd name="T10" fmla="*/ 0 60000 65536"/>
                    <a:gd name="T11" fmla="*/ 0 60000 65536"/>
                    <a:gd name="T12" fmla="*/ 0 60000 65536"/>
                    <a:gd name="T13" fmla="*/ 0 60000 65536"/>
                    <a:gd name="T14" fmla="*/ 0 60000 65536"/>
                    <a:gd name="T15" fmla="*/ 0 w 876"/>
                    <a:gd name="T16" fmla="*/ 0 h 21"/>
                    <a:gd name="T17" fmla="*/ 876 w 876"/>
                    <a:gd name="T18" fmla="*/ 21 h 21"/>
                  </a:gdLst>
                  <a:ahLst/>
                  <a:cxnLst>
                    <a:cxn ang="T10">
                      <a:pos x="T0" y="T1"/>
                    </a:cxn>
                    <a:cxn ang="T11">
                      <a:pos x="T2" y="T3"/>
                    </a:cxn>
                    <a:cxn ang="T12">
                      <a:pos x="T4" y="T5"/>
                    </a:cxn>
                    <a:cxn ang="T13">
                      <a:pos x="T6" y="T7"/>
                    </a:cxn>
                    <a:cxn ang="T14">
                      <a:pos x="T8" y="T9"/>
                    </a:cxn>
                  </a:cxnLst>
                  <a:rect l="T15" t="T16" r="T17" b="T18"/>
                  <a:pathLst>
                    <a:path w="876" h="21">
                      <a:moveTo>
                        <a:pt x="0" y="0"/>
                      </a:moveTo>
                      <a:lnTo>
                        <a:pt x="875" y="0"/>
                      </a:lnTo>
                      <a:lnTo>
                        <a:pt x="875" y="20"/>
                      </a:lnTo>
                      <a:lnTo>
                        <a:pt x="0" y="20"/>
                      </a:lnTo>
                      <a:lnTo>
                        <a:pt x="0" y="0"/>
                      </a:lnTo>
                    </a:path>
                  </a:pathLst>
                </a:custGeom>
                <a:solidFill>
                  <a:srgbClr val="206020"/>
                </a:solidFill>
                <a:ln w="9525" cap="rnd">
                  <a:noFill/>
                  <a:round/>
                  <a:headEnd type="none" w="sm" len="sm"/>
                  <a:tailEnd type="none" w="sm" len="sm"/>
                </a:ln>
              </p:spPr>
              <p:txBody>
                <a:bodyPr/>
                <a:lstStyle/>
                <a:p>
                  <a:endParaRPr lang="en-US">
                    <a:solidFill>
                      <a:srgbClr val="FFFFFF"/>
                    </a:solidFill>
                  </a:endParaRPr>
                </a:p>
              </p:txBody>
            </p:sp>
            <p:sp>
              <p:nvSpPr>
                <p:cNvPr id="11435" name="Freeform 526"/>
                <p:cNvSpPr>
                  <a:spLocks/>
                </p:cNvSpPr>
                <p:nvPr/>
              </p:nvSpPr>
              <p:spPr bwMode="auto">
                <a:xfrm>
                  <a:off x="3667" y="1707"/>
                  <a:ext cx="876" cy="23"/>
                </a:xfrm>
                <a:custGeom>
                  <a:avLst/>
                  <a:gdLst>
                    <a:gd name="T0" fmla="*/ 0 w 876"/>
                    <a:gd name="T1" fmla="*/ 0 h 23"/>
                    <a:gd name="T2" fmla="*/ 875 w 876"/>
                    <a:gd name="T3" fmla="*/ 0 h 23"/>
                    <a:gd name="T4" fmla="*/ 875 w 876"/>
                    <a:gd name="T5" fmla="*/ 22 h 23"/>
                    <a:gd name="T6" fmla="*/ 0 w 876"/>
                    <a:gd name="T7" fmla="*/ 22 h 23"/>
                    <a:gd name="T8" fmla="*/ 0 w 876"/>
                    <a:gd name="T9" fmla="*/ 0 h 23"/>
                    <a:gd name="T10" fmla="*/ 0 60000 65536"/>
                    <a:gd name="T11" fmla="*/ 0 60000 65536"/>
                    <a:gd name="T12" fmla="*/ 0 60000 65536"/>
                    <a:gd name="T13" fmla="*/ 0 60000 65536"/>
                    <a:gd name="T14" fmla="*/ 0 60000 65536"/>
                    <a:gd name="T15" fmla="*/ 0 w 876"/>
                    <a:gd name="T16" fmla="*/ 0 h 23"/>
                    <a:gd name="T17" fmla="*/ 876 w 876"/>
                    <a:gd name="T18" fmla="*/ 23 h 23"/>
                  </a:gdLst>
                  <a:ahLst/>
                  <a:cxnLst>
                    <a:cxn ang="T10">
                      <a:pos x="T0" y="T1"/>
                    </a:cxn>
                    <a:cxn ang="T11">
                      <a:pos x="T2" y="T3"/>
                    </a:cxn>
                    <a:cxn ang="T12">
                      <a:pos x="T4" y="T5"/>
                    </a:cxn>
                    <a:cxn ang="T13">
                      <a:pos x="T6" y="T7"/>
                    </a:cxn>
                    <a:cxn ang="T14">
                      <a:pos x="T8" y="T9"/>
                    </a:cxn>
                  </a:cxnLst>
                  <a:rect l="T15" t="T16" r="T17" b="T18"/>
                  <a:pathLst>
                    <a:path w="876" h="23">
                      <a:moveTo>
                        <a:pt x="0" y="0"/>
                      </a:moveTo>
                      <a:lnTo>
                        <a:pt x="875" y="0"/>
                      </a:lnTo>
                      <a:lnTo>
                        <a:pt x="875" y="22"/>
                      </a:lnTo>
                      <a:lnTo>
                        <a:pt x="0" y="22"/>
                      </a:lnTo>
                      <a:lnTo>
                        <a:pt x="0" y="0"/>
                      </a:lnTo>
                    </a:path>
                  </a:pathLst>
                </a:custGeom>
                <a:solidFill>
                  <a:srgbClr val="205818"/>
                </a:solidFill>
                <a:ln w="9525" cap="rnd">
                  <a:noFill/>
                  <a:round/>
                  <a:headEnd type="none" w="sm" len="sm"/>
                  <a:tailEnd type="none" w="sm" len="sm"/>
                </a:ln>
              </p:spPr>
              <p:txBody>
                <a:bodyPr/>
                <a:lstStyle/>
                <a:p>
                  <a:endParaRPr lang="en-US">
                    <a:solidFill>
                      <a:srgbClr val="FFFFFF"/>
                    </a:solidFill>
                  </a:endParaRPr>
                </a:p>
              </p:txBody>
            </p:sp>
            <p:sp>
              <p:nvSpPr>
                <p:cNvPr id="11436" name="Freeform 527"/>
                <p:cNvSpPr>
                  <a:spLocks/>
                </p:cNvSpPr>
                <p:nvPr/>
              </p:nvSpPr>
              <p:spPr bwMode="auto">
                <a:xfrm>
                  <a:off x="3667" y="1718"/>
                  <a:ext cx="876" cy="21"/>
                </a:xfrm>
                <a:custGeom>
                  <a:avLst/>
                  <a:gdLst>
                    <a:gd name="T0" fmla="*/ 0 w 876"/>
                    <a:gd name="T1" fmla="*/ 0 h 21"/>
                    <a:gd name="T2" fmla="*/ 875 w 876"/>
                    <a:gd name="T3" fmla="*/ 0 h 21"/>
                    <a:gd name="T4" fmla="*/ 875 w 876"/>
                    <a:gd name="T5" fmla="*/ 20 h 21"/>
                    <a:gd name="T6" fmla="*/ 0 w 876"/>
                    <a:gd name="T7" fmla="*/ 20 h 21"/>
                    <a:gd name="T8" fmla="*/ 0 w 876"/>
                    <a:gd name="T9" fmla="*/ 0 h 21"/>
                    <a:gd name="T10" fmla="*/ 0 60000 65536"/>
                    <a:gd name="T11" fmla="*/ 0 60000 65536"/>
                    <a:gd name="T12" fmla="*/ 0 60000 65536"/>
                    <a:gd name="T13" fmla="*/ 0 60000 65536"/>
                    <a:gd name="T14" fmla="*/ 0 60000 65536"/>
                    <a:gd name="T15" fmla="*/ 0 w 876"/>
                    <a:gd name="T16" fmla="*/ 0 h 21"/>
                    <a:gd name="T17" fmla="*/ 876 w 876"/>
                    <a:gd name="T18" fmla="*/ 21 h 21"/>
                  </a:gdLst>
                  <a:ahLst/>
                  <a:cxnLst>
                    <a:cxn ang="T10">
                      <a:pos x="T0" y="T1"/>
                    </a:cxn>
                    <a:cxn ang="T11">
                      <a:pos x="T2" y="T3"/>
                    </a:cxn>
                    <a:cxn ang="T12">
                      <a:pos x="T4" y="T5"/>
                    </a:cxn>
                    <a:cxn ang="T13">
                      <a:pos x="T6" y="T7"/>
                    </a:cxn>
                    <a:cxn ang="T14">
                      <a:pos x="T8" y="T9"/>
                    </a:cxn>
                  </a:cxnLst>
                  <a:rect l="T15" t="T16" r="T17" b="T18"/>
                  <a:pathLst>
                    <a:path w="876" h="21">
                      <a:moveTo>
                        <a:pt x="0" y="0"/>
                      </a:moveTo>
                      <a:lnTo>
                        <a:pt x="875" y="0"/>
                      </a:lnTo>
                      <a:lnTo>
                        <a:pt x="875" y="20"/>
                      </a:lnTo>
                      <a:lnTo>
                        <a:pt x="0" y="20"/>
                      </a:lnTo>
                      <a:lnTo>
                        <a:pt x="0" y="0"/>
                      </a:lnTo>
                    </a:path>
                  </a:pathLst>
                </a:custGeom>
                <a:solidFill>
                  <a:srgbClr val="185018"/>
                </a:solidFill>
                <a:ln w="9525" cap="rnd">
                  <a:noFill/>
                  <a:round/>
                  <a:headEnd type="none" w="sm" len="sm"/>
                  <a:tailEnd type="none" w="sm" len="sm"/>
                </a:ln>
              </p:spPr>
              <p:txBody>
                <a:bodyPr/>
                <a:lstStyle/>
                <a:p>
                  <a:endParaRPr lang="en-US">
                    <a:solidFill>
                      <a:srgbClr val="FFFFFF"/>
                    </a:solidFill>
                  </a:endParaRPr>
                </a:p>
              </p:txBody>
            </p:sp>
            <p:sp>
              <p:nvSpPr>
                <p:cNvPr id="11437" name="Freeform 528"/>
                <p:cNvSpPr>
                  <a:spLocks/>
                </p:cNvSpPr>
                <p:nvPr/>
              </p:nvSpPr>
              <p:spPr bwMode="auto">
                <a:xfrm>
                  <a:off x="3667" y="1727"/>
                  <a:ext cx="876" cy="21"/>
                </a:xfrm>
                <a:custGeom>
                  <a:avLst/>
                  <a:gdLst>
                    <a:gd name="T0" fmla="*/ 0 w 876"/>
                    <a:gd name="T1" fmla="*/ 0 h 21"/>
                    <a:gd name="T2" fmla="*/ 875 w 876"/>
                    <a:gd name="T3" fmla="*/ 0 h 21"/>
                    <a:gd name="T4" fmla="*/ 875 w 876"/>
                    <a:gd name="T5" fmla="*/ 20 h 21"/>
                    <a:gd name="T6" fmla="*/ 0 w 876"/>
                    <a:gd name="T7" fmla="*/ 20 h 21"/>
                    <a:gd name="T8" fmla="*/ 0 w 876"/>
                    <a:gd name="T9" fmla="*/ 0 h 21"/>
                    <a:gd name="T10" fmla="*/ 0 60000 65536"/>
                    <a:gd name="T11" fmla="*/ 0 60000 65536"/>
                    <a:gd name="T12" fmla="*/ 0 60000 65536"/>
                    <a:gd name="T13" fmla="*/ 0 60000 65536"/>
                    <a:gd name="T14" fmla="*/ 0 60000 65536"/>
                    <a:gd name="T15" fmla="*/ 0 w 876"/>
                    <a:gd name="T16" fmla="*/ 0 h 21"/>
                    <a:gd name="T17" fmla="*/ 876 w 876"/>
                    <a:gd name="T18" fmla="*/ 21 h 21"/>
                  </a:gdLst>
                  <a:ahLst/>
                  <a:cxnLst>
                    <a:cxn ang="T10">
                      <a:pos x="T0" y="T1"/>
                    </a:cxn>
                    <a:cxn ang="T11">
                      <a:pos x="T2" y="T3"/>
                    </a:cxn>
                    <a:cxn ang="T12">
                      <a:pos x="T4" y="T5"/>
                    </a:cxn>
                    <a:cxn ang="T13">
                      <a:pos x="T6" y="T7"/>
                    </a:cxn>
                    <a:cxn ang="T14">
                      <a:pos x="T8" y="T9"/>
                    </a:cxn>
                  </a:cxnLst>
                  <a:rect l="T15" t="T16" r="T17" b="T18"/>
                  <a:pathLst>
                    <a:path w="876" h="21">
                      <a:moveTo>
                        <a:pt x="0" y="0"/>
                      </a:moveTo>
                      <a:lnTo>
                        <a:pt x="875" y="0"/>
                      </a:lnTo>
                      <a:lnTo>
                        <a:pt x="875" y="20"/>
                      </a:lnTo>
                      <a:lnTo>
                        <a:pt x="0" y="20"/>
                      </a:lnTo>
                      <a:lnTo>
                        <a:pt x="0" y="0"/>
                      </a:lnTo>
                    </a:path>
                  </a:pathLst>
                </a:custGeom>
                <a:solidFill>
                  <a:srgbClr val="184818"/>
                </a:solidFill>
                <a:ln w="9525" cap="rnd">
                  <a:noFill/>
                  <a:round/>
                  <a:headEnd type="none" w="sm" len="sm"/>
                  <a:tailEnd type="none" w="sm" len="sm"/>
                </a:ln>
              </p:spPr>
              <p:txBody>
                <a:bodyPr/>
                <a:lstStyle/>
                <a:p>
                  <a:endParaRPr lang="en-US">
                    <a:solidFill>
                      <a:srgbClr val="FFFFFF"/>
                    </a:solidFill>
                  </a:endParaRPr>
                </a:p>
              </p:txBody>
            </p:sp>
            <p:sp>
              <p:nvSpPr>
                <p:cNvPr id="11438" name="Freeform 529"/>
                <p:cNvSpPr>
                  <a:spLocks/>
                </p:cNvSpPr>
                <p:nvPr/>
              </p:nvSpPr>
              <p:spPr bwMode="auto">
                <a:xfrm>
                  <a:off x="3667" y="1735"/>
                  <a:ext cx="876" cy="23"/>
                </a:xfrm>
                <a:custGeom>
                  <a:avLst/>
                  <a:gdLst>
                    <a:gd name="T0" fmla="*/ 0 w 876"/>
                    <a:gd name="T1" fmla="*/ 0 h 23"/>
                    <a:gd name="T2" fmla="*/ 875 w 876"/>
                    <a:gd name="T3" fmla="*/ 0 h 23"/>
                    <a:gd name="T4" fmla="*/ 875 w 876"/>
                    <a:gd name="T5" fmla="*/ 22 h 23"/>
                    <a:gd name="T6" fmla="*/ 0 w 876"/>
                    <a:gd name="T7" fmla="*/ 22 h 23"/>
                    <a:gd name="T8" fmla="*/ 0 w 876"/>
                    <a:gd name="T9" fmla="*/ 0 h 23"/>
                    <a:gd name="T10" fmla="*/ 0 60000 65536"/>
                    <a:gd name="T11" fmla="*/ 0 60000 65536"/>
                    <a:gd name="T12" fmla="*/ 0 60000 65536"/>
                    <a:gd name="T13" fmla="*/ 0 60000 65536"/>
                    <a:gd name="T14" fmla="*/ 0 60000 65536"/>
                    <a:gd name="T15" fmla="*/ 0 w 876"/>
                    <a:gd name="T16" fmla="*/ 0 h 23"/>
                    <a:gd name="T17" fmla="*/ 876 w 876"/>
                    <a:gd name="T18" fmla="*/ 23 h 23"/>
                  </a:gdLst>
                  <a:ahLst/>
                  <a:cxnLst>
                    <a:cxn ang="T10">
                      <a:pos x="T0" y="T1"/>
                    </a:cxn>
                    <a:cxn ang="T11">
                      <a:pos x="T2" y="T3"/>
                    </a:cxn>
                    <a:cxn ang="T12">
                      <a:pos x="T4" y="T5"/>
                    </a:cxn>
                    <a:cxn ang="T13">
                      <a:pos x="T6" y="T7"/>
                    </a:cxn>
                    <a:cxn ang="T14">
                      <a:pos x="T8" y="T9"/>
                    </a:cxn>
                  </a:cxnLst>
                  <a:rect l="T15" t="T16" r="T17" b="T18"/>
                  <a:pathLst>
                    <a:path w="876" h="23">
                      <a:moveTo>
                        <a:pt x="0" y="0"/>
                      </a:moveTo>
                      <a:lnTo>
                        <a:pt x="875" y="0"/>
                      </a:lnTo>
                      <a:lnTo>
                        <a:pt x="875" y="22"/>
                      </a:lnTo>
                      <a:lnTo>
                        <a:pt x="0" y="22"/>
                      </a:lnTo>
                      <a:lnTo>
                        <a:pt x="0" y="0"/>
                      </a:lnTo>
                    </a:path>
                  </a:pathLst>
                </a:custGeom>
                <a:solidFill>
                  <a:srgbClr val="104010"/>
                </a:solidFill>
                <a:ln w="9525" cap="rnd">
                  <a:noFill/>
                  <a:round/>
                  <a:headEnd type="none" w="sm" len="sm"/>
                  <a:tailEnd type="none" w="sm" len="sm"/>
                </a:ln>
              </p:spPr>
              <p:txBody>
                <a:bodyPr/>
                <a:lstStyle/>
                <a:p>
                  <a:endParaRPr lang="en-US">
                    <a:solidFill>
                      <a:srgbClr val="FFFFFF"/>
                    </a:solidFill>
                  </a:endParaRPr>
                </a:p>
              </p:txBody>
            </p:sp>
            <p:sp>
              <p:nvSpPr>
                <p:cNvPr id="11439" name="Rectangle 530"/>
                <p:cNvSpPr>
                  <a:spLocks noChangeArrowheads="1"/>
                </p:cNvSpPr>
                <p:nvPr/>
              </p:nvSpPr>
              <p:spPr bwMode="auto">
                <a:xfrm>
                  <a:off x="3736" y="1647"/>
                  <a:ext cx="115" cy="63"/>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sp>
              <p:nvSpPr>
                <p:cNvPr id="11440" name="Rectangle 531" descr="Narrow vertical"/>
                <p:cNvSpPr>
                  <a:spLocks noChangeArrowheads="1"/>
                </p:cNvSpPr>
                <p:nvPr/>
              </p:nvSpPr>
              <p:spPr bwMode="auto">
                <a:xfrm>
                  <a:off x="3694" y="1748"/>
                  <a:ext cx="390" cy="17"/>
                </a:xfrm>
                <a:prstGeom prst="rect">
                  <a:avLst/>
                </a:prstGeom>
                <a:pattFill prst="narVert">
                  <a:fgClr>
                    <a:srgbClr val="FF9900"/>
                  </a:fgClr>
                  <a:bgClr>
                    <a:srgbClr val="FFFF00"/>
                  </a:bgClr>
                </a:pattFill>
                <a:ln w="12700">
                  <a:solidFill>
                    <a:srgbClr val="000000"/>
                  </a:solidFill>
                  <a:miter lim="800000"/>
                  <a:headEnd/>
                  <a:tailEnd/>
                </a:ln>
              </p:spPr>
              <p:txBody>
                <a:bodyPr wrap="none" anchor="ctr"/>
                <a:lstStyle/>
                <a:p>
                  <a:endParaRPr lang="en-US">
                    <a:solidFill>
                      <a:srgbClr val="FFFFFF"/>
                    </a:solidFill>
                  </a:endParaRPr>
                </a:p>
              </p:txBody>
            </p:sp>
            <p:sp>
              <p:nvSpPr>
                <p:cNvPr id="11441" name="Rectangle 532" descr="Narrow vertical"/>
                <p:cNvSpPr>
                  <a:spLocks noChangeArrowheads="1"/>
                </p:cNvSpPr>
                <p:nvPr/>
              </p:nvSpPr>
              <p:spPr bwMode="auto">
                <a:xfrm>
                  <a:off x="4127" y="1748"/>
                  <a:ext cx="390" cy="17"/>
                </a:xfrm>
                <a:prstGeom prst="rect">
                  <a:avLst/>
                </a:prstGeom>
                <a:pattFill prst="narVert">
                  <a:fgClr>
                    <a:srgbClr val="FF9900"/>
                  </a:fgClr>
                  <a:bgClr>
                    <a:srgbClr val="FFFF00"/>
                  </a:bgClr>
                </a:pattFill>
                <a:ln w="12700">
                  <a:solidFill>
                    <a:srgbClr val="000000"/>
                  </a:solidFill>
                  <a:miter lim="800000"/>
                  <a:headEnd/>
                  <a:tailEnd/>
                </a:ln>
              </p:spPr>
              <p:txBody>
                <a:bodyPr wrap="none" anchor="ctr"/>
                <a:lstStyle/>
                <a:p>
                  <a:endParaRPr lang="en-US">
                    <a:solidFill>
                      <a:srgbClr val="FFFFFF"/>
                    </a:solidFill>
                  </a:endParaRPr>
                </a:p>
              </p:txBody>
            </p:sp>
            <p:sp>
              <p:nvSpPr>
                <p:cNvPr id="11442" name="Rectangle 533"/>
                <p:cNvSpPr>
                  <a:spLocks noChangeArrowheads="1"/>
                </p:cNvSpPr>
                <p:nvPr/>
              </p:nvSpPr>
              <p:spPr bwMode="auto">
                <a:xfrm>
                  <a:off x="3894" y="1647"/>
                  <a:ext cx="119" cy="61"/>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sp>
              <p:nvSpPr>
                <p:cNvPr id="11443" name="Rectangle 534"/>
                <p:cNvSpPr>
                  <a:spLocks noChangeArrowheads="1"/>
                </p:cNvSpPr>
                <p:nvPr/>
              </p:nvSpPr>
              <p:spPr bwMode="auto">
                <a:xfrm>
                  <a:off x="4053" y="1647"/>
                  <a:ext cx="117" cy="63"/>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sp>
              <p:nvSpPr>
                <p:cNvPr id="11444" name="Rectangle 535"/>
                <p:cNvSpPr>
                  <a:spLocks noChangeArrowheads="1"/>
                </p:cNvSpPr>
                <p:nvPr/>
              </p:nvSpPr>
              <p:spPr bwMode="auto">
                <a:xfrm>
                  <a:off x="4212" y="1647"/>
                  <a:ext cx="116" cy="61"/>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sp>
              <p:nvSpPr>
                <p:cNvPr id="11445" name="Rectangle 536"/>
                <p:cNvSpPr>
                  <a:spLocks noChangeArrowheads="1"/>
                </p:cNvSpPr>
                <p:nvPr/>
              </p:nvSpPr>
              <p:spPr bwMode="auto">
                <a:xfrm>
                  <a:off x="4370" y="1647"/>
                  <a:ext cx="118" cy="61"/>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grpSp>
        </p:grpSp>
      </p:grpSp>
      <p:grpSp>
        <p:nvGrpSpPr>
          <p:cNvPr id="11908" name="Group 537"/>
          <p:cNvGrpSpPr>
            <a:grpSpLocks/>
          </p:cNvGrpSpPr>
          <p:nvPr/>
        </p:nvGrpSpPr>
        <p:grpSpPr bwMode="auto">
          <a:xfrm flipV="1">
            <a:off x="6804025" y="3335338"/>
            <a:ext cx="550863" cy="566737"/>
            <a:chOff x="2030" y="801"/>
            <a:chExt cx="599" cy="616"/>
          </a:xfrm>
        </p:grpSpPr>
        <p:sp>
          <p:nvSpPr>
            <p:cNvPr id="11322" name="Line 538"/>
            <p:cNvSpPr>
              <a:spLocks noChangeShapeType="1"/>
            </p:cNvSpPr>
            <p:nvPr/>
          </p:nvSpPr>
          <p:spPr bwMode="auto">
            <a:xfrm rot="5400000" flipH="1" flipV="1">
              <a:off x="2147" y="1115"/>
              <a:ext cx="476" cy="2"/>
            </a:xfrm>
            <a:prstGeom prst="line">
              <a:avLst/>
            </a:prstGeom>
            <a:noFill/>
            <a:ln w="44450">
              <a:solidFill>
                <a:srgbClr val="C0C0C0"/>
              </a:solidFill>
              <a:round/>
              <a:headEnd/>
              <a:tailEnd/>
            </a:ln>
          </p:spPr>
          <p:txBody>
            <a:bodyPr/>
            <a:lstStyle/>
            <a:p>
              <a:endParaRPr lang="en-US"/>
            </a:p>
          </p:txBody>
        </p:sp>
        <p:sp>
          <p:nvSpPr>
            <p:cNvPr id="11323" name="Line 539"/>
            <p:cNvSpPr>
              <a:spLocks noChangeShapeType="1"/>
            </p:cNvSpPr>
            <p:nvPr/>
          </p:nvSpPr>
          <p:spPr bwMode="auto">
            <a:xfrm rot="5400000" flipH="1" flipV="1">
              <a:off x="1952" y="1185"/>
              <a:ext cx="462" cy="1"/>
            </a:xfrm>
            <a:prstGeom prst="line">
              <a:avLst/>
            </a:prstGeom>
            <a:noFill/>
            <a:ln w="44450">
              <a:solidFill>
                <a:srgbClr val="C0C0C0"/>
              </a:solidFill>
              <a:round/>
              <a:headEnd/>
              <a:tailEnd/>
            </a:ln>
          </p:spPr>
          <p:txBody>
            <a:bodyPr/>
            <a:lstStyle/>
            <a:p>
              <a:endParaRPr lang="en-US"/>
            </a:p>
          </p:txBody>
        </p:sp>
        <p:grpSp>
          <p:nvGrpSpPr>
            <p:cNvPr id="11909" name="Group 540"/>
            <p:cNvGrpSpPr>
              <a:grpSpLocks/>
            </p:cNvGrpSpPr>
            <p:nvPr/>
          </p:nvGrpSpPr>
          <p:grpSpPr bwMode="auto">
            <a:xfrm rot="20283228" flipH="1">
              <a:off x="2030" y="801"/>
              <a:ext cx="599" cy="468"/>
              <a:chOff x="4716" y="1752"/>
              <a:chExt cx="599" cy="468"/>
            </a:xfrm>
          </p:grpSpPr>
          <p:grpSp>
            <p:nvGrpSpPr>
              <p:cNvPr id="11910" name="Group 541"/>
              <p:cNvGrpSpPr>
                <a:grpSpLocks/>
              </p:cNvGrpSpPr>
              <p:nvPr/>
            </p:nvGrpSpPr>
            <p:grpSpPr bwMode="auto">
              <a:xfrm rot="-1273006">
                <a:off x="4853" y="1752"/>
                <a:ext cx="462" cy="183"/>
                <a:chOff x="3667" y="1613"/>
                <a:chExt cx="876" cy="152"/>
              </a:xfrm>
            </p:grpSpPr>
            <p:sp>
              <p:nvSpPr>
                <p:cNvPr id="11395" name="Rectangle 542"/>
                <p:cNvSpPr>
                  <a:spLocks noChangeArrowheads="1"/>
                </p:cNvSpPr>
                <p:nvPr/>
              </p:nvSpPr>
              <p:spPr bwMode="auto">
                <a:xfrm>
                  <a:off x="3678" y="1694"/>
                  <a:ext cx="390" cy="21"/>
                </a:xfrm>
                <a:prstGeom prst="rect">
                  <a:avLst/>
                </a:prstGeom>
                <a:noFill/>
                <a:ln w="12700">
                  <a:solidFill>
                    <a:srgbClr val="000000"/>
                  </a:solidFill>
                  <a:miter lim="800000"/>
                  <a:headEnd/>
                  <a:tailEnd/>
                </a:ln>
              </p:spPr>
              <p:txBody>
                <a:bodyPr wrap="none" anchor="ctr"/>
                <a:lstStyle/>
                <a:p>
                  <a:endParaRPr lang="en-US">
                    <a:solidFill>
                      <a:srgbClr val="FFFFFF"/>
                    </a:solidFill>
                  </a:endParaRPr>
                </a:p>
              </p:txBody>
            </p:sp>
            <p:sp>
              <p:nvSpPr>
                <p:cNvPr id="11396" name="Rectangle 543"/>
                <p:cNvSpPr>
                  <a:spLocks noChangeArrowheads="1"/>
                </p:cNvSpPr>
                <p:nvPr/>
              </p:nvSpPr>
              <p:spPr bwMode="auto">
                <a:xfrm>
                  <a:off x="4113" y="1694"/>
                  <a:ext cx="390" cy="21"/>
                </a:xfrm>
                <a:prstGeom prst="rect">
                  <a:avLst/>
                </a:prstGeom>
                <a:noFill/>
                <a:ln w="12700">
                  <a:solidFill>
                    <a:srgbClr val="000000"/>
                  </a:solidFill>
                  <a:miter lim="800000"/>
                  <a:headEnd/>
                  <a:tailEnd/>
                </a:ln>
              </p:spPr>
              <p:txBody>
                <a:bodyPr wrap="none" anchor="ctr"/>
                <a:lstStyle/>
                <a:p>
                  <a:endParaRPr lang="en-US">
                    <a:solidFill>
                      <a:srgbClr val="FFFFFF"/>
                    </a:solidFill>
                  </a:endParaRPr>
                </a:p>
              </p:txBody>
            </p:sp>
            <p:sp>
              <p:nvSpPr>
                <p:cNvPr id="11397" name="Freeform 544"/>
                <p:cNvSpPr>
                  <a:spLocks/>
                </p:cNvSpPr>
                <p:nvPr/>
              </p:nvSpPr>
              <p:spPr bwMode="auto">
                <a:xfrm>
                  <a:off x="3667" y="1613"/>
                  <a:ext cx="876" cy="22"/>
                </a:xfrm>
                <a:custGeom>
                  <a:avLst/>
                  <a:gdLst>
                    <a:gd name="T0" fmla="*/ 0 w 876"/>
                    <a:gd name="T1" fmla="*/ 0 h 22"/>
                    <a:gd name="T2" fmla="*/ 875 w 876"/>
                    <a:gd name="T3" fmla="*/ 0 h 22"/>
                    <a:gd name="T4" fmla="*/ 875 w 876"/>
                    <a:gd name="T5" fmla="*/ 21 h 22"/>
                    <a:gd name="T6" fmla="*/ 0 w 876"/>
                    <a:gd name="T7" fmla="*/ 21 h 22"/>
                    <a:gd name="T8" fmla="*/ 0 w 876"/>
                    <a:gd name="T9" fmla="*/ 0 h 22"/>
                    <a:gd name="T10" fmla="*/ 0 60000 65536"/>
                    <a:gd name="T11" fmla="*/ 0 60000 65536"/>
                    <a:gd name="T12" fmla="*/ 0 60000 65536"/>
                    <a:gd name="T13" fmla="*/ 0 60000 65536"/>
                    <a:gd name="T14" fmla="*/ 0 60000 65536"/>
                    <a:gd name="T15" fmla="*/ 0 w 876"/>
                    <a:gd name="T16" fmla="*/ 0 h 22"/>
                    <a:gd name="T17" fmla="*/ 876 w 876"/>
                    <a:gd name="T18" fmla="*/ 22 h 22"/>
                  </a:gdLst>
                  <a:ahLst/>
                  <a:cxnLst>
                    <a:cxn ang="T10">
                      <a:pos x="T0" y="T1"/>
                    </a:cxn>
                    <a:cxn ang="T11">
                      <a:pos x="T2" y="T3"/>
                    </a:cxn>
                    <a:cxn ang="T12">
                      <a:pos x="T4" y="T5"/>
                    </a:cxn>
                    <a:cxn ang="T13">
                      <a:pos x="T6" y="T7"/>
                    </a:cxn>
                    <a:cxn ang="T14">
                      <a:pos x="T8" y="T9"/>
                    </a:cxn>
                  </a:cxnLst>
                  <a:rect l="T15" t="T16" r="T17" b="T18"/>
                  <a:pathLst>
                    <a:path w="876" h="22">
                      <a:moveTo>
                        <a:pt x="0" y="0"/>
                      </a:moveTo>
                      <a:lnTo>
                        <a:pt x="875" y="0"/>
                      </a:lnTo>
                      <a:lnTo>
                        <a:pt x="875" y="21"/>
                      </a:lnTo>
                      <a:lnTo>
                        <a:pt x="0" y="21"/>
                      </a:lnTo>
                      <a:lnTo>
                        <a:pt x="0" y="0"/>
                      </a:lnTo>
                    </a:path>
                  </a:pathLst>
                </a:custGeom>
                <a:solidFill>
                  <a:srgbClr val="339933"/>
                </a:solidFill>
                <a:ln w="9525" cap="rnd">
                  <a:noFill/>
                  <a:round/>
                  <a:headEnd type="none" w="sm" len="sm"/>
                  <a:tailEnd type="none" w="sm" len="sm"/>
                </a:ln>
              </p:spPr>
              <p:txBody>
                <a:bodyPr/>
                <a:lstStyle/>
                <a:p>
                  <a:endParaRPr lang="en-US">
                    <a:solidFill>
                      <a:srgbClr val="FFFFFF"/>
                    </a:solidFill>
                  </a:endParaRPr>
                </a:p>
              </p:txBody>
            </p:sp>
            <p:sp>
              <p:nvSpPr>
                <p:cNvPr id="11398" name="Freeform 545"/>
                <p:cNvSpPr>
                  <a:spLocks/>
                </p:cNvSpPr>
                <p:nvPr/>
              </p:nvSpPr>
              <p:spPr bwMode="auto">
                <a:xfrm>
                  <a:off x="3667" y="1631"/>
                  <a:ext cx="876" cy="23"/>
                </a:xfrm>
                <a:custGeom>
                  <a:avLst/>
                  <a:gdLst>
                    <a:gd name="T0" fmla="*/ 0 w 876"/>
                    <a:gd name="T1" fmla="*/ 0 h 23"/>
                    <a:gd name="T2" fmla="*/ 875 w 876"/>
                    <a:gd name="T3" fmla="*/ 0 h 23"/>
                    <a:gd name="T4" fmla="*/ 875 w 876"/>
                    <a:gd name="T5" fmla="*/ 22 h 23"/>
                    <a:gd name="T6" fmla="*/ 0 w 876"/>
                    <a:gd name="T7" fmla="*/ 22 h 23"/>
                    <a:gd name="T8" fmla="*/ 0 w 876"/>
                    <a:gd name="T9" fmla="*/ 0 h 23"/>
                    <a:gd name="T10" fmla="*/ 0 60000 65536"/>
                    <a:gd name="T11" fmla="*/ 0 60000 65536"/>
                    <a:gd name="T12" fmla="*/ 0 60000 65536"/>
                    <a:gd name="T13" fmla="*/ 0 60000 65536"/>
                    <a:gd name="T14" fmla="*/ 0 60000 65536"/>
                    <a:gd name="T15" fmla="*/ 0 w 876"/>
                    <a:gd name="T16" fmla="*/ 0 h 23"/>
                    <a:gd name="T17" fmla="*/ 876 w 876"/>
                    <a:gd name="T18" fmla="*/ 23 h 23"/>
                  </a:gdLst>
                  <a:ahLst/>
                  <a:cxnLst>
                    <a:cxn ang="T10">
                      <a:pos x="T0" y="T1"/>
                    </a:cxn>
                    <a:cxn ang="T11">
                      <a:pos x="T2" y="T3"/>
                    </a:cxn>
                    <a:cxn ang="T12">
                      <a:pos x="T4" y="T5"/>
                    </a:cxn>
                    <a:cxn ang="T13">
                      <a:pos x="T6" y="T7"/>
                    </a:cxn>
                    <a:cxn ang="T14">
                      <a:pos x="T8" y="T9"/>
                    </a:cxn>
                  </a:cxnLst>
                  <a:rect l="T15" t="T16" r="T17" b="T18"/>
                  <a:pathLst>
                    <a:path w="876" h="23">
                      <a:moveTo>
                        <a:pt x="0" y="0"/>
                      </a:moveTo>
                      <a:lnTo>
                        <a:pt x="875" y="0"/>
                      </a:lnTo>
                      <a:lnTo>
                        <a:pt x="875" y="22"/>
                      </a:lnTo>
                      <a:lnTo>
                        <a:pt x="0" y="22"/>
                      </a:lnTo>
                      <a:lnTo>
                        <a:pt x="0" y="0"/>
                      </a:lnTo>
                    </a:path>
                  </a:pathLst>
                </a:custGeom>
                <a:solidFill>
                  <a:srgbClr val="309830"/>
                </a:solidFill>
                <a:ln w="9525" cap="rnd">
                  <a:noFill/>
                  <a:round/>
                  <a:headEnd type="none" w="sm" len="sm"/>
                  <a:tailEnd type="none" w="sm" len="sm"/>
                </a:ln>
              </p:spPr>
              <p:txBody>
                <a:bodyPr/>
                <a:lstStyle/>
                <a:p>
                  <a:endParaRPr lang="en-US">
                    <a:solidFill>
                      <a:srgbClr val="FFFFFF"/>
                    </a:solidFill>
                  </a:endParaRPr>
                </a:p>
              </p:txBody>
            </p:sp>
            <p:sp>
              <p:nvSpPr>
                <p:cNvPr id="11399" name="Freeform 546"/>
                <p:cNvSpPr>
                  <a:spLocks/>
                </p:cNvSpPr>
                <p:nvPr/>
              </p:nvSpPr>
              <p:spPr bwMode="auto">
                <a:xfrm>
                  <a:off x="3667" y="1641"/>
                  <a:ext cx="876" cy="20"/>
                </a:xfrm>
                <a:custGeom>
                  <a:avLst/>
                  <a:gdLst>
                    <a:gd name="T0" fmla="*/ 0 w 876"/>
                    <a:gd name="T1" fmla="*/ 0 h 20"/>
                    <a:gd name="T2" fmla="*/ 875 w 876"/>
                    <a:gd name="T3" fmla="*/ 0 h 20"/>
                    <a:gd name="T4" fmla="*/ 875 w 876"/>
                    <a:gd name="T5" fmla="*/ 19 h 20"/>
                    <a:gd name="T6" fmla="*/ 0 w 876"/>
                    <a:gd name="T7" fmla="*/ 19 h 20"/>
                    <a:gd name="T8" fmla="*/ 0 w 876"/>
                    <a:gd name="T9" fmla="*/ 0 h 20"/>
                    <a:gd name="T10" fmla="*/ 0 60000 65536"/>
                    <a:gd name="T11" fmla="*/ 0 60000 65536"/>
                    <a:gd name="T12" fmla="*/ 0 60000 65536"/>
                    <a:gd name="T13" fmla="*/ 0 60000 65536"/>
                    <a:gd name="T14" fmla="*/ 0 60000 65536"/>
                    <a:gd name="T15" fmla="*/ 0 w 876"/>
                    <a:gd name="T16" fmla="*/ 0 h 20"/>
                    <a:gd name="T17" fmla="*/ 876 w 876"/>
                    <a:gd name="T18" fmla="*/ 20 h 20"/>
                  </a:gdLst>
                  <a:ahLst/>
                  <a:cxnLst>
                    <a:cxn ang="T10">
                      <a:pos x="T0" y="T1"/>
                    </a:cxn>
                    <a:cxn ang="T11">
                      <a:pos x="T2" y="T3"/>
                    </a:cxn>
                    <a:cxn ang="T12">
                      <a:pos x="T4" y="T5"/>
                    </a:cxn>
                    <a:cxn ang="T13">
                      <a:pos x="T6" y="T7"/>
                    </a:cxn>
                    <a:cxn ang="T14">
                      <a:pos x="T8" y="T9"/>
                    </a:cxn>
                  </a:cxnLst>
                  <a:rect l="T15" t="T16" r="T17" b="T18"/>
                  <a:pathLst>
                    <a:path w="876" h="20">
                      <a:moveTo>
                        <a:pt x="0" y="0"/>
                      </a:moveTo>
                      <a:lnTo>
                        <a:pt x="875" y="0"/>
                      </a:lnTo>
                      <a:lnTo>
                        <a:pt x="875" y="19"/>
                      </a:lnTo>
                      <a:lnTo>
                        <a:pt x="0" y="19"/>
                      </a:lnTo>
                      <a:lnTo>
                        <a:pt x="0" y="0"/>
                      </a:lnTo>
                    </a:path>
                  </a:pathLst>
                </a:custGeom>
                <a:solidFill>
                  <a:srgbClr val="309030"/>
                </a:solidFill>
                <a:ln w="9525" cap="rnd">
                  <a:noFill/>
                  <a:round/>
                  <a:headEnd type="none" w="sm" len="sm"/>
                  <a:tailEnd type="none" w="sm" len="sm"/>
                </a:ln>
              </p:spPr>
              <p:txBody>
                <a:bodyPr/>
                <a:lstStyle/>
                <a:p>
                  <a:endParaRPr lang="en-US">
                    <a:solidFill>
                      <a:srgbClr val="FFFFFF"/>
                    </a:solidFill>
                  </a:endParaRPr>
                </a:p>
              </p:txBody>
            </p:sp>
            <p:sp>
              <p:nvSpPr>
                <p:cNvPr id="11400" name="Freeform 547"/>
                <p:cNvSpPr>
                  <a:spLocks/>
                </p:cNvSpPr>
                <p:nvPr/>
              </p:nvSpPr>
              <p:spPr bwMode="auto">
                <a:xfrm>
                  <a:off x="3667" y="1650"/>
                  <a:ext cx="876" cy="22"/>
                </a:xfrm>
                <a:custGeom>
                  <a:avLst/>
                  <a:gdLst>
                    <a:gd name="T0" fmla="*/ 0 w 876"/>
                    <a:gd name="T1" fmla="*/ 0 h 22"/>
                    <a:gd name="T2" fmla="*/ 875 w 876"/>
                    <a:gd name="T3" fmla="*/ 0 h 22"/>
                    <a:gd name="T4" fmla="*/ 875 w 876"/>
                    <a:gd name="T5" fmla="*/ 21 h 22"/>
                    <a:gd name="T6" fmla="*/ 0 w 876"/>
                    <a:gd name="T7" fmla="*/ 21 h 22"/>
                    <a:gd name="T8" fmla="*/ 0 w 876"/>
                    <a:gd name="T9" fmla="*/ 0 h 22"/>
                    <a:gd name="T10" fmla="*/ 0 60000 65536"/>
                    <a:gd name="T11" fmla="*/ 0 60000 65536"/>
                    <a:gd name="T12" fmla="*/ 0 60000 65536"/>
                    <a:gd name="T13" fmla="*/ 0 60000 65536"/>
                    <a:gd name="T14" fmla="*/ 0 60000 65536"/>
                    <a:gd name="T15" fmla="*/ 0 w 876"/>
                    <a:gd name="T16" fmla="*/ 0 h 22"/>
                    <a:gd name="T17" fmla="*/ 876 w 876"/>
                    <a:gd name="T18" fmla="*/ 22 h 22"/>
                  </a:gdLst>
                  <a:ahLst/>
                  <a:cxnLst>
                    <a:cxn ang="T10">
                      <a:pos x="T0" y="T1"/>
                    </a:cxn>
                    <a:cxn ang="T11">
                      <a:pos x="T2" y="T3"/>
                    </a:cxn>
                    <a:cxn ang="T12">
                      <a:pos x="T4" y="T5"/>
                    </a:cxn>
                    <a:cxn ang="T13">
                      <a:pos x="T6" y="T7"/>
                    </a:cxn>
                    <a:cxn ang="T14">
                      <a:pos x="T8" y="T9"/>
                    </a:cxn>
                  </a:cxnLst>
                  <a:rect l="T15" t="T16" r="T17" b="T18"/>
                  <a:pathLst>
                    <a:path w="876" h="22">
                      <a:moveTo>
                        <a:pt x="0" y="0"/>
                      </a:moveTo>
                      <a:lnTo>
                        <a:pt x="875" y="0"/>
                      </a:lnTo>
                      <a:lnTo>
                        <a:pt x="875" y="21"/>
                      </a:lnTo>
                      <a:lnTo>
                        <a:pt x="0" y="21"/>
                      </a:lnTo>
                      <a:lnTo>
                        <a:pt x="0" y="0"/>
                      </a:lnTo>
                    </a:path>
                  </a:pathLst>
                </a:custGeom>
                <a:solidFill>
                  <a:srgbClr val="288828"/>
                </a:solidFill>
                <a:ln w="9525" cap="rnd">
                  <a:noFill/>
                  <a:round/>
                  <a:headEnd type="none" w="sm" len="sm"/>
                  <a:tailEnd type="none" w="sm" len="sm"/>
                </a:ln>
              </p:spPr>
              <p:txBody>
                <a:bodyPr/>
                <a:lstStyle/>
                <a:p>
                  <a:endParaRPr lang="en-US">
                    <a:solidFill>
                      <a:srgbClr val="FFFFFF"/>
                    </a:solidFill>
                  </a:endParaRPr>
                </a:p>
              </p:txBody>
            </p:sp>
            <p:sp>
              <p:nvSpPr>
                <p:cNvPr id="11401" name="Freeform 548"/>
                <p:cNvSpPr>
                  <a:spLocks/>
                </p:cNvSpPr>
                <p:nvPr/>
              </p:nvSpPr>
              <p:spPr bwMode="auto">
                <a:xfrm>
                  <a:off x="3667" y="1658"/>
                  <a:ext cx="876" cy="22"/>
                </a:xfrm>
                <a:custGeom>
                  <a:avLst/>
                  <a:gdLst>
                    <a:gd name="T0" fmla="*/ 0 w 876"/>
                    <a:gd name="T1" fmla="*/ 0 h 22"/>
                    <a:gd name="T2" fmla="*/ 875 w 876"/>
                    <a:gd name="T3" fmla="*/ 0 h 22"/>
                    <a:gd name="T4" fmla="*/ 875 w 876"/>
                    <a:gd name="T5" fmla="*/ 21 h 22"/>
                    <a:gd name="T6" fmla="*/ 0 w 876"/>
                    <a:gd name="T7" fmla="*/ 21 h 22"/>
                    <a:gd name="T8" fmla="*/ 0 w 876"/>
                    <a:gd name="T9" fmla="*/ 0 h 22"/>
                    <a:gd name="T10" fmla="*/ 0 60000 65536"/>
                    <a:gd name="T11" fmla="*/ 0 60000 65536"/>
                    <a:gd name="T12" fmla="*/ 0 60000 65536"/>
                    <a:gd name="T13" fmla="*/ 0 60000 65536"/>
                    <a:gd name="T14" fmla="*/ 0 60000 65536"/>
                    <a:gd name="T15" fmla="*/ 0 w 876"/>
                    <a:gd name="T16" fmla="*/ 0 h 22"/>
                    <a:gd name="T17" fmla="*/ 876 w 876"/>
                    <a:gd name="T18" fmla="*/ 22 h 22"/>
                  </a:gdLst>
                  <a:ahLst/>
                  <a:cxnLst>
                    <a:cxn ang="T10">
                      <a:pos x="T0" y="T1"/>
                    </a:cxn>
                    <a:cxn ang="T11">
                      <a:pos x="T2" y="T3"/>
                    </a:cxn>
                    <a:cxn ang="T12">
                      <a:pos x="T4" y="T5"/>
                    </a:cxn>
                    <a:cxn ang="T13">
                      <a:pos x="T6" y="T7"/>
                    </a:cxn>
                    <a:cxn ang="T14">
                      <a:pos x="T8" y="T9"/>
                    </a:cxn>
                  </a:cxnLst>
                  <a:rect l="T15" t="T16" r="T17" b="T18"/>
                  <a:pathLst>
                    <a:path w="876" h="22">
                      <a:moveTo>
                        <a:pt x="0" y="0"/>
                      </a:moveTo>
                      <a:lnTo>
                        <a:pt x="875" y="0"/>
                      </a:lnTo>
                      <a:lnTo>
                        <a:pt x="875" y="21"/>
                      </a:lnTo>
                      <a:lnTo>
                        <a:pt x="0" y="21"/>
                      </a:lnTo>
                      <a:lnTo>
                        <a:pt x="0" y="0"/>
                      </a:lnTo>
                    </a:path>
                  </a:pathLst>
                </a:custGeom>
                <a:solidFill>
                  <a:srgbClr val="288028"/>
                </a:solidFill>
                <a:ln w="9525" cap="rnd">
                  <a:noFill/>
                  <a:round/>
                  <a:headEnd type="none" w="sm" len="sm"/>
                  <a:tailEnd type="none" w="sm" len="sm"/>
                </a:ln>
              </p:spPr>
              <p:txBody>
                <a:bodyPr/>
                <a:lstStyle/>
                <a:p>
                  <a:endParaRPr lang="en-US">
                    <a:solidFill>
                      <a:srgbClr val="FFFFFF"/>
                    </a:solidFill>
                  </a:endParaRPr>
                </a:p>
              </p:txBody>
            </p:sp>
            <p:sp>
              <p:nvSpPr>
                <p:cNvPr id="11402" name="Freeform 549"/>
                <p:cNvSpPr>
                  <a:spLocks/>
                </p:cNvSpPr>
                <p:nvPr/>
              </p:nvSpPr>
              <p:spPr bwMode="auto">
                <a:xfrm>
                  <a:off x="3667" y="1669"/>
                  <a:ext cx="876" cy="21"/>
                </a:xfrm>
                <a:custGeom>
                  <a:avLst/>
                  <a:gdLst>
                    <a:gd name="T0" fmla="*/ 0 w 876"/>
                    <a:gd name="T1" fmla="*/ 0 h 21"/>
                    <a:gd name="T2" fmla="*/ 875 w 876"/>
                    <a:gd name="T3" fmla="*/ 0 h 21"/>
                    <a:gd name="T4" fmla="*/ 875 w 876"/>
                    <a:gd name="T5" fmla="*/ 20 h 21"/>
                    <a:gd name="T6" fmla="*/ 0 w 876"/>
                    <a:gd name="T7" fmla="*/ 20 h 21"/>
                    <a:gd name="T8" fmla="*/ 0 w 876"/>
                    <a:gd name="T9" fmla="*/ 0 h 21"/>
                    <a:gd name="T10" fmla="*/ 0 60000 65536"/>
                    <a:gd name="T11" fmla="*/ 0 60000 65536"/>
                    <a:gd name="T12" fmla="*/ 0 60000 65536"/>
                    <a:gd name="T13" fmla="*/ 0 60000 65536"/>
                    <a:gd name="T14" fmla="*/ 0 60000 65536"/>
                    <a:gd name="T15" fmla="*/ 0 w 876"/>
                    <a:gd name="T16" fmla="*/ 0 h 21"/>
                    <a:gd name="T17" fmla="*/ 876 w 876"/>
                    <a:gd name="T18" fmla="*/ 21 h 21"/>
                  </a:gdLst>
                  <a:ahLst/>
                  <a:cxnLst>
                    <a:cxn ang="T10">
                      <a:pos x="T0" y="T1"/>
                    </a:cxn>
                    <a:cxn ang="T11">
                      <a:pos x="T2" y="T3"/>
                    </a:cxn>
                    <a:cxn ang="T12">
                      <a:pos x="T4" y="T5"/>
                    </a:cxn>
                    <a:cxn ang="T13">
                      <a:pos x="T6" y="T7"/>
                    </a:cxn>
                    <a:cxn ang="T14">
                      <a:pos x="T8" y="T9"/>
                    </a:cxn>
                  </a:cxnLst>
                  <a:rect l="T15" t="T16" r="T17" b="T18"/>
                  <a:pathLst>
                    <a:path w="876" h="21">
                      <a:moveTo>
                        <a:pt x="0" y="0"/>
                      </a:moveTo>
                      <a:lnTo>
                        <a:pt x="875" y="0"/>
                      </a:lnTo>
                      <a:lnTo>
                        <a:pt x="875" y="20"/>
                      </a:lnTo>
                      <a:lnTo>
                        <a:pt x="0" y="20"/>
                      </a:lnTo>
                      <a:lnTo>
                        <a:pt x="0" y="0"/>
                      </a:lnTo>
                    </a:path>
                  </a:pathLst>
                </a:custGeom>
                <a:solidFill>
                  <a:srgbClr val="287828"/>
                </a:solidFill>
                <a:ln w="9525" cap="rnd">
                  <a:noFill/>
                  <a:round/>
                  <a:headEnd type="none" w="sm" len="sm"/>
                  <a:tailEnd type="none" w="sm" len="sm"/>
                </a:ln>
              </p:spPr>
              <p:txBody>
                <a:bodyPr/>
                <a:lstStyle/>
                <a:p>
                  <a:endParaRPr lang="en-US">
                    <a:solidFill>
                      <a:srgbClr val="FFFFFF"/>
                    </a:solidFill>
                  </a:endParaRPr>
                </a:p>
              </p:txBody>
            </p:sp>
            <p:sp>
              <p:nvSpPr>
                <p:cNvPr id="11403" name="Freeform 550"/>
                <p:cNvSpPr>
                  <a:spLocks/>
                </p:cNvSpPr>
                <p:nvPr/>
              </p:nvSpPr>
              <p:spPr bwMode="auto">
                <a:xfrm>
                  <a:off x="3667" y="1679"/>
                  <a:ext cx="876" cy="22"/>
                </a:xfrm>
                <a:custGeom>
                  <a:avLst/>
                  <a:gdLst>
                    <a:gd name="T0" fmla="*/ 0 w 876"/>
                    <a:gd name="T1" fmla="*/ 0 h 22"/>
                    <a:gd name="T2" fmla="*/ 875 w 876"/>
                    <a:gd name="T3" fmla="*/ 0 h 22"/>
                    <a:gd name="T4" fmla="*/ 875 w 876"/>
                    <a:gd name="T5" fmla="*/ 21 h 22"/>
                    <a:gd name="T6" fmla="*/ 0 w 876"/>
                    <a:gd name="T7" fmla="*/ 21 h 22"/>
                    <a:gd name="T8" fmla="*/ 0 w 876"/>
                    <a:gd name="T9" fmla="*/ 0 h 22"/>
                    <a:gd name="T10" fmla="*/ 0 60000 65536"/>
                    <a:gd name="T11" fmla="*/ 0 60000 65536"/>
                    <a:gd name="T12" fmla="*/ 0 60000 65536"/>
                    <a:gd name="T13" fmla="*/ 0 60000 65536"/>
                    <a:gd name="T14" fmla="*/ 0 60000 65536"/>
                    <a:gd name="T15" fmla="*/ 0 w 876"/>
                    <a:gd name="T16" fmla="*/ 0 h 22"/>
                    <a:gd name="T17" fmla="*/ 876 w 876"/>
                    <a:gd name="T18" fmla="*/ 22 h 22"/>
                  </a:gdLst>
                  <a:ahLst/>
                  <a:cxnLst>
                    <a:cxn ang="T10">
                      <a:pos x="T0" y="T1"/>
                    </a:cxn>
                    <a:cxn ang="T11">
                      <a:pos x="T2" y="T3"/>
                    </a:cxn>
                    <a:cxn ang="T12">
                      <a:pos x="T4" y="T5"/>
                    </a:cxn>
                    <a:cxn ang="T13">
                      <a:pos x="T6" y="T7"/>
                    </a:cxn>
                    <a:cxn ang="T14">
                      <a:pos x="T8" y="T9"/>
                    </a:cxn>
                  </a:cxnLst>
                  <a:rect l="T15" t="T16" r="T17" b="T18"/>
                  <a:pathLst>
                    <a:path w="876" h="22">
                      <a:moveTo>
                        <a:pt x="0" y="0"/>
                      </a:moveTo>
                      <a:lnTo>
                        <a:pt x="875" y="0"/>
                      </a:lnTo>
                      <a:lnTo>
                        <a:pt x="875" y="21"/>
                      </a:lnTo>
                      <a:lnTo>
                        <a:pt x="0" y="21"/>
                      </a:lnTo>
                      <a:lnTo>
                        <a:pt x="0" y="0"/>
                      </a:lnTo>
                    </a:path>
                  </a:pathLst>
                </a:custGeom>
                <a:solidFill>
                  <a:srgbClr val="287020"/>
                </a:solidFill>
                <a:ln w="9525" cap="rnd">
                  <a:noFill/>
                  <a:round/>
                  <a:headEnd type="none" w="sm" len="sm"/>
                  <a:tailEnd type="none" w="sm" len="sm"/>
                </a:ln>
              </p:spPr>
              <p:txBody>
                <a:bodyPr/>
                <a:lstStyle/>
                <a:p>
                  <a:endParaRPr lang="en-US">
                    <a:solidFill>
                      <a:srgbClr val="FFFFFF"/>
                    </a:solidFill>
                  </a:endParaRPr>
                </a:p>
              </p:txBody>
            </p:sp>
            <p:sp>
              <p:nvSpPr>
                <p:cNvPr id="11404" name="Freeform 551"/>
                <p:cNvSpPr>
                  <a:spLocks/>
                </p:cNvSpPr>
                <p:nvPr/>
              </p:nvSpPr>
              <p:spPr bwMode="auto">
                <a:xfrm>
                  <a:off x="3667" y="1689"/>
                  <a:ext cx="876" cy="23"/>
                </a:xfrm>
                <a:custGeom>
                  <a:avLst/>
                  <a:gdLst>
                    <a:gd name="T0" fmla="*/ 0 w 876"/>
                    <a:gd name="T1" fmla="*/ 0 h 23"/>
                    <a:gd name="T2" fmla="*/ 875 w 876"/>
                    <a:gd name="T3" fmla="*/ 0 h 23"/>
                    <a:gd name="T4" fmla="*/ 875 w 876"/>
                    <a:gd name="T5" fmla="*/ 22 h 23"/>
                    <a:gd name="T6" fmla="*/ 0 w 876"/>
                    <a:gd name="T7" fmla="*/ 22 h 23"/>
                    <a:gd name="T8" fmla="*/ 0 w 876"/>
                    <a:gd name="T9" fmla="*/ 0 h 23"/>
                    <a:gd name="T10" fmla="*/ 0 60000 65536"/>
                    <a:gd name="T11" fmla="*/ 0 60000 65536"/>
                    <a:gd name="T12" fmla="*/ 0 60000 65536"/>
                    <a:gd name="T13" fmla="*/ 0 60000 65536"/>
                    <a:gd name="T14" fmla="*/ 0 60000 65536"/>
                    <a:gd name="T15" fmla="*/ 0 w 876"/>
                    <a:gd name="T16" fmla="*/ 0 h 23"/>
                    <a:gd name="T17" fmla="*/ 876 w 876"/>
                    <a:gd name="T18" fmla="*/ 23 h 23"/>
                  </a:gdLst>
                  <a:ahLst/>
                  <a:cxnLst>
                    <a:cxn ang="T10">
                      <a:pos x="T0" y="T1"/>
                    </a:cxn>
                    <a:cxn ang="T11">
                      <a:pos x="T2" y="T3"/>
                    </a:cxn>
                    <a:cxn ang="T12">
                      <a:pos x="T4" y="T5"/>
                    </a:cxn>
                    <a:cxn ang="T13">
                      <a:pos x="T6" y="T7"/>
                    </a:cxn>
                    <a:cxn ang="T14">
                      <a:pos x="T8" y="T9"/>
                    </a:cxn>
                  </a:cxnLst>
                  <a:rect l="T15" t="T16" r="T17" b="T18"/>
                  <a:pathLst>
                    <a:path w="876" h="23">
                      <a:moveTo>
                        <a:pt x="0" y="0"/>
                      </a:moveTo>
                      <a:lnTo>
                        <a:pt x="875" y="0"/>
                      </a:lnTo>
                      <a:lnTo>
                        <a:pt x="875" y="22"/>
                      </a:lnTo>
                      <a:lnTo>
                        <a:pt x="0" y="22"/>
                      </a:lnTo>
                      <a:lnTo>
                        <a:pt x="0" y="0"/>
                      </a:lnTo>
                    </a:path>
                  </a:pathLst>
                </a:custGeom>
                <a:solidFill>
                  <a:srgbClr val="206820"/>
                </a:solidFill>
                <a:ln w="9525" cap="rnd">
                  <a:noFill/>
                  <a:round/>
                  <a:headEnd type="none" w="sm" len="sm"/>
                  <a:tailEnd type="none" w="sm" len="sm"/>
                </a:ln>
              </p:spPr>
              <p:txBody>
                <a:bodyPr/>
                <a:lstStyle/>
                <a:p>
                  <a:endParaRPr lang="en-US">
                    <a:solidFill>
                      <a:srgbClr val="FFFFFF"/>
                    </a:solidFill>
                  </a:endParaRPr>
                </a:p>
              </p:txBody>
            </p:sp>
            <p:sp>
              <p:nvSpPr>
                <p:cNvPr id="11405" name="Freeform 552"/>
                <p:cNvSpPr>
                  <a:spLocks/>
                </p:cNvSpPr>
                <p:nvPr/>
              </p:nvSpPr>
              <p:spPr bwMode="auto">
                <a:xfrm>
                  <a:off x="3667" y="1698"/>
                  <a:ext cx="876" cy="21"/>
                </a:xfrm>
                <a:custGeom>
                  <a:avLst/>
                  <a:gdLst>
                    <a:gd name="T0" fmla="*/ 0 w 876"/>
                    <a:gd name="T1" fmla="*/ 0 h 21"/>
                    <a:gd name="T2" fmla="*/ 875 w 876"/>
                    <a:gd name="T3" fmla="*/ 0 h 21"/>
                    <a:gd name="T4" fmla="*/ 875 w 876"/>
                    <a:gd name="T5" fmla="*/ 20 h 21"/>
                    <a:gd name="T6" fmla="*/ 0 w 876"/>
                    <a:gd name="T7" fmla="*/ 20 h 21"/>
                    <a:gd name="T8" fmla="*/ 0 w 876"/>
                    <a:gd name="T9" fmla="*/ 0 h 21"/>
                    <a:gd name="T10" fmla="*/ 0 60000 65536"/>
                    <a:gd name="T11" fmla="*/ 0 60000 65536"/>
                    <a:gd name="T12" fmla="*/ 0 60000 65536"/>
                    <a:gd name="T13" fmla="*/ 0 60000 65536"/>
                    <a:gd name="T14" fmla="*/ 0 60000 65536"/>
                    <a:gd name="T15" fmla="*/ 0 w 876"/>
                    <a:gd name="T16" fmla="*/ 0 h 21"/>
                    <a:gd name="T17" fmla="*/ 876 w 876"/>
                    <a:gd name="T18" fmla="*/ 21 h 21"/>
                  </a:gdLst>
                  <a:ahLst/>
                  <a:cxnLst>
                    <a:cxn ang="T10">
                      <a:pos x="T0" y="T1"/>
                    </a:cxn>
                    <a:cxn ang="T11">
                      <a:pos x="T2" y="T3"/>
                    </a:cxn>
                    <a:cxn ang="T12">
                      <a:pos x="T4" y="T5"/>
                    </a:cxn>
                    <a:cxn ang="T13">
                      <a:pos x="T6" y="T7"/>
                    </a:cxn>
                    <a:cxn ang="T14">
                      <a:pos x="T8" y="T9"/>
                    </a:cxn>
                  </a:cxnLst>
                  <a:rect l="T15" t="T16" r="T17" b="T18"/>
                  <a:pathLst>
                    <a:path w="876" h="21">
                      <a:moveTo>
                        <a:pt x="0" y="0"/>
                      </a:moveTo>
                      <a:lnTo>
                        <a:pt x="875" y="0"/>
                      </a:lnTo>
                      <a:lnTo>
                        <a:pt x="875" y="20"/>
                      </a:lnTo>
                      <a:lnTo>
                        <a:pt x="0" y="20"/>
                      </a:lnTo>
                      <a:lnTo>
                        <a:pt x="0" y="0"/>
                      </a:lnTo>
                    </a:path>
                  </a:pathLst>
                </a:custGeom>
                <a:solidFill>
                  <a:srgbClr val="206020"/>
                </a:solidFill>
                <a:ln w="9525" cap="rnd">
                  <a:noFill/>
                  <a:round/>
                  <a:headEnd type="none" w="sm" len="sm"/>
                  <a:tailEnd type="none" w="sm" len="sm"/>
                </a:ln>
              </p:spPr>
              <p:txBody>
                <a:bodyPr/>
                <a:lstStyle/>
                <a:p>
                  <a:endParaRPr lang="en-US">
                    <a:solidFill>
                      <a:srgbClr val="FFFFFF"/>
                    </a:solidFill>
                  </a:endParaRPr>
                </a:p>
              </p:txBody>
            </p:sp>
            <p:sp>
              <p:nvSpPr>
                <p:cNvPr id="11406" name="Freeform 553"/>
                <p:cNvSpPr>
                  <a:spLocks/>
                </p:cNvSpPr>
                <p:nvPr/>
              </p:nvSpPr>
              <p:spPr bwMode="auto">
                <a:xfrm>
                  <a:off x="3667" y="1707"/>
                  <a:ext cx="876" cy="23"/>
                </a:xfrm>
                <a:custGeom>
                  <a:avLst/>
                  <a:gdLst>
                    <a:gd name="T0" fmla="*/ 0 w 876"/>
                    <a:gd name="T1" fmla="*/ 0 h 23"/>
                    <a:gd name="T2" fmla="*/ 875 w 876"/>
                    <a:gd name="T3" fmla="*/ 0 h 23"/>
                    <a:gd name="T4" fmla="*/ 875 w 876"/>
                    <a:gd name="T5" fmla="*/ 22 h 23"/>
                    <a:gd name="T6" fmla="*/ 0 w 876"/>
                    <a:gd name="T7" fmla="*/ 22 h 23"/>
                    <a:gd name="T8" fmla="*/ 0 w 876"/>
                    <a:gd name="T9" fmla="*/ 0 h 23"/>
                    <a:gd name="T10" fmla="*/ 0 60000 65536"/>
                    <a:gd name="T11" fmla="*/ 0 60000 65536"/>
                    <a:gd name="T12" fmla="*/ 0 60000 65536"/>
                    <a:gd name="T13" fmla="*/ 0 60000 65536"/>
                    <a:gd name="T14" fmla="*/ 0 60000 65536"/>
                    <a:gd name="T15" fmla="*/ 0 w 876"/>
                    <a:gd name="T16" fmla="*/ 0 h 23"/>
                    <a:gd name="T17" fmla="*/ 876 w 876"/>
                    <a:gd name="T18" fmla="*/ 23 h 23"/>
                  </a:gdLst>
                  <a:ahLst/>
                  <a:cxnLst>
                    <a:cxn ang="T10">
                      <a:pos x="T0" y="T1"/>
                    </a:cxn>
                    <a:cxn ang="T11">
                      <a:pos x="T2" y="T3"/>
                    </a:cxn>
                    <a:cxn ang="T12">
                      <a:pos x="T4" y="T5"/>
                    </a:cxn>
                    <a:cxn ang="T13">
                      <a:pos x="T6" y="T7"/>
                    </a:cxn>
                    <a:cxn ang="T14">
                      <a:pos x="T8" y="T9"/>
                    </a:cxn>
                  </a:cxnLst>
                  <a:rect l="T15" t="T16" r="T17" b="T18"/>
                  <a:pathLst>
                    <a:path w="876" h="23">
                      <a:moveTo>
                        <a:pt x="0" y="0"/>
                      </a:moveTo>
                      <a:lnTo>
                        <a:pt x="875" y="0"/>
                      </a:lnTo>
                      <a:lnTo>
                        <a:pt x="875" y="22"/>
                      </a:lnTo>
                      <a:lnTo>
                        <a:pt x="0" y="22"/>
                      </a:lnTo>
                      <a:lnTo>
                        <a:pt x="0" y="0"/>
                      </a:lnTo>
                    </a:path>
                  </a:pathLst>
                </a:custGeom>
                <a:solidFill>
                  <a:srgbClr val="205818"/>
                </a:solidFill>
                <a:ln w="9525" cap="rnd">
                  <a:noFill/>
                  <a:round/>
                  <a:headEnd type="none" w="sm" len="sm"/>
                  <a:tailEnd type="none" w="sm" len="sm"/>
                </a:ln>
              </p:spPr>
              <p:txBody>
                <a:bodyPr/>
                <a:lstStyle/>
                <a:p>
                  <a:endParaRPr lang="en-US">
                    <a:solidFill>
                      <a:srgbClr val="FFFFFF"/>
                    </a:solidFill>
                  </a:endParaRPr>
                </a:p>
              </p:txBody>
            </p:sp>
            <p:sp>
              <p:nvSpPr>
                <p:cNvPr id="11407" name="Freeform 554"/>
                <p:cNvSpPr>
                  <a:spLocks/>
                </p:cNvSpPr>
                <p:nvPr/>
              </p:nvSpPr>
              <p:spPr bwMode="auto">
                <a:xfrm>
                  <a:off x="3667" y="1718"/>
                  <a:ext cx="876" cy="21"/>
                </a:xfrm>
                <a:custGeom>
                  <a:avLst/>
                  <a:gdLst>
                    <a:gd name="T0" fmla="*/ 0 w 876"/>
                    <a:gd name="T1" fmla="*/ 0 h 21"/>
                    <a:gd name="T2" fmla="*/ 875 w 876"/>
                    <a:gd name="T3" fmla="*/ 0 h 21"/>
                    <a:gd name="T4" fmla="*/ 875 w 876"/>
                    <a:gd name="T5" fmla="*/ 20 h 21"/>
                    <a:gd name="T6" fmla="*/ 0 w 876"/>
                    <a:gd name="T7" fmla="*/ 20 h 21"/>
                    <a:gd name="T8" fmla="*/ 0 w 876"/>
                    <a:gd name="T9" fmla="*/ 0 h 21"/>
                    <a:gd name="T10" fmla="*/ 0 60000 65536"/>
                    <a:gd name="T11" fmla="*/ 0 60000 65536"/>
                    <a:gd name="T12" fmla="*/ 0 60000 65536"/>
                    <a:gd name="T13" fmla="*/ 0 60000 65536"/>
                    <a:gd name="T14" fmla="*/ 0 60000 65536"/>
                    <a:gd name="T15" fmla="*/ 0 w 876"/>
                    <a:gd name="T16" fmla="*/ 0 h 21"/>
                    <a:gd name="T17" fmla="*/ 876 w 876"/>
                    <a:gd name="T18" fmla="*/ 21 h 21"/>
                  </a:gdLst>
                  <a:ahLst/>
                  <a:cxnLst>
                    <a:cxn ang="T10">
                      <a:pos x="T0" y="T1"/>
                    </a:cxn>
                    <a:cxn ang="T11">
                      <a:pos x="T2" y="T3"/>
                    </a:cxn>
                    <a:cxn ang="T12">
                      <a:pos x="T4" y="T5"/>
                    </a:cxn>
                    <a:cxn ang="T13">
                      <a:pos x="T6" y="T7"/>
                    </a:cxn>
                    <a:cxn ang="T14">
                      <a:pos x="T8" y="T9"/>
                    </a:cxn>
                  </a:cxnLst>
                  <a:rect l="T15" t="T16" r="T17" b="T18"/>
                  <a:pathLst>
                    <a:path w="876" h="21">
                      <a:moveTo>
                        <a:pt x="0" y="0"/>
                      </a:moveTo>
                      <a:lnTo>
                        <a:pt x="875" y="0"/>
                      </a:lnTo>
                      <a:lnTo>
                        <a:pt x="875" y="20"/>
                      </a:lnTo>
                      <a:lnTo>
                        <a:pt x="0" y="20"/>
                      </a:lnTo>
                      <a:lnTo>
                        <a:pt x="0" y="0"/>
                      </a:lnTo>
                    </a:path>
                  </a:pathLst>
                </a:custGeom>
                <a:solidFill>
                  <a:srgbClr val="185018"/>
                </a:solidFill>
                <a:ln w="9525" cap="rnd">
                  <a:noFill/>
                  <a:round/>
                  <a:headEnd type="none" w="sm" len="sm"/>
                  <a:tailEnd type="none" w="sm" len="sm"/>
                </a:ln>
              </p:spPr>
              <p:txBody>
                <a:bodyPr/>
                <a:lstStyle/>
                <a:p>
                  <a:endParaRPr lang="en-US">
                    <a:solidFill>
                      <a:srgbClr val="FFFFFF"/>
                    </a:solidFill>
                  </a:endParaRPr>
                </a:p>
              </p:txBody>
            </p:sp>
            <p:sp>
              <p:nvSpPr>
                <p:cNvPr id="11408" name="Freeform 555"/>
                <p:cNvSpPr>
                  <a:spLocks/>
                </p:cNvSpPr>
                <p:nvPr/>
              </p:nvSpPr>
              <p:spPr bwMode="auto">
                <a:xfrm>
                  <a:off x="3667" y="1727"/>
                  <a:ext cx="876" cy="21"/>
                </a:xfrm>
                <a:custGeom>
                  <a:avLst/>
                  <a:gdLst>
                    <a:gd name="T0" fmla="*/ 0 w 876"/>
                    <a:gd name="T1" fmla="*/ 0 h 21"/>
                    <a:gd name="T2" fmla="*/ 875 w 876"/>
                    <a:gd name="T3" fmla="*/ 0 h 21"/>
                    <a:gd name="T4" fmla="*/ 875 w 876"/>
                    <a:gd name="T5" fmla="*/ 20 h 21"/>
                    <a:gd name="T6" fmla="*/ 0 w 876"/>
                    <a:gd name="T7" fmla="*/ 20 h 21"/>
                    <a:gd name="T8" fmla="*/ 0 w 876"/>
                    <a:gd name="T9" fmla="*/ 0 h 21"/>
                    <a:gd name="T10" fmla="*/ 0 60000 65536"/>
                    <a:gd name="T11" fmla="*/ 0 60000 65536"/>
                    <a:gd name="T12" fmla="*/ 0 60000 65536"/>
                    <a:gd name="T13" fmla="*/ 0 60000 65536"/>
                    <a:gd name="T14" fmla="*/ 0 60000 65536"/>
                    <a:gd name="T15" fmla="*/ 0 w 876"/>
                    <a:gd name="T16" fmla="*/ 0 h 21"/>
                    <a:gd name="T17" fmla="*/ 876 w 876"/>
                    <a:gd name="T18" fmla="*/ 21 h 21"/>
                  </a:gdLst>
                  <a:ahLst/>
                  <a:cxnLst>
                    <a:cxn ang="T10">
                      <a:pos x="T0" y="T1"/>
                    </a:cxn>
                    <a:cxn ang="T11">
                      <a:pos x="T2" y="T3"/>
                    </a:cxn>
                    <a:cxn ang="T12">
                      <a:pos x="T4" y="T5"/>
                    </a:cxn>
                    <a:cxn ang="T13">
                      <a:pos x="T6" y="T7"/>
                    </a:cxn>
                    <a:cxn ang="T14">
                      <a:pos x="T8" y="T9"/>
                    </a:cxn>
                  </a:cxnLst>
                  <a:rect l="T15" t="T16" r="T17" b="T18"/>
                  <a:pathLst>
                    <a:path w="876" h="21">
                      <a:moveTo>
                        <a:pt x="0" y="0"/>
                      </a:moveTo>
                      <a:lnTo>
                        <a:pt x="875" y="0"/>
                      </a:lnTo>
                      <a:lnTo>
                        <a:pt x="875" y="20"/>
                      </a:lnTo>
                      <a:lnTo>
                        <a:pt x="0" y="20"/>
                      </a:lnTo>
                      <a:lnTo>
                        <a:pt x="0" y="0"/>
                      </a:lnTo>
                    </a:path>
                  </a:pathLst>
                </a:custGeom>
                <a:solidFill>
                  <a:srgbClr val="184818"/>
                </a:solidFill>
                <a:ln w="9525" cap="rnd">
                  <a:noFill/>
                  <a:round/>
                  <a:headEnd type="none" w="sm" len="sm"/>
                  <a:tailEnd type="none" w="sm" len="sm"/>
                </a:ln>
              </p:spPr>
              <p:txBody>
                <a:bodyPr/>
                <a:lstStyle/>
                <a:p>
                  <a:endParaRPr lang="en-US">
                    <a:solidFill>
                      <a:srgbClr val="FFFFFF"/>
                    </a:solidFill>
                  </a:endParaRPr>
                </a:p>
              </p:txBody>
            </p:sp>
            <p:sp>
              <p:nvSpPr>
                <p:cNvPr id="11409" name="Freeform 556"/>
                <p:cNvSpPr>
                  <a:spLocks/>
                </p:cNvSpPr>
                <p:nvPr/>
              </p:nvSpPr>
              <p:spPr bwMode="auto">
                <a:xfrm>
                  <a:off x="3667" y="1735"/>
                  <a:ext cx="876" cy="23"/>
                </a:xfrm>
                <a:custGeom>
                  <a:avLst/>
                  <a:gdLst>
                    <a:gd name="T0" fmla="*/ 0 w 876"/>
                    <a:gd name="T1" fmla="*/ 0 h 23"/>
                    <a:gd name="T2" fmla="*/ 875 w 876"/>
                    <a:gd name="T3" fmla="*/ 0 h 23"/>
                    <a:gd name="T4" fmla="*/ 875 w 876"/>
                    <a:gd name="T5" fmla="*/ 22 h 23"/>
                    <a:gd name="T6" fmla="*/ 0 w 876"/>
                    <a:gd name="T7" fmla="*/ 22 h 23"/>
                    <a:gd name="T8" fmla="*/ 0 w 876"/>
                    <a:gd name="T9" fmla="*/ 0 h 23"/>
                    <a:gd name="T10" fmla="*/ 0 60000 65536"/>
                    <a:gd name="T11" fmla="*/ 0 60000 65536"/>
                    <a:gd name="T12" fmla="*/ 0 60000 65536"/>
                    <a:gd name="T13" fmla="*/ 0 60000 65536"/>
                    <a:gd name="T14" fmla="*/ 0 60000 65536"/>
                    <a:gd name="T15" fmla="*/ 0 w 876"/>
                    <a:gd name="T16" fmla="*/ 0 h 23"/>
                    <a:gd name="T17" fmla="*/ 876 w 876"/>
                    <a:gd name="T18" fmla="*/ 23 h 23"/>
                  </a:gdLst>
                  <a:ahLst/>
                  <a:cxnLst>
                    <a:cxn ang="T10">
                      <a:pos x="T0" y="T1"/>
                    </a:cxn>
                    <a:cxn ang="T11">
                      <a:pos x="T2" y="T3"/>
                    </a:cxn>
                    <a:cxn ang="T12">
                      <a:pos x="T4" y="T5"/>
                    </a:cxn>
                    <a:cxn ang="T13">
                      <a:pos x="T6" y="T7"/>
                    </a:cxn>
                    <a:cxn ang="T14">
                      <a:pos x="T8" y="T9"/>
                    </a:cxn>
                  </a:cxnLst>
                  <a:rect l="T15" t="T16" r="T17" b="T18"/>
                  <a:pathLst>
                    <a:path w="876" h="23">
                      <a:moveTo>
                        <a:pt x="0" y="0"/>
                      </a:moveTo>
                      <a:lnTo>
                        <a:pt x="875" y="0"/>
                      </a:lnTo>
                      <a:lnTo>
                        <a:pt x="875" y="22"/>
                      </a:lnTo>
                      <a:lnTo>
                        <a:pt x="0" y="22"/>
                      </a:lnTo>
                      <a:lnTo>
                        <a:pt x="0" y="0"/>
                      </a:lnTo>
                    </a:path>
                  </a:pathLst>
                </a:custGeom>
                <a:solidFill>
                  <a:srgbClr val="104010"/>
                </a:solidFill>
                <a:ln w="9525" cap="rnd">
                  <a:noFill/>
                  <a:round/>
                  <a:headEnd type="none" w="sm" len="sm"/>
                  <a:tailEnd type="none" w="sm" len="sm"/>
                </a:ln>
              </p:spPr>
              <p:txBody>
                <a:bodyPr/>
                <a:lstStyle/>
                <a:p>
                  <a:endParaRPr lang="en-US">
                    <a:solidFill>
                      <a:srgbClr val="FFFFFF"/>
                    </a:solidFill>
                  </a:endParaRPr>
                </a:p>
              </p:txBody>
            </p:sp>
            <p:sp>
              <p:nvSpPr>
                <p:cNvPr id="11410" name="Rectangle 557"/>
                <p:cNvSpPr>
                  <a:spLocks noChangeArrowheads="1"/>
                </p:cNvSpPr>
                <p:nvPr/>
              </p:nvSpPr>
              <p:spPr bwMode="auto">
                <a:xfrm>
                  <a:off x="3736" y="1647"/>
                  <a:ext cx="115" cy="63"/>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sp>
              <p:nvSpPr>
                <p:cNvPr id="11411" name="Rectangle 558" descr="Narrow vertical"/>
                <p:cNvSpPr>
                  <a:spLocks noChangeArrowheads="1"/>
                </p:cNvSpPr>
                <p:nvPr/>
              </p:nvSpPr>
              <p:spPr bwMode="auto">
                <a:xfrm>
                  <a:off x="3694" y="1748"/>
                  <a:ext cx="390" cy="17"/>
                </a:xfrm>
                <a:prstGeom prst="rect">
                  <a:avLst/>
                </a:prstGeom>
                <a:pattFill prst="narVert">
                  <a:fgClr>
                    <a:srgbClr val="FF9900"/>
                  </a:fgClr>
                  <a:bgClr>
                    <a:srgbClr val="FFFF00"/>
                  </a:bgClr>
                </a:pattFill>
                <a:ln w="12700">
                  <a:solidFill>
                    <a:srgbClr val="000000"/>
                  </a:solidFill>
                  <a:miter lim="800000"/>
                  <a:headEnd/>
                  <a:tailEnd/>
                </a:ln>
              </p:spPr>
              <p:txBody>
                <a:bodyPr wrap="none" anchor="ctr"/>
                <a:lstStyle/>
                <a:p>
                  <a:endParaRPr lang="en-US">
                    <a:solidFill>
                      <a:srgbClr val="FFFFFF"/>
                    </a:solidFill>
                  </a:endParaRPr>
                </a:p>
              </p:txBody>
            </p:sp>
            <p:sp>
              <p:nvSpPr>
                <p:cNvPr id="11412" name="Rectangle 559" descr="Narrow vertical"/>
                <p:cNvSpPr>
                  <a:spLocks noChangeArrowheads="1"/>
                </p:cNvSpPr>
                <p:nvPr/>
              </p:nvSpPr>
              <p:spPr bwMode="auto">
                <a:xfrm>
                  <a:off x="4127" y="1748"/>
                  <a:ext cx="390" cy="17"/>
                </a:xfrm>
                <a:prstGeom prst="rect">
                  <a:avLst/>
                </a:prstGeom>
                <a:pattFill prst="narVert">
                  <a:fgClr>
                    <a:srgbClr val="FF9900"/>
                  </a:fgClr>
                  <a:bgClr>
                    <a:srgbClr val="FFFF00"/>
                  </a:bgClr>
                </a:pattFill>
                <a:ln w="12700">
                  <a:solidFill>
                    <a:srgbClr val="000000"/>
                  </a:solidFill>
                  <a:miter lim="800000"/>
                  <a:headEnd/>
                  <a:tailEnd/>
                </a:ln>
              </p:spPr>
              <p:txBody>
                <a:bodyPr wrap="none" anchor="ctr"/>
                <a:lstStyle/>
                <a:p>
                  <a:endParaRPr lang="en-US">
                    <a:solidFill>
                      <a:srgbClr val="FFFFFF"/>
                    </a:solidFill>
                  </a:endParaRPr>
                </a:p>
              </p:txBody>
            </p:sp>
            <p:sp>
              <p:nvSpPr>
                <p:cNvPr id="11413" name="Rectangle 560"/>
                <p:cNvSpPr>
                  <a:spLocks noChangeArrowheads="1"/>
                </p:cNvSpPr>
                <p:nvPr/>
              </p:nvSpPr>
              <p:spPr bwMode="auto">
                <a:xfrm>
                  <a:off x="3894" y="1647"/>
                  <a:ext cx="119" cy="61"/>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sp>
              <p:nvSpPr>
                <p:cNvPr id="11414" name="Rectangle 561"/>
                <p:cNvSpPr>
                  <a:spLocks noChangeArrowheads="1"/>
                </p:cNvSpPr>
                <p:nvPr/>
              </p:nvSpPr>
              <p:spPr bwMode="auto">
                <a:xfrm>
                  <a:off x="4053" y="1647"/>
                  <a:ext cx="117" cy="63"/>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sp>
              <p:nvSpPr>
                <p:cNvPr id="11415" name="Rectangle 562"/>
                <p:cNvSpPr>
                  <a:spLocks noChangeArrowheads="1"/>
                </p:cNvSpPr>
                <p:nvPr/>
              </p:nvSpPr>
              <p:spPr bwMode="auto">
                <a:xfrm>
                  <a:off x="4212" y="1647"/>
                  <a:ext cx="116" cy="61"/>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sp>
              <p:nvSpPr>
                <p:cNvPr id="11416" name="Rectangle 563"/>
                <p:cNvSpPr>
                  <a:spLocks noChangeArrowheads="1"/>
                </p:cNvSpPr>
                <p:nvPr/>
              </p:nvSpPr>
              <p:spPr bwMode="auto">
                <a:xfrm>
                  <a:off x="4370" y="1647"/>
                  <a:ext cx="118" cy="61"/>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grpSp>
          <p:grpSp>
            <p:nvGrpSpPr>
              <p:cNvPr id="11911" name="Group 564"/>
              <p:cNvGrpSpPr>
                <a:grpSpLocks/>
              </p:cNvGrpSpPr>
              <p:nvPr/>
            </p:nvGrpSpPr>
            <p:grpSpPr bwMode="auto">
              <a:xfrm rot="-1273006">
                <a:off x="4716" y="1855"/>
                <a:ext cx="462" cy="182"/>
                <a:chOff x="3667" y="1613"/>
                <a:chExt cx="876" cy="152"/>
              </a:xfrm>
            </p:grpSpPr>
            <p:sp>
              <p:nvSpPr>
                <p:cNvPr id="11373" name="Rectangle 565"/>
                <p:cNvSpPr>
                  <a:spLocks noChangeArrowheads="1"/>
                </p:cNvSpPr>
                <p:nvPr/>
              </p:nvSpPr>
              <p:spPr bwMode="auto">
                <a:xfrm>
                  <a:off x="3678" y="1694"/>
                  <a:ext cx="390" cy="21"/>
                </a:xfrm>
                <a:prstGeom prst="rect">
                  <a:avLst/>
                </a:prstGeom>
                <a:noFill/>
                <a:ln w="12700">
                  <a:solidFill>
                    <a:srgbClr val="000000"/>
                  </a:solidFill>
                  <a:miter lim="800000"/>
                  <a:headEnd/>
                  <a:tailEnd/>
                </a:ln>
              </p:spPr>
              <p:txBody>
                <a:bodyPr wrap="none" anchor="ctr"/>
                <a:lstStyle/>
                <a:p>
                  <a:endParaRPr lang="en-US">
                    <a:solidFill>
                      <a:srgbClr val="FFFFFF"/>
                    </a:solidFill>
                  </a:endParaRPr>
                </a:p>
              </p:txBody>
            </p:sp>
            <p:sp>
              <p:nvSpPr>
                <p:cNvPr id="11374" name="Rectangle 566"/>
                <p:cNvSpPr>
                  <a:spLocks noChangeArrowheads="1"/>
                </p:cNvSpPr>
                <p:nvPr/>
              </p:nvSpPr>
              <p:spPr bwMode="auto">
                <a:xfrm>
                  <a:off x="4113" y="1694"/>
                  <a:ext cx="390" cy="21"/>
                </a:xfrm>
                <a:prstGeom prst="rect">
                  <a:avLst/>
                </a:prstGeom>
                <a:noFill/>
                <a:ln w="12700">
                  <a:solidFill>
                    <a:srgbClr val="000000"/>
                  </a:solidFill>
                  <a:miter lim="800000"/>
                  <a:headEnd/>
                  <a:tailEnd/>
                </a:ln>
              </p:spPr>
              <p:txBody>
                <a:bodyPr wrap="none" anchor="ctr"/>
                <a:lstStyle/>
                <a:p>
                  <a:endParaRPr lang="en-US">
                    <a:solidFill>
                      <a:srgbClr val="FFFFFF"/>
                    </a:solidFill>
                  </a:endParaRPr>
                </a:p>
              </p:txBody>
            </p:sp>
            <p:sp>
              <p:nvSpPr>
                <p:cNvPr id="11375" name="Freeform 567"/>
                <p:cNvSpPr>
                  <a:spLocks/>
                </p:cNvSpPr>
                <p:nvPr/>
              </p:nvSpPr>
              <p:spPr bwMode="auto">
                <a:xfrm>
                  <a:off x="3667" y="1613"/>
                  <a:ext cx="876" cy="22"/>
                </a:xfrm>
                <a:custGeom>
                  <a:avLst/>
                  <a:gdLst>
                    <a:gd name="T0" fmla="*/ 0 w 876"/>
                    <a:gd name="T1" fmla="*/ 0 h 22"/>
                    <a:gd name="T2" fmla="*/ 875 w 876"/>
                    <a:gd name="T3" fmla="*/ 0 h 22"/>
                    <a:gd name="T4" fmla="*/ 875 w 876"/>
                    <a:gd name="T5" fmla="*/ 21 h 22"/>
                    <a:gd name="T6" fmla="*/ 0 w 876"/>
                    <a:gd name="T7" fmla="*/ 21 h 22"/>
                    <a:gd name="T8" fmla="*/ 0 w 876"/>
                    <a:gd name="T9" fmla="*/ 0 h 22"/>
                    <a:gd name="T10" fmla="*/ 0 60000 65536"/>
                    <a:gd name="T11" fmla="*/ 0 60000 65536"/>
                    <a:gd name="T12" fmla="*/ 0 60000 65536"/>
                    <a:gd name="T13" fmla="*/ 0 60000 65536"/>
                    <a:gd name="T14" fmla="*/ 0 60000 65536"/>
                    <a:gd name="T15" fmla="*/ 0 w 876"/>
                    <a:gd name="T16" fmla="*/ 0 h 22"/>
                    <a:gd name="T17" fmla="*/ 876 w 876"/>
                    <a:gd name="T18" fmla="*/ 22 h 22"/>
                  </a:gdLst>
                  <a:ahLst/>
                  <a:cxnLst>
                    <a:cxn ang="T10">
                      <a:pos x="T0" y="T1"/>
                    </a:cxn>
                    <a:cxn ang="T11">
                      <a:pos x="T2" y="T3"/>
                    </a:cxn>
                    <a:cxn ang="T12">
                      <a:pos x="T4" y="T5"/>
                    </a:cxn>
                    <a:cxn ang="T13">
                      <a:pos x="T6" y="T7"/>
                    </a:cxn>
                    <a:cxn ang="T14">
                      <a:pos x="T8" y="T9"/>
                    </a:cxn>
                  </a:cxnLst>
                  <a:rect l="T15" t="T16" r="T17" b="T18"/>
                  <a:pathLst>
                    <a:path w="876" h="22">
                      <a:moveTo>
                        <a:pt x="0" y="0"/>
                      </a:moveTo>
                      <a:lnTo>
                        <a:pt x="875" y="0"/>
                      </a:lnTo>
                      <a:lnTo>
                        <a:pt x="875" y="21"/>
                      </a:lnTo>
                      <a:lnTo>
                        <a:pt x="0" y="21"/>
                      </a:lnTo>
                      <a:lnTo>
                        <a:pt x="0" y="0"/>
                      </a:lnTo>
                    </a:path>
                  </a:pathLst>
                </a:custGeom>
                <a:solidFill>
                  <a:srgbClr val="339933"/>
                </a:solidFill>
                <a:ln w="9525" cap="rnd">
                  <a:noFill/>
                  <a:round/>
                  <a:headEnd type="none" w="sm" len="sm"/>
                  <a:tailEnd type="none" w="sm" len="sm"/>
                </a:ln>
              </p:spPr>
              <p:txBody>
                <a:bodyPr/>
                <a:lstStyle/>
                <a:p>
                  <a:endParaRPr lang="en-US">
                    <a:solidFill>
                      <a:srgbClr val="FFFFFF"/>
                    </a:solidFill>
                  </a:endParaRPr>
                </a:p>
              </p:txBody>
            </p:sp>
            <p:sp>
              <p:nvSpPr>
                <p:cNvPr id="11376" name="Freeform 568"/>
                <p:cNvSpPr>
                  <a:spLocks/>
                </p:cNvSpPr>
                <p:nvPr/>
              </p:nvSpPr>
              <p:spPr bwMode="auto">
                <a:xfrm>
                  <a:off x="3667" y="1631"/>
                  <a:ext cx="876" cy="23"/>
                </a:xfrm>
                <a:custGeom>
                  <a:avLst/>
                  <a:gdLst>
                    <a:gd name="T0" fmla="*/ 0 w 876"/>
                    <a:gd name="T1" fmla="*/ 0 h 23"/>
                    <a:gd name="T2" fmla="*/ 875 w 876"/>
                    <a:gd name="T3" fmla="*/ 0 h 23"/>
                    <a:gd name="T4" fmla="*/ 875 w 876"/>
                    <a:gd name="T5" fmla="*/ 22 h 23"/>
                    <a:gd name="T6" fmla="*/ 0 w 876"/>
                    <a:gd name="T7" fmla="*/ 22 h 23"/>
                    <a:gd name="T8" fmla="*/ 0 w 876"/>
                    <a:gd name="T9" fmla="*/ 0 h 23"/>
                    <a:gd name="T10" fmla="*/ 0 60000 65536"/>
                    <a:gd name="T11" fmla="*/ 0 60000 65536"/>
                    <a:gd name="T12" fmla="*/ 0 60000 65536"/>
                    <a:gd name="T13" fmla="*/ 0 60000 65536"/>
                    <a:gd name="T14" fmla="*/ 0 60000 65536"/>
                    <a:gd name="T15" fmla="*/ 0 w 876"/>
                    <a:gd name="T16" fmla="*/ 0 h 23"/>
                    <a:gd name="T17" fmla="*/ 876 w 876"/>
                    <a:gd name="T18" fmla="*/ 23 h 23"/>
                  </a:gdLst>
                  <a:ahLst/>
                  <a:cxnLst>
                    <a:cxn ang="T10">
                      <a:pos x="T0" y="T1"/>
                    </a:cxn>
                    <a:cxn ang="T11">
                      <a:pos x="T2" y="T3"/>
                    </a:cxn>
                    <a:cxn ang="T12">
                      <a:pos x="T4" y="T5"/>
                    </a:cxn>
                    <a:cxn ang="T13">
                      <a:pos x="T6" y="T7"/>
                    </a:cxn>
                    <a:cxn ang="T14">
                      <a:pos x="T8" y="T9"/>
                    </a:cxn>
                  </a:cxnLst>
                  <a:rect l="T15" t="T16" r="T17" b="T18"/>
                  <a:pathLst>
                    <a:path w="876" h="23">
                      <a:moveTo>
                        <a:pt x="0" y="0"/>
                      </a:moveTo>
                      <a:lnTo>
                        <a:pt x="875" y="0"/>
                      </a:lnTo>
                      <a:lnTo>
                        <a:pt x="875" y="22"/>
                      </a:lnTo>
                      <a:lnTo>
                        <a:pt x="0" y="22"/>
                      </a:lnTo>
                      <a:lnTo>
                        <a:pt x="0" y="0"/>
                      </a:lnTo>
                    </a:path>
                  </a:pathLst>
                </a:custGeom>
                <a:solidFill>
                  <a:srgbClr val="309830"/>
                </a:solidFill>
                <a:ln w="9525" cap="rnd">
                  <a:noFill/>
                  <a:round/>
                  <a:headEnd type="none" w="sm" len="sm"/>
                  <a:tailEnd type="none" w="sm" len="sm"/>
                </a:ln>
              </p:spPr>
              <p:txBody>
                <a:bodyPr/>
                <a:lstStyle/>
                <a:p>
                  <a:endParaRPr lang="en-US">
                    <a:solidFill>
                      <a:srgbClr val="FFFFFF"/>
                    </a:solidFill>
                  </a:endParaRPr>
                </a:p>
              </p:txBody>
            </p:sp>
            <p:sp>
              <p:nvSpPr>
                <p:cNvPr id="11377" name="Freeform 569"/>
                <p:cNvSpPr>
                  <a:spLocks/>
                </p:cNvSpPr>
                <p:nvPr/>
              </p:nvSpPr>
              <p:spPr bwMode="auto">
                <a:xfrm>
                  <a:off x="3667" y="1641"/>
                  <a:ext cx="876" cy="20"/>
                </a:xfrm>
                <a:custGeom>
                  <a:avLst/>
                  <a:gdLst>
                    <a:gd name="T0" fmla="*/ 0 w 876"/>
                    <a:gd name="T1" fmla="*/ 0 h 20"/>
                    <a:gd name="T2" fmla="*/ 875 w 876"/>
                    <a:gd name="T3" fmla="*/ 0 h 20"/>
                    <a:gd name="T4" fmla="*/ 875 w 876"/>
                    <a:gd name="T5" fmla="*/ 19 h 20"/>
                    <a:gd name="T6" fmla="*/ 0 w 876"/>
                    <a:gd name="T7" fmla="*/ 19 h 20"/>
                    <a:gd name="T8" fmla="*/ 0 w 876"/>
                    <a:gd name="T9" fmla="*/ 0 h 20"/>
                    <a:gd name="T10" fmla="*/ 0 60000 65536"/>
                    <a:gd name="T11" fmla="*/ 0 60000 65536"/>
                    <a:gd name="T12" fmla="*/ 0 60000 65536"/>
                    <a:gd name="T13" fmla="*/ 0 60000 65536"/>
                    <a:gd name="T14" fmla="*/ 0 60000 65536"/>
                    <a:gd name="T15" fmla="*/ 0 w 876"/>
                    <a:gd name="T16" fmla="*/ 0 h 20"/>
                    <a:gd name="T17" fmla="*/ 876 w 876"/>
                    <a:gd name="T18" fmla="*/ 20 h 20"/>
                  </a:gdLst>
                  <a:ahLst/>
                  <a:cxnLst>
                    <a:cxn ang="T10">
                      <a:pos x="T0" y="T1"/>
                    </a:cxn>
                    <a:cxn ang="T11">
                      <a:pos x="T2" y="T3"/>
                    </a:cxn>
                    <a:cxn ang="T12">
                      <a:pos x="T4" y="T5"/>
                    </a:cxn>
                    <a:cxn ang="T13">
                      <a:pos x="T6" y="T7"/>
                    </a:cxn>
                    <a:cxn ang="T14">
                      <a:pos x="T8" y="T9"/>
                    </a:cxn>
                  </a:cxnLst>
                  <a:rect l="T15" t="T16" r="T17" b="T18"/>
                  <a:pathLst>
                    <a:path w="876" h="20">
                      <a:moveTo>
                        <a:pt x="0" y="0"/>
                      </a:moveTo>
                      <a:lnTo>
                        <a:pt x="875" y="0"/>
                      </a:lnTo>
                      <a:lnTo>
                        <a:pt x="875" y="19"/>
                      </a:lnTo>
                      <a:lnTo>
                        <a:pt x="0" y="19"/>
                      </a:lnTo>
                      <a:lnTo>
                        <a:pt x="0" y="0"/>
                      </a:lnTo>
                    </a:path>
                  </a:pathLst>
                </a:custGeom>
                <a:solidFill>
                  <a:srgbClr val="309030"/>
                </a:solidFill>
                <a:ln w="9525" cap="rnd">
                  <a:noFill/>
                  <a:round/>
                  <a:headEnd type="none" w="sm" len="sm"/>
                  <a:tailEnd type="none" w="sm" len="sm"/>
                </a:ln>
              </p:spPr>
              <p:txBody>
                <a:bodyPr/>
                <a:lstStyle/>
                <a:p>
                  <a:endParaRPr lang="en-US">
                    <a:solidFill>
                      <a:srgbClr val="FFFFFF"/>
                    </a:solidFill>
                  </a:endParaRPr>
                </a:p>
              </p:txBody>
            </p:sp>
            <p:sp>
              <p:nvSpPr>
                <p:cNvPr id="11378" name="Freeform 570"/>
                <p:cNvSpPr>
                  <a:spLocks/>
                </p:cNvSpPr>
                <p:nvPr/>
              </p:nvSpPr>
              <p:spPr bwMode="auto">
                <a:xfrm>
                  <a:off x="3667" y="1650"/>
                  <a:ext cx="876" cy="22"/>
                </a:xfrm>
                <a:custGeom>
                  <a:avLst/>
                  <a:gdLst>
                    <a:gd name="T0" fmla="*/ 0 w 876"/>
                    <a:gd name="T1" fmla="*/ 0 h 22"/>
                    <a:gd name="T2" fmla="*/ 875 w 876"/>
                    <a:gd name="T3" fmla="*/ 0 h 22"/>
                    <a:gd name="T4" fmla="*/ 875 w 876"/>
                    <a:gd name="T5" fmla="*/ 21 h 22"/>
                    <a:gd name="T6" fmla="*/ 0 w 876"/>
                    <a:gd name="T7" fmla="*/ 21 h 22"/>
                    <a:gd name="T8" fmla="*/ 0 w 876"/>
                    <a:gd name="T9" fmla="*/ 0 h 22"/>
                    <a:gd name="T10" fmla="*/ 0 60000 65536"/>
                    <a:gd name="T11" fmla="*/ 0 60000 65536"/>
                    <a:gd name="T12" fmla="*/ 0 60000 65536"/>
                    <a:gd name="T13" fmla="*/ 0 60000 65536"/>
                    <a:gd name="T14" fmla="*/ 0 60000 65536"/>
                    <a:gd name="T15" fmla="*/ 0 w 876"/>
                    <a:gd name="T16" fmla="*/ 0 h 22"/>
                    <a:gd name="T17" fmla="*/ 876 w 876"/>
                    <a:gd name="T18" fmla="*/ 22 h 22"/>
                  </a:gdLst>
                  <a:ahLst/>
                  <a:cxnLst>
                    <a:cxn ang="T10">
                      <a:pos x="T0" y="T1"/>
                    </a:cxn>
                    <a:cxn ang="T11">
                      <a:pos x="T2" y="T3"/>
                    </a:cxn>
                    <a:cxn ang="T12">
                      <a:pos x="T4" y="T5"/>
                    </a:cxn>
                    <a:cxn ang="T13">
                      <a:pos x="T6" y="T7"/>
                    </a:cxn>
                    <a:cxn ang="T14">
                      <a:pos x="T8" y="T9"/>
                    </a:cxn>
                  </a:cxnLst>
                  <a:rect l="T15" t="T16" r="T17" b="T18"/>
                  <a:pathLst>
                    <a:path w="876" h="22">
                      <a:moveTo>
                        <a:pt x="0" y="0"/>
                      </a:moveTo>
                      <a:lnTo>
                        <a:pt x="875" y="0"/>
                      </a:lnTo>
                      <a:lnTo>
                        <a:pt x="875" y="21"/>
                      </a:lnTo>
                      <a:lnTo>
                        <a:pt x="0" y="21"/>
                      </a:lnTo>
                      <a:lnTo>
                        <a:pt x="0" y="0"/>
                      </a:lnTo>
                    </a:path>
                  </a:pathLst>
                </a:custGeom>
                <a:solidFill>
                  <a:srgbClr val="288828"/>
                </a:solidFill>
                <a:ln w="9525" cap="rnd">
                  <a:noFill/>
                  <a:round/>
                  <a:headEnd type="none" w="sm" len="sm"/>
                  <a:tailEnd type="none" w="sm" len="sm"/>
                </a:ln>
              </p:spPr>
              <p:txBody>
                <a:bodyPr/>
                <a:lstStyle/>
                <a:p>
                  <a:endParaRPr lang="en-US">
                    <a:solidFill>
                      <a:srgbClr val="FFFFFF"/>
                    </a:solidFill>
                  </a:endParaRPr>
                </a:p>
              </p:txBody>
            </p:sp>
            <p:sp>
              <p:nvSpPr>
                <p:cNvPr id="11379" name="Freeform 571"/>
                <p:cNvSpPr>
                  <a:spLocks/>
                </p:cNvSpPr>
                <p:nvPr/>
              </p:nvSpPr>
              <p:spPr bwMode="auto">
                <a:xfrm>
                  <a:off x="3667" y="1658"/>
                  <a:ext cx="876" cy="22"/>
                </a:xfrm>
                <a:custGeom>
                  <a:avLst/>
                  <a:gdLst>
                    <a:gd name="T0" fmla="*/ 0 w 876"/>
                    <a:gd name="T1" fmla="*/ 0 h 22"/>
                    <a:gd name="T2" fmla="*/ 875 w 876"/>
                    <a:gd name="T3" fmla="*/ 0 h 22"/>
                    <a:gd name="T4" fmla="*/ 875 w 876"/>
                    <a:gd name="T5" fmla="*/ 21 h 22"/>
                    <a:gd name="T6" fmla="*/ 0 w 876"/>
                    <a:gd name="T7" fmla="*/ 21 h 22"/>
                    <a:gd name="T8" fmla="*/ 0 w 876"/>
                    <a:gd name="T9" fmla="*/ 0 h 22"/>
                    <a:gd name="T10" fmla="*/ 0 60000 65536"/>
                    <a:gd name="T11" fmla="*/ 0 60000 65536"/>
                    <a:gd name="T12" fmla="*/ 0 60000 65536"/>
                    <a:gd name="T13" fmla="*/ 0 60000 65536"/>
                    <a:gd name="T14" fmla="*/ 0 60000 65536"/>
                    <a:gd name="T15" fmla="*/ 0 w 876"/>
                    <a:gd name="T16" fmla="*/ 0 h 22"/>
                    <a:gd name="T17" fmla="*/ 876 w 876"/>
                    <a:gd name="T18" fmla="*/ 22 h 22"/>
                  </a:gdLst>
                  <a:ahLst/>
                  <a:cxnLst>
                    <a:cxn ang="T10">
                      <a:pos x="T0" y="T1"/>
                    </a:cxn>
                    <a:cxn ang="T11">
                      <a:pos x="T2" y="T3"/>
                    </a:cxn>
                    <a:cxn ang="T12">
                      <a:pos x="T4" y="T5"/>
                    </a:cxn>
                    <a:cxn ang="T13">
                      <a:pos x="T6" y="T7"/>
                    </a:cxn>
                    <a:cxn ang="T14">
                      <a:pos x="T8" y="T9"/>
                    </a:cxn>
                  </a:cxnLst>
                  <a:rect l="T15" t="T16" r="T17" b="T18"/>
                  <a:pathLst>
                    <a:path w="876" h="22">
                      <a:moveTo>
                        <a:pt x="0" y="0"/>
                      </a:moveTo>
                      <a:lnTo>
                        <a:pt x="875" y="0"/>
                      </a:lnTo>
                      <a:lnTo>
                        <a:pt x="875" y="21"/>
                      </a:lnTo>
                      <a:lnTo>
                        <a:pt x="0" y="21"/>
                      </a:lnTo>
                      <a:lnTo>
                        <a:pt x="0" y="0"/>
                      </a:lnTo>
                    </a:path>
                  </a:pathLst>
                </a:custGeom>
                <a:solidFill>
                  <a:srgbClr val="288028"/>
                </a:solidFill>
                <a:ln w="9525" cap="rnd">
                  <a:noFill/>
                  <a:round/>
                  <a:headEnd type="none" w="sm" len="sm"/>
                  <a:tailEnd type="none" w="sm" len="sm"/>
                </a:ln>
              </p:spPr>
              <p:txBody>
                <a:bodyPr/>
                <a:lstStyle/>
                <a:p>
                  <a:endParaRPr lang="en-US">
                    <a:solidFill>
                      <a:srgbClr val="FFFFFF"/>
                    </a:solidFill>
                  </a:endParaRPr>
                </a:p>
              </p:txBody>
            </p:sp>
            <p:sp>
              <p:nvSpPr>
                <p:cNvPr id="11380" name="Freeform 572"/>
                <p:cNvSpPr>
                  <a:spLocks/>
                </p:cNvSpPr>
                <p:nvPr/>
              </p:nvSpPr>
              <p:spPr bwMode="auto">
                <a:xfrm>
                  <a:off x="3667" y="1669"/>
                  <a:ext cx="876" cy="21"/>
                </a:xfrm>
                <a:custGeom>
                  <a:avLst/>
                  <a:gdLst>
                    <a:gd name="T0" fmla="*/ 0 w 876"/>
                    <a:gd name="T1" fmla="*/ 0 h 21"/>
                    <a:gd name="T2" fmla="*/ 875 w 876"/>
                    <a:gd name="T3" fmla="*/ 0 h 21"/>
                    <a:gd name="T4" fmla="*/ 875 w 876"/>
                    <a:gd name="T5" fmla="*/ 20 h 21"/>
                    <a:gd name="T6" fmla="*/ 0 w 876"/>
                    <a:gd name="T7" fmla="*/ 20 h 21"/>
                    <a:gd name="T8" fmla="*/ 0 w 876"/>
                    <a:gd name="T9" fmla="*/ 0 h 21"/>
                    <a:gd name="T10" fmla="*/ 0 60000 65536"/>
                    <a:gd name="T11" fmla="*/ 0 60000 65536"/>
                    <a:gd name="T12" fmla="*/ 0 60000 65536"/>
                    <a:gd name="T13" fmla="*/ 0 60000 65536"/>
                    <a:gd name="T14" fmla="*/ 0 60000 65536"/>
                    <a:gd name="T15" fmla="*/ 0 w 876"/>
                    <a:gd name="T16" fmla="*/ 0 h 21"/>
                    <a:gd name="T17" fmla="*/ 876 w 876"/>
                    <a:gd name="T18" fmla="*/ 21 h 21"/>
                  </a:gdLst>
                  <a:ahLst/>
                  <a:cxnLst>
                    <a:cxn ang="T10">
                      <a:pos x="T0" y="T1"/>
                    </a:cxn>
                    <a:cxn ang="T11">
                      <a:pos x="T2" y="T3"/>
                    </a:cxn>
                    <a:cxn ang="T12">
                      <a:pos x="T4" y="T5"/>
                    </a:cxn>
                    <a:cxn ang="T13">
                      <a:pos x="T6" y="T7"/>
                    </a:cxn>
                    <a:cxn ang="T14">
                      <a:pos x="T8" y="T9"/>
                    </a:cxn>
                  </a:cxnLst>
                  <a:rect l="T15" t="T16" r="T17" b="T18"/>
                  <a:pathLst>
                    <a:path w="876" h="21">
                      <a:moveTo>
                        <a:pt x="0" y="0"/>
                      </a:moveTo>
                      <a:lnTo>
                        <a:pt x="875" y="0"/>
                      </a:lnTo>
                      <a:lnTo>
                        <a:pt x="875" y="20"/>
                      </a:lnTo>
                      <a:lnTo>
                        <a:pt x="0" y="20"/>
                      </a:lnTo>
                      <a:lnTo>
                        <a:pt x="0" y="0"/>
                      </a:lnTo>
                    </a:path>
                  </a:pathLst>
                </a:custGeom>
                <a:solidFill>
                  <a:srgbClr val="287828"/>
                </a:solidFill>
                <a:ln w="9525" cap="rnd">
                  <a:noFill/>
                  <a:round/>
                  <a:headEnd type="none" w="sm" len="sm"/>
                  <a:tailEnd type="none" w="sm" len="sm"/>
                </a:ln>
              </p:spPr>
              <p:txBody>
                <a:bodyPr/>
                <a:lstStyle/>
                <a:p>
                  <a:endParaRPr lang="en-US">
                    <a:solidFill>
                      <a:srgbClr val="FFFFFF"/>
                    </a:solidFill>
                  </a:endParaRPr>
                </a:p>
              </p:txBody>
            </p:sp>
            <p:sp>
              <p:nvSpPr>
                <p:cNvPr id="11381" name="Freeform 573"/>
                <p:cNvSpPr>
                  <a:spLocks/>
                </p:cNvSpPr>
                <p:nvPr/>
              </p:nvSpPr>
              <p:spPr bwMode="auto">
                <a:xfrm>
                  <a:off x="3667" y="1679"/>
                  <a:ext cx="876" cy="22"/>
                </a:xfrm>
                <a:custGeom>
                  <a:avLst/>
                  <a:gdLst>
                    <a:gd name="T0" fmla="*/ 0 w 876"/>
                    <a:gd name="T1" fmla="*/ 0 h 22"/>
                    <a:gd name="T2" fmla="*/ 875 w 876"/>
                    <a:gd name="T3" fmla="*/ 0 h 22"/>
                    <a:gd name="T4" fmla="*/ 875 w 876"/>
                    <a:gd name="T5" fmla="*/ 21 h 22"/>
                    <a:gd name="T6" fmla="*/ 0 w 876"/>
                    <a:gd name="T7" fmla="*/ 21 h 22"/>
                    <a:gd name="T8" fmla="*/ 0 w 876"/>
                    <a:gd name="T9" fmla="*/ 0 h 22"/>
                    <a:gd name="T10" fmla="*/ 0 60000 65536"/>
                    <a:gd name="T11" fmla="*/ 0 60000 65536"/>
                    <a:gd name="T12" fmla="*/ 0 60000 65536"/>
                    <a:gd name="T13" fmla="*/ 0 60000 65536"/>
                    <a:gd name="T14" fmla="*/ 0 60000 65536"/>
                    <a:gd name="T15" fmla="*/ 0 w 876"/>
                    <a:gd name="T16" fmla="*/ 0 h 22"/>
                    <a:gd name="T17" fmla="*/ 876 w 876"/>
                    <a:gd name="T18" fmla="*/ 22 h 22"/>
                  </a:gdLst>
                  <a:ahLst/>
                  <a:cxnLst>
                    <a:cxn ang="T10">
                      <a:pos x="T0" y="T1"/>
                    </a:cxn>
                    <a:cxn ang="T11">
                      <a:pos x="T2" y="T3"/>
                    </a:cxn>
                    <a:cxn ang="T12">
                      <a:pos x="T4" y="T5"/>
                    </a:cxn>
                    <a:cxn ang="T13">
                      <a:pos x="T6" y="T7"/>
                    </a:cxn>
                    <a:cxn ang="T14">
                      <a:pos x="T8" y="T9"/>
                    </a:cxn>
                  </a:cxnLst>
                  <a:rect l="T15" t="T16" r="T17" b="T18"/>
                  <a:pathLst>
                    <a:path w="876" h="22">
                      <a:moveTo>
                        <a:pt x="0" y="0"/>
                      </a:moveTo>
                      <a:lnTo>
                        <a:pt x="875" y="0"/>
                      </a:lnTo>
                      <a:lnTo>
                        <a:pt x="875" y="21"/>
                      </a:lnTo>
                      <a:lnTo>
                        <a:pt x="0" y="21"/>
                      </a:lnTo>
                      <a:lnTo>
                        <a:pt x="0" y="0"/>
                      </a:lnTo>
                    </a:path>
                  </a:pathLst>
                </a:custGeom>
                <a:solidFill>
                  <a:srgbClr val="287020"/>
                </a:solidFill>
                <a:ln w="9525" cap="rnd">
                  <a:noFill/>
                  <a:round/>
                  <a:headEnd type="none" w="sm" len="sm"/>
                  <a:tailEnd type="none" w="sm" len="sm"/>
                </a:ln>
              </p:spPr>
              <p:txBody>
                <a:bodyPr/>
                <a:lstStyle/>
                <a:p>
                  <a:endParaRPr lang="en-US">
                    <a:solidFill>
                      <a:srgbClr val="FFFFFF"/>
                    </a:solidFill>
                  </a:endParaRPr>
                </a:p>
              </p:txBody>
            </p:sp>
            <p:sp>
              <p:nvSpPr>
                <p:cNvPr id="11382" name="Freeform 574"/>
                <p:cNvSpPr>
                  <a:spLocks/>
                </p:cNvSpPr>
                <p:nvPr/>
              </p:nvSpPr>
              <p:spPr bwMode="auto">
                <a:xfrm>
                  <a:off x="3667" y="1689"/>
                  <a:ext cx="876" cy="23"/>
                </a:xfrm>
                <a:custGeom>
                  <a:avLst/>
                  <a:gdLst>
                    <a:gd name="T0" fmla="*/ 0 w 876"/>
                    <a:gd name="T1" fmla="*/ 0 h 23"/>
                    <a:gd name="T2" fmla="*/ 875 w 876"/>
                    <a:gd name="T3" fmla="*/ 0 h 23"/>
                    <a:gd name="T4" fmla="*/ 875 w 876"/>
                    <a:gd name="T5" fmla="*/ 22 h 23"/>
                    <a:gd name="T6" fmla="*/ 0 w 876"/>
                    <a:gd name="T7" fmla="*/ 22 h 23"/>
                    <a:gd name="T8" fmla="*/ 0 w 876"/>
                    <a:gd name="T9" fmla="*/ 0 h 23"/>
                    <a:gd name="T10" fmla="*/ 0 60000 65536"/>
                    <a:gd name="T11" fmla="*/ 0 60000 65536"/>
                    <a:gd name="T12" fmla="*/ 0 60000 65536"/>
                    <a:gd name="T13" fmla="*/ 0 60000 65536"/>
                    <a:gd name="T14" fmla="*/ 0 60000 65536"/>
                    <a:gd name="T15" fmla="*/ 0 w 876"/>
                    <a:gd name="T16" fmla="*/ 0 h 23"/>
                    <a:gd name="T17" fmla="*/ 876 w 876"/>
                    <a:gd name="T18" fmla="*/ 23 h 23"/>
                  </a:gdLst>
                  <a:ahLst/>
                  <a:cxnLst>
                    <a:cxn ang="T10">
                      <a:pos x="T0" y="T1"/>
                    </a:cxn>
                    <a:cxn ang="T11">
                      <a:pos x="T2" y="T3"/>
                    </a:cxn>
                    <a:cxn ang="T12">
                      <a:pos x="T4" y="T5"/>
                    </a:cxn>
                    <a:cxn ang="T13">
                      <a:pos x="T6" y="T7"/>
                    </a:cxn>
                    <a:cxn ang="T14">
                      <a:pos x="T8" y="T9"/>
                    </a:cxn>
                  </a:cxnLst>
                  <a:rect l="T15" t="T16" r="T17" b="T18"/>
                  <a:pathLst>
                    <a:path w="876" h="23">
                      <a:moveTo>
                        <a:pt x="0" y="0"/>
                      </a:moveTo>
                      <a:lnTo>
                        <a:pt x="875" y="0"/>
                      </a:lnTo>
                      <a:lnTo>
                        <a:pt x="875" y="22"/>
                      </a:lnTo>
                      <a:lnTo>
                        <a:pt x="0" y="22"/>
                      </a:lnTo>
                      <a:lnTo>
                        <a:pt x="0" y="0"/>
                      </a:lnTo>
                    </a:path>
                  </a:pathLst>
                </a:custGeom>
                <a:solidFill>
                  <a:srgbClr val="206820"/>
                </a:solidFill>
                <a:ln w="9525" cap="rnd">
                  <a:noFill/>
                  <a:round/>
                  <a:headEnd type="none" w="sm" len="sm"/>
                  <a:tailEnd type="none" w="sm" len="sm"/>
                </a:ln>
              </p:spPr>
              <p:txBody>
                <a:bodyPr/>
                <a:lstStyle/>
                <a:p>
                  <a:endParaRPr lang="en-US">
                    <a:solidFill>
                      <a:srgbClr val="FFFFFF"/>
                    </a:solidFill>
                  </a:endParaRPr>
                </a:p>
              </p:txBody>
            </p:sp>
            <p:sp>
              <p:nvSpPr>
                <p:cNvPr id="11383" name="Freeform 575"/>
                <p:cNvSpPr>
                  <a:spLocks/>
                </p:cNvSpPr>
                <p:nvPr/>
              </p:nvSpPr>
              <p:spPr bwMode="auto">
                <a:xfrm>
                  <a:off x="3667" y="1698"/>
                  <a:ext cx="876" cy="21"/>
                </a:xfrm>
                <a:custGeom>
                  <a:avLst/>
                  <a:gdLst>
                    <a:gd name="T0" fmla="*/ 0 w 876"/>
                    <a:gd name="T1" fmla="*/ 0 h 21"/>
                    <a:gd name="T2" fmla="*/ 875 w 876"/>
                    <a:gd name="T3" fmla="*/ 0 h 21"/>
                    <a:gd name="T4" fmla="*/ 875 w 876"/>
                    <a:gd name="T5" fmla="*/ 20 h 21"/>
                    <a:gd name="T6" fmla="*/ 0 w 876"/>
                    <a:gd name="T7" fmla="*/ 20 h 21"/>
                    <a:gd name="T8" fmla="*/ 0 w 876"/>
                    <a:gd name="T9" fmla="*/ 0 h 21"/>
                    <a:gd name="T10" fmla="*/ 0 60000 65536"/>
                    <a:gd name="T11" fmla="*/ 0 60000 65536"/>
                    <a:gd name="T12" fmla="*/ 0 60000 65536"/>
                    <a:gd name="T13" fmla="*/ 0 60000 65536"/>
                    <a:gd name="T14" fmla="*/ 0 60000 65536"/>
                    <a:gd name="T15" fmla="*/ 0 w 876"/>
                    <a:gd name="T16" fmla="*/ 0 h 21"/>
                    <a:gd name="T17" fmla="*/ 876 w 876"/>
                    <a:gd name="T18" fmla="*/ 21 h 21"/>
                  </a:gdLst>
                  <a:ahLst/>
                  <a:cxnLst>
                    <a:cxn ang="T10">
                      <a:pos x="T0" y="T1"/>
                    </a:cxn>
                    <a:cxn ang="T11">
                      <a:pos x="T2" y="T3"/>
                    </a:cxn>
                    <a:cxn ang="T12">
                      <a:pos x="T4" y="T5"/>
                    </a:cxn>
                    <a:cxn ang="T13">
                      <a:pos x="T6" y="T7"/>
                    </a:cxn>
                    <a:cxn ang="T14">
                      <a:pos x="T8" y="T9"/>
                    </a:cxn>
                  </a:cxnLst>
                  <a:rect l="T15" t="T16" r="T17" b="T18"/>
                  <a:pathLst>
                    <a:path w="876" h="21">
                      <a:moveTo>
                        <a:pt x="0" y="0"/>
                      </a:moveTo>
                      <a:lnTo>
                        <a:pt x="875" y="0"/>
                      </a:lnTo>
                      <a:lnTo>
                        <a:pt x="875" y="20"/>
                      </a:lnTo>
                      <a:lnTo>
                        <a:pt x="0" y="20"/>
                      </a:lnTo>
                      <a:lnTo>
                        <a:pt x="0" y="0"/>
                      </a:lnTo>
                    </a:path>
                  </a:pathLst>
                </a:custGeom>
                <a:solidFill>
                  <a:srgbClr val="206020"/>
                </a:solidFill>
                <a:ln w="9525" cap="rnd">
                  <a:noFill/>
                  <a:round/>
                  <a:headEnd type="none" w="sm" len="sm"/>
                  <a:tailEnd type="none" w="sm" len="sm"/>
                </a:ln>
              </p:spPr>
              <p:txBody>
                <a:bodyPr/>
                <a:lstStyle/>
                <a:p>
                  <a:endParaRPr lang="en-US">
                    <a:solidFill>
                      <a:srgbClr val="FFFFFF"/>
                    </a:solidFill>
                  </a:endParaRPr>
                </a:p>
              </p:txBody>
            </p:sp>
            <p:sp>
              <p:nvSpPr>
                <p:cNvPr id="11384" name="Freeform 576"/>
                <p:cNvSpPr>
                  <a:spLocks/>
                </p:cNvSpPr>
                <p:nvPr/>
              </p:nvSpPr>
              <p:spPr bwMode="auto">
                <a:xfrm>
                  <a:off x="3667" y="1707"/>
                  <a:ext cx="876" cy="23"/>
                </a:xfrm>
                <a:custGeom>
                  <a:avLst/>
                  <a:gdLst>
                    <a:gd name="T0" fmla="*/ 0 w 876"/>
                    <a:gd name="T1" fmla="*/ 0 h 23"/>
                    <a:gd name="T2" fmla="*/ 875 w 876"/>
                    <a:gd name="T3" fmla="*/ 0 h 23"/>
                    <a:gd name="T4" fmla="*/ 875 w 876"/>
                    <a:gd name="T5" fmla="*/ 22 h 23"/>
                    <a:gd name="T6" fmla="*/ 0 w 876"/>
                    <a:gd name="T7" fmla="*/ 22 h 23"/>
                    <a:gd name="T8" fmla="*/ 0 w 876"/>
                    <a:gd name="T9" fmla="*/ 0 h 23"/>
                    <a:gd name="T10" fmla="*/ 0 60000 65536"/>
                    <a:gd name="T11" fmla="*/ 0 60000 65536"/>
                    <a:gd name="T12" fmla="*/ 0 60000 65536"/>
                    <a:gd name="T13" fmla="*/ 0 60000 65536"/>
                    <a:gd name="T14" fmla="*/ 0 60000 65536"/>
                    <a:gd name="T15" fmla="*/ 0 w 876"/>
                    <a:gd name="T16" fmla="*/ 0 h 23"/>
                    <a:gd name="T17" fmla="*/ 876 w 876"/>
                    <a:gd name="T18" fmla="*/ 23 h 23"/>
                  </a:gdLst>
                  <a:ahLst/>
                  <a:cxnLst>
                    <a:cxn ang="T10">
                      <a:pos x="T0" y="T1"/>
                    </a:cxn>
                    <a:cxn ang="T11">
                      <a:pos x="T2" y="T3"/>
                    </a:cxn>
                    <a:cxn ang="T12">
                      <a:pos x="T4" y="T5"/>
                    </a:cxn>
                    <a:cxn ang="T13">
                      <a:pos x="T6" y="T7"/>
                    </a:cxn>
                    <a:cxn ang="T14">
                      <a:pos x="T8" y="T9"/>
                    </a:cxn>
                  </a:cxnLst>
                  <a:rect l="T15" t="T16" r="T17" b="T18"/>
                  <a:pathLst>
                    <a:path w="876" h="23">
                      <a:moveTo>
                        <a:pt x="0" y="0"/>
                      </a:moveTo>
                      <a:lnTo>
                        <a:pt x="875" y="0"/>
                      </a:lnTo>
                      <a:lnTo>
                        <a:pt x="875" y="22"/>
                      </a:lnTo>
                      <a:lnTo>
                        <a:pt x="0" y="22"/>
                      </a:lnTo>
                      <a:lnTo>
                        <a:pt x="0" y="0"/>
                      </a:lnTo>
                    </a:path>
                  </a:pathLst>
                </a:custGeom>
                <a:solidFill>
                  <a:srgbClr val="205818"/>
                </a:solidFill>
                <a:ln w="9525" cap="rnd">
                  <a:noFill/>
                  <a:round/>
                  <a:headEnd type="none" w="sm" len="sm"/>
                  <a:tailEnd type="none" w="sm" len="sm"/>
                </a:ln>
              </p:spPr>
              <p:txBody>
                <a:bodyPr/>
                <a:lstStyle/>
                <a:p>
                  <a:endParaRPr lang="en-US">
                    <a:solidFill>
                      <a:srgbClr val="FFFFFF"/>
                    </a:solidFill>
                  </a:endParaRPr>
                </a:p>
              </p:txBody>
            </p:sp>
            <p:sp>
              <p:nvSpPr>
                <p:cNvPr id="11385" name="Freeform 577"/>
                <p:cNvSpPr>
                  <a:spLocks/>
                </p:cNvSpPr>
                <p:nvPr/>
              </p:nvSpPr>
              <p:spPr bwMode="auto">
                <a:xfrm>
                  <a:off x="3667" y="1718"/>
                  <a:ext cx="876" cy="21"/>
                </a:xfrm>
                <a:custGeom>
                  <a:avLst/>
                  <a:gdLst>
                    <a:gd name="T0" fmla="*/ 0 w 876"/>
                    <a:gd name="T1" fmla="*/ 0 h 21"/>
                    <a:gd name="T2" fmla="*/ 875 w 876"/>
                    <a:gd name="T3" fmla="*/ 0 h 21"/>
                    <a:gd name="T4" fmla="*/ 875 w 876"/>
                    <a:gd name="T5" fmla="*/ 20 h 21"/>
                    <a:gd name="T6" fmla="*/ 0 w 876"/>
                    <a:gd name="T7" fmla="*/ 20 h 21"/>
                    <a:gd name="T8" fmla="*/ 0 w 876"/>
                    <a:gd name="T9" fmla="*/ 0 h 21"/>
                    <a:gd name="T10" fmla="*/ 0 60000 65536"/>
                    <a:gd name="T11" fmla="*/ 0 60000 65536"/>
                    <a:gd name="T12" fmla="*/ 0 60000 65536"/>
                    <a:gd name="T13" fmla="*/ 0 60000 65536"/>
                    <a:gd name="T14" fmla="*/ 0 60000 65536"/>
                    <a:gd name="T15" fmla="*/ 0 w 876"/>
                    <a:gd name="T16" fmla="*/ 0 h 21"/>
                    <a:gd name="T17" fmla="*/ 876 w 876"/>
                    <a:gd name="T18" fmla="*/ 21 h 21"/>
                  </a:gdLst>
                  <a:ahLst/>
                  <a:cxnLst>
                    <a:cxn ang="T10">
                      <a:pos x="T0" y="T1"/>
                    </a:cxn>
                    <a:cxn ang="T11">
                      <a:pos x="T2" y="T3"/>
                    </a:cxn>
                    <a:cxn ang="T12">
                      <a:pos x="T4" y="T5"/>
                    </a:cxn>
                    <a:cxn ang="T13">
                      <a:pos x="T6" y="T7"/>
                    </a:cxn>
                    <a:cxn ang="T14">
                      <a:pos x="T8" y="T9"/>
                    </a:cxn>
                  </a:cxnLst>
                  <a:rect l="T15" t="T16" r="T17" b="T18"/>
                  <a:pathLst>
                    <a:path w="876" h="21">
                      <a:moveTo>
                        <a:pt x="0" y="0"/>
                      </a:moveTo>
                      <a:lnTo>
                        <a:pt x="875" y="0"/>
                      </a:lnTo>
                      <a:lnTo>
                        <a:pt x="875" y="20"/>
                      </a:lnTo>
                      <a:lnTo>
                        <a:pt x="0" y="20"/>
                      </a:lnTo>
                      <a:lnTo>
                        <a:pt x="0" y="0"/>
                      </a:lnTo>
                    </a:path>
                  </a:pathLst>
                </a:custGeom>
                <a:solidFill>
                  <a:srgbClr val="185018"/>
                </a:solidFill>
                <a:ln w="9525" cap="rnd">
                  <a:noFill/>
                  <a:round/>
                  <a:headEnd type="none" w="sm" len="sm"/>
                  <a:tailEnd type="none" w="sm" len="sm"/>
                </a:ln>
              </p:spPr>
              <p:txBody>
                <a:bodyPr/>
                <a:lstStyle/>
                <a:p>
                  <a:endParaRPr lang="en-US">
                    <a:solidFill>
                      <a:srgbClr val="FFFFFF"/>
                    </a:solidFill>
                  </a:endParaRPr>
                </a:p>
              </p:txBody>
            </p:sp>
            <p:sp>
              <p:nvSpPr>
                <p:cNvPr id="11386" name="Freeform 578"/>
                <p:cNvSpPr>
                  <a:spLocks/>
                </p:cNvSpPr>
                <p:nvPr/>
              </p:nvSpPr>
              <p:spPr bwMode="auto">
                <a:xfrm>
                  <a:off x="3667" y="1727"/>
                  <a:ext cx="876" cy="21"/>
                </a:xfrm>
                <a:custGeom>
                  <a:avLst/>
                  <a:gdLst>
                    <a:gd name="T0" fmla="*/ 0 w 876"/>
                    <a:gd name="T1" fmla="*/ 0 h 21"/>
                    <a:gd name="T2" fmla="*/ 875 w 876"/>
                    <a:gd name="T3" fmla="*/ 0 h 21"/>
                    <a:gd name="T4" fmla="*/ 875 w 876"/>
                    <a:gd name="T5" fmla="*/ 20 h 21"/>
                    <a:gd name="T6" fmla="*/ 0 w 876"/>
                    <a:gd name="T7" fmla="*/ 20 h 21"/>
                    <a:gd name="T8" fmla="*/ 0 w 876"/>
                    <a:gd name="T9" fmla="*/ 0 h 21"/>
                    <a:gd name="T10" fmla="*/ 0 60000 65536"/>
                    <a:gd name="T11" fmla="*/ 0 60000 65536"/>
                    <a:gd name="T12" fmla="*/ 0 60000 65536"/>
                    <a:gd name="T13" fmla="*/ 0 60000 65536"/>
                    <a:gd name="T14" fmla="*/ 0 60000 65536"/>
                    <a:gd name="T15" fmla="*/ 0 w 876"/>
                    <a:gd name="T16" fmla="*/ 0 h 21"/>
                    <a:gd name="T17" fmla="*/ 876 w 876"/>
                    <a:gd name="T18" fmla="*/ 21 h 21"/>
                  </a:gdLst>
                  <a:ahLst/>
                  <a:cxnLst>
                    <a:cxn ang="T10">
                      <a:pos x="T0" y="T1"/>
                    </a:cxn>
                    <a:cxn ang="T11">
                      <a:pos x="T2" y="T3"/>
                    </a:cxn>
                    <a:cxn ang="T12">
                      <a:pos x="T4" y="T5"/>
                    </a:cxn>
                    <a:cxn ang="T13">
                      <a:pos x="T6" y="T7"/>
                    </a:cxn>
                    <a:cxn ang="T14">
                      <a:pos x="T8" y="T9"/>
                    </a:cxn>
                  </a:cxnLst>
                  <a:rect l="T15" t="T16" r="T17" b="T18"/>
                  <a:pathLst>
                    <a:path w="876" h="21">
                      <a:moveTo>
                        <a:pt x="0" y="0"/>
                      </a:moveTo>
                      <a:lnTo>
                        <a:pt x="875" y="0"/>
                      </a:lnTo>
                      <a:lnTo>
                        <a:pt x="875" y="20"/>
                      </a:lnTo>
                      <a:lnTo>
                        <a:pt x="0" y="20"/>
                      </a:lnTo>
                      <a:lnTo>
                        <a:pt x="0" y="0"/>
                      </a:lnTo>
                    </a:path>
                  </a:pathLst>
                </a:custGeom>
                <a:solidFill>
                  <a:srgbClr val="184818"/>
                </a:solidFill>
                <a:ln w="9525" cap="rnd">
                  <a:noFill/>
                  <a:round/>
                  <a:headEnd type="none" w="sm" len="sm"/>
                  <a:tailEnd type="none" w="sm" len="sm"/>
                </a:ln>
              </p:spPr>
              <p:txBody>
                <a:bodyPr/>
                <a:lstStyle/>
                <a:p>
                  <a:endParaRPr lang="en-US">
                    <a:solidFill>
                      <a:srgbClr val="FFFFFF"/>
                    </a:solidFill>
                  </a:endParaRPr>
                </a:p>
              </p:txBody>
            </p:sp>
            <p:sp>
              <p:nvSpPr>
                <p:cNvPr id="11387" name="Freeform 579"/>
                <p:cNvSpPr>
                  <a:spLocks/>
                </p:cNvSpPr>
                <p:nvPr/>
              </p:nvSpPr>
              <p:spPr bwMode="auto">
                <a:xfrm>
                  <a:off x="3667" y="1735"/>
                  <a:ext cx="876" cy="23"/>
                </a:xfrm>
                <a:custGeom>
                  <a:avLst/>
                  <a:gdLst>
                    <a:gd name="T0" fmla="*/ 0 w 876"/>
                    <a:gd name="T1" fmla="*/ 0 h 23"/>
                    <a:gd name="T2" fmla="*/ 875 w 876"/>
                    <a:gd name="T3" fmla="*/ 0 h 23"/>
                    <a:gd name="T4" fmla="*/ 875 w 876"/>
                    <a:gd name="T5" fmla="*/ 22 h 23"/>
                    <a:gd name="T6" fmla="*/ 0 w 876"/>
                    <a:gd name="T7" fmla="*/ 22 h 23"/>
                    <a:gd name="T8" fmla="*/ 0 w 876"/>
                    <a:gd name="T9" fmla="*/ 0 h 23"/>
                    <a:gd name="T10" fmla="*/ 0 60000 65536"/>
                    <a:gd name="T11" fmla="*/ 0 60000 65536"/>
                    <a:gd name="T12" fmla="*/ 0 60000 65536"/>
                    <a:gd name="T13" fmla="*/ 0 60000 65536"/>
                    <a:gd name="T14" fmla="*/ 0 60000 65536"/>
                    <a:gd name="T15" fmla="*/ 0 w 876"/>
                    <a:gd name="T16" fmla="*/ 0 h 23"/>
                    <a:gd name="T17" fmla="*/ 876 w 876"/>
                    <a:gd name="T18" fmla="*/ 23 h 23"/>
                  </a:gdLst>
                  <a:ahLst/>
                  <a:cxnLst>
                    <a:cxn ang="T10">
                      <a:pos x="T0" y="T1"/>
                    </a:cxn>
                    <a:cxn ang="T11">
                      <a:pos x="T2" y="T3"/>
                    </a:cxn>
                    <a:cxn ang="T12">
                      <a:pos x="T4" y="T5"/>
                    </a:cxn>
                    <a:cxn ang="T13">
                      <a:pos x="T6" y="T7"/>
                    </a:cxn>
                    <a:cxn ang="T14">
                      <a:pos x="T8" y="T9"/>
                    </a:cxn>
                  </a:cxnLst>
                  <a:rect l="T15" t="T16" r="T17" b="T18"/>
                  <a:pathLst>
                    <a:path w="876" h="23">
                      <a:moveTo>
                        <a:pt x="0" y="0"/>
                      </a:moveTo>
                      <a:lnTo>
                        <a:pt x="875" y="0"/>
                      </a:lnTo>
                      <a:lnTo>
                        <a:pt x="875" y="22"/>
                      </a:lnTo>
                      <a:lnTo>
                        <a:pt x="0" y="22"/>
                      </a:lnTo>
                      <a:lnTo>
                        <a:pt x="0" y="0"/>
                      </a:lnTo>
                    </a:path>
                  </a:pathLst>
                </a:custGeom>
                <a:solidFill>
                  <a:srgbClr val="104010"/>
                </a:solidFill>
                <a:ln w="9525" cap="rnd">
                  <a:noFill/>
                  <a:round/>
                  <a:headEnd type="none" w="sm" len="sm"/>
                  <a:tailEnd type="none" w="sm" len="sm"/>
                </a:ln>
              </p:spPr>
              <p:txBody>
                <a:bodyPr/>
                <a:lstStyle/>
                <a:p>
                  <a:endParaRPr lang="en-US">
                    <a:solidFill>
                      <a:srgbClr val="FFFFFF"/>
                    </a:solidFill>
                  </a:endParaRPr>
                </a:p>
              </p:txBody>
            </p:sp>
            <p:sp>
              <p:nvSpPr>
                <p:cNvPr id="11388" name="Rectangle 580"/>
                <p:cNvSpPr>
                  <a:spLocks noChangeArrowheads="1"/>
                </p:cNvSpPr>
                <p:nvPr/>
              </p:nvSpPr>
              <p:spPr bwMode="auto">
                <a:xfrm>
                  <a:off x="3736" y="1647"/>
                  <a:ext cx="115" cy="63"/>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sp>
              <p:nvSpPr>
                <p:cNvPr id="11389" name="Rectangle 581" descr="Narrow vertical"/>
                <p:cNvSpPr>
                  <a:spLocks noChangeArrowheads="1"/>
                </p:cNvSpPr>
                <p:nvPr/>
              </p:nvSpPr>
              <p:spPr bwMode="auto">
                <a:xfrm>
                  <a:off x="3694" y="1748"/>
                  <a:ext cx="390" cy="17"/>
                </a:xfrm>
                <a:prstGeom prst="rect">
                  <a:avLst/>
                </a:prstGeom>
                <a:pattFill prst="narVert">
                  <a:fgClr>
                    <a:srgbClr val="FF9900"/>
                  </a:fgClr>
                  <a:bgClr>
                    <a:srgbClr val="FFFF00"/>
                  </a:bgClr>
                </a:pattFill>
                <a:ln w="12700">
                  <a:solidFill>
                    <a:srgbClr val="000000"/>
                  </a:solidFill>
                  <a:miter lim="800000"/>
                  <a:headEnd/>
                  <a:tailEnd/>
                </a:ln>
              </p:spPr>
              <p:txBody>
                <a:bodyPr wrap="none" anchor="ctr"/>
                <a:lstStyle/>
                <a:p>
                  <a:endParaRPr lang="en-US">
                    <a:solidFill>
                      <a:srgbClr val="FFFFFF"/>
                    </a:solidFill>
                  </a:endParaRPr>
                </a:p>
              </p:txBody>
            </p:sp>
            <p:sp>
              <p:nvSpPr>
                <p:cNvPr id="11390" name="Rectangle 582" descr="Narrow vertical"/>
                <p:cNvSpPr>
                  <a:spLocks noChangeArrowheads="1"/>
                </p:cNvSpPr>
                <p:nvPr/>
              </p:nvSpPr>
              <p:spPr bwMode="auto">
                <a:xfrm>
                  <a:off x="4127" y="1748"/>
                  <a:ext cx="390" cy="17"/>
                </a:xfrm>
                <a:prstGeom prst="rect">
                  <a:avLst/>
                </a:prstGeom>
                <a:pattFill prst="narVert">
                  <a:fgClr>
                    <a:srgbClr val="FF9900"/>
                  </a:fgClr>
                  <a:bgClr>
                    <a:srgbClr val="FFFF00"/>
                  </a:bgClr>
                </a:pattFill>
                <a:ln w="12700">
                  <a:solidFill>
                    <a:srgbClr val="000000"/>
                  </a:solidFill>
                  <a:miter lim="800000"/>
                  <a:headEnd/>
                  <a:tailEnd/>
                </a:ln>
              </p:spPr>
              <p:txBody>
                <a:bodyPr wrap="none" anchor="ctr"/>
                <a:lstStyle/>
                <a:p>
                  <a:endParaRPr lang="en-US">
                    <a:solidFill>
                      <a:srgbClr val="FFFFFF"/>
                    </a:solidFill>
                  </a:endParaRPr>
                </a:p>
              </p:txBody>
            </p:sp>
            <p:sp>
              <p:nvSpPr>
                <p:cNvPr id="11391" name="Rectangle 583"/>
                <p:cNvSpPr>
                  <a:spLocks noChangeArrowheads="1"/>
                </p:cNvSpPr>
                <p:nvPr/>
              </p:nvSpPr>
              <p:spPr bwMode="auto">
                <a:xfrm>
                  <a:off x="3894" y="1647"/>
                  <a:ext cx="119" cy="61"/>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sp>
              <p:nvSpPr>
                <p:cNvPr id="11392" name="Rectangle 584"/>
                <p:cNvSpPr>
                  <a:spLocks noChangeArrowheads="1"/>
                </p:cNvSpPr>
                <p:nvPr/>
              </p:nvSpPr>
              <p:spPr bwMode="auto">
                <a:xfrm>
                  <a:off x="4053" y="1647"/>
                  <a:ext cx="117" cy="63"/>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sp>
              <p:nvSpPr>
                <p:cNvPr id="11393" name="Rectangle 585"/>
                <p:cNvSpPr>
                  <a:spLocks noChangeArrowheads="1"/>
                </p:cNvSpPr>
                <p:nvPr/>
              </p:nvSpPr>
              <p:spPr bwMode="auto">
                <a:xfrm>
                  <a:off x="4212" y="1647"/>
                  <a:ext cx="116" cy="61"/>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sp>
              <p:nvSpPr>
                <p:cNvPr id="11394" name="Rectangle 586"/>
                <p:cNvSpPr>
                  <a:spLocks noChangeArrowheads="1"/>
                </p:cNvSpPr>
                <p:nvPr/>
              </p:nvSpPr>
              <p:spPr bwMode="auto">
                <a:xfrm>
                  <a:off x="4370" y="1647"/>
                  <a:ext cx="118" cy="61"/>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grpSp>
          <p:grpSp>
            <p:nvGrpSpPr>
              <p:cNvPr id="11912" name="Group 587"/>
              <p:cNvGrpSpPr>
                <a:grpSpLocks/>
              </p:cNvGrpSpPr>
              <p:nvPr/>
            </p:nvGrpSpPr>
            <p:grpSpPr bwMode="auto">
              <a:xfrm rot="-1273006">
                <a:off x="4853" y="1935"/>
                <a:ext cx="462" cy="182"/>
                <a:chOff x="3667" y="1613"/>
                <a:chExt cx="876" cy="152"/>
              </a:xfrm>
            </p:grpSpPr>
            <p:sp>
              <p:nvSpPr>
                <p:cNvPr id="11351" name="Rectangle 588"/>
                <p:cNvSpPr>
                  <a:spLocks noChangeArrowheads="1"/>
                </p:cNvSpPr>
                <p:nvPr/>
              </p:nvSpPr>
              <p:spPr bwMode="auto">
                <a:xfrm>
                  <a:off x="3678" y="1694"/>
                  <a:ext cx="390" cy="21"/>
                </a:xfrm>
                <a:prstGeom prst="rect">
                  <a:avLst/>
                </a:prstGeom>
                <a:noFill/>
                <a:ln w="12700">
                  <a:solidFill>
                    <a:srgbClr val="000000"/>
                  </a:solidFill>
                  <a:miter lim="800000"/>
                  <a:headEnd/>
                  <a:tailEnd/>
                </a:ln>
              </p:spPr>
              <p:txBody>
                <a:bodyPr wrap="none" anchor="ctr"/>
                <a:lstStyle/>
                <a:p>
                  <a:endParaRPr lang="en-US">
                    <a:solidFill>
                      <a:srgbClr val="FFFFFF"/>
                    </a:solidFill>
                  </a:endParaRPr>
                </a:p>
              </p:txBody>
            </p:sp>
            <p:sp>
              <p:nvSpPr>
                <p:cNvPr id="11352" name="Rectangle 589"/>
                <p:cNvSpPr>
                  <a:spLocks noChangeArrowheads="1"/>
                </p:cNvSpPr>
                <p:nvPr/>
              </p:nvSpPr>
              <p:spPr bwMode="auto">
                <a:xfrm>
                  <a:off x="4113" y="1694"/>
                  <a:ext cx="390" cy="21"/>
                </a:xfrm>
                <a:prstGeom prst="rect">
                  <a:avLst/>
                </a:prstGeom>
                <a:noFill/>
                <a:ln w="12700">
                  <a:solidFill>
                    <a:srgbClr val="000000"/>
                  </a:solidFill>
                  <a:miter lim="800000"/>
                  <a:headEnd/>
                  <a:tailEnd/>
                </a:ln>
              </p:spPr>
              <p:txBody>
                <a:bodyPr wrap="none" anchor="ctr"/>
                <a:lstStyle/>
                <a:p>
                  <a:endParaRPr lang="en-US">
                    <a:solidFill>
                      <a:srgbClr val="FFFFFF"/>
                    </a:solidFill>
                  </a:endParaRPr>
                </a:p>
              </p:txBody>
            </p:sp>
            <p:sp>
              <p:nvSpPr>
                <p:cNvPr id="11353" name="Freeform 590"/>
                <p:cNvSpPr>
                  <a:spLocks/>
                </p:cNvSpPr>
                <p:nvPr/>
              </p:nvSpPr>
              <p:spPr bwMode="auto">
                <a:xfrm>
                  <a:off x="3667" y="1613"/>
                  <a:ext cx="876" cy="22"/>
                </a:xfrm>
                <a:custGeom>
                  <a:avLst/>
                  <a:gdLst>
                    <a:gd name="T0" fmla="*/ 0 w 876"/>
                    <a:gd name="T1" fmla="*/ 0 h 22"/>
                    <a:gd name="T2" fmla="*/ 875 w 876"/>
                    <a:gd name="T3" fmla="*/ 0 h 22"/>
                    <a:gd name="T4" fmla="*/ 875 w 876"/>
                    <a:gd name="T5" fmla="*/ 21 h 22"/>
                    <a:gd name="T6" fmla="*/ 0 w 876"/>
                    <a:gd name="T7" fmla="*/ 21 h 22"/>
                    <a:gd name="T8" fmla="*/ 0 w 876"/>
                    <a:gd name="T9" fmla="*/ 0 h 22"/>
                    <a:gd name="T10" fmla="*/ 0 60000 65536"/>
                    <a:gd name="T11" fmla="*/ 0 60000 65536"/>
                    <a:gd name="T12" fmla="*/ 0 60000 65536"/>
                    <a:gd name="T13" fmla="*/ 0 60000 65536"/>
                    <a:gd name="T14" fmla="*/ 0 60000 65536"/>
                    <a:gd name="T15" fmla="*/ 0 w 876"/>
                    <a:gd name="T16" fmla="*/ 0 h 22"/>
                    <a:gd name="T17" fmla="*/ 876 w 876"/>
                    <a:gd name="T18" fmla="*/ 22 h 22"/>
                  </a:gdLst>
                  <a:ahLst/>
                  <a:cxnLst>
                    <a:cxn ang="T10">
                      <a:pos x="T0" y="T1"/>
                    </a:cxn>
                    <a:cxn ang="T11">
                      <a:pos x="T2" y="T3"/>
                    </a:cxn>
                    <a:cxn ang="T12">
                      <a:pos x="T4" y="T5"/>
                    </a:cxn>
                    <a:cxn ang="T13">
                      <a:pos x="T6" y="T7"/>
                    </a:cxn>
                    <a:cxn ang="T14">
                      <a:pos x="T8" y="T9"/>
                    </a:cxn>
                  </a:cxnLst>
                  <a:rect l="T15" t="T16" r="T17" b="T18"/>
                  <a:pathLst>
                    <a:path w="876" h="22">
                      <a:moveTo>
                        <a:pt x="0" y="0"/>
                      </a:moveTo>
                      <a:lnTo>
                        <a:pt x="875" y="0"/>
                      </a:lnTo>
                      <a:lnTo>
                        <a:pt x="875" y="21"/>
                      </a:lnTo>
                      <a:lnTo>
                        <a:pt x="0" y="21"/>
                      </a:lnTo>
                      <a:lnTo>
                        <a:pt x="0" y="0"/>
                      </a:lnTo>
                    </a:path>
                  </a:pathLst>
                </a:custGeom>
                <a:solidFill>
                  <a:srgbClr val="339933"/>
                </a:solidFill>
                <a:ln w="9525" cap="rnd">
                  <a:noFill/>
                  <a:round/>
                  <a:headEnd type="none" w="sm" len="sm"/>
                  <a:tailEnd type="none" w="sm" len="sm"/>
                </a:ln>
              </p:spPr>
              <p:txBody>
                <a:bodyPr/>
                <a:lstStyle/>
                <a:p>
                  <a:endParaRPr lang="en-US">
                    <a:solidFill>
                      <a:srgbClr val="FFFFFF"/>
                    </a:solidFill>
                  </a:endParaRPr>
                </a:p>
              </p:txBody>
            </p:sp>
            <p:sp>
              <p:nvSpPr>
                <p:cNvPr id="11354" name="Freeform 591"/>
                <p:cNvSpPr>
                  <a:spLocks/>
                </p:cNvSpPr>
                <p:nvPr/>
              </p:nvSpPr>
              <p:spPr bwMode="auto">
                <a:xfrm>
                  <a:off x="3667" y="1631"/>
                  <a:ext cx="876" cy="23"/>
                </a:xfrm>
                <a:custGeom>
                  <a:avLst/>
                  <a:gdLst>
                    <a:gd name="T0" fmla="*/ 0 w 876"/>
                    <a:gd name="T1" fmla="*/ 0 h 23"/>
                    <a:gd name="T2" fmla="*/ 875 w 876"/>
                    <a:gd name="T3" fmla="*/ 0 h 23"/>
                    <a:gd name="T4" fmla="*/ 875 w 876"/>
                    <a:gd name="T5" fmla="*/ 22 h 23"/>
                    <a:gd name="T6" fmla="*/ 0 w 876"/>
                    <a:gd name="T7" fmla="*/ 22 h 23"/>
                    <a:gd name="T8" fmla="*/ 0 w 876"/>
                    <a:gd name="T9" fmla="*/ 0 h 23"/>
                    <a:gd name="T10" fmla="*/ 0 60000 65536"/>
                    <a:gd name="T11" fmla="*/ 0 60000 65536"/>
                    <a:gd name="T12" fmla="*/ 0 60000 65536"/>
                    <a:gd name="T13" fmla="*/ 0 60000 65536"/>
                    <a:gd name="T14" fmla="*/ 0 60000 65536"/>
                    <a:gd name="T15" fmla="*/ 0 w 876"/>
                    <a:gd name="T16" fmla="*/ 0 h 23"/>
                    <a:gd name="T17" fmla="*/ 876 w 876"/>
                    <a:gd name="T18" fmla="*/ 23 h 23"/>
                  </a:gdLst>
                  <a:ahLst/>
                  <a:cxnLst>
                    <a:cxn ang="T10">
                      <a:pos x="T0" y="T1"/>
                    </a:cxn>
                    <a:cxn ang="T11">
                      <a:pos x="T2" y="T3"/>
                    </a:cxn>
                    <a:cxn ang="T12">
                      <a:pos x="T4" y="T5"/>
                    </a:cxn>
                    <a:cxn ang="T13">
                      <a:pos x="T6" y="T7"/>
                    </a:cxn>
                    <a:cxn ang="T14">
                      <a:pos x="T8" y="T9"/>
                    </a:cxn>
                  </a:cxnLst>
                  <a:rect l="T15" t="T16" r="T17" b="T18"/>
                  <a:pathLst>
                    <a:path w="876" h="23">
                      <a:moveTo>
                        <a:pt x="0" y="0"/>
                      </a:moveTo>
                      <a:lnTo>
                        <a:pt x="875" y="0"/>
                      </a:lnTo>
                      <a:lnTo>
                        <a:pt x="875" y="22"/>
                      </a:lnTo>
                      <a:lnTo>
                        <a:pt x="0" y="22"/>
                      </a:lnTo>
                      <a:lnTo>
                        <a:pt x="0" y="0"/>
                      </a:lnTo>
                    </a:path>
                  </a:pathLst>
                </a:custGeom>
                <a:solidFill>
                  <a:srgbClr val="309830"/>
                </a:solidFill>
                <a:ln w="9525" cap="rnd">
                  <a:noFill/>
                  <a:round/>
                  <a:headEnd type="none" w="sm" len="sm"/>
                  <a:tailEnd type="none" w="sm" len="sm"/>
                </a:ln>
              </p:spPr>
              <p:txBody>
                <a:bodyPr/>
                <a:lstStyle/>
                <a:p>
                  <a:endParaRPr lang="en-US">
                    <a:solidFill>
                      <a:srgbClr val="FFFFFF"/>
                    </a:solidFill>
                  </a:endParaRPr>
                </a:p>
              </p:txBody>
            </p:sp>
            <p:sp>
              <p:nvSpPr>
                <p:cNvPr id="11355" name="Freeform 592"/>
                <p:cNvSpPr>
                  <a:spLocks/>
                </p:cNvSpPr>
                <p:nvPr/>
              </p:nvSpPr>
              <p:spPr bwMode="auto">
                <a:xfrm>
                  <a:off x="3667" y="1641"/>
                  <a:ext cx="876" cy="20"/>
                </a:xfrm>
                <a:custGeom>
                  <a:avLst/>
                  <a:gdLst>
                    <a:gd name="T0" fmla="*/ 0 w 876"/>
                    <a:gd name="T1" fmla="*/ 0 h 20"/>
                    <a:gd name="T2" fmla="*/ 875 w 876"/>
                    <a:gd name="T3" fmla="*/ 0 h 20"/>
                    <a:gd name="T4" fmla="*/ 875 w 876"/>
                    <a:gd name="T5" fmla="*/ 19 h 20"/>
                    <a:gd name="T6" fmla="*/ 0 w 876"/>
                    <a:gd name="T7" fmla="*/ 19 h 20"/>
                    <a:gd name="T8" fmla="*/ 0 w 876"/>
                    <a:gd name="T9" fmla="*/ 0 h 20"/>
                    <a:gd name="T10" fmla="*/ 0 60000 65536"/>
                    <a:gd name="T11" fmla="*/ 0 60000 65536"/>
                    <a:gd name="T12" fmla="*/ 0 60000 65536"/>
                    <a:gd name="T13" fmla="*/ 0 60000 65536"/>
                    <a:gd name="T14" fmla="*/ 0 60000 65536"/>
                    <a:gd name="T15" fmla="*/ 0 w 876"/>
                    <a:gd name="T16" fmla="*/ 0 h 20"/>
                    <a:gd name="T17" fmla="*/ 876 w 876"/>
                    <a:gd name="T18" fmla="*/ 20 h 20"/>
                  </a:gdLst>
                  <a:ahLst/>
                  <a:cxnLst>
                    <a:cxn ang="T10">
                      <a:pos x="T0" y="T1"/>
                    </a:cxn>
                    <a:cxn ang="T11">
                      <a:pos x="T2" y="T3"/>
                    </a:cxn>
                    <a:cxn ang="T12">
                      <a:pos x="T4" y="T5"/>
                    </a:cxn>
                    <a:cxn ang="T13">
                      <a:pos x="T6" y="T7"/>
                    </a:cxn>
                    <a:cxn ang="T14">
                      <a:pos x="T8" y="T9"/>
                    </a:cxn>
                  </a:cxnLst>
                  <a:rect l="T15" t="T16" r="T17" b="T18"/>
                  <a:pathLst>
                    <a:path w="876" h="20">
                      <a:moveTo>
                        <a:pt x="0" y="0"/>
                      </a:moveTo>
                      <a:lnTo>
                        <a:pt x="875" y="0"/>
                      </a:lnTo>
                      <a:lnTo>
                        <a:pt x="875" y="19"/>
                      </a:lnTo>
                      <a:lnTo>
                        <a:pt x="0" y="19"/>
                      </a:lnTo>
                      <a:lnTo>
                        <a:pt x="0" y="0"/>
                      </a:lnTo>
                    </a:path>
                  </a:pathLst>
                </a:custGeom>
                <a:solidFill>
                  <a:srgbClr val="309030"/>
                </a:solidFill>
                <a:ln w="9525" cap="rnd">
                  <a:noFill/>
                  <a:round/>
                  <a:headEnd type="none" w="sm" len="sm"/>
                  <a:tailEnd type="none" w="sm" len="sm"/>
                </a:ln>
              </p:spPr>
              <p:txBody>
                <a:bodyPr/>
                <a:lstStyle/>
                <a:p>
                  <a:endParaRPr lang="en-US">
                    <a:solidFill>
                      <a:srgbClr val="FFFFFF"/>
                    </a:solidFill>
                  </a:endParaRPr>
                </a:p>
              </p:txBody>
            </p:sp>
            <p:sp>
              <p:nvSpPr>
                <p:cNvPr id="11356" name="Freeform 593"/>
                <p:cNvSpPr>
                  <a:spLocks/>
                </p:cNvSpPr>
                <p:nvPr/>
              </p:nvSpPr>
              <p:spPr bwMode="auto">
                <a:xfrm>
                  <a:off x="3667" y="1650"/>
                  <a:ext cx="876" cy="22"/>
                </a:xfrm>
                <a:custGeom>
                  <a:avLst/>
                  <a:gdLst>
                    <a:gd name="T0" fmla="*/ 0 w 876"/>
                    <a:gd name="T1" fmla="*/ 0 h 22"/>
                    <a:gd name="T2" fmla="*/ 875 w 876"/>
                    <a:gd name="T3" fmla="*/ 0 h 22"/>
                    <a:gd name="T4" fmla="*/ 875 w 876"/>
                    <a:gd name="T5" fmla="*/ 21 h 22"/>
                    <a:gd name="T6" fmla="*/ 0 w 876"/>
                    <a:gd name="T7" fmla="*/ 21 h 22"/>
                    <a:gd name="T8" fmla="*/ 0 w 876"/>
                    <a:gd name="T9" fmla="*/ 0 h 22"/>
                    <a:gd name="T10" fmla="*/ 0 60000 65536"/>
                    <a:gd name="T11" fmla="*/ 0 60000 65536"/>
                    <a:gd name="T12" fmla="*/ 0 60000 65536"/>
                    <a:gd name="T13" fmla="*/ 0 60000 65536"/>
                    <a:gd name="T14" fmla="*/ 0 60000 65536"/>
                    <a:gd name="T15" fmla="*/ 0 w 876"/>
                    <a:gd name="T16" fmla="*/ 0 h 22"/>
                    <a:gd name="T17" fmla="*/ 876 w 876"/>
                    <a:gd name="T18" fmla="*/ 22 h 22"/>
                  </a:gdLst>
                  <a:ahLst/>
                  <a:cxnLst>
                    <a:cxn ang="T10">
                      <a:pos x="T0" y="T1"/>
                    </a:cxn>
                    <a:cxn ang="T11">
                      <a:pos x="T2" y="T3"/>
                    </a:cxn>
                    <a:cxn ang="T12">
                      <a:pos x="T4" y="T5"/>
                    </a:cxn>
                    <a:cxn ang="T13">
                      <a:pos x="T6" y="T7"/>
                    </a:cxn>
                    <a:cxn ang="T14">
                      <a:pos x="T8" y="T9"/>
                    </a:cxn>
                  </a:cxnLst>
                  <a:rect l="T15" t="T16" r="T17" b="T18"/>
                  <a:pathLst>
                    <a:path w="876" h="22">
                      <a:moveTo>
                        <a:pt x="0" y="0"/>
                      </a:moveTo>
                      <a:lnTo>
                        <a:pt x="875" y="0"/>
                      </a:lnTo>
                      <a:lnTo>
                        <a:pt x="875" y="21"/>
                      </a:lnTo>
                      <a:lnTo>
                        <a:pt x="0" y="21"/>
                      </a:lnTo>
                      <a:lnTo>
                        <a:pt x="0" y="0"/>
                      </a:lnTo>
                    </a:path>
                  </a:pathLst>
                </a:custGeom>
                <a:solidFill>
                  <a:srgbClr val="288828"/>
                </a:solidFill>
                <a:ln w="9525" cap="rnd">
                  <a:noFill/>
                  <a:round/>
                  <a:headEnd type="none" w="sm" len="sm"/>
                  <a:tailEnd type="none" w="sm" len="sm"/>
                </a:ln>
              </p:spPr>
              <p:txBody>
                <a:bodyPr/>
                <a:lstStyle/>
                <a:p>
                  <a:endParaRPr lang="en-US">
                    <a:solidFill>
                      <a:srgbClr val="FFFFFF"/>
                    </a:solidFill>
                  </a:endParaRPr>
                </a:p>
              </p:txBody>
            </p:sp>
            <p:sp>
              <p:nvSpPr>
                <p:cNvPr id="11357" name="Freeform 594"/>
                <p:cNvSpPr>
                  <a:spLocks/>
                </p:cNvSpPr>
                <p:nvPr/>
              </p:nvSpPr>
              <p:spPr bwMode="auto">
                <a:xfrm>
                  <a:off x="3667" y="1658"/>
                  <a:ext cx="876" cy="22"/>
                </a:xfrm>
                <a:custGeom>
                  <a:avLst/>
                  <a:gdLst>
                    <a:gd name="T0" fmla="*/ 0 w 876"/>
                    <a:gd name="T1" fmla="*/ 0 h 22"/>
                    <a:gd name="T2" fmla="*/ 875 w 876"/>
                    <a:gd name="T3" fmla="*/ 0 h 22"/>
                    <a:gd name="T4" fmla="*/ 875 w 876"/>
                    <a:gd name="T5" fmla="*/ 21 h 22"/>
                    <a:gd name="T6" fmla="*/ 0 w 876"/>
                    <a:gd name="T7" fmla="*/ 21 h 22"/>
                    <a:gd name="T8" fmla="*/ 0 w 876"/>
                    <a:gd name="T9" fmla="*/ 0 h 22"/>
                    <a:gd name="T10" fmla="*/ 0 60000 65536"/>
                    <a:gd name="T11" fmla="*/ 0 60000 65536"/>
                    <a:gd name="T12" fmla="*/ 0 60000 65536"/>
                    <a:gd name="T13" fmla="*/ 0 60000 65536"/>
                    <a:gd name="T14" fmla="*/ 0 60000 65536"/>
                    <a:gd name="T15" fmla="*/ 0 w 876"/>
                    <a:gd name="T16" fmla="*/ 0 h 22"/>
                    <a:gd name="T17" fmla="*/ 876 w 876"/>
                    <a:gd name="T18" fmla="*/ 22 h 22"/>
                  </a:gdLst>
                  <a:ahLst/>
                  <a:cxnLst>
                    <a:cxn ang="T10">
                      <a:pos x="T0" y="T1"/>
                    </a:cxn>
                    <a:cxn ang="T11">
                      <a:pos x="T2" y="T3"/>
                    </a:cxn>
                    <a:cxn ang="T12">
                      <a:pos x="T4" y="T5"/>
                    </a:cxn>
                    <a:cxn ang="T13">
                      <a:pos x="T6" y="T7"/>
                    </a:cxn>
                    <a:cxn ang="T14">
                      <a:pos x="T8" y="T9"/>
                    </a:cxn>
                  </a:cxnLst>
                  <a:rect l="T15" t="T16" r="T17" b="T18"/>
                  <a:pathLst>
                    <a:path w="876" h="22">
                      <a:moveTo>
                        <a:pt x="0" y="0"/>
                      </a:moveTo>
                      <a:lnTo>
                        <a:pt x="875" y="0"/>
                      </a:lnTo>
                      <a:lnTo>
                        <a:pt x="875" y="21"/>
                      </a:lnTo>
                      <a:lnTo>
                        <a:pt x="0" y="21"/>
                      </a:lnTo>
                      <a:lnTo>
                        <a:pt x="0" y="0"/>
                      </a:lnTo>
                    </a:path>
                  </a:pathLst>
                </a:custGeom>
                <a:solidFill>
                  <a:srgbClr val="288028"/>
                </a:solidFill>
                <a:ln w="9525" cap="rnd">
                  <a:noFill/>
                  <a:round/>
                  <a:headEnd type="none" w="sm" len="sm"/>
                  <a:tailEnd type="none" w="sm" len="sm"/>
                </a:ln>
              </p:spPr>
              <p:txBody>
                <a:bodyPr/>
                <a:lstStyle/>
                <a:p>
                  <a:endParaRPr lang="en-US">
                    <a:solidFill>
                      <a:srgbClr val="FFFFFF"/>
                    </a:solidFill>
                  </a:endParaRPr>
                </a:p>
              </p:txBody>
            </p:sp>
            <p:sp>
              <p:nvSpPr>
                <p:cNvPr id="11358" name="Freeform 595"/>
                <p:cNvSpPr>
                  <a:spLocks/>
                </p:cNvSpPr>
                <p:nvPr/>
              </p:nvSpPr>
              <p:spPr bwMode="auto">
                <a:xfrm>
                  <a:off x="3667" y="1669"/>
                  <a:ext cx="876" cy="21"/>
                </a:xfrm>
                <a:custGeom>
                  <a:avLst/>
                  <a:gdLst>
                    <a:gd name="T0" fmla="*/ 0 w 876"/>
                    <a:gd name="T1" fmla="*/ 0 h 21"/>
                    <a:gd name="T2" fmla="*/ 875 w 876"/>
                    <a:gd name="T3" fmla="*/ 0 h 21"/>
                    <a:gd name="T4" fmla="*/ 875 w 876"/>
                    <a:gd name="T5" fmla="*/ 20 h 21"/>
                    <a:gd name="T6" fmla="*/ 0 w 876"/>
                    <a:gd name="T7" fmla="*/ 20 h 21"/>
                    <a:gd name="T8" fmla="*/ 0 w 876"/>
                    <a:gd name="T9" fmla="*/ 0 h 21"/>
                    <a:gd name="T10" fmla="*/ 0 60000 65536"/>
                    <a:gd name="T11" fmla="*/ 0 60000 65536"/>
                    <a:gd name="T12" fmla="*/ 0 60000 65536"/>
                    <a:gd name="T13" fmla="*/ 0 60000 65536"/>
                    <a:gd name="T14" fmla="*/ 0 60000 65536"/>
                    <a:gd name="T15" fmla="*/ 0 w 876"/>
                    <a:gd name="T16" fmla="*/ 0 h 21"/>
                    <a:gd name="T17" fmla="*/ 876 w 876"/>
                    <a:gd name="T18" fmla="*/ 21 h 21"/>
                  </a:gdLst>
                  <a:ahLst/>
                  <a:cxnLst>
                    <a:cxn ang="T10">
                      <a:pos x="T0" y="T1"/>
                    </a:cxn>
                    <a:cxn ang="T11">
                      <a:pos x="T2" y="T3"/>
                    </a:cxn>
                    <a:cxn ang="T12">
                      <a:pos x="T4" y="T5"/>
                    </a:cxn>
                    <a:cxn ang="T13">
                      <a:pos x="T6" y="T7"/>
                    </a:cxn>
                    <a:cxn ang="T14">
                      <a:pos x="T8" y="T9"/>
                    </a:cxn>
                  </a:cxnLst>
                  <a:rect l="T15" t="T16" r="T17" b="T18"/>
                  <a:pathLst>
                    <a:path w="876" h="21">
                      <a:moveTo>
                        <a:pt x="0" y="0"/>
                      </a:moveTo>
                      <a:lnTo>
                        <a:pt x="875" y="0"/>
                      </a:lnTo>
                      <a:lnTo>
                        <a:pt x="875" y="20"/>
                      </a:lnTo>
                      <a:lnTo>
                        <a:pt x="0" y="20"/>
                      </a:lnTo>
                      <a:lnTo>
                        <a:pt x="0" y="0"/>
                      </a:lnTo>
                    </a:path>
                  </a:pathLst>
                </a:custGeom>
                <a:solidFill>
                  <a:srgbClr val="287828"/>
                </a:solidFill>
                <a:ln w="9525" cap="rnd">
                  <a:noFill/>
                  <a:round/>
                  <a:headEnd type="none" w="sm" len="sm"/>
                  <a:tailEnd type="none" w="sm" len="sm"/>
                </a:ln>
              </p:spPr>
              <p:txBody>
                <a:bodyPr/>
                <a:lstStyle/>
                <a:p>
                  <a:endParaRPr lang="en-US">
                    <a:solidFill>
                      <a:srgbClr val="FFFFFF"/>
                    </a:solidFill>
                  </a:endParaRPr>
                </a:p>
              </p:txBody>
            </p:sp>
            <p:sp>
              <p:nvSpPr>
                <p:cNvPr id="11359" name="Freeform 596"/>
                <p:cNvSpPr>
                  <a:spLocks/>
                </p:cNvSpPr>
                <p:nvPr/>
              </p:nvSpPr>
              <p:spPr bwMode="auto">
                <a:xfrm>
                  <a:off x="3667" y="1679"/>
                  <a:ext cx="876" cy="22"/>
                </a:xfrm>
                <a:custGeom>
                  <a:avLst/>
                  <a:gdLst>
                    <a:gd name="T0" fmla="*/ 0 w 876"/>
                    <a:gd name="T1" fmla="*/ 0 h 22"/>
                    <a:gd name="T2" fmla="*/ 875 w 876"/>
                    <a:gd name="T3" fmla="*/ 0 h 22"/>
                    <a:gd name="T4" fmla="*/ 875 w 876"/>
                    <a:gd name="T5" fmla="*/ 21 h 22"/>
                    <a:gd name="T6" fmla="*/ 0 w 876"/>
                    <a:gd name="T7" fmla="*/ 21 h 22"/>
                    <a:gd name="T8" fmla="*/ 0 w 876"/>
                    <a:gd name="T9" fmla="*/ 0 h 22"/>
                    <a:gd name="T10" fmla="*/ 0 60000 65536"/>
                    <a:gd name="T11" fmla="*/ 0 60000 65536"/>
                    <a:gd name="T12" fmla="*/ 0 60000 65536"/>
                    <a:gd name="T13" fmla="*/ 0 60000 65536"/>
                    <a:gd name="T14" fmla="*/ 0 60000 65536"/>
                    <a:gd name="T15" fmla="*/ 0 w 876"/>
                    <a:gd name="T16" fmla="*/ 0 h 22"/>
                    <a:gd name="T17" fmla="*/ 876 w 876"/>
                    <a:gd name="T18" fmla="*/ 22 h 22"/>
                  </a:gdLst>
                  <a:ahLst/>
                  <a:cxnLst>
                    <a:cxn ang="T10">
                      <a:pos x="T0" y="T1"/>
                    </a:cxn>
                    <a:cxn ang="T11">
                      <a:pos x="T2" y="T3"/>
                    </a:cxn>
                    <a:cxn ang="T12">
                      <a:pos x="T4" y="T5"/>
                    </a:cxn>
                    <a:cxn ang="T13">
                      <a:pos x="T6" y="T7"/>
                    </a:cxn>
                    <a:cxn ang="T14">
                      <a:pos x="T8" y="T9"/>
                    </a:cxn>
                  </a:cxnLst>
                  <a:rect l="T15" t="T16" r="T17" b="T18"/>
                  <a:pathLst>
                    <a:path w="876" h="22">
                      <a:moveTo>
                        <a:pt x="0" y="0"/>
                      </a:moveTo>
                      <a:lnTo>
                        <a:pt x="875" y="0"/>
                      </a:lnTo>
                      <a:lnTo>
                        <a:pt x="875" y="21"/>
                      </a:lnTo>
                      <a:lnTo>
                        <a:pt x="0" y="21"/>
                      </a:lnTo>
                      <a:lnTo>
                        <a:pt x="0" y="0"/>
                      </a:lnTo>
                    </a:path>
                  </a:pathLst>
                </a:custGeom>
                <a:solidFill>
                  <a:srgbClr val="287020"/>
                </a:solidFill>
                <a:ln w="9525" cap="rnd">
                  <a:noFill/>
                  <a:round/>
                  <a:headEnd type="none" w="sm" len="sm"/>
                  <a:tailEnd type="none" w="sm" len="sm"/>
                </a:ln>
              </p:spPr>
              <p:txBody>
                <a:bodyPr/>
                <a:lstStyle/>
                <a:p>
                  <a:endParaRPr lang="en-US">
                    <a:solidFill>
                      <a:srgbClr val="FFFFFF"/>
                    </a:solidFill>
                  </a:endParaRPr>
                </a:p>
              </p:txBody>
            </p:sp>
            <p:sp>
              <p:nvSpPr>
                <p:cNvPr id="11360" name="Freeform 597"/>
                <p:cNvSpPr>
                  <a:spLocks/>
                </p:cNvSpPr>
                <p:nvPr/>
              </p:nvSpPr>
              <p:spPr bwMode="auto">
                <a:xfrm>
                  <a:off x="3667" y="1689"/>
                  <a:ext cx="876" cy="23"/>
                </a:xfrm>
                <a:custGeom>
                  <a:avLst/>
                  <a:gdLst>
                    <a:gd name="T0" fmla="*/ 0 w 876"/>
                    <a:gd name="T1" fmla="*/ 0 h 23"/>
                    <a:gd name="T2" fmla="*/ 875 w 876"/>
                    <a:gd name="T3" fmla="*/ 0 h 23"/>
                    <a:gd name="T4" fmla="*/ 875 w 876"/>
                    <a:gd name="T5" fmla="*/ 22 h 23"/>
                    <a:gd name="T6" fmla="*/ 0 w 876"/>
                    <a:gd name="T7" fmla="*/ 22 h 23"/>
                    <a:gd name="T8" fmla="*/ 0 w 876"/>
                    <a:gd name="T9" fmla="*/ 0 h 23"/>
                    <a:gd name="T10" fmla="*/ 0 60000 65536"/>
                    <a:gd name="T11" fmla="*/ 0 60000 65536"/>
                    <a:gd name="T12" fmla="*/ 0 60000 65536"/>
                    <a:gd name="T13" fmla="*/ 0 60000 65536"/>
                    <a:gd name="T14" fmla="*/ 0 60000 65536"/>
                    <a:gd name="T15" fmla="*/ 0 w 876"/>
                    <a:gd name="T16" fmla="*/ 0 h 23"/>
                    <a:gd name="T17" fmla="*/ 876 w 876"/>
                    <a:gd name="T18" fmla="*/ 23 h 23"/>
                  </a:gdLst>
                  <a:ahLst/>
                  <a:cxnLst>
                    <a:cxn ang="T10">
                      <a:pos x="T0" y="T1"/>
                    </a:cxn>
                    <a:cxn ang="T11">
                      <a:pos x="T2" y="T3"/>
                    </a:cxn>
                    <a:cxn ang="T12">
                      <a:pos x="T4" y="T5"/>
                    </a:cxn>
                    <a:cxn ang="T13">
                      <a:pos x="T6" y="T7"/>
                    </a:cxn>
                    <a:cxn ang="T14">
                      <a:pos x="T8" y="T9"/>
                    </a:cxn>
                  </a:cxnLst>
                  <a:rect l="T15" t="T16" r="T17" b="T18"/>
                  <a:pathLst>
                    <a:path w="876" h="23">
                      <a:moveTo>
                        <a:pt x="0" y="0"/>
                      </a:moveTo>
                      <a:lnTo>
                        <a:pt x="875" y="0"/>
                      </a:lnTo>
                      <a:lnTo>
                        <a:pt x="875" y="22"/>
                      </a:lnTo>
                      <a:lnTo>
                        <a:pt x="0" y="22"/>
                      </a:lnTo>
                      <a:lnTo>
                        <a:pt x="0" y="0"/>
                      </a:lnTo>
                    </a:path>
                  </a:pathLst>
                </a:custGeom>
                <a:solidFill>
                  <a:srgbClr val="206820"/>
                </a:solidFill>
                <a:ln w="9525" cap="rnd">
                  <a:noFill/>
                  <a:round/>
                  <a:headEnd type="none" w="sm" len="sm"/>
                  <a:tailEnd type="none" w="sm" len="sm"/>
                </a:ln>
              </p:spPr>
              <p:txBody>
                <a:bodyPr/>
                <a:lstStyle/>
                <a:p>
                  <a:endParaRPr lang="en-US">
                    <a:solidFill>
                      <a:srgbClr val="FFFFFF"/>
                    </a:solidFill>
                  </a:endParaRPr>
                </a:p>
              </p:txBody>
            </p:sp>
            <p:sp>
              <p:nvSpPr>
                <p:cNvPr id="11361" name="Freeform 598"/>
                <p:cNvSpPr>
                  <a:spLocks/>
                </p:cNvSpPr>
                <p:nvPr/>
              </p:nvSpPr>
              <p:spPr bwMode="auto">
                <a:xfrm>
                  <a:off x="3667" y="1698"/>
                  <a:ext cx="876" cy="21"/>
                </a:xfrm>
                <a:custGeom>
                  <a:avLst/>
                  <a:gdLst>
                    <a:gd name="T0" fmla="*/ 0 w 876"/>
                    <a:gd name="T1" fmla="*/ 0 h 21"/>
                    <a:gd name="T2" fmla="*/ 875 w 876"/>
                    <a:gd name="T3" fmla="*/ 0 h 21"/>
                    <a:gd name="T4" fmla="*/ 875 w 876"/>
                    <a:gd name="T5" fmla="*/ 20 h 21"/>
                    <a:gd name="T6" fmla="*/ 0 w 876"/>
                    <a:gd name="T7" fmla="*/ 20 h 21"/>
                    <a:gd name="T8" fmla="*/ 0 w 876"/>
                    <a:gd name="T9" fmla="*/ 0 h 21"/>
                    <a:gd name="T10" fmla="*/ 0 60000 65536"/>
                    <a:gd name="T11" fmla="*/ 0 60000 65536"/>
                    <a:gd name="T12" fmla="*/ 0 60000 65536"/>
                    <a:gd name="T13" fmla="*/ 0 60000 65536"/>
                    <a:gd name="T14" fmla="*/ 0 60000 65536"/>
                    <a:gd name="T15" fmla="*/ 0 w 876"/>
                    <a:gd name="T16" fmla="*/ 0 h 21"/>
                    <a:gd name="T17" fmla="*/ 876 w 876"/>
                    <a:gd name="T18" fmla="*/ 21 h 21"/>
                  </a:gdLst>
                  <a:ahLst/>
                  <a:cxnLst>
                    <a:cxn ang="T10">
                      <a:pos x="T0" y="T1"/>
                    </a:cxn>
                    <a:cxn ang="T11">
                      <a:pos x="T2" y="T3"/>
                    </a:cxn>
                    <a:cxn ang="T12">
                      <a:pos x="T4" y="T5"/>
                    </a:cxn>
                    <a:cxn ang="T13">
                      <a:pos x="T6" y="T7"/>
                    </a:cxn>
                    <a:cxn ang="T14">
                      <a:pos x="T8" y="T9"/>
                    </a:cxn>
                  </a:cxnLst>
                  <a:rect l="T15" t="T16" r="T17" b="T18"/>
                  <a:pathLst>
                    <a:path w="876" h="21">
                      <a:moveTo>
                        <a:pt x="0" y="0"/>
                      </a:moveTo>
                      <a:lnTo>
                        <a:pt x="875" y="0"/>
                      </a:lnTo>
                      <a:lnTo>
                        <a:pt x="875" y="20"/>
                      </a:lnTo>
                      <a:lnTo>
                        <a:pt x="0" y="20"/>
                      </a:lnTo>
                      <a:lnTo>
                        <a:pt x="0" y="0"/>
                      </a:lnTo>
                    </a:path>
                  </a:pathLst>
                </a:custGeom>
                <a:solidFill>
                  <a:srgbClr val="206020"/>
                </a:solidFill>
                <a:ln w="9525" cap="rnd">
                  <a:noFill/>
                  <a:round/>
                  <a:headEnd type="none" w="sm" len="sm"/>
                  <a:tailEnd type="none" w="sm" len="sm"/>
                </a:ln>
              </p:spPr>
              <p:txBody>
                <a:bodyPr/>
                <a:lstStyle/>
                <a:p>
                  <a:endParaRPr lang="en-US">
                    <a:solidFill>
                      <a:srgbClr val="FFFFFF"/>
                    </a:solidFill>
                  </a:endParaRPr>
                </a:p>
              </p:txBody>
            </p:sp>
            <p:sp>
              <p:nvSpPr>
                <p:cNvPr id="11362" name="Freeform 599"/>
                <p:cNvSpPr>
                  <a:spLocks/>
                </p:cNvSpPr>
                <p:nvPr/>
              </p:nvSpPr>
              <p:spPr bwMode="auto">
                <a:xfrm>
                  <a:off x="3667" y="1707"/>
                  <a:ext cx="876" cy="23"/>
                </a:xfrm>
                <a:custGeom>
                  <a:avLst/>
                  <a:gdLst>
                    <a:gd name="T0" fmla="*/ 0 w 876"/>
                    <a:gd name="T1" fmla="*/ 0 h 23"/>
                    <a:gd name="T2" fmla="*/ 875 w 876"/>
                    <a:gd name="T3" fmla="*/ 0 h 23"/>
                    <a:gd name="T4" fmla="*/ 875 w 876"/>
                    <a:gd name="T5" fmla="*/ 22 h 23"/>
                    <a:gd name="T6" fmla="*/ 0 w 876"/>
                    <a:gd name="T7" fmla="*/ 22 h 23"/>
                    <a:gd name="T8" fmla="*/ 0 w 876"/>
                    <a:gd name="T9" fmla="*/ 0 h 23"/>
                    <a:gd name="T10" fmla="*/ 0 60000 65536"/>
                    <a:gd name="T11" fmla="*/ 0 60000 65536"/>
                    <a:gd name="T12" fmla="*/ 0 60000 65536"/>
                    <a:gd name="T13" fmla="*/ 0 60000 65536"/>
                    <a:gd name="T14" fmla="*/ 0 60000 65536"/>
                    <a:gd name="T15" fmla="*/ 0 w 876"/>
                    <a:gd name="T16" fmla="*/ 0 h 23"/>
                    <a:gd name="T17" fmla="*/ 876 w 876"/>
                    <a:gd name="T18" fmla="*/ 23 h 23"/>
                  </a:gdLst>
                  <a:ahLst/>
                  <a:cxnLst>
                    <a:cxn ang="T10">
                      <a:pos x="T0" y="T1"/>
                    </a:cxn>
                    <a:cxn ang="T11">
                      <a:pos x="T2" y="T3"/>
                    </a:cxn>
                    <a:cxn ang="T12">
                      <a:pos x="T4" y="T5"/>
                    </a:cxn>
                    <a:cxn ang="T13">
                      <a:pos x="T6" y="T7"/>
                    </a:cxn>
                    <a:cxn ang="T14">
                      <a:pos x="T8" y="T9"/>
                    </a:cxn>
                  </a:cxnLst>
                  <a:rect l="T15" t="T16" r="T17" b="T18"/>
                  <a:pathLst>
                    <a:path w="876" h="23">
                      <a:moveTo>
                        <a:pt x="0" y="0"/>
                      </a:moveTo>
                      <a:lnTo>
                        <a:pt x="875" y="0"/>
                      </a:lnTo>
                      <a:lnTo>
                        <a:pt x="875" y="22"/>
                      </a:lnTo>
                      <a:lnTo>
                        <a:pt x="0" y="22"/>
                      </a:lnTo>
                      <a:lnTo>
                        <a:pt x="0" y="0"/>
                      </a:lnTo>
                    </a:path>
                  </a:pathLst>
                </a:custGeom>
                <a:solidFill>
                  <a:srgbClr val="205818"/>
                </a:solidFill>
                <a:ln w="9525" cap="rnd">
                  <a:noFill/>
                  <a:round/>
                  <a:headEnd type="none" w="sm" len="sm"/>
                  <a:tailEnd type="none" w="sm" len="sm"/>
                </a:ln>
              </p:spPr>
              <p:txBody>
                <a:bodyPr/>
                <a:lstStyle/>
                <a:p>
                  <a:endParaRPr lang="en-US">
                    <a:solidFill>
                      <a:srgbClr val="FFFFFF"/>
                    </a:solidFill>
                  </a:endParaRPr>
                </a:p>
              </p:txBody>
            </p:sp>
            <p:sp>
              <p:nvSpPr>
                <p:cNvPr id="11363" name="Freeform 600"/>
                <p:cNvSpPr>
                  <a:spLocks/>
                </p:cNvSpPr>
                <p:nvPr/>
              </p:nvSpPr>
              <p:spPr bwMode="auto">
                <a:xfrm>
                  <a:off x="3667" y="1718"/>
                  <a:ext cx="876" cy="21"/>
                </a:xfrm>
                <a:custGeom>
                  <a:avLst/>
                  <a:gdLst>
                    <a:gd name="T0" fmla="*/ 0 w 876"/>
                    <a:gd name="T1" fmla="*/ 0 h 21"/>
                    <a:gd name="T2" fmla="*/ 875 w 876"/>
                    <a:gd name="T3" fmla="*/ 0 h 21"/>
                    <a:gd name="T4" fmla="*/ 875 w 876"/>
                    <a:gd name="T5" fmla="*/ 20 h 21"/>
                    <a:gd name="T6" fmla="*/ 0 w 876"/>
                    <a:gd name="T7" fmla="*/ 20 h 21"/>
                    <a:gd name="T8" fmla="*/ 0 w 876"/>
                    <a:gd name="T9" fmla="*/ 0 h 21"/>
                    <a:gd name="T10" fmla="*/ 0 60000 65536"/>
                    <a:gd name="T11" fmla="*/ 0 60000 65536"/>
                    <a:gd name="T12" fmla="*/ 0 60000 65536"/>
                    <a:gd name="T13" fmla="*/ 0 60000 65536"/>
                    <a:gd name="T14" fmla="*/ 0 60000 65536"/>
                    <a:gd name="T15" fmla="*/ 0 w 876"/>
                    <a:gd name="T16" fmla="*/ 0 h 21"/>
                    <a:gd name="T17" fmla="*/ 876 w 876"/>
                    <a:gd name="T18" fmla="*/ 21 h 21"/>
                  </a:gdLst>
                  <a:ahLst/>
                  <a:cxnLst>
                    <a:cxn ang="T10">
                      <a:pos x="T0" y="T1"/>
                    </a:cxn>
                    <a:cxn ang="T11">
                      <a:pos x="T2" y="T3"/>
                    </a:cxn>
                    <a:cxn ang="T12">
                      <a:pos x="T4" y="T5"/>
                    </a:cxn>
                    <a:cxn ang="T13">
                      <a:pos x="T6" y="T7"/>
                    </a:cxn>
                    <a:cxn ang="T14">
                      <a:pos x="T8" y="T9"/>
                    </a:cxn>
                  </a:cxnLst>
                  <a:rect l="T15" t="T16" r="T17" b="T18"/>
                  <a:pathLst>
                    <a:path w="876" h="21">
                      <a:moveTo>
                        <a:pt x="0" y="0"/>
                      </a:moveTo>
                      <a:lnTo>
                        <a:pt x="875" y="0"/>
                      </a:lnTo>
                      <a:lnTo>
                        <a:pt x="875" y="20"/>
                      </a:lnTo>
                      <a:lnTo>
                        <a:pt x="0" y="20"/>
                      </a:lnTo>
                      <a:lnTo>
                        <a:pt x="0" y="0"/>
                      </a:lnTo>
                    </a:path>
                  </a:pathLst>
                </a:custGeom>
                <a:solidFill>
                  <a:srgbClr val="185018"/>
                </a:solidFill>
                <a:ln w="9525" cap="rnd">
                  <a:noFill/>
                  <a:round/>
                  <a:headEnd type="none" w="sm" len="sm"/>
                  <a:tailEnd type="none" w="sm" len="sm"/>
                </a:ln>
              </p:spPr>
              <p:txBody>
                <a:bodyPr/>
                <a:lstStyle/>
                <a:p>
                  <a:endParaRPr lang="en-US">
                    <a:solidFill>
                      <a:srgbClr val="FFFFFF"/>
                    </a:solidFill>
                  </a:endParaRPr>
                </a:p>
              </p:txBody>
            </p:sp>
            <p:sp>
              <p:nvSpPr>
                <p:cNvPr id="11364" name="Freeform 601"/>
                <p:cNvSpPr>
                  <a:spLocks/>
                </p:cNvSpPr>
                <p:nvPr/>
              </p:nvSpPr>
              <p:spPr bwMode="auto">
                <a:xfrm>
                  <a:off x="3667" y="1727"/>
                  <a:ext cx="876" cy="21"/>
                </a:xfrm>
                <a:custGeom>
                  <a:avLst/>
                  <a:gdLst>
                    <a:gd name="T0" fmla="*/ 0 w 876"/>
                    <a:gd name="T1" fmla="*/ 0 h 21"/>
                    <a:gd name="T2" fmla="*/ 875 w 876"/>
                    <a:gd name="T3" fmla="*/ 0 h 21"/>
                    <a:gd name="T4" fmla="*/ 875 w 876"/>
                    <a:gd name="T5" fmla="*/ 20 h 21"/>
                    <a:gd name="T6" fmla="*/ 0 w 876"/>
                    <a:gd name="T7" fmla="*/ 20 h 21"/>
                    <a:gd name="T8" fmla="*/ 0 w 876"/>
                    <a:gd name="T9" fmla="*/ 0 h 21"/>
                    <a:gd name="T10" fmla="*/ 0 60000 65536"/>
                    <a:gd name="T11" fmla="*/ 0 60000 65536"/>
                    <a:gd name="T12" fmla="*/ 0 60000 65536"/>
                    <a:gd name="T13" fmla="*/ 0 60000 65536"/>
                    <a:gd name="T14" fmla="*/ 0 60000 65536"/>
                    <a:gd name="T15" fmla="*/ 0 w 876"/>
                    <a:gd name="T16" fmla="*/ 0 h 21"/>
                    <a:gd name="T17" fmla="*/ 876 w 876"/>
                    <a:gd name="T18" fmla="*/ 21 h 21"/>
                  </a:gdLst>
                  <a:ahLst/>
                  <a:cxnLst>
                    <a:cxn ang="T10">
                      <a:pos x="T0" y="T1"/>
                    </a:cxn>
                    <a:cxn ang="T11">
                      <a:pos x="T2" y="T3"/>
                    </a:cxn>
                    <a:cxn ang="T12">
                      <a:pos x="T4" y="T5"/>
                    </a:cxn>
                    <a:cxn ang="T13">
                      <a:pos x="T6" y="T7"/>
                    </a:cxn>
                    <a:cxn ang="T14">
                      <a:pos x="T8" y="T9"/>
                    </a:cxn>
                  </a:cxnLst>
                  <a:rect l="T15" t="T16" r="T17" b="T18"/>
                  <a:pathLst>
                    <a:path w="876" h="21">
                      <a:moveTo>
                        <a:pt x="0" y="0"/>
                      </a:moveTo>
                      <a:lnTo>
                        <a:pt x="875" y="0"/>
                      </a:lnTo>
                      <a:lnTo>
                        <a:pt x="875" y="20"/>
                      </a:lnTo>
                      <a:lnTo>
                        <a:pt x="0" y="20"/>
                      </a:lnTo>
                      <a:lnTo>
                        <a:pt x="0" y="0"/>
                      </a:lnTo>
                    </a:path>
                  </a:pathLst>
                </a:custGeom>
                <a:solidFill>
                  <a:srgbClr val="184818"/>
                </a:solidFill>
                <a:ln w="9525" cap="rnd">
                  <a:noFill/>
                  <a:round/>
                  <a:headEnd type="none" w="sm" len="sm"/>
                  <a:tailEnd type="none" w="sm" len="sm"/>
                </a:ln>
              </p:spPr>
              <p:txBody>
                <a:bodyPr/>
                <a:lstStyle/>
                <a:p>
                  <a:endParaRPr lang="en-US">
                    <a:solidFill>
                      <a:srgbClr val="FFFFFF"/>
                    </a:solidFill>
                  </a:endParaRPr>
                </a:p>
              </p:txBody>
            </p:sp>
            <p:sp>
              <p:nvSpPr>
                <p:cNvPr id="11365" name="Freeform 602"/>
                <p:cNvSpPr>
                  <a:spLocks/>
                </p:cNvSpPr>
                <p:nvPr/>
              </p:nvSpPr>
              <p:spPr bwMode="auto">
                <a:xfrm>
                  <a:off x="3667" y="1735"/>
                  <a:ext cx="876" cy="23"/>
                </a:xfrm>
                <a:custGeom>
                  <a:avLst/>
                  <a:gdLst>
                    <a:gd name="T0" fmla="*/ 0 w 876"/>
                    <a:gd name="T1" fmla="*/ 0 h 23"/>
                    <a:gd name="T2" fmla="*/ 875 w 876"/>
                    <a:gd name="T3" fmla="*/ 0 h 23"/>
                    <a:gd name="T4" fmla="*/ 875 w 876"/>
                    <a:gd name="T5" fmla="*/ 22 h 23"/>
                    <a:gd name="T6" fmla="*/ 0 w 876"/>
                    <a:gd name="T7" fmla="*/ 22 h 23"/>
                    <a:gd name="T8" fmla="*/ 0 w 876"/>
                    <a:gd name="T9" fmla="*/ 0 h 23"/>
                    <a:gd name="T10" fmla="*/ 0 60000 65536"/>
                    <a:gd name="T11" fmla="*/ 0 60000 65536"/>
                    <a:gd name="T12" fmla="*/ 0 60000 65536"/>
                    <a:gd name="T13" fmla="*/ 0 60000 65536"/>
                    <a:gd name="T14" fmla="*/ 0 60000 65536"/>
                    <a:gd name="T15" fmla="*/ 0 w 876"/>
                    <a:gd name="T16" fmla="*/ 0 h 23"/>
                    <a:gd name="T17" fmla="*/ 876 w 876"/>
                    <a:gd name="T18" fmla="*/ 23 h 23"/>
                  </a:gdLst>
                  <a:ahLst/>
                  <a:cxnLst>
                    <a:cxn ang="T10">
                      <a:pos x="T0" y="T1"/>
                    </a:cxn>
                    <a:cxn ang="T11">
                      <a:pos x="T2" y="T3"/>
                    </a:cxn>
                    <a:cxn ang="T12">
                      <a:pos x="T4" y="T5"/>
                    </a:cxn>
                    <a:cxn ang="T13">
                      <a:pos x="T6" y="T7"/>
                    </a:cxn>
                    <a:cxn ang="T14">
                      <a:pos x="T8" y="T9"/>
                    </a:cxn>
                  </a:cxnLst>
                  <a:rect l="T15" t="T16" r="T17" b="T18"/>
                  <a:pathLst>
                    <a:path w="876" h="23">
                      <a:moveTo>
                        <a:pt x="0" y="0"/>
                      </a:moveTo>
                      <a:lnTo>
                        <a:pt x="875" y="0"/>
                      </a:lnTo>
                      <a:lnTo>
                        <a:pt x="875" y="22"/>
                      </a:lnTo>
                      <a:lnTo>
                        <a:pt x="0" y="22"/>
                      </a:lnTo>
                      <a:lnTo>
                        <a:pt x="0" y="0"/>
                      </a:lnTo>
                    </a:path>
                  </a:pathLst>
                </a:custGeom>
                <a:solidFill>
                  <a:srgbClr val="104010"/>
                </a:solidFill>
                <a:ln w="9525" cap="rnd">
                  <a:noFill/>
                  <a:round/>
                  <a:headEnd type="none" w="sm" len="sm"/>
                  <a:tailEnd type="none" w="sm" len="sm"/>
                </a:ln>
              </p:spPr>
              <p:txBody>
                <a:bodyPr/>
                <a:lstStyle/>
                <a:p>
                  <a:endParaRPr lang="en-US">
                    <a:solidFill>
                      <a:srgbClr val="FFFFFF"/>
                    </a:solidFill>
                  </a:endParaRPr>
                </a:p>
              </p:txBody>
            </p:sp>
            <p:sp>
              <p:nvSpPr>
                <p:cNvPr id="11366" name="Rectangle 603"/>
                <p:cNvSpPr>
                  <a:spLocks noChangeArrowheads="1"/>
                </p:cNvSpPr>
                <p:nvPr/>
              </p:nvSpPr>
              <p:spPr bwMode="auto">
                <a:xfrm>
                  <a:off x="3736" y="1647"/>
                  <a:ext cx="115" cy="63"/>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sp>
              <p:nvSpPr>
                <p:cNvPr id="11367" name="Rectangle 604" descr="Narrow vertical"/>
                <p:cNvSpPr>
                  <a:spLocks noChangeArrowheads="1"/>
                </p:cNvSpPr>
                <p:nvPr/>
              </p:nvSpPr>
              <p:spPr bwMode="auto">
                <a:xfrm>
                  <a:off x="3694" y="1748"/>
                  <a:ext cx="390" cy="17"/>
                </a:xfrm>
                <a:prstGeom prst="rect">
                  <a:avLst/>
                </a:prstGeom>
                <a:pattFill prst="narVert">
                  <a:fgClr>
                    <a:srgbClr val="FF9900"/>
                  </a:fgClr>
                  <a:bgClr>
                    <a:srgbClr val="FFFF00"/>
                  </a:bgClr>
                </a:pattFill>
                <a:ln w="12700">
                  <a:solidFill>
                    <a:srgbClr val="000000"/>
                  </a:solidFill>
                  <a:miter lim="800000"/>
                  <a:headEnd/>
                  <a:tailEnd/>
                </a:ln>
              </p:spPr>
              <p:txBody>
                <a:bodyPr wrap="none" anchor="ctr"/>
                <a:lstStyle/>
                <a:p>
                  <a:endParaRPr lang="en-US">
                    <a:solidFill>
                      <a:srgbClr val="FFFFFF"/>
                    </a:solidFill>
                  </a:endParaRPr>
                </a:p>
              </p:txBody>
            </p:sp>
            <p:sp>
              <p:nvSpPr>
                <p:cNvPr id="11368" name="Rectangle 605" descr="Narrow vertical"/>
                <p:cNvSpPr>
                  <a:spLocks noChangeArrowheads="1"/>
                </p:cNvSpPr>
                <p:nvPr/>
              </p:nvSpPr>
              <p:spPr bwMode="auto">
                <a:xfrm>
                  <a:off x="4127" y="1748"/>
                  <a:ext cx="390" cy="17"/>
                </a:xfrm>
                <a:prstGeom prst="rect">
                  <a:avLst/>
                </a:prstGeom>
                <a:pattFill prst="narVert">
                  <a:fgClr>
                    <a:srgbClr val="FF9900"/>
                  </a:fgClr>
                  <a:bgClr>
                    <a:srgbClr val="FFFF00"/>
                  </a:bgClr>
                </a:pattFill>
                <a:ln w="12700">
                  <a:solidFill>
                    <a:srgbClr val="000000"/>
                  </a:solidFill>
                  <a:miter lim="800000"/>
                  <a:headEnd/>
                  <a:tailEnd/>
                </a:ln>
              </p:spPr>
              <p:txBody>
                <a:bodyPr wrap="none" anchor="ctr"/>
                <a:lstStyle/>
                <a:p>
                  <a:endParaRPr lang="en-US">
                    <a:solidFill>
                      <a:srgbClr val="FFFFFF"/>
                    </a:solidFill>
                  </a:endParaRPr>
                </a:p>
              </p:txBody>
            </p:sp>
            <p:sp>
              <p:nvSpPr>
                <p:cNvPr id="11369" name="Rectangle 606"/>
                <p:cNvSpPr>
                  <a:spLocks noChangeArrowheads="1"/>
                </p:cNvSpPr>
                <p:nvPr/>
              </p:nvSpPr>
              <p:spPr bwMode="auto">
                <a:xfrm>
                  <a:off x="3894" y="1647"/>
                  <a:ext cx="119" cy="61"/>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sp>
              <p:nvSpPr>
                <p:cNvPr id="11370" name="Rectangle 607"/>
                <p:cNvSpPr>
                  <a:spLocks noChangeArrowheads="1"/>
                </p:cNvSpPr>
                <p:nvPr/>
              </p:nvSpPr>
              <p:spPr bwMode="auto">
                <a:xfrm>
                  <a:off x="4053" y="1647"/>
                  <a:ext cx="117" cy="63"/>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sp>
              <p:nvSpPr>
                <p:cNvPr id="11371" name="Rectangle 608"/>
                <p:cNvSpPr>
                  <a:spLocks noChangeArrowheads="1"/>
                </p:cNvSpPr>
                <p:nvPr/>
              </p:nvSpPr>
              <p:spPr bwMode="auto">
                <a:xfrm>
                  <a:off x="4212" y="1647"/>
                  <a:ext cx="116" cy="61"/>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sp>
              <p:nvSpPr>
                <p:cNvPr id="11372" name="Rectangle 609"/>
                <p:cNvSpPr>
                  <a:spLocks noChangeArrowheads="1"/>
                </p:cNvSpPr>
                <p:nvPr/>
              </p:nvSpPr>
              <p:spPr bwMode="auto">
                <a:xfrm>
                  <a:off x="4370" y="1647"/>
                  <a:ext cx="118" cy="61"/>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grpSp>
          <p:grpSp>
            <p:nvGrpSpPr>
              <p:cNvPr id="11913" name="Group 610"/>
              <p:cNvGrpSpPr>
                <a:grpSpLocks/>
              </p:cNvGrpSpPr>
              <p:nvPr/>
            </p:nvGrpSpPr>
            <p:grpSpPr bwMode="auto">
              <a:xfrm rot="-1273006">
                <a:off x="4716" y="2037"/>
                <a:ext cx="462" cy="183"/>
                <a:chOff x="3667" y="1613"/>
                <a:chExt cx="876" cy="152"/>
              </a:xfrm>
            </p:grpSpPr>
            <p:sp>
              <p:nvSpPr>
                <p:cNvPr id="11329" name="Rectangle 611"/>
                <p:cNvSpPr>
                  <a:spLocks noChangeArrowheads="1"/>
                </p:cNvSpPr>
                <p:nvPr/>
              </p:nvSpPr>
              <p:spPr bwMode="auto">
                <a:xfrm>
                  <a:off x="3678" y="1694"/>
                  <a:ext cx="390" cy="21"/>
                </a:xfrm>
                <a:prstGeom prst="rect">
                  <a:avLst/>
                </a:prstGeom>
                <a:noFill/>
                <a:ln w="12700">
                  <a:solidFill>
                    <a:srgbClr val="000000"/>
                  </a:solidFill>
                  <a:miter lim="800000"/>
                  <a:headEnd/>
                  <a:tailEnd/>
                </a:ln>
              </p:spPr>
              <p:txBody>
                <a:bodyPr wrap="none" anchor="ctr"/>
                <a:lstStyle/>
                <a:p>
                  <a:endParaRPr lang="en-US">
                    <a:solidFill>
                      <a:srgbClr val="FFFFFF"/>
                    </a:solidFill>
                  </a:endParaRPr>
                </a:p>
              </p:txBody>
            </p:sp>
            <p:sp>
              <p:nvSpPr>
                <p:cNvPr id="11330" name="Rectangle 612"/>
                <p:cNvSpPr>
                  <a:spLocks noChangeArrowheads="1"/>
                </p:cNvSpPr>
                <p:nvPr/>
              </p:nvSpPr>
              <p:spPr bwMode="auto">
                <a:xfrm>
                  <a:off x="4113" y="1694"/>
                  <a:ext cx="390" cy="21"/>
                </a:xfrm>
                <a:prstGeom prst="rect">
                  <a:avLst/>
                </a:prstGeom>
                <a:noFill/>
                <a:ln w="12700">
                  <a:solidFill>
                    <a:srgbClr val="000000"/>
                  </a:solidFill>
                  <a:miter lim="800000"/>
                  <a:headEnd/>
                  <a:tailEnd/>
                </a:ln>
              </p:spPr>
              <p:txBody>
                <a:bodyPr wrap="none" anchor="ctr"/>
                <a:lstStyle/>
                <a:p>
                  <a:endParaRPr lang="en-US">
                    <a:solidFill>
                      <a:srgbClr val="FFFFFF"/>
                    </a:solidFill>
                  </a:endParaRPr>
                </a:p>
              </p:txBody>
            </p:sp>
            <p:sp>
              <p:nvSpPr>
                <p:cNvPr id="11331" name="Freeform 613"/>
                <p:cNvSpPr>
                  <a:spLocks/>
                </p:cNvSpPr>
                <p:nvPr/>
              </p:nvSpPr>
              <p:spPr bwMode="auto">
                <a:xfrm>
                  <a:off x="3667" y="1613"/>
                  <a:ext cx="876" cy="22"/>
                </a:xfrm>
                <a:custGeom>
                  <a:avLst/>
                  <a:gdLst>
                    <a:gd name="T0" fmla="*/ 0 w 876"/>
                    <a:gd name="T1" fmla="*/ 0 h 22"/>
                    <a:gd name="T2" fmla="*/ 875 w 876"/>
                    <a:gd name="T3" fmla="*/ 0 h 22"/>
                    <a:gd name="T4" fmla="*/ 875 w 876"/>
                    <a:gd name="T5" fmla="*/ 21 h 22"/>
                    <a:gd name="T6" fmla="*/ 0 w 876"/>
                    <a:gd name="T7" fmla="*/ 21 h 22"/>
                    <a:gd name="T8" fmla="*/ 0 w 876"/>
                    <a:gd name="T9" fmla="*/ 0 h 22"/>
                    <a:gd name="T10" fmla="*/ 0 60000 65536"/>
                    <a:gd name="T11" fmla="*/ 0 60000 65536"/>
                    <a:gd name="T12" fmla="*/ 0 60000 65536"/>
                    <a:gd name="T13" fmla="*/ 0 60000 65536"/>
                    <a:gd name="T14" fmla="*/ 0 60000 65536"/>
                    <a:gd name="T15" fmla="*/ 0 w 876"/>
                    <a:gd name="T16" fmla="*/ 0 h 22"/>
                    <a:gd name="T17" fmla="*/ 876 w 876"/>
                    <a:gd name="T18" fmla="*/ 22 h 22"/>
                  </a:gdLst>
                  <a:ahLst/>
                  <a:cxnLst>
                    <a:cxn ang="T10">
                      <a:pos x="T0" y="T1"/>
                    </a:cxn>
                    <a:cxn ang="T11">
                      <a:pos x="T2" y="T3"/>
                    </a:cxn>
                    <a:cxn ang="T12">
                      <a:pos x="T4" y="T5"/>
                    </a:cxn>
                    <a:cxn ang="T13">
                      <a:pos x="T6" y="T7"/>
                    </a:cxn>
                    <a:cxn ang="T14">
                      <a:pos x="T8" y="T9"/>
                    </a:cxn>
                  </a:cxnLst>
                  <a:rect l="T15" t="T16" r="T17" b="T18"/>
                  <a:pathLst>
                    <a:path w="876" h="22">
                      <a:moveTo>
                        <a:pt x="0" y="0"/>
                      </a:moveTo>
                      <a:lnTo>
                        <a:pt x="875" y="0"/>
                      </a:lnTo>
                      <a:lnTo>
                        <a:pt x="875" y="21"/>
                      </a:lnTo>
                      <a:lnTo>
                        <a:pt x="0" y="21"/>
                      </a:lnTo>
                      <a:lnTo>
                        <a:pt x="0" y="0"/>
                      </a:lnTo>
                    </a:path>
                  </a:pathLst>
                </a:custGeom>
                <a:solidFill>
                  <a:srgbClr val="339933"/>
                </a:solidFill>
                <a:ln w="9525" cap="rnd">
                  <a:noFill/>
                  <a:round/>
                  <a:headEnd type="none" w="sm" len="sm"/>
                  <a:tailEnd type="none" w="sm" len="sm"/>
                </a:ln>
              </p:spPr>
              <p:txBody>
                <a:bodyPr/>
                <a:lstStyle/>
                <a:p>
                  <a:endParaRPr lang="en-US">
                    <a:solidFill>
                      <a:srgbClr val="FFFFFF"/>
                    </a:solidFill>
                  </a:endParaRPr>
                </a:p>
              </p:txBody>
            </p:sp>
            <p:sp>
              <p:nvSpPr>
                <p:cNvPr id="11332" name="Freeform 614"/>
                <p:cNvSpPr>
                  <a:spLocks/>
                </p:cNvSpPr>
                <p:nvPr/>
              </p:nvSpPr>
              <p:spPr bwMode="auto">
                <a:xfrm>
                  <a:off x="3667" y="1631"/>
                  <a:ext cx="876" cy="23"/>
                </a:xfrm>
                <a:custGeom>
                  <a:avLst/>
                  <a:gdLst>
                    <a:gd name="T0" fmla="*/ 0 w 876"/>
                    <a:gd name="T1" fmla="*/ 0 h 23"/>
                    <a:gd name="T2" fmla="*/ 875 w 876"/>
                    <a:gd name="T3" fmla="*/ 0 h 23"/>
                    <a:gd name="T4" fmla="*/ 875 w 876"/>
                    <a:gd name="T5" fmla="*/ 22 h 23"/>
                    <a:gd name="T6" fmla="*/ 0 w 876"/>
                    <a:gd name="T7" fmla="*/ 22 h 23"/>
                    <a:gd name="T8" fmla="*/ 0 w 876"/>
                    <a:gd name="T9" fmla="*/ 0 h 23"/>
                    <a:gd name="T10" fmla="*/ 0 60000 65536"/>
                    <a:gd name="T11" fmla="*/ 0 60000 65536"/>
                    <a:gd name="T12" fmla="*/ 0 60000 65536"/>
                    <a:gd name="T13" fmla="*/ 0 60000 65536"/>
                    <a:gd name="T14" fmla="*/ 0 60000 65536"/>
                    <a:gd name="T15" fmla="*/ 0 w 876"/>
                    <a:gd name="T16" fmla="*/ 0 h 23"/>
                    <a:gd name="T17" fmla="*/ 876 w 876"/>
                    <a:gd name="T18" fmla="*/ 23 h 23"/>
                  </a:gdLst>
                  <a:ahLst/>
                  <a:cxnLst>
                    <a:cxn ang="T10">
                      <a:pos x="T0" y="T1"/>
                    </a:cxn>
                    <a:cxn ang="T11">
                      <a:pos x="T2" y="T3"/>
                    </a:cxn>
                    <a:cxn ang="T12">
                      <a:pos x="T4" y="T5"/>
                    </a:cxn>
                    <a:cxn ang="T13">
                      <a:pos x="T6" y="T7"/>
                    </a:cxn>
                    <a:cxn ang="T14">
                      <a:pos x="T8" y="T9"/>
                    </a:cxn>
                  </a:cxnLst>
                  <a:rect l="T15" t="T16" r="T17" b="T18"/>
                  <a:pathLst>
                    <a:path w="876" h="23">
                      <a:moveTo>
                        <a:pt x="0" y="0"/>
                      </a:moveTo>
                      <a:lnTo>
                        <a:pt x="875" y="0"/>
                      </a:lnTo>
                      <a:lnTo>
                        <a:pt x="875" y="22"/>
                      </a:lnTo>
                      <a:lnTo>
                        <a:pt x="0" y="22"/>
                      </a:lnTo>
                      <a:lnTo>
                        <a:pt x="0" y="0"/>
                      </a:lnTo>
                    </a:path>
                  </a:pathLst>
                </a:custGeom>
                <a:solidFill>
                  <a:srgbClr val="309830"/>
                </a:solidFill>
                <a:ln w="9525" cap="rnd">
                  <a:noFill/>
                  <a:round/>
                  <a:headEnd type="none" w="sm" len="sm"/>
                  <a:tailEnd type="none" w="sm" len="sm"/>
                </a:ln>
              </p:spPr>
              <p:txBody>
                <a:bodyPr/>
                <a:lstStyle/>
                <a:p>
                  <a:endParaRPr lang="en-US">
                    <a:solidFill>
                      <a:srgbClr val="FFFFFF"/>
                    </a:solidFill>
                  </a:endParaRPr>
                </a:p>
              </p:txBody>
            </p:sp>
            <p:sp>
              <p:nvSpPr>
                <p:cNvPr id="11333" name="Freeform 615"/>
                <p:cNvSpPr>
                  <a:spLocks/>
                </p:cNvSpPr>
                <p:nvPr/>
              </p:nvSpPr>
              <p:spPr bwMode="auto">
                <a:xfrm>
                  <a:off x="3667" y="1641"/>
                  <a:ext cx="876" cy="20"/>
                </a:xfrm>
                <a:custGeom>
                  <a:avLst/>
                  <a:gdLst>
                    <a:gd name="T0" fmla="*/ 0 w 876"/>
                    <a:gd name="T1" fmla="*/ 0 h 20"/>
                    <a:gd name="T2" fmla="*/ 875 w 876"/>
                    <a:gd name="T3" fmla="*/ 0 h 20"/>
                    <a:gd name="T4" fmla="*/ 875 w 876"/>
                    <a:gd name="T5" fmla="*/ 19 h 20"/>
                    <a:gd name="T6" fmla="*/ 0 w 876"/>
                    <a:gd name="T7" fmla="*/ 19 h 20"/>
                    <a:gd name="T8" fmla="*/ 0 w 876"/>
                    <a:gd name="T9" fmla="*/ 0 h 20"/>
                    <a:gd name="T10" fmla="*/ 0 60000 65536"/>
                    <a:gd name="T11" fmla="*/ 0 60000 65536"/>
                    <a:gd name="T12" fmla="*/ 0 60000 65536"/>
                    <a:gd name="T13" fmla="*/ 0 60000 65536"/>
                    <a:gd name="T14" fmla="*/ 0 60000 65536"/>
                    <a:gd name="T15" fmla="*/ 0 w 876"/>
                    <a:gd name="T16" fmla="*/ 0 h 20"/>
                    <a:gd name="T17" fmla="*/ 876 w 876"/>
                    <a:gd name="T18" fmla="*/ 20 h 20"/>
                  </a:gdLst>
                  <a:ahLst/>
                  <a:cxnLst>
                    <a:cxn ang="T10">
                      <a:pos x="T0" y="T1"/>
                    </a:cxn>
                    <a:cxn ang="T11">
                      <a:pos x="T2" y="T3"/>
                    </a:cxn>
                    <a:cxn ang="T12">
                      <a:pos x="T4" y="T5"/>
                    </a:cxn>
                    <a:cxn ang="T13">
                      <a:pos x="T6" y="T7"/>
                    </a:cxn>
                    <a:cxn ang="T14">
                      <a:pos x="T8" y="T9"/>
                    </a:cxn>
                  </a:cxnLst>
                  <a:rect l="T15" t="T16" r="T17" b="T18"/>
                  <a:pathLst>
                    <a:path w="876" h="20">
                      <a:moveTo>
                        <a:pt x="0" y="0"/>
                      </a:moveTo>
                      <a:lnTo>
                        <a:pt x="875" y="0"/>
                      </a:lnTo>
                      <a:lnTo>
                        <a:pt x="875" y="19"/>
                      </a:lnTo>
                      <a:lnTo>
                        <a:pt x="0" y="19"/>
                      </a:lnTo>
                      <a:lnTo>
                        <a:pt x="0" y="0"/>
                      </a:lnTo>
                    </a:path>
                  </a:pathLst>
                </a:custGeom>
                <a:solidFill>
                  <a:srgbClr val="309030"/>
                </a:solidFill>
                <a:ln w="9525" cap="rnd">
                  <a:noFill/>
                  <a:round/>
                  <a:headEnd type="none" w="sm" len="sm"/>
                  <a:tailEnd type="none" w="sm" len="sm"/>
                </a:ln>
              </p:spPr>
              <p:txBody>
                <a:bodyPr/>
                <a:lstStyle/>
                <a:p>
                  <a:endParaRPr lang="en-US">
                    <a:solidFill>
                      <a:srgbClr val="FFFFFF"/>
                    </a:solidFill>
                  </a:endParaRPr>
                </a:p>
              </p:txBody>
            </p:sp>
            <p:sp>
              <p:nvSpPr>
                <p:cNvPr id="11334" name="Freeform 616"/>
                <p:cNvSpPr>
                  <a:spLocks/>
                </p:cNvSpPr>
                <p:nvPr/>
              </p:nvSpPr>
              <p:spPr bwMode="auto">
                <a:xfrm>
                  <a:off x="3667" y="1650"/>
                  <a:ext cx="876" cy="22"/>
                </a:xfrm>
                <a:custGeom>
                  <a:avLst/>
                  <a:gdLst>
                    <a:gd name="T0" fmla="*/ 0 w 876"/>
                    <a:gd name="T1" fmla="*/ 0 h 22"/>
                    <a:gd name="T2" fmla="*/ 875 w 876"/>
                    <a:gd name="T3" fmla="*/ 0 h 22"/>
                    <a:gd name="T4" fmla="*/ 875 w 876"/>
                    <a:gd name="T5" fmla="*/ 21 h 22"/>
                    <a:gd name="T6" fmla="*/ 0 w 876"/>
                    <a:gd name="T7" fmla="*/ 21 h 22"/>
                    <a:gd name="T8" fmla="*/ 0 w 876"/>
                    <a:gd name="T9" fmla="*/ 0 h 22"/>
                    <a:gd name="T10" fmla="*/ 0 60000 65536"/>
                    <a:gd name="T11" fmla="*/ 0 60000 65536"/>
                    <a:gd name="T12" fmla="*/ 0 60000 65536"/>
                    <a:gd name="T13" fmla="*/ 0 60000 65536"/>
                    <a:gd name="T14" fmla="*/ 0 60000 65536"/>
                    <a:gd name="T15" fmla="*/ 0 w 876"/>
                    <a:gd name="T16" fmla="*/ 0 h 22"/>
                    <a:gd name="T17" fmla="*/ 876 w 876"/>
                    <a:gd name="T18" fmla="*/ 22 h 22"/>
                  </a:gdLst>
                  <a:ahLst/>
                  <a:cxnLst>
                    <a:cxn ang="T10">
                      <a:pos x="T0" y="T1"/>
                    </a:cxn>
                    <a:cxn ang="T11">
                      <a:pos x="T2" y="T3"/>
                    </a:cxn>
                    <a:cxn ang="T12">
                      <a:pos x="T4" y="T5"/>
                    </a:cxn>
                    <a:cxn ang="T13">
                      <a:pos x="T6" y="T7"/>
                    </a:cxn>
                    <a:cxn ang="T14">
                      <a:pos x="T8" y="T9"/>
                    </a:cxn>
                  </a:cxnLst>
                  <a:rect l="T15" t="T16" r="T17" b="T18"/>
                  <a:pathLst>
                    <a:path w="876" h="22">
                      <a:moveTo>
                        <a:pt x="0" y="0"/>
                      </a:moveTo>
                      <a:lnTo>
                        <a:pt x="875" y="0"/>
                      </a:lnTo>
                      <a:lnTo>
                        <a:pt x="875" y="21"/>
                      </a:lnTo>
                      <a:lnTo>
                        <a:pt x="0" y="21"/>
                      </a:lnTo>
                      <a:lnTo>
                        <a:pt x="0" y="0"/>
                      </a:lnTo>
                    </a:path>
                  </a:pathLst>
                </a:custGeom>
                <a:solidFill>
                  <a:srgbClr val="288828"/>
                </a:solidFill>
                <a:ln w="9525" cap="rnd">
                  <a:noFill/>
                  <a:round/>
                  <a:headEnd type="none" w="sm" len="sm"/>
                  <a:tailEnd type="none" w="sm" len="sm"/>
                </a:ln>
              </p:spPr>
              <p:txBody>
                <a:bodyPr/>
                <a:lstStyle/>
                <a:p>
                  <a:endParaRPr lang="en-US">
                    <a:solidFill>
                      <a:srgbClr val="FFFFFF"/>
                    </a:solidFill>
                  </a:endParaRPr>
                </a:p>
              </p:txBody>
            </p:sp>
            <p:sp>
              <p:nvSpPr>
                <p:cNvPr id="11335" name="Freeform 617"/>
                <p:cNvSpPr>
                  <a:spLocks/>
                </p:cNvSpPr>
                <p:nvPr/>
              </p:nvSpPr>
              <p:spPr bwMode="auto">
                <a:xfrm>
                  <a:off x="3667" y="1658"/>
                  <a:ext cx="876" cy="22"/>
                </a:xfrm>
                <a:custGeom>
                  <a:avLst/>
                  <a:gdLst>
                    <a:gd name="T0" fmla="*/ 0 w 876"/>
                    <a:gd name="T1" fmla="*/ 0 h 22"/>
                    <a:gd name="T2" fmla="*/ 875 w 876"/>
                    <a:gd name="T3" fmla="*/ 0 h 22"/>
                    <a:gd name="T4" fmla="*/ 875 w 876"/>
                    <a:gd name="T5" fmla="*/ 21 h 22"/>
                    <a:gd name="T6" fmla="*/ 0 w 876"/>
                    <a:gd name="T7" fmla="*/ 21 h 22"/>
                    <a:gd name="T8" fmla="*/ 0 w 876"/>
                    <a:gd name="T9" fmla="*/ 0 h 22"/>
                    <a:gd name="T10" fmla="*/ 0 60000 65536"/>
                    <a:gd name="T11" fmla="*/ 0 60000 65536"/>
                    <a:gd name="T12" fmla="*/ 0 60000 65536"/>
                    <a:gd name="T13" fmla="*/ 0 60000 65536"/>
                    <a:gd name="T14" fmla="*/ 0 60000 65536"/>
                    <a:gd name="T15" fmla="*/ 0 w 876"/>
                    <a:gd name="T16" fmla="*/ 0 h 22"/>
                    <a:gd name="T17" fmla="*/ 876 w 876"/>
                    <a:gd name="T18" fmla="*/ 22 h 22"/>
                  </a:gdLst>
                  <a:ahLst/>
                  <a:cxnLst>
                    <a:cxn ang="T10">
                      <a:pos x="T0" y="T1"/>
                    </a:cxn>
                    <a:cxn ang="T11">
                      <a:pos x="T2" y="T3"/>
                    </a:cxn>
                    <a:cxn ang="T12">
                      <a:pos x="T4" y="T5"/>
                    </a:cxn>
                    <a:cxn ang="T13">
                      <a:pos x="T6" y="T7"/>
                    </a:cxn>
                    <a:cxn ang="T14">
                      <a:pos x="T8" y="T9"/>
                    </a:cxn>
                  </a:cxnLst>
                  <a:rect l="T15" t="T16" r="T17" b="T18"/>
                  <a:pathLst>
                    <a:path w="876" h="22">
                      <a:moveTo>
                        <a:pt x="0" y="0"/>
                      </a:moveTo>
                      <a:lnTo>
                        <a:pt x="875" y="0"/>
                      </a:lnTo>
                      <a:lnTo>
                        <a:pt x="875" y="21"/>
                      </a:lnTo>
                      <a:lnTo>
                        <a:pt x="0" y="21"/>
                      </a:lnTo>
                      <a:lnTo>
                        <a:pt x="0" y="0"/>
                      </a:lnTo>
                    </a:path>
                  </a:pathLst>
                </a:custGeom>
                <a:solidFill>
                  <a:srgbClr val="288028"/>
                </a:solidFill>
                <a:ln w="9525" cap="rnd">
                  <a:noFill/>
                  <a:round/>
                  <a:headEnd type="none" w="sm" len="sm"/>
                  <a:tailEnd type="none" w="sm" len="sm"/>
                </a:ln>
              </p:spPr>
              <p:txBody>
                <a:bodyPr/>
                <a:lstStyle/>
                <a:p>
                  <a:endParaRPr lang="en-US">
                    <a:solidFill>
                      <a:srgbClr val="FFFFFF"/>
                    </a:solidFill>
                  </a:endParaRPr>
                </a:p>
              </p:txBody>
            </p:sp>
            <p:sp>
              <p:nvSpPr>
                <p:cNvPr id="11336" name="Freeform 618"/>
                <p:cNvSpPr>
                  <a:spLocks/>
                </p:cNvSpPr>
                <p:nvPr/>
              </p:nvSpPr>
              <p:spPr bwMode="auto">
                <a:xfrm>
                  <a:off x="3667" y="1669"/>
                  <a:ext cx="876" cy="21"/>
                </a:xfrm>
                <a:custGeom>
                  <a:avLst/>
                  <a:gdLst>
                    <a:gd name="T0" fmla="*/ 0 w 876"/>
                    <a:gd name="T1" fmla="*/ 0 h 21"/>
                    <a:gd name="T2" fmla="*/ 875 w 876"/>
                    <a:gd name="T3" fmla="*/ 0 h 21"/>
                    <a:gd name="T4" fmla="*/ 875 w 876"/>
                    <a:gd name="T5" fmla="*/ 20 h 21"/>
                    <a:gd name="T6" fmla="*/ 0 w 876"/>
                    <a:gd name="T7" fmla="*/ 20 h 21"/>
                    <a:gd name="T8" fmla="*/ 0 w 876"/>
                    <a:gd name="T9" fmla="*/ 0 h 21"/>
                    <a:gd name="T10" fmla="*/ 0 60000 65536"/>
                    <a:gd name="T11" fmla="*/ 0 60000 65536"/>
                    <a:gd name="T12" fmla="*/ 0 60000 65536"/>
                    <a:gd name="T13" fmla="*/ 0 60000 65536"/>
                    <a:gd name="T14" fmla="*/ 0 60000 65536"/>
                    <a:gd name="T15" fmla="*/ 0 w 876"/>
                    <a:gd name="T16" fmla="*/ 0 h 21"/>
                    <a:gd name="T17" fmla="*/ 876 w 876"/>
                    <a:gd name="T18" fmla="*/ 21 h 21"/>
                  </a:gdLst>
                  <a:ahLst/>
                  <a:cxnLst>
                    <a:cxn ang="T10">
                      <a:pos x="T0" y="T1"/>
                    </a:cxn>
                    <a:cxn ang="T11">
                      <a:pos x="T2" y="T3"/>
                    </a:cxn>
                    <a:cxn ang="T12">
                      <a:pos x="T4" y="T5"/>
                    </a:cxn>
                    <a:cxn ang="T13">
                      <a:pos x="T6" y="T7"/>
                    </a:cxn>
                    <a:cxn ang="T14">
                      <a:pos x="T8" y="T9"/>
                    </a:cxn>
                  </a:cxnLst>
                  <a:rect l="T15" t="T16" r="T17" b="T18"/>
                  <a:pathLst>
                    <a:path w="876" h="21">
                      <a:moveTo>
                        <a:pt x="0" y="0"/>
                      </a:moveTo>
                      <a:lnTo>
                        <a:pt x="875" y="0"/>
                      </a:lnTo>
                      <a:lnTo>
                        <a:pt x="875" y="20"/>
                      </a:lnTo>
                      <a:lnTo>
                        <a:pt x="0" y="20"/>
                      </a:lnTo>
                      <a:lnTo>
                        <a:pt x="0" y="0"/>
                      </a:lnTo>
                    </a:path>
                  </a:pathLst>
                </a:custGeom>
                <a:solidFill>
                  <a:srgbClr val="287828"/>
                </a:solidFill>
                <a:ln w="9525" cap="rnd">
                  <a:noFill/>
                  <a:round/>
                  <a:headEnd type="none" w="sm" len="sm"/>
                  <a:tailEnd type="none" w="sm" len="sm"/>
                </a:ln>
              </p:spPr>
              <p:txBody>
                <a:bodyPr/>
                <a:lstStyle/>
                <a:p>
                  <a:endParaRPr lang="en-US">
                    <a:solidFill>
                      <a:srgbClr val="FFFFFF"/>
                    </a:solidFill>
                  </a:endParaRPr>
                </a:p>
              </p:txBody>
            </p:sp>
            <p:sp>
              <p:nvSpPr>
                <p:cNvPr id="11337" name="Freeform 619"/>
                <p:cNvSpPr>
                  <a:spLocks/>
                </p:cNvSpPr>
                <p:nvPr/>
              </p:nvSpPr>
              <p:spPr bwMode="auto">
                <a:xfrm>
                  <a:off x="3667" y="1679"/>
                  <a:ext cx="876" cy="22"/>
                </a:xfrm>
                <a:custGeom>
                  <a:avLst/>
                  <a:gdLst>
                    <a:gd name="T0" fmla="*/ 0 w 876"/>
                    <a:gd name="T1" fmla="*/ 0 h 22"/>
                    <a:gd name="T2" fmla="*/ 875 w 876"/>
                    <a:gd name="T3" fmla="*/ 0 h 22"/>
                    <a:gd name="T4" fmla="*/ 875 w 876"/>
                    <a:gd name="T5" fmla="*/ 21 h 22"/>
                    <a:gd name="T6" fmla="*/ 0 w 876"/>
                    <a:gd name="T7" fmla="*/ 21 h 22"/>
                    <a:gd name="T8" fmla="*/ 0 w 876"/>
                    <a:gd name="T9" fmla="*/ 0 h 22"/>
                    <a:gd name="T10" fmla="*/ 0 60000 65536"/>
                    <a:gd name="T11" fmla="*/ 0 60000 65536"/>
                    <a:gd name="T12" fmla="*/ 0 60000 65536"/>
                    <a:gd name="T13" fmla="*/ 0 60000 65536"/>
                    <a:gd name="T14" fmla="*/ 0 60000 65536"/>
                    <a:gd name="T15" fmla="*/ 0 w 876"/>
                    <a:gd name="T16" fmla="*/ 0 h 22"/>
                    <a:gd name="T17" fmla="*/ 876 w 876"/>
                    <a:gd name="T18" fmla="*/ 22 h 22"/>
                  </a:gdLst>
                  <a:ahLst/>
                  <a:cxnLst>
                    <a:cxn ang="T10">
                      <a:pos x="T0" y="T1"/>
                    </a:cxn>
                    <a:cxn ang="T11">
                      <a:pos x="T2" y="T3"/>
                    </a:cxn>
                    <a:cxn ang="T12">
                      <a:pos x="T4" y="T5"/>
                    </a:cxn>
                    <a:cxn ang="T13">
                      <a:pos x="T6" y="T7"/>
                    </a:cxn>
                    <a:cxn ang="T14">
                      <a:pos x="T8" y="T9"/>
                    </a:cxn>
                  </a:cxnLst>
                  <a:rect l="T15" t="T16" r="T17" b="T18"/>
                  <a:pathLst>
                    <a:path w="876" h="22">
                      <a:moveTo>
                        <a:pt x="0" y="0"/>
                      </a:moveTo>
                      <a:lnTo>
                        <a:pt x="875" y="0"/>
                      </a:lnTo>
                      <a:lnTo>
                        <a:pt x="875" y="21"/>
                      </a:lnTo>
                      <a:lnTo>
                        <a:pt x="0" y="21"/>
                      </a:lnTo>
                      <a:lnTo>
                        <a:pt x="0" y="0"/>
                      </a:lnTo>
                    </a:path>
                  </a:pathLst>
                </a:custGeom>
                <a:solidFill>
                  <a:srgbClr val="287020"/>
                </a:solidFill>
                <a:ln w="9525" cap="rnd">
                  <a:noFill/>
                  <a:round/>
                  <a:headEnd type="none" w="sm" len="sm"/>
                  <a:tailEnd type="none" w="sm" len="sm"/>
                </a:ln>
              </p:spPr>
              <p:txBody>
                <a:bodyPr/>
                <a:lstStyle/>
                <a:p>
                  <a:endParaRPr lang="en-US">
                    <a:solidFill>
                      <a:srgbClr val="FFFFFF"/>
                    </a:solidFill>
                  </a:endParaRPr>
                </a:p>
              </p:txBody>
            </p:sp>
            <p:sp>
              <p:nvSpPr>
                <p:cNvPr id="11338" name="Freeform 620"/>
                <p:cNvSpPr>
                  <a:spLocks/>
                </p:cNvSpPr>
                <p:nvPr/>
              </p:nvSpPr>
              <p:spPr bwMode="auto">
                <a:xfrm>
                  <a:off x="3667" y="1689"/>
                  <a:ext cx="876" cy="23"/>
                </a:xfrm>
                <a:custGeom>
                  <a:avLst/>
                  <a:gdLst>
                    <a:gd name="T0" fmla="*/ 0 w 876"/>
                    <a:gd name="T1" fmla="*/ 0 h 23"/>
                    <a:gd name="T2" fmla="*/ 875 w 876"/>
                    <a:gd name="T3" fmla="*/ 0 h 23"/>
                    <a:gd name="T4" fmla="*/ 875 w 876"/>
                    <a:gd name="T5" fmla="*/ 22 h 23"/>
                    <a:gd name="T6" fmla="*/ 0 w 876"/>
                    <a:gd name="T7" fmla="*/ 22 h 23"/>
                    <a:gd name="T8" fmla="*/ 0 w 876"/>
                    <a:gd name="T9" fmla="*/ 0 h 23"/>
                    <a:gd name="T10" fmla="*/ 0 60000 65536"/>
                    <a:gd name="T11" fmla="*/ 0 60000 65536"/>
                    <a:gd name="T12" fmla="*/ 0 60000 65536"/>
                    <a:gd name="T13" fmla="*/ 0 60000 65536"/>
                    <a:gd name="T14" fmla="*/ 0 60000 65536"/>
                    <a:gd name="T15" fmla="*/ 0 w 876"/>
                    <a:gd name="T16" fmla="*/ 0 h 23"/>
                    <a:gd name="T17" fmla="*/ 876 w 876"/>
                    <a:gd name="T18" fmla="*/ 23 h 23"/>
                  </a:gdLst>
                  <a:ahLst/>
                  <a:cxnLst>
                    <a:cxn ang="T10">
                      <a:pos x="T0" y="T1"/>
                    </a:cxn>
                    <a:cxn ang="T11">
                      <a:pos x="T2" y="T3"/>
                    </a:cxn>
                    <a:cxn ang="T12">
                      <a:pos x="T4" y="T5"/>
                    </a:cxn>
                    <a:cxn ang="T13">
                      <a:pos x="T6" y="T7"/>
                    </a:cxn>
                    <a:cxn ang="T14">
                      <a:pos x="T8" y="T9"/>
                    </a:cxn>
                  </a:cxnLst>
                  <a:rect l="T15" t="T16" r="T17" b="T18"/>
                  <a:pathLst>
                    <a:path w="876" h="23">
                      <a:moveTo>
                        <a:pt x="0" y="0"/>
                      </a:moveTo>
                      <a:lnTo>
                        <a:pt x="875" y="0"/>
                      </a:lnTo>
                      <a:lnTo>
                        <a:pt x="875" y="22"/>
                      </a:lnTo>
                      <a:lnTo>
                        <a:pt x="0" y="22"/>
                      </a:lnTo>
                      <a:lnTo>
                        <a:pt x="0" y="0"/>
                      </a:lnTo>
                    </a:path>
                  </a:pathLst>
                </a:custGeom>
                <a:solidFill>
                  <a:srgbClr val="206820"/>
                </a:solidFill>
                <a:ln w="9525" cap="rnd">
                  <a:noFill/>
                  <a:round/>
                  <a:headEnd type="none" w="sm" len="sm"/>
                  <a:tailEnd type="none" w="sm" len="sm"/>
                </a:ln>
              </p:spPr>
              <p:txBody>
                <a:bodyPr/>
                <a:lstStyle/>
                <a:p>
                  <a:endParaRPr lang="en-US">
                    <a:solidFill>
                      <a:srgbClr val="FFFFFF"/>
                    </a:solidFill>
                  </a:endParaRPr>
                </a:p>
              </p:txBody>
            </p:sp>
            <p:sp>
              <p:nvSpPr>
                <p:cNvPr id="11339" name="Freeform 621"/>
                <p:cNvSpPr>
                  <a:spLocks/>
                </p:cNvSpPr>
                <p:nvPr/>
              </p:nvSpPr>
              <p:spPr bwMode="auto">
                <a:xfrm>
                  <a:off x="3667" y="1698"/>
                  <a:ext cx="876" cy="21"/>
                </a:xfrm>
                <a:custGeom>
                  <a:avLst/>
                  <a:gdLst>
                    <a:gd name="T0" fmla="*/ 0 w 876"/>
                    <a:gd name="T1" fmla="*/ 0 h 21"/>
                    <a:gd name="T2" fmla="*/ 875 w 876"/>
                    <a:gd name="T3" fmla="*/ 0 h 21"/>
                    <a:gd name="T4" fmla="*/ 875 w 876"/>
                    <a:gd name="T5" fmla="*/ 20 h 21"/>
                    <a:gd name="T6" fmla="*/ 0 w 876"/>
                    <a:gd name="T7" fmla="*/ 20 h 21"/>
                    <a:gd name="T8" fmla="*/ 0 w 876"/>
                    <a:gd name="T9" fmla="*/ 0 h 21"/>
                    <a:gd name="T10" fmla="*/ 0 60000 65536"/>
                    <a:gd name="T11" fmla="*/ 0 60000 65536"/>
                    <a:gd name="T12" fmla="*/ 0 60000 65536"/>
                    <a:gd name="T13" fmla="*/ 0 60000 65536"/>
                    <a:gd name="T14" fmla="*/ 0 60000 65536"/>
                    <a:gd name="T15" fmla="*/ 0 w 876"/>
                    <a:gd name="T16" fmla="*/ 0 h 21"/>
                    <a:gd name="T17" fmla="*/ 876 w 876"/>
                    <a:gd name="T18" fmla="*/ 21 h 21"/>
                  </a:gdLst>
                  <a:ahLst/>
                  <a:cxnLst>
                    <a:cxn ang="T10">
                      <a:pos x="T0" y="T1"/>
                    </a:cxn>
                    <a:cxn ang="T11">
                      <a:pos x="T2" y="T3"/>
                    </a:cxn>
                    <a:cxn ang="T12">
                      <a:pos x="T4" y="T5"/>
                    </a:cxn>
                    <a:cxn ang="T13">
                      <a:pos x="T6" y="T7"/>
                    </a:cxn>
                    <a:cxn ang="T14">
                      <a:pos x="T8" y="T9"/>
                    </a:cxn>
                  </a:cxnLst>
                  <a:rect l="T15" t="T16" r="T17" b="T18"/>
                  <a:pathLst>
                    <a:path w="876" h="21">
                      <a:moveTo>
                        <a:pt x="0" y="0"/>
                      </a:moveTo>
                      <a:lnTo>
                        <a:pt x="875" y="0"/>
                      </a:lnTo>
                      <a:lnTo>
                        <a:pt x="875" y="20"/>
                      </a:lnTo>
                      <a:lnTo>
                        <a:pt x="0" y="20"/>
                      </a:lnTo>
                      <a:lnTo>
                        <a:pt x="0" y="0"/>
                      </a:lnTo>
                    </a:path>
                  </a:pathLst>
                </a:custGeom>
                <a:solidFill>
                  <a:srgbClr val="206020"/>
                </a:solidFill>
                <a:ln w="9525" cap="rnd">
                  <a:noFill/>
                  <a:round/>
                  <a:headEnd type="none" w="sm" len="sm"/>
                  <a:tailEnd type="none" w="sm" len="sm"/>
                </a:ln>
              </p:spPr>
              <p:txBody>
                <a:bodyPr/>
                <a:lstStyle/>
                <a:p>
                  <a:endParaRPr lang="en-US">
                    <a:solidFill>
                      <a:srgbClr val="FFFFFF"/>
                    </a:solidFill>
                  </a:endParaRPr>
                </a:p>
              </p:txBody>
            </p:sp>
            <p:sp>
              <p:nvSpPr>
                <p:cNvPr id="11340" name="Freeform 622"/>
                <p:cNvSpPr>
                  <a:spLocks/>
                </p:cNvSpPr>
                <p:nvPr/>
              </p:nvSpPr>
              <p:spPr bwMode="auto">
                <a:xfrm>
                  <a:off x="3667" y="1707"/>
                  <a:ext cx="876" cy="23"/>
                </a:xfrm>
                <a:custGeom>
                  <a:avLst/>
                  <a:gdLst>
                    <a:gd name="T0" fmla="*/ 0 w 876"/>
                    <a:gd name="T1" fmla="*/ 0 h 23"/>
                    <a:gd name="T2" fmla="*/ 875 w 876"/>
                    <a:gd name="T3" fmla="*/ 0 h 23"/>
                    <a:gd name="T4" fmla="*/ 875 w 876"/>
                    <a:gd name="T5" fmla="*/ 22 h 23"/>
                    <a:gd name="T6" fmla="*/ 0 w 876"/>
                    <a:gd name="T7" fmla="*/ 22 h 23"/>
                    <a:gd name="T8" fmla="*/ 0 w 876"/>
                    <a:gd name="T9" fmla="*/ 0 h 23"/>
                    <a:gd name="T10" fmla="*/ 0 60000 65536"/>
                    <a:gd name="T11" fmla="*/ 0 60000 65536"/>
                    <a:gd name="T12" fmla="*/ 0 60000 65536"/>
                    <a:gd name="T13" fmla="*/ 0 60000 65536"/>
                    <a:gd name="T14" fmla="*/ 0 60000 65536"/>
                    <a:gd name="T15" fmla="*/ 0 w 876"/>
                    <a:gd name="T16" fmla="*/ 0 h 23"/>
                    <a:gd name="T17" fmla="*/ 876 w 876"/>
                    <a:gd name="T18" fmla="*/ 23 h 23"/>
                  </a:gdLst>
                  <a:ahLst/>
                  <a:cxnLst>
                    <a:cxn ang="T10">
                      <a:pos x="T0" y="T1"/>
                    </a:cxn>
                    <a:cxn ang="T11">
                      <a:pos x="T2" y="T3"/>
                    </a:cxn>
                    <a:cxn ang="T12">
                      <a:pos x="T4" y="T5"/>
                    </a:cxn>
                    <a:cxn ang="T13">
                      <a:pos x="T6" y="T7"/>
                    </a:cxn>
                    <a:cxn ang="T14">
                      <a:pos x="T8" y="T9"/>
                    </a:cxn>
                  </a:cxnLst>
                  <a:rect l="T15" t="T16" r="T17" b="T18"/>
                  <a:pathLst>
                    <a:path w="876" h="23">
                      <a:moveTo>
                        <a:pt x="0" y="0"/>
                      </a:moveTo>
                      <a:lnTo>
                        <a:pt x="875" y="0"/>
                      </a:lnTo>
                      <a:lnTo>
                        <a:pt x="875" y="22"/>
                      </a:lnTo>
                      <a:lnTo>
                        <a:pt x="0" y="22"/>
                      </a:lnTo>
                      <a:lnTo>
                        <a:pt x="0" y="0"/>
                      </a:lnTo>
                    </a:path>
                  </a:pathLst>
                </a:custGeom>
                <a:solidFill>
                  <a:srgbClr val="205818"/>
                </a:solidFill>
                <a:ln w="9525" cap="rnd">
                  <a:noFill/>
                  <a:round/>
                  <a:headEnd type="none" w="sm" len="sm"/>
                  <a:tailEnd type="none" w="sm" len="sm"/>
                </a:ln>
              </p:spPr>
              <p:txBody>
                <a:bodyPr/>
                <a:lstStyle/>
                <a:p>
                  <a:endParaRPr lang="en-US">
                    <a:solidFill>
                      <a:srgbClr val="FFFFFF"/>
                    </a:solidFill>
                  </a:endParaRPr>
                </a:p>
              </p:txBody>
            </p:sp>
            <p:sp>
              <p:nvSpPr>
                <p:cNvPr id="11341" name="Freeform 623"/>
                <p:cNvSpPr>
                  <a:spLocks/>
                </p:cNvSpPr>
                <p:nvPr/>
              </p:nvSpPr>
              <p:spPr bwMode="auto">
                <a:xfrm>
                  <a:off x="3667" y="1718"/>
                  <a:ext cx="876" cy="21"/>
                </a:xfrm>
                <a:custGeom>
                  <a:avLst/>
                  <a:gdLst>
                    <a:gd name="T0" fmla="*/ 0 w 876"/>
                    <a:gd name="T1" fmla="*/ 0 h 21"/>
                    <a:gd name="T2" fmla="*/ 875 w 876"/>
                    <a:gd name="T3" fmla="*/ 0 h 21"/>
                    <a:gd name="T4" fmla="*/ 875 w 876"/>
                    <a:gd name="T5" fmla="*/ 20 h 21"/>
                    <a:gd name="T6" fmla="*/ 0 w 876"/>
                    <a:gd name="T7" fmla="*/ 20 h 21"/>
                    <a:gd name="T8" fmla="*/ 0 w 876"/>
                    <a:gd name="T9" fmla="*/ 0 h 21"/>
                    <a:gd name="T10" fmla="*/ 0 60000 65536"/>
                    <a:gd name="T11" fmla="*/ 0 60000 65536"/>
                    <a:gd name="T12" fmla="*/ 0 60000 65536"/>
                    <a:gd name="T13" fmla="*/ 0 60000 65536"/>
                    <a:gd name="T14" fmla="*/ 0 60000 65536"/>
                    <a:gd name="T15" fmla="*/ 0 w 876"/>
                    <a:gd name="T16" fmla="*/ 0 h 21"/>
                    <a:gd name="T17" fmla="*/ 876 w 876"/>
                    <a:gd name="T18" fmla="*/ 21 h 21"/>
                  </a:gdLst>
                  <a:ahLst/>
                  <a:cxnLst>
                    <a:cxn ang="T10">
                      <a:pos x="T0" y="T1"/>
                    </a:cxn>
                    <a:cxn ang="T11">
                      <a:pos x="T2" y="T3"/>
                    </a:cxn>
                    <a:cxn ang="T12">
                      <a:pos x="T4" y="T5"/>
                    </a:cxn>
                    <a:cxn ang="T13">
                      <a:pos x="T6" y="T7"/>
                    </a:cxn>
                    <a:cxn ang="T14">
                      <a:pos x="T8" y="T9"/>
                    </a:cxn>
                  </a:cxnLst>
                  <a:rect l="T15" t="T16" r="T17" b="T18"/>
                  <a:pathLst>
                    <a:path w="876" h="21">
                      <a:moveTo>
                        <a:pt x="0" y="0"/>
                      </a:moveTo>
                      <a:lnTo>
                        <a:pt x="875" y="0"/>
                      </a:lnTo>
                      <a:lnTo>
                        <a:pt x="875" y="20"/>
                      </a:lnTo>
                      <a:lnTo>
                        <a:pt x="0" y="20"/>
                      </a:lnTo>
                      <a:lnTo>
                        <a:pt x="0" y="0"/>
                      </a:lnTo>
                    </a:path>
                  </a:pathLst>
                </a:custGeom>
                <a:solidFill>
                  <a:srgbClr val="185018"/>
                </a:solidFill>
                <a:ln w="9525" cap="rnd">
                  <a:noFill/>
                  <a:round/>
                  <a:headEnd type="none" w="sm" len="sm"/>
                  <a:tailEnd type="none" w="sm" len="sm"/>
                </a:ln>
              </p:spPr>
              <p:txBody>
                <a:bodyPr/>
                <a:lstStyle/>
                <a:p>
                  <a:endParaRPr lang="en-US">
                    <a:solidFill>
                      <a:srgbClr val="FFFFFF"/>
                    </a:solidFill>
                  </a:endParaRPr>
                </a:p>
              </p:txBody>
            </p:sp>
            <p:sp>
              <p:nvSpPr>
                <p:cNvPr id="11342" name="Freeform 624"/>
                <p:cNvSpPr>
                  <a:spLocks/>
                </p:cNvSpPr>
                <p:nvPr/>
              </p:nvSpPr>
              <p:spPr bwMode="auto">
                <a:xfrm>
                  <a:off x="3667" y="1727"/>
                  <a:ext cx="876" cy="21"/>
                </a:xfrm>
                <a:custGeom>
                  <a:avLst/>
                  <a:gdLst>
                    <a:gd name="T0" fmla="*/ 0 w 876"/>
                    <a:gd name="T1" fmla="*/ 0 h 21"/>
                    <a:gd name="T2" fmla="*/ 875 w 876"/>
                    <a:gd name="T3" fmla="*/ 0 h 21"/>
                    <a:gd name="T4" fmla="*/ 875 w 876"/>
                    <a:gd name="T5" fmla="*/ 20 h 21"/>
                    <a:gd name="T6" fmla="*/ 0 w 876"/>
                    <a:gd name="T7" fmla="*/ 20 h 21"/>
                    <a:gd name="T8" fmla="*/ 0 w 876"/>
                    <a:gd name="T9" fmla="*/ 0 h 21"/>
                    <a:gd name="T10" fmla="*/ 0 60000 65536"/>
                    <a:gd name="T11" fmla="*/ 0 60000 65536"/>
                    <a:gd name="T12" fmla="*/ 0 60000 65536"/>
                    <a:gd name="T13" fmla="*/ 0 60000 65536"/>
                    <a:gd name="T14" fmla="*/ 0 60000 65536"/>
                    <a:gd name="T15" fmla="*/ 0 w 876"/>
                    <a:gd name="T16" fmla="*/ 0 h 21"/>
                    <a:gd name="T17" fmla="*/ 876 w 876"/>
                    <a:gd name="T18" fmla="*/ 21 h 21"/>
                  </a:gdLst>
                  <a:ahLst/>
                  <a:cxnLst>
                    <a:cxn ang="T10">
                      <a:pos x="T0" y="T1"/>
                    </a:cxn>
                    <a:cxn ang="T11">
                      <a:pos x="T2" y="T3"/>
                    </a:cxn>
                    <a:cxn ang="T12">
                      <a:pos x="T4" y="T5"/>
                    </a:cxn>
                    <a:cxn ang="T13">
                      <a:pos x="T6" y="T7"/>
                    </a:cxn>
                    <a:cxn ang="T14">
                      <a:pos x="T8" y="T9"/>
                    </a:cxn>
                  </a:cxnLst>
                  <a:rect l="T15" t="T16" r="T17" b="T18"/>
                  <a:pathLst>
                    <a:path w="876" h="21">
                      <a:moveTo>
                        <a:pt x="0" y="0"/>
                      </a:moveTo>
                      <a:lnTo>
                        <a:pt x="875" y="0"/>
                      </a:lnTo>
                      <a:lnTo>
                        <a:pt x="875" y="20"/>
                      </a:lnTo>
                      <a:lnTo>
                        <a:pt x="0" y="20"/>
                      </a:lnTo>
                      <a:lnTo>
                        <a:pt x="0" y="0"/>
                      </a:lnTo>
                    </a:path>
                  </a:pathLst>
                </a:custGeom>
                <a:solidFill>
                  <a:srgbClr val="184818"/>
                </a:solidFill>
                <a:ln w="9525" cap="rnd">
                  <a:noFill/>
                  <a:round/>
                  <a:headEnd type="none" w="sm" len="sm"/>
                  <a:tailEnd type="none" w="sm" len="sm"/>
                </a:ln>
              </p:spPr>
              <p:txBody>
                <a:bodyPr/>
                <a:lstStyle/>
                <a:p>
                  <a:endParaRPr lang="en-US">
                    <a:solidFill>
                      <a:srgbClr val="FFFFFF"/>
                    </a:solidFill>
                  </a:endParaRPr>
                </a:p>
              </p:txBody>
            </p:sp>
            <p:sp>
              <p:nvSpPr>
                <p:cNvPr id="11343" name="Freeform 625"/>
                <p:cNvSpPr>
                  <a:spLocks/>
                </p:cNvSpPr>
                <p:nvPr/>
              </p:nvSpPr>
              <p:spPr bwMode="auto">
                <a:xfrm>
                  <a:off x="3667" y="1735"/>
                  <a:ext cx="876" cy="23"/>
                </a:xfrm>
                <a:custGeom>
                  <a:avLst/>
                  <a:gdLst>
                    <a:gd name="T0" fmla="*/ 0 w 876"/>
                    <a:gd name="T1" fmla="*/ 0 h 23"/>
                    <a:gd name="T2" fmla="*/ 875 w 876"/>
                    <a:gd name="T3" fmla="*/ 0 h 23"/>
                    <a:gd name="T4" fmla="*/ 875 w 876"/>
                    <a:gd name="T5" fmla="*/ 22 h 23"/>
                    <a:gd name="T6" fmla="*/ 0 w 876"/>
                    <a:gd name="T7" fmla="*/ 22 h 23"/>
                    <a:gd name="T8" fmla="*/ 0 w 876"/>
                    <a:gd name="T9" fmla="*/ 0 h 23"/>
                    <a:gd name="T10" fmla="*/ 0 60000 65536"/>
                    <a:gd name="T11" fmla="*/ 0 60000 65536"/>
                    <a:gd name="T12" fmla="*/ 0 60000 65536"/>
                    <a:gd name="T13" fmla="*/ 0 60000 65536"/>
                    <a:gd name="T14" fmla="*/ 0 60000 65536"/>
                    <a:gd name="T15" fmla="*/ 0 w 876"/>
                    <a:gd name="T16" fmla="*/ 0 h 23"/>
                    <a:gd name="T17" fmla="*/ 876 w 876"/>
                    <a:gd name="T18" fmla="*/ 23 h 23"/>
                  </a:gdLst>
                  <a:ahLst/>
                  <a:cxnLst>
                    <a:cxn ang="T10">
                      <a:pos x="T0" y="T1"/>
                    </a:cxn>
                    <a:cxn ang="T11">
                      <a:pos x="T2" y="T3"/>
                    </a:cxn>
                    <a:cxn ang="T12">
                      <a:pos x="T4" y="T5"/>
                    </a:cxn>
                    <a:cxn ang="T13">
                      <a:pos x="T6" y="T7"/>
                    </a:cxn>
                    <a:cxn ang="T14">
                      <a:pos x="T8" y="T9"/>
                    </a:cxn>
                  </a:cxnLst>
                  <a:rect l="T15" t="T16" r="T17" b="T18"/>
                  <a:pathLst>
                    <a:path w="876" h="23">
                      <a:moveTo>
                        <a:pt x="0" y="0"/>
                      </a:moveTo>
                      <a:lnTo>
                        <a:pt x="875" y="0"/>
                      </a:lnTo>
                      <a:lnTo>
                        <a:pt x="875" y="22"/>
                      </a:lnTo>
                      <a:lnTo>
                        <a:pt x="0" y="22"/>
                      </a:lnTo>
                      <a:lnTo>
                        <a:pt x="0" y="0"/>
                      </a:lnTo>
                    </a:path>
                  </a:pathLst>
                </a:custGeom>
                <a:solidFill>
                  <a:srgbClr val="104010"/>
                </a:solidFill>
                <a:ln w="9525" cap="rnd">
                  <a:noFill/>
                  <a:round/>
                  <a:headEnd type="none" w="sm" len="sm"/>
                  <a:tailEnd type="none" w="sm" len="sm"/>
                </a:ln>
              </p:spPr>
              <p:txBody>
                <a:bodyPr/>
                <a:lstStyle/>
                <a:p>
                  <a:endParaRPr lang="en-US">
                    <a:solidFill>
                      <a:srgbClr val="FFFFFF"/>
                    </a:solidFill>
                  </a:endParaRPr>
                </a:p>
              </p:txBody>
            </p:sp>
            <p:sp>
              <p:nvSpPr>
                <p:cNvPr id="11344" name="Rectangle 626"/>
                <p:cNvSpPr>
                  <a:spLocks noChangeArrowheads="1"/>
                </p:cNvSpPr>
                <p:nvPr/>
              </p:nvSpPr>
              <p:spPr bwMode="auto">
                <a:xfrm>
                  <a:off x="3736" y="1647"/>
                  <a:ext cx="115" cy="63"/>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sp>
              <p:nvSpPr>
                <p:cNvPr id="11345" name="Rectangle 627" descr="Narrow vertical"/>
                <p:cNvSpPr>
                  <a:spLocks noChangeArrowheads="1"/>
                </p:cNvSpPr>
                <p:nvPr/>
              </p:nvSpPr>
              <p:spPr bwMode="auto">
                <a:xfrm>
                  <a:off x="3694" y="1748"/>
                  <a:ext cx="390" cy="17"/>
                </a:xfrm>
                <a:prstGeom prst="rect">
                  <a:avLst/>
                </a:prstGeom>
                <a:pattFill prst="narVert">
                  <a:fgClr>
                    <a:srgbClr val="FF9900"/>
                  </a:fgClr>
                  <a:bgClr>
                    <a:srgbClr val="FFFF00"/>
                  </a:bgClr>
                </a:pattFill>
                <a:ln w="12700">
                  <a:solidFill>
                    <a:srgbClr val="000000"/>
                  </a:solidFill>
                  <a:miter lim="800000"/>
                  <a:headEnd/>
                  <a:tailEnd/>
                </a:ln>
              </p:spPr>
              <p:txBody>
                <a:bodyPr wrap="none" anchor="ctr"/>
                <a:lstStyle/>
                <a:p>
                  <a:endParaRPr lang="en-US">
                    <a:solidFill>
                      <a:srgbClr val="FFFFFF"/>
                    </a:solidFill>
                  </a:endParaRPr>
                </a:p>
              </p:txBody>
            </p:sp>
            <p:sp>
              <p:nvSpPr>
                <p:cNvPr id="11346" name="Rectangle 628" descr="Narrow vertical"/>
                <p:cNvSpPr>
                  <a:spLocks noChangeArrowheads="1"/>
                </p:cNvSpPr>
                <p:nvPr/>
              </p:nvSpPr>
              <p:spPr bwMode="auto">
                <a:xfrm>
                  <a:off x="4127" y="1748"/>
                  <a:ext cx="390" cy="17"/>
                </a:xfrm>
                <a:prstGeom prst="rect">
                  <a:avLst/>
                </a:prstGeom>
                <a:pattFill prst="narVert">
                  <a:fgClr>
                    <a:srgbClr val="FF9900"/>
                  </a:fgClr>
                  <a:bgClr>
                    <a:srgbClr val="FFFF00"/>
                  </a:bgClr>
                </a:pattFill>
                <a:ln w="12700">
                  <a:solidFill>
                    <a:srgbClr val="000000"/>
                  </a:solidFill>
                  <a:miter lim="800000"/>
                  <a:headEnd/>
                  <a:tailEnd/>
                </a:ln>
              </p:spPr>
              <p:txBody>
                <a:bodyPr wrap="none" anchor="ctr"/>
                <a:lstStyle/>
                <a:p>
                  <a:endParaRPr lang="en-US">
                    <a:solidFill>
                      <a:srgbClr val="FFFFFF"/>
                    </a:solidFill>
                  </a:endParaRPr>
                </a:p>
              </p:txBody>
            </p:sp>
            <p:sp>
              <p:nvSpPr>
                <p:cNvPr id="11347" name="Rectangle 629"/>
                <p:cNvSpPr>
                  <a:spLocks noChangeArrowheads="1"/>
                </p:cNvSpPr>
                <p:nvPr/>
              </p:nvSpPr>
              <p:spPr bwMode="auto">
                <a:xfrm>
                  <a:off x="3894" y="1647"/>
                  <a:ext cx="119" cy="61"/>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sp>
              <p:nvSpPr>
                <p:cNvPr id="11348" name="Rectangle 630"/>
                <p:cNvSpPr>
                  <a:spLocks noChangeArrowheads="1"/>
                </p:cNvSpPr>
                <p:nvPr/>
              </p:nvSpPr>
              <p:spPr bwMode="auto">
                <a:xfrm>
                  <a:off x="4053" y="1647"/>
                  <a:ext cx="117" cy="63"/>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sp>
              <p:nvSpPr>
                <p:cNvPr id="11349" name="Rectangle 631"/>
                <p:cNvSpPr>
                  <a:spLocks noChangeArrowheads="1"/>
                </p:cNvSpPr>
                <p:nvPr/>
              </p:nvSpPr>
              <p:spPr bwMode="auto">
                <a:xfrm>
                  <a:off x="4212" y="1647"/>
                  <a:ext cx="116" cy="61"/>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sp>
              <p:nvSpPr>
                <p:cNvPr id="11350" name="Rectangle 632"/>
                <p:cNvSpPr>
                  <a:spLocks noChangeArrowheads="1"/>
                </p:cNvSpPr>
                <p:nvPr/>
              </p:nvSpPr>
              <p:spPr bwMode="auto">
                <a:xfrm>
                  <a:off x="4370" y="1647"/>
                  <a:ext cx="118" cy="61"/>
                </a:xfrm>
                <a:prstGeom prst="rect">
                  <a:avLst/>
                </a:prstGeom>
                <a:solidFill>
                  <a:srgbClr val="474747"/>
                </a:solidFill>
                <a:ln w="12700">
                  <a:solidFill>
                    <a:srgbClr val="5F5F5F"/>
                  </a:solidFill>
                  <a:miter lim="800000"/>
                  <a:headEnd/>
                  <a:tailEnd/>
                </a:ln>
              </p:spPr>
              <p:txBody>
                <a:bodyPr wrap="none" anchor="ctr"/>
                <a:lstStyle/>
                <a:p>
                  <a:endParaRPr lang="en-US">
                    <a:solidFill>
                      <a:srgbClr val="FFFFFF"/>
                    </a:solidFill>
                  </a:endParaRPr>
                </a:p>
              </p:txBody>
            </p:sp>
          </p:grpSp>
        </p:grpSp>
      </p:grpSp>
      <p:sp>
        <p:nvSpPr>
          <p:cNvPr id="409604" name="Rectangle 4"/>
          <p:cNvSpPr>
            <a:spLocks noGrp="1" noChangeArrowheads="1"/>
          </p:cNvSpPr>
          <p:nvPr>
            <p:ph type="title"/>
          </p:nvPr>
        </p:nvSpPr>
        <p:spPr/>
        <p:txBody>
          <a:bodyPr/>
          <a:lstStyle/>
          <a:p>
            <a:r>
              <a:rPr lang="en-US" smtClean="0"/>
              <a:t>Nehalem Based System Architecture</a:t>
            </a:r>
            <a:endParaRPr lang="en-US"/>
          </a:p>
        </p:txBody>
      </p:sp>
      <p:sp>
        <p:nvSpPr>
          <p:cNvPr id="409605" name="Rectangle 5"/>
          <p:cNvSpPr>
            <a:spLocks noGrp="1" noChangeArrowheads="1"/>
          </p:cNvSpPr>
          <p:nvPr>
            <p:ph type="body" sz="half" idx="4294967295"/>
          </p:nvPr>
        </p:nvSpPr>
        <p:spPr>
          <a:xfrm>
            <a:off x="1657350" y="4254500"/>
            <a:ext cx="7486650" cy="2235200"/>
          </a:xfrm>
        </p:spPr>
        <p:txBody>
          <a:bodyPr lIns="91352" tIns="45678" rIns="91352" bIns="45678" anchorCtr="1"/>
          <a:lstStyle/>
          <a:p>
            <a:pPr marL="0" indent="0" algn="ctr" defTabSz="914400" eaLnBrk="1" hangingPunct="1">
              <a:lnSpc>
                <a:spcPct val="130000"/>
              </a:lnSpc>
              <a:spcBef>
                <a:spcPct val="0"/>
              </a:spcBef>
              <a:buFontTx/>
              <a:buNone/>
              <a:defRPr/>
            </a:pPr>
            <a:r>
              <a:rPr lang="en-US" sz="1800" dirty="0" smtClean="0">
                <a:solidFill>
                  <a:schemeClr val="tx1"/>
                </a:solidFill>
                <a:effectLst>
                  <a:outerShdw blurRad="38100" dist="38100" dir="2700000" algn="tl">
                    <a:srgbClr val="000000"/>
                  </a:outerShdw>
                </a:effectLst>
              </a:rPr>
              <a:t>2, 4, 8 Cores per socket, two logical processors per core</a:t>
            </a:r>
            <a:br>
              <a:rPr lang="en-US" sz="1800" dirty="0" smtClean="0">
                <a:solidFill>
                  <a:schemeClr val="tx1"/>
                </a:solidFill>
                <a:effectLst>
                  <a:outerShdw blurRad="38100" dist="38100" dir="2700000" algn="tl">
                    <a:srgbClr val="000000"/>
                  </a:outerShdw>
                </a:effectLst>
              </a:rPr>
            </a:br>
            <a:r>
              <a:rPr lang="en-US" sz="1800" dirty="0" smtClean="0">
                <a:solidFill>
                  <a:schemeClr val="tx1"/>
                </a:solidFill>
                <a:effectLst>
                  <a:outerShdw blurRad="38100" dist="38100" dir="2700000" algn="tl">
                    <a:srgbClr val="000000"/>
                  </a:outerShdw>
                </a:effectLst>
              </a:rPr>
              <a:t>Expect large Nehalem-EX systems with 128-256 logical processors </a:t>
            </a:r>
            <a:br>
              <a:rPr lang="en-US" sz="1800" dirty="0" smtClean="0">
                <a:solidFill>
                  <a:schemeClr val="tx1"/>
                </a:solidFill>
                <a:effectLst>
                  <a:outerShdw blurRad="38100" dist="38100" dir="2700000" algn="tl">
                    <a:srgbClr val="000000"/>
                  </a:outerShdw>
                </a:effectLst>
              </a:rPr>
            </a:br>
            <a:r>
              <a:rPr lang="en-US" sz="1800" dirty="0" smtClean="0">
                <a:solidFill>
                  <a:schemeClr val="tx1"/>
                </a:solidFill>
                <a:effectLst>
                  <a:outerShdw blurRad="38100" dist="38100" dir="2700000" algn="tl">
                    <a:srgbClr val="000000"/>
                  </a:outerShdw>
                </a:effectLst>
              </a:rPr>
              <a:t>Intel® </a:t>
            </a:r>
            <a:r>
              <a:rPr lang="en-US" sz="1800" dirty="0" err="1" smtClean="0">
                <a:solidFill>
                  <a:schemeClr val="tx1"/>
                </a:solidFill>
                <a:effectLst>
                  <a:outerShdw blurRad="38100" dist="38100" dir="2700000" algn="tl">
                    <a:srgbClr val="000000"/>
                  </a:outerShdw>
                </a:effectLst>
              </a:rPr>
              <a:t>QuickPath</a:t>
            </a:r>
            <a:r>
              <a:rPr lang="en-US" sz="1800" dirty="0" smtClean="0">
                <a:solidFill>
                  <a:schemeClr val="tx1"/>
                </a:solidFill>
                <a:effectLst>
                  <a:outerShdw blurRad="38100" dist="38100" dir="2700000" algn="tl">
                    <a:srgbClr val="000000"/>
                  </a:outerShdw>
                </a:effectLst>
              </a:rPr>
              <a:t> Architecture</a:t>
            </a:r>
          </a:p>
          <a:p>
            <a:pPr marL="0" indent="0" algn="ctr" defTabSz="914400" eaLnBrk="1" hangingPunct="1">
              <a:lnSpc>
                <a:spcPct val="130000"/>
              </a:lnSpc>
              <a:spcBef>
                <a:spcPct val="0"/>
              </a:spcBef>
              <a:buFontTx/>
              <a:buNone/>
              <a:defRPr/>
            </a:pPr>
            <a:r>
              <a:rPr lang="en-US" sz="1800" dirty="0" smtClean="0">
                <a:solidFill>
                  <a:schemeClr val="tx1"/>
                </a:solidFill>
                <a:effectLst>
                  <a:outerShdw blurRad="38100" dist="38100" dir="2700000" algn="tl">
                    <a:srgbClr val="000000"/>
                  </a:outerShdw>
                </a:effectLst>
              </a:rPr>
              <a:t>Integrated Memory Controller</a:t>
            </a:r>
          </a:p>
          <a:p>
            <a:pPr marL="0" indent="0" algn="ctr" defTabSz="914400" eaLnBrk="1" hangingPunct="1">
              <a:lnSpc>
                <a:spcPct val="130000"/>
              </a:lnSpc>
              <a:spcBef>
                <a:spcPct val="0"/>
              </a:spcBef>
              <a:buFontTx/>
              <a:buNone/>
              <a:defRPr/>
            </a:pPr>
            <a:r>
              <a:rPr lang="en-US" sz="1800" dirty="0" smtClean="0">
                <a:solidFill>
                  <a:schemeClr val="tx1"/>
                </a:solidFill>
                <a:effectLst>
                  <a:outerShdw blurRad="38100" dist="38100" dir="2700000" algn="tl">
                    <a:srgbClr val="000000"/>
                  </a:outerShdw>
                </a:effectLst>
              </a:rPr>
              <a:t>Buffered or Un-buffered Memory</a:t>
            </a:r>
            <a:br>
              <a:rPr lang="en-US" sz="1800" dirty="0" smtClean="0">
                <a:solidFill>
                  <a:schemeClr val="tx1"/>
                </a:solidFill>
                <a:effectLst>
                  <a:outerShdw blurRad="38100" dist="38100" dir="2700000" algn="tl">
                    <a:srgbClr val="000000"/>
                  </a:outerShdw>
                </a:effectLst>
              </a:rPr>
            </a:br>
            <a:r>
              <a:rPr lang="en-US" sz="1800" dirty="0" smtClean="0">
                <a:solidFill>
                  <a:schemeClr val="tx1"/>
                </a:solidFill>
                <a:effectLst>
                  <a:outerShdw blurRad="38100" dist="38100" dir="2700000" algn="tl">
                    <a:srgbClr val="000000"/>
                  </a:outerShdw>
                </a:effectLst>
              </a:rPr>
              <a:t>*Optional Integrated Graphics</a:t>
            </a:r>
          </a:p>
        </p:txBody>
      </p:sp>
      <p:grpSp>
        <p:nvGrpSpPr>
          <p:cNvPr id="11914" name="Group 646"/>
          <p:cNvGrpSpPr>
            <a:grpSpLocks/>
          </p:cNvGrpSpPr>
          <p:nvPr/>
        </p:nvGrpSpPr>
        <p:grpSpPr bwMode="auto">
          <a:xfrm>
            <a:off x="2616200" y="4017963"/>
            <a:ext cx="3892550" cy="212725"/>
            <a:chOff x="3308" y="2731"/>
            <a:chExt cx="2452" cy="134"/>
          </a:xfrm>
        </p:grpSpPr>
        <p:sp>
          <p:nvSpPr>
            <p:cNvPr id="409809" name="Rectangle 209"/>
            <p:cNvSpPr>
              <a:spLocks noChangeArrowheads="1"/>
            </p:cNvSpPr>
            <p:nvPr/>
          </p:nvSpPr>
          <p:spPr bwMode="auto">
            <a:xfrm>
              <a:off x="3308" y="2731"/>
              <a:ext cx="2452" cy="134"/>
            </a:xfrm>
            <a:prstGeom prst="rect">
              <a:avLst/>
            </a:prstGeom>
            <a:noFill/>
            <a:ln w="9525">
              <a:noFill/>
              <a:miter lim="800000"/>
              <a:headEnd/>
              <a:tailEnd/>
            </a:ln>
          </p:spPr>
          <p:txBody>
            <a:bodyPr lIns="0" tIns="0" rIns="0" bIns="0">
              <a:spAutoFit/>
            </a:bodyPr>
            <a:lstStyle/>
            <a:p>
              <a:pPr algn="ctr" eaLnBrk="0" hangingPunct="0">
                <a:defRPr/>
              </a:pPr>
              <a:r>
                <a:rPr lang="en-US" sz="1400">
                  <a:solidFill>
                    <a:srgbClr val="FFFFFF"/>
                  </a:solidFill>
                  <a:effectLst>
                    <a:outerShdw blurRad="38100" dist="38100" dir="2700000" algn="tl">
                      <a:srgbClr val="000000"/>
                    </a:outerShdw>
                  </a:effectLst>
                  <a:latin typeface="Neo Sans Intel Medium" pitchFamily="34" charset="0"/>
                  <a:cs typeface="Arial" pitchFamily="34" charset="0"/>
                </a:rPr>
                <a:t>Intel QuickPath Interconnect</a:t>
              </a:r>
            </a:p>
          </p:txBody>
        </p:sp>
        <p:sp>
          <p:nvSpPr>
            <p:cNvPr id="11321" name="Line 208"/>
            <p:cNvSpPr>
              <a:spLocks noChangeShapeType="1"/>
            </p:cNvSpPr>
            <p:nvPr/>
          </p:nvSpPr>
          <p:spPr bwMode="auto">
            <a:xfrm flipV="1">
              <a:off x="3526" y="2805"/>
              <a:ext cx="212" cy="0"/>
            </a:xfrm>
            <a:prstGeom prst="line">
              <a:avLst/>
            </a:prstGeom>
            <a:noFill/>
            <a:ln w="127000">
              <a:solidFill>
                <a:schemeClr val="tx2"/>
              </a:solidFill>
              <a:round/>
              <a:headEnd/>
              <a:tailEnd/>
            </a:ln>
          </p:spPr>
          <p:txBody>
            <a:bodyPr/>
            <a:lstStyle/>
            <a:p>
              <a:endParaRPr lang="en-US"/>
            </a:p>
          </p:txBody>
        </p:sp>
      </p:grpSp>
      <p:sp>
        <p:nvSpPr>
          <p:cNvPr id="11300" name="Line 653"/>
          <p:cNvSpPr>
            <a:spLocks noChangeShapeType="1"/>
          </p:cNvSpPr>
          <p:nvPr/>
        </p:nvSpPr>
        <p:spPr bwMode="auto">
          <a:xfrm>
            <a:off x="5956300" y="2368550"/>
            <a:ext cx="0" cy="641350"/>
          </a:xfrm>
          <a:prstGeom prst="line">
            <a:avLst/>
          </a:prstGeom>
          <a:noFill/>
          <a:ln w="76200">
            <a:solidFill>
              <a:schemeClr val="tx2"/>
            </a:solidFill>
            <a:round/>
            <a:headEnd/>
            <a:tailEnd/>
          </a:ln>
        </p:spPr>
        <p:txBody>
          <a:bodyPr/>
          <a:lstStyle/>
          <a:p>
            <a:endParaRPr lang="en-US"/>
          </a:p>
        </p:txBody>
      </p:sp>
      <p:sp>
        <p:nvSpPr>
          <p:cNvPr id="11301" name="Line 654"/>
          <p:cNvSpPr>
            <a:spLocks noChangeShapeType="1"/>
          </p:cNvSpPr>
          <p:nvPr/>
        </p:nvSpPr>
        <p:spPr bwMode="auto">
          <a:xfrm>
            <a:off x="7042150" y="2273300"/>
            <a:ext cx="0" cy="641350"/>
          </a:xfrm>
          <a:prstGeom prst="line">
            <a:avLst/>
          </a:prstGeom>
          <a:noFill/>
          <a:ln w="76200">
            <a:solidFill>
              <a:schemeClr val="tx2"/>
            </a:solidFill>
            <a:round/>
            <a:headEnd/>
            <a:tailEnd/>
          </a:ln>
        </p:spPr>
        <p:txBody>
          <a:bodyPr/>
          <a:lstStyle/>
          <a:p>
            <a:endParaRPr lang="en-US"/>
          </a:p>
        </p:txBody>
      </p:sp>
      <p:sp>
        <p:nvSpPr>
          <p:cNvPr id="11302" name="Line 655"/>
          <p:cNvSpPr>
            <a:spLocks noChangeShapeType="1"/>
          </p:cNvSpPr>
          <p:nvPr/>
        </p:nvSpPr>
        <p:spPr bwMode="auto">
          <a:xfrm rot="5400000">
            <a:off x="6464300" y="1803400"/>
            <a:ext cx="0" cy="641350"/>
          </a:xfrm>
          <a:prstGeom prst="line">
            <a:avLst/>
          </a:prstGeom>
          <a:noFill/>
          <a:ln w="76200">
            <a:solidFill>
              <a:schemeClr val="tx2"/>
            </a:solidFill>
            <a:round/>
            <a:headEnd/>
            <a:tailEnd/>
          </a:ln>
        </p:spPr>
        <p:txBody>
          <a:bodyPr/>
          <a:lstStyle/>
          <a:p>
            <a:endParaRPr lang="en-US"/>
          </a:p>
        </p:txBody>
      </p:sp>
      <p:sp>
        <p:nvSpPr>
          <p:cNvPr id="11303" name="Line 656"/>
          <p:cNvSpPr>
            <a:spLocks noChangeShapeType="1"/>
          </p:cNvSpPr>
          <p:nvPr/>
        </p:nvSpPr>
        <p:spPr bwMode="auto">
          <a:xfrm rot="5400000">
            <a:off x="6572250" y="2819400"/>
            <a:ext cx="0" cy="641350"/>
          </a:xfrm>
          <a:prstGeom prst="line">
            <a:avLst/>
          </a:prstGeom>
          <a:noFill/>
          <a:ln w="76200">
            <a:solidFill>
              <a:schemeClr val="tx2"/>
            </a:solidFill>
            <a:round/>
            <a:headEnd/>
            <a:tailEnd/>
          </a:ln>
        </p:spPr>
        <p:txBody>
          <a:bodyPr/>
          <a:lstStyle/>
          <a:p>
            <a:endParaRPr lang="en-US"/>
          </a:p>
        </p:txBody>
      </p:sp>
      <p:sp>
        <p:nvSpPr>
          <p:cNvPr id="11304" name="Line 657"/>
          <p:cNvSpPr>
            <a:spLocks noChangeShapeType="1"/>
          </p:cNvSpPr>
          <p:nvPr/>
        </p:nvSpPr>
        <p:spPr bwMode="auto">
          <a:xfrm rot="16200000" flipV="1">
            <a:off x="7292975" y="2003425"/>
            <a:ext cx="444500" cy="685800"/>
          </a:xfrm>
          <a:prstGeom prst="line">
            <a:avLst/>
          </a:prstGeom>
          <a:noFill/>
          <a:ln w="76200">
            <a:solidFill>
              <a:schemeClr val="tx2"/>
            </a:solidFill>
            <a:round/>
            <a:headEnd/>
            <a:tailEnd/>
          </a:ln>
        </p:spPr>
        <p:txBody>
          <a:bodyPr/>
          <a:lstStyle/>
          <a:p>
            <a:endParaRPr lang="en-US"/>
          </a:p>
        </p:txBody>
      </p:sp>
      <p:sp>
        <p:nvSpPr>
          <p:cNvPr id="11305" name="Line 658"/>
          <p:cNvSpPr>
            <a:spLocks noChangeShapeType="1"/>
          </p:cNvSpPr>
          <p:nvPr/>
        </p:nvSpPr>
        <p:spPr bwMode="auto">
          <a:xfrm rot="5400000">
            <a:off x="7292975" y="2625725"/>
            <a:ext cx="444500" cy="685800"/>
          </a:xfrm>
          <a:prstGeom prst="line">
            <a:avLst/>
          </a:prstGeom>
          <a:noFill/>
          <a:ln w="76200">
            <a:solidFill>
              <a:schemeClr val="tx2"/>
            </a:solidFill>
            <a:round/>
            <a:headEnd/>
            <a:tailEnd/>
          </a:ln>
        </p:spPr>
        <p:txBody>
          <a:bodyPr/>
          <a:lstStyle/>
          <a:p>
            <a:endParaRPr lang="en-US"/>
          </a:p>
        </p:txBody>
      </p:sp>
      <p:sp>
        <p:nvSpPr>
          <p:cNvPr id="11306" name="Line 659"/>
          <p:cNvSpPr>
            <a:spLocks noChangeShapeType="1"/>
          </p:cNvSpPr>
          <p:nvPr/>
        </p:nvSpPr>
        <p:spPr bwMode="auto">
          <a:xfrm rot="5400000" flipH="1" flipV="1">
            <a:off x="5260975" y="1984375"/>
            <a:ext cx="444500" cy="685800"/>
          </a:xfrm>
          <a:prstGeom prst="line">
            <a:avLst/>
          </a:prstGeom>
          <a:noFill/>
          <a:ln w="76200">
            <a:solidFill>
              <a:schemeClr val="tx2"/>
            </a:solidFill>
            <a:round/>
            <a:headEnd/>
            <a:tailEnd/>
          </a:ln>
        </p:spPr>
        <p:txBody>
          <a:bodyPr/>
          <a:lstStyle/>
          <a:p>
            <a:endParaRPr lang="en-US"/>
          </a:p>
        </p:txBody>
      </p:sp>
      <p:sp>
        <p:nvSpPr>
          <p:cNvPr id="11307" name="Line 660"/>
          <p:cNvSpPr>
            <a:spLocks noChangeShapeType="1"/>
          </p:cNvSpPr>
          <p:nvPr/>
        </p:nvSpPr>
        <p:spPr bwMode="auto">
          <a:xfrm rot="16200000" flipH="1">
            <a:off x="5260975" y="2606675"/>
            <a:ext cx="444500" cy="685800"/>
          </a:xfrm>
          <a:prstGeom prst="line">
            <a:avLst/>
          </a:prstGeom>
          <a:noFill/>
          <a:ln w="76200">
            <a:solidFill>
              <a:schemeClr val="tx2"/>
            </a:solidFill>
            <a:round/>
            <a:headEnd/>
            <a:tailEnd/>
          </a:ln>
        </p:spPr>
        <p:txBody>
          <a:bodyPr/>
          <a:lstStyle/>
          <a:p>
            <a:endParaRPr lang="en-US"/>
          </a:p>
        </p:txBody>
      </p:sp>
      <p:pic>
        <p:nvPicPr>
          <p:cNvPr id="11308" name="Picture 637" descr="chip3"/>
          <p:cNvPicPr>
            <a:picLocks noChangeAspect="1" noChangeArrowheads="1"/>
          </p:cNvPicPr>
          <p:nvPr/>
        </p:nvPicPr>
        <p:blipFill>
          <a:blip r:embed="rId9"/>
          <a:srcRect/>
          <a:stretch>
            <a:fillRect/>
          </a:stretch>
        </p:blipFill>
        <p:spPr bwMode="auto">
          <a:xfrm>
            <a:off x="5499100" y="1703388"/>
            <a:ext cx="927100" cy="923925"/>
          </a:xfrm>
          <a:prstGeom prst="rect">
            <a:avLst/>
          </a:prstGeom>
          <a:noFill/>
          <a:ln w="9525">
            <a:noFill/>
            <a:miter lim="800000"/>
            <a:headEnd/>
            <a:tailEnd/>
          </a:ln>
        </p:spPr>
      </p:pic>
      <p:pic>
        <p:nvPicPr>
          <p:cNvPr id="11309" name="Picture 638" descr="chip3"/>
          <p:cNvPicPr>
            <a:picLocks noChangeAspect="1" noChangeArrowheads="1"/>
          </p:cNvPicPr>
          <p:nvPr/>
        </p:nvPicPr>
        <p:blipFill>
          <a:blip r:embed="rId9"/>
          <a:srcRect/>
          <a:stretch>
            <a:fillRect/>
          </a:stretch>
        </p:blipFill>
        <p:spPr bwMode="auto">
          <a:xfrm>
            <a:off x="5507038" y="2698750"/>
            <a:ext cx="927100" cy="923925"/>
          </a:xfrm>
          <a:prstGeom prst="rect">
            <a:avLst/>
          </a:prstGeom>
          <a:noFill/>
          <a:ln w="9525">
            <a:noFill/>
            <a:miter lim="800000"/>
            <a:headEnd/>
            <a:tailEnd/>
          </a:ln>
        </p:spPr>
      </p:pic>
      <p:pic>
        <p:nvPicPr>
          <p:cNvPr id="11310" name="Picture 639" descr="chip3"/>
          <p:cNvPicPr>
            <a:picLocks noChangeAspect="1" noChangeArrowheads="1"/>
          </p:cNvPicPr>
          <p:nvPr/>
        </p:nvPicPr>
        <p:blipFill>
          <a:blip r:embed="rId9"/>
          <a:srcRect/>
          <a:stretch>
            <a:fillRect/>
          </a:stretch>
        </p:blipFill>
        <p:spPr bwMode="auto">
          <a:xfrm>
            <a:off x="6564313" y="1687513"/>
            <a:ext cx="927100" cy="923925"/>
          </a:xfrm>
          <a:prstGeom prst="rect">
            <a:avLst/>
          </a:prstGeom>
          <a:noFill/>
          <a:ln w="9525">
            <a:noFill/>
            <a:miter lim="800000"/>
            <a:headEnd/>
            <a:tailEnd/>
          </a:ln>
        </p:spPr>
      </p:pic>
      <p:pic>
        <p:nvPicPr>
          <p:cNvPr id="11311" name="Picture 640" descr="chip3"/>
          <p:cNvPicPr>
            <a:picLocks noChangeAspect="1" noChangeArrowheads="1"/>
          </p:cNvPicPr>
          <p:nvPr/>
        </p:nvPicPr>
        <p:blipFill>
          <a:blip r:embed="rId9"/>
          <a:srcRect/>
          <a:stretch>
            <a:fillRect/>
          </a:stretch>
        </p:blipFill>
        <p:spPr bwMode="auto">
          <a:xfrm>
            <a:off x="6575425" y="2681288"/>
            <a:ext cx="927100" cy="923925"/>
          </a:xfrm>
          <a:prstGeom prst="rect">
            <a:avLst/>
          </a:prstGeom>
          <a:noFill/>
          <a:ln w="9525">
            <a:noFill/>
            <a:miter lim="800000"/>
            <a:headEnd/>
            <a:tailEnd/>
          </a:ln>
        </p:spPr>
      </p:pic>
      <p:sp>
        <p:nvSpPr>
          <p:cNvPr id="11312" name="Rectangle 641"/>
          <p:cNvSpPr>
            <a:spLocks noChangeArrowheads="1"/>
          </p:cNvSpPr>
          <p:nvPr/>
        </p:nvSpPr>
        <p:spPr bwMode="auto">
          <a:xfrm>
            <a:off x="5641975" y="2000250"/>
            <a:ext cx="692150" cy="244475"/>
          </a:xfrm>
          <a:prstGeom prst="rect">
            <a:avLst/>
          </a:prstGeom>
          <a:noFill/>
          <a:ln w="9525">
            <a:noFill/>
            <a:miter lim="800000"/>
            <a:headEnd/>
            <a:tailEnd/>
          </a:ln>
        </p:spPr>
        <p:txBody>
          <a:bodyPr wrap="none" lIns="91420" tIns="45711" rIns="91420" bIns="45711">
            <a:spAutoFit/>
          </a:bodyPr>
          <a:lstStyle/>
          <a:p>
            <a:r>
              <a:rPr lang="en-US" sz="1000">
                <a:solidFill>
                  <a:srgbClr val="000000"/>
                </a:solidFill>
                <a:latin typeface="Neo Sans Intel Medium" pitchFamily="34" charset="0"/>
              </a:rPr>
              <a:t>Nehalem</a:t>
            </a:r>
          </a:p>
        </p:txBody>
      </p:sp>
      <p:sp>
        <p:nvSpPr>
          <p:cNvPr id="11313" name="Rectangle 642"/>
          <p:cNvSpPr>
            <a:spLocks noChangeArrowheads="1"/>
          </p:cNvSpPr>
          <p:nvPr/>
        </p:nvSpPr>
        <p:spPr bwMode="auto">
          <a:xfrm>
            <a:off x="6716713" y="2000250"/>
            <a:ext cx="692150" cy="244475"/>
          </a:xfrm>
          <a:prstGeom prst="rect">
            <a:avLst/>
          </a:prstGeom>
          <a:noFill/>
          <a:ln w="9525">
            <a:noFill/>
            <a:miter lim="800000"/>
            <a:headEnd/>
            <a:tailEnd/>
          </a:ln>
        </p:spPr>
        <p:txBody>
          <a:bodyPr wrap="none" lIns="91420" tIns="45711" rIns="91420" bIns="45711">
            <a:spAutoFit/>
          </a:bodyPr>
          <a:lstStyle/>
          <a:p>
            <a:r>
              <a:rPr lang="en-US" sz="1000">
                <a:solidFill>
                  <a:srgbClr val="000000"/>
                </a:solidFill>
                <a:latin typeface="Neo Sans Intel Medium" pitchFamily="34" charset="0"/>
              </a:rPr>
              <a:t>Nehalem</a:t>
            </a:r>
          </a:p>
        </p:txBody>
      </p:sp>
      <p:sp>
        <p:nvSpPr>
          <p:cNvPr id="11314" name="Rectangle 643"/>
          <p:cNvSpPr>
            <a:spLocks noChangeArrowheads="1"/>
          </p:cNvSpPr>
          <p:nvPr/>
        </p:nvSpPr>
        <p:spPr bwMode="auto">
          <a:xfrm>
            <a:off x="5648325" y="3021013"/>
            <a:ext cx="692150" cy="244475"/>
          </a:xfrm>
          <a:prstGeom prst="rect">
            <a:avLst/>
          </a:prstGeom>
          <a:noFill/>
          <a:ln w="9525">
            <a:noFill/>
            <a:miter lim="800000"/>
            <a:headEnd/>
            <a:tailEnd/>
          </a:ln>
        </p:spPr>
        <p:txBody>
          <a:bodyPr wrap="none" lIns="91420" tIns="45711" rIns="91420" bIns="45711">
            <a:spAutoFit/>
          </a:bodyPr>
          <a:lstStyle/>
          <a:p>
            <a:r>
              <a:rPr lang="en-US" sz="1000">
                <a:solidFill>
                  <a:srgbClr val="000000"/>
                </a:solidFill>
                <a:latin typeface="Neo Sans Intel Medium" pitchFamily="34" charset="0"/>
              </a:rPr>
              <a:t>Nehalem</a:t>
            </a:r>
          </a:p>
        </p:txBody>
      </p:sp>
      <p:sp>
        <p:nvSpPr>
          <p:cNvPr id="11315" name="Rectangle 644"/>
          <p:cNvSpPr>
            <a:spLocks noChangeArrowheads="1"/>
          </p:cNvSpPr>
          <p:nvPr/>
        </p:nvSpPr>
        <p:spPr bwMode="auto">
          <a:xfrm>
            <a:off x="6723063" y="3021013"/>
            <a:ext cx="692150" cy="244475"/>
          </a:xfrm>
          <a:prstGeom prst="rect">
            <a:avLst/>
          </a:prstGeom>
          <a:noFill/>
          <a:ln w="9525">
            <a:noFill/>
            <a:miter lim="800000"/>
            <a:headEnd/>
            <a:tailEnd/>
          </a:ln>
        </p:spPr>
        <p:txBody>
          <a:bodyPr wrap="none" lIns="91420" tIns="45711" rIns="91420" bIns="45711">
            <a:spAutoFit/>
          </a:bodyPr>
          <a:lstStyle/>
          <a:p>
            <a:r>
              <a:rPr lang="en-US" sz="1000">
                <a:solidFill>
                  <a:srgbClr val="000000"/>
                </a:solidFill>
                <a:latin typeface="Neo Sans Intel Medium" pitchFamily="34" charset="0"/>
              </a:rPr>
              <a:t>Nehalem</a:t>
            </a:r>
          </a:p>
        </p:txBody>
      </p:sp>
      <p:pic>
        <p:nvPicPr>
          <p:cNvPr id="11316" name="Picture 633" descr="Generic-MCH-and-ICH-Front"/>
          <p:cNvPicPr>
            <a:picLocks noChangeAspect="1" noChangeArrowheads="1"/>
          </p:cNvPicPr>
          <p:nvPr/>
        </p:nvPicPr>
        <p:blipFill>
          <a:blip r:embed="rId10"/>
          <a:srcRect l="52286" t="6989"/>
          <a:stretch>
            <a:fillRect/>
          </a:stretch>
        </p:blipFill>
        <p:spPr bwMode="auto">
          <a:xfrm rot="-800056">
            <a:off x="7613650" y="2244725"/>
            <a:ext cx="625475" cy="692150"/>
          </a:xfrm>
          <a:prstGeom prst="rect">
            <a:avLst/>
          </a:prstGeom>
          <a:noFill/>
          <a:ln w="9525">
            <a:noFill/>
            <a:miter lim="800000"/>
            <a:headEnd/>
            <a:tailEnd/>
          </a:ln>
        </p:spPr>
      </p:pic>
      <p:sp>
        <p:nvSpPr>
          <p:cNvPr id="410234" name="AutoShape 634"/>
          <p:cNvSpPr>
            <a:spLocks noChangeArrowheads="1"/>
          </p:cNvSpPr>
          <p:nvPr/>
        </p:nvSpPr>
        <p:spPr bwMode="auto">
          <a:xfrm>
            <a:off x="7545388" y="2341563"/>
            <a:ext cx="749300" cy="404812"/>
          </a:xfrm>
          <a:prstGeom prst="roundRect">
            <a:avLst>
              <a:gd name="adj" fmla="val 16667"/>
            </a:avLst>
          </a:prstGeom>
          <a:noFill/>
          <a:ln w="9525">
            <a:noFill/>
            <a:round/>
            <a:headEnd/>
            <a:tailEnd/>
          </a:ln>
          <a:effectLst/>
        </p:spPr>
        <p:txBody>
          <a:bodyPr wrap="none" lIns="91420" tIns="45711" rIns="91420" bIns="45711" anchor="ctr"/>
          <a:lstStyle/>
          <a:p>
            <a:pPr algn="ctr">
              <a:lnSpc>
                <a:spcPct val="170000"/>
              </a:lnSpc>
              <a:defRPr/>
            </a:pPr>
            <a:r>
              <a:rPr lang="en-US" sz="1400">
                <a:solidFill>
                  <a:srgbClr val="FFFFFF"/>
                </a:solidFill>
                <a:effectLst>
                  <a:outerShdw blurRad="38100" dist="38100" dir="2700000" algn="tl">
                    <a:srgbClr val="000000"/>
                  </a:outerShdw>
                </a:effectLst>
                <a:latin typeface="Neo Sans Intel Medium" pitchFamily="34" charset="0"/>
                <a:cs typeface="Arial" pitchFamily="34" charset="0"/>
              </a:rPr>
              <a:t>I/O </a:t>
            </a:r>
          </a:p>
          <a:p>
            <a:pPr algn="ctr">
              <a:lnSpc>
                <a:spcPct val="170000"/>
              </a:lnSpc>
              <a:defRPr/>
            </a:pPr>
            <a:r>
              <a:rPr lang="en-US" sz="1400">
                <a:solidFill>
                  <a:srgbClr val="FFFFFF"/>
                </a:solidFill>
                <a:effectLst>
                  <a:outerShdw blurRad="38100" dist="38100" dir="2700000" algn="tl">
                    <a:srgbClr val="000000"/>
                  </a:outerShdw>
                </a:effectLst>
                <a:latin typeface="Neo Sans Intel Medium" pitchFamily="34" charset="0"/>
                <a:cs typeface="Arial" pitchFamily="34" charset="0"/>
              </a:rPr>
              <a:t>Hub</a:t>
            </a:r>
          </a:p>
        </p:txBody>
      </p:sp>
      <p:pic>
        <p:nvPicPr>
          <p:cNvPr id="11318" name="Picture 635" descr="Generic-MCH-and-ICH-Front"/>
          <p:cNvPicPr>
            <a:picLocks noChangeAspect="1" noChangeArrowheads="1"/>
          </p:cNvPicPr>
          <p:nvPr/>
        </p:nvPicPr>
        <p:blipFill>
          <a:blip r:embed="rId10"/>
          <a:srcRect l="52286" t="6989"/>
          <a:stretch>
            <a:fillRect/>
          </a:stretch>
        </p:blipFill>
        <p:spPr bwMode="auto">
          <a:xfrm rot="-800056">
            <a:off x="4686300" y="2244725"/>
            <a:ext cx="623888" cy="692150"/>
          </a:xfrm>
          <a:prstGeom prst="rect">
            <a:avLst/>
          </a:prstGeom>
          <a:noFill/>
          <a:ln w="9525">
            <a:noFill/>
            <a:miter lim="800000"/>
            <a:headEnd/>
            <a:tailEnd/>
          </a:ln>
        </p:spPr>
      </p:pic>
      <p:sp>
        <p:nvSpPr>
          <p:cNvPr id="410236" name="AutoShape 636"/>
          <p:cNvSpPr>
            <a:spLocks noChangeArrowheads="1"/>
          </p:cNvSpPr>
          <p:nvPr/>
        </p:nvSpPr>
        <p:spPr bwMode="auto">
          <a:xfrm>
            <a:off x="4619625" y="2343150"/>
            <a:ext cx="747713" cy="404813"/>
          </a:xfrm>
          <a:prstGeom prst="roundRect">
            <a:avLst>
              <a:gd name="adj" fmla="val 16667"/>
            </a:avLst>
          </a:prstGeom>
          <a:noFill/>
          <a:ln w="9525">
            <a:noFill/>
            <a:round/>
            <a:headEnd/>
            <a:tailEnd/>
          </a:ln>
          <a:effectLst/>
        </p:spPr>
        <p:txBody>
          <a:bodyPr wrap="none" lIns="91420" tIns="45711" rIns="91420" bIns="45711" anchor="ctr"/>
          <a:lstStyle/>
          <a:p>
            <a:pPr algn="ctr">
              <a:lnSpc>
                <a:spcPct val="170000"/>
              </a:lnSpc>
              <a:defRPr/>
            </a:pPr>
            <a:r>
              <a:rPr lang="en-US" sz="1400">
                <a:solidFill>
                  <a:srgbClr val="FFFFFF"/>
                </a:solidFill>
                <a:effectLst>
                  <a:outerShdw blurRad="38100" dist="38100" dir="2700000" algn="tl">
                    <a:srgbClr val="000000"/>
                  </a:outerShdw>
                </a:effectLst>
                <a:latin typeface="Neo Sans Intel Medium" pitchFamily="34" charset="0"/>
                <a:cs typeface="Arial" pitchFamily="34" charset="0"/>
              </a:rPr>
              <a:t>I/O </a:t>
            </a:r>
          </a:p>
          <a:p>
            <a:pPr algn="ctr">
              <a:lnSpc>
                <a:spcPct val="170000"/>
              </a:lnSpc>
              <a:defRPr/>
            </a:pPr>
            <a:r>
              <a:rPr lang="en-US" sz="1400">
                <a:solidFill>
                  <a:srgbClr val="FFFFFF"/>
                </a:solidFill>
                <a:effectLst>
                  <a:outerShdw blurRad="38100" dist="38100" dir="2700000" algn="tl">
                    <a:srgbClr val="000000"/>
                  </a:outerShdw>
                </a:effectLst>
                <a:latin typeface="Neo Sans Intel Medium" pitchFamily="34" charset="0"/>
                <a:cs typeface="Arial" pitchFamily="34" charset="0"/>
              </a:rPr>
              <a:t>Hub</a:t>
            </a:r>
          </a:p>
        </p:txBody>
      </p:sp>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3" name="AutoShape 3"/>
          <p:cNvSpPr>
            <a:spLocks noChangeArrowheads="1"/>
          </p:cNvSpPr>
          <p:nvPr/>
        </p:nvSpPr>
        <p:spPr bwMode="auto">
          <a:xfrm>
            <a:off x="1524000" y="1538288"/>
            <a:ext cx="6677025" cy="4625975"/>
          </a:xfrm>
          <a:prstGeom prst="roundRect">
            <a:avLst>
              <a:gd name="adj" fmla="val 6907"/>
            </a:avLst>
          </a:prstGeom>
          <a:gradFill rotWithShape="1">
            <a:gsLst>
              <a:gs pos="0">
                <a:srgbClr val="FFFFFF">
                  <a:alpha val="0"/>
                </a:srgbClr>
              </a:gs>
              <a:gs pos="100000">
                <a:srgbClr val="000000"/>
              </a:gs>
            </a:gsLst>
            <a:lin ang="5400000" scaled="1"/>
          </a:gradFill>
          <a:ln w="9525" algn="ctr">
            <a:noFill/>
            <a:round/>
            <a:headEnd/>
            <a:tailEnd/>
          </a:ln>
        </p:spPr>
        <p:txBody>
          <a:bodyPr wrap="none" lIns="51206" tIns="25603" rIns="51206" bIns="25603" anchor="ctr"/>
          <a:lstStyle/>
          <a:p>
            <a:endParaRPr lang="en-US">
              <a:solidFill>
                <a:srgbClr val="FFFFFF"/>
              </a:solidFill>
              <a:latin typeface="Segoe"/>
            </a:endParaRPr>
          </a:p>
        </p:txBody>
      </p:sp>
      <p:sp>
        <p:nvSpPr>
          <p:cNvPr id="157700" name="Rectangle 4"/>
          <p:cNvSpPr>
            <a:spLocks noGrp="1" noChangeArrowheads="1"/>
          </p:cNvSpPr>
          <p:nvPr>
            <p:ph type="title" idx="4294967295"/>
          </p:nvPr>
        </p:nvSpPr>
        <p:spPr>
          <a:xfrm>
            <a:off x="387350" y="152400"/>
            <a:ext cx="8763000" cy="1143000"/>
          </a:xfrm>
        </p:spPr>
        <p:txBody>
          <a:bodyPr/>
          <a:lstStyle/>
          <a:p>
            <a:pPr defTabSz="914781">
              <a:defRPr/>
            </a:pPr>
            <a:r>
              <a:rPr/>
              <a:t>Nehalem Family</a:t>
            </a:r>
          </a:p>
        </p:txBody>
      </p:sp>
      <p:grpSp>
        <p:nvGrpSpPr>
          <p:cNvPr id="2" name="Group 5"/>
          <p:cNvGrpSpPr>
            <a:grpSpLocks/>
          </p:cNvGrpSpPr>
          <p:nvPr/>
        </p:nvGrpSpPr>
        <p:grpSpPr bwMode="auto">
          <a:xfrm>
            <a:off x="6985000" y="1303338"/>
            <a:ext cx="1743075" cy="1495425"/>
            <a:chOff x="1141" y="1557"/>
            <a:chExt cx="1556" cy="1414"/>
          </a:xfrm>
        </p:grpSpPr>
        <p:pic>
          <p:nvPicPr>
            <p:cNvPr id="95259" name="Picture 6" descr="mccaslin"/>
            <p:cNvPicPr>
              <a:picLocks noChangeAspect="1" noChangeArrowheads="1"/>
            </p:cNvPicPr>
            <p:nvPr/>
          </p:nvPicPr>
          <p:blipFill>
            <a:blip r:embed="rId3"/>
            <a:srcRect/>
            <a:stretch>
              <a:fillRect/>
            </a:stretch>
          </p:blipFill>
          <p:spPr bwMode="auto">
            <a:xfrm>
              <a:off x="1141" y="1557"/>
              <a:ext cx="1556" cy="1414"/>
            </a:xfrm>
            <a:prstGeom prst="rect">
              <a:avLst/>
            </a:prstGeom>
            <a:noFill/>
            <a:ln w="9525">
              <a:noFill/>
              <a:miter lim="800000"/>
              <a:headEnd/>
              <a:tailEnd/>
            </a:ln>
          </p:spPr>
        </p:pic>
        <p:sp>
          <p:nvSpPr>
            <p:cNvPr id="95260" name="Text Box 7"/>
            <p:cNvSpPr txBox="1">
              <a:spLocks noChangeArrowheads="1"/>
            </p:cNvSpPr>
            <p:nvPr/>
          </p:nvSpPr>
          <p:spPr bwMode="auto">
            <a:xfrm rot="-807929">
              <a:off x="1536" y="2149"/>
              <a:ext cx="866" cy="306"/>
            </a:xfrm>
            <a:prstGeom prst="rect">
              <a:avLst/>
            </a:prstGeom>
            <a:solidFill>
              <a:srgbClr val="DDDDDD"/>
            </a:solidFill>
            <a:ln w="9525" algn="ctr">
              <a:noFill/>
              <a:miter lim="800000"/>
              <a:headEnd/>
              <a:tailEnd/>
            </a:ln>
          </p:spPr>
          <p:txBody>
            <a:bodyPr lIns="45720" tIns="46016" rIns="45720" bIns="46016">
              <a:spAutoFit/>
            </a:bodyPr>
            <a:lstStyle/>
            <a:p>
              <a:pPr defTabSz="730250"/>
              <a:r>
                <a:rPr lang="en-US" sz="1000">
                  <a:solidFill>
                    <a:srgbClr val="000000"/>
                  </a:solidFill>
                  <a:latin typeface="Segoe"/>
                </a:rPr>
                <a:t>Nehalem-EX</a:t>
              </a:r>
            </a:p>
          </p:txBody>
        </p:sp>
      </p:grpSp>
      <p:grpSp>
        <p:nvGrpSpPr>
          <p:cNvPr id="4" name="Group 8"/>
          <p:cNvGrpSpPr>
            <a:grpSpLocks/>
          </p:cNvGrpSpPr>
          <p:nvPr/>
        </p:nvGrpSpPr>
        <p:grpSpPr bwMode="auto">
          <a:xfrm>
            <a:off x="3438525" y="1323975"/>
            <a:ext cx="1743075" cy="1497013"/>
            <a:chOff x="1141" y="1557"/>
            <a:chExt cx="1556" cy="1414"/>
          </a:xfrm>
        </p:grpSpPr>
        <p:pic>
          <p:nvPicPr>
            <p:cNvPr id="95257" name="Picture 9" descr="mccaslin"/>
            <p:cNvPicPr>
              <a:picLocks noChangeAspect="1" noChangeArrowheads="1"/>
            </p:cNvPicPr>
            <p:nvPr/>
          </p:nvPicPr>
          <p:blipFill>
            <a:blip r:embed="rId3"/>
            <a:srcRect/>
            <a:stretch>
              <a:fillRect/>
            </a:stretch>
          </p:blipFill>
          <p:spPr bwMode="auto">
            <a:xfrm>
              <a:off x="1141" y="1557"/>
              <a:ext cx="1556" cy="1414"/>
            </a:xfrm>
            <a:prstGeom prst="rect">
              <a:avLst/>
            </a:prstGeom>
            <a:noFill/>
            <a:ln w="9525">
              <a:noFill/>
              <a:miter lim="800000"/>
              <a:headEnd/>
              <a:tailEnd/>
            </a:ln>
          </p:spPr>
        </p:pic>
        <p:sp>
          <p:nvSpPr>
            <p:cNvPr id="95258" name="Text Box 10"/>
            <p:cNvSpPr txBox="1">
              <a:spLocks noChangeArrowheads="1"/>
            </p:cNvSpPr>
            <p:nvPr/>
          </p:nvSpPr>
          <p:spPr bwMode="auto">
            <a:xfrm rot="-807929">
              <a:off x="1536" y="2149"/>
              <a:ext cx="866" cy="306"/>
            </a:xfrm>
            <a:prstGeom prst="rect">
              <a:avLst/>
            </a:prstGeom>
            <a:solidFill>
              <a:srgbClr val="DDDDDD"/>
            </a:solidFill>
            <a:ln w="9525" algn="ctr">
              <a:noFill/>
              <a:miter lim="800000"/>
              <a:headEnd/>
              <a:tailEnd/>
            </a:ln>
          </p:spPr>
          <p:txBody>
            <a:bodyPr lIns="45720" tIns="46016" rIns="45720" bIns="46016">
              <a:spAutoFit/>
            </a:bodyPr>
            <a:lstStyle/>
            <a:p>
              <a:pPr defTabSz="730250"/>
              <a:r>
                <a:rPr lang="en-US" sz="1000" dirty="0">
                  <a:solidFill>
                    <a:srgbClr val="000000"/>
                  </a:solidFill>
                  <a:latin typeface="Segoe"/>
                </a:rPr>
                <a:t>Nehalem-EP</a:t>
              </a:r>
            </a:p>
          </p:txBody>
        </p:sp>
      </p:grpSp>
      <p:grpSp>
        <p:nvGrpSpPr>
          <p:cNvPr id="5" name="Group 17"/>
          <p:cNvGrpSpPr>
            <a:grpSpLocks/>
          </p:cNvGrpSpPr>
          <p:nvPr/>
        </p:nvGrpSpPr>
        <p:grpSpPr bwMode="auto">
          <a:xfrm>
            <a:off x="6985000" y="3275012"/>
            <a:ext cx="1743075" cy="1497013"/>
            <a:chOff x="1778" y="1557"/>
            <a:chExt cx="1556" cy="1414"/>
          </a:xfrm>
        </p:grpSpPr>
        <p:pic>
          <p:nvPicPr>
            <p:cNvPr id="95255" name="Picture 18" descr="mccaslin"/>
            <p:cNvPicPr>
              <a:picLocks noChangeAspect="1" noChangeArrowheads="1"/>
            </p:cNvPicPr>
            <p:nvPr/>
          </p:nvPicPr>
          <p:blipFill>
            <a:blip r:embed="rId3"/>
            <a:srcRect/>
            <a:stretch>
              <a:fillRect/>
            </a:stretch>
          </p:blipFill>
          <p:spPr bwMode="auto">
            <a:xfrm>
              <a:off x="1778" y="1557"/>
              <a:ext cx="1556" cy="1414"/>
            </a:xfrm>
            <a:prstGeom prst="rect">
              <a:avLst/>
            </a:prstGeom>
            <a:noFill/>
            <a:ln w="9525">
              <a:noFill/>
              <a:miter lim="800000"/>
              <a:headEnd/>
              <a:tailEnd/>
            </a:ln>
          </p:spPr>
        </p:pic>
        <p:sp>
          <p:nvSpPr>
            <p:cNvPr id="95256" name="Text Box 19"/>
            <p:cNvSpPr txBox="1">
              <a:spLocks noChangeArrowheads="1"/>
            </p:cNvSpPr>
            <p:nvPr/>
          </p:nvSpPr>
          <p:spPr bwMode="auto">
            <a:xfrm rot="-807929">
              <a:off x="2203" y="2149"/>
              <a:ext cx="866" cy="306"/>
            </a:xfrm>
            <a:prstGeom prst="rect">
              <a:avLst/>
            </a:prstGeom>
            <a:solidFill>
              <a:srgbClr val="DDDDDD"/>
            </a:solidFill>
            <a:ln w="9525" algn="ctr">
              <a:noFill/>
              <a:miter lim="800000"/>
              <a:headEnd/>
              <a:tailEnd/>
            </a:ln>
          </p:spPr>
          <p:txBody>
            <a:bodyPr lIns="45720" tIns="46016" rIns="45720" bIns="46016">
              <a:spAutoFit/>
            </a:bodyPr>
            <a:lstStyle/>
            <a:p>
              <a:pPr defTabSz="730250"/>
              <a:r>
                <a:rPr lang="en-US" sz="1000">
                  <a:solidFill>
                    <a:srgbClr val="000000"/>
                  </a:solidFill>
                  <a:latin typeface="Segoe"/>
                </a:rPr>
                <a:t>Havendale</a:t>
              </a:r>
            </a:p>
          </p:txBody>
        </p:sp>
      </p:grpSp>
      <p:sp>
        <p:nvSpPr>
          <p:cNvPr id="157716" name="Text Box 20"/>
          <p:cNvSpPr txBox="1">
            <a:spLocks noChangeArrowheads="1"/>
          </p:cNvSpPr>
          <p:nvPr/>
        </p:nvSpPr>
        <p:spPr bwMode="auto">
          <a:xfrm>
            <a:off x="5495925" y="1600200"/>
            <a:ext cx="1514475" cy="330200"/>
          </a:xfrm>
          <a:prstGeom prst="rect">
            <a:avLst/>
          </a:prstGeom>
          <a:noFill/>
          <a:ln w="9525" algn="ctr">
            <a:noFill/>
            <a:miter lim="800000"/>
            <a:headEnd/>
            <a:tailEnd/>
          </a:ln>
        </p:spPr>
        <p:txBody>
          <a:bodyPr wrap="none" lIns="51206" tIns="25603" rIns="51206" bIns="25603"/>
          <a:lstStyle/>
          <a:p>
            <a:pPr algn="r" defTabSz="731647" fontAlgn="auto">
              <a:spcBef>
                <a:spcPts val="0"/>
              </a:spcBef>
              <a:spcAft>
                <a:spcPts val="0"/>
              </a:spcAft>
              <a:defRPr/>
            </a:pPr>
            <a:r>
              <a:rPr lang="en-US" sz="2000" b="1" dirty="0">
                <a:solidFill>
                  <a:srgbClr val="FFC000"/>
                </a:solidFill>
                <a:effectLst>
                  <a:outerShdw blurRad="38100" dist="38100" dir="2700000" algn="tl">
                    <a:srgbClr val="000000">
                      <a:alpha val="43137"/>
                    </a:srgbClr>
                  </a:outerShdw>
                </a:effectLst>
                <a:latin typeface="+mn-lt"/>
                <a:cs typeface="Arial" pitchFamily="34" charset="0"/>
              </a:rPr>
              <a:t>Expandable (4S+)</a:t>
            </a:r>
          </a:p>
        </p:txBody>
      </p:sp>
      <p:sp>
        <p:nvSpPr>
          <p:cNvPr id="235542" name="Text Box 21"/>
          <p:cNvSpPr txBox="1">
            <a:spLocks noChangeArrowheads="1"/>
          </p:cNvSpPr>
          <p:nvPr/>
        </p:nvSpPr>
        <p:spPr bwMode="auto">
          <a:xfrm>
            <a:off x="1709738" y="1682750"/>
            <a:ext cx="1495425" cy="587375"/>
          </a:xfrm>
          <a:prstGeom prst="rect">
            <a:avLst/>
          </a:prstGeom>
          <a:noFill/>
          <a:ln w="9525" algn="ctr">
            <a:noFill/>
            <a:miter lim="800000"/>
            <a:headEnd/>
            <a:tailEnd/>
          </a:ln>
        </p:spPr>
        <p:txBody>
          <a:bodyPr wrap="none" lIns="51206" tIns="25603" rIns="51206" bIns="25603"/>
          <a:lstStyle/>
          <a:p>
            <a:pPr defTabSz="731647" fontAlgn="auto">
              <a:spcBef>
                <a:spcPts val="0"/>
              </a:spcBef>
              <a:spcAft>
                <a:spcPts val="0"/>
              </a:spcAft>
              <a:defRPr/>
            </a:pPr>
            <a:r>
              <a:rPr lang="en-US" sz="2000" b="1" dirty="0">
                <a:solidFill>
                  <a:srgbClr val="FFC000"/>
                </a:solidFill>
                <a:effectLst>
                  <a:outerShdw blurRad="38100" dist="38100" dir="2700000" algn="tl">
                    <a:srgbClr val="000000"/>
                  </a:outerShdw>
                </a:effectLst>
                <a:latin typeface="+mn-lt"/>
                <a:cs typeface="+mn-cs"/>
              </a:rPr>
              <a:t>Efficient </a:t>
            </a:r>
            <a:br>
              <a:rPr lang="en-US" sz="2000" b="1" dirty="0">
                <a:solidFill>
                  <a:srgbClr val="FFC000"/>
                </a:solidFill>
                <a:effectLst>
                  <a:outerShdw blurRad="38100" dist="38100" dir="2700000" algn="tl">
                    <a:srgbClr val="000000"/>
                  </a:outerShdw>
                </a:effectLst>
                <a:latin typeface="+mn-lt"/>
                <a:cs typeface="+mn-cs"/>
              </a:rPr>
            </a:br>
            <a:r>
              <a:rPr lang="en-US" sz="2000" b="1" dirty="0">
                <a:solidFill>
                  <a:srgbClr val="FFC000"/>
                </a:solidFill>
                <a:effectLst>
                  <a:outerShdw blurRad="38100" dist="38100" dir="2700000" algn="tl">
                    <a:srgbClr val="000000"/>
                  </a:outerShdw>
                </a:effectLst>
                <a:latin typeface="+mn-lt"/>
                <a:cs typeface="+mn-cs"/>
              </a:rPr>
              <a:t>Performance (2S</a:t>
            </a:r>
            <a:r>
              <a:rPr lang="en-US" sz="2000" dirty="0">
                <a:solidFill>
                  <a:srgbClr val="FFC000"/>
                </a:solidFill>
                <a:effectLst>
                  <a:outerShdw blurRad="38100" dist="38100" dir="2700000" algn="tl">
                    <a:srgbClr val="000000"/>
                  </a:outerShdw>
                </a:effectLst>
                <a:latin typeface="+mn-lt"/>
                <a:cs typeface="+mn-cs"/>
              </a:rPr>
              <a:t>)</a:t>
            </a:r>
          </a:p>
        </p:txBody>
      </p:sp>
      <p:sp>
        <p:nvSpPr>
          <p:cNvPr id="95240" name="Text Box 22"/>
          <p:cNvSpPr txBox="1">
            <a:spLocks noChangeArrowheads="1"/>
          </p:cNvSpPr>
          <p:nvPr/>
        </p:nvSpPr>
        <p:spPr bwMode="auto">
          <a:xfrm>
            <a:off x="2030413" y="3781425"/>
            <a:ext cx="981075" cy="420687"/>
          </a:xfrm>
          <a:prstGeom prst="rect">
            <a:avLst/>
          </a:prstGeom>
          <a:noFill/>
          <a:ln w="9525" algn="ctr">
            <a:noFill/>
            <a:miter lim="800000"/>
            <a:headEnd/>
            <a:tailEnd/>
          </a:ln>
        </p:spPr>
        <p:txBody>
          <a:bodyPr wrap="none" lIns="51537" tIns="25769" rIns="51537" bIns="25769">
            <a:spAutoFit/>
          </a:bodyPr>
          <a:lstStyle/>
          <a:p>
            <a:pPr defTabSz="730250"/>
            <a:r>
              <a:rPr lang="en-US" sz="1600">
                <a:solidFill>
                  <a:srgbClr val="FFFFFF"/>
                </a:solidFill>
                <a:latin typeface="Segoe"/>
              </a:rPr>
              <a:t>High End </a:t>
            </a:r>
            <a:br>
              <a:rPr lang="en-US" sz="1600">
                <a:solidFill>
                  <a:srgbClr val="FFFFFF"/>
                </a:solidFill>
                <a:latin typeface="Segoe"/>
              </a:rPr>
            </a:br>
            <a:r>
              <a:rPr lang="en-US" sz="1600">
                <a:solidFill>
                  <a:srgbClr val="FFFFFF"/>
                </a:solidFill>
                <a:latin typeface="Segoe"/>
              </a:rPr>
              <a:t>Desktop</a:t>
            </a:r>
          </a:p>
        </p:txBody>
      </p:sp>
      <p:sp>
        <p:nvSpPr>
          <p:cNvPr id="95241" name="Text Box 23"/>
          <p:cNvSpPr txBox="1">
            <a:spLocks noChangeArrowheads="1"/>
          </p:cNvSpPr>
          <p:nvPr/>
        </p:nvSpPr>
        <p:spPr bwMode="auto">
          <a:xfrm>
            <a:off x="4549775" y="3781425"/>
            <a:ext cx="1363663" cy="420687"/>
          </a:xfrm>
          <a:prstGeom prst="rect">
            <a:avLst/>
          </a:prstGeom>
          <a:noFill/>
          <a:ln w="9525" algn="ctr">
            <a:noFill/>
            <a:miter lim="800000"/>
            <a:headEnd/>
            <a:tailEnd/>
          </a:ln>
        </p:spPr>
        <p:txBody>
          <a:bodyPr lIns="51537" tIns="25769" rIns="51537" bIns="25769">
            <a:spAutoFit/>
          </a:bodyPr>
          <a:lstStyle/>
          <a:p>
            <a:pPr defTabSz="730250"/>
            <a:r>
              <a:rPr lang="en-US" sz="1600">
                <a:solidFill>
                  <a:srgbClr val="FFFFFF"/>
                </a:solidFill>
                <a:latin typeface="Segoe"/>
              </a:rPr>
              <a:t>Mainstream Client</a:t>
            </a:r>
          </a:p>
        </p:txBody>
      </p:sp>
      <p:sp>
        <p:nvSpPr>
          <p:cNvPr id="95242" name="Text Box 24"/>
          <p:cNvSpPr txBox="1">
            <a:spLocks noChangeArrowheads="1"/>
          </p:cNvSpPr>
          <p:nvPr/>
        </p:nvSpPr>
        <p:spPr bwMode="auto">
          <a:xfrm>
            <a:off x="4419600" y="5362575"/>
            <a:ext cx="1420813" cy="422275"/>
          </a:xfrm>
          <a:prstGeom prst="rect">
            <a:avLst/>
          </a:prstGeom>
          <a:noFill/>
          <a:ln w="9525" algn="ctr">
            <a:noFill/>
            <a:miter lim="800000"/>
            <a:headEnd/>
            <a:tailEnd/>
          </a:ln>
        </p:spPr>
        <p:txBody>
          <a:bodyPr wrap="none" lIns="51537" tIns="25769" rIns="51537" bIns="25769">
            <a:spAutoFit/>
          </a:bodyPr>
          <a:lstStyle/>
          <a:p>
            <a:pPr defTabSz="730250"/>
            <a:r>
              <a:rPr lang="en-US" sz="1600">
                <a:solidFill>
                  <a:srgbClr val="FFFFFF"/>
                </a:solidFill>
                <a:latin typeface="Segoe"/>
              </a:rPr>
              <a:t>Thin and Light</a:t>
            </a:r>
            <a:br>
              <a:rPr lang="en-US" sz="1600">
                <a:solidFill>
                  <a:srgbClr val="FFFFFF"/>
                </a:solidFill>
                <a:latin typeface="Segoe"/>
              </a:rPr>
            </a:br>
            <a:r>
              <a:rPr lang="en-US" sz="1600">
                <a:solidFill>
                  <a:srgbClr val="FFFFFF"/>
                </a:solidFill>
                <a:latin typeface="Segoe"/>
              </a:rPr>
              <a:t>Notebook</a:t>
            </a:r>
          </a:p>
        </p:txBody>
      </p:sp>
      <p:sp>
        <p:nvSpPr>
          <p:cNvPr id="3" name="Rectangle 18"/>
          <p:cNvSpPr>
            <a:spLocks noChangeArrowheads="1"/>
          </p:cNvSpPr>
          <p:nvPr/>
        </p:nvSpPr>
        <p:spPr bwMode="auto">
          <a:xfrm>
            <a:off x="409575" y="1657350"/>
            <a:ext cx="1074738" cy="636588"/>
          </a:xfrm>
          <a:prstGeom prst="rect">
            <a:avLst/>
          </a:prstGeom>
          <a:noFill/>
          <a:ln w="9525">
            <a:noFill/>
            <a:miter lim="800000"/>
            <a:headEnd/>
            <a:tailEnd/>
          </a:ln>
          <a:effectLst/>
        </p:spPr>
        <p:txBody>
          <a:bodyPr wrap="none" lIns="51206" tIns="25603" rIns="51206" bIns="25603"/>
          <a:lstStyle/>
          <a:p>
            <a:pPr algn="r" fontAlgn="auto">
              <a:spcBef>
                <a:spcPts val="0"/>
              </a:spcBef>
              <a:spcAft>
                <a:spcPts val="0"/>
              </a:spcAft>
              <a:defRPr/>
            </a:pPr>
            <a:r>
              <a:rPr lang="en-US" sz="2000" b="1" dirty="0">
                <a:solidFill>
                  <a:srgbClr val="E6B012"/>
                </a:solidFill>
                <a:effectLst>
                  <a:outerShdw blurRad="38100" dist="38100" dir="2700000" algn="tl">
                    <a:srgbClr val="000000"/>
                  </a:outerShdw>
                </a:effectLst>
                <a:latin typeface="+mn-lt"/>
                <a:cs typeface="Arial" pitchFamily="34" charset="0"/>
              </a:rPr>
              <a:t>Server and </a:t>
            </a:r>
          </a:p>
          <a:p>
            <a:pPr algn="r" fontAlgn="auto">
              <a:spcBef>
                <a:spcPts val="0"/>
              </a:spcBef>
              <a:spcAft>
                <a:spcPts val="0"/>
              </a:spcAft>
              <a:defRPr/>
            </a:pPr>
            <a:r>
              <a:rPr lang="en-US" sz="2000" b="1" dirty="0">
                <a:solidFill>
                  <a:srgbClr val="E6B012"/>
                </a:solidFill>
                <a:effectLst>
                  <a:outerShdw blurRad="38100" dist="38100" dir="2700000" algn="tl">
                    <a:srgbClr val="000000"/>
                  </a:outerShdw>
                </a:effectLst>
                <a:latin typeface="+mn-lt"/>
                <a:cs typeface="Arial" pitchFamily="34" charset="0"/>
              </a:rPr>
              <a:t>Workstation</a:t>
            </a:r>
          </a:p>
        </p:txBody>
      </p:sp>
      <p:grpSp>
        <p:nvGrpSpPr>
          <p:cNvPr id="6" name="Group 14"/>
          <p:cNvGrpSpPr>
            <a:grpSpLocks/>
          </p:cNvGrpSpPr>
          <p:nvPr/>
        </p:nvGrpSpPr>
        <p:grpSpPr bwMode="auto">
          <a:xfrm>
            <a:off x="6985000" y="4829175"/>
            <a:ext cx="1743075" cy="1495425"/>
            <a:chOff x="1141" y="1557"/>
            <a:chExt cx="1556" cy="1414"/>
          </a:xfrm>
        </p:grpSpPr>
        <p:pic>
          <p:nvPicPr>
            <p:cNvPr id="95253" name="Picture 15" descr="mccaslin"/>
            <p:cNvPicPr>
              <a:picLocks noChangeAspect="1" noChangeArrowheads="1"/>
            </p:cNvPicPr>
            <p:nvPr/>
          </p:nvPicPr>
          <p:blipFill>
            <a:blip r:embed="rId3"/>
            <a:srcRect/>
            <a:stretch>
              <a:fillRect/>
            </a:stretch>
          </p:blipFill>
          <p:spPr bwMode="auto">
            <a:xfrm>
              <a:off x="1141" y="1557"/>
              <a:ext cx="1556" cy="1414"/>
            </a:xfrm>
            <a:prstGeom prst="rect">
              <a:avLst/>
            </a:prstGeom>
            <a:noFill/>
            <a:ln w="9525">
              <a:noFill/>
              <a:miter lim="800000"/>
              <a:headEnd/>
              <a:tailEnd/>
            </a:ln>
          </p:spPr>
        </p:pic>
        <p:sp>
          <p:nvSpPr>
            <p:cNvPr id="95254" name="Text Box 16"/>
            <p:cNvSpPr txBox="1">
              <a:spLocks noChangeArrowheads="1"/>
            </p:cNvSpPr>
            <p:nvPr/>
          </p:nvSpPr>
          <p:spPr bwMode="auto">
            <a:xfrm rot="-807929">
              <a:off x="1536" y="2149"/>
              <a:ext cx="866" cy="306"/>
            </a:xfrm>
            <a:prstGeom prst="rect">
              <a:avLst/>
            </a:prstGeom>
            <a:solidFill>
              <a:srgbClr val="DDDDDD"/>
            </a:solidFill>
            <a:ln w="9525" algn="ctr">
              <a:noFill/>
              <a:miter lim="800000"/>
              <a:headEnd/>
              <a:tailEnd/>
            </a:ln>
          </p:spPr>
          <p:txBody>
            <a:bodyPr lIns="45720" tIns="46016" rIns="45720" bIns="46016">
              <a:spAutoFit/>
            </a:bodyPr>
            <a:lstStyle/>
            <a:p>
              <a:pPr defTabSz="730250"/>
              <a:r>
                <a:rPr lang="en-US" sz="1000">
                  <a:solidFill>
                    <a:srgbClr val="000000"/>
                  </a:solidFill>
                  <a:latin typeface="Segoe"/>
                </a:rPr>
                <a:t>Auburndale</a:t>
              </a:r>
            </a:p>
          </p:txBody>
        </p:sp>
      </p:grpSp>
      <p:pic>
        <p:nvPicPr>
          <p:cNvPr id="95245" name="Picture 32" descr="mccaslin"/>
          <p:cNvPicPr>
            <a:picLocks noChangeAspect="1" noChangeArrowheads="1"/>
          </p:cNvPicPr>
          <p:nvPr/>
        </p:nvPicPr>
        <p:blipFill>
          <a:blip r:embed="rId3"/>
          <a:srcRect/>
          <a:stretch>
            <a:fillRect/>
          </a:stretch>
        </p:blipFill>
        <p:spPr bwMode="auto">
          <a:xfrm>
            <a:off x="5848350" y="4829175"/>
            <a:ext cx="1743075" cy="1495425"/>
          </a:xfrm>
          <a:prstGeom prst="rect">
            <a:avLst/>
          </a:prstGeom>
          <a:noFill/>
          <a:ln w="9525">
            <a:noFill/>
            <a:miter lim="800000"/>
            <a:headEnd/>
            <a:tailEnd/>
          </a:ln>
        </p:spPr>
      </p:pic>
      <p:sp>
        <p:nvSpPr>
          <p:cNvPr id="95246" name="Text Box 33"/>
          <p:cNvSpPr txBox="1">
            <a:spLocks noChangeArrowheads="1"/>
          </p:cNvSpPr>
          <p:nvPr/>
        </p:nvSpPr>
        <p:spPr bwMode="auto">
          <a:xfrm rot="-807929">
            <a:off x="6288088" y="5526087"/>
            <a:ext cx="947737" cy="206375"/>
          </a:xfrm>
          <a:prstGeom prst="rect">
            <a:avLst/>
          </a:prstGeom>
          <a:solidFill>
            <a:srgbClr val="DDDDDD"/>
          </a:solidFill>
          <a:ln w="9525" algn="ctr">
            <a:noFill/>
            <a:miter lim="800000"/>
            <a:headEnd/>
            <a:tailEnd/>
          </a:ln>
        </p:spPr>
        <p:txBody>
          <a:bodyPr lIns="25603" tIns="25769" rIns="25603" bIns="25769">
            <a:spAutoFit/>
          </a:bodyPr>
          <a:lstStyle/>
          <a:p>
            <a:pPr defTabSz="730250"/>
            <a:r>
              <a:rPr lang="en-US" sz="1000">
                <a:solidFill>
                  <a:srgbClr val="000000"/>
                </a:solidFill>
                <a:latin typeface="Segoe"/>
              </a:rPr>
              <a:t>Clarksfield</a:t>
            </a:r>
          </a:p>
        </p:txBody>
      </p:sp>
      <p:grpSp>
        <p:nvGrpSpPr>
          <p:cNvPr id="7" name="Group 34"/>
          <p:cNvGrpSpPr>
            <a:grpSpLocks/>
          </p:cNvGrpSpPr>
          <p:nvPr/>
        </p:nvGrpSpPr>
        <p:grpSpPr bwMode="auto">
          <a:xfrm>
            <a:off x="5822950" y="3275012"/>
            <a:ext cx="1743075" cy="1497013"/>
            <a:chOff x="1141" y="1557"/>
            <a:chExt cx="1556" cy="1414"/>
          </a:xfrm>
        </p:grpSpPr>
        <p:pic>
          <p:nvPicPr>
            <p:cNvPr id="95251" name="Picture 35" descr="mccaslin"/>
            <p:cNvPicPr>
              <a:picLocks noChangeAspect="1" noChangeArrowheads="1"/>
            </p:cNvPicPr>
            <p:nvPr/>
          </p:nvPicPr>
          <p:blipFill>
            <a:blip r:embed="rId3"/>
            <a:srcRect/>
            <a:stretch>
              <a:fillRect/>
            </a:stretch>
          </p:blipFill>
          <p:spPr bwMode="auto">
            <a:xfrm>
              <a:off x="1141" y="1557"/>
              <a:ext cx="1556" cy="1414"/>
            </a:xfrm>
            <a:prstGeom prst="rect">
              <a:avLst/>
            </a:prstGeom>
            <a:noFill/>
            <a:ln w="9525">
              <a:noFill/>
              <a:miter lim="800000"/>
              <a:headEnd/>
              <a:tailEnd/>
            </a:ln>
          </p:spPr>
        </p:pic>
        <p:sp>
          <p:nvSpPr>
            <p:cNvPr id="95252" name="Text Box 36"/>
            <p:cNvSpPr txBox="1">
              <a:spLocks noChangeArrowheads="1"/>
            </p:cNvSpPr>
            <p:nvPr/>
          </p:nvSpPr>
          <p:spPr bwMode="auto">
            <a:xfrm rot="-807929">
              <a:off x="1536" y="2204"/>
              <a:ext cx="866" cy="197"/>
            </a:xfrm>
            <a:prstGeom prst="rect">
              <a:avLst/>
            </a:prstGeom>
            <a:solidFill>
              <a:srgbClr val="DDDDDD"/>
            </a:solidFill>
            <a:ln w="9525" algn="ctr">
              <a:noFill/>
              <a:miter lim="800000"/>
              <a:headEnd/>
              <a:tailEnd/>
            </a:ln>
          </p:spPr>
          <p:txBody>
            <a:bodyPr lIns="45720" tIns="46016" rIns="45720" bIns="46016">
              <a:spAutoFit/>
            </a:bodyPr>
            <a:lstStyle/>
            <a:p>
              <a:pPr defTabSz="730250"/>
              <a:r>
                <a:rPr lang="en-US" sz="1000">
                  <a:solidFill>
                    <a:srgbClr val="000000"/>
                  </a:solidFill>
                  <a:latin typeface="Segoe"/>
                </a:rPr>
                <a:t>Lynnfield</a:t>
              </a:r>
            </a:p>
          </p:txBody>
        </p:sp>
      </p:grpSp>
      <p:sp>
        <p:nvSpPr>
          <p:cNvPr id="44" name="Rectangle 18"/>
          <p:cNvSpPr>
            <a:spLocks noChangeArrowheads="1"/>
          </p:cNvSpPr>
          <p:nvPr/>
        </p:nvSpPr>
        <p:spPr bwMode="auto">
          <a:xfrm>
            <a:off x="204788" y="3635375"/>
            <a:ext cx="1279525" cy="790575"/>
          </a:xfrm>
          <a:prstGeom prst="rect">
            <a:avLst/>
          </a:prstGeom>
          <a:noFill/>
          <a:ln w="9525">
            <a:noFill/>
            <a:miter lim="800000"/>
            <a:headEnd/>
            <a:tailEnd/>
          </a:ln>
          <a:effectLst/>
        </p:spPr>
        <p:txBody>
          <a:bodyPr lIns="51206" tIns="25603" rIns="51206" bIns="25603">
            <a:spAutoFit/>
          </a:bodyPr>
          <a:lstStyle/>
          <a:p>
            <a:pPr algn="r" fontAlgn="auto">
              <a:spcBef>
                <a:spcPts val="0"/>
              </a:spcBef>
              <a:spcAft>
                <a:spcPts val="0"/>
              </a:spcAft>
              <a:defRPr/>
            </a:pPr>
            <a:r>
              <a:rPr lang="en-US" sz="1600" dirty="0">
                <a:solidFill>
                  <a:srgbClr val="FFFFFF"/>
                </a:solidFill>
                <a:effectLst>
                  <a:outerShdw blurRad="38100" dist="38100" dir="2700000" algn="tl">
                    <a:srgbClr val="000000"/>
                  </a:outerShdw>
                </a:effectLst>
                <a:latin typeface="+mn-lt"/>
                <a:cs typeface="Arial" pitchFamily="34" charset="0"/>
              </a:rPr>
              <a:t>Business and Consumer Clients</a:t>
            </a:r>
          </a:p>
        </p:txBody>
      </p:sp>
      <p:sp>
        <p:nvSpPr>
          <p:cNvPr id="394278" name="Rectangle 38"/>
          <p:cNvSpPr>
            <a:spLocks noChangeArrowheads="1"/>
          </p:cNvSpPr>
          <p:nvPr/>
        </p:nvSpPr>
        <p:spPr bwMode="auto">
          <a:xfrm>
            <a:off x="0" y="3136900"/>
            <a:ext cx="9144000" cy="79375"/>
          </a:xfrm>
          <a:prstGeom prst="rect">
            <a:avLst/>
          </a:prstGeom>
          <a:gradFill rotWithShape="1">
            <a:gsLst>
              <a:gs pos="0">
                <a:schemeClr val="tx1">
                  <a:gamma/>
                  <a:shade val="46275"/>
                  <a:invGamma/>
                  <a:alpha val="0"/>
                </a:schemeClr>
              </a:gs>
              <a:gs pos="50000">
                <a:schemeClr val="tx1"/>
              </a:gs>
              <a:gs pos="100000">
                <a:schemeClr val="tx1">
                  <a:gamma/>
                  <a:shade val="46275"/>
                  <a:invGamma/>
                  <a:alpha val="0"/>
                </a:schemeClr>
              </a:gs>
            </a:gsLst>
            <a:lin ang="0" scaled="1"/>
          </a:gradFill>
          <a:ln w="9525">
            <a:noFill/>
            <a:miter lim="800000"/>
            <a:headEnd/>
            <a:tailEnd/>
          </a:ln>
          <a:effectLst/>
        </p:spPr>
        <p:txBody>
          <a:bodyPr wrap="none" lIns="51206" tIns="25603" rIns="51206" bIns="25603" anchor="ctr"/>
          <a:lstStyle/>
          <a:p>
            <a:pPr fontAlgn="auto">
              <a:spcBef>
                <a:spcPts val="0"/>
              </a:spcBef>
              <a:spcAft>
                <a:spcPts val="0"/>
              </a:spcAft>
              <a:defRPr/>
            </a:pPr>
            <a:endParaRPr lang="en-US">
              <a:solidFill>
                <a:srgbClr val="FFFFFF"/>
              </a:solidFill>
              <a:latin typeface="+mn-lt"/>
              <a:cs typeface="+mn-cs"/>
            </a:endParaRPr>
          </a:p>
        </p:txBody>
      </p:sp>
      <p:pic>
        <p:nvPicPr>
          <p:cNvPr id="95250" name="Picture 31" descr="i7chip"/>
          <p:cNvPicPr>
            <a:picLocks noChangeAspect="1" noChangeArrowheads="1"/>
          </p:cNvPicPr>
          <p:nvPr/>
        </p:nvPicPr>
        <p:blipFill>
          <a:blip r:embed="rId4"/>
          <a:srcRect/>
          <a:stretch>
            <a:fillRect/>
          </a:stretch>
        </p:blipFill>
        <p:spPr bwMode="auto">
          <a:xfrm>
            <a:off x="2833688" y="3330575"/>
            <a:ext cx="1746250" cy="149860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idx="4294967295"/>
          </p:nvPr>
        </p:nvSpPr>
        <p:spPr>
          <a:xfrm>
            <a:off x="387350" y="152400"/>
            <a:ext cx="8369300" cy="609398"/>
          </a:xfrm>
        </p:spPr>
        <p:txBody>
          <a:bodyPr/>
          <a:lstStyle/>
          <a:p>
            <a:pPr eaLnBrk="1" hangingPunct="1">
              <a:defRPr/>
            </a:pPr>
            <a:r>
              <a:rPr sz="4400" smtClean="0">
                <a:ln>
                  <a:noFill/>
                </a:ln>
                <a:solidFill>
                  <a:schemeClr val="tx1"/>
                </a:solidFill>
                <a:effectLst/>
              </a:rPr>
              <a:t>Number Of Processors Increasing</a:t>
            </a:r>
          </a:p>
        </p:txBody>
      </p:sp>
      <p:grpSp>
        <p:nvGrpSpPr>
          <p:cNvPr id="2" name="Group 3"/>
          <p:cNvGrpSpPr>
            <a:grpSpLocks/>
          </p:cNvGrpSpPr>
          <p:nvPr/>
        </p:nvGrpSpPr>
        <p:grpSpPr bwMode="auto">
          <a:xfrm>
            <a:off x="5653088" y="1997075"/>
            <a:ext cx="1657350" cy="2033588"/>
            <a:chOff x="3879" y="1248"/>
            <a:chExt cx="1044" cy="1281"/>
          </a:xfrm>
        </p:grpSpPr>
        <p:sp>
          <p:nvSpPr>
            <p:cNvPr id="21508" name="AutoShape 4"/>
            <p:cNvSpPr>
              <a:spLocks noChangeArrowheads="1"/>
            </p:cNvSpPr>
            <p:nvPr/>
          </p:nvSpPr>
          <p:spPr bwMode="auto">
            <a:xfrm>
              <a:off x="3879" y="1248"/>
              <a:ext cx="1044" cy="1281"/>
            </a:xfrm>
            <a:prstGeom prst="roundRect">
              <a:avLst>
                <a:gd name="adj" fmla="val 9093"/>
              </a:avLst>
            </a:prstGeom>
            <a:gradFill rotWithShape="1">
              <a:gsLst>
                <a:gs pos="0">
                  <a:srgbClr val="99CCFF">
                    <a:alpha val="75999"/>
                  </a:srgbClr>
                </a:gs>
                <a:gs pos="100000">
                  <a:srgbClr val="99CCFF">
                    <a:gamma/>
                    <a:shade val="46275"/>
                    <a:invGamma/>
                  </a:srgbClr>
                </a:gs>
              </a:gsLst>
              <a:lin ang="5400000" scaled="1"/>
            </a:gradFill>
            <a:ln w="38100" algn="ctr">
              <a:solidFill>
                <a:srgbClr val="9AB2D6"/>
              </a:solidFill>
              <a:round/>
              <a:headEnd/>
              <a:tailEnd/>
            </a:ln>
            <a:effectLst/>
          </p:spPr>
          <p:txBody>
            <a:bodyPr lIns="85699" tIns="42850" rIns="85699" bIns="42850" anchor="ctr"/>
            <a:lstStyle/>
            <a:p>
              <a:pPr algn="ctr" defTabSz="857250">
                <a:spcBef>
                  <a:spcPct val="60000"/>
                </a:spcBef>
                <a:defRPr/>
              </a:pPr>
              <a:endParaRPr lang="en-US" sz="1200" b="1">
                <a:effectLst>
                  <a:outerShdw blurRad="38100" dist="38100" dir="2700000" algn="tl">
                    <a:srgbClr val="000000"/>
                  </a:outerShdw>
                </a:effectLst>
                <a:latin typeface="Verdana" pitchFamily="34" charset="0"/>
              </a:endParaRPr>
            </a:p>
          </p:txBody>
        </p:sp>
        <p:grpSp>
          <p:nvGrpSpPr>
            <p:cNvPr id="3" name="Group 5"/>
            <p:cNvGrpSpPr>
              <a:grpSpLocks/>
            </p:cNvGrpSpPr>
            <p:nvPr/>
          </p:nvGrpSpPr>
          <p:grpSpPr bwMode="auto">
            <a:xfrm>
              <a:off x="4052" y="1517"/>
              <a:ext cx="713" cy="733"/>
              <a:chOff x="2639" y="1128"/>
              <a:chExt cx="713" cy="733"/>
            </a:xfrm>
          </p:grpSpPr>
          <p:pic>
            <p:nvPicPr>
              <p:cNvPr id="15381" name="Picture 6" descr="IDF Nehalem Die"/>
              <p:cNvPicPr>
                <a:picLocks noChangeAspect="1" noChangeArrowheads="1"/>
              </p:cNvPicPr>
              <p:nvPr/>
            </p:nvPicPr>
            <p:blipFill>
              <a:blip r:embed="rId3"/>
              <a:srcRect l="11781" t="54112" r="31418" b="25491"/>
              <a:stretch>
                <a:fillRect/>
              </a:stretch>
            </p:blipFill>
            <p:spPr bwMode="auto">
              <a:xfrm>
                <a:off x="2639" y="1128"/>
                <a:ext cx="353" cy="178"/>
              </a:xfrm>
              <a:prstGeom prst="rect">
                <a:avLst/>
              </a:prstGeom>
              <a:noFill/>
              <a:ln w="28575">
                <a:solidFill>
                  <a:schemeClr val="bg1"/>
                </a:solidFill>
                <a:miter lim="800000"/>
                <a:headEnd/>
                <a:tailEnd/>
              </a:ln>
            </p:spPr>
          </p:pic>
          <p:pic>
            <p:nvPicPr>
              <p:cNvPr id="15382" name="Picture 7" descr="IDF Nehalem Die"/>
              <p:cNvPicPr>
                <a:picLocks noChangeAspect="1" noChangeArrowheads="1"/>
              </p:cNvPicPr>
              <p:nvPr/>
            </p:nvPicPr>
            <p:blipFill>
              <a:blip r:embed="rId3"/>
              <a:srcRect l="11781" t="54112" r="31418" b="25491"/>
              <a:stretch>
                <a:fillRect/>
              </a:stretch>
            </p:blipFill>
            <p:spPr bwMode="auto">
              <a:xfrm>
                <a:off x="2639" y="1313"/>
                <a:ext cx="353" cy="178"/>
              </a:xfrm>
              <a:prstGeom prst="rect">
                <a:avLst/>
              </a:prstGeom>
              <a:noFill/>
              <a:ln w="28575">
                <a:solidFill>
                  <a:schemeClr val="bg1"/>
                </a:solidFill>
                <a:miter lim="800000"/>
                <a:headEnd/>
                <a:tailEnd/>
              </a:ln>
            </p:spPr>
          </p:pic>
          <p:pic>
            <p:nvPicPr>
              <p:cNvPr id="15383" name="Picture 8" descr="IDF Nehalem Die"/>
              <p:cNvPicPr>
                <a:picLocks noChangeAspect="1" noChangeArrowheads="1"/>
              </p:cNvPicPr>
              <p:nvPr/>
            </p:nvPicPr>
            <p:blipFill>
              <a:blip r:embed="rId3"/>
              <a:srcRect l="11781" t="54112" r="31418" b="25491"/>
              <a:stretch>
                <a:fillRect/>
              </a:stretch>
            </p:blipFill>
            <p:spPr bwMode="auto">
              <a:xfrm>
                <a:off x="2639" y="1498"/>
                <a:ext cx="353" cy="178"/>
              </a:xfrm>
              <a:prstGeom prst="rect">
                <a:avLst/>
              </a:prstGeom>
              <a:noFill/>
              <a:ln w="28575">
                <a:solidFill>
                  <a:schemeClr val="bg1"/>
                </a:solidFill>
                <a:miter lim="800000"/>
                <a:headEnd/>
                <a:tailEnd/>
              </a:ln>
            </p:spPr>
          </p:pic>
          <p:pic>
            <p:nvPicPr>
              <p:cNvPr id="15384" name="Picture 9" descr="IDF Nehalem Die"/>
              <p:cNvPicPr>
                <a:picLocks noChangeAspect="1" noChangeArrowheads="1"/>
              </p:cNvPicPr>
              <p:nvPr/>
            </p:nvPicPr>
            <p:blipFill>
              <a:blip r:embed="rId3"/>
              <a:srcRect l="11781" t="54112" r="31418" b="25491"/>
              <a:stretch>
                <a:fillRect/>
              </a:stretch>
            </p:blipFill>
            <p:spPr bwMode="auto">
              <a:xfrm>
                <a:off x="2639" y="1683"/>
                <a:ext cx="353" cy="178"/>
              </a:xfrm>
              <a:prstGeom prst="rect">
                <a:avLst/>
              </a:prstGeom>
              <a:noFill/>
              <a:ln w="28575">
                <a:solidFill>
                  <a:schemeClr val="bg1"/>
                </a:solidFill>
                <a:miter lim="800000"/>
                <a:headEnd/>
                <a:tailEnd/>
              </a:ln>
            </p:spPr>
          </p:pic>
          <p:pic>
            <p:nvPicPr>
              <p:cNvPr id="15385" name="Picture 10" descr="IDF Nehalem Die"/>
              <p:cNvPicPr>
                <a:picLocks noChangeAspect="1" noChangeArrowheads="1"/>
              </p:cNvPicPr>
              <p:nvPr/>
            </p:nvPicPr>
            <p:blipFill>
              <a:blip r:embed="rId3"/>
              <a:srcRect l="11781" t="54112" r="31418" b="25491"/>
              <a:stretch>
                <a:fillRect/>
              </a:stretch>
            </p:blipFill>
            <p:spPr bwMode="auto">
              <a:xfrm>
                <a:off x="2999" y="1128"/>
                <a:ext cx="353" cy="178"/>
              </a:xfrm>
              <a:prstGeom prst="rect">
                <a:avLst/>
              </a:prstGeom>
              <a:noFill/>
              <a:ln w="28575">
                <a:solidFill>
                  <a:schemeClr val="bg1"/>
                </a:solidFill>
                <a:miter lim="800000"/>
                <a:headEnd/>
                <a:tailEnd/>
              </a:ln>
            </p:spPr>
          </p:pic>
          <p:pic>
            <p:nvPicPr>
              <p:cNvPr id="15386" name="Picture 11" descr="IDF Nehalem Die"/>
              <p:cNvPicPr>
                <a:picLocks noChangeAspect="1" noChangeArrowheads="1"/>
              </p:cNvPicPr>
              <p:nvPr/>
            </p:nvPicPr>
            <p:blipFill>
              <a:blip r:embed="rId3"/>
              <a:srcRect l="11781" t="54112" r="31418" b="25491"/>
              <a:stretch>
                <a:fillRect/>
              </a:stretch>
            </p:blipFill>
            <p:spPr bwMode="auto">
              <a:xfrm>
                <a:off x="2999" y="1313"/>
                <a:ext cx="353" cy="178"/>
              </a:xfrm>
              <a:prstGeom prst="rect">
                <a:avLst/>
              </a:prstGeom>
              <a:noFill/>
              <a:ln w="28575">
                <a:solidFill>
                  <a:schemeClr val="bg1"/>
                </a:solidFill>
                <a:miter lim="800000"/>
                <a:headEnd/>
                <a:tailEnd/>
              </a:ln>
            </p:spPr>
          </p:pic>
          <p:pic>
            <p:nvPicPr>
              <p:cNvPr id="15387" name="Picture 12" descr="IDF Nehalem Die"/>
              <p:cNvPicPr>
                <a:picLocks noChangeAspect="1" noChangeArrowheads="1"/>
              </p:cNvPicPr>
              <p:nvPr/>
            </p:nvPicPr>
            <p:blipFill>
              <a:blip r:embed="rId3"/>
              <a:srcRect l="11781" t="54112" r="31418" b="25491"/>
              <a:stretch>
                <a:fillRect/>
              </a:stretch>
            </p:blipFill>
            <p:spPr bwMode="auto">
              <a:xfrm>
                <a:off x="2999" y="1498"/>
                <a:ext cx="353" cy="178"/>
              </a:xfrm>
              <a:prstGeom prst="rect">
                <a:avLst/>
              </a:prstGeom>
              <a:noFill/>
              <a:ln w="28575">
                <a:solidFill>
                  <a:schemeClr val="bg1"/>
                </a:solidFill>
                <a:miter lim="800000"/>
                <a:headEnd/>
                <a:tailEnd/>
              </a:ln>
            </p:spPr>
          </p:pic>
          <p:pic>
            <p:nvPicPr>
              <p:cNvPr id="15388" name="Picture 13" descr="IDF Nehalem Die"/>
              <p:cNvPicPr>
                <a:picLocks noChangeAspect="1" noChangeArrowheads="1"/>
              </p:cNvPicPr>
              <p:nvPr/>
            </p:nvPicPr>
            <p:blipFill>
              <a:blip r:embed="rId3"/>
              <a:srcRect l="11781" t="54112" r="31418" b="25491"/>
              <a:stretch>
                <a:fillRect/>
              </a:stretch>
            </p:blipFill>
            <p:spPr bwMode="auto">
              <a:xfrm>
                <a:off x="2999" y="1683"/>
                <a:ext cx="353" cy="178"/>
              </a:xfrm>
              <a:prstGeom prst="rect">
                <a:avLst/>
              </a:prstGeom>
              <a:noFill/>
              <a:ln w="28575">
                <a:solidFill>
                  <a:schemeClr val="bg1"/>
                </a:solidFill>
                <a:miter lim="800000"/>
                <a:headEnd/>
                <a:tailEnd/>
              </a:ln>
            </p:spPr>
          </p:pic>
        </p:grpSp>
      </p:grpSp>
      <p:grpSp>
        <p:nvGrpSpPr>
          <p:cNvPr id="4" name="Group 14"/>
          <p:cNvGrpSpPr>
            <a:grpSpLocks/>
          </p:cNvGrpSpPr>
          <p:nvPr/>
        </p:nvGrpSpPr>
        <p:grpSpPr bwMode="auto">
          <a:xfrm>
            <a:off x="2865438" y="2278063"/>
            <a:ext cx="1657350" cy="1546225"/>
            <a:chOff x="1984" y="1440"/>
            <a:chExt cx="1044" cy="974"/>
          </a:xfrm>
        </p:grpSpPr>
        <p:sp>
          <p:nvSpPr>
            <p:cNvPr id="21519" name="AutoShape 15"/>
            <p:cNvSpPr>
              <a:spLocks noChangeArrowheads="1"/>
            </p:cNvSpPr>
            <p:nvPr/>
          </p:nvSpPr>
          <p:spPr bwMode="auto">
            <a:xfrm>
              <a:off x="1984" y="1440"/>
              <a:ext cx="1044" cy="974"/>
            </a:xfrm>
            <a:prstGeom prst="roundRect">
              <a:avLst>
                <a:gd name="adj" fmla="val 9093"/>
              </a:avLst>
            </a:prstGeom>
            <a:gradFill rotWithShape="1">
              <a:gsLst>
                <a:gs pos="0">
                  <a:srgbClr val="99CCFF">
                    <a:alpha val="75999"/>
                  </a:srgbClr>
                </a:gs>
                <a:gs pos="100000">
                  <a:srgbClr val="99CCFF">
                    <a:gamma/>
                    <a:shade val="46275"/>
                    <a:invGamma/>
                  </a:srgbClr>
                </a:gs>
              </a:gsLst>
              <a:lin ang="5400000" scaled="1"/>
            </a:gradFill>
            <a:ln w="38100" algn="ctr">
              <a:solidFill>
                <a:srgbClr val="9AB2D6"/>
              </a:solidFill>
              <a:round/>
              <a:headEnd/>
              <a:tailEnd/>
            </a:ln>
            <a:effectLst/>
          </p:spPr>
          <p:txBody>
            <a:bodyPr lIns="85699" tIns="42850" rIns="85699" bIns="42850" anchor="ctr"/>
            <a:lstStyle/>
            <a:p>
              <a:pPr algn="ctr" defTabSz="857250">
                <a:spcBef>
                  <a:spcPct val="60000"/>
                </a:spcBef>
                <a:defRPr/>
              </a:pPr>
              <a:endParaRPr lang="en-US" sz="1200" b="1">
                <a:effectLst>
                  <a:outerShdw blurRad="38100" dist="38100" dir="2700000" algn="tl">
                    <a:srgbClr val="000000"/>
                  </a:outerShdw>
                </a:effectLst>
                <a:latin typeface="Verdana" pitchFamily="34" charset="0"/>
              </a:endParaRPr>
            </a:p>
          </p:txBody>
        </p:sp>
        <p:grpSp>
          <p:nvGrpSpPr>
            <p:cNvPr id="5" name="Group 16"/>
            <p:cNvGrpSpPr>
              <a:grpSpLocks/>
            </p:cNvGrpSpPr>
            <p:nvPr/>
          </p:nvGrpSpPr>
          <p:grpSpPr bwMode="auto">
            <a:xfrm>
              <a:off x="2324" y="1563"/>
              <a:ext cx="353" cy="733"/>
              <a:chOff x="2766" y="2065"/>
              <a:chExt cx="353" cy="733"/>
            </a:xfrm>
          </p:grpSpPr>
          <p:pic>
            <p:nvPicPr>
              <p:cNvPr id="15375" name="Picture 17" descr="IDF Nehalem Die"/>
              <p:cNvPicPr>
                <a:picLocks noChangeAspect="1" noChangeArrowheads="1"/>
              </p:cNvPicPr>
              <p:nvPr/>
            </p:nvPicPr>
            <p:blipFill>
              <a:blip r:embed="rId3"/>
              <a:srcRect l="11781" t="54112" r="31418" b="25491"/>
              <a:stretch>
                <a:fillRect/>
              </a:stretch>
            </p:blipFill>
            <p:spPr bwMode="auto">
              <a:xfrm>
                <a:off x="2766" y="2065"/>
                <a:ext cx="353" cy="178"/>
              </a:xfrm>
              <a:prstGeom prst="rect">
                <a:avLst/>
              </a:prstGeom>
              <a:noFill/>
              <a:ln w="28575">
                <a:solidFill>
                  <a:schemeClr val="bg1"/>
                </a:solidFill>
                <a:miter lim="800000"/>
                <a:headEnd/>
                <a:tailEnd/>
              </a:ln>
            </p:spPr>
          </p:pic>
          <p:pic>
            <p:nvPicPr>
              <p:cNvPr id="15376" name="Picture 18" descr="IDF Nehalem Die"/>
              <p:cNvPicPr>
                <a:picLocks noChangeAspect="1" noChangeArrowheads="1"/>
              </p:cNvPicPr>
              <p:nvPr/>
            </p:nvPicPr>
            <p:blipFill>
              <a:blip r:embed="rId3"/>
              <a:srcRect l="11781" t="54112" r="31418" b="25491"/>
              <a:stretch>
                <a:fillRect/>
              </a:stretch>
            </p:blipFill>
            <p:spPr bwMode="auto">
              <a:xfrm>
                <a:off x="2766" y="2250"/>
                <a:ext cx="353" cy="178"/>
              </a:xfrm>
              <a:prstGeom prst="rect">
                <a:avLst/>
              </a:prstGeom>
              <a:noFill/>
              <a:ln w="28575">
                <a:solidFill>
                  <a:schemeClr val="bg1"/>
                </a:solidFill>
                <a:miter lim="800000"/>
                <a:headEnd/>
                <a:tailEnd/>
              </a:ln>
            </p:spPr>
          </p:pic>
          <p:pic>
            <p:nvPicPr>
              <p:cNvPr id="15377" name="Picture 19" descr="IDF Nehalem Die"/>
              <p:cNvPicPr>
                <a:picLocks noChangeAspect="1" noChangeArrowheads="1"/>
              </p:cNvPicPr>
              <p:nvPr/>
            </p:nvPicPr>
            <p:blipFill>
              <a:blip r:embed="rId3"/>
              <a:srcRect l="11781" t="54112" r="31418" b="25491"/>
              <a:stretch>
                <a:fillRect/>
              </a:stretch>
            </p:blipFill>
            <p:spPr bwMode="auto">
              <a:xfrm>
                <a:off x="2766" y="2435"/>
                <a:ext cx="353" cy="178"/>
              </a:xfrm>
              <a:prstGeom prst="rect">
                <a:avLst/>
              </a:prstGeom>
              <a:noFill/>
              <a:ln w="28575">
                <a:solidFill>
                  <a:schemeClr val="bg1"/>
                </a:solidFill>
                <a:miter lim="800000"/>
                <a:headEnd/>
                <a:tailEnd/>
              </a:ln>
            </p:spPr>
          </p:pic>
          <p:pic>
            <p:nvPicPr>
              <p:cNvPr id="15378" name="Picture 20" descr="IDF Nehalem Die"/>
              <p:cNvPicPr>
                <a:picLocks noChangeAspect="1" noChangeArrowheads="1"/>
              </p:cNvPicPr>
              <p:nvPr/>
            </p:nvPicPr>
            <p:blipFill>
              <a:blip r:embed="rId3"/>
              <a:srcRect l="11781" t="54112" r="31418" b="25491"/>
              <a:stretch>
                <a:fillRect/>
              </a:stretch>
            </p:blipFill>
            <p:spPr bwMode="auto">
              <a:xfrm>
                <a:off x="2766" y="2620"/>
                <a:ext cx="353" cy="178"/>
              </a:xfrm>
              <a:prstGeom prst="rect">
                <a:avLst/>
              </a:prstGeom>
              <a:noFill/>
              <a:ln w="28575">
                <a:solidFill>
                  <a:schemeClr val="bg1"/>
                </a:solidFill>
                <a:miter lim="800000"/>
                <a:headEnd/>
                <a:tailEnd/>
              </a:ln>
            </p:spPr>
          </p:pic>
        </p:grpSp>
      </p:grpSp>
      <p:sp>
        <p:nvSpPr>
          <p:cNvPr id="21525" name="AutoShape 21"/>
          <p:cNvSpPr>
            <a:spLocks noChangeArrowheads="1"/>
          </p:cNvSpPr>
          <p:nvPr/>
        </p:nvSpPr>
        <p:spPr bwMode="auto">
          <a:xfrm>
            <a:off x="307975" y="2513013"/>
            <a:ext cx="1333500" cy="993775"/>
          </a:xfrm>
          <a:prstGeom prst="roundRect">
            <a:avLst>
              <a:gd name="adj" fmla="val 9093"/>
            </a:avLst>
          </a:prstGeom>
          <a:gradFill rotWithShape="1">
            <a:gsLst>
              <a:gs pos="0">
                <a:srgbClr val="99CCFF">
                  <a:alpha val="75999"/>
                </a:srgbClr>
              </a:gs>
              <a:gs pos="100000">
                <a:srgbClr val="99CCFF">
                  <a:gamma/>
                  <a:shade val="46275"/>
                  <a:invGamma/>
                </a:srgbClr>
              </a:gs>
            </a:gsLst>
            <a:lin ang="5400000" scaled="1"/>
          </a:gradFill>
          <a:ln w="38100" algn="ctr">
            <a:solidFill>
              <a:srgbClr val="9AB2D6"/>
            </a:solidFill>
            <a:round/>
            <a:headEnd/>
            <a:tailEnd/>
          </a:ln>
          <a:effectLst/>
        </p:spPr>
        <p:txBody>
          <a:bodyPr lIns="85699" tIns="42850" rIns="85699" bIns="42850" anchor="ctr"/>
          <a:lstStyle/>
          <a:p>
            <a:pPr algn="ctr" defTabSz="857250">
              <a:spcBef>
                <a:spcPct val="60000"/>
              </a:spcBef>
              <a:defRPr/>
            </a:pPr>
            <a:endParaRPr lang="en-US" sz="1200" b="1">
              <a:effectLst>
                <a:outerShdw blurRad="38100" dist="38100" dir="2700000" algn="tl">
                  <a:srgbClr val="000000"/>
                </a:outerShdw>
              </a:effectLst>
              <a:latin typeface="Verdana" pitchFamily="34" charset="0"/>
            </a:endParaRPr>
          </a:p>
        </p:txBody>
      </p:sp>
      <p:grpSp>
        <p:nvGrpSpPr>
          <p:cNvPr id="6" name="Group 22"/>
          <p:cNvGrpSpPr>
            <a:grpSpLocks/>
          </p:cNvGrpSpPr>
          <p:nvPr/>
        </p:nvGrpSpPr>
        <p:grpSpPr bwMode="auto">
          <a:xfrm>
            <a:off x="685800" y="2700338"/>
            <a:ext cx="560388" cy="576262"/>
            <a:chOff x="2777" y="3035"/>
            <a:chExt cx="353" cy="363"/>
          </a:xfrm>
        </p:grpSpPr>
        <p:pic>
          <p:nvPicPr>
            <p:cNvPr id="15371" name="Picture 23" descr="IDF Nehalem Die"/>
            <p:cNvPicPr>
              <a:picLocks noChangeAspect="1" noChangeArrowheads="1"/>
            </p:cNvPicPr>
            <p:nvPr/>
          </p:nvPicPr>
          <p:blipFill>
            <a:blip r:embed="rId3"/>
            <a:srcRect l="11781" t="54112" r="31418" b="25491"/>
            <a:stretch>
              <a:fillRect/>
            </a:stretch>
          </p:blipFill>
          <p:spPr bwMode="auto">
            <a:xfrm>
              <a:off x="2777" y="3035"/>
              <a:ext cx="353" cy="178"/>
            </a:xfrm>
            <a:prstGeom prst="rect">
              <a:avLst/>
            </a:prstGeom>
            <a:noFill/>
            <a:ln w="28575">
              <a:solidFill>
                <a:schemeClr val="bg1"/>
              </a:solidFill>
              <a:miter lim="800000"/>
              <a:headEnd/>
              <a:tailEnd/>
            </a:ln>
          </p:spPr>
        </p:pic>
        <p:pic>
          <p:nvPicPr>
            <p:cNvPr id="15372" name="Picture 24" descr="IDF Nehalem Die"/>
            <p:cNvPicPr>
              <a:picLocks noChangeAspect="1" noChangeArrowheads="1"/>
            </p:cNvPicPr>
            <p:nvPr/>
          </p:nvPicPr>
          <p:blipFill>
            <a:blip r:embed="rId3"/>
            <a:srcRect l="11781" t="54112" r="31418" b="25491"/>
            <a:stretch>
              <a:fillRect/>
            </a:stretch>
          </p:blipFill>
          <p:spPr bwMode="auto">
            <a:xfrm>
              <a:off x="2777" y="3220"/>
              <a:ext cx="353" cy="178"/>
            </a:xfrm>
            <a:prstGeom prst="rect">
              <a:avLst/>
            </a:prstGeom>
            <a:noFill/>
            <a:ln w="28575">
              <a:solidFill>
                <a:schemeClr val="bg1"/>
              </a:solidFill>
              <a:miter lim="800000"/>
              <a:headEnd/>
              <a:tailEnd/>
            </a:ln>
          </p:spPr>
        </p:pic>
      </p:grpSp>
      <p:sp>
        <p:nvSpPr>
          <p:cNvPr id="15366" name="AutoShape 25"/>
          <p:cNvSpPr>
            <a:spLocks noChangeArrowheads="1"/>
          </p:cNvSpPr>
          <p:nvPr/>
        </p:nvSpPr>
        <p:spPr bwMode="auto">
          <a:xfrm>
            <a:off x="1757363" y="2143125"/>
            <a:ext cx="1073150" cy="1752600"/>
          </a:xfrm>
          <a:prstGeom prst="rightArrow">
            <a:avLst>
              <a:gd name="adj1" fmla="val 49972"/>
              <a:gd name="adj2" fmla="val 40736"/>
            </a:avLst>
          </a:prstGeom>
          <a:gradFill rotWithShape="1">
            <a:gsLst>
              <a:gs pos="0">
                <a:srgbClr val="5E646C">
                  <a:alpha val="0"/>
                </a:srgbClr>
              </a:gs>
              <a:gs pos="100000">
                <a:srgbClr val="CCD8EA"/>
              </a:gs>
            </a:gsLst>
            <a:lin ang="0" scaled="1"/>
          </a:gradFill>
          <a:ln w="44450" algn="ctr">
            <a:noFill/>
            <a:miter lim="800000"/>
            <a:headEnd/>
            <a:tailEnd/>
          </a:ln>
        </p:spPr>
        <p:txBody>
          <a:bodyPr wrap="none" anchor="ctr"/>
          <a:lstStyle/>
          <a:p>
            <a:endParaRPr lang="en-US"/>
          </a:p>
        </p:txBody>
      </p:sp>
      <p:sp>
        <p:nvSpPr>
          <p:cNvPr id="15367" name="AutoShape 26"/>
          <p:cNvSpPr>
            <a:spLocks noChangeArrowheads="1"/>
          </p:cNvSpPr>
          <p:nvPr/>
        </p:nvSpPr>
        <p:spPr bwMode="auto">
          <a:xfrm>
            <a:off x="4552950" y="2132013"/>
            <a:ext cx="1073150" cy="1752600"/>
          </a:xfrm>
          <a:prstGeom prst="rightArrow">
            <a:avLst>
              <a:gd name="adj1" fmla="val 49972"/>
              <a:gd name="adj2" fmla="val 40736"/>
            </a:avLst>
          </a:prstGeom>
          <a:gradFill rotWithShape="1">
            <a:gsLst>
              <a:gs pos="0">
                <a:srgbClr val="5E646C">
                  <a:alpha val="0"/>
                </a:srgbClr>
              </a:gs>
              <a:gs pos="100000">
                <a:srgbClr val="CCD8EA"/>
              </a:gs>
            </a:gsLst>
            <a:lin ang="0" scaled="1"/>
          </a:gradFill>
          <a:ln w="44450" algn="ctr">
            <a:noFill/>
            <a:miter lim="800000"/>
            <a:headEnd/>
            <a:tailEnd/>
          </a:ln>
        </p:spPr>
        <p:txBody>
          <a:bodyPr wrap="none" anchor="ctr"/>
          <a:lstStyle/>
          <a:p>
            <a:endParaRPr lang="en-US"/>
          </a:p>
        </p:txBody>
      </p:sp>
      <p:sp>
        <p:nvSpPr>
          <p:cNvPr id="15368" name="AutoShape 27"/>
          <p:cNvSpPr>
            <a:spLocks noChangeArrowheads="1"/>
          </p:cNvSpPr>
          <p:nvPr/>
        </p:nvSpPr>
        <p:spPr bwMode="auto">
          <a:xfrm>
            <a:off x="7358063" y="2176463"/>
            <a:ext cx="1073150" cy="1752600"/>
          </a:xfrm>
          <a:prstGeom prst="rightArrow">
            <a:avLst>
              <a:gd name="adj1" fmla="val 49972"/>
              <a:gd name="adj2" fmla="val 40736"/>
            </a:avLst>
          </a:prstGeom>
          <a:gradFill rotWithShape="1">
            <a:gsLst>
              <a:gs pos="0">
                <a:srgbClr val="5E646C">
                  <a:alpha val="0"/>
                </a:srgbClr>
              </a:gs>
              <a:gs pos="100000">
                <a:srgbClr val="CCD8EA"/>
              </a:gs>
            </a:gsLst>
            <a:lin ang="0" scaled="1"/>
          </a:gradFill>
          <a:ln w="44450" algn="ctr">
            <a:noFill/>
            <a:miter lim="800000"/>
            <a:headEnd/>
            <a:tailEnd/>
          </a:ln>
        </p:spPr>
        <p:txBody>
          <a:bodyPr wrap="none" anchor="ctr"/>
          <a:lstStyle/>
          <a:p>
            <a:endParaRPr lang="en-US"/>
          </a:p>
        </p:txBody>
      </p:sp>
      <p:sp>
        <p:nvSpPr>
          <p:cNvPr id="15369" name="AutoShape 5"/>
          <p:cNvSpPr>
            <a:spLocks noChangeArrowheads="1"/>
          </p:cNvSpPr>
          <p:nvPr/>
        </p:nvSpPr>
        <p:spPr bwMode="auto">
          <a:xfrm>
            <a:off x="257175" y="5351463"/>
            <a:ext cx="8382000" cy="609600"/>
          </a:xfrm>
          <a:prstGeom prst="roundRect">
            <a:avLst>
              <a:gd name="adj" fmla="val 16667"/>
            </a:avLst>
          </a:prstGeom>
          <a:gradFill rotWithShape="1">
            <a:gsLst>
              <a:gs pos="0">
                <a:srgbClr val="005998"/>
              </a:gs>
              <a:gs pos="100000">
                <a:srgbClr val="003A5D"/>
              </a:gs>
            </a:gsLst>
            <a:lin ang="2700000" scaled="1"/>
          </a:gradFill>
          <a:ln w="19050" algn="ctr">
            <a:solidFill>
              <a:srgbClr val="292929">
                <a:alpha val="70195"/>
              </a:srgbClr>
            </a:solidFill>
            <a:round/>
            <a:headEnd/>
            <a:tailEnd/>
          </a:ln>
        </p:spPr>
        <p:txBody>
          <a:bodyPr wrap="none" anchor="ctr"/>
          <a:lstStyle/>
          <a:p>
            <a:pPr algn="ctr" eaLnBrk="0" hangingPunct="0">
              <a:lnSpc>
                <a:spcPct val="80000"/>
              </a:lnSpc>
              <a:spcBef>
                <a:spcPct val="50000"/>
              </a:spcBef>
            </a:pPr>
            <a:r>
              <a:rPr lang="en-US" sz="3200" b="1" i="1" dirty="0"/>
              <a:t>Straining Interrupt addressability limits</a:t>
            </a:r>
          </a:p>
        </p:txBody>
      </p:sp>
      <p:sp>
        <p:nvSpPr>
          <p:cNvPr id="15370" name="Oval 29"/>
          <p:cNvSpPr>
            <a:spLocks noChangeArrowheads="1"/>
          </p:cNvSpPr>
          <p:nvPr/>
        </p:nvSpPr>
        <p:spPr bwMode="auto">
          <a:xfrm>
            <a:off x="8442325" y="2035175"/>
            <a:ext cx="604838" cy="2052638"/>
          </a:xfrm>
          <a:prstGeom prst="ellipse">
            <a:avLst/>
          </a:prstGeom>
          <a:gradFill rotWithShape="1">
            <a:gsLst>
              <a:gs pos="0">
                <a:srgbClr val="292929">
                  <a:alpha val="70000"/>
                </a:srgbClr>
              </a:gs>
              <a:gs pos="100000">
                <a:srgbClr val="FFFFFF">
                  <a:alpha val="0"/>
                </a:srgbClr>
              </a:gs>
            </a:gsLst>
            <a:path path="shape">
              <a:fillToRect l="50000" t="50000" r="50000" b="50000"/>
            </a:path>
          </a:gradFill>
          <a:ln w="44450" algn="ctr">
            <a:noFill/>
            <a:round/>
            <a:headEnd/>
            <a:tailEnd/>
          </a:ln>
        </p:spPr>
        <p:txBody>
          <a:bodyPr wrap="none" anchor="ctr"/>
          <a:lstStyle/>
          <a:p>
            <a:endParaRPr lang="en-US"/>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730044" y="1411552"/>
            <a:ext cx="7672003" cy="4114331"/>
          </a:xfrm>
        </p:spPr>
        <p:txBody>
          <a:bodyPr/>
          <a:lstStyle/>
          <a:p>
            <a:r>
              <a:rPr lang="en-US" smtClean="0"/>
              <a:t>Processors can’t continue </a:t>
            </a:r>
            <a:br>
              <a:rPr lang="en-US" smtClean="0"/>
            </a:br>
            <a:r>
              <a:rPr lang="en-US" smtClean="0"/>
              <a:t>to get faster and hotter</a:t>
            </a:r>
          </a:p>
          <a:p>
            <a:pPr lvl="1"/>
            <a:r>
              <a:rPr lang="en-US" smtClean="0"/>
              <a:t>…but Moore’s law still rules</a:t>
            </a:r>
          </a:p>
          <a:p>
            <a:r>
              <a:rPr lang="en-US" smtClean="0"/>
              <a:t>The big iron of today is the commodity server of tomorrow</a:t>
            </a:r>
          </a:p>
          <a:p>
            <a:r>
              <a:rPr lang="en-US" smtClean="0"/>
              <a:t>How does Windows play?  </a:t>
            </a:r>
          </a:p>
          <a:p>
            <a:pPr lvl="1"/>
            <a:r>
              <a:rPr lang="en-US" smtClean="0"/>
              <a:t>Bet on </a:t>
            </a:r>
            <a:r>
              <a:rPr lang="en-US" smtClean="0">
                <a:solidFill>
                  <a:schemeClr val="accent3"/>
                </a:solidFill>
              </a:rPr>
              <a:t>Scale Up</a:t>
            </a:r>
            <a:r>
              <a:rPr lang="en-US" smtClean="0"/>
              <a:t>?</a:t>
            </a:r>
          </a:p>
          <a:p>
            <a:pPr lvl="1"/>
            <a:r>
              <a:rPr lang="en-US" smtClean="0"/>
              <a:t>Bet on </a:t>
            </a:r>
            <a:r>
              <a:rPr lang="en-US" smtClean="0">
                <a:solidFill>
                  <a:schemeClr val="accent3"/>
                </a:solidFill>
              </a:rPr>
              <a:t>virtualization and consolidation</a:t>
            </a:r>
            <a:r>
              <a:rPr lang="en-US" smtClean="0"/>
              <a:t>?</a:t>
            </a:r>
          </a:p>
          <a:p>
            <a:pPr lvl="1"/>
            <a:r>
              <a:rPr lang="en-US" smtClean="0"/>
              <a:t>Answer:  All of the above</a:t>
            </a:r>
            <a:endParaRPr lang="en-US" dirty="0" smtClean="0"/>
          </a:p>
        </p:txBody>
      </p:sp>
      <p:sp>
        <p:nvSpPr>
          <p:cNvPr id="2" name="Title 1"/>
          <p:cNvSpPr>
            <a:spLocks noGrp="1"/>
          </p:cNvSpPr>
          <p:nvPr>
            <p:ph type="title"/>
          </p:nvPr>
        </p:nvSpPr>
        <p:spPr>
          <a:xfrm>
            <a:off x="387054" y="152400"/>
            <a:ext cx="8375946" cy="553998"/>
          </a:xfrm>
        </p:spPr>
        <p:txBody>
          <a:bodyPr/>
          <a:lstStyle/>
          <a:p>
            <a:r>
              <a:rPr lang="en-US" smtClean="0"/>
              <a:t>The Future Of Server</a:t>
            </a:r>
            <a:endParaRPr lang="en-US" dirty="0"/>
          </a:p>
        </p:txBody>
      </p:sp>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idx="4294967295"/>
          </p:nvPr>
        </p:nvSpPr>
        <p:spPr>
          <a:xfrm>
            <a:off x="376238" y="152400"/>
            <a:ext cx="8380412" cy="603250"/>
          </a:xfrm>
        </p:spPr>
        <p:txBody>
          <a:bodyPr/>
          <a:lstStyle/>
          <a:p>
            <a:pPr eaLnBrk="1" hangingPunct="1">
              <a:defRPr/>
            </a:pPr>
            <a:r>
              <a:rPr sz="4400" smtClean="0">
                <a:ln>
                  <a:noFill/>
                </a:ln>
                <a:solidFill>
                  <a:schemeClr val="tx1"/>
                </a:solidFill>
                <a:effectLst/>
              </a:rPr>
              <a:t>Interrupt Addressing</a:t>
            </a:r>
          </a:p>
        </p:txBody>
      </p:sp>
      <p:sp>
        <p:nvSpPr>
          <p:cNvPr id="16386" name="Content Placeholder 2"/>
          <p:cNvSpPr>
            <a:spLocks noGrp="1"/>
          </p:cNvSpPr>
          <p:nvPr>
            <p:ph idx="4294967295"/>
          </p:nvPr>
        </p:nvSpPr>
        <p:spPr>
          <a:xfrm>
            <a:off x="730250" y="1408113"/>
            <a:ext cx="8026400" cy="5090881"/>
          </a:xfrm>
          <a:noFill/>
        </p:spPr>
        <p:txBody>
          <a:bodyPr/>
          <a:lstStyle/>
          <a:p>
            <a:pPr marL="225425" indent="-225425" defTabSz="914400" eaLnBrk="1" hangingPunct="1"/>
            <a:r>
              <a:rPr lang="en-US" sz="2800" dirty="0" err="1" smtClean="0">
                <a:solidFill>
                  <a:schemeClr val="tx1"/>
                </a:solidFill>
                <a:effectLst/>
              </a:rPr>
              <a:t>xAPIC</a:t>
            </a:r>
            <a:r>
              <a:rPr lang="en-US" sz="2800" dirty="0" smtClean="0">
                <a:solidFill>
                  <a:schemeClr val="tx1"/>
                </a:solidFill>
                <a:effectLst/>
              </a:rPr>
              <a:t> has been meeting interrupt architecture </a:t>
            </a:r>
            <a:br>
              <a:rPr lang="en-US" sz="2800" dirty="0" smtClean="0">
                <a:solidFill>
                  <a:schemeClr val="tx1"/>
                </a:solidFill>
                <a:effectLst/>
              </a:rPr>
            </a:br>
            <a:r>
              <a:rPr lang="en-US" sz="2800" dirty="0" smtClean="0">
                <a:solidFill>
                  <a:schemeClr val="tx1"/>
                </a:solidFill>
                <a:effectLst/>
              </a:rPr>
              <a:t>needs since P4, for Intel Architecture</a:t>
            </a:r>
          </a:p>
          <a:p>
            <a:pPr marL="576263" lvl="1" indent="-236538" defTabSz="914400" eaLnBrk="1" hangingPunct="1"/>
            <a:r>
              <a:rPr lang="en-US" sz="2400" dirty="0" smtClean="0">
                <a:solidFill>
                  <a:schemeClr val="tx1"/>
                </a:solidFill>
                <a:effectLst/>
              </a:rPr>
              <a:t>8 bit APIC ID addresses </a:t>
            </a:r>
          </a:p>
          <a:p>
            <a:pPr marL="576263" lvl="1" indent="-236538" defTabSz="914400" eaLnBrk="1" hangingPunct="1"/>
            <a:r>
              <a:rPr lang="en-US" sz="2400" dirty="0" smtClean="0">
                <a:solidFill>
                  <a:schemeClr val="tx1"/>
                </a:solidFill>
                <a:effectLst/>
              </a:rPr>
              <a:t>Physical addresses limited to 0 – 254 APIC IDs</a:t>
            </a:r>
          </a:p>
          <a:p>
            <a:pPr marL="576263" lvl="1" indent="-236538" defTabSz="914400" eaLnBrk="1" hangingPunct="1"/>
            <a:r>
              <a:rPr lang="en-US" sz="2400" dirty="0" smtClean="0">
                <a:solidFill>
                  <a:schemeClr val="tx1"/>
                </a:solidFill>
                <a:effectLst/>
              </a:rPr>
              <a:t>Logical addresses limited to 60 processors</a:t>
            </a:r>
          </a:p>
          <a:p>
            <a:pPr marL="576263" lvl="1" indent="-236538" defTabSz="914400" eaLnBrk="1" hangingPunct="1"/>
            <a:r>
              <a:rPr lang="en-US" sz="2400" dirty="0" smtClean="0">
                <a:solidFill>
                  <a:schemeClr val="tx1"/>
                </a:solidFill>
                <a:effectLst/>
              </a:rPr>
              <a:t>Flat addresses limited to 8 processors</a:t>
            </a:r>
          </a:p>
          <a:p>
            <a:pPr marL="225425" indent="-225425" defTabSz="914400" eaLnBrk="1" hangingPunct="1"/>
            <a:r>
              <a:rPr lang="en-US" sz="2800" dirty="0" smtClean="0">
                <a:solidFill>
                  <a:schemeClr val="tx1"/>
                </a:solidFill>
                <a:effectLst/>
              </a:rPr>
              <a:t>Nehalem processors require 16 </a:t>
            </a:r>
            <a:br>
              <a:rPr lang="en-US" sz="2800" dirty="0" smtClean="0">
                <a:solidFill>
                  <a:schemeClr val="tx1"/>
                </a:solidFill>
                <a:effectLst/>
              </a:rPr>
            </a:br>
            <a:r>
              <a:rPr lang="en-US" sz="2800" dirty="0" smtClean="0">
                <a:solidFill>
                  <a:schemeClr val="tx1"/>
                </a:solidFill>
                <a:effectLst/>
              </a:rPr>
              <a:t>APIC IDs per socket for 8 processors</a:t>
            </a:r>
          </a:p>
          <a:p>
            <a:pPr marL="225425" indent="-225425" defTabSz="914400" eaLnBrk="1" hangingPunct="1"/>
            <a:r>
              <a:rPr lang="en-US" sz="2800" dirty="0" smtClean="0">
                <a:solidFill>
                  <a:schemeClr val="tx1"/>
                </a:solidFill>
                <a:effectLst/>
              </a:rPr>
              <a:t>Interrupt addressing strained on Nehalem platforms</a:t>
            </a:r>
          </a:p>
          <a:p>
            <a:pPr marL="576263" lvl="1" indent="-236538" defTabSz="914400" eaLnBrk="1" hangingPunct="1"/>
            <a:r>
              <a:rPr lang="en-US" sz="2400" dirty="0" err="1" smtClean="0">
                <a:solidFill>
                  <a:schemeClr val="tx1"/>
                </a:solidFill>
                <a:effectLst/>
              </a:rPr>
              <a:t>xAPIC</a:t>
            </a:r>
            <a:r>
              <a:rPr lang="en-US" sz="2400" dirty="0" smtClean="0">
                <a:solidFill>
                  <a:schemeClr val="tx1"/>
                </a:solidFill>
                <a:effectLst/>
              </a:rPr>
              <a:t> can address only up to 8 socket Nehalem</a:t>
            </a:r>
          </a:p>
          <a:p>
            <a:pPr marL="576263" lvl="1" indent="-236538" defTabSz="914400" eaLnBrk="1" hangingPunct="1"/>
            <a:r>
              <a:rPr lang="en-US" sz="2400" dirty="0" smtClean="0">
                <a:solidFill>
                  <a:schemeClr val="tx1"/>
                </a:solidFill>
                <a:effectLst/>
              </a:rPr>
              <a:t>Only 128 processors</a:t>
            </a:r>
          </a:p>
          <a:p>
            <a:pPr marL="225425" indent="-225425" defTabSz="914400" eaLnBrk="1" hangingPunct="1"/>
            <a:r>
              <a:rPr lang="en-US" sz="2800" dirty="0" smtClean="0">
                <a:solidFill>
                  <a:schemeClr val="tx1"/>
                </a:solidFill>
                <a:effectLst/>
              </a:rPr>
              <a:t>Next Generation Interrupt Architecture allows </a:t>
            </a:r>
            <a:br>
              <a:rPr lang="en-US" sz="2800" dirty="0" smtClean="0">
                <a:solidFill>
                  <a:schemeClr val="tx1"/>
                </a:solidFill>
                <a:effectLst/>
              </a:rPr>
            </a:br>
            <a:r>
              <a:rPr lang="en-US" sz="2800" dirty="0" smtClean="0">
                <a:solidFill>
                  <a:schemeClr val="tx1"/>
                </a:solidFill>
                <a:effectLst/>
              </a:rPr>
              <a:t>scaling to 256 processors on Nehalem platforms</a:t>
            </a:r>
          </a:p>
        </p:txBody>
      </p:sp>
    </p:spTree>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Content Placeholder 2"/>
          <p:cNvSpPr>
            <a:spLocks noGrp="1"/>
          </p:cNvSpPr>
          <p:nvPr>
            <p:ph type="body" sz="quarter" idx="10"/>
          </p:nvPr>
        </p:nvSpPr>
        <p:spPr>
          <a:xfrm>
            <a:off x="730044" y="1411552"/>
            <a:ext cx="7672003" cy="5098640"/>
          </a:xfrm>
        </p:spPr>
        <p:txBody>
          <a:bodyPr/>
          <a:lstStyle/>
          <a:p>
            <a:r>
              <a:rPr lang="en-US" sz="2800" dirty="0" smtClean="0"/>
              <a:t>x2APIC is Intel’s next generation interrupt architecture designed to meet interrupt </a:t>
            </a:r>
            <a:br>
              <a:rPr lang="en-US" sz="2800" dirty="0" smtClean="0"/>
            </a:br>
            <a:r>
              <a:rPr lang="en-US" sz="2800" dirty="0" smtClean="0"/>
              <a:t>address scaling for future</a:t>
            </a:r>
          </a:p>
          <a:p>
            <a:pPr lvl="1"/>
            <a:r>
              <a:rPr lang="en-US" sz="2400" dirty="0" smtClean="0"/>
              <a:t>32-bit APIC ID enables systems with </a:t>
            </a:r>
            <a:br>
              <a:rPr lang="en-US" sz="2400" dirty="0" smtClean="0"/>
            </a:br>
            <a:r>
              <a:rPr lang="en-US" sz="2400" dirty="0" smtClean="0"/>
              <a:t>very large number of processors (4G)</a:t>
            </a:r>
          </a:p>
          <a:p>
            <a:pPr lvl="1"/>
            <a:r>
              <a:rPr lang="en-US" sz="2400" dirty="0" smtClean="0"/>
              <a:t>Compatible with existing PCI-E/PCI </a:t>
            </a:r>
            <a:br>
              <a:rPr lang="en-US" sz="2400" dirty="0" smtClean="0"/>
            </a:br>
            <a:r>
              <a:rPr lang="en-US" sz="2400" dirty="0" smtClean="0"/>
              <a:t>Devices and </a:t>
            </a:r>
            <a:r>
              <a:rPr lang="en-US" sz="2400" dirty="0" err="1" smtClean="0"/>
              <a:t>IOxAPICs</a:t>
            </a:r>
            <a:endParaRPr lang="en-US" sz="2400" dirty="0" smtClean="0"/>
          </a:p>
          <a:p>
            <a:pPr lvl="1"/>
            <a:r>
              <a:rPr lang="en-US" sz="2400" dirty="0" smtClean="0"/>
              <a:t>Requires interrupt remapping </a:t>
            </a:r>
            <a:br>
              <a:rPr lang="en-US" sz="2400" dirty="0" smtClean="0"/>
            </a:br>
            <a:r>
              <a:rPr lang="en-US" sz="2400" dirty="0" smtClean="0"/>
              <a:t>support in Platform HW and BIOS </a:t>
            </a:r>
          </a:p>
          <a:p>
            <a:pPr lvl="2"/>
            <a:r>
              <a:rPr lang="en-US" sz="2000" dirty="0" smtClean="0">
                <a:solidFill>
                  <a:schemeClr val="accent3"/>
                </a:solidFill>
              </a:rPr>
              <a:t>Intel® Virtualization Technology for Directed I/O</a:t>
            </a:r>
          </a:p>
          <a:p>
            <a:pPr lvl="1"/>
            <a:r>
              <a:rPr lang="en-US" sz="2400" dirty="0" smtClean="0"/>
              <a:t>ACPI 4.0 augmented to enumerate x2APIC </a:t>
            </a:r>
          </a:p>
          <a:p>
            <a:pPr lvl="1"/>
            <a:r>
              <a:rPr lang="en-US" sz="2400" dirty="0" smtClean="0"/>
              <a:t>OS/VMMs support for x2APIC </a:t>
            </a:r>
            <a:br>
              <a:rPr lang="en-US" sz="2400" dirty="0" smtClean="0"/>
            </a:br>
            <a:r>
              <a:rPr lang="en-US" sz="2400" dirty="0" smtClean="0"/>
              <a:t>and interrupt remapping</a:t>
            </a:r>
          </a:p>
          <a:p>
            <a:pPr lvl="1"/>
            <a:r>
              <a:rPr lang="en-US" sz="2400" dirty="0" smtClean="0"/>
              <a:t>Minimal SW impact otherwise</a:t>
            </a:r>
          </a:p>
          <a:p>
            <a:pPr lvl="1"/>
            <a:endParaRPr lang="en-US" sz="2400" dirty="0" smtClean="0"/>
          </a:p>
        </p:txBody>
      </p:sp>
      <p:sp>
        <p:nvSpPr>
          <p:cNvPr id="22530" name="Title 1"/>
          <p:cNvSpPr>
            <a:spLocks noGrp="1"/>
          </p:cNvSpPr>
          <p:nvPr>
            <p:ph type="title"/>
          </p:nvPr>
        </p:nvSpPr>
        <p:spPr/>
        <p:txBody>
          <a:bodyPr/>
          <a:lstStyle/>
          <a:p>
            <a:r>
              <a:rPr lang="en-US" smtClean="0"/>
              <a:t>x2APIC</a:t>
            </a:r>
          </a:p>
        </p:txBody>
      </p:sp>
    </p:spTree>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350" y="152400"/>
            <a:ext cx="8369300" cy="997196"/>
          </a:xfrm>
        </p:spPr>
        <p:txBody>
          <a:bodyPr/>
          <a:lstStyle/>
          <a:p>
            <a:r>
              <a:rPr lang="en-US" dirty="0" smtClean="0"/>
              <a:t>Scale Up Futures </a:t>
            </a:r>
            <a:br>
              <a:rPr lang="en-US" dirty="0" smtClean="0"/>
            </a:br>
            <a:r>
              <a:rPr lang="en-US" sz="3200" dirty="0" smtClean="0">
                <a:solidFill>
                  <a:schemeClr val="accent3"/>
                </a:solidFill>
              </a:rPr>
              <a:t>Server and client </a:t>
            </a:r>
            <a:endParaRPr lang="en-US" dirty="0">
              <a:solidFill>
                <a:schemeClr val="accent3"/>
              </a:solidFill>
            </a:endParaRPr>
          </a:p>
        </p:txBody>
      </p:sp>
      <p:sp>
        <p:nvSpPr>
          <p:cNvPr id="3" name="Text Placeholder 2"/>
          <p:cNvSpPr>
            <a:spLocks noGrp="1"/>
          </p:cNvSpPr>
          <p:nvPr>
            <p:ph type="body" sz="quarter" idx="10"/>
          </p:nvPr>
        </p:nvSpPr>
        <p:spPr>
          <a:xfrm>
            <a:off x="730250" y="1600200"/>
            <a:ext cx="7672004" cy="1994841"/>
          </a:xfrm>
        </p:spPr>
        <p:txBody>
          <a:bodyPr/>
          <a:lstStyle/>
          <a:p>
            <a:r>
              <a:rPr lang="en-US" dirty="0" smtClean="0"/>
              <a:t>Virtualization and </a:t>
            </a:r>
            <a:br>
              <a:rPr lang="en-US" dirty="0" smtClean="0"/>
            </a:br>
            <a:r>
              <a:rPr lang="en-US" dirty="0" smtClean="0"/>
              <a:t>Hypervisor continue to scale</a:t>
            </a:r>
          </a:p>
          <a:p>
            <a:r>
              <a:rPr lang="en-US" dirty="0" smtClean="0"/>
              <a:t>Continued power </a:t>
            </a:r>
            <a:br>
              <a:rPr lang="en-US" dirty="0" smtClean="0"/>
            </a:br>
            <a:r>
              <a:rPr lang="en-US" dirty="0" smtClean="0"/>
              <a:t>management innovations</a:t>
            </a:r>
          </a:p>
          <a:p>
            <a:r>
              <a:rPr lang="en-US" dirty="0" smtClean="0"/>
              <a:t>WHEA for Client?</a:t>
            </a:r>
          </a:p>
          <a:p>
            <a:r>
              <a:rPr lang="en-US" dirty="0" err="1" smtClean="0"/>
              <a:t>ManyCore</a:t>
            </a:r>
            <a:r>
              <a:rPr lang="en-US" dirty="0" smtClean="0"/>
              <a:t> – 100s of cores</a:t>
            </a:r>
          </a:p>
        </p:txBody>
      </p:sp>
    </p:spTree>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152400"/>
            <a:ext cx="8375946" cy="997196"/>
          </a:xfrm>
        </p:spPr>
        <p:txBody>
          <a:bodyPr/>
          <a:lstStyle/>
          <a:p>
            <a:r>
              <a:rPr smtClean="0"/>
              <a:t>Scale Up and Visual Studio 2010</a:t>
            </a:r>
            <a:r>
              <a:rPr lang="en-US" dirty="0" smtClean="0"/>
              <a:t/>
            </a:r>
            <a:br>
              <a:rPr lang="en-US" dirty="0" smtClean="0"/>
            </a:br>
            <a:r>
              <a:rPr sz="3200" smtClean="0">
                <a:solidFill>
                  <a:schemeClr val="accent3"/>
                </a:solidFill>
              </a:rPr>
              <a:t>Resource Management and Scheduling</a:t>
            </a:r>
            <a:endParaRPr lang="en-US" dirty="0">
              <a:solidFill>
                <a:schemeClr val="accent3"/>
              </a:solidFill>
            </a:endParaRPr>
          </a:p>
        </p:txBody>
      </p:sp>
      <p:sp>
        <p:nvSpPr>
          <p:cNvPr id="3" name="Text Placeholder 2"/>
          <p:cNvSpPr>
            <a:spLocks noGrp="1"/>
          </p:cNvSpPr>
          <p:nvPr>
            <p:ph type="body" sz="quarter" idx="10"/>
          </p:nvPr>
        </p:nvSpPr>
        <p:spPr>
          <a:xfrm>
            <a:off x="730044" y="1524000"/>
            <a:ext cx="7672004" cy="5350952"/>
          </a:xfrm>
        </p:spPr>
        <p:txBody>
          <a:bodyPr/>
          <a:lstStyle/>
          <a:p>
            <a:pPr lvl="0"/>
            <a:r>
              <a:rPr lang="en-US" dirty="0" smtClean="0"/>
              <a:t>Support for parallel programming paradigms in Visual Studio 2010</a:t>
            </a:r>
          </a:p>
          <a:p>
            <a:pPr lvl="0"/>
            <a:r>
              <a:rPr lang="en-US" dirty="0" smtClean="0"/>
              <a:t>Resource Management and Scheduling for concurrent workloads (Microsoft Concurrency Runtime)</a:t>
            </a:r>
          </a:p>
          <a:p>
            <a:pPr lvl="0"/>
            <a:r>
              <a:rPr lang="en-US" dirty="0" smtClean="0"/>
              <a:t>Programming models, libraries and tools for managed and native developers</a:t>
            </a:r>
          </a:p>
          <a:p>
            <a:pPr lvl="0"/>
            <a:r>
              <a:rPr lang="en-US" dirty="0" smtClean="0"/>
              <a:t>More Information: </a:t>
            </a:r>
            <a:r>
              <a:rPr lang="en-US" u="sng" dirty="0" smtClean="0">
                <a:hlinkClick r:id="rId3"/>
              </a:rPr>
              <a:t>http://msdn.microsoft.com/concurrency</a:t>
            </a:r>
            <a:r>
              <a:rPr lang="en-US" dirty="0" smtClean="0"/>
              <a:t> </a:t>
            </a:r>
          </a:p>
          <a:p>
            <a:endParaRPr lang="en-US" sz="3600" dirty="0" smtClean="0"/>
          </a:p>
          <a:p>
            <a:endParaRPr lang="en-US" sz="3600" dirty="0" smtClean="0"/>
          </a:p>
        </p:txBody>
      </p:sp>
    </p:spTree>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Enabling Concurrency Runtimes</a:t>
            </a:r>
            <a:br>
              <a:rPr lang="en-US" smtClean="0"/>
            </a:br>
            <a:endParaRPr lang="en-US" dirty="0"/>
          </a:p>
        </p:txBody>
      </p:sp>
      <p:sp>
        <p:nvSpPr>
          <p:cNvPr id="3" name="Text Placeholder 2"/>
          <p:cNvSpPr>
            <a:spLocks noGrp="1"/>
          </p:cNvSpPr>
          <p:nvPr>
            <p:ph type="body" sz="quarter" idx="10"/>
          </p:nvPr>
        </p:nvSpPr>
        <p:spPr>
          <a:xfrm>
            <a:off x="730044" y="1411553"/>
            <a:ext cx="7672004" cy="1164614"/>
          </a:xfrm>
        </p:spPr>
        <p:txBody>
          <a:bodyPr/>
          <a:lstStyle/>
          <a:p>
            <a:r>
              <a:rPr lang="en-US" dirty="0" smtClean="0"/>
              <a:t>Reducing kernel intervention </a:t>
            </a:r>
            <a:br>
              <a:rPr lang="en-US" dirty="0" smtClean="0"/>
            </a:br>
            <a:r>
              <a:rPr lang="en-US" dirty="0" smtClean="0"/>
              <a:t>in thread scheduling using </a:t>
            </a:r>
            <a:br>
              <a:rPr lang="en-US" dirty="0" smtClean="0"/>
            </a:br>
            <a:r>
              <a:rPr lang="en-US" dirty="0" smtClean="0"/>
              <a:t>User Mode Scheduling (UMS)</a:t>
            </a:r>
          </a:p>
        </p:txBody>
      </p:sp>
      <p:cxnSp>
        <p:nvCxnSpPr>
          <p:cNvPr id="4" name="Straight Connector 3"/>
          <p:cNvCxnSpPr/>
          <p:nvPr/>
        </p:nvCxnSpPr>
        <p:spPr bwMode="auto">
          <a:xfrm>
            <a:off x="267462" y="5285232"/>
            <a:ext cx="8029575" cy="0"/>
          </a:xfrm>
          <a:prstGeom prst="line">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15875" cap="flat" cmpd="dbl" algn="ctr">
            <a:solidFill>
              <a:schemeClr val="bg1">
                <a:lumMod val="60000"/>
                <a:lumOff val="40000"/>
              </a:schemeClr>
            </a:solidFill>
            <a:prstDash val="lgDashDot"/>
            <a:round/>
            <a:headEnd type="none" w="med" len="med"/>
            <a:tailEnd type="none" w="med" len="med"/>
          </a:ln>
          <a:effectLst/>
        </p:spPr>
      </p:cxnSp>
      <p:sp>
        <p:nvSpPr>
          <p:cNvPr id="5" name="Rectangle 4"/>
          <p:cNvSpPr/>
          <p:nvPr/>
        </p:nvSpPr>
        <p:spPr>
          <a:xfrm>
            <a:off x="1990725" y="4171950"/>
            <a:ext cx="896112" cy="1981200"/>
          </a:xfrm>
          <a:prstGeom prst="rect">
            <a:avLst/>
          </a:prstGeom>
          <a:solidFill>
            <a:schemeClr val="lt1">
              <a:alpha val="0"/>
            </a:schemeClr>
          </a:solidFill>
          <a:ln>
            <a:solidFill>
              <a:schemeClr val="accent6">
                <a:alpha val="50000"/>
              </a:schemeClr>
            </a:solidFill>
            <a:prstDash val="lgDash"/>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6" name="TextBox 5"/>
          <p:cNvSpPr txBox="1"/>
          <p:nvPr/>
        </p:nvSpPr>
        <p:spPr>
          <a:xfrm>
            <a:off x="2167509" y="3931158"/>
            <a:ext cx="530915" cy="230832"/>
          </a:xfrm>
          <a:prstGeom prst="rect">
            <a:avLst/>
          </a:prstGeom>
          <a:noFill/>
        </p:spPr>
        <p:txBody>
          <a:bodyPr wrap="none" rtlCol="0">
            <a:spAutoFit/>
          </a:bodyPr>
          <a:lstStyle/>
          <a:p>
            <a:r>
              <a:rPr lang="en-US" sz="900" dirty="0" smtClean="0"/>
              <a:t>Core 2</a:t>
            </a:r>
            <a:endParaRPr lang="en-US" sz="900" dirty="0"/>
          </a:p>
        </p:txBody>
      </p:sp>
      <p:sp>
        <p:nvSpPr>
          <p:cNvPr id="7" name="Rounded Rectangle 6"/>
          <p:cNvSpPr/>
          <p:nvPr/>
        </p:nvSpPr>
        <p:spPr>
          <a:xfrm>
            <a:off x="4730688" y="4241673"/>
            <a:ext cx="740664" cy="1828800"/>
          </a:xfrm>
          <a:prstGeom prst="round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US" sz="1200" dirty="0" smtClean="0"/>
              <a:t>Thread</a:t>
            </a:r>
          </a:p>
          <a:p>
            <a:pPr algn="ctr"/>
            <a:r>
              <a:rPr lang="en-US" sz="1200" dirty="0" smtClean="0"/>
              <a:t>3</a:t>
            </a:r>
            <a:endParaRPr lang="en-US" sz="1200" dirty="0"/>
          </a:p>
        </p:txBody>
      </p:sp>
      <p:grpSp>
        <p:nvGrpSpPr>
          <p:cNvPr id="8" name="Group 21"/>
          <p:cNvGrpSpPr/>
          <p:nvPr/>
        </p:nvGrpSpPr>
        <p:grpSpPr>
          <a:xfrm>
            <a:off x="4542663" y="2945892"/>
            <a:ext cx="4097274" cy="573024"/>
            <a:chOff x="2286000" y="4989576"/>
            <a:chExt cx="1447800" cy="573024"/>
          </a:xfrm>
        </p:grpSpPr>
        <p:sp>
          <p:nvSpPr>
            <p:cNvPr id="9" name="TextBox 8"/>
            <p:cNvSpPr txBox="1"/>
            <p:nvPr/>
          </p:nvSpPr>
          <p:spPr>
            <a:xfrm>
              <a:off x="2286000" y="4989576"/>
              <a:ext cx="1447800" cy="307777"/>
            </a:xfrm>
            <a:prstGeom prst="rect">
              <a:avLst/>
            </a:prstGeom>
            <a:noFill/>
          </p:spPr>
          <p:txBody>
            <a:bodyPr wrap="square" rtlCol="0">
              <a:spAutoFit/>
            </a:bodyPr>
            <a:lstStyle/>
            <a:p>
              <a:pPr algn="ctr"/>
              <a:r>
                <a:rPr lang="en-US" sz="1400" dirty="0" smtClean="0"/>
                <a:t>Non-running threads</a:t>
              </a:r>
            </a:p>
          </p:txBody>
        </p:sp>
        <p:sp>
          <p:nvSpPr>
            <p:cNvPr id="10" name="Right Brace 9"/>
            <p:cNvSpPr/>
            <p:nvPr/>
          </p:nvSpPr>
          <p:spPr>
            <a:xfrm rot="16200000">
              <a:off x="2857500" y="4838700"/>
              <a:ext cx="228600" cy="1219200"/>
            </a:xfrm>
            <a:prstGeom prst="rightBrace">
              <a:avLst>
                <a:gd name="adj1" fmla="val 0"/>
                <a:gd name="adj2" fmla="val 50000"/>
              </a:avLst>
            </a:prstGeom>
            <a:ln>
              <a:solidFill>
                <a:schemeClr val="accent2">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sp>
        <p:nvSpPr>
          <p:cNvPr id="11" name="Rectangle 10"/>
          <p:cNvSpPr/>
          <p:nvPr/>
        </p:nvSpPr>
        <p:spPr>
          <a:xfrm>
            <a:off x="1045083" y="4173474"/>
            <a:ext cx="896112" cy="1981200"/>
          </a:xfrm>
          <a:prstGeom prst="rect">
            <a:avLst/>
          </a:prstGeom>
          <a:solidFill>
            <a:schemeClr val="lt1">
              <a:alpha val="0"/>
            </a:schemeClr>
          </a:solidFill>
          <a:ln>
            <a:solidFill>
              <a:schemeClr val="accent6">
                <a:alpha val="50000"/>
              </a:schemeClr>
            </a:solidFill>
            <a:prstDash val="lgDash"/>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2" name="TextBox 11"/>
          <p:cNvSpPr txBox="1"/>
          <p:nvPr/>
        </p:nvSpPr>
        <p:spPr>
          <a:xfrm>
            <a:off x="1268730" y="3942969"/>
            <a:ext cx="530915" cy="230832"/>
          </a:xfrm>
          <a:prstGeom prst="rect">
            <a:avLst/>
          </a:prstGeom>
          <a:noFill/>
        </p:spPr>
        <p:txBody>
          <a:bodyPr wrap="none" rtlCol="0">
            <a:spAutoFit/>
          </a:bodyPr>
          <a:lstStyle/>
          <a:p>
            <a:r>
              <a:rPr lang="en-US" sz="900" dirty="0" smtClean="0"/>
              <a:t>Core 1</a:t>
            </a:r>
            <a:endParaRPr lang="en-US" sz="900" dirty="0"/>
          </a:p>
        </p:txBody>
      </p:sp>
      <p:sp>
        <p:nvSpPr>
          <p:cNvPr id="13" name="Rounded Rectangle 12"/>
          <p:cNvSpPr/>
          <p:nvPr/>
        </p:nvSpPr>
        <p:spPr>
          <a:xfrm>
            <a:off x="5663946" y="4235577"/>
            <a:ext cx="740664" cy="1828800"/>
          </a:xfrm>
          <a:prstGeom prst="round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US" sz="1200" dirty="0" smtClean="0"/>
              <a:t>Thread</a:t>
            </a:r>
          </a:p>
          <a:p>
            <a:pPr algn="ctr"/>
            <a:r>
              <a:rPr lang="en-US" sz="1200" dirty="0" smtClean="0"/>
              <a:t>4</a:t>
            </a:r>
            <a:endParaRPr lang="en-US" sz="1200" dirty="0"/>
          </a:p>
        </p:txBody>
      </p:sp>
      <p:sp>
        <p:nvSpPr>
          <p:cNvPr id="14" name="Rounded Rectangle 13"/>
          <p:cNvSpPr/>
          <p:nvPr/>
        </p:nvSpPr>
        <p:spPr>
          <a:xfrm>
            <a:off x="6609588" y="4235577"/>
            <a:ext cx="740664" cy="1828800"/>
          </a:xfrm>
          <a:prstGeom prst="round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US" sz="1200" dirty="0" smtClean="0"/>
              <a:t>Thread</a:t>
            </a:r>
          </a:p>
          <a:p>
            <a:pPr algn="ctr"/>
            <a:r>
              <a:rPr lang="en-US" sz="1200" dirty="0" smtClean="0"/>
              <a:t>5</a:t>
            </a:r>
            <a:endParaRPr lang="en-US" sz="1200" dirty="0"/>
          </a:p>
        </p:txBody>
      </p:sp>
      <p:sp>
        <p:nvSpPr>
          <p:cNvPr id="15" name="Rounded Rectangle 14"/>
          <p:cNvSpPr/>
          <p:nvPr/>
        </p:nvSpPr>
        <p:spPr>
          <a:xfrm>
            <a:off x="1130238" y="4241673"/>
            <a:ext cx="740664" cy="1828800"/>
          </a:xfrm>
          <a:prstGeom prst="round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US" sz="1200" dirty="0" smtClean="0"/>
              <a:t>Thread</a:t>
            </a:r>
          </a:p>
          <a:p>
            <a:pPr algn="ctr"/>
            <a:r>
              <a:rPr lang="en-US" sz="1200" dirty="0" smtClean="0"/>
              <a:t>1</a:t>
            </a:r>
            <a:endParaRPr lang="en-US" sz="1200" dirty="0"/>
          </a:p>
        </p:txBody>
      </p:sp>
      <p:sp>
        <p:nvSpPr>
          <p:cNvPr id="16" name="Rounded Rectangle 15"/>
          <p:cNvSpPr/>
          <p:nvPr/>
        </p:nvSpPr>
        <p:spPr>
          <a:xfrm>
            <a:off x="2063688" y="4244340"/>
            <a:ext cx="740664" cy="1828800"/>
          </a:xfrm>
          <a:prstGeom prst="round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US" sz="1200" dirty="0" smtClean="0"/>
              <a:t>Thread</a:t>
            </a:r>
          </a:p>
          <a:p>
            <a:pPr algn="ctr"/>
            <a:r>
              <a:rPr lang="en-US" sz="1200" dirty="0" smtClean="0"/>
              <a:t>2</a:t>
            </a:r>
            <a:endParaRPr lang="en-US" sz="1200" dirty="0"/>
          </a:p>
        </p:txBody>
      </p:sp>
      <p:sp>
        <p:nvSpPr>
          <p:cNvPr id="17" name="Rounded Rectangle 16"/>
          <p:cNvSpPr/>
          <p:nvPr/>
        </p:nvSpPr>
        <p:spPr>
          <a:xfrm>
            <a:off x="7543038" y="4244340"/>
            <a:ext cx="740664" cy="1828800"/>
          </a:xfrm>
          <a:prstGeom prst="round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US" sz="1200" dirty="0" smtClean="0"/>
              <a:t>Thread</a:t>
            </a:r>
          </a:p>
          <a:p>
            <a:pPr algn="ctr"/>
            <a:r>
              <a:rPr lang="en-US" sz="1200" dirty="0" smtClean="0"/>
              <a:t>6</a:t>
            </a:r>
            <a:endParaRPr lang="en-US" sz="1200" dirty="0"/>
          </a:p>
        </p:txBody>
      </p:sp>
      <p:cxnSp>
        <p:nvCxnSpPr>
          <p:cNvPr id="18" name="Straight Connector 17"/>
          <p:cNvCxnSpPr/>
          <p:nvPr/>
        </p:nvCxnSpPr>
        <p:spPr bwMode="auto">
          <a:xfrm>
            <a:off x="267462" y="5285232"/>
            <a:ext cx="8029575" cy="0"/>
          </a:xfrm>
          <a:prstGeom prst="line">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15875" cap="flat" cmpd="dbl" algn="ctr">
            <a:solidFill>
              <a:schemeClr val="bg1">
                <a:lumMod val="60000"/>
                <a:lumOff val="40000"/>
              </a:schemeClr>
            </a:solidFill>
            <a:prstDash val="lgDashDot"/>
            <a:round/>
            <a:headEnd type="none" w="med" len="med"/>
            <a:tailEnd type="none" w="med" len="med"/>
          </a:ln>
          <a:effectLst/>
        </p:spPr>
      </p:cxnSp>
      <p:sp>
        <p:nvSpPr>
          <p:cNvPr id="19" name="Rectangle 18"/>
          <p:cNvSpPr/>
          <p:nvPr/>
        </p:nvSpPr>
        <p:spPr>
          <a:xfrm>
            <a:off x="1990725" y="4171950"/>
            <a:ext cx="896112" cy="1981200"/>
          </a:xfrm>
          <a:prstGeom prst="rect">
            <a:avLst/>
          </a:prstGeom>
          <a:solidFill>
            <a:schemeClr val="lt1">
              <a:alpha val="0"/>
            </a:schemeClr>
          </a:solidFill>
          <a:ln>
            <a:solidFill>
              <a:schemeClr val="accent6">
                <a:alpha val="50000"/>
              </a:schemeClr>
            </a:solidFill>
            <a:prstDash val="lgDash"/>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0" name="TextBox 19"/>
          <p:cNvSpPr txBox="1"/>
          <p:nvPr/>
        </p:nvSpPr>
        <p:spPr>
          <a:xfrm>
            <a:off x="2167509" y="3931158"/>
            <a:ext cx="530915" cy="230832"/>
          </a:xfrm>
          <a:prstGeom prst="rect">
            <a:avLst/>
          </a:prstGeom>
          <a:noFill/>
        </p:spPr>
        <p:txBody>
          <a:bodyPr wrap="none" rtlCol="0">
            <a:spAutoFit/>
          </a:bodyPr>
          <a:lstStyle/>
          <a:p>
            <a:r>
              <a:rPr lang="en-US" sz="900" dirty="0" smtClean="0"/>
              <a:t>Core 2</a:t>
            </a:r>
            <a:endParaRPr lang="en-US" sz="900" dirty="0"/>
          </a:p>
        </p:txBody>
      </p:sp>
      <p:sp>
        <p:nvSpPr>
          <p:cNvPr id="21" name="Rectangle 20"/>
          <p:cNvSpPr/>
          <p:nvPr/>
        </p:nvSpPr>
        <p:spPr>
          <a:xfrm>
            <a:off x="1045083" y="4173474"/>
            <a:ext cx="896112" cy="1981200"/>
          </a:xfrm>
          <a:prstGeom prst="rect">
            <a:avLst/>
          </a:prstGeom>
          <a:solidFill>
            <a:schemeClr val="lt1">
              <a:alpha val="0"/>
            </a:schemeClr>
          </a:solidFill>
          <a:ln>
            <a:solidFill>
              <a:schemeClr val="accent6">
                <a:alpha val="50000"/>
              </a:schemeClr>
            </a:solidFill>
            <a:prstDash val="lgDash"/>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2" name="TextBox 21"/>
          <p:cNvSpPr txBox="1"/>
          <p:nvPr/>
        </p:nvSpPr>
        <p:spPr>
          <a:xfrm>
            <a:off x="1268730" y="3942969"/>
            <a:ext cx="530915" cy="230832"/>
          </a:xfrm>
          <a:prstGeom prst="rect">
            <a:avLst/>
          </a:prstGeom>
          <a:noFill/>
        </p:spPr>
        <p:txBody>
          <a:bodyPr wrap="none" rtlCol="0">
            <a:spAutoFit/>
          </a:bodyPr>
          <a:lstStyle/>
          <a:p>
            <a:r>
              <a:rPr lang="en-US" sz="900" dirty="0" smtClean="0"/>
              <a:t>Core 1</a:t>
            </a:r>
            <a:endParaRPr lang="en-US" sz="900" dirty="0"/>
          </a:p>
        </p:txBody>
      </p:sp>
      <p:sp>
        <p:nvSpPr>
          <p:cNvPr id="23" name="Rounded Rectangle 22"/>
          <p:cNvSpPr/>
          <p:nvPr/>
        </p:nvSpPr>
        <p:spPr>
          <a:xfrm>
            <a:off x="2066925" y="4232384"/>
            <a:ext cx="740664" cy="1008507"/>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200" dirty="0" smtClean="0"/>
              <a:t>User</a:t>
            </a:r>
          </a:p>
          <a:p>
            <a:pPr algn="ctr"/>
            <a:r>
              <a:rPr lang="en-US" sz="1200" dirty="0" smtClean="0"/>
              <a:t>Thread</a:t>
            </a:r>
          </a:p>
          <a:p>
            <a:pPr algn="ctr"/>
            <a:r>
              <a:rPr lang="en-US" sz="1200" dirty="0" smtClean="0"/>
              <a:t>2</a:t>
            </a:r>
          </a:p>
        </p:txBody>
      </p:sp>
      <p:sp>
        <p:nvSpPr>
          <p:cNvPr id="24" name="Rounded Rectangle 23"/>
          <p:cNvSpPr/>
          <p:nvPr/>
        </p:nvSpPr>
        <p:spPr>
          <a:xfrm>
            <a:off x="2066925" y="5313807"/>
            <a:ext cx="740664" cy="763143"/>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200" dirty="0" smtClean="0"/>
              <a:t>Kernel</a:t>
            </a:r>
          </a:p>
          <a:p>
            <a:pPr algn="ctr"/>
            <a:r>
              <a:rPr lang="en-US" sz="1200" dirty="0" smtClean="0"/>
              <a:t>Thread</a:t>
            </a:r>
          </a:p>
          <a:p>
            <a:pPr algn="ctr"/>
            <a:r>
              <a:rPr lang="en-US" sz="1200" dirty="0" smtClean="0"/>
              <a:t>2</a:t>
            </a:r>
            <a:endParaRPr lang="en-US" sz="1200" dirty="0"/>
          </a:p>
        </p:txBody>
      </p:sp>
      <p:sp>
        <p:nvSpPr>
          <p:cNvPr id="25" name="Rounded Rectangle 24"/>
          <p:cNvSpPr/>
          <p:nvPr/>
        </p:nvSpPr>
        <p:spPr>
          <a:xfrm>
            <a:off x="1123950" y="4222859"/>
            <a:ext cx="740664" cy="1008507"/>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200" dirty="0" smtClean="0"/>
              <a:t>User</a:t>
            </a:r>
          </a:p>
          <a:p>
            <a:pPr algn="ctr"/>
            <a:r>
              <a:rPr lang="en-US" sz="1200" dirty="0" smtClean="0"/>
              <a:t>Thread</a:t>
            </a:r>
          </a:p>
          <a:p>
            <a:pPr algn="ctr"/>
            <a:r>
              <a:rPr lang="en-US" sz="1200" dirty="0" smtClean="0"/>
              <a:t>1</a:t>
            </a:r>
          </a:p>
        </p:txBody>
      </p:sp>
      <p:sp>
        <p:nvSpPr>
          <p:cNvPr id="26" name="Rounded Rectangle 25"/>
          <p:cNvSpPr/>
          <p:nvPr/>
        </p:nvSpPr>
        <p:spPr>
          <a:xfrm>
            <a:off x="1123950" y="5304282"/>
            <a:ext cx="740664" cy="763143"/>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200" dirty="0" smtClean="0"/>
              <a:t>Kernel</a:t>
            </a:r>
          </a:p>
          <a:p>
            <a:pPr algn="ctr"/>
            <a:r>
              <a:rPr lang="en-US" sz="1200" dirty="0" smtClean="0"/>
              <a:t>Thread</a:t>
            </a:r>
          </a:p>
          <a:p>
            <a:pPr algn="ctr"/>
            <a:r>
              <a:rPr lang="en-US" sz="1200" dirty="0" smtClean="0"/>
              <a:t>1</a:t>
            </a:r>
            <a:endParaRPr lang="en-US" sz="1200" dirty="0"/>
          </a:p>
        </p:txBody>
      </p:sp>
      <p:sp>
        <p:nvSpPr>
          <p:cNvPr id="27" name="Rounded Rectangle 26"/>
          <p:cNvSpPr/>
          <p:nvPr/>
        </p:nvSpPr>
        <p:spPr>
          <a:xfrm>
            <a:off x="4724400" y="3810000"/>
            <a:ext cx="740664" cy="1008507"/>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200" dirty="0" smtClean="0"/>
              <a:t>User</a:t>
            </a:r>
          </a:p>
          <a:p>
            <a:pPr algn="ctr"/>
            <a:r>
              <a:rPr lang="en-US" sz="1200" dirty="0" smtClean="0"/>
              <a:t>Thread</a:t>
            </a:r>
          </a:p>
          <a:p>
            <a:pPr algn="ctr"/>
            <a:r>
              <a:rPr lang="en-US" sz="1200" dirty="0" smtClean="0"/>
              <a:t>3</a:t>
            </a:r>
          </a:p>
        </p:txBody>
      </p:sp>
      <p:sp>
        <p:nvSpPr>
          <p:cNvPr id="28" name="Rounded Rectangle 27"/>
          <p:cNvSpPr/>
          <p:nvPr/>
        </p:nvSpPr>
        <p:spPr>
          <a:xfrm>
            <a:off x="4724400" y="5761482"/>
            <a:ext cx="740664" cy="763143"/>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200" dirty="0" smtClean="0"/>
              <a:t>Kernel</a:t>
            </a:r>
          </a:p>
          <a:p>
            <a:pPr algn="ctr"/>
            <a:r>
              <a:rPr lang="en-US" sz="1200" dirty="0" smtClean="0"/>
              <a:t>Thread</a:t>
            </a:r>
          </a:p>
          <a:p>
            <a:pPr algn="ctr"/>
            <a:r>
              <a:rPr lang="en-US" sz="1200" dirty="0" smtClean="0"/>
              <a:t>3</a:t>
            </a:r>
            <a:endParaRPr lang="en-US" sz="1200" dirty="0"/>
          </a:p>
        </p:txBody>
      </p:sp>
      <p:sp>
        <p:nvSpPr>
          <p:cNvPr id="29" name="Rounded Rectangle 28"/>
          <p:cNvSpPr/>
          <p:nvPr/>
        </p:nvSpPr>
        <p:spPr>
          <a:xfrm>
            <a:off x="5657850" y="3800475"/>
            <a:ext cx="740664" cy="1008507"/>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200" dirty="0" smtClean="0"/>
              <a:t>User</a:t>
            </a:r>
          </a:p>
          <a:p>
            <a:pPr algn="ctr"/>
            <a:r>
              <a:rPr lang="en-US" sz="1200" dirty="0" smtClean="0"/>
              <a:t>Thread</a:t>
            </a:r>
          </a:p>
          <a:p>
            <a:pPr algn="ctr"/>
            <a:r>
              <a:rPr lang="en-US" sz="1200" dirty="0" smtClean="0"/>
              <a:t>4</a:t>
            </a:r>
          </a:p>
        </p:txBody>
      </p:sp>
      <p:sp>
        <p:nvSpPr>
          <p:cNvPr id="30" name="Rounded Rectangle 29"/>
          <p:cNvSpPr/>
          <p:nvPr/>
        </p:nvSpPr>
        <p:spPr>
          <a:xfrm>
            <a:off x="5657850" y="5751957"/>
            <a:ext cx="740664" cy="763143"/>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200" dirty="0" smtClean="0"/>
              <a:t>Kernel</a:t>
            </a:r>
          </a:p>
          <a:p>
            <a:pPr algn="ctr"/>
            <a:r>
              <a:rPr lang="en-US" sz="1200" dirty="0" smtClean="0"/>
              <a:t>Thread</a:t>
            </a:r>
          </a:p>
          <a:p>
            <a:pPr algn="ctr"/>
            <a:r>
              <a:rPr lang="en-US" sz="1200" dirty="0" smtClean="0"/>
              <a:t>4</a:t>
            </a:r>
            <a:endParaRPr lang="en-US" sz="1200" dirty="0"/>
          </a:p>
        </p:txBody>
      </p:sp>
      <p:sp>
        <p:nvSpPr>
          <p:cNvPr id="31" name="Rounded Rectangle 30"/>
          <p:cNvSpPr/>
          <p:nvPr/>
        </p:nvSpPr>
        <p:spPr>
          <a:xfrm>
            <a:off x="6600825" y="3810000"/>
            <a:ext cx="740664" cy="1008507"/>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200" dirty="0" smtClean="0"/>
              <a:t>User</a:t>
            </a:r>
          </a:p>
          <a:p>
            <a:pPr algn="ctr"/>
            <a:r>
              <a:rPr lang="en-US" sz="1200" dirty="0" smtClean="0"/>
              <a:t>Thread</a:t>
            </a:r>
          </a:p>
          <a:p>
            <a:pPr algn="ctr"/>
            <a:r>
              <a:rPr lang="en-US" sz="1200" dirty="0" smtClean="0"/>
              <a:t>5</a:t>
            </a:r>
          </a:p>
        </p:txBody>
      </p:sp>
      <p:sp>
        <p:nvSpPr>
          <p:cNvPr id="32" name="Rounded Rectangle 31"/>
          <p:cNvSpPr/>
          <p:nvPr/>
        </p:nvSpPr>
        <p:spPr>
          <a:xfrm>
            <a:off x="6600825" y="5761482"/>
            <a:ext cx="740664" cy="763143"/>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200" dirty="0" smtClean="0"/>
              <a:t>Kernel</a:t>
            </a:r>
          </a:p>
          <a:p>
            <a:pPr algn="ctr"/>
            <a:r>
              <a:rPr lang="en-US" sz="1200" dirty="0" smtClean="0"/>
              <a:t>Thread</a:t>
            </a:r>
            <a:endParaRPr lang="en-US" sz="1200" dirty="0"/>
          </a:p>
          <a:p>
            <a:pPr algn="ctr"/>
            <a:r>
              <a:rPr lang="en-US" sz="1200" dirty="0" smtClean="0"/>
              <a:t>5</a:t>
            </a:r>
          </a:p>
        </p:txBody>
      </p:sp>
      <p:sp>
        <p:nvSpPr>
          <p:cNvPr id="33" name="Rounded Rectangle 32"/>
          <p:cNvSpPr/>
          <p:nvPr/>
        </p:nvSpPr>
        <p:spPr>
          <a:xfrm>
            <a:off x="7534275" y="3819525"/>
            <a:ext cx="740664" cy="1008507"/>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200" dirty="0" smtClean="0"/>
              <a:t>User</a:t>
            </a:r>
          </a:p>
          <a:p>
            <a:pPr algn="ctr"/>
            <a:r>
              <a:rPr lang="en-US" sz="1200" dirty="0" smtClean="0"/>
              <a:t>Thread</a:t>
            </a:r>
          </a:p>
          <a:p>
            <a:pPr algn="ctr"/>
            <a:r>
              <a:rPr lang="en-US" sz="1200" dirty="0" smtClean="0"/>
              <a:t>6</a:t>
            </a:r>
          </a:p>
        </p:txBody>
      </p:sp>
      <p:sp>
        <p:nvSpPr>
          <p:cNvPr id="34" name="Rounded Rectangle 33"/>
          <p:cNvSpPr/>
          <p:nvPr/>
        </p:nvSpPr>
        <p:spPr>
          <a:xfrm>
            <a:off x="7534275" y="5771007"/>
            <a:ext cx="740664" cy="763143"/>
          </a:xfrm>
          <a:prstGeom prst="round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1200" dirty="0" smtClean="0"/>
              <a:t>Kernel</a:t>
            </a:r>
          </a:p>
          <a:p>
            <a:pPr algn="ctr"/>
            <a:r>
              <a:rPr lang="en-US" sz="1200" dirty="0" smtClean="0"/>
              <a:t>Thread</a:t>
            </a:r>
          </a:p>
          <a:p>
            <a:pPr algn="ctr"/>
            <a:r>
              <a:rPr lang="en-US" sz="1200" dirty="0" smtClean="0"/>
              <a:t>6</a:t>
            </a:r>
            <a:endParaRPr lang="en-US" sz="1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0.00104 0.00834 C -0.04531 0.06389 -0.09115 0.11991 -0.15729 0.11852 C -0.22344 0.11713 -0.38368 0.01343 -0.39583 0.00324 " pathEditMode="relative" rAng="0" ptsTypes="aaA">
                                      <p:cBhvr>
                                        <p:cTn id="6" dur="2000" fill="hold"/>
                                        <p:tgtEl>
                                          <p:spTgt spid="7"/>
                                        </p:tgtEl>
                                        <p:attrNameLst>
                                          <p:attrName>ppt_x</p:attrName>
                                          <p:attrName>ppt_y</p:attrName>
                                        </p:attrNameLst>
                                      </p:cBhvr>
                                      <p:rCtr x="-198" y="53"/>
                                    </p:animMotion>
                                  </p:childTnLst>
                                </p:cTn>
                              </p:par>
                              <p:par>
                                <p:cTn id="7" presetID="0" presetClass="path" presetSubtype="0" accel="50000" decel="50000" fill="hold" grpId="0" nodeType="withEffect">
                                  <p:stCondLst>
                                    <p:cond delay="0"/>
                                  </p:stCondLst>
                                  <p:childTnLst>
                                    <p:animMotion origin="layout" path="M -5.55556E-7 -4.44444E-6 C 0.08733 0.07871 0.17517 0.1595 0.24063 0.15926 C 0.30608 0.15903 0.36076 0.03264 0.39236 -0.00069 " pathEditMode="relative" rAng="0" ptsTypes="aaa">
                                      <p:cBhvr>
                                        <p:cTn id="8" dur="2000" fill="hold"/>
                                        <p:tgtEl>
                                          <p:spTgt spid="15"/>
                                        </p:tgtEl>
                                        <p:attrNameLst>
                                          <p:attrName>ppt_x</p:attrName>
                                          <p:attrName>ppt_y</p:attrName>
                                        </p:attrNameLst>
                                      </p:cBhvr>
                                      <p:rCtr x="196" y="79"/>
                                    </p:animMotion>
                                  </p:childTnLst>
                                </p:cTn>
                              </p:par>
                            </p:childTnLst>
                          </p:cTn>
                        </p:par>
                        <p:par>
                          <p:cTn id="9" fill="hold">
                            <p:stCondLst>
                              <p:cond delay="2000"/>
                            </p:stCondLst>
                            <p:childTnLst>
                              <p:par>
                                <p:cTn id="10" presetID="0" presetClass="path" presetSubtype="0" accel="50000" decel="50000" fill="hold" grpId="0" nodeType="afterEffect">
                                  <p:stCondLst>
                                    <p:cond delay="0"/>
                                  </p:stCondLst>
                                  <p:childTnLst>
                                    <p:animMotion origin="layout" path="M 7.22222E-6 -1.85185E-6 C 0.05817 0.08009 0.11633 0.16018 0.1823 0.15972 C 0.24827 0.15926 0.32206 0.07824 0.39584 -0.00278 " pathEditMode="relative" ptsTypes="aaA">
                                      <p:cBhvr>
                                        <p:cTn id="11" dur="2000" fill="hold"/>
                                        <p:tgtEl>
                                          <p:spTgt spid="16"/>
                                        </p:tgtEl>
                                        <p:attrNameLst>
                                          <p:attrName>ppt_x</p:attrName>
                                          <p:attrName>ppt_y</p:attrName>
                                        </p:attrNameLst>
                                      </p:cBhvr>
                                    </p:animMotion>
                                  </p:childTnLst>
                                </p:cTn>
                              </p:par>
                              <p:par>
                                <p:cTn id="12" presetID="0" presetClass="path" presetSubtype="0" accel="50000" decel="50000" fill="hold" grpId="0" nodeType="withEffect">
                                  <p:stCondLst>
                                    <p:cond delay="0"/>
                                  </p:stCondLst>
                                  <p:childTnLst>
                                    <p:animMotion origin="layout" path="M 0.00209 -0.00162 C -0.06545 0.08449 -0.13246 0.16991 -0.19895 0.1706 C -0.26545 0.17129 -0.3559 0.03796 -0.39722 0.00301 " pathEditMode="relative" rAng="0" ptsTypes="aaa">
                                      <p:cBhvr>
                                        <p:cTn id="13" dur="2000" fill="hold"/>
                                        <p:tgtEl>
                                          <p:spTgt spid="13"/>
                                        </p:tgtEl>
                                        <p:attrNameLst>
                                          <p:attrName>ppt_x</p:attrName>
                                          <p:attrName>ppt_y</p:attrName>
                                        </p:attrNameLst>
                                      </p:cBhvr>
                                      <p:rCtr x="-200" y="86"/>
                                    </p:animMotion>
                                  </p:childTnLst>
                                </p:cTn>
                              </p:par>
                            </p:childTnLst>
                          </p:cTn>
                        </p:par>
                      </p:childTnLst>
                    </p:cTn>
                  </p:par>
                  <p:par>
                    <p:cTn id="14" fill="hold">
                      <p:stCondLst>
                        <p:cond delay="indefinite"/>
                      </p:stCondLst>
                      <p:childTnLst>
                        <p:par>
                          <p:cTn id="15" fill="hold">
                            <p:stCondLst>
                              <p:cond delay="0"/>
                            </p:stCondLst>
                            <p:childTnLst>
                              <p:par>
                                <p:cTn id="16" presetID="10" presetClass="exit" presetSubtype="0" fill="hold" grpId="1" nodeType="clickEffect">
                                  <p:stCondLst>
                                    <p:cond delay="0"/>
                                  </p:stCondLst>
                                  <p:childTnLst>
                                    <p:animEffect transition="out" filter="fade">
                                      <p:cBhvr>
                                        <p:cTn id="17" dur="2000"/>
                                        <p:tgtEl>
                                          <p:spTgt spid="15"/>
                                        </p:tgtEl>
                                      </p:cBhvr>
                                    </p:animEffect>
                                    <p:set>
                                      <p:cBhvr>
                                        <p:cTn id="18" dur="1" fill="hold">
                                          <p:stCondLst>
                                            <p:cond delay="1999"/>
                                          </p:stCondLst>
                                        </p:cTn>
                                        <p:tgtEl>
                                          <p:spTgt spid="15"/>
                                        </p:tgtEl>
                                        <p:attrNameLst>
                                          <p:attrName>style.visibility</p:attrName>
                                        </p:attrNameLst>
                                      </p:cBhvr>
                                      <p:to>
                                        <p:strVal val="hidden"/>
                                      </p:to>
                                    </p:set>
                                  </p:childTnLst>
                                </p:cTn>
                              </p:par>
                              <p:par>
                                <p:cTn id="19" presetID="10" presetClass="exit" presetSubtype="0" fill="hold" grpId="1" nodeType="withEffect">
                                  <p:stCondLst>
                                    <p:cond delay="0"/>
                                  </p:stCondLst>
                                  <p:childTnLst>
                                    <p:animEffect transition="out" filter="fade">
                                      <p:cBhvr>
                                        <p:cTn id="20" dur="2000"/>
                                        <p:tgtEl>
                                          <p:spTgt spid="16"/>
                                        </p:tgtEl>
                                      </p:cBhvr>
                                    </p:animEffect>
                                    <p:set>
                                      <p:cBhvr>
                                        <p:cTn id="21" dur="1" fill="hold">
                                          <p:stCondLst>
                                            <p:cond delay="1999"/>
                                          </p:stCondLst>
                                        </p:cTn>
                                        <p:tgtEl>
                                          <p:spTgt spid="16"/>
                                        </p:tgtEl>
                                        <p:attrNameLst>
                                          <p:attrName>style.visibility</p:attrName>
                                        </p:attrNameLst>
                                      </p:cBhvr>
                                      <p:to>
                                        <p:strVal val="hidden"/>
                                      </p:to>
                                    </p:set>
                                  </p:childTnLst>
                                </p:cTn>
                              </p:par>
                              <p:par>
                                <p:cTn id="22" presetID="10" presetClass="exit" presetSubtype="0" fill="hold" grpId="1" nodeType="withEffect">
                                  <p:stCondLst>
                                    <p:cond delay="0"/>
                                  </p:stCondLst>
                                  <p:childTnLst>
                                    <p:animEffect transition="out" filter="fade">
                                      <p:cBhvr>
                                        <p:cTn id="23" dur="2000"/>
                                        <p:tgtEl>
                                          <p:spTgt spid="7"/>
                                        </p:tgtEl>
                                      </p:cBhvr>
                                    </p:animEffect>
                                    <p:set>
                                      <p:cBhvr>
                                        <p:cTn id="24" dur="1" fill="hold">
                                          <p:stCondLst>
                                            <p:cond delay="1999"/>
                                          </p:stCondLst>
                                        </p:cTn>
                                        <p:tgtEl>
                                          <p:spTgt spid="7"/>
                                        </p:tgtEl>
                                        <p:attrNameLst>
                                          <p:attrName>style.visibility</p:attrName>
                                        </p:attrNameLst>
                                      </p:cBhvr>
                                      <p:to>
                                        <p:strVal val="hidden"/>
                                      </p:to>
                                    </p:set>
                                  </p:childTnLst>
                                </p:cTn>
                              </p:par>
                              <p:par>
                                <p:cTn id="25" presetID="10" presetClass="exit" presetSubtype="0" fill="hold" grpId="1" nodeType="withEffect">
                                  <p:stCondLst>
                                    <p:cond delay="0"/>
                                  </p:stCondLst>
                                  <p:childTnLst>
                                    <p:animEffect transition="out" filter="fade">
                                      <p:cBhvr>
                                        <p:cTn id="26" dur="2000"/>
                                        <p:tgtEl>
                                          <p:spTgt spid="13"/>
                                        </p:tgtEl>
                                      </p:cBhvr>
                                    </p:animEffect>
                                    <p:set>
                                      <p:cBhvr>
                                        <p:cTn id="27" dur="1" fill="hold">
                                          <p:stCondLst>
                                            <p:cond delay="1999"/>
                                          </p:stCondLst>
                                        </p:cTn>
                                        <p:tgtEl>
                                          <p:spTgt spid="13"/>
                                        </p:tgtEl>
                                        <p:attrNameLst>
                                          <p:attrName>style.visibility</p:attrName>
                                        </p:attrNameLst>
                                      </p:cBhvr>
                                      <p:to>
                                        <p:strVal val="hidden"/>
                                      </p:to>
                                    </p:set>
                                  </p:childTnLst>
                                </p:cTn>
                              </p:par>
                              <p:par>
                                <p:cTn id="28" presetID="10" presetClass="exit" presetSubtype="0" fill="hold" grpId="0" nodeType="withEffect">
                                  <p:stCondLst>
                                    <p:cond delay="0"/>
                                  </p:stCondLst>
                                  <p:childTnLst>
                                    <p:animEffect transition="out" filter="fade">
                                      <p:cBhvr>
                                        <p:cTn id="29" dur="2000"/>
                                        <p:tgtEl>
                                          <p:spTgt spid="14"/>
                                        </p:tgtEl>
                                      </p:cBhvr>
                                    </p:animEffect>
                                    <p:set>
                                      <p:cBhvr>
                                        <p:cTn id="30" dur="1" fill="hold">
                                          <p:stCondLst>
                                            <p:cond delay="1999"/>
                                          </p:stCondLst>
                                        </p:cTn>
                                        <p:tgtEl>
                                          <p:spTgt spid="14"/>
                                        </p:tgtEl>
                                        <p:attrNameLst>
                                          <p:attrName>style.visibility</p:attrName>
                                        </p:attrNameLst>
                                      </p:cBhvr>
                                      <p:to>
                                        <p:strVal val="hidden"/>
                                      </p:to>
                                    </p:set>
                                  </p:childTnLst>
                                </p:cTn>
                              </p:par>
                              <p:par>
                                <p:cTn id="31" presetID="10" presetClass="exit" presetSubtype="0" fill="hold" grpId="0" nodeType="withEffect">
                                  <p:stCondLst>
                                    <p:cond delay="0"/>
                                  </p:stCondLst>
                                  <p:childTnLst>
                                    <p:animEffect transition="out" filter="fade">
                                      <p:cBhvr>
                                        <p:cTn id="32" dur="2000"/>
                                        <p:tgtEl>
                                          <p:spTgt spid="17"/>
                                        </p:tgtEl>
                                      </p:cBhvr>
                                    </p:animEffect>
                                    <p:set>
                                      <p:cBhvr>
                                        <p:cTn id="33" dur="1" fill="hold">
                                          <p:stCondLst>
                                            <p:cond delay="1999"/>
                                          </p:stCondLst>
                                        </p:cTn>
                                        <p:tgtEl>
                                          <p:spTgt spid="17"/>
                                        </p:tgtEl>
                                        <p:attrNameLst>
                                          <p:attrName>style.visibility</p:attrName>
                                        </p:attrNameLst>
                                      </p:cBhvr>
                                      <p:to>
                                        <p:strVal val="hidden"/>
                                      </p:to>
                                    </p:set>
                                  </p:childTnLst>
                                </p:cTn>
                              </p:par>
                              <p:par>
                                <p:cTn id="34" presetID="10" presetClass="entr" presetSubtype="0" fill="hold" grpId="0" nodeType="withEffect">
                                  <p:stCondLst>
                                    <p:cond delay="0"/>
                                  </p:stCondLst>
                                  <p:childTnLst>
                                    <p:set>
                                      <p:cBhvr>
                                        <p:cTn id="35" dur="1" fill="hold">
                                          <p:stCondLst>
                                            <p:cond delay="0"/>
                                          </p:stCondLst>
                                        </p:cTn>
                                        <p:tgtEl>
                                          <p:spTgt spid="25"/>
                                        </p:tgtEl>
                                        <p:attrNameLst>
                                          <p:attrName>style.visibility</p:attrName>
                                        </p:attrNameLst>
                                      </p:cBhvr>
                                      <p:to>
                                        <p:strVal val="visible"/>
                                      </p:to>
                                    </p:set>
                                    <p:animEffect transition="in" filter="fade">
                                      <p:cBhvr>
                                        <p:cTn id="36" dur="2000"/>
                                        <p:tgtEl>
                                          <p:spTgt spid="25"/>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fade">
                                      <p:cBhvr>
                                        <p:cTn id="39" dur="2000"/>
                                        <p:tgtEl>
                                          <p:spTgt spid="26"/>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3"/>
                                        </p:tgtEl>
                                        <p:attrNameLst>
                                          <p:attrName>style.visibility</p:attrName>
                                        </p:attrNameLst>
                                      </p:cBhvr>
                                      <p:to>
                                        <p:strVal val="visible"/>
                                      </p:to>
                                    </p:set>
                                    <p:animEffect transition="in" filter="fade">
                                      <p:cBhvr>
                                        <p:cTn id="42" dur="2000"/>
                                        <p:tgtEl>
                                          <p:spTgt spid="23"/>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24"/>
                                        </p:tgtEl>
                                        <p:attrNameLst>
                                          <p:attrName>style.visibility</p:attrName>
                                        </p:attrNameLst>
                                      </p:cBhvr>
                                      <p:to>
                                        <p:strVal val="visible"/>
                                      </p:to>
                                    </p:set>
                                    <p:animEffect transition="in" filter="fade">
                                      <p:cBhvr>
                                        <p:cTn id="45" dur="2000"/>
                                        <p:tgtEl>
                                          <p:spTgt spid="24"/>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27"/>
                                        </p:tgtEl>
                                        <p:attrNameLst>
                                          <p:attrName>style.visibility</p:attrName>
                                        </p:attrNameLst>
                                      </p:cBhvr>
                                      <p:to>
                                        <p:strVal val="visible"/>
                                      </p:to>
                                    </p:set>
                                    <p:animEffect transition="in" filter="fade">
                                      <p:cBhvr>
                                        <p:cTn id="48" dur="2000"/>
                                        <p:tgtEl>
                                          <p:spTgt spid="27"/>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fade">
                                      <p:cBhvr>
                                        <p:cTn id="51" dur="2000"/>
                                        <p:tgtEl>
                                          <p:spTgt spid="28"/>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29"/>
                                        </p:tgtEl>
                                        <p:attrNameLst>
                                          <p:attrName>style.visibility</p:attrName>
                                        </p:attrNameLst>
                                      </p:cBhvr>
                                      <p:to>
                                        <p:strVal val="visible"/>
                                      </p:to>
                                    </p:set>
                                    <p:animEffect transition="in" filter="fade">
                                      <p:cBhvr>
                                        <p:cTn id="54" dur="2000"/>
                                        <p:tgtEl>
                                          <p:spTgt spid="29"/>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fade">
                                      <p:cBhvr>
                                        <p:cTn id="57" dur="2000"/>
                                        <p:tgtEl>
                                          <p:spTgt spid="30"/>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31"/>
                                        </p:tgtEl>
                                        <p:attrNameLst>
                                          <p:attrName>style.visibility</p:attrName>
                                        </p:attrNameLst>
                                      </p:cBhvr>
                                      <p:to>
                                        <p:strVal val="visible"/>
                                      </p:to>
                                    </p:set>
                                    <p:animEffect transition="in" filter="fade">
                                      <p:cBhvr>
                                        <p:cTn id="60" dur="2000"/>
                                        <p:tgtEl>
                                          <p:spTgt spid="31"/>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32"/>
                                        </p:tgtEl>
                                        <p:attrNameLst>
                                          <p:attrName>style.visibility</p:attrName>
                                        </p:attrNameLst>
                                      </p:cBhvr>
                                      <p:to>
                                        <p:strVal val="visible"/>
                                      </p:to>
                                    </p:set>
                                    <p:animEffect transition="in" filter="fade">
                                      <p:cBhvr>
                                        <p:cTn id="63" dur="2000"/>
                                        <p:tgtEl>
                                          <p:spTgt spid="32"/>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33"/>
                                        </p:tgtEl>
                                        <p:attrNameLst>
                                          <p:attrName>style.visibility</p:attrName>
                                        </p:attrNameLst>
                                      </p:cBhvr>
                                      <p:to>
                                        <p:strVal val="visible"/>
                                      </p:to>
                                    </p:set>
                                    <p:animEffect transition="in" filter="fade">
                                      <p:cBhvr>
                                        <p:cTn id="66" dur="2000"/>
                                        <p:tgtEl>
                                          <p:spTgt spid="33"/>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34"/>
                                        </p:tgtEl>
                                        <p:attrNameLst>
                                          <p:attrName>style.visibility</p:attrName>
                                        </p:attrNameLst>
                                      </p:cBhvr>
                                      <p:to>
                                        <p:strVal val="visible"/>
                                      </p:to>
                                    </p:set>
                                    <p:animEffect transition="in" filter="fade">
                                      <p:cBhvr>
                                        <p:cTn id="69" dur="2000"/>
                                        <p:tgtEl>
                                          <p:spTgt spid="34"/>
                                        </p:tgtEl>
                                      </p:cBhvr>
                                    </p:animEffect>
                                  </p:childTnLst>
                                </p:cTn>
                              </p:par>
                            </p:childTnLst>
                          </p:cTn>
                        </p:par>
                      </p:childTnLst>
                    </p:cTn>
                  </p:par>
                  <p:par>
                    <p:cTn id="70" fill="hold">
                      <p:stCondLst>
                        <p:cond delay="indefinite"/>
                      </p:stCondLst>
                      <p:childTnLst>
                        <p:par>
                          <p:cTn id="71" fill="hold">
                            <p:stCondLst>
                              <p:cond delay="0"/>
                            </p:stCondLst>
                            <p:childTnLst>
                              <p:par>
                                <p:cTn id="72" presetID="0" presetClass="path" presetSubtype="0" accel="50000" decel="50000" fill="hold" grpId="1" nodeType="clickEffect">
                                  <p:stCondLst>
                                    <p:cond delay="0"/>
                                  </p:stCondLst>
                                  <p:childTnLst>
                                    <p:animMotion origin="layout" path="M 0 0 C 0.09306 -0.07083 0.18629 -0.14167 0.25174 -0.15231 C 0.31719 -0.16296 0.35486 -0.11389 0.39254 -0.06458 " pathEditMode="relative" ptsTypes="aaA">
                                      <p:cBhvr>
                                        <p:cTn id="73" dur="2000" fill="hold"/>
                                        <p:tgtEl>
                                          <p:spTgt spid="25"/>
                                        </p:tgtEl>
                                        <p:attrNameLst>
                                          <p:attrName>ppt_x</p:attrName>
                                          <p:attrName>ppt_y</p:attrName>
                                        </p:attrNameLst>
                                      </p:cBhvr>
                                    </p:animMotion>
                                  </p:childTnLst>
                                </p:cTn>
                              </p:par>
                              <p:par>
                                <p:cTn id="74" presetID="0" presetClass="path" presetSubtype="0" accel="50000" decel="50000" fill="hold" grpId="1" nodeType="withEffect">
                                  <p:stCondLst>
                                    <p:cond delay="0"/>
                                  </p:stCondLst>
                                  <p:childTnLst>
                                    <p:animMotion origin="layout" path="M 0 0 C -0.0382 -0.05972 -0.07622 -0.11945 -0.14167 -0.1088 C -0.20712 -0.09815 -0.29983 -0.01736 -0.39254 0.06342 " pathEditMode="relative" ptsTypes="aaA">
                                      <p:cBhvr>
                                        <p:cTn id="75" dur="2000" fill="hold"/>
                                        <p:tgtEl>
                                          <p:spTgt spid="27"/>
                                        </p:tgtEl>
                                        <p:attrNameLst>
                                          <p:attrName>ppt_x</p:attrName>
                                          <p:attrName>ppt_y</p:attrName>
                                        </p:attrNameLst>
                                      </p:cBhvr>
                                    </p:animMotion>
                                  </p:childTnLst>
                                </p:cTn>
                              </p:par>
                            </p:childTnLst>
                          </p:cTn>
                        </p:par>
                        <p:par>
                          <p:cTn id="76" fill="hold">
                            <p:stCondLst>
                              <p:cond delay="2000"/>
                            </p:stCondLst>
                            <p:childTnLst>
                              <p:par>
                                <p:cTn id="77" presetID="0" presetClass="path" presetSubtype="0" accel="50000" decel="50000" fill="hold" grpId="1" nodeType="afterEffect">
                                  <p:stCondLst>
                                    <p:cond delay="0"/>
                                  </p:stCondLst>
                                  <p:childTnLst>
                                    <p:animMotion origin="layout" path="M 0 0 C 0.06806 -0.08287 0.13612 -0.16574 0.20174 -0.17662 C 0.26737 -0.1875 0.33073 -0.12662 0.39427 -0.06551 " pathEditMode="relative" ptsTypes="aaA">
                                      <p:cBhvr>
                                        <p:cTn id="78" dur="2000" fill="hold"/>
                                        <p:tgtEl>
                                          <p:spTgt spid="23"/>
                                        </p:tgtEl>
                                        <p:attrNameLst>
                                          <p:attrName>ppt_x</p:attrName>
                                          <p:attrName>ppt_y</p:attrName>
                                        </p:attrNameLst>
                                      </p:cBhvr>
                                    </p:animMotion>
                                  </p:childTnLst>
                                </p:cTn>
                              </p:par>
                              <p:par>
                                <p:cTn id="79" presetID="0" presetClass="path" presetSubtype="0" accel="50000" decel="50000" fill="hold" grpId="1" nodeType="withEffect">
                                  <p:stCondLst>
                                    <p:cond delay="0"/>
                                  </p:stCondLst>
                                  <p:childTnLst>
                                    <p:animMotion origin="layout" path="M 0 0 C -0.05052 -0.06991 -0.10104 -0.13958 -0.16666 -0.12893 C -0.23229 -0.11829 -0.31284 -0.02708 -0.3934 0.06435 " pathEditMode="relative" ptsTypes="aaA">
                                      <p:cBhvr>
                                        <p:cTn id="80" dur="2000" fill="hold"/>
                                        <p:tgtEl>
                                          <p:spTgt spid="29"/>
                                        </p:tgtEl>
                                        <p:attrNameLst>
                                          <p:attrName>ppt_x</p:attrName>
                                          <p:attrName>ppt_y</p:attrName>
                                        </p:attrNameLst>
                                      </p:cBhvr>
                                    </p:animMotion>
                                  </p:childTnLst>
                                </p:cTn>
                              </p:par>
                            </p:childTnLst>
                          </p:cTn>
                        </p:par>
                        <p:par>
                          <p:cTn id="81" fill="hold">
                            <p:stCondLst>
                              <p:cond delay="4000"/>
                            </p:stCondLst>
                            <p:childTnLst>
                              <p:par>
                                <p:cTn id="82" presetID="0" presetClass="path" presetSubtype="0" accel="50000" decel="50000" fill="hold" grpId="2" nodeType="afterEffect">
                                  <p:stCondLst>
                                    <p:cond delay="0"/>
                                  </p:stCondLst>
                                  <p:childTnLst>
                                    <p:animMotion origin="layout" path="M -0.39254 0.06343 C -0.28698 -0.02755 -0.18143 -0.11829 -0.08177 -0.1287 C 0.01788 -0.13912 0.1118 -0.06898 0.20573 0.00116 " pathEditMode="relative" rAng="0" ptsTypes="aaA">
                                      <p:cBhvr>
                                        <p:cTn id="83" dur="2000" fill="hold"/>
                                        <p:tgtEl>
                                          <p:spTgt spid="27"/>
                                        </p:tgtEl>
                                        <p:attrNameLst>
                                          <p:attrName>ppt_x</p:attrName>
                                          <p:attrName>ppt_y</p:attrName>
                                        </p:attrNameLst>
                                      </p:cBhvr>
                                      <p:rCtr x="299" y="-101"/>
                                    </p:animMotion>
                                  </p:childTnLst>
                                </p:cTn>
                              </p:par>
                              <p:par>
                                <p:cTn id="84" presetID="0" presetClass="path" presetSubtype="0" accel="50000" decel="50000" fill="hold" grpId="1" nodeType="withEffect">
                                  <p:stCondLst>
                                    <p:cond delay="0"/>
                                  </p:stCondLst>
                                  <p:childTnLst>
                                    <p:animMotion origin="layout" path="M 0 0 C -0.10226 -0.06852 -0.20452 -0.1368 -0.30417 -0.12662 C -0.40382 -0.11643 -0.50104 -0.02778 -0.59827 0.06111 " pathEditMode="relative" ptsTypes="aaA">
                                      <p:cBhvr>
                                        <p:cTn id="85" dur="2000" fill="hold"/>
                                        <p:tgtEl>
                                          <p:spTgt spid="31"/>
                                        </p:tgtEl>
                                        <p:attrNameLst>
                                          <p:attrName>ppt_x</p:attrName>
                                          <p:attrName>ppt_y</p:attrName>
                                        </p:attrNameLst>
                                      </p:cBhvr>
                                    </p:animMotion>
                                  </p:childTnLst>
                                </p:cTn>
                              </p:par>
                            </p:childTnLst>
                          </p:cTn>
                        </p:par>
                        <p:par>
                          <p:cTn id="86" fill="hold">
                            <p:stCondLst>
                              <p:cond delay="6000"/>
                            </p:stCondLst>
                            <p:childTnLst>
                              <p:par>
                                <p:cTn id="87" presetID="0" presetClass="path" presetSubtype="0" accel="50000" decel="50000" fill="hold" grpId="2" nodeType="afterEffect">
                                  <p:stCondLst>
                                    <p:cond delay="0"/>
                                  </p:stCondLst>
                                  <p:childTnLst>
                                    <p:animMotion origin="layout" path="M -0.3934 0.06435 C -0.32743 -0.01828 -0.26128 -0.10092 -0.16163 -0.11111 C -0.06198 -0.12129 0.07101 -0.05902 0.20417 0.00324 " pathEditMode="relative" rAng="0" ptsTypes="aaA">
                                      <p:cBhvr>
                                        <p:cTn id="88" dur="2000" fill="hold"/>
                                        <p:tgtEl>
                                          <p:spTgt spid="29"/>
                                        </p:tgtEl>
                                        <p:attrNameLst>
                                          <p:attrName>ppt_x</p:attrName>
                                          <p:attrName>ppt_y</p:attrName>
                                        </p:attrNameLst>
                                      </p:cBhvr>
                                      <p:rCtr x="299" y="-93"/>
                                    </p:animMotion>
                                  </p:childTnLst>
                                </p:cTn>
                              </p:par>
                              <p:par>
                                <p:cTn id="89" presetID="0" presetClass="path" presetSubtype="0" accel="50000" decel="50000" fill="hold" grpId="1" nodeType="withEffect">
                                  <p:stCondLst>
                                    <p:cond delay="0"/>
                                  </p:stCondLst>
                                  <p:childTnLst>
                                    <p:animMotion origin="layout" path="M 0 0 C -0.12066 -0.07037 -0.24114 -0.14051 -0.3408 -0.13009 C -0.44045 -0.11967 -0.51909 -0.0287 -0.59757 0.06227 " pathEditMode="relative" ptsTypes="aaA">
                                      <p:cBhvr>
                                        <p:cTn id="90" dur="2000" fill="hold"/>
                                        <p:tgtEl>
                                          <p:spTgt spid="33"/>
                                        </p:tgtEl>
                                        <p:attrNameLst>
                                          <p:attrName>ppt_x</p:attrName>
                                          <p:attrName>ppt_y</p:attrName>
                                        </p:attrNameLst>
                                      </p:cBhvr>
                                    </p:animMotion>
                                  </p:childTnLst>
                                </p:cTn>
                              </p:par>
                            </p:childTnLst>
                          </p:cTn>
                        </p:par>
                      </p:childTnLst>
                    </p:cTn>
                  </p:par>
                  <p:par>
                    <p:cTn id="91" fill="hold">
                      <p:stCondLst>
                        <p:cond delay="indefinite"/>
                      </p:stCondLst>
                      <p:childTnLst>
                        <p:par>
                          <p:cTn id="92" fill="hold">
                            <p:stCondLst>
                              <p:cond delay="0"/>
                            </p:stCondLst>
                            <p:childTnLst>
                              <p:par>
                                <p:cTn id="93" presetID="0" presetClass="path" presetSubtype="0" accel="50000" decel="50000" fill="hold" grpId="1" nodeType="clickEffect">
                                  <p:stCondLst>
                                    <p:cond delay="0"/>
                                  </p:stCondLst>
                                  <p:childTnLst>
                                    <p:animMotion origin="layout" path="M 0 0 C 0.10052 0.09491 0.20122 0.19005 0.30087 0.20116 C 0.40052 0.21227 0.54861 0.08473 0.59827 0.06667 " pathEditMode="relative" ptsTypes="aaA">
                                      <p:cBhvr>
                                        <p:cTn id="94" dur="2000" fill="hold"/>
                                        <p:tgtEl>
                                          <p:spTgt spid="26"/>
                                        </p:tgtEl>
                                        <p:attrNameLst>
                                          <p:attrName>ppt_x</p:attrName>
                                          <p:attrName>ppt_y</p:attrName>
                                        </p:attrNameLst>
                                      </p:cBhvr>
                                    </p:animMotion>
                                  </p:childTnLst>
                                </p:cTn>
                              </p:par>
                              <p:par>
                                <p:cTn id="95" presetID="0" presetClass="path" presetSubtype="0" accel="50000" decel="50000" fill="hold" grpId="1" nodeType="withEffect">
                                  <p:stCondLst>
                                    <p:cond delay="0"/>
                                  </p:stCondLst>
                                  <p:childTnLst>
                                    <p:animMotion origin="layout" path="M 0 0 C -0.09341 0.06551 -0.18681 0.13125 -0.28664 0.12014 C -0.38646 0.10903 -0.56928 -0.03611 -0.59914 -0.06666 " pathEditMode="relative" ptsTypes="aaA">
                                      <p:cBhvr>
                                        <p:cTn id="96" dur="2000" fill="hold"/>
                                        <p:tgtEl>
                                          <p:spTgt spid="32"/>
                                        </p:tgtEl>
                                        <p:attrNameLst>
                                          <p:attrName>ppt_x</p:attrName>
                                          <p:attrName>ppt_y</p:attrName>
                                        </p:attrNameLst>
                                      </p:cBhvr>
                                    </p:animMotion>
                                  </p:childTnLst>
                                </p:cTn>
                              </p:par>
                            </p:childTnLst>
                          </p:cTn>
                        </p:par>
                        <p:par>
                          <p:cTn id="97" fill="hold">
                            <p:stCondLst>
                              <p:cond delay="2000"/>
                            </p:stCondLst>
                            <p:childTnLst>
                              <p:par>
                                <p:cTn id="98" presetID="0" presetClass="path" presetSubtype="0" accel="50000" decel="50000" fill="hold" grpId="1" nodeType="afterEffect">
                                  <p:stCondLst>
                                    <p:cond delay="0"/>
                                  </p:stCondLst>
                                  <p:childTnLst>
                                    <p:animMotion origin="layout" path="M 0 0 C 0.09271 0.08611 0.18542 0.17246 0.28507 0.18334 C 0.38473 0.19422 0.53889 0.09815 0.59757 0.06551 " pathEditMode="relative" ptsTypes="aaA">
                                      <p:cBhvr>
                                        <p:cTn id="99" dur="2000" fill="hold"/>
                                        <p:tgtEl>
                                          <p:spTgt spid="24"/>
                                        </p:tgtEl>
                                        <p:attrNameLst>
                                          <p:attrName>ppt_x</p:attrName>
                                          <p:attrName>ppt_y</p:attrName>
                                        </p:attrNameLst>
                                      </p:cBhvr>
                                    </p:animMotion>
                                  </p:childTnLst>
                                </p:cTn>
                              </p:par>
                              <p:par>
                                <p:cTn id="100" presetID="0" presetClass="path" presetSubtype="0" accel="50000" decel="50000" fill="hold" grpId="1" nodeType="withEffect">
                                  <p:stCondLst>
                                    <p:cond delay="0"/>
                                  </p:stCondLst>
                                  <p:childTnLst>
                                    <p:animMotion origin="layout" path="M 0 0 C -0.09479 0.06551 -0.18958 0.13125 -0.28923 0.12014 C -0.38889 0.10903 -0.49323 0.02107 -0.59757 -0.06667 " pathEditMode="relative" ptsTypes="aaA">
                                      <p:cBhvr>
                                        <p:cTn id="101" dur="2000" fill="hold"/>
                                        <p:tgtEl>
                                          <p:spTgt spid="34"/>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13" grpId="0" animBg="1"/>
      <p:bldP spid="13" grpId="1" animBg="1"/>
      <p:bldP spid="14" grpId="0" animBg="1"/>
      <p:bldP spid="15" grpId="0" animBg="1"/>
      <p:bldP spid="15" grpId="1" animBg="1"/>
      <p:bldP spid="16" grpId="0" animBg="1"/>
      <p:bldP spid="16" grpId="1" animBg="1"/>
      <p:bldP spid="17" grpId="0" animBg="1"/>
      <p:bldP spid="23" grpId="0" animBg="1"/>
      <p:bldP spid="23" grpId="1" animBg="1"/>
      <p:bldP spid="24" grpId="0" animBg="1"/>
      <p:bldP spid="24" grpId="1" animBg="1"/>
      <p:bldP spid="25" grpId="0" animBg="1"/>
      <p:bldP spid="25" grpId="1" animBg="1"/>
      <p:bldP spid="26" grpId="0" animBg="1"/>
      <p:bldP spid="26" grpId="1" animBg="1"/>
      <p:bldP spid="27" grpId="0" animBg="1"/>
      <p:bldP spid="27" grpId="1" animBg="1"/>
      <p:bldP spid="27" grpId="2" animBg="1"/>
      <p:bldP spid="28" grpId="0" animBg="1"/>
      <p:bldP spid="29" grpId="0" animBg="1"/>
      <p:bldP spid="29" grpId="1" animBg="1"/>
      <p:bldP spid="29" grpId="2" animBg="1"/>
      <p:bldP spid="30" grpId="0" animBg="1"/>
      <p:bldP spid="31" grpId="0" animBg="1"/>
      <p:bldP spid="31" grpId="1" animBg="1"/>
      <p:bldP spid="32" grpId="0" animBg="1"/>
      <p:bldP spid="32" grpId="1" animBg="1"/>
      <p:bldP spid="33" grpId="0" animBg="1"/>
      <p:bldP spid="33" grpId="1" animBg="1"/>
      <p:bldP spid="34" grpId="0" animBg="1"/>
      <p:bldP spid="34" grpId="1"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US" smtClean="0"/>
              <a:t>Leverage the topology APIs to build scalable applications and drivers</a:t>
            </a:r>
          </a:p>
          <a:p>
            <a:r>
              <a:rPr lang="en-US" smtClean="0"/>
              <a:t>Enlighten applications and tools to monitor system performance on &gt;64LP machines</a:t>
            </a:r>
          </a:p>
          <a:p>
            <a:r>
              <a:rPr lang="en-US" smtClean="0"/>
              <a:t>Implement Support for x2APIC on &gt;128 logical processor Nehalem-EX platforms</a:t>
            </a:r>
          </a:p>
          <a:p>
            <a:r>
              <a:rPr lang="en-US" smtClean="0"/>
              <a:t>Reduce support and maintenance costs by scaling up on Windows 2008 R2</a:t>
            </a:r>
          </a:p>
          <a:p>
            <a:r>
              <a:rPr lang="en-US" smtClean="0"/>
              <a:t>Questions?  Email </a:t>
            </a:r>
            <a:r>
              <a:rPr lang="en-US" smtClean="0">
                <a:hlinkClick r:id="rId3"/>
              </a:rPr>
              <a:t>GT64P@microsoft.com</a:t>
            </a:r>
            <a:r>
              <a:rPr lang="en-US" smtClean="0"/>
              <a:t> </a:t>
            </a:r>
          </a:p>
          <a:p>
            <a:pPr lvl="1"/>
            <a:endParaRPr lang="en-US" dirty="0" smtClean="0"/>
          </a:p>
        </p:txBody>
      </p:sp>
      <p:sp>
        <p:nvSpPr>
          <p:cNvPr id="2" name="Title 1"/>
          <p:cNvSpPr>
            <a:spLocks noGrp="1"/>
          </p:cNvSpPr>
          <p:nvPr>
            <p:ph type="title"/>
          </p:nvPr>
        </p:nvSpPr>
        <p:spPr>
          <a:xfrm>
            <a:off x="387054" y="152400"/>
            <a:ext cx="8375946" cy="553998"/>
          </a:xfrm>
        </p:spPr>
        <p:txBody>
          <a:bodyPr/>
          <a:lstStyle/>
          <a:p>
            <a:r>
              <a:rPr lang="en-US" dirty="0" smtClean="0"/>
              <a:t>Call To Action</a:t>
            </a:r>
            <a:endParaRPr lang="en-US" dirty="0"/>
          </a:p>
        </p:txBody>
      </p:sp>
      <p:sp>
        <p:nvSpPr>
          <p:cNvPr id="29699" name="Text Box 4"/>
          <p:cNvSpPr txBox="1">
            <a:spLocks noChangeArrowheads="1"/>
          </p:cNvSpPr>
          <p:nvPr/>
        </p:nvSpPr>
        <p:spPr bwMode="auto">
          <a:xfrm>
            <a:off x="381000" y="4876800"/>
            <a:ext cx="8229600" cy="369888"/>
          </a:xfrm>
          <a:prstGeom prst="rect">
            <a:avLst/>
          </a:prstGeom>
          <a:noFill/>
          <a:ln w="9525">
            <a:noFill/>
            <a:miter lim="800000"/>
            <a:headEnd/>
            <a:tailEnd/>
          </a:ln>
        </p:spPr>
        <p:txBody>
          <a:bodyPr>
            <a:spAutoFit/>
          </a:bodyPr>
          <a:lstStyle/>
          <a:p>
            <a:pPr defTabSz="914400">
              <a:spcBef>
                <a:spcPct val="50000"/>
              </a:spcBef>
            </a:pPr>
            <a:endParaRPr lang="en-US"/>
          </a:p>
        </p:txBody>
      </p:sp>
    </p:spTree>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730044" y="1411552"/>
            <a:ext cx="7672003" cy="4813305"/>
          </a:xfrm>
        </p:spPr>
        <p:txBody>
          <a:bodyPr/>
          <a:lstStyle/>
          <a:p>
            <a:r>
              <a:rPr lang="en-US" sz="2400" dirty="0" smtClean="0"/>
              <a:t>Whitepaper on how to develop applications and drivers for &gt;64P support &lt;coming soon&gt;</a:t>
            </a:r>
          </a:p>
          <a:p>
            <a:pPr lvl="1"/>
            <a:r>
              <a:rPr lang="en-US" sz="2000" dirty="0" smtClean="0">
                <a:hlinkClick r:id="rId3"/>
              </a:rPr>
              <a:t>http://go.microsoft.com/fwlink/?LinkId=131250</a:t>
            </a:r>
            <a:endParaRPr lang="en-US" sz="2000" dirty="0" smtClean="0"/>
          </a:p>
          <a:p>
            <a:r>
              <a:rPr lang="en-US" sz="2400" dirty="0" smtClean="0"/>
              <a:t>Windows Server Performance Team blog</a:t>
            </a:r>
          </a:p>
          <a:p>
            <a:pPr lvl="1"/>
            <a:r>
              <a:rPr lang="en-US" sz="2000" dirty="0" smtClean="0">
                <a:hlinkClick r:id="rId4"/>
              </a:rPr>
              <a:t>http://blogs.technet.com/winserverperformance/</a:t>
            </a:r>
            <a:endParaRPr lang="en-US" sz="2000" dirty="0" smtClean="0"/>
          </a:p>
          <a:p>
            <a:r>
              <a:rPr lang="en-US" sz="2400" dirty="0" smtClean="0"/>
              <a:t>Concurrency Runtime programming models, libraries and tools</a:t>
            </a:r>
          </a:p>
          <a:p>
            <a:pPr lvl="1"/>
            <a:r>
              <a:rPr lang="en-US" sz="2000" dirty="0" smtClean="0"/>
              <a:t> </a:t>
            </a:r>
            <a:r>
              <a:rPr lang="en-US" sz="2000" dirty="0" smtClean="0">
                <a:hlinkClick r:id="rId5"/>
              </a:rPr>
              <a:t>http://msdn.microsoft.com/concurrency</a:t>
            </a:r>
            <a:endParaRPr lang="en-US" sz="2000" dirty="0" smtClean="0"/>
          </a:p>
          <a:p>
            <a:r>
              <a:rPr lang="en-US" sz="2400" dirty="0" smtClean="0"/>
              <a:t>Intel® 64 Architecture x2APIC Specification</a:t>
            </a:r>
          </a:p>
          <a:p>
            <a:pPr lvl="1"/>
            <a:r>
              <a:rPr lang="en-US" sz="2000" dirty="0" smtClean="0">
                <a:hlinkClick r:id="rId6"/>
              </a:rPr>
              <a:t>http://download.intel.com/design/processor/specupdt/318148.pdf</a:t>
            </a:r>
            <a:endParaRPr lang="en-US" sz="2000" dirty="0" smtClean="0"/>
          </a:p>
          <a:p>
            <a:r>
              <a:rPr lang="en-US" sz="2400" dirty="0" smtClean="0"/>
              <a:t>Intel® Virtualization Technology for Directed I/O</a:t>
            </a:r>
          </a:p>
          <a:p>
            <a:pPr lvl="1"/>
            <a:r>
              <a:rPr lang="en-US" sz="2000" dirty="0" smtClean="0">
                <a:hlinkClick r:id="rId7"/>
              </a:rPr>
              <a:t>http://download.intel.com/technology/computing/vptech/Intel(r)_VT_for_Direct_IO.pdf</a:t>
            </a:r>
            <a:endParaRPr lang="en-US" sz="2000" dirty="0" smtClean="0"/>
          </a:p>
        </p:txBody>
      </p:sp>
      <p:sp>
        <p:nvSpPr>
          <p:cNvPr id="2" name="Title 1"/>
          <p:cNvSpPr>
            <a:spLocks noGrp="1"/>
          </p:cNvSpPr>
          <p:nvPr>
            <p:ph type="title"/>
          </p:nvPr>
        </p:nvSpPr>
        <p:spPr/>
        <p:txBody>
          <a:bodyPr/>
          <a:lstStyle/>
          <a:p>
            <a:r>
              <a:rPr lang="en-US" smtClean="0"/>
              <a:t>Resources</a:t>
            </a:r>
            <a:endParaRPr lang="en-US"/>
          </a:p>
        </p:txBody>
      </p:sp>
    </p:spTree>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unded Rectangle 8"/>
          <p:cNvSpPr/>
          <p:nvPr/>
        </p:nvSpPr>
        <p:spPr bwMode="auto">
          <a:xfrm>
            <a:off x="14514" y="1408112"/>
            <a:ext cx="9129486" cy="5221287"/>
          </a:xfrm>
          <a:prstGeom prst="roundRect">
            <a:avLst>
              <a:gd name="adj" fmla="val 7993"/>
            </a:avLst>
          </a:prstGeom>
          <a:gradFill flip="none" rotWithShape="1">
            <a:gsLst>
              <a:gs pos="0">
                <a:srgbClr val="FFFFFF"/>
              </a:gs>
              <a:gs pos="2000">
                <a:srgbClr val="FFFFFF">
                  <a:alpha val="0"/>
                </a:srgbClr>
              </a:gs>
              <a:gs pos="54000">
                <a:srgbClr val="000000">
                  <a:alpha val="93000"/>
                </a:srgbClr>
              </a:gs>
              <a:gs pos="97000">
                <a:srgbClr val="000000">
                  <a:alpha val="21000"/>
                </a:srgbClr>
              </a:gs>
              <a:gs pos="100000">
                <a:srgbClr val="FFFFFF"/>
              </a:gs>
            </a:gsLst>
            <a:lin ang="16200000" scaled="1"/>
            <a:tileRect/>
          </a:gradFill>
          <a:ln w="3175" cmpd="sng">
            <a:solidFill>
              <a:srgbClr val="FFFFFF">
                <a:alpha val="9000"/>
              </a:srgbClr>
            </a:solidFill>
            <a:prstDash val="solid"/>
            <a:headEnd type="none" w="med" len="med"/>
            <a:tailEnd type="none" w="med" len="med"/>
          </a:ln>
          <a:effectLst/>
        </p:spPr>
        <p:style>
          <a:lnRef idx="2">
            <a:schemeClr val="dk1"/>
          </a:lnRef>
          <a:fillRef idx="1">
            <a:schemeClr val="lt1"/>
          </a:fillRef>
          <a:effectRef idx="0">
            <a:schemeClr val="dk1"/>
          </a:effectRef>
          <a:fontRef idx="minor">
            <a:schemeClr val="dk1"/>
          </a:fontRef>
        </p:style>
        <p:txBody>
          <a:bodyPr vert="horz" wrap="square" lIns="91440" tIns="91440" rIns="7315200" bIns="0" numCol="1" rtlCol="0" anchor="ctr" anchorCtr="0" compatLnSpc="1">
            <a:prstTxWarp prst="textNoShape">
              <a:avLst/>
            </a:prstTxWarp>
          </a:bodyPr>
          <a:lstStyle/>
          <a:p>
            <a:pPr algn="ctr" defTabSz="1329574" fontAlgn="base">
              <a:lnSpc>
                <a:spcPct val="80000"/>
              </a:lnSpc>
              <a:spcBef>
                <a:spcPct val="0"/>
              </a:spcBef>
              <a:spcAft>
                <a:spcPct val="0"/>
              </a:spcAft>
              <a:defRPr/>
            </a:pPr>
            <a:endParaRPr lang="en-US" sz="3200" spc="-70" dirty="0" smtClean="0">
              <a:ln w="18415" cmpd="sng">
                <a:noFill/>
                <a:prstDash val="solid"/>
              </a:ln>
              <a:gradFill>
                <a:gsLst>
                  <a:gs pos="0">
                    <a:srgbClr val="FFFFFF"/>
                  </a:gs>
                  <a:gs pos="100000">
                    <a:srgbClr val="FFFFFF"/>
                  </a:gs>
                </a:gsLst>
                <a:lin ang="16200000" scaled="1"/>
              </a:gradFill>
              <a:effectLst/>
              <a:latin typeface="Segoe Semibold" pitchFamily="34" charset="0"/>
            </a:endParaRPr>
          </a:p>
        </p:txBody>
      </p:sp>
      <p:sp>
        <p:nvSpPr>
          <p:cNvPr id="2" name="Title 1"/>
          <p:cNvSpPr>
            <a:spLocks noGrp="1"/>
          </p:cNvSpPr>
          <p:nvPr>
            <p:ph type="title"/>
          </p:nvPr>
        </p:nvSpPr>
        <p:spPr/>
        <p:txBody>
          <a:bodyPr/>
          <a:lstStyle/>
          <a:p>
            <a:r>
              <a:rPr smtClean="0"/>
              <a:t>Evals &amp; Recordings</a:t>
            </a:r>
            <a:endParaRPr lang="en-US" dirty="0"/>
          </a:p>
        </p:txBody>
      </p:sp>
      <p:pic>
        <p:nvPicPr>
          <p:cNvPr id="3" name="Picture 2" descr="ring2.png"/>
          <p:cNvPicPr>
            <a:picLocks noChangeAspect="1"/>
          </p:cNvPicPr>
          <p:nvPr/>
        </p:nvPicPr>
        <p:blipFill>
          <a:blip r:embed="rId3"/>
          <a:srcRect l="15071" t="56589" r="15014"/>
          <a:stretch>
            <a:fillRect/>
          </a:stretch>
        </p:blipFill>
        <p:spPr>
          <a:xfrm>
            <a:off x="0" y="3426437"/>
            <a:ext cx="8864742" cy="3211034"/>
          </a:xfrm>
          <a:prstGeom prst="rect">
            <a:avLst/>
          </a:prstGeom>
        </p:spPr>
      </p:pic>
      <p:sp>
        <p:nvSpPr>
          <p:cNvPr id="4" name="Freeform 11"/>
          <p:cNvSpPr>
            <a:spLocks/>
          </p:cNvSpPr>
          <p:nvPr/>
        </p:nvSpPr>
        <p:spPr bwMode="auto">
          <a:xfrm>
            <a:off x="6096000" y="4038600"/>
            <a:ext cx="2325437" cy="885252"/>
          </a:xfrm>
          <a:custGeom>
            <a:avLst/>
            <a:gdLst/>
            <a:ahLst/>
            <a:cxnLst>
              <a:cxn ang="0">
                <a:pos x="656" y="0"/>
              </a:cxn>
              <a:cxn ang="0">
                <a:pos x="0" y="312"/>
              </a:cxn>
            </a:cxnLst>
            <a:rect l="0" t="0" r="r" b="b"/>
            <a:pathLst>
              <a:path w="820" h="312">
                <a:moveTo>
                  <a:pt x="656" y="0"/>
                </a:moveTo>
                <a:cubicBezTo>
                  <a:pt x="656" y="0"/>
                  <a:pt x="820" y="218"/>
                  <a:pt x="0" y="312"/>
                </a:cubicBezTo>
              </a:path>
            </a:pathLst>
          </a:custGeom>
          <a:ln>
            <a:solidFill>
              <a:schemeClr val="accent4">
                <a:lumMod val="75000"/>
              </a:schemeClr>
            </a:solidFill>
          </a:ln>
          <a:effectLst>
            <a:outerShdw blurRad="63500" algn="ctr" rotWithShape="0">
              <a:schemeClr val="accent4">
                <a:lumMod val="75000"/>
              </a:schemeClr>
            </a:outerShdw>
          </a:effectLst>
        </p:spPr>
        <p:style>
          <a:lnRef idx="1">
            <a:schemeClr val="accent1"/>
          </a:lnRef>
          <a:fillRef idx="0">
            <a:schemeClr val="accent1"/>
          </a:fillRef>
          <a:effectRef idx="0">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en-US"/>
          </a:p>
        </p:txBody>
      </p:sp>
      <p:sp>
        <p:nvSpPr>
          <p:cNvPr id="5" name="Freeform 11"/>
          <p:cNvSpPr>
            <a:spLocks/>
          </p:cNvSpPr>
          <p:nvPr/>
        </p:nvSpPr>
        <p:spPr bwMode="auto">
          <a:xfrm flipH="1">
            <a:off x="1066800" y="4051061"/>
            <a:ext cx="2205787" cy="872791"/>
          </a:xfrm>
          <a:custGeom>
            <a:avLst/>
            <a:gdLst/>
            <a:ahLst/>
            <a:cxnLst>
              <a:cxn ang="0">
                <a:pos x="656" y="0"/>
              </a:cxn>
              <a:cxn ang="0">
                <a:pos x="0" y="312"/>
              </a:cxn>
            </a:cxnLst>
            <a:rect l="0" t="0" r="r" b="b"/>
            <a:pathLst>
              <a:path w="820" h="312">
                <a:moveTo>
                  <a:pt x="656" y="0"/>
                </a:moveTo>
                <a:cubicBezTo>
                  <a:pt x="656" y="0"/>
                  <a:pt x="820" y="218"/>
                  <a:pt x="0" y="312"/>
                </a:cubicBezTo>
              </a:path>
            </a:pathLst>
          </a:custGeom>
          <a:ln>
            <a:solidFill>
              <a:schemeClr val="accent4">
                <a:lumMod val="75000"/>
              </a:schemeClr>
            </a:solidFill>
          </a:ln>
          <a:effectLst>
            <a:outerShdw blurRad="63500" algn="ctr" rotWithShape="0">
              <a:schemeClr val="accent4">
                <a:lumMod val="75000"/>
              </a:schemeClr>
            </a:outerShdw>
          </a:effectLst>
        </p:spPr>
        <p:style>
          <a:lnRef idx="1">
            <a:schemeClr val="accent1"/>
          </a:lnRef>
          <a:fillRef idx="0">
            <a:schemeClr val="accent1"/>
          </a:fillRef>
          <a:effectRef idx="0">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en-US"/>
          </a:p>
        </p:txBody>
      </p:sp>
      <p:sp>
        <p:nvSpPr>
          <p:cNvPr id="6" name="Freeform 17"/>
          <p:cNvSpPr>
            <a:spLocks/>
          </p:cNvSpPr>
          <p:nvPr/>
        </p:nvSpPr>
        <p:spPr bwMode="auto">
          <a:xfrm>
            <a:off x="3505200" y="3276600"/>
            <a:ext cx="2141538" cy="131763"/>
          </a:xfrm>
          <a:custGeom>
            <a:avLst/>
            <a:gdLst/>
            <a:ahLst/>
            <a:cxnLst>
              <a:cxn ang="0">
                <a:pos x="0" y="46"/>
              </a:cxn>
              <a:cxn ang="0">
                <a:pos x="748" y="40"/>
              </a:cxn>
            </a:cxnLst>
            <a:rect l="0" t="0" r="r" b="b"/>
            <a:pathLst>
              <a:path w="748" h="46">
                <a:moveTo>
                  <a:pt x="0" y="46"/>
                </a:moveTo>
                <a:cubicBezTo>
                  <a:pt x="0" y="46"/>
                  <a:pt x="366" y="0"/>
                  <a:pt x="748" y="40"/>
                </a:cubicBezTo>
              </a:path>
            </a:pathLst>
          </a:custGeom>
          <a:ln>
            <a:solidFill>
              <a:schemeClr val="accent4">
                <a:lumMod val="75000"/>
              </a:schemeClr>
            </a:solidFill>
          </a:ln>
          <a:effectLst>
            <a:outerShdw blurRad="63500" algn="ctr" rotWithShape="0">
              <a:schemeClr val="accent4">
                <a:lumMod val="75000"/>
              </a:schemeClr>
            </a:outerShdw>
          </a:effectLst>
        </p:spPr>
        <p:style>
          <a:lnRef idx="1">
            <a:schemeClr val="accent1"/>
          </a:lnRef>
          <a:fillRef idx="0">
            <a:schemeClr val="accent1"/>
          </a:fillRef>
          <a:effectRef idx="0">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en-US"/>
          </a:p>
        </p:txBody>
      </p:sp>
      <p:sp>
        <p:nvSpPr>
          <p:cNvPr id="8" name="Rounded Rectangle 7"/>
          <p:cNvSpPr/>
          <p:nvPr/>
        </p:nvSpPr>
        <p:spPr bwMode="auto">
          <a:xfrm>
            <a:off x="2580417" y="4419600"/>
            <a:ext cx="4287982" cy="1524000"/>
          </a:xfrm>
          <a:prstGeom prst="roundRect">
            <a:avLst/>
          </a:prstGeom>
          <a:ln>
            <a:headEnd type="none" w="med" len="med"/>
            <a:tailEnd type="none" w="med" len="med"/>
          </a:ln>
          <a:effectLst>
            <a:outerShdw blurRad="39000" dist="25400" dir="5400000" rotWithShape="0">
              <a:srgbClr val="000000">
                <a:alpha val="38000"/>
              </a:srgbClr>
            </a:outerShdw>
            <a:reflection blurRad="6350" stA="50000" endA="275" endPos="40000" dist="101600" dir="5400000" sy="-100000" algn="bl" rotWithShape="0"/>
          </a:effectLst>
          <a:scene3d>
            <a:camera prst="perspectiveRelaxed"/>
            <a:lightRig rig="threePt" dir="t"/>
          </a:scene3d>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ndParaRPr>
          </a:p>
        </p:txBody>
      </p:sp>
      <p:sp>
        <p:nvSpPr>
          <p:cNvPr id="10" name="Rounded Rectangle 9"/>
          <p:cNvSpPr/>
          <p:nvPr/>
        </p:nvSpPr>
        <p:spPr bwMode="auto">
          <a:xfrm>
            <a:off x="4946650" y="2514600"/>
            <a:ext cx="3810000" cy="1524000"/>
          </a:xfrm>
          <a:prstGeom prst="roundRect">
            <a:avLst/>
          </a:prstGeom>
          <a:ln>
            <a:headEnd type="none" w="med" len="med"/>
            <a:tailEnd type="none" w="med" len="med"/>
          </a:ln>
          <a:effectLst>
            <a:outerShdw blurRad="39000" dist="25400" dir="5400000" rotWithShape="0">
              <a:srgbClr val="000000">
                <a:alpha val="38000"/>
              </a:srgbClr>
            </a:outerShdw>
            <a:reflection blurRad="6350" stA="50000" endA="275" endPos="40000" dist="101600" dir="5400000" sy="-100000" algn="bl" rotWithShape="0"/>
          </a:effectLst>
          <a:scene3d>
            <a:camera prst="perspectiveContrastingLeftFacing"/>
            <a:lightRig rig="threePt" dir="t"/>
          </a:scene3d>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ndParaRPr>
          </a:p>
        </p:txBody>
      </p:sp>
      <p:sp>
        <p:nvSpPr>
          <p:cNvPr id="11" name="Rounded Rectangle 10"/>
          <p:cNvSpPr/>
          <p:nvPr/>
        </p:nvSpPr>
        <p:spPr bwMode="auto">
          <a:xfrm>
            <a:off x="387350" y="2514600"/>
            <a:ext cx="3879850" cy="1524000"/>
          </a:xfrm>
          <a:prstGeom prst="roundRect">
            <a:avLst/>
          </a:prstGeom>
          <a:ln>
            <a:headEnd type="none" w="med" len="med"/>
            <a:tailEnd type="none" w="med" len="med"/>
          </a:ln>
          <a:effectLst>
            <a:outerShdw blurRad="39000" dist="25400" dir="5400000" rotWithShape="0">
              <a:srgbClr val="000000">
                <a:alpha val="38000"/>
              </a:srgbClr>
            </a:outerShdw>
            <a:reflection blurRad="6350" stA="50000" endA="275" endPos="40000" dist="101600" dir="5400000" sy="-100000" algn="bl" rotWithShape="0"/>
          </a:effectLst>
          <a:scene3d>
            <a:camera prst="perspectiveContrastingRightFacing"/>
            <a:lightRig rig="threePt" dir="t"/>
          </a:scene3d>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ndParaRPr>
          </a:p>
        </p:txBody>
      </p:sp>
      <p:pic>
        <p:nvPicPr>
          <p:cNvPr id="12" name="Picture 2" descr="C:\Users\Shows\Pictures\DVD_ART34\Artwork_Imagery\Icons - Illustrations\_WINDOWS VISTA ICONS\Speaker sound audio.png"/>
          <p:cNvPicPr>
            <a:picLocks noChangeAspect="1" noChangeArrowheads="1"/>
          </p:cNvPicPr>
          <p:nvPr/>
        </p:nvPicPr>
        <p:blipFill>
          <a:blip r:embed="rId4"/>
          <a:srcRect/>
          <a:stretch>
            <a:fillRect/>
          </a:stretch>
        </p:blipFill>
        <p:spPr bwMode="auto">
          <a:xfrm>
            <a:off x="7570788" y="2826327"/>
            <a:ext cx="831850" cy="897522"/>
          </a:xfrm>
          <a:prstGeom prst="rect">
            <a:avLst/>
          </a:prstGeom>
          <a:noFill/>
          <a:effectLst>
            <a:reflection blurRad="6350" stA="50000" endA="275" endPos="40000" dist="101600" dir="5400000" sy="-100000" algn="bl" rotWithShape="0"/>
          </a:effectLst>
        </p:spPr>
      </p:pic>
      <p:pic>
        <p:nvPicPr>
          <p:cNvPr id="13" name="Picture 7" descr="C:\Users\Shows\Pictures\DVD_ART34\Artwork_Imagery\Icons - Illustrations\_WINDOWS SERVER ICONS\Documents\Check list checklist to do done tasks.png"/>
          <p:cNvPicPr>
            <a:picLocks noChangeAspect="1" noChangeArrowheads="1"/>
          </p:cNvPicPr>
          <p:nvPr/>
        </p:nvPicPr>
        <p:blipFill>
          <a:blip r:embed="rId5"/>
          <a:srcRect/>
          <a:stretch>
            <a:fillRect/>
          </a:stretch>
        </p:blipFill>
        <p:spPr bwMode="auto">
          <a:xfrm>
            <a:off x="762000" y="2819400"/>
            <a:ext cx="709127" cy="914401"/>
          </a:xfrm>
          <a:prstGeom prst="rect">
            <a:avLst/>
          </a:prstGeom>
          <a:noFill/>
          <a:effectLst>
            <a:reflection blurRad="6350" stA="50000" endA="300" endPos="38500" dist="50800" dir="5400000" sy="-100000" algn="bl" rotWithShape="0"/>
          </a:effectLst>
          <a:scene3d>
            <a:camera prst="perspectiveContrastingRightFacing"/>
            <a:lightRig rig="threePt" dir="t"/>
          </a:scene3d>
        </p:spPr>
      </p:pic>
      <p:sp>
        <p:nvSpPr>
          <p:cNvPr id="14" name="TextBox 13"/>
          <p:cNvSpPr txBox="1"/>
          <p:nvPr/>
        </p:nvSpPr>
        <p:spPr>
          <a:xfrm rot="21013476">
            <a:off x="1366042" y="2422902"/>
            <a:ext cx="2242479" cy="1569660"/>
          </a:xfrm>
          <a:prstGeom prst="rect">
            <a:avLst/>
          </a:prstGeom>
          <a:noFill/>
        </p:spPr>
        <p:txBody>
          <a:bodyPr wrap="square" rtlCol="0">
            <a:spAutoFit/>
          </a:bodyPr>
          <a:lstStyle/>
          <a:p>
            <a:r>
              <a:rPr lang="en-US" sz="2400" dirty="0" smtClean="0"/>
              <a:t>Please fill </a:t>
            </a:r>
            <a:br>
              <a:rPr lang="en-US" sz="2400" dirty="0" smtClean="0"/>
            </a:br>
            <a:r>
              <a:rPr lang="en-US" sz="2400" dirty="0" smtClean="0"/>
              <a:t>out your evaluation for this session at:</a:t>
            </a:r>
          </a:p>
        </p:txBody>
      </p:sp>
      <p:sp>
        <p:nvSpPr>
          <p:cNvPr id="15" name="TextBox 14"/>
          <p:cNvSpPr txBox="1"/>
          <p:nvPr/>
        </p:nvSpPr>
        <p:spPr>
          <a:xfrm rot="525494">
            <a:off x="5356149" y="2607568"/>
            <a:ext cx="2242479" cy="1200329"/>
          </a:xfrm>
          <a:prstGeom prst="rect">
            <a:avLst/>
          </a:prstGeom>
          <a:noFill/>
        </p:spPr>
        <p:txBody>
          <a:bodyPr wrap="square" rtlCol="0">
            <a:spAutoFit/>
          </a:bodyPr>
          <a:lstStyle/>
          <a:p>
            <a:pPr algn="r"/>
            <a:r>
              <a:rPr lang="en-US" sz="2400" dirty="0" smtClean="0"/>
              <a:t>This session will be available as </a:t>
            </a:r>
            <a:br>
              <a:rPr lang="en-US" sz="2400" dirty="0" smtClean="0"/>
            </a:br>
            <a:r>
              <a:rPr lang="en-US" sz="2400" dirty="0" smtClean="0"/>
              <a:t>a recording at:</a:t>
            </a:r>
          </a:p>
        </p:txBody>
      </p:sp>
      <p:sp>
        <p:nvSpPr>
          <p:cNvPr id="17" name="TextBox 16"/>
          <p:cNvSpPr txBox="1"/>
          <p:nvPr/>
        </p:nvSpPr>
        <p:spPr>
          <a:xfrm>
            <a:off x="2057408" y="4889213"/>
            <a:ext cx="5334000" cy="584775"/>
          </a:xfrm>
          <a:prstGeom prst="rect">
            <a:avLst/>
          </a:prstGeom>
          <a:noFill/>
        </p:spPr>
        <p:txBody>
          <a:bodyPr wrap="square" rtlCol="0">
            <a:spAutoFit/>
          </a:bodyPr>
          <a:lstStyle/>
          <a:p>
            <a:pPr algn="ctr"/>
            <a:r>
              <a:rPr lang="en-US" sz="3200" dirty="0" smtClean="0">
                <a:solidFill>
                  <a:schemeClr val="accent3"/>
                </a:solidFill>
              </a:rPr>
              <a:t>www.microsoftpdc.com</a:t>
            </a:r>
            <a:endParaRPr lang="en-US" sz="3200" dirty="0">
              <a:solidFill>
                <a:schemeClr val="accent3"/>
              </a:solidFill>
            </a:endParaRPr>
          </a:p>
        </p:txBody>
      </p:sp>
    </p:spTree>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rrowheads="1"/>
          </p:cNvPicPr>
          <p:nvPr/>
        </p:nvPicPr>
        <p:blipFill>
          <a:blip r:embed="rId3"/>
          <a:stretch>
            <a:fillRect/>
          </a:stretch>
        </p:blipFill>
        <p:spPr bwMode="black">
          <a:xfrm>
            <a:off x="2628393" y="4343400"/>
            <a:ext cx="3848607" cy="830092"/>
          </a:xfrm>
          <a:prstGeom prst="rect">
            <a:avLst/>
          </a:prstGeom>
          <a:noFill/>
          <a:ln>
            <a:noFill/>
          </a:ln>
        </p:spPr>
      </p:pic>
      <p:sp>
        <p:nvSpPr>
          <p:cNvPr id="5" name="Text Box 3"/>
          <p:cNvSpPr txBox="1">
            <a:spLocks noChangeArrowheads="1"/>
          </p:cNvSpPr>
          <p:nvPr/>
        </p:nvSpPr>
        <p:spPr bwMode="blackWhite">
          <a:xfrm>
            <a:off x="741954" y="6083573"/>
            <a:ext cx="7660093" cy="523206"/>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700" dirty="0">
                <a:cs typeface="Arial" charset="0"/>
              </a:rPr>
              <a:t>© </a:t>
            </a:r>
            <a:r>
              <a:rPr lang="en-US" sz="700" dirty="0" smtClean="0">
                <a:cs typeface="Arial" charset="0"/>
              </a:rPr>
              <a:t>2008 Microsoft </a:t>
            </a:r>
            <a:r>
              <a:rPr lang="en-US" sz="700" dirty="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700" dirty="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700" dirty="0" smtClean="0">
                <a:cs typeface="Arial" charset="0"/>
              </a:rPr>
              <a:t> MICROSOFT </a:t>
            </a:r>
            <a:r>
              <a:rPr lang="en-US" sz="700" dirty="0">
                <a:cs typeface="Arial" charset="0"/>
              </a:rPr>
              <a:t>MAKES NO WARRANTIES, EXPRESS, IMPLIED OR STATUTORY, AS TO THE INFORMATION IN THIS PRESENTATION.</a:t>
            </a: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730635" y="1408113"/>
            <a:ext cx="7672003" cy="6271332"/>
          </a:xfrm>
          <a:solidFill>
            <a:srgbClr val="5BB5F3">
              <a:alpha val="0"/>
            </a:srgbClr>
          </a:solidFill>
        </p:spPr>
        <p:txBody>
          <a:bodyPr/>
          <a:lstStyle/>
          <a:p>
            <a:pPr defTabSz="914363" fontAlgn="auto">
              <a:defRPr/>
            </a:pPr>
            <a:r>
              <a:rPr lang="en-US" sz="2400" smtClean="0"/>
              <a:t>Processor / Package / Socket:  </a:t>
            </a:r>
            <a:r>
              <a:rPr lang="en-US" sz="2400" smtClean="0">
                <a:solidFill>
                  <a:schemeClr val="bg1"/>
                </a:solidFill>
              </a:rPr>
              <a:t>One </a:t>
            </a:r>
            <a:r>
              <a:rPr lang="en-US" sz="2400" u="sng" smtClean="0">
                <a:solidFill>
                  <a:schemeClr val="bg1"/>
                </a:solidFill>
              </a:rPr>
              <a:t>physical</a:t>
            </a:r>
            <a:r>
              <a:rPr lang="en-US" sz="2400" smtClean="0">
                <a:solidFill>
                  <a:schemeClr val="bg1"/>
                </a:solidFill>
              </a:rPr>
              <a:t> processor – may consist  of one or more cores </a:t>
            </a:r>
          </a:p>
          <a:p>
            <a:pPr defTabSz="914363" fontAlgn="auto">
              <a:defRPr/>
            </a:pPr>
            <a:r>
              <a:rPr lang="en-US" sz="2400" smtClean="0"/>
              <a:t>Core:  </a:t>
            </a:r>
            <a:r>
              <a:rPr lang="en-US" sz="2400" smtClean="0">
                <a:solidFill>
                  <a:schemeClr val="bg1"/>
                </a:solidFill>
              </a:rPr>
              <a:t>One processing unit – may consist of one or more logical processor</a:t>
            </a:r>
          </a:p>
          <a:p>
            <a:pPr defTabSz="914363" fontAlgn="auto">
              <a:defRPr/>
            </a:pPr>
            <a:r>
              <a:rPr lang="en-US" sz="2400" smtClean="0"/>
              <a:t>Logical Processor (LP) / Hardware Thread</a:t>
            </a:r>
            <a:r>
              <a:rPr lang="en-US" sz="2400" smtClean="0">
                <a:solidFill>
                  <a:srgbClr val="FFC000"/>
                </a:solidFill>
              </a:rPr>
              <a:t>:  </a:t>
            </a:r>
            <a:r>
              <a:rPr lang="en-US" sz="2400" smtClean="0">
                <a:solidFill>
                  <a:schemeClr val="bg1"/>
                </a:solidFill>
              </a:rPr>
              <a:t>One  logical computing engine in the OS, application and driver view</a:t>
            </a:r>
          </a:p>
          <a:p>
            <a:pPr defTabSz="914363" fontAlgn="auto">
              <a:defRPr/>
            </a:pPr>
            <a:r>
              <a:rPr lang="en-US" sz="2400" smtClean="0"/>
              <a:t>NUMA:  </a:t>
            </a:r>
            <a:r>
              <a:rPr lang="en-US" sz="2400" smtClean="0">
                <a:solidFill>
                  <a:schemeClr val="bg1"/>
                </a:solidFill>
              </a:rPr>
              <a:t>Non-Uniform Memory Architecture</a:t>
            </a:r>
          </a:p>
          <a:p>
            <a:pPr defTabSz="914363" fontAlgn="auto">
              <a:defRPr/>
            </a:pPr>
            <a:r>
              <a:rPr lang="en-US" sz="2400" smtClean="0"/>
              <a:t>NUMA Node:  </a:t>
            </a:r>
            <a:r>
              <a:rPr lang="en-US" sz="2400" smtClean="0">
                <a:solidFill>
                  <a:schemeClr val="bg1"/>
                </a:solidFill>
              </a:rPr>
              <a:t>Group of logical processors and  cache that are in proximity to each other</a:t>
            </a:r>
          </a:p>
          <a:p>
            <a:pPr defTabSz="914363" fontAlgn="auto">
              <a:defRPr/>
            </a:pPr>
            <a:endParaRPr lang="en-US" sz="2400" smtClean="0"/>
          </a:p>
          <a:p>
            <a:pPr defTabSz="914363" fontAlgn="auto">
              <a:defRPr/>
            </a:pPr>
            <a:r>
              <a:rPr lang="en-US" sz="2400" smtClean="0"/>
              <a:t>Group &lt;new&gt;: </a:t>
            </a:r>
            <a:r>
              <a:rPr lang="en-US" sz="2400" smtClean="0">
                <a:solidFill>
                  <a:schemeClr val="bg1"/>
                </a:solidFill>
              </a:rPr>
              <a:t>Logical grouping of up to 64 logical processors</a:t>
            </a:r>
          </a:p>
          <a:p>
            <a:pPr defTabSz="914363" fontAlgn="auto">
              <a:defRPr/>
            </a:pPr>
            <a:endParaRPr lang="en-US" sz="2800" smtClean="0"/>
          </a:p>
          <a:p>
            <a:pPr defTabSz="914363" fontAlgn="auto">
              <a:defRPr/>
            </a:pPr>
            <a:endParaRPr lang="en-US" sz="2800" smtClean="0"/>
          </a:p>
          <a:p>
            <a:pPr defTabSz="914363" fontAlgn="auto">
              <a:defRPr/>
            </a:pPr>
            <a:endParaRPr lang="en-US" sz="2800" dirty="0" smtClean="0"/>
          </a:p>
        </p:txBody>
      </p:sp>
      <p:sp>
        <p:nvSpPr>
          <p:cNvPr id="6" name="Text Placeholder 1"/>
          <p:cNvSpPr txBox="1">
            <a:spLocks/>
          </p:cNvSpPr>
          <p:nvPr/>
        </p:nvSpPr>
        <p:spPr>
          <a:xfrm>
            <a:off x="710588" y="1408113"/>
            <a:ext cx="7672003" cy="6271332"/>
          </a:xfrm>
          <a:prstGeom prst="rect">
            <a:avLst/>
          </a:prstGeom>
        </p:spPr>
        <p:txBody>
          <a:bodyPr lIns="0" tIns="0" rIns="0" bIns="0">
            <a:spAutoFit/>
          </a:bodyPr>
          <a:lstStyle/>
          <a:p>
            <a:pPr marL="393700" indent="-393700" defTabSz="914363" fontAlgn="auto">
              <a:lnSpc>
                <a:spcPct val="78000"/>
              </a:lnSpc>
              <a:spcBef>
                <a:spcPct val="20000"/>
              </a:spcBef>
              <a:spcAft>
                <a:spcPts val="800"/>
              </a:spcAft>
              <a:buClr>
                <a:schemeClr val="tx1"/>
              </a:buClr>
              <a:buSzPct val="80000"/>
              <a:buFont typeface="Wingdings" pitchFamily="2" charset="2"/>
              <a:buChar char="l"/>
              <a:defRPr/>
            </a:pPr>
            <a:r>
              <a:rPr lang="en-US" sz="2400" dirty="0">
                <a:solidFill>
                  <a:schemeClr val="bg1"/>
                </a:solidFill>
                <a:latin typeface="+mn-lt"/>
                <a:cs typeface="+mn-cs"/>
              </a:rPr>
              <a:t>                                        </a:t>
            </a:r>
            <a:r>
              <a:rPr lang="en-US" sz="2400" dirty="0" smtClean="0">
                <a:solidFill>
                  <a:schemeClr val="bg1"/>
                </a:solidFill>
                <a:latin typeface="+mn-lt"/>
                <a:cs typeface="+mn-cs"/>
              </a:rPr>
              <a:t>              </a:t>
            </a:r>
            <a:r>
              <a:rPr lang="en-US" sz="2400" dirty="0" smtClean="0">
                <a:solidFill>
                  <a:srgbClr val="FFC000"/>
                </a:solidFill>
                <a:latin typeface="+mn-lt"/>
                <a:cs typeface="+mn-cs"/>
              </a:rPr>
              <a:t>One </a:t>
            </a:r>
            <a:r>
              <a:rPr lang="en-US" sz="2400" u="sng" dirty="0">
                <a:solidFill>
                  <a:srgbClr val="FFC000"/>
                </a:solidFill>
                <a:latin typeface="+mn-lt"/>
                <a:cs typeface="+mn-cs"/>
              </a:rPr>
              <a:t>physical</a:t>
            </a:r>
            <a:r>
              <a:rPr lang="en-US" sz="2400" dirty="0">
                <a:solidFill>
                  <a:srgbClr val="FFC000"/>
                </a:solidFill>
                <a:latin typeface="+mn-lt"/>
                <a:cs typeface="+mn-cs"/>
              </a:rPr>
              <a:t> processor – may consist  of one or more cores </a:t>
            </a:r>
          </a:p>
          <a:p>
            <a:pPr marL="393700" indent="-393700" defTabSz="914363" fontAlgn="auto">
              <a:lnSpc>
                <a:spcPct val="78000"/>
              </a:lnSpc>
              <a:spcBef>
                <a:spcPct val="20000"/>
              </a:spcBef>
              <a:spcAft>
                <a:spcPts val="800"/>
              </a:spcAft>
              <a:buClr>
                <a:schemeClr val="tx1"/>
              </a:buClr>
              <a:buSzPct val="80000"/>
              <a:buFont typeface="Wingdings" pitchFamily="2" charset="2"/>
              <a:buChar char="l"/>
              <a:defRPr/>
            </a:pPr>
            <a:r>
              <a:rPr lang="en-US" sz="2400" dirty="0">
                <a:solidFill>
                  <a:srgbClr val="FFC000"/>
                </a:solidFill>
                <a:latin typeface="+mn-lt"/>
                <a:cs typeface="+mn-cs"/>
              </a:rPr>
              <a:t>           One processing unit – may consist of one or more logical </a:t>
            </a:r>
            <a:r>
              <a:rPr lang="en-US" sz="2400" dirty="0" smtClean="0">
                <a:solidFill>
                  <a:srgbClr val="FFC000"/>
                </a:solidFill>
                <a:latin typeface="+mn-lt"/>
                <a:cs typeface="+mn-cs"/>
              </a:rPr>
              <a:t>processors</a:t>
            </a:r>
            <a:endParaRPr lang="en-US" sz="2400" dirty="0">
              <a:solidFill>
                <a:srgbClr val="FFC000"/>
              </a:solidFill>
              <a:latin typeface="+mn-lt"/>
              <a:cs typeface="+mn-cs"/>
            </a:endParaRPr>
          </a:p>
          <a:p>
            <a:pPr marL="393700" indent="-393700" defTabSz="914363" fontAlgn="auto">
              <a:lnSpc>
                <a:spcPct val="78000"/>
              </a:lnSpc>
              <a:spcBef>
                <a:spcPct val="20000"/>
              </a:spcBef>
              <a:spcAft>
                <a:spcPts val="800"/>
              </a:spcAft>
              <a:buClr>
                <a:schemeClr val="tx1"/>
              </a:buClr>
              <a:buSzPct val="80000"/>
              <a:buFont typeface="Wingdings" pitchFamily="2" charset="2"/>
              <a:buChar char="l"/>
              <a:defRPr/>
            </a:pPr>
            <a:r>
              <a:rPr lang="en-US" sz="2400" dirty="0">
                <a:solidFill>
                  <a:srgbClr val="FFC000"/>
                </a:solidFill>
                <a:latin typeface="+mn-lt"/>
                <a:cs typeface="+mn-cs"/>
              </a:rPr>
              <a:t>                               </a:t>
            </a:r>
            <a:r>
              <a:rPr lang="en-US" sz="2400" dirty="0" smtClean="0">
                <a:solidFill>
                  <a:srgbClr val="FFC000"/>
                </a:solidFill>
                <a:latin typeface="+mn-lt"/>
                <a:cs typeface="+mn-cs"/>
              </a:rPr>
              <a:t>                                              One  </a:t>
            </a:r>
            <a:r>
              <a:rPr lang="en-US" sz="2400" dirty="0">
                <a:solidFill>
                  <a:srgbClr val="FFC000"/>
                </a:solidFill>
                <a:latin typeface="+mn-lt"/>
                <a:cs typeface="+mn-cs"/>
              </a:rPr>
              <a:t>logical computing engine in the OS, application and driver view</a:t>
            </a:r>
          </a:p>
          <a:p>
            <a:pPr marL="393700" indent="-393700" defTabSz="914363" fontAlgn="auto">
              <a:lnSpc>
                <a:spcPct val="78000"/>
              </a:lnSpc>
              <a:spcBef>
                <a:spcPct val="20000"/>
              </a:spcBef>
              <a:spcAft>
                <a:spcPts val="800"/>
              </a:spcAft>
              <a:buClr>
                <a:schemeClr val="tx1"/>
              </a:buClr>
              <a:buSzPct val="80000"/>
              <a:buFont typeface="Wingdings" pitchFamily="2" charset="2"/>
              <a:buChar char="l"/>
              <a:defRPr/>
            </a:pPr>
            <a:r>
              <a:rPr lang="en-US" sz="2400" dirty="0">
                <a:solidFill>
                  <a:srgbClr val="FFC000"/>
                </a:solidFill>
                <a:latin typeface="+mn-lt"/>
                <a:cs typeface="+mn-cs"/>
              </a:rPr>
              <a:t>                Non-Uniform Memory Architecture</a:t>
            </a:r>
          </a:p>
          <a:p>
            <a:pPr marL="393700" indent="-393700" defTabSz="914363" fontAlgn="auto">
              <a:lnSpc>
                <a:spcPct val="78000"/>
              </a:lnSpc>
              <a:spcBef>
                <a:spcPct val="20000"/>
              </a:spcBef>
              <a:spcAft>
                <a:spcPts val="800"/>
              </a:spcAft>
              <a:buClr>
                <a:schemeClr val="tx1"/>
              </a:buClr>
              <a:buSzPct val="80000"/>
              <a:buFont typeface="Wingdings" pitchFamily="2" charset="2"/>
              <a:buChar char="l"/>
              <a:defRPr/>
            </a:pPr>
            <a:r>
              <a:rPr lang="en-US" sz="2400" dirty="0">
                <a:solidFill>
                  <a:srgbClr val="FFC000"/>
                </a:solidFill>
                <a:latin typeface="+mn-lt"/>
                <a:cs typeface="+mn-cs"/>
              </a:rPr>
              <a:t>                          Group of logical </a:t>
            </a:r>
            <a:r>
              <a:rPr lang="en-US" sz="2400" dirty="0" smtClean="0">
                <a:solidFill>
                  <a:srgbClr val="FFC000"/>
                </a:solidFill>
                <a:latin typeface="+mn-lt"/>
                <a:cs typeface="+mn-cs"/>
              </a:rPr>
              <a:t>processors, cache and memory that </a:t>
            </a:r>
            <a:r>
              <a:rPr lang="en-US" sz="2400" dirty="0">
                <a:solidFill>
                  <a:srgbClr val="FFC000"/>
                </a:solidFill>
                <a:latin typeface="+mn-lt"/>
                <a:cs typeface="+mn-cs"/>
              </a:rPr>
              <a:t>are in proximity to each </a:t>
            </a:r>
            <a:r>
              <a:rPr lang="en-US" sz="2400" dirty="0" smtClean="0">
                <a:solidFill>
                  <a:srgbClr val="FFC000"/>
                </a:solidFill>
                <a:latin typeface="+mn-lt"/>
                <a:cs typeface="+mn-cs"/>
              </a:rPr>
              <a:t>other</a:t>
            </a:r>
          </a:p>
          <a:p>
            <a:pPr marL="850882" lvl="1" indent="-393700">
              <a:lnSpc>
                <a:spcPct val="78000"/>
              </a:lnSpc>
              <a:spcBef>
                <a:spcPct val="20000"/>
              </a:spcBef>
              <a:spcAft>
                <a:spcPts val="800"/>
              </a:spcAft>
              <a:buClr>
                <a:schemeClr val="tx1"/>
              </a:buClr>
              <a:buSzPct val="80000"/>
              <a:buFont typeface="Wingdings" pitchFamily="2" charset="2"/>
              <a:buChar char="l"/>
              <a:defRPr/>
            </a:pPr>
            <a:r>
              <a:rPr lang="en-US" sz="2400" dirty="0" smtClean="0">
                <a:solidFill>
                  <a:srgbClr val="FFC000"/>
                </a:solidFill>
              </a:rPr>
              <a:t>I/O is an optional part of a NUMA Node</a:t>
            </a:r>
            <a:endParaRPr lang="en-US" sz="2400" dirty="0">
              <a:solidFill>
                <a:srgbClr val="FFC000"/>
              </a:solidFill>
              <a:latin typeface="+mn-lt"/>
              <a:cs typeface="+mn-cs"/>
            </a:endParaRPr>
          </a:p>
          <a:p>
            <a:pPr marL="393700" indent="-393700" defTabSz="914363" fontAlgn="auto">
              <a:lnSpc>
                <a:spcPct val="78000"/>
              </a:lnSpc>
              <a:spcBef>
                <a:spcPct val="20000"/>
              </a:spcBef>
              <a:spcAft>
                <a:spcPts val="800"/>
              </a:spcAft>
              <a:buClr>
                <a:schemeClr val="tx1"/>
              </a:buClr>
              <a:buSzPct val="80000"/>
              <a:buFont typeface="Wingdings" pitchFamily="2" charset="2"/>
              <a:buChar char="l"/>
              <a:defRPr/>
            </a:pPr>
            <a:r>
              <a:rPr lang="en-US" sz="2400" dirty="0">
                <a:solidFill>
                  <a:srgbClr val="FFC000"/>
                </a:solidFill>
                <a:latin typeface="+mn-lt"/>
                <a:cs typeface="+mn-cs"/>
              </a:rPr>
              <a:t>                           Logical grouping of up to 64 logical processors</a:t>
            </a:r>
          </a:p>
          <a:p>
            <a:pPr marL="393700" indent="-393700" defTabSz="914363" fontAlgn="auto">
              <a:lnSpc>
                <a:spcPct val="78000"/>
              </a:lnSpc>
              <a:spcBef>
                <a:spcPct val="20000"/>
              </a:spcBef>
              <a:spcAft>
                <a:spcPts val="800"/>
              </a:spcAft>
              <a:buClr>
                <a:schemeClr val="tx1"/>
              </a:buClr>
              <a:buSzPct val="80000"/>
              <a:buFont typeface="Wingdings" pitchFamily="2" charset="2"/>
              <a:buChar char="l"/>
              <a:defRPr/>
            </a:pPr>
            <a:endParaRPr lang="en-US" sz="2800" dirty="0">
              <a:gradFill>
                <a:gsLst>
                  <a:gs pos="0">
                    <a:schemeClr val="tx1"/>
                  </a:gs>
                  <a:gs pos="86000">
                    <a:schemeClr val="tx1"/>
                  </a:gs>
                </a:gsLst>
                <a:lin ang="5400000" scaled="0"/>
              </a:gradFill>
              <a:latin typeface="+mn-lt"/>
              <a:cs typeface="+mn-cs"/>
            </a:endParaRPr>
          </a:p>
          <a:p>
            <a:pPr marL="393700" indent="-393700" defTabSz="914363" fontAlgn="auto">
              <a:lnSpc>
                <a:spcPct val="78000"/>
              </a:lnSpc>
              <a:spcBef>
                <a:spcPct val="20000"/>
              </a:spcBef>
              <a:spcAft>
                <a:spcPts val="800"/>
              </a:spcAft>
              <a:buClr>
                <a:schemeClr val="tx1"/>
              </a:buClr>
              <a:buSzPct val="80000"/>
              <a:buFont typeface="Wingdings" pitchFamily="2" charset="2"/>
              <a:buChar char="l"/>
              <a:defRPr/>
            </a:pPr>
            <a:endParaRPr lang="en-US" sz="2800" dirty="0">
              <a:gradFill>
                <a:gsLst>
                  <a:gs pos="0">
                    <a:schemeClr val="tx1"/>
                  </a:gs>
                  <a:gs pos="86000">
                    <a:schemeClr val="tx1"/>
                  </a:gs>
                </a:gsLst>
                <a:lin ang="5400000" scaled="0"/>
              </a:gradFill>
              <a:latin typeface="+mn-lt"/>
              <a:cs typeface="+mn-cs"/>
            </a:endParaRPr>
          </a:p>
          <a:p>
            <a:pPr marL="393700" indent="-393700" defTabSz="914363" fontAlgn="auto">
              <a:lnSpc>
                <a:spcPct val="78000"/>
              </a:lnSpc>
              <a:spcBef>
                <a:spcPct val="20000"/>
              </a:spcBef>
              <a:spcAft>
                <a:spcPts val="800"/>
              </a:spcAft>
              <a:buClr>
                <a:schemeClr val="tx1"/>
              </a:buClr>
              <a:buSzPct val="80000"/>
              <a:buFont typeface="Wingdings" pitchFamily="2" charset="2"/>
              <a:buChar char="l"/>
              <a:defRPr/>
            </a:pPr>
            <a:endParaRPr lang="en-US" sz="2800" dirty="0">
              <a:gradFill>
                <a:gsLst>
                  <a:gs pos="0">
                    <a:schemeClr val="tx1"/>
                  </a:gs>
                  <a:gs pos="86000">
                    <a:schemeClr val="tx1"/>
                  </a:gs>
                </a:gsLst>
                <a:lin ang="5400000" scaled="0"/>
              </a:gradFill>
              <a:latin typeface="+mn-lt"/>
              <a:cs typeface="+mn-cs"/>
            </a:endParaRPr>
          </a:p>
        </p:txBody>
      </p:sp>
      <p:sp>
        <p:nvSpPr>
          <p:cNvPr id="8" name="Title 7"/>
          <p:cNvSpPr>
            <a:spLocks noGrp="1"/>
          </p:cNvSpPr>
          <p:nvPr>
            <p:ph type="title"/>
          </p:nvPr>
        </p:nvSpPr>
        <p:spPr>
          <a:xfrm>
            <a:off x="387054" y="152400"/>
            <a:ext cx="8375946" cy="553998"/>
          </a:xfrm>
        </p:spPr>
        <p:txBody>
          <a:bodyPr/>
          <a:lstStyle/>
          <a:p>
            <a:r>
              <a:rPr smtClean="0"/>
              <a:t>Scale Up Terminology</a:t>
            </a:r>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linds(horizontal)">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blinds(horizontal)">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blinds(horizontal)">
                                      <p:cBhvr>
                                        <p:cTn id="17" dur="5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blinds(horizontal)">
                                      <p:cBhvr>
                                        <p:cTn id="22" dur="500"/>
                                        <p:tgtEl>
                                          <p:spTgt spid="6">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Effect transition="in" filter="blinds(horizontal)">
                                      <p:cBhvr>
                                        <p:cTn id="27" dur="500"/>
                                        <p:tgtEl>
                                          <p:spTgt spid="6">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6">
                                            <p:txEl>
                                              <p:pRg st="5" end="5"/>
                                            </p:txEl>
                                          </p:spTgt>
                                        </p:tgtEl>
                                        <p:attrNameLst>
                                          <p:attrName>style.visibility</p:attrName>
                                        </p:attrNameLst>
                                      </p:cBhvr>
                                      <p:to>
                                        <p:strVal val="visible"/>
                                      </p:to>
                                    </p:set>
                                    <p:animEffect transition="in" filter="blinds(horizontal)">
                                      <p:cBhvr>
                                        <p:cTn id="32" dur="500"/>
                                        <p:tgtEl>
                                          <p:spTgt spid="6">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6">
                                            <p:txEl>
                                              <p:pRg st="6" end="6"/>
                                            </p:txEl>
                                          </p:spTgt>
                                        </p:tgtEl>
                                        <p:attrNameLst>
                                          <p:attrName>style.visibility</p:attrName>
                                        </p:attrNameLst>
                                      </p:cBhvr>
                                      <p:to>
                                        <p:strVal val="visible"/>
                                      </p:to>
                                    </p:set>
                                    <p:animEffect transition="in" filter="blinds(horizontal)">
                                      <p:cBhvr>
                                        <p:cTn id="37" dur="500"/>
                                        <p:tgtEl>
                                          <p:spTgt spid="6">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87054" y="152400"/>
            <a:ext cx="8375946" cy="553998"/>
          </a:xfrm>
        </p:spPr>
        <p:txBody>
          <a:bodyPr/>
          <a:lstStyle/>
          <a:p>
            <a:r>
              <a:rPr smtClean="0"/>
              <a:t>Scale Up Terminology</a:t>
            </a:r>
            <a:endParaRPr lang="en-US" dirty="0"/>
          </a:p>
        </p:txBody>
      </p:sp>
      <p:sp>
        <p:nvSpPr>
          <p:cNvPr id="4" name="Rounded Rectangle 3"/>
          <p:cNvSpPr/>
          <p:nvPr/>
        </p:nvSpPr>
        <p:spPr bwMode="auto">
          <a:xfrm>
            <a:off x="762000" y="1371600"/>
            <a:ext cx="7391400" cy="5105400"/>
          </a:xfrm>
          <a:prstGeom prst="roundRect">
            <a:avLst/>
          </a:prstGeom>
          <a:solidFill>
            <a:schemeClr val="accent2"/>
          </a:solidFill>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4000" b="1" dirty="0" smtClean="0">
                <a:solidFill>
                  <a:schemeClr val="tx1"/>
                </a:solidFill>
              </a:rPr>
              <a:t>128 Logical Processor System</a:t>
            </a:r>
          </a:p>
          <a:p>
            <a:pPr algn="ctr" defTabSz="914099" fontAlgn="base">
              <a:spcBef>
                <a:spcPct val="0"/>
              </a:spcBef>
              <a:spcAft>
                <a:spcPct val="0"/>
              </a:spcAft>
            </a:pPr>
            <a:endParaRPr lang="en-US" sz="4000" b="1" dirty="0" smtClean="0">
              <a:solidFill>
                <a:schemeClr val="tx1"/>
              </a:solidFill>
            </a:endParaRPr>
          </a:p>
          <a:p>
            <a:pPr algn="ctr" defTabSz="914099" fontAlgn="base">
              <a:spcBef>
                <a:spcPct val="0"/>
              </a:spcBef>
              <a:spcAft>
                <a:spcPct val="0"/>
              </a:spcAft>
            </a:pPr>
            <a:endParaRPr lang="en-US" sz="2300" dirty="0" smtClean="0">
              <a:solidFill>
                <a:sysClr val="windowText" lastClr="000000"/>
              </a:solidFill>
            </a:endParaRPr>
          </a:p>
          <a:p>
            <a:pPr algn="ctr" defTabSz="914099" fontAlgn="base">
              <a:spcBef>
                <a:spcPct val="0"/>
              </a:spcBef>
              <a:spcAft>
                <a:spcPct val="0"/>
              </a:spcAft>
            </a:pPr>
            <a:endParaRPr lang="en-US" sz="2300" dirty="0" smtClean="0">
              <a:solidFill>
                <a:sysClr val="windowText" lastClr="000000"/>
              </a:solidFill>
            </a:endParaRPr>
          </a:p>
          <a:p>
            <a:pPr algn="ctr" defTabSz="914099" fontAlgn="base">
              <a:spcBef>
                <a:spcPct val="0"/>
              </a:spcBef>
              <a:spcAft>
                <a:spcPct val="0"/>
              </a:spcAft>
            </a:pPr>
            <a:endParaRPr lang="en-US" sz="2300" dirty="0" smtClean="0">
              <a:solidFill>
                <a:sysClr val="windowText" lastClr="000000"/>
              </a:solidFill>
            </a:endParaRPr>
          </a:p>
          <a:p>
            <a:pPr algn="ctr" defTabSz="914099" fontAlgn="base">
              <a:spcBef>
                <a:spcPct val="0"/>
              </a:spcBef>
              <a:spcAft>
                <a:spcPct val="0"/>
              </a:spcAft>
            </a:pPr>
            <a:endParaRPr lang="en-US" sz="2300" dirty="0" smtClean="0">
              <a:solidFill>
                <a:sysClr val="windowText" lastClr="000000"/>
              </a:solidFill>
            </a:endParaRPr>
          </a:p>
          <a:p>
            <a:pPr algn="ctr" defTabSz="914099" fontAlgn="base">
              <a:spcBef>
                <a:spcPct val="0"/>
              </a:spcBef>
              <a:spcAft>
                <a:spcPct val="0"/>
              </a:spcAft>
            </a:pPr>
            <a:endParaRPr lang="en-US" sz="2300" dirty="0" smtClean="0">
              <a:solidFill>
                <a:sysClr val="windowText" lastClr="000000"/>
              </a:solidFill>
            </a:endParaRPr>
          </a:p>
          <a:p>
            <a:pPr algn="ctr" defTabSz="914099" fontAlgn="base">
              <a:spcBef>
                <a:spcPct val="0"/>
              </a:spcBef>
              <a:spcAft>
                <a:spcPct val="0"/>
              </a:spcAft>
            </a:pPr>
            <a:endParaRPr lang="en-US" sz="2300" dirty="0" smtClean="0">
              <a:solidFill>
                <a:sysClr val="windowText" lastClr="000000"/>
              </a:solidFill>
            </a:endParaRPr>
          </a:p>
          <a:p>
            <a:pPr algn="ctr" defTabSz="914099" fontAlgn="base">
              <a:spcBef>
                <a:spcPct val="0"/>
              </a:spcBef>
              <a:spcAft>
                <a:spcPct val="0"/>
              </a:spcAft>
            </a:pPr>
            <a:endParaRPr lang="en-US" sz="2300" dirty="0" smtClean="0">
              <a:solidFill>
                <a:sysClr val="windowText" lastClr="000000"/>
              </a:solidFill>
            </a:endParaRPr>
          </a:p>
          <a:p>
            <a:pPr algn="ctr" defTabSz="914099" fontAlgn="base">
              <a:spcBef>
                <a:spcPct val="0"/>
              </a:spcBef>
              <a:spcAft>
                <a:spcPct val="0"/>
              </a:spcAft>
            </a:pPr>
            <a:endParaRPr lang="en-US" sz="2300" dirty="0" smtClean="0">
              <a:solidFill>
                <a:sysClr val="windowText" lastClr="000000"/>
              </a:solidFill>
            </a:endParaRPr>
          </a:p>
          <a:p>
            <a:pPr algn="ctr" defTabSz="914099" fontAlgn="base">
              <a:spcBef>
                <a:spcPct val="0"/>
              </a:spcBef>
              <a:spcAft>
                <a:spcPct val="0"/>
              </a:spcAft>
            </a:pPr>
            <a:endParaRPr lang="en-US" sz="2300" dirty="0" smtClean="0">
              <a:solidFill>
                <a:sysClr val="windowText" lastClr="000000"/>
              </a:solidFill>
            </a:endParaRPr>
          </a:p>
          <a:p>
            <a:pPr algn="ctr" defTabSz="914099" fontAlgn="base">
              <a:spcBef>
                <a:spcPct val="0"/>
              </a:spcBef>
              <a:spcAft>
                <a:spcPct val="0"/>
              </a:spcAft>
            </a:pPr>
            <a:endParaRPr lang="en-US" sz="2300" dirty="0" smtClean="0">
              <a:solidFill>
                <a:sysClr val="windowText" lastClr="000000"/>
              </a:solidFill>
            </a:endParaRPr>
          </a:p>
          <a:p>
            <a:pPr algn="ctr" defTabSz="914099" fontAlgn="base">
              <a:spcBef>
                <a:spcPct val="0"/>
              </a:spcBef>
              <a:spcAft>
                <a:spcPct val="0"/>
              </a:spcAft>
            </a:pPr>
            <a:endParaRPr lang="en-US" sz="2300" dirty="0" smtClean="0">
              <a:solidFill>
                <a:sysClr val="windowText" lastClr="000000"/>
              </a:solidFill>
            </a:endParaRPr>
          </a:p>
        </p:txBody>
      </p:sp>
      <p:sp>
        <p:nvSpPr>
          <p:cNvPr id="5" name="Rounded Rectangle 4"/>
          <p:cNvSpPr/>
          <p:nvPr/>
        </p:nvSpPr>
        <p:spPr bwMode="auto">
          <a:xfrm>
            <a:off x="1371600" y="1981200"/>
            <a:ext cx="5943600" cy="4038600"/>
          </a:xfrm>
          <a:prstGeom prst="roundRect">
            <a:avLst/>
          </a:prstGeom>
          <a:solidFill>
            <a:schemeClr val="accent3"/>
          </a:solidFill>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800" b="1" dirty="0" smtClean="0">
                <a:solidFill>
                  <a:schemeClr val="bg1"/>
                </a:solidFill>
              </a:rPr>
              <a:t>Group </a:t>
            </a:r>
          </a:p>
          <a:p>
            <a:pPr algn="ctr" defTabSz="914099" fontAlgn="base">
              <a:spcBef>
                <a:spcPct val="0"/>
              </a:spcBef>
              <a:spcAft>
                <a:spcPct val="0"/>
              </a:spcAft>
            </a:pPr>
            <a:r>
              <a:rPr lang="en-US" sz="2000" b="1" dirty="0" smtClean="0">
                <a:solidFill>
                  <a:schemeClr val="bg1"/>
                </a:solidFill>
              </a:rPr>
              <a:t>(up to 64 logical processors)</a:t>
            </a:r>
          </a:p>
          <a:p>
            <a:pPr algn="ctr" defTabSz="914099" fontAlgn="base">
              <a:spcBef>
                <a:spcPct val="0"/>
              </a:spcBef>
              <a:spcAft>
                <a:spcPct val="0"/>
              </a:spcAft>
            </a:pPr>
            <a:endParaRPr lang="en-US" sz="2300" dirty="0" smtClean="0">
              <a:solidFill>
                <a:srgbClr val="FFFFFF"/>
              </a:solidFill>
            </a:endParaRPr>
          </a:p>
          <a:p>
            <a:pPr algn="ctr" defTabSz="914099" fontAlgn="base">
              <a:spcBef>
                <a:spcPct val="0"/>
              </a:spcBef>
              <a:spcAft>
                <a:spcPct val="0"/>
              </a:spcAft>
            </a:pPr>
            <a:endParaRPr lang="en-US" sz="2300" dirty="0" smtClean="0">
              <a:solidFill>
                <a:srgbClr val="FFFFFF"/>
              </a:solidFill>
            </a:endParaRPr>
          </a:p>
          <a:p>
            <a:pPr algn="ctr" defTabSz="914099" fontAlgn="base">
              <a:spcBef>
                <a:spcPct val="0"/>
              </a:spcBef>
              <a:spcAft>
                <a:spcPct val="0"/>
              </a:spcAft>
            </a:pPr>
            <a:endParaRPr lang="en-US" sz="2300" dirty="0" smtClean="0">
              <a:solidFill>
                <a:srgbClr val="FFFFFF"/>
              </a:solidFill>
            </a:endParaRPr>
          </a:p>
          <a:p>
            <a:pPr algn="ctr" defTabSz="914099" fontAlgn="base">
              <a:spcBef>
                <a:spcPct val="0"/>
              </a:spcBef>
              <a:spcAft>
                <a:spcPct val="0"/>
              </a:spcAft>
            </a:pPr>
            <a:endParaRPr lang="en-US" sz="2300" dirty="0" smtClean="0">
              <a:solidFill>
                <a:srgbClr val="FFFFFF"/>
              </a:solidFill>
            </a:endParaRPr>
          </a:p>
          <a:p>
            <a:pPr algn="ctr" defTabSz="914099" fontAlgn="base">
              <a:spcBef>
                <a:spcPct val="0"/>
              </a:spcBef>
              <a:spcAft>
                <a:spcPct val="0"/>
              </a:spcAft>
            </a:pPr>
            <a:endParaRPr lang="en-US" sz="2300" dirty="0" smtClean="0">
              <a:solidFill>
                <a:srgbClr val="FFFFFF"/>
              </a:solidFill>
            </a:endParaRPr>
          </a:p>
          <a:p>
            <a:pPr algn="ctr" defTabSz="914099" fontAlgn="base">
              <a:spcBef>
                <a:spcPct val="0"/>
              </a:spcBef>
              <a:spcAft>
                <a:spcPct val="0"/>
              </a:spcAft>
            </a:pPr>
            <a:endParaRPr lang="en-US" sz="2300" dirty="0" smtClean="0">
              <a:solidFill>
                <a:srgbClr val="FFFFFF"/>
              </a:solidFill>
            </a:endParaRPr>
          </a:p>
          <a:p>
            <a:pPr algn="ctr" defTabSz="914099" fontAlgn="base">
              <a:spcBef>
                <a:spcPct val="0"/>
              </a:spcBef>
              <a:spcAft>
                <a:spcPct val="0"/>
              </a:spcAft>
            </a:pPr>
            <a:endParaRPr lang="en-US" sz="2300" dirty="0" smtClean="0">
              <a:solidFill>
                <a:srgbClr val="FFFFFF"/>
              </a:solidFill>
            </a:endParaRPr>
          </a:p>
          <a:p>
            <a:pPr algn="ctr" defTabSz="914099" fontAlgn="base">
              <a:spcBef>
                <a:spcPct val="0"/>
              </a:spcBef>
              <a:spcAft>
                <a:spcPct val="0"/>
              </a:spcAft>
            </a:pPr>
            <a:endParaRPr lang="en-US" sz="2300" dirty="0" smtClean="0">
              <a:solidFill>
                <a:srgbClr val="FFFFFF"/>
              </a:solidFill>
            </a:endParaRPr>
          </a:p>
          <a:p>
            <a:pPr algn="ctr" defTabSz="914099" fontAlgn="base">
              <a:spcBef>
                <a:spcPct val="0"/>
              </a:spcBef>
              <a:spcAft>
                <a:spcPct val="0"/>
              </a:spcAft>
            </a:pPr>
            <a:endParaRPr lang="en-US" sz="2300" dirty="0" smtClean="0">
              <a:solidFill>
                <a:srgbClr val="FFFFFF"/>
              </a:solidFill>
            </a:endParaRPr>
          </a:p>
        </p:txBody>
      </p:sp>
      <p:sp>
        <p:nvSpPr>
          <p:cNvPr id="8" name="Rounded Rectangle 7"/>
          <p:cNvSpPr/>
          <p:nvPr/>
        </p:nvSpPr>
        <p:spPr bwMode="auto">
          <a:xfrm>
            <a:off x="2362200" y="2895600"/>
            <a:ext cx="3886200" cy="281940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800" dirty="0" smtClean="0">
                <a:solidFill>
                  <a:srgbClr val="FFFFFF"/>
                </a:solidFill>
              </a:rPr>
              <a:t>NUMA Node</a:t>
            </a:r>
            <a:endParaRPr lang="en-US" sz="2300" dirty="0" smtClean="0">
              <a:solidFill>
                <a:srgbClr val="FFFFFF"/>
              </a:solidFill>
            </a:endParaRPr>
          </a:p>
          <a:p>
            <a:pPr algn="ctr" defTabSz="914099" fontAlgn="base">
              <a:spcBef>
                <a:spcPct val="0"/>
              </a:spcBef>
              <a:spcAft>
                <a:spcPct val="0"/>
              </a:spcAft>
            </a:pPr>
            <a:endParaRPr lang="en-US" sz="2300" dirty="0" smtClean="0">
              <a:solidFill>
                <a:srgbClr val="FFFFFF"/>
              </a:solidFill>
            </a:endParaRPr>
          </a:p>
          <a:p>
            <a:pPr algn="ctr" defTabSz="914099" fontAlgn="base">
              <a:spcBef>
                <a:spcPct val="0"/>
              </a:spcBef>
              <a:spcAft>
                <a:spcPct val="0"/>
              </a:spcAft>
            </a:pPr>
            <a:endParaRPr lang="en-US" sz="2300" dirty="0" smtClean="0">
              <a:solidFill>
                <a:srgbClr val="FFFFFF"/>
              </a:solidFill>
            </a:endParaRPr>
          </a:p>
          <a:p>
            <a:pPr algn="ctr" defTabSz="914099" fontAlgn="base">
              <a:spcBef>
                <a:spcPct val="0"/>
              </a:spcBef>
              <a:spcAft>
                <a:spcPct val="0"/>
              </a:spcAft>
            </a:pPr>
            <a:endParaRPr lang="en-US" sz="2300" dirty="0" smtClean="0">
              <a:solidFill>
                <a:srgbClr val="FFFFFF"/>
              </a:solidFill>
            </a:endParaRPr>
          </a:p>
          <a:p>
            <a:pPr algn="ctr" defTabSz="914099" fontAlgn="base">
              <a:spcBef>
                <a:spcPct val="0"/>
              </a:spcBef>
              <a:spcAft>
                <a:spcPct val="0"/>
              </a:spcAft>
            </a:pPr>
            <a:endParaRPr lang="en-US" sz="2300" dirty="0" smtClean="0">
              <a:solidFill>
                <a:srgbClr val="FFFFFF"/>
              </a:solidFill>
            </a:endParaRPr>
          </a:p>
          <a:p>
            <a:pPr algn="ctr" defTabSz="914099" fontAlgn="base">
              <a:spcBef>
                <a:spcPct val="0"/>
              </a:spcBef>
              <a:spcAft>
                <a:spcPct val="0"/>
              </a:spcAft>
            </a:pPr>
            <a:endParaRPr lang="en-US" sz="2300" dirty="0" smtClean="0">
              <a:solidFill>
                <a:srgbClr val="FFFFFF"/>
              </a:solidFill>
            </a:endParaRPr>
          </a:p>
          <a:p>
            <a:pPr algn="ctr" defTabSz="914099" fontAlgn="base">
              <a:spcBef>
                <a:spcPct val="0"/>
              </a:spcBef>
              <a:spcAft>
                <a:spcPct val="0"/>
              </a:spcAft>
            </a:pPr>
            <a:endParaRPr lang="en-US" sz="2300" dirty="0" smtClean="0">
              <a:solidFill>
                <a:srgbClr val="FFFFFF"/>
              </a:solidFill>
            </a:endParaRPr>
          </a:p>
          <a:p>
            <a:pPr algn="ctr" defTabSz="914099" fontAlgn="base">
              <a:spcBef>
                <a:spcPct val="0"/>
              </a:spcBef>
              <a:spcAft>
                <a:spcPct val="0"/>
              </a:spcAft>
            </a:pPr>
            <a:endParaRPr lang="en-US" sz="2300" dirty="0" smtClean="0">
              <a:solidFill>
                <a:srgbClr val="FFFFFF"/>
              </a:solidFill>
            </a:endParaRPr>
          </a:p>
        </p:txBody>
      </p:sp>
      <p:sp>
        <p:nvSpPr>
          <p:cNvPr id="14" name="Rectangle 13"/>
          <p:cNvSpPr/>
          <p:nvPr/>
        </p:nvSpPr>
        <p:spPr bwMode="auto">
          <a:xfrm>
            <a:off x="2819400" y="3352800"/>
            <a:ext cx="2971800" cy="2209800"/>
          </a:xfrm>
          <a:prstGeom prst="rect">
            <a:avLst/>
          </a:prstGeom>
          <a:solidFill>
            <a:schemeClr val="accent1"/>
          </a:solidFill>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solidFill>
                  <a:srgbClr val="FFFFFF"/>
                </a:solidFill>
              </a:rPr>
              <a:t>Socket </a:t>
            </a:r>
            <a:endParaRPr lang="en-US" sz="2300" b="1" dirty="0" smtClean="0">
              <a:solidFill>
                <a:srgbClr val="FFFFFF"/>
              </a:solidFill>
            </a:endParaRPr>
          </a:p>
          <a:p>
            <a:pPr algn="ctr" defTabSz="914099" fontAlgn="base">
              <a:spcBef>
                <a:spcPct val="0"/>
              </a:spcBef>
              <a:spcAft>
                <a:spcPct val="0"/>
              </a:spcAft>
            </a:pPr>
            <a:endParaRPr lang="en-US" sz="2300" dirty="0" smtClean="0">
              <a:solidFill>
                <a:srgbClr val="FFFFFF"/>
              </a:solidFill>
            </a:endParaRPr>
          </a:p>
          <a:p>
            <a:pPr algn="ctr" defTabSz="914099" fontAlgn="base">
              <a:spcBef>
                <a:spcPct val="0"/>
              </a:spcBef>
              <a:spcAft>
                <a:spcPct val="0"/>
              </a:spcAft>
            </a:pPr>
            <a:endParaRPr lang="en-US" sz="2300" dirty="0" smtClean="0">
              <a:solidFill>
                <a:srgbClr val="FFFFFF"/>
              </a:solidFill>
            </a:endParaRPr>
          </a:p>
          <a:p>
            <a:pPr algn="ctr" defTabSz="914099" fontAlgn="base">
              <a:spcBef>
                <a:spcPct val="0"/>
              </a:spcBef>
              <a:spcAft>
                <a:spcPct val="0"/>
              </a:spcAft>
            </a:pPr>
            <a:endParaRPr lang="en-US" sz="2300" dirty="0" smtClean="0">
              <a:solidFill>
                <a:srgbClr val="FFFFFF"/>
              </a:solidFill>
            </a:endParaRPr>
          </a:p>
          <a:p>
            <a:pPr algn="ctr" defTabSz="914099" fontAlgn="base">
              <a:spcBef>
                <a:spcPct val="0"/>
              </a:spcBef>
              <a:spcAft>
                <a:spcPct val="0"/>
              </a:spcAft>
            </a:pPr>
            <a:endParaRPr lang="en-US" sz="2300" dirty="0" smtClean="0">
              <a:solidFill>
                <a:srgbClr val="FFFFFF"/>
              </a:solidFill>
            </a:endParaRPr>
          </a:p>
          <a:p>
            <a:pPr algn="ctr" defTabSz="914099" fontAlgn="base">
              <a:spcBef>
                <a:spcPct val="0"/>
              </a:spcBef>
              <a:spcAft>
                <a:spcPct val="0"/>
              </a:spcAft>
            </a:pPr>
            <a:endParaRPr lang="en-US" sz="2300" dirty="0" smtClean="0">
              <a:solidFill>
                <a:srgbClr val="FFFFFF"/>
              </a:solidFill>
            </a:endParaRPr>
          </a:p>
        </p:txBody>
      </p:sp>
      <p:sp>
        <p:nvSpPr>
          <p:cNvPr id="15" name="Rounded Rectangle 14"/>
          <p:cNvSpPr/>
          <p:nvPr/>
        </p:nvSpPr>
        <p:spPr bwMode="auto">
          <a:xfrm>
            <a:off x="3200400" y="3810000"/>
            <a:ext cx="2286000" cy="1524000"/>
          </a:xfrm>
          <a:prstGeom prst="roundRect">
            <a:avLst/>
          </a:prstGeom>
          <a:solidFill>
            <a:schemeClr val="accent5"/>
          </a:solidFill>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solidFill>
                  <a:srgbClr val="FFFFFF"/>
                </a:solidFill>
              </a:rPr>
              <a:t>Core</a:t>
            </a:r>
            <a:endParaRPr lang="en-US" sz="2300" b="1" dirty="0" smtClean="0">
              <a:solidFill>
                <a:srgbClr val="FFFFFF"/>
              </a:solidFill>
            </a:endParaRPr>
          </a:p>
          <a:p>
            <a:pPr algn="ctr" defTabSz="914099" fontAlgn="base">
              <a:spcBef>
                <a:spcPct val="0"/>
              </a:spcBef>
              <a:spcAft>
                <a:spcPct val="0"/>
              </a:spcAft>
            </a:pPr>
            <a:endParaRPr lang="en-US" sz="2300" dirty="0" smtClean="0">
              <a:solidFill>
                <a:srgbClr val="FFFFFF"/>
              </a:solidFill>
            </a:endParaRPr>
          </a:p>
          <a:p>
            <a:pPr algn="ctr" defTabSz="914099" fontAlgn="base">
              <a:spcBef>
                <a:spcPct val="0"/>
              </a:spcBef>
              <a:spcAft>
                <a:spcPct val="0"/>
              </a:spcAft>
            </a:pPr>
            <a:endParaRPr lang="en-US" sz="2300" dirty="0" smtClean="0">
              <a:solidFill>
                <a:srgbClr val="FFFFFF"/>
              </a:solidFill>
            </a:endParaRPr>
          </a:p>
          <a:p>
            <a:pPr algn="ctr" defTabSz="914099" fontAlgn="base">
              <a:spcBef>
                <a:spcPct val="0"/>
              </a:spcBef>
              <a:spcAft>
                <a:spcPct val="0"/>
              </a:spcAft>
            </a:pPr>
            <a:endParaRPr lang="en-US" sz="2300" dirty="0" smtClean="0">
              <a:solidFill>
                <a:srgbClr val="FFFFFF"/>
              </a:solidFill>
            </a:endParaRPr>
          </a:p>
        </p:txBody>
      </p:sp>
      <p:sp>
        <p:nvSpPr>
          <p:cNvPr id="16" name="Rounded Rectangle 15"/>
          <p:cNvSpPr/>
          <p:nvPr/>
        </p:nvSpPr>
        <p:spPr bwMode="auto">
          <a:xfrm>
            <a:off x="3352800" y="4267200"/>
            <a:ext cx="1905000" cy="91440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solidFill>
                  <a:srgbClr val="FFFFFF"/>
                </a:solidFill>
              </a:rPr>
              <a:t>Logical</a:t>
            </a:r>
            <a:r>
              <a:rPr lang="en-US" sz="2400" dirty="0" smtClean="0">
                <a:solidFill>
                  <a:srgbClr val="FFFFFF"/>
                </a:solidFill>
              </a:rPr>
              <a:t> </a:t>
            </a:r>
            <a:r>
              <a:rPr lang="en-US" sz="2400" b="1" dirty="0" smtClean="0">
                <a:solidFill>
                  <a:srgbClr val="FFFFFF"/>
                </a:solidFill>
              </a:rPr>
              <a:t>Processor</a:t>
            </a:r>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730044" y="1411552"/>
            <a:ext cx="7672003" cy="5556649"/>
          </a:xfrm>
        </p:spPr>
        <p:txBody>
          <a:bodyPr/>
          <a:lstStyle/>
          <a:p>
            <a:r>
              <a:rPr lang="en-US" dirty="0" smtClean="0"/>
              <a:t>Announcing support for up to 256 </a:t>
            </a:r>
            <a:br>
              <a:rPr lang="en-US" dirty="0" smtClean="0"/>
            </a:br>
            <a:r>
              <a:rPr lang="en-US" dirty="0" smtClean="0"/>
              <a:t>logical processors</a:t>
            </a:r>
          </a:p>
          <a:p>
            <a:pPr lvl="1"/>
            <a:r>
              <a:rPr lang="en-US" dirty="0" smtClean="0"/>
              <a:t>Targeting environments with large </a:t>
            </a:r>
            <a:br>
              <a:rPr lang="en-US" dirty="0" smtClean="0"/>
            </a:br>
            <a:r>
              <a:rPr lang="en-US" dirty="0" smtClean="0"/>
              <a:t>single image line-of-business and database applications:  SQL Server, SAP, etc.</a:t>
            </a:r>
          </a:p>
          <a:p>
            <a:r>
              <a:rPr lang="en-US" dirty="0" smtClean="0"/>
              <a:t>Refactoring of hot locks </a:t>
            </a:r>
            <a:br>
              <a:rPr lang="en-US" dirty="0" smtClean="0"/>
            </a:br>
            <a:r>
              <a:rPr lang="en-US" dirty="0" smtClean="0"/>
              <a:t>in the Windows kernel</a:t>
            </a:r>
          </a:p>
          <a:p>
            <a:r>
              <a:rPr lang="en-US" dirty="0" smtClean="0"/>
              <a:t>Driver stack enlightenment</a:t>
            </a:r>
          </a:p>
          <a:p>
            <a:r>
              <a:rPr lang="en-US" dirty="0" smtClean="0"/>
              <a:t>New APIs for &gt;64LP and locality</a:t>
            </a:r>
          </a:p>
          <a:p>
            <a:r>
              <a:rPr lang="en-US" dirty="0" smtClean="0"/>
              <a:t>Tools and UI for viewing hundreds </a:t>
            </a:r>
            <a:br>
              <a:rPr lang="en-US" dirty="0" smtClean="0"/>
            </a:br>
            <a:r>
              <a:rPr lang="en-US" dirty="0" smtClean="0"/>
              <a:t>of logical processors and locality</a:t>
            </a:r>
          </a:p>
          <a:p>
            <a:endParaRPr lang="en-US" dirty="0"/>
          </a:p>
        </p:txBody>
      </p:sp>
      <p:sp>
        <p:nvSpPr>
          <p:cNvPr id="2" name="Title 1"/>
          <p:cNvSpPr>
            <a:spLocks noGrp="1"/>
          </p:cNvSpPr>
          <p:nvPr>
            <p:ph type="title"/>
          </p:nvPr>
        </p:nvSpPr>
        <p:spPr/>
        <p:txBody>
          <a:bodyPr/>
          <a:lstStyle/>
          <a:p>
            <a:r>
              <a:rPr lang="pt-BR" smtClean="0"/>
              <a:t>Windows Server 2008 R2</a:t>
            </a:r>
            <a:br>
              <a:rPr lang="pt-BR" smtClean="0"/>
            </a:br>
            <a:endParaRPr lang="pt-BR" dirty="0"/>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WinHEC\1.3x.png"/>
          <p:cNvPicPr>
            <a:picLocks noChangeAspect="1" noChangeArrowheads="1"/>
          </p:cNvPicPr>
          <p:nvPr/>
        </p:nvPicPr>
        <p:blipFill>
          <a:blip r:embed="rId3"/>
          <a:srcRect/>
          <a:stretch>
            <a:fillRect/>
          </a:stretch>
        </p:blipFill>
        <p:spPr bwMode="auto">
          <a:xfrm>
            <a:off x="0" y="0"/>
            <a:ext cx="7775145" cy="6019800"/>
          </a:xfrm>
          <a:prstGeom prst="rect">
            <a:avLst/>
          </a:prstGeom>
          <a:noFill/>
        </p:spPr>
      </p:pic>
      <p:pic>
        <p:nvPicPr>
          <p:cNvPr id="1027" name="Picture 3" descr="C:\documents\WinHEC\1.7x.png"/>
          <p:cNvPicPr>
            <a:picLocks noChangeAspect="1" noChangeArrowheads="1"/>
          </p:cNvPicPr>
          <p:nvPr/>
        </p:nvPicPr>
        <p:blipFill>
          <a:blip r:embed="rId4"/>
          <a:srcRect/>
          <a:stretch>
            <a:fillRect/>
          </a:stretch>
        </p:blipFill>
        <p:spPr bwMode="auto">
          <a:xfrm>
            <a:off x="685800" y="0"/>
            <a:ext cx="7010400" cy="5943600"/>
          </a:xfrm>
          <a:prstGeom prst="rect">
            <a:avLst/>
          </a:prstGeom>
          <a:noFill/>
        </p:spPr>
      </p:pic>
      <p:sp>
        <p:nvSpPr>
          <p:cNvPr id="2" name="Title 1"/>
          <p:cNvSpPr>
            <a:spLocks noGrp="1"/>
          </p:cNvSpPr>
          <p:nvPr>
            <p:ph type="title"/>
          </p:nvPr>
        </p:nvSpPr>
        <p:spPr>
          <a:xfrm>
            <a:off x="381000" y="230188"/>
            <a:ext cx="8382000" cy="553998"/>
          </a:xfrm>
        </p:spPr>
        <p:txBody>
          <a:bodyPr/>
          <a:lstStyle/>
          <a:p>
            <a:pPr defTabSz="914363" fontAlgn="auto">
              <a:spcAft>
                <a:spcPts val="0"/>
              </a:spcAft>
              <a:defRPr/>
            </a:pPr>
            <a:r>
              <a:rPr smtClean="0"/>
              <a:t>OLTP </a:t>
            </a:r>
            <a:r>
              <a:rPr/>
              <a:t>Scaling </a:t>
            </a:r>
            <a:r>
              <a:rPr smtClean="0"/>
              <a:t>64LP To 128LP</a:t>
            </a:r>
            <a:endParaRPr dirty="0"/>
          </a:p>
        </p:txBody>
      </p:sp>
      <p:sp>
        <p:nvSpPr>
          <p:cNvPr id="52227" name="TextBox 6"/>
          <p:cNvSpPr txBox="1">
            <a:spLocks noChangeArrowheads="1"/>
          </p:cNvSpPr>
          <p:nvPr/>
        </p:nvSpPr>
        <p:spPr bwMode="auto">
          <a:xfrm>
            <a:off x="5130800" y="1517650"/>
            <a:ext cx="1122363" cy="708025"/>
          </a:xfrm>
          <a:prstGeom prst="rect">
            <a:avLst/>
          </a:prstGeom>
          <a:noFill/>
          <a:ln w="9525">
            <a:noFill/>
            <a:miter lim="800000"/>
            <a:headEnd/>
            <a:tailEnd/>
          </a:ln>
        </p:spPr>
        <p:txBody>
          <a:bodyPr wrap="none">
            <a:spAutoFit/>
          </a:bodyPr>
          <a:lstStyle/>
          <a:p>
            <a:r>
              <a:rPr lang="en-US" sz="4000" b="1" dirty="0">
                <a:solidFill>
                  <a:srgbClr val="FFFF00"/>
                </a:solidFill>
                <a:latin typeface="Calibri" pitchFamily="34" charset="0"/>
              </a:rPr>
              <a:t>1.7X</a:t>
            </a:r>
          </a:p>
        </p:txBody>
      </p:sp>
      <p:sp>
        <p:nvSpPr>
          <p:cNvPr id="52229" name="TextBox 12"/>
          <p:cNvSpPr txBox="1">
            <a:spLocks noChangeArrowheads="1"/>
          </p:cNvSpPr>
          <p:nvPr/>
        </p:nvSpPr>
        <p:spPr bwMode="auto">
          <a:xfrm>
            <a:off x="5181600" y="4267200"/>
            <a:ext cx="1327608" cy="646331"/>
          </a:xfrm>
          <a:prstGeom prst="rect">
            <a:avLst/>
          </a:prstGeom>
          <a:noFill/>
          <a:ln w="9525">
            <a:noFill/>
            <a:miter lim="800000"/>
            <a:headEnd/>
            <a:tailEnd/>
          </a:ln>
        </p:spPr>
        <p:txBody>
          <a:bodyPr wrap="none">
            <a:spAutoFit/>
          </a:bodyPr>
          <a:lstStyle/>
          <a:p>
            <a:r>
              <a:rPr lang="en-US" sz="3600" b="1" dirty="0" smtClean="0">
                <a:latin typeface="Calibri" pitchFamily="34" charset="0"/>
              </a:rPr>
              <a:t>128LP</a:t>
            </a:r>
            <a:endParaRPr lang="en-US" sz="3600" b="1" dirty="0">
              <a:latin typeface="Calibri" pitchFamily="34" charset="0"/>
            </a:endParaRPr>
          </a:p>
        </p:txBody>
      </p:sp>
      <p:sp>
        <p:nvSpPr>
          <p:cNvPr id="14" name="Up Arrow 13"/>
          <p:cNvSpPr/>
          <p:nvPr/>
        </p:nvSpPr>
        <p:spPr bwMode="auto">
          <a:xfrm>
            <a:off x="5334000" y="2133600"/>
            <a:ext cx="568325" cy="1219200"/>
          </a:xfrm>
          <a:prstGeom prst="upArrow">
            <a:avLst/>
          </a:prstGeom>
          <a:gradFill>
            <a:gsLst>
              <a:gs pos="0">
                <a:srgbClr val="FFC000"/>
              </a:gs>
              <a:gs pos="55000">
                <a:schemeClr val="accent3">
                  <a:shade val="69000"/>
                  <a:satMod val="137000"/>
                </a:schemeClr>
              </a:gs>
              <a:gs pos="100000">
                <a:schemeClr val="accent3">
                  <a:shade val="98000"/>
                  <a:satMod val="137000"/>
                </a:schemeClr>
              </a:gs>
            </a:gsLst>
            <a:lin ang="16200000" scaled="0"/>
          </a:gradFill>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lIns="91432" tIns="45717" rIns="91432" bIns="45717" anchor="ctr"/>
          <a:lstStyle/>
          <a:p>
            <a:pPr algn="ctr" defTabSz="914063" fontAlgn="auto">
              <a:spcBef>
                <a:spcPts val="0"/>
              </a:spcBef>
              <a:spcAft>
                <a:spcPts val="0"/>
              </a:spcAft>
              <a:defRPr/>
            </a:pPr>
            <a:endParaRPr lang="en-US" dirty="0" err="1">
              <a:solidFill>
                <a:schemeClr val="tx1"/>
              </a:solidFill>
              <a:effectLst>
                <a:outerShdw blurRad="38100" dist="38100" dir="2700000" algn="tl">
                  <a:srgbClr val="000000">
                    <a:alpha val="43137"/>
                  </a:srgbClr>
                </a:outerShdw>
              </a:effectLst>
              <a:latin typeface="Trebuchet MS" pitchFamily="34" charset="0"/>
            </a:endParaRPr>
          </a:p>
        </p:txBody>
      </p:sp>
      <p:sp>
        <p:nvSpPr>
          <p:cNvPr id="15" name="TextBox 12"/>
          <p:cNvSpPr txBox="1">
            <a:spLocks noChangeArrowheads="1"/>
          </p:cNvSpPr>
          <p:nvPr/>
        </p:nvSpPr>
        <p:spPr bwMode="auto">
          <a:xfrm>
            <a:off x="2667000" y="4343400"/>
            <a:ext cx="1093569" cy="646331"/>
          </a:xfrm>
          <a:prstGeom prst="rect">
            <a:avLst/>
          </a:prstGeom>
          <a:noFill/>
          <a:ln w="9525">
            <a:noFill/>
            <a:miter lim="800000"/>
            <a:headEnd/>
            <a:tailEnd/>
          </a:ln>
        </p:spPr>
        <p:txBody>
          <a:bodyPr wrap="none">
            <a:spAutoFit/>
          </a:bodyPr>
          <a:lstStyle/>
          <a:p>
            <a:r>
              <a:rPr lang="en-US" sz="3600" b="1" dirty="0" smtClean="0">
                <a:latin typeface="Calibri" pitchFamily="34" charset="0"/>
              </a:rPr>
              <a:t>64LP</a:t>
            </a:r>
            <a:endParaRPr lang="en-US" sz="3600" b="1" dirty="0">
              <a:latin typeface="Calibri" pitchFamily="34"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linds(horizontal)">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2227"/>
                                        </p:tgtEl>
                                        <p:attrNameLst>
                                          <p:attrName>style.visibility</p:attrName>
                                        </p:attrNameLst>
                                      </p:cBhvr>
                                      <p:to>
                                        <p:strVal val="visible"/>
                                      </p:to>
                                    </p:set>
                                    <p:animEffect transition="in" filter="blinds(horizontal)">
                                      <p:cBhvr>
                                        <p:cTn id="12" dur="500"/>
                                        <p:tgtEl>
                                          <p:spTgt spid="52227"/>
                                        </p:tgtEl>
                                      </p:cBhvr>
                                    </p:animEffect>
                                  </p:childTnLst>
                                </p:cTn>
                              </p:par>
                              <p:par>
                                <p:cTn id="13" presetID="3" presetClass="entr" presetSubtype="10" fill="hold" nodeType="withEffect">
                                  <p:stCondLst>
                                    <p:cond delay="0"/>
                                  </p:stCondLst>
                                  <p:childTnLst>
                                    <p:set>
                                      <p:cBhvr>
                                        <p:cTn id="14" dur="1" fill="hold">
                                          <p:stCondLst>
                                            <p:cond delay="0"/>
                                          </p:stCondLst>
                                        </p:cTn>
                                        <p:tgtEl>
                                          <p:spTgt spid="1027"/>
                                        </p:tgtEl>
                                        <p:attrNameLst>
                                          <p:attrName>style.visibility</p:attrName>
                                        </p:attrNameLst>
                                      </p:cBhvr>
                                      <p:to>
                                        <p:strVal val="visible"/>
                                      </p:to>
                                    </p:set>
                                    <p:animEffect transition="in" filter="blinds(horizontal)">
                                      <p:cBhvr>
                                        <p:cTn id="15" dur="5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7" grpId="0"/>
      <p:bldP spid="1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Hardware Evolution</a:t>
            </a:r>
            <a:endParaRPr lang="en-US" dirty="0"/>
          </a:p>
        </p:txBody>
      </p:sp>
      <p:sp>
        <p:nvSpPr>
          <p:cNvPr id="3" name="Text Placeholder 2"/>
          <p:cNvSpPr>
            <a:spLocks noGrp="1"/>
          </p:cNvSpPr>
          <p:nvPr>
            <p:ph type="body" sz="quarter" idx="10"/>
          </p:nvPr>
        </p:nvSpPr>
        <p:spPr>
          <a:xfrm>
            <a:off x="730250" y="1408113"/>
            <a:ext cx="8039100" cy="2079800"/>
          </a:xfrm>
        </p:spPr>
        <p:txBody>
          <a:bodyPr/>
          <a:lstStyle/>
          <a:p>
            <a:r>
              <a:rPr lang="en-US" sz="2400" dirty="0" smtClean="0"/>
              <a:t>Industry is moving towards segmented processing complexes</a:t>
            </a:r>
          </a:p>
          <a:p>
            <a:pPr marL="741363" lvl="1" indent="-347663"/>
            <a:r>
              <a:rPr lang="en-US" sz="2000" dirty="0" smtClean="0"/>
              <a:t>CPUs share internal caches between cores</a:t>
            </a:r>
          </a:p>
          <a:p>
            <a:pPr marL="741363" lvl="1" indent="-347663"/>
            <a:r>
              <a:rPr lang="en-US" sz="2000" dirty="0" smtClean="0"/>
              <a:t>CPU and memory are a “node”</a:t>
            </a:r>
          </a:p>
          <a:p>
            <a:pPr marL="342900" lvl="1" indent="-342900"/>
            <a:r>
              <a:rPr lang="en-US" sz="2000" dirty="0" smtClean="0"/>
              <a:t>“Close” versus “far” hardware can be determined easily</a:t>
            </a:r>
          </a:p>
          <a:p>
            <a:pPr marL="342900" lvl="1" indent="-342900"/>
            <a:endParaRPr lang="en-US" sz="2400" dirty="0" smtClean="0"/>
          </a:p>
          <a:p>
            <a:endParaRPr lang="en-US" sz="2800" dirty="0"/>
          </a:p>
        </p:txBody>
      </p:sp>
      <p:pic>
        <p:nvPicPr>
          <p:cNvPr id="54274" name="Picture 2"/>
          <p:cNvPicPr>
            <a:picLocks noChangeAspect="1" noChangeArrowheads="1"/>
          </p:cNvPicPr>
          <p:nvPr/>
        </p:nvPicPr>
        <p:blipFill>
          <a:blip r:embed="rId3"/>
          <a:srcRect/>
          <a:stretch>
            <a:fillRect/>
          </a:stretch>
        </p:blipFill>
        <p:spPr bwMode="auto">
          <a:xfrm>
            <a:off x="1396962" y="2895600"/>
            <a:ext cx="6350076" cy="3584162"/>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p:txBody>
          <a:bodyPr/>
          <a:lstStyle/>
          <a:p>
            <a:r>
              <a:rPr lang="en-US" smtClean="0"/>
              <a:t>Windows Hardware Error Architecture (WHEA)</a:t>
            </a:r>
          </a:p>
          <a:p>
            <a:r>
              <a:rPr lang="en-US" smtClean="0"/>
              <a:t>Server Power Management</a:t>
            </a:r>
          </a:p>
          <a:p>
            <a:pPr lvl="1"/>
            <a:r>
              <a:rPr lang="en-US" smtClean="0"/>
              <a:t>Core Parking</a:t>
            </a:r>
          </a:p>
          <a:p>
            <a:r>
              <a:rPr lang="en-US" smtClean="0"/>
              <a:t>Virtualization and Hypervisor</a:t>
            </a:r>
          </a:p>
          <a:p>
            <a:endParaRPr lang="en-US" dirty="0" smtClean="0"/>
          </a:p>
        </p:txBody>
      </p:sp>
      <p:sp>
        <p:nvSpPr>
          <p:cNvPr id="2" name="Title 1"/>
          <p:cNvSpPr>
            <a:spLocks noGrp="1"/>
          </p:cNvSpPr>
          <p:nvPr>
            <p:ph type="title"/>
          </p:nvPr>
        </p:nvSpPr>
        <p:spPr/>
        <p:txBody>
          <a:bodyPr/>
          <a:lstStyle/>
          <a:p>
            <a:r>
              <a:rPr lang="en-US" smtClean="0"/>
              <a:t>Additional Scale Up Features</a:t>
            </a:r>
            <a:endParaRPr lang="en-US" dirty="0"/>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PDC2008 4_3 Breakout Template_Final V3">
  <a:themeElements>
    <a:clrScheme name="PDC 2008">
      <a:dk1>
        <a:srgbClr val="000000"/>
      </a:dk1>
      <a:lt1>
        <a:srgbClr val="FFFFFF"/>
      </a:lt1>
      <a:dk2>
        <a:srgbClr val="6A2433"/>
      </a:dk2>
      <a:lt2>
        <a:srgbClr val="D7AEE4"/>
      </a:lt2>
      <a:accent1>
        <a:srgbClr val="C41665"/>
      </a:accent1>
      <a:accent2>
        <a:srgbClr val="1F6691"/>
      </a:accent2>
      <a:accent3>
        <a:srgbClr val="FFD72F"/>
      </a:accent3>
      <a:accent4>
        <a:srgbClr val="5BB5F3"/>
      </a:accent4>
      <a:accent5>
        <a:srgbClr val="9D9839"/>
      </a:accent5>
      <a:accent6>
        <a:srgbClr val="B45082"/>
      </a:accent6>
      <a:hlink>
        <a:srgbClr val="F3F074"/>
      </a:hlink>
      <a:folHlink>
        <a:srgbClr val="F3F074"/>
      </a:folHlink>
    </a:clrScheme>
    <a:fontScheme name="Century Schoolbook - Calibri">
      <a:majorFont>
        <a:latin typeface="Century Schoolbook"/>
        <a:ea typeface=""/>
        <a:cs typeface=""/>
      </a:majorFont>
      <a:minorFont>
        <a:latin typeface="Calibri"/>
        <a:ea typeface=""/>
        <a:cs typeface=""/>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300" dirty="0" smtClean="0">
            <a:solidFill>
              <a:srgbClr val="FFFFFF"/>
            </a:solidFill>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White with Consolas font for code slides">
  <a:themeElements>
    <a:clrScheme name="Blue Template-Template">
      <a:dk1>
        <a:srgbClr val="000000"/>
      </a:dk1>
      <a:lt1>
        <a:srgbClr val="FFFFFF"/>
      </a:lt1>
      <a:dk2>
        <a:srgbClr val="050595"/>
      </a:dk2>
      <a:lt2>
        <a:srgbClr val="FFFFFF"/>
      </a:lt2>
      <a:accent1>
        <a:srgbClr val="FFC000"/>
      </a:accent1>
      <a:accent2>
        <a:srgbClr val="3497AE"/>
      </a:accent2>
      <a:accent3>
        <a:srgbClr val="DF8045"/>
      </a:accent3>
      <a:accent4>
        <a:srgbClr val="7DCC2E"/>
      </a:accent4>
      <a:accent5>
        <a:srgbClr val="FF9929"/>
      </a:accent5>
      <a:accent6>
        <a:srgbClr val="7D3DA1"/>
      </a:accent6>
      <a:hlink>
        <a:srgbClr val="F3EB4F"/>
      </a:hlink>
      <a:folHlink>
        <a:srgbClr val="7DDDFF"/>
      </a:folHlink>
    </a:clrScheme>
    <a:fontScheme name="Century Schoolbook - Calibri">
      <a:majorFont>
        <a:latin typeface="Century Schoolbook"/>
        <a:ea typeface=""/>
        <a:cs typeface=""/>
      </a:majorFont>
      <a:minorFont>
        <a:latin typeface="Calibri"/>
        <a:ea typeface=""/>
        <a:cs typeface=""/>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109728" tIns="54864" rIns="109728" bIns="54864" numCol="1" rtlCol="0" anchor="ctr" anchorCtr="0" compatLnSpc="1">
        <a:prstTxWarp prst="textNoShape">
          <a:avLst/>
        </a:prstTxWarp>
      </a:bodyPr>
      <a:lstStyle>
        <a:defPPr marL="0" marR="0" indent="0" algn="ctr" defTabSz="1096963" rtl="0" eaLnBrk="1" fontAlgn="base" latinLnBrk="0" hangingPunct="1">
          <a:lnSpc>
            <a:spcPct val="100000"/>
          </a:lnSpc>
          <a:spcBef>
            <a:spcPct val="0"/>
          </a:spcBef>
          <a:spcAft>
            <a:spcPct val="0"/>
          </a:spcAft>
          <a:buClrTx/>
          <a:buSzTx/>
          <a:buFontTx/>
          <a:buNone/>
          <a:tabLst/>
          <a:defRPr kumimoji="0" sz="28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PDC2008 4_3 Breakout Template_Final V3</Template>
  <TotalTime>10129</TotalTime>
  <Words>2918</Words>
  <Application>Microsoft Office PowerPoint</Application>
  <PresentationFormat>On-screen Show (4:3)</PresentationFormat>
  <Paragraphs>524</Paragraphs>
  <Slides>38</Slides>
  <Notes>38</Notes>
  <HiddenSlides>0</HiddenSlides>
  <MMClips>0</MMClips>
  <ScaleCrop>false</ScaleCrop>
  <HeadingPairs>
    <vt:vector size="4" baseType="variant">
      <vt:variant>
        <vt:lpstr>Theme</vt:lpstr>
      </vt:variant>
      <vt:variant>
        <vt:i4>2</vt:i4>
      </vt:variant>
      <vt:variant>
        <vt:lpstr>Slide Titles</vt:lpstr>
      </vt:variant>
      <vt:variant>
        <vt:i4>38</vt:i4>
      </vt:variant>
    </vt:vector>
  </HeadingPairs>
  <TitlesOfParts>
    <vt:vector size="40" baseType="lpstr">
      <vt:lpstr>PDC2008 4_3 Breakout Template_Final V3</vt:lpstr>
      <vt:lpstr>White with Consolas font for code slides</vt:lpstr>
      <vt:lpstr>Developing Applications For More Than 64 Logical Processors In Windows Server 2008 R2</vt:lpstr>
      <vt:lpstr>Agenda</vt:lpstr>
      <vt:lpstr>The Future Of Server</vt:lpstr>
      <vt:lpstr>Scale Up Terminology</vt:lpstr>
      <vt:lpstr>Scale Up Terminology</vt:lpstr>
      <vt:lpstr>Windows Server 2008 R2 </vt:lpstr>
      <vt:lpstr>OLTP Scaling 64LP To 128LP</vt:lpstr>
      <vt:lpstr>Hardware Evolution</vt:lpstr>
      <vt:lpstr>Additional Scale Up Features</vt:lpstr>
      <vt:lpstr>Greater Than 64LP Support</vt:lpstr>
      <vt:lpstr>Engagements</vt:lpstr>
      <vt:lpstr>HP Superdome HW Configuration IA64 example – 256 Logical Processors </vt:lpstr>
      <vt:lpstr>Unisys ES7000 HW Config X64 Example – 128 Logical Processors</vt:lpstr>
      <vt:lpstr>Perf Benchmark Run On  128P System</vt:lpstr>
      <vt:lpstr>Application Compatibility</vt:lpstr>
      <vt:lpstr>New Structures Group relative processor affinity and processor number</vt:lpstr>
      <vt:lpstr>Thread And Process  Affinity On &gt;64LP Systems</vt:lpstr>
      <vt:lpstr>Affinitized Applications</vt:lpstr>
      <vt:lpstr>Some New Functions</vt:lpstr>
      <vt:lpstr>NUMA Nodes Non-Uniform Memory Architecture </vt:lpstr>
      <vt:lpstr>What Is Non-Uniform Memory Access (NUMA) I/O?</vt:lpstr>
      <vt:lpstr>Bad Case Disk Write   Unoptimized driver</vt:lpstr>
      <vt:lpstr>Using NUMA APIs Optimization for Topology</vt:lpstr>
      <vt:lpstr>System Topology APIs</vt:lpstr>
      <vt:lpstr>System Tools</vt:lpstr>
      <vt:lpstr>Intel® Enterprise Roadmap</vt:lpstr>
      <vt:lpstr>Nehalem Based System Architecture</vt:lpstr>
      <vt:lpstr>Nehalem Family</vt:lpstr>
      <vt:lpstr>Number Of Processors Increasing</vt:lpstr>
      <vt:lpstr>Interrupt Addressing</vt:lpstr>
      <vt:lpstr>x2APIC</vt:lpstr>
      <vt:lpstr>Scale Up Futures  Server and client </vt:lpstr>
      <vt:lpstr>Scale Up and Visual Studio 2010 Resource Management and Scheduling</vt:lpstr>
      <vt:lpstr>Enabling Concurrency Runtimes </vt:lpstr>
      <vt:lpstr>Call To Action</vt:lpstr>
      <vt:lpstr>Resources</vt:lpstr>
      <vt:lpstr>Evals &amp; Recordings</vt:lpstr>
      <vt:lpstr>Slide 38</vt:lpstr>
    </vt:vector>
  </TitlesOfParts>
  <Manager>&lt;Content Manager Name Here&gt;</Manager>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ES20: Developing Applications for More Than 64 Logical Processors in Windows Server 2008 R2</dc:title>
  <dc:subject>PDC 2008</dc:subject>
  <dc:creator>Arie van der Hoeven</dc:creator>
  <dc:description>Template: David Shadle
Formatting: Andrew Larson, Silver Fox Productions
Event Date: October 27, 2008
Event Location: Los Angeles
Audience: developers, TDMs, IT pros, professionals, devs</dc:description>
  <cp:lastModifiedBy>Michael Leworthy</cp:lastModifiedBy>
  <cp:revision>26</cp:revision>
  <dcterms:created xsi:type="dcterms:W3CDTF">2008-10-08T19:33:23Z</dcterms:created>
  <dcterms:modified xsi:type="dcterms:W3CDTF">2008-11-08T01:49:40Z</dcterms:modified>
</cp:coreProperties>
</file>