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handoutMasterIdLst>
    <p:handoutMasterId r:id="rId30"/>
  </p:handoutMasterIdLst>
  <p:sldIdLst>
    <p:sldId id="257" r:id="rId2"/>
    <p:sldId id="259" r:id="rId3"/>
    <p:sldId id="286" r:id="rId4"/>
    <p:sldId id="283" r:id="rId5"/>
    <p:sldId id="284" r:id="rId6"/>
    <p:sldId id="287" r:id="rId7"/>
    <p:sldId id="285" r:id="rId8"/>
    <p:sldId id="260" r:id="rId9"/>
    <p:sldId id="270" r:id="rId10"/>
    <p:sldId id="290" r:id="rId11"/>
    <p:sldId id="291" r:id="rId12"/>
    <p:sldId id="280" r:id="rId13"/>
    <p:sldId id="278" r:id="rId14"/>
    <p:sldId id="281" r:id="rId15"/>
    <p:sldId id="282" r:id="rId16"/>
    <p:sldId id="263" r:id="rId17"/>
    <p:sldId id="275" r:id="rId18"/>
    <p:sldId id="274" r:id="rId19"/>
    <p:sldId id="288" r:id="rId20"/>
    <p:sldId id="276" r:id="rId21"/>
    <p:sldId id="289" r:id="rId22"/>
    <p:sldId id="302" r:id="rId23"/>
    <p:sldId id="303" r:id="rId24"/>
    <p:sldId id="292" r:id="rId25"/>
    <p:sldId id="294" r:id="rId26"/>
    <p:sldId id="295" r:id="rId27"/>
    <p:sldId id="299" r:id="rId28"/>
  </p:sldIdLst>
  <p:sldSz cx="9144000" cy="6858000" type="screen4x3"/>
  <p:notesSz cx="6794500" cy="9931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3441" autoAdjust="0"/>
    <p:restoredTop sz="82235" autoAdjust="0"/>
  </p:normalViewPr>
  <p:slideViewPr>
    <p:cSldViewPr>
      <p:cViewPr varScale="1">
        <p:scale>
          <a:sx n="80" d="100"/>
          <a:sy n="80" d="100"/>
        </p:scale>
        <p:origin x="-40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100" y="0"/>
            <a:ext cx="2944813" cy="496888"/>
          </a:xfrm>
          <a:prstGeom prst="rect">
            <a:avLst/>
          </a:prstGeom>
        </p:spPr>
        <p:txBody>
          <a:bodyPr vert="horz" lIns="91440" tIns="45720" rIns="91440" bIns="45720" rtlCol="0"/>
          <a:lstStyle>
            <a:lvl1pPr algn="r">
              <a:defRPr sz="1200"/>
            </a:lvl1pPr>
          </a:lstStyle>
          <a:p>
            <a:fld id="{36785866-9F71-483C-971C-169360049C9F}" type="datetimeFigureOut">
              <a:rPr lang="en-US" smtClean="0"/>
              <a:pPr/>
              <a:t>11/17/2008</a:t>
            </a:fld>
            <a:endParaRPr lang="en-US"/>
          </a:p>
        </p:txBody>
      </p:sp>
      <p:sp>
        <p:nvSpPr>
          <p:cNvPr id="4" name="Footer Placeholder 3"/>
          <p:cNvSpPr>
            <a:spLocks noGrp="1"/>
          </p:cNvSpPr>
          <p:nvPr>
            <p:ph type="ftr" sz="quarter" idx="2"/>
          </p:nvPr>
        </p:nvSpPr>
        <p:spPr>
          <a:xfrm>
            <a:off x="0" y="9432925"/>
            <a:ext cx="2944813"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100" y="9432925"/>
            <a:ext cx="2944813" cy="496888"/>
          </a:xfrm>
          <a:prstGeom prst="rect">
            <a:avLst/>
          </a:prstGeom>
        </p:spPr>
        <p:txBody>
          <a:bodyPr vert="horz" lIns="91440" tIns="45720" rIns="91440" bIns="45720" rtlCol="0" anchor="b"/>
          <a:lstStyle>
            <a:lvl1pPr algn="r">
              <a:defRPr sz="1200"/>
            </a:lvl1pPr>
          </a:lstStyle>
          <a:p>
            <a:fld id="{1705BCEB-9262-4C21-B5E7-7A8B65E5F46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6570"/>
          </a:xfrm>
          <a:prstGeom prst="rect">
            <a:avLst/>
          </a:prstGeom>
        </p:spPr>
        <p:txBody>
          <a:bodyPr vert="horz" lIns="91440" tIns="45720" rIns="91440" bIns="45720" rtlCol="0"/>
          <a:lstStyle>
            <a:lvl1pPr algn="r">
              <a:defRPr sz="1200"/>
            </a:lvl1pPr>
          </a:lstStyle>
          <a:p>
            <a:fld id="{7F773033-975D-405C-BB94-5751EE4DE444}" type="datetimeFigureOut">
              <a:rPr lang="en-US" smtClean="0"/>
              <a:pPr/>
              <a:t>11/17/2008</a:t>
            </a:fld>
            <a:endParaRPr lang="en-US"/>
          </a:p>
        </p:txBody>
      </p:sp>
      <p:sp>
        <p:nvSpPr>
          <p:cNvPr id="4" name="Slide Image Placehold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17415"/>
            <a:ext cx="5435600" cy="44691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a:defRPr sz="1200"/>
            </a:lvl1pPr>
          </a:lstStyle>
          <a:p>
            <a:fld id="{398E0CAD-31A8-438A-A029-60278779CEE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microsoft.com/france/formation/nouvelle_certification/default.mspx" TargetMode="External"/><Relationship Id="rId2" Type="http://schemas.openxmlformats.org/officeDocument/2006/relationships/slide" Target="../slides/slide25.xml"/><Relationship Id="rId1" Type="http://schemas.openxmlformats.org/officeDocument/2006/relationships/notesMaster" Target="../notesMasters/notesMaster1.xml"/><Relationship Id="rId4" Type="http://schemas.openxmlformats.org/officeDocument/2006/relationships/hyperlink" Target="http://www.microsoft.com/france/formation/cert/default.mspx"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microsoft.com/france/formation/cours/default.aspx" TargetMode="External"/><Relationship Id="rId2" Type="http://schemas.openxmlformats.org/officeDocument/2006/relationships/slide" Target="../slides/slide26.xml"/><Relationship Id="rId1" Type="http://schemas.openxmlformats.org/officeDocument/2006/relationships/notesMaster" Target="../notesMasters/notesMaster1.xml"/><Relationship Id="rId5" Type="http://schemas.openxmlformats.org/officeDocument/2006/relationships/hyperlink" Target="http://www.microsoft.com/france/formation/debuter/cursus.asp" TargetMode="External"/><Relationship Id="rId4" Type="http://schemas.openxmlformats.org/officeDocument/2006/relationships/hyperlink" Target="http://www.microsoft.com/france/formation/examens/default.aspx"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Cette</a:t>
            </a:r>
            <a:r>
              <a:rPr lang="en-US" dirty="0" smtClean="0"/>
              <a:t> </a:t>
            </a:r>
            <a:r>
              <a:rPr lang="en-US" dirty="0" err="1" smtClean="0"/>
              <a:t>évolution</a:t>
            </a:r>
            <a:r>
              <a:rPr lang="en-US" dirty="0" smtClean="0"/>
              <a:t> </a:t>
            </a:r>
            <a:r>
              <a:rPr lang="en-US" dirty="0" err="1" smtClean="0"/>
              <a:t>d'architecture</a:t>
            </a:r>
            <a:r>
              <a:rPr lang="en-US" dirty="0" smtClean="0"/>
              <a:t> </a:t>
            </a:r>
            <a:r>
              <a:rPr lang="en-US" dirty="0" err="1" smtClean="0"/>
              <a:t>est</a:t>
            </a:r>
            <a:r>
              <a:rPr lang="en-US" dirty="0" smtClean="0"/>
              <a:t> possible grace au</a:t>
            </a:r>
            <a:r>
              <a:rPr lang="en-US" baseline="0" dirty="0" smtClean="0"/>
              <a:t> 64 bits.</a:t>
            </a:r>
          </a:p>
          <a:p>
            <a:r>
              <a:rPr lang="en-US" baseline="0" dirty="0" smtClean="0"/>
              <a:t>Les </a:t>
            </a:r>
            <a:r>
              <a:rPr lang="en-US" baseline="0" dirty="0" err="1" smtClean="0"/>
              <a:t>autres</a:t>
            </a:r>
            <a:r>
              <a:rPr lang="en-US" baseline="0" dirty="0" smtClean="0"/>
              <a:t> drivers qui </a:t>
            </a:r>
            <a:r>
              <a:rPr lang="en-US" baseline="0" dirty="0" err="1" smtClean="0"/>
              <a:t>ont</a:t>
            </a:r>
            <a:r>
              <a:rPr lang="en-US" baseline="0" dirty="0" smtClean="0"/>
              <a:t> </a:t>
            </a:r>
            <a:r>
              <a:rPr lang="en-US" baseline="0" dirty="0" err="1" smtClean="0"/>
              <a:t>poussé</a:t>
            </a:r>
            <a:r>
              <a:rPr lang="en-US" baseline="0" dirty="0" smtClean="0"/>
              <a:t> à </a:t>
            </a:r>
            <a:r>
              <a:rPr lang="en-US" baseline="0" dirty="0" err="1" smtClean="0"/>
              <a:t>cette</a:t>
            </a:r>
            <a:r>
              <a:rPr lang="en-US" baseline="0" dirty="0" smtClean="0"/>
              <a:t> modification </a:t>
            </a:r>
            <a:r>
              <a:rPr lang="en-US" baseline="0" dirty="0" err="1" smtClean="0"/>
              <a:t>d'architecture</a:t>
            </a:r>
            <a:r>
              <a:rPr lang="en-US" baseline="0" dirty="0" smtClean="0"/>
              <a:t> </a:t>
            </a:r>
            <a:r>
              <a:rPr lang="en-US" baseline="0" dirty="0" err="1" smtClean="0"/>
              <a:t>sont</a:t>
            </a:r>
            <a:r>
              <a:rPr lang="en-US" baseline="0" dirty="0" smtClean="0"/>
              <a:t> :</a:t>
            </a:r>
          </a:p>
          <a:p>
            <a:pPr>
              <a:buFontTx/>
              <a:buChar char="-"/>
            </a:pPr>
            <a:r>
              <a:rPr lang="en-US" baseline="0" dirty="0" smtClean="0"/>
              <a:t>La </a:t>
            </a:r>
            <a:r>
              <a:rPr lang="en-US" baseline="0" dirty="0" err="1" smtClean="0"/>
              <a:t>demande</a:t>
            </a:r>
            <a:r>
              <a:rPr lang="en-US" baseline="0" dirty="0" smtClean="0"/>
              <a:t> de </a:t>
            </a:r>
            <a:r>
              <a:rPr lang="en-US" baseline="0" dirty="0" err="1" smtClean="0"/>
              <a:t>nos</a:t>
            </a:r>
            <a:r>
              <a:rPr lang="en-US" baseline="0" dirty="0" smtClean="0"/>
              <a:t> clients de </a:t>
            </a:r>
            <a:r>
              <a:rPr lang="en-US" baseline="0" dirty="0" err="1" smtClean="0"/>
              <a:t>réduire</a:t>
            </a:r>
            <a:r>
              <a:rPr lang="en-US" baseline="0" dirty="0" smtClean="0"/>
              <a:t> le </a:t>
            </a:r>
            <a:r>
              <a:rPr lang="en-US" baseline="0" dirty="0" err="1" smtClean="0"/>
              <a:t>nombre</a:t>
            </a:r>
            <a:r>
              <a:rPr lang="en-US" baseline="0" dirty="0" smtClean="0"/>
              <a:t> de </a:t>
            </a:r>
            <a:r>
              <a:rPr lang="en-US" baseline="0" dirty="0" err="1" smtClean="0"/>
              <a:t>serveurs</a:t>
            </a:r>
            <a:r>
              <a:rPr lang="en-US" baseline="0" dirty="0" smtClean="0"/>
              <a:t>.</a:t>
            </a:r>
          </a:p>
          <a:p>
            <a:pPr>
              <a:buFontTx/>
              <a:buChar char="-"/>
            </a:pPr>
            <a:r>
              <a:rPr lang="en-US" baseline="0" dirty="0" err="1" smtClean="0"/>
              <a:t>Maintenir</a:t>
            </a:r>
            <a:r>
              <a:rPr lang="en-US" baseline="0" dirty="0" smtClean="0"/>
              <a:t> la </a:t>
            </a:r>
            <a:r>
              <a:rPr lang="en-US" baseline="0" dirty="0" err="1" smtClean="0"/>
              <a:t>flexibilité</a:t>
            </a:r>
            <a:endParaRPr lang="en-US" baseline="0" dirty="0" smtClean="0"/>
          </a:p>
        </p:txBody>
      </p:sp>
      <p:sp>
        <p:nvSpPr>
          <p:cNvPr id="4" name="Slide Number Placeholder 3"/>
          <p:cNvSpPr>
            <a:spLocks noGrp="1"/>
          </p:cNvSpPr>
          <p:nvPr>
            <p:ph type="sldNum" sz="quarter" idx="10"/>
          </p:nvPr>
        </p:nvSpPr>
        <p:spPr/>
        <p:txBody>
          <a:bodyPr/>
          <a:lstStyle/>
          <a:p>
            <a:fld id="{398E0CAD-31A8-438A-A029-60278779CEE2}" type="slidenum">
              <a:rPr lang="en-US" smtClean="0"/>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8E0CAD-31A8-438A-A029-60278779CEE2}" type="slidenum">
              <a:rPr lang="en-US" smtClean="0"/>
              <a:pPr/>
              <a:t>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b="1" dirty="0" smtClean="0"/>
              <a:t>ATTENTION </a:t>
            </a:r>
            <a:r>
              <a:rPr lang="en-US" dirty="0" smtClean="0"/>
              <a:t>: </a:t>
            </a:r>
            <a:r>
              <a:rPr lang="en-US" dirty="0" err="1" smtClean="0"/>
              <a:t>Juste</a:t>
            </a:r>
            <a:r>
              <a:rPr lang="en-US" baseline="0" dirty="0" smtClean="0"/>
              <a:t> </a:t>
            </a:r>
            <a:r>
              <a:rPr lang="en-US" baseline="0" dirty="0" err="1" smtClean="0"/>
              <a:t>présenter</a:t>
            </a:r>
            <a:r>
              <a:rPr lang="en-US" baseline="0" dirty="0" smtClean="0"/>
              <a:t> la </a:t>
            </a:r>
            <a:r>
              <a:rPr lang="en-US" baseline="0" dirty="0" err="1" smtClean="0"/>
              <a:t>fonctionnalité</a:t>
            </a:r>
            <a:r>
              <a:rPr lang="en-US" baseline="0" dirty="0" smtClean="0"/>
              <a:t> à </a:t>
            </a:r>
            <a:r>
              <a:rPr lang="en-US" baseline="0" dirty="0" err="1" smtClean="0"/>
              <a:t>cette</a:t>
            </a:r>
            <a:r>
              <a:rPr lang="en-US" baseline="0" dirty="0" smtClean="0"/>
              <a:t> </a:t>
            </a:r>
            <a:r>
              <a:rPr lang="en-US" baseline="0" dirty="0" err="1" smtClean="0"/>
              <a:t>étape</a:t>
            </a:r>
            <a:r>
              <a:rPr lang="en-US" baseline="0" dirty="0" smtClean="0"/>
              <a:t>.</a:t>
            </a:r>
          </a:p>
          <a:p>
            <a:r>
              <a:rPr lang="en-US" baseline="0" dirty="0" err="1" smtClean="0"/>
              <a:t>Garder</a:t>
            </a:r>
            <a:r>
              <a:rPr lang="en-US" baseline="0" dirty="0" smtClean="0"/>
              <a:t> le </a:t>
            </a:r>
            <a:r>
              <a:rPr lang="en-US" baseline="0" dirty="0" err="1" smtClean="0"/>
              <a:t>meilleur</a:t>
            </a:r>
            <a:r>
              <a:rPr lang="en-US" baseline="0" dirty="0" smtClean="0"/>
              <a:t> pour la fin avec le </a:t>
            </a:r>
            <a:r>
              <a:rPr lang="en-US" baseline="0" dirty="0" err="1" smtClean="0"/>
              <a:t>scénario</a:t>
            </a:r>
            <a:r>
              <a:rPr lang="en-US" baseline="0" dirty="0" smtClean="0"/>
              <a:t> </a:t>
            </a:r>
            <a:r>
              <a:rPr lang="en-US" baseline="0" dirty="0" err="1" smtClean="0"/>
              <a:t>d'interopérabilité</a:t>
            </a:r>
            <a:r>
              <a:rPr lang="en-US" baseline="0" dirty="0" smtClean="0"/>
              <a:t> !!!!</a:t>
            </a:r>
          </a:p>
          <a:p>
            <a:endParaRPr lang="en-US" dirty="0"/>
          </a:p>
        </p:txBody>
      </p:sp>
      <p:sp>
        <p:nvSpPr>
          <p:cNvPr id="4" name="Slide Number Placeholder 3"/>
          <p:cNvSpPr>
            <a:spLocks noGrp="1"/>
          </p:cNvSpPr>
          <p:nvPr>
            <p:ph type="sldNum" sz="quarter" idx="10"/>
          </p:nvPr>
        </p:nvSpPr>
        <p:spPr/>
        <p:txBody>
          <a:bodyPr/>
          <a:lstStyle/>
          <a:p>
            <a:fld id="{398E0CAD-31A8-438A-A029-60278779CEE2}" type="slidenum">
              <a:rPr lang="en-US" smtClean="0"/>
              <a:pPr/>
              <a:t>10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30A851FF-BF89-4261-9D58-56F14019E53F}" type="datetime8">
              <a:rPr lang="en-US"/>
              <a:pPr/>
              <a:t>11/17/2008 4:20 PM</a:t>
            </a:fld>
            <a:endParaRPr lang="en-US"/>
          </a:p>
        </p:txBody>
      </p:sp>
      <p:sp>
        <p:nvSpPr>
          <p:cNvPr id="6" name="Rectangle 6"/>
          <p:cNvSpPr>
            <a:spLocks noGrp="1" noChangeArrowheads="1"/>
          </p:cNvSpPr>
          <p:nvPr>
            <p:ph type="ftr" sz="quarter" idx="4"/>
          </p:nvPr>
        </p:nvSpPr>
        <p:spPr>
          <a:ln/>
        </p:spPr>
        <p:txBody>
          <a:bodyPr/>
          <a:lstStyle/>
          <a:p>
            <a:pPr eaLnBrk="1" hangingPunct="1"/>
            <a:r>
              <a:rPr lang="en-US"/>
              <a:t>© 2005 Microsoft Corporation. All rights reserved.</a:t>
            </a:r>
          </a:p>
          <a:p>
            <a:r>
              <a:rPr lang="en-US"/>
              <a:t>This presentation is for informational purposes only. Microsoft makes no warranties, express or implied, in this summary.</a:t>
            </a:r>
          </a:p>
        </p:txBody>
      </p:sp>
      <p:sp>
        <p:nvSpPr>
          <p:cNvPr id="7" name="Rectangle 7"/>
          <p:cNvSpPr>
            <a:spLocks noGrp="1" noChangeArrowheads="1"/>
          </p:cNvSpPr>
          <p:nvPr>
            <p:ph type="sldNum" sz="quarter" idx="5"/>
          </p:nvPr>
        </p:nvSpPr>
        <p:spPr>
          <a:ln/>
        </p:spPr>
        <p:txBody>
          <a:bodyPr/>
          <a:lstStyle/>
          <a:p>
            <a:fld id="{B473315E-CE21-450E-A352-4BB1BF92D4CD}" type="slidenum">
              <a:rPr lang="en-US"/>
              <a:pPr/>
              <a:t>24</a:t>
            </a:fld>
            <a:endParaRPr lang="en-US"/>
          </a:p>
        </p:txBody>
      </p:sp>
      <p:sp>
        <p:nvSpPr>
          <p:cNvPr id="46086" name="Rectangle 6"/>
          <p:cNvSpPr>
            <a:spLocks noGrp="1" noRot="1" noChangeAspect="1" noChangeArrowheads="1" noTextEdit="1"/>
          </p:cNvSpPr>
          <p:nvPr>
            <p:ph type="sldImg"/>
          </p:nvPr>
        </p:nvSpPr>
        <p:spPr>
          <a:ln/>
        </p:spPr>
      </p:sp>
      <p:sp>
        <p:nvSpPr>
          <p:cNvPr id="46087" name="Rectangle 7"/>
          <p:cNvSpPr>
            <a:spLocks noGrp="1" noChangeArrowheads="1"/>
          </p:cNvSpPr>
          <p:nvPr>
            <p:ph type="body" idx="1"/>
          </p:nvPr>
        </p:nvSpPr>
        <p:spPr/>
        <p:txBody>
          <a:bodyPr/>
          <a:lstStyle/>
          <a:p>
            <a:endParaRPr lang="fr-F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a:spcBef>
                <a:spcPct val="50000"/>
              </a:spcBef>
            </a:pPr>
            <a:r>
              <a:rPr lang="fr-FR" sz="1000" dirty="0" smtClean="0"/>
              <a:t>Microsoft a créé </a:t>
            </a:r>
            <a:r>
              <a:rPr lang="fr-FR" sz="1000" b="1" dirty="0" smtClean="0"/>
              <a:t>une nouvelle génération</a:t>
            </a:r>
            <a:r>
              <a:rPr lang="fr-FR" sz="1000" dirty="0" smtClean="0"/>
              <a:t> de certifications pour mieux répondre aux attentes des clients. Avant d’apporter ces changements, nous nous sommes adressés à nos clients pour mieux comprendre ce qu’ils recherchaient. En règle générale, ils nous ont laissé entendre que le programme devait être : </a:t>
            </a:r>
            <a:br>
              <a:rPr lang="fr-FR" sz="1000" dirty="0" smtClean="0"/>
            </a:br>
            <a:r>
              <a:rPr lang="fr-FR" sz="1000" b="1" dirty="0" smtClean="0"/>
              <a:t>- mieux ciblé</a:t>
            </a:r>
            <a:r>
              <a:rPr lang="fr-FR" sz="1000" dirty="0" smtClean="0"/>
              <a:t> et </a:t>
            </a:r>
            <a:r>
              <a:rPr lang="fr-FR" sz="1000" b="1" dirty="0" smtClean="0"/>
              <a:t>plus souple</a:t>
            </a:r>
            <a:r>
              <a:rPr lang="fr-FR" sz="1000" dirty="0" smtClean="0"/>
              <a:t>. </a:t>
            </a:r>
            <a:br>
              <a:rPr lang="fr-FR" sz="1000" dirty="0" smtClean="0"/>
            </a:br>
            <a:r>
              <a:rPr lang="fr-FR" sz="1000" dirty="0" smtClean="0"/>
              <a:t>-</a:t>
            </a:r>
            <a:r>
              <a:rPr lang="fr-FR" sz="1000" b="1" dirty="0" smtClean="0"/>
              <a:t> rigoureux</a:t>
            </a:r>
            <a:r>
              <a:rPr lang="fr-FR" sz="1000" dirty="0" smtClean="0"/>
              <a:t> et </a:t>
            </a:r>
            <a:r>
              <a:rPr lang="fr-FR" sz="1000" b="1" dirty="0" smtClean="0"/>
              <a:t>crédible</a:t>
            </a:r>
            <a:r>
              <a:rPr lang="fr-FR" sz="1000" dirty="0" smtClean="0"/>
              <a:t>. </a:t>
            </a:r>
            <a:br>
              <a:rPr lang="fr-FR" sz="1000" dirty="0" smtClean="0"/>
            </a:br>
            <a:r>
              <a:rPr lang="fr-FR" sz="1000" dirty="0" smtClean="0"/>
              <a:t>-</a:t>
            </a:r>
            <a:r>
              <a:rPr lang="fr-FR" sz="1000" b="1" dirty="0" smtClean="0"/>
              <a:t> simple</a:t>
            </a:r>
            <a:r>
              <a:rPr lang="fr-FR" sz="1000" dirty="0" smtClean="0"/>
              <a:t> et </a:t>
            </a:r>
            <a:r>
              <a:rPr lang="fr-FR" sz="1000" b="1" dirty="0" smtClean="0"/>
              <a:t>approprié</a:t>
            </a:r>
            <a:r>
              <a:rPr lang="fr-FR" sz="1000" dirty="0" smtClean="0"/>
              <a:t>. </a:t>
            </a:r>
          </a:p>
          <a:p>
            <a:pPr>
              <a:spcBef>
                <a:spcPct val="50000"/>
              </a:spcBef>
            </a:pPr>
            <a:endParaRPr lang="fr-FR" sz="1000" dirty="0" smtClean="0"/>
          </a:p>
          <a:p>
            <a:pPr>
              <a:spcBef>
                <a:spcPct val="50000"/>
              </a:spcBef>
            </a:pPr>
            <a:r>
              <a:rPr lang="fr-FR" sz="1000" dirty="0" smtClean="0"/>
              <a:t>Nous vous proposons donc un programme de certification : 4 séries (technologie, métier, master, architecture) et 5 titres adaptés (technique, It pro, développeurs…) et ciblés à chaque métier. </a:t>
            </a:r>
            <a:br>
              <a:rPr lang="fr-FR" sz="1000" dirty="0" smtClean="0"/>
            </a:br>
            <a:endParaRPr lang="fr-FR" sz="1000" dirty="0" smtClean="0"/>
          </a:p>
          <a:p>
            <a:pPr>
              <a:spcBef>
                <a:spcPct val="50000"/>
              </a:spcBef>
              <a:buFontTx/>
              <a:buChar char="•"/>
            </a:pPr>
            <a:r>
              <a:rPr lang="fr-FR" dirty="0" smtClean="0">
                <a:latin typeface="Calibri" pitchFamily="34" charset="0"/>
              </a:rPr>
              <a:t>Les examens de nouvelle génération comprend uniquement les cursus des produits de version à partir de 2005 (SQL Server 2005, Exchange Server 2007, Windows Server 2008…) </a:t>
            </a:r>
            <a:r>
              <a:rPr lang="fr-FR" sz="1000" dirty="0" smtClean="0">
                <a:hlinkClick r:id="rId3" tooltip="http://www.microsoft.com/france/formation/nouvelle_certification/default.mspx"/>
              </a:rPr>
              <a:t>http://www.microsoft.com/france/formation/nouvelle_certification/default.mspx</a:t>
            </a:r>
            <a:r>
              <a:rPr lang="en-US" dirty="0" smtClean="0">
                <a:latin typeface="Calibri" pitchFamily="34" charset="0"/>
              </a:rPr>
              <a:t> </a:t>
            </a:r>
          </a:p>
          <a:p>
            <a:pPr>
              <a:spcBef>
                <a:spcPct val="50000"/>
              </a:spcBef>
            </a:pPr>
            <a:endParaRPr lang="fr-FR" sz="1000" dirty="0" smtClean="0"/>
          </a:p>
          <a:p>
            <a:pPr>
              <a:spcBef>
                <a:spcPct val="50000"/>
              </a:spcBef>
              <a:buFontTx/>
              <a:buChar char="•"/>
            </a:pPr>
            <a:r>
              <a:rPr lang="fr-FR" dirty="0" smtClean="0">
                <a:latin typeface="Calibri" pitchFamily="34" charset="0"/>
              </a:rPr>
              <a:t>L’ancien programme avec les anciens cursus de certification est toujours d’actualité (MCSE,MCSA Windows Server 2003..)</a:t>
            </a:r>
          </a:p>
          <a:p>
            <a:pPr>
              <a:spcBef>
                <a:spcPct val="50000"/>
              </a:spcBef>
            </a:pPr>
            <a:endParaRPr lang="fr-FR" sz="1000" dirty="0" smtClean="0"/>
          </a:p>
          <a:p>
            <a:pPr>
              <a:spcBef>
                <a:spcPct val="50000"/>
              </a:spcBef>
              <a:buFontTx/>
              <a:buChar char="•"/>
            </a:pPr>
            <a:r>
              <a:rPr lang="fr-FR" dirty="0" smtClean="0">
                <a:latin typeface="Calibri" pitchFamily="34" charset="0"/>
              </a:rPr>
              <a:t>Les examens seront mis à jour au fur et à mesure ! </a:t>
            </a:r>
          </a:p>
          <a:p>
            <a:pPr>
              <a:spcBef>
                <a:spcPct val="50000"/>
              </a:spcBef>
            </a:pPr>
            <a:endParaRPr lang="fr-FR" sz="1000" dirty="0" smtClean="0"/>
          </a:p>
          <a:p>
            <a:pPr>
              <a:spcBef>
                <a:spcPct val="50000"/>
              </a:spcBef>
              <a:buFontTx/>
              <a:buChar char="•"/>
            </a:pPr>
            <a:r>
              <a:rPr lang="fr-FR" dirty="0" smtClean="0">
                <a:latin typeface="Calibri" pitchFamily="34" charset="0"/>
              </a:rPr>
              <a:t>Plus d’infos : </a:t>
            </a:r>
            <a:r>
              <a:rPr lang="en-US" sz="1000" dirty="0" smtClean="0">
                <a:hlinkClick r:id="rId4" tooltip="http://www.microsoft.com/france/formation/cert/default.mspx"/>
              </a:rPr>
              <a:t>http://www.microsoft.com/france/formation/cert/default.mspx</a:t>
            </a:r>
            <a:r>
              <a:rPr lang="en-US" dirty="0" smtClean="0">
                <a:latin typeface="Calibri" pitchFamily="34" charset="0"/>
              </a:rPr>
              <a:t> </a:t>
            </a:r>
          </a:p>
          <a:p>
            <a:endParaRPr lang="fr-FR" dirty="0" smtClean="0"/>
          </a:p>
        </p:txBody>
      </p:sp>
      <p:sp>
        <p:nvSpPr>
          <p:cNvPr id="4" name="Slide Number Placeholder 3"/>
          <p:cNvSpPr>
            <a:spLocks noGrp="1"/>
          </p:cNvSpPr>
          <p:nvPr>
            <p:ph type="sldNum" sz="quarter" idx="5"/>
          </p:nvPr>
        </p:nvSpPr>
        <p:spPr/>
        <p:txBody>
          <a:bodyPr/>
          <a:lstStyle/>
          <a:p>
            <a:fld id="{82855A47-C026-4F55-B847-31CA5623E01B}" type="slidenum">
              <a:rPr lang="fr-FR"/>
              <a:pPr/>
              <a:t>25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ce réservé de l'image des diapositives 1"/>
          <p:cNvSpPr>
            <a:spLocks noGrp="1" noRot="1" noChangeAspect="1" noTextEdit="1"/>
          </p:cNvSpPr>
          <p:nvPr>
            <p:ph type="sldImg"/>
          </p:nvPr>
        </p:nvSpPr>
        <p:spPr>
          <a:ln/>
        </p:spPr>
      </p:sp>
      <p:sp>
        <p:nvSpPr>
          <p:cNvPr id="3" name="Espace réservé des commentaires 2"/>
          <p:cNvSpPr>
            <a:spLocks noGrp="1"/>
          </p:cNvSpPr>
          <p:nvPr>
            <p:ph type="body" idx="1"/>
          </p:nvPr>
        </p:nvSpPr>
        <p:spPr/>
        <p:txBody>
          <a:bodyPr>
            <a:normAutofit/>
          </a:bodyPr>
          <a:lstStyle/>
          <a:p>
            <a:pPr eaLnBrk="1" hangingPunct="1">
              <a:lnSpc>
                <a:spcPct val="90000"/>
              </a:lnSpc>
              <a:spcBef>
                <a:spcPct val="0"/>
              </a:spcBef>
            </a:pPr>
            <a:r>
              <a:rPr lang="fr-FR" dirty="0" smtClean="0"/>
              <a:t>Pour valider un cursus de certification, il faut obtenir un examen pour valider une certification technique.</a:t>
            </a:r>
          </a:p>
          <a:p>
            <a:pPr eaLnBrk="1" hangingPunct="1">
              <a:lnSpc>
                <a:spcPct val="90000"/>
              </a:lnSpc>
              <a:spcBef>
                <a:spcPct val="0"/>
              </a:spcBef>
            </a:pPr>
            <a:endParaRPr lang="fr-FR" dirty="0" smtClean="0"/>
          </a:p>
          <a:p>
            <a:pPr eaLnBrk="1" hangingPunct="1">
              <a:lnSpc>
                <a:spcPct val="90000"/>
              </a:lnSpc>
              <a:spcBef>
                <a:spcPct val="0"/>
              </a:spcBef>
            </a:pPr>
            <a:r>
              <a:rPr lang="fr-FR" b="1" dirty="0" smtClean="0"/>
              <a:t>Offre de certification Seconde chance : </a:t>
            </a:r>
          </a:p>
          <a:p>
            <a:pPr eaLnBrk="1" hangingPunct="1">
              <a:lnSpc>
                <a:spcPct val="90000"/>
              </a:lnSpc>
              <a:spcBef>
                <a:spcPct val="0"/>
              </a:spcBef>
            </a:pPr>
            <a:r>
              <a:rPr lang="fr-FR" dirty="0" smtClean="0"/>
              <a:t>Microsoft vous propose de bénéficier d’un second passage gratuitement si vous ne réussissez pas votre premier passage.</a:t>
            </a:r>
          </a:p>
          <a:p>
            <a:pPr eaLnBrk="1" hangingPunct="1">
              <a:lnSpc>
                <a:spcPct val="90000"/>
              </a:lnSpc>
              <a:spcBef>
                <a:spcPct val="0"/>
              </a:spcBef>
            </a:pPr>
            <a:r>
              <a:rPr lang="fr-FR" dirty="0" smtClean="0"/>
              <a:t>Pour plus d’informations, visitez le site formation et certification  www.microsoft.com/france/formation</a:t>
            </a:r>
          </a:p>
          <a:p>
            <a:pPr eaLnBrk="1" hangingPunct="1">
              <a:lnSpc>
                <a:spcPct val="90000"/>
              </a:lnSpc>
              <a:spcBef>
                <a:spcPct val="0"/>
              </a:spcBef>
            </a:pPr>
            <a:endParaRPr lang="fr-FR" b="1" dirty="0" smtClean="0"/>
          </a:p>
          <a:p>
            <a:pPr eaLnBrk="1" hangingPunct="1">
              <a:lnSpc>
                <a:spcPct val="90000"/>
              </a:lnSpc>
              <a:spcBef>
                <a:spcPct val="0"/>
              </a:spcBef>
            </a:pPr>
            <a:r>
              <a:rPr lang="fr-FR" dirty="0" smtClean="0"/>
              <a:t>Le guide de préparation à l’examen vous indique quels sont les pré-requis pour passer cet examen.</a:t>
            </a:r>
          </a:p>
          <a:p>
            <a:pPr eaLnBrk="1" hangingPunct="1">
              <a:lnSpc>
                <a:spcPct val="90000"/>
              </a:lnSpc>
              <a:spcBef>
                <a:spcPct val="0"/>
              </a:spcBef>
            </a:pPr>
            <a:endParaRPr lang="fr-FR" b="1" dirty="0" smtClean="0"/>
          </a:p>
          <a:p>
            <a:pPr eaLnBrk="1" hangingPunct="1">
              <a:lnSpc>
                <a:spcPct val="90000"/>
              </a:lnSpc>
              <a:spcBef>
                <a:spcPct val="0"/>
              </a:spcBef>
            </a:pPr>
            <a:r>
              <a:rPr lang="fr-FR" b="1" dirty="0" smtClean="0"/>
              <a:t>Site formation &amp; Certification est un site qui vous donne toutes les informations concernant les formations et examens disponibles, la liste des centres de formation (CPLS), centre de test Prometric de votre région et les offres de certifications disponibles….</a:t>
            </a:r>
          </a:p>
          <a:p>
            <a:pPr eaLnBrk="1" hangingPunct="1">
              <a:lnSpc>
                <a:spcPct val="90000"/>
              </a:lnSpc>
              <a:spcBef>
                <a:spcPct val="0"/>
              </a:spcBef>
            </a:pPr>
            <a:r>
              <a:rPr lang="fr-FR" dirty="0" smtClean="0"/>
              <a:t>Pour choisir ceux qui vous correspondent le mieux, vous avez la possibilité de sélectionner : </a:t>
            </a:r>
            <a:r>
              <a:rPr lang="fr-FR" dirty="0" smtClean="0">
                <a:hlinkClick r:id="rId3" action="ppaction://hlinkfile"/>
              </a:rPr>
              <a:t>une formation</a:t>
            </a:r>
            <a:r>
              <a:rPr lang="fr-FR" dirty="0" smtClean="0"/>
              <a:t> ou </a:t>
            </a:r>
            <a:r>
              <a:rPr lang="fr-FR" dirty="0" smtClean="0">
                <a:hlinkClick r:id="rId4" action="ppaction://hlinkfile"/>
              </a:rPr>
              <a:t>un examen</a:t>
            </a:r>
            <a:r>
              <a:rPr lang="fr-FR" dirty="0" smtClean="0"/>
              <a:t> sur un produit ou une technologie spécifique, </a:t>
            </a:r>
            <a:r>
              <a:rPr lang="fr-FR" dirty="0" smtClean="0">
                <a:hlinkClick r:id="rId5" action="ppaction://hlinkfile"/>
              </a:rPr>
              <a:t>le cursus correspondant à votre métier</a:t>
            </a:r>
            <a:r>
              <a:rPr lang="fr-FR" dirty="0" smtClean="0"/>
              <a:t>, le centre de formation le plus proche de chez vous. </a:t>
            </a:r>
          </a:p>
          <a:p>
            <a:pPr eaLnBrk="1" hangingPunct="1">
              <a:lnSpc>
                <a:spcPct val="90000"/>
              </a:lnSpc>
              <a:spcBef>
                <a:spcPct val="0"/>
              </a:spcBef>
            </a:pPr>
            <a:endParaRPr lang="fr-FR" b="1" dirty="0" smtClean="0"/>
          </a:p>
          <a:p>
            <a:pPr eaLnBrk="1" hangingPunct="1">
              <a:lnSpc>
                <a:spcPct val="90000"/>
              </a:lnSpc>
              <a:spcBef>
                <a:spcPct val="0"/>
              </a:spcBef>
            </a:pPr>
            <a:r>
              <a:rPr lang="fr-FR" b="1" dirty="0" smtClean="0"/>
              <a:t>Forums certifications : </a:t>
            </a:r>
            <a:r>
              <a:rPr lang="fr-FR" dirty="0" smtClean="0"/>
              <a:t>Il existe depuis peu deux forums dédiés à la certification technique Microsoft. Vous pouvez échanger et discuter autour des certifications développeurs (MCTS et MCPD) et des mises à niveau (pour les MCAD et MCSD).</a:t>
            </a:r>
          </a:p>
          <a:p>
            <a:pPr eaLnBrk="1" hangingPunct="1">
              <a:lnSpc>
                <a:spcPct val="90000"/>
              </a:lnSpc>
              <a:spcBef>
                <a:spcPct val="0"/>
              </a:spcBef>
            </a:pPr>
            <a:r>
              <a:rPr lang="fr-FR" dirty="0" smtClean="0"/>
              <a:t>Vous pouvez également échanger et discuter autour des certifications IT (MCTS et MCITP) et des mises à niveau (pour les MCDST, MCDBA, MCSA et MCSE) </a:t>
            </a:r>
          </a:p>
          <a:p>
            <a:pPr>
              <a:lnSpc>
                <a:spcPct val="90000"/>
              </a:lnSpc>
            </a:pPr>
            <a:endParaRPr lang="fr-FR" dirty="0" smtClean="0"/>
          </a:p>
          <a:p>
            <a:pPr eaLnBrk="1" hangingPunct="1">
              <a:lnSpc>
                <a:spcPct val="90000"/>
              </a:lnSpc>
            </a:pPr>
            <a:r>
              <a:rPr lang="fr-FR" dirty="0" smtClean="0"/>
              <a:t>Si vous avez des questions sur la certification individuelle, l’équipe formation et certification se tient à votre écoute, contactez nous par courriel.</a:t>
            </a:r>
          </a:p>
        </p:txBody>
      </p:sp>
      <p:sp>
        <p:nvSpPr>
          <p:cNvPr id="4" name="Espace réservé du numéro de diapositive 3"/>
          <p:cNvSpPr>
            <a:spLocks noGrp="1"/>
          </p:cNvSpPr>
          <p:nvPr>
            <p:ph type="sldNum" sz="quarter" idx="5"/>
          </p:nvPr>
        </p:nvSpPr>
        <p:spPr/>
        <p:txBody>
          <a:bodyPr/>
          <a:lstStyle/>
          <a:p>
            <a:fld id="{E226ECB7-A711-44C6-B92A-09F7E27EDBFB}" type="slidenum">
              <a:rPr lang="en-GB"/>
              <a:pPr/>
              <a:t>26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11/17/2008 4:20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
        <p:nvSpPr>
          <p:cNvPr id="12" name="Slide Image Placeholder 11"/>
          <p:cNvSpPr>
            <a:spLocks noGrp="1" noRot="1" noChangeAspect="1"/>
          </p:cNvSpPr>
          <p:nvPr>
            <p:ph type="sldImg"/>
          </p:nvPr>
        </p:nvSpPr>
        <p:spPr>
          <a:xfrm>
            <a:off x="1520900" y="496570"/>
            <a:ext cx="3702373" cy="3043216"/>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hyperlink" Target="http://microsoft.com/technet" TargetMode="External"/><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 name="Slide Number Placeholder 6"/>
          <p:cNvSpPr txBox="1">
            <a:spLocks/>
          </p:cNvSpPr>
          <p:nvPr/>
        </p:nvSpPr>
        <p:spPr>
          <a:xfrm>
            <a:off x="95250" y="6400800"/>
            <a:ext cx="2133600" cy="365125"/>
          </a:xfrm>
          <a:prstGeom prst="rect">
            <a:avLst/>
          </a:prstGeom>
        </p:spPr>
        <p:txBody>
          <a:bodyPr lIns="0" tIns="0" rIns="0" bIns="0" anchor="b"/>
          <a:lstStyle>
            <a:lvl1pPr algn="r">
              <a:defRPr sz="1200">
                <a:solidFill>
                  <a:schemeClr val="tx1">
                    <a:tint val="75000"/>
                  </a:schemeClr>
                </a:solidFill>
              </a:defRPr>
            </a:lvl1pPr>
          </a:lstStyle>
          <a:p>
            <a:pPr algn="l" defTabSz="914363" fontAlgn="auto">
              <a:spcBef>
                <a:spcPts val="0"/>
              </a:spcBef>
              <a:spcAft>
                <a:spcPts val="0"/>
              </a:spcAft>
              <a:defRPr/>
            </a:pPr>
            <a:fld id="{6860D0F6-59BF-4625-9827-1C5070996C03}" type="slidenum">
              <a:rPr lang="en-US" sz="1400" smtClean="0">
                <a:solidFill>
                  <a:srgbClr val="99C8DF"/>
                </a:solidFill>
                <a:latin typeface="+mn-lt"/>
              </a:rPr>
              <a:pPr algn="l" defTabSz="914363" fontAlgn="auto">
                <a:spcBef>
                  <a:spcPts val="0"/>
                </a:spcBef>
                <a:spcAft>
                  <a:spcPts val="0"/>
                </a:spcAft>
                <a:defRPr/>
              </a:pPr>
              <a:t>‹#›</a:t>
            </a:fld>
            <a:endParaRPr lang="en-US" sz="1400" dirty="0">
              <a:solidFill>
                <a:srgbClr val="99C8DF"/>
              </a:solidFill>
              <a:latin typeface="+mn-lt"/>
            </a:endParaRPr>
          </a:p>
        </p:txBody>
      </p:sp>
      <p:sp>
        <p:nvSpPr>
          <p:cNvPr id="2" name="Title 1"/>
          <p:cNvSpPr>
            <a:spLocks noGrp="1"/>
          </p:cNvSpPr>
          <p:nvPr>
            <p:ph type="ctrTitle"/>
          </p:nvPr>
        </p:nvSpPr>
        <p:spPr>
          <a:xfrm>
            <a:off x="729663" y="1416051"/>
            <a:ext cx="7681913" cy="1523495"/>
          </a:xfrm>
        </p:spPr>
        <p:txBody>
          <a:bodyPr anchor="ctr">
            <a:noAutofit/>
          </a:bodyPr>
          <a:lstStyle>
            <a:lvl1pPr>
              <a:lnSpc>
                <a:spcPct val="90000"/>
              </a:lnSpc>
              <a:defRPr sz="4800">
                <a:solidFill>
                  <a:schemeClr val="tx1"/>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29663" y="3657601"/>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8" name="Text Placeholder 7"/>
          <p:cNvSpPr>
            <a:spLocks noGrp="1"/>
          </p:cNvSpPr>
          <p:nvPr>
            <p:ph type="body" sz="quarter" idx="10"/>
          </p:nvPr>
        </p:nvSpPr>
        <p:spPr>
          <a:xfrm>
            <a:off x="733425" y="228600"/>
            <a:ext cx="3838575" cy="276999"/>
          </a:xfrm>
        </p:spPr>
        <p:txBody>
          <a:bodyPr/>
          <a:lstStyle>
            <a:lvl1pPr>
              <a:buFont typeface="Arial" pitchFamily="34" charset="0"/>
              <a:buNone/>
              <a:defRPr sz="2000">
                <a:solidFill>
                  <a:schemeClr val="tx1"/>
                </a:solidFill>
              </a:defRPr>
            </a:lvl1pPr>
          </a:lstStyle>
          <a:p>
            <a:pPr lvl="0"/>
            <a:r>
              <a:rPr lang="en-US" smtClean="0"/>
              <a:t>Click to edit Master text styles</a:t>
            </a:r>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resentation Outline">
    <p:bg bwMode="black">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4" name="Slide Number Placeholder 6"/>
          <p:cNvSpPr txBox="1">
            <a:spLocks/>
          </p:cNvSpPr>
          <p:nvPr/>
        </p:nvSpPr>
        <p:spPr>
          <a:xfrm>
            <a:off x="95250" y="6400800"/>
            <a:ext cx="2133600" cy="365125"/>
          </a:xfrm>
          <a:prstGeom prst="rect">
            <a:avLst/>
          </a:prstGeom>
        </p:spPr>
        <p:txBody>
          <a:bodyPr lIns="0" tIns="0" rIns="0" bIns="0" anchor="b"/>
          <a:lstStyle>
            <a:lvl1pPr algn="r">
              <a:defRPr sz="1200">
                <a:solidFill>
                  <a:schemeClr val="tx1">
                    <a:tint val="75000"/>
                  </a:schemeClr>
                </a:solidFill>
              </a:defRPr>
            </a:lvl1pPr>
          </a:lstStyle>
          <a:p>
            <a:pPr algn="l" defTabSz="914363" fontAlgn="auto">
              <a:spcBef>
                <a:spcPts val="0"/>
              </a:spcBef>
              <a:spcAft>
                <a:spcPts val="0"/>
              </a:spcAft>
              <a:defRPr/>
            </a:pPr>
            <a:fld id="{189840CD-5DFC-4651-B83A-3B039436C57E}" type="slidenum">
              <a:rPr lang="en-US" sz="1400" smtClean="0">
                <a:solidFill>
                  <a:srgbClr val="000000"/>
                </a:solidFill>
                <a:latin typeface="+mn-lt"/>
              </a:rPr>
              <a:pPr algn="l" defTabSz="914363" fontAlgn="auto">
                <a:spcBef>
                  <a:spcPts val="0"/>
                </a:spcBef>
                <a:spcAft>
                  <a:spcPts val="0"/>
                </a:spcAft>
                <a:defRPr/>
              </a:pPr>
              <a:t>‹#›</a:t>
            </a:fld>
            <a:endParaRPr lang="en-US" sz="1400" dirty="0">
              <a:solidFill>
                <a:srgbClr val="000000"/>
              </a:solidFill>
              <a:latin typeface="+mn-lt"/>
            </a:endParaRPr>
          </a:p>
        </p:txBody>
      </p:sp>
      <p:sp>
        <p:nvSpPr>
          <p:cNvPr id="5" name="Text Box 4"/>
          <p:cNvSpPr txBox="1">
            <a:spLocks noChangeArrowheads="1"/>
          </p:cNvSpPr>
          <p:nvPr/>
        </p:nvSpPr>
        <p:spPr bwMode="auto">
          <a:xfrm>
            <a:off x="381000" y="927100"/>
            <a:ext cx="8382000" cy="885825"/>
          </a:xfrm>
          <a:prstGeom prst="rect">
            <a:avLst/>
          </a:prstGeom>
          <a:solidFill>
            <a:srgbClr val="FFFF99"/>
          </a:solidFill>
          <a:ln w="38100">
            <a:solidFill>
              <a:srgbClr val="FFFF00"/>
            </a:solidFill>
            <a:miter lim="800000"/>
            <a:headEnd/>
            <a:tailEnd/>
          </a:ln>
        </p:spPr>
        <p:txBody>
          <a:bodyPr lIns="91436" tIns="45718" rIns="91436" bIns="45718"/>
          <a:lstStyle/>
          <a:p>
            <a:pPr defTabSz="914363" fontAlgn="auto">
              <a:spcBef>
                <a:spcPts val="0"/>
              </a:spcBef>
              <a:spcAft>
                <a:spcPts val="0"/>
              </a:spcAft>
              <a:defRPr/>
            </a:pPr>
            <a:r>
              <a:rPr lang="en-US" dirty="0">
                <a:solidFill>
                  <a:srgbClr val="990033"/>
                </a:solidFill>
                <a:latin typeface="+mn-lt"/>
              </a:rPr>
              <a:t>Speaker instructions: </a:t>
            </a:r>
            <a:r>
              <a:rPr lang="en-US" sz="1600" dirty="0">
                <a:solidFill>
                  <a:srgbClr val="000000"/>
                </a:solidFill>
                <a:latin typeface="+mn-lt"/>
              </a:rPr>
              <a:t>Complete this slide to assist your SME (subject matter expert) in evaluating your presentation flow, topic coverage, demo integration and alignment of content to your session description and level. </a:t>
            </a:r>
          </a:p>
          <a:p>
            <a:pPr defTabSz="914363" fontAlgn="auto">
              <a:lnSpc>
                <a:spcPct val="90000"/>
              </a:lnSpc>
              <a:spcBef>
                <a:spcPct val="20000"/>
              </a:spcBef>
              <a:spcAft>
                <a:spcPts val="0"/>
              </a:spcAft>
              <a:defRPr/>
            </a:pPr>
            <a:endParaRPr lang="en-US" dirty="0">
              <a:solidFill>
                <a:srgbClr val="990033"/>
              </a:solidFill>
              <a:latin typeface="+mn-lt"/>
            </a:endParaRPr>
          </a:p>
        </p:txBody>
      </p:sp>
      <p:sp>
        <p:nvSpPr>
          <p:cNvPr id="2" name="Title 1"/>
          <p:cNvSpPr>
            <a:spLocks noGrp="1"/>
          </p:cNvSpPr>
          <p:nvPr>
            <p:ph type="title"/>
          </p:nvPr>
        </p:nvSpPr>
        <p:spPr bwMode="white"/>
        <p:txBody>
          <a:bodyPr/>
          <a:lstStyle>
            <a:lvl1pPr marL="0" marR="0" indent="0" defTabSz="914363" rtl="0" eaLnBrk="1" fontAlgn="auto" latinLnBrk="0" hangingPunct="1">
              <a:lnSpc>
                <a:spcPct val="90000"/>
              </a:lnSpc>
              <a:spcBef>
                <a:spcPct val="0"/>
              </a:spcBef>
              <a:spcAft>
                <a:spcPts val="0"/>
              </a:spcAft>
              <a:tabLst/>
              <a:defRPr/>
            </a:lvl1pPr>
          </a:lstStyle>
          <a:p>
            <a:pPr lvl="0"/>
            <a:r>
              <a:rPr lang="en-US" noProof="0" smtClean="0"/>
              <a:t>Click to edit Master title style</a:t>
            </a:r>
            <a:endParaRPr lang="en-US" noProof="0" dirty="0"/>
          </a:p>
        </p:txBody>
      </p:sp>
      <p:sp>
        <p:nvSpPr>
          <p:cNvPr id="6" name="Text Placeholder 5"/>
          <p:cNvSpPr>
            <a:spLocks noGrp="1"/>
          </p:cNvSpPr>
          <p:nvPr>
            <p:ph type="body" sz="quarter" idx="10"/>
          </p:nvPr>
        </p:nvSpPr>
        <p:spPr bwMode="white">
          <a:xfrm>
            <a:off x="381000" y="1905000"/>
            <a:ext cx="8382000" cy="3981624"/>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Resources for IT Professionals">
    <p:spTree>
      <p:nvGrpSpPr>
        <p:cNvPr id="1" name=""/>
        <p:cNvGrpSpPr/>
        <p:nvPr/>
      </p:nvGrpSpPr>
      <p:grpSpPr>
        <a:xfrm>
          <a:off x="0" y="0"/>
          <a:ext cx="0" cy="0"/>
          <a:chOff x="0" y="0"/>
          <a:chExt cx="0" cy="0"/>
        </a:xfrm>
      </p:grpSpPr>
      <p:sp>
        <p:nvSpPr>
          <p:cNvPr id="2" name="Rounded Rectangle 20"/>
          <p:cNvSpPr/>
          <p:nvPr/>
        </p:nvSpPr>
        <p:spPr bwMode="auto">
          <a:xfrm>
            <a:off x="-34925" y="990600"/>
            <a:ext cx="91440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p>
            <a:pPr algn="ctr" defTabSz="914099">
              <a:defRPr/>
            </a:pPr>
            <a:endParaRPr lang="en-US" sz="1600" dirty="0">
              <a:solidFill>
                <a:srgbClr val="FFFFFF"/>
              </a:solidFill>
              <a:effectLst>
                <a:outerShdw blurRad="38100" dist="38100" dir="2700000" algn="tl">
                  <a:srgbClr val="000000">
                    <a:alpha val="43137"/>
                  </a:srgbClr>
                </a:outerShdw>
              </a:effectLst>
              <a:latin typeface="Segoe" pitchFamily="34" charset="0"/>
            </a:endParaRPr>
          </a:p>
        </p:txBody>
      </p:sp>
      <p:sp>
        <p:nvSpPr>
          <p:cNvPr id="3" name="Rounded Rectangle 22"/>
          <p:cNvSpPr/>
          <p:nvPr/>
        </p:nvSpPr>
        <p:spPr bwMode="auto">
          <a:xfrm>
            <a:off x="-34925" y="3429000"/>
            <a:ext cx="58674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p>
            <a:pPr algn="ctr" defTabSz="914099">
              <a:defRPr/>
            </a:pPr>
            <a:endParaRPr lang="en-US" sz="1600" dirty="0">
              <a:solidFill>
                <a:srgbClr val="FFFFFF"/>
              </a:solidFill>
              <a:effectLst>
                <a:outerShdw blurRad="38100" dist="38100" dir="2700000" algn="tl">
                  <a:srgbClr val="000000">
                    <a:alpha val="43137"/>
                  </a:srgbClr>
                </a:outerShdw>
              </a:effectLst>
              <a:latin typeface="Segoe" pitchFamily="34" charset="0"/>
            </a:endParaRPr>
          </a:p>
        </p:txBody>
      </p:sp>
      <p:pic>
        <p:nvPicPr>
          <p:cNvPr id="4" name="Picture 23" descr="TechNet.png"/>
          <p:cNvPicPr>
            <a:picLocks noChangeAspect="1"/>
          </p:cNvPicPr>
          <p:nvPr/>
        </p:nvPicPr>
        <p:blipFill>
          <a:blip r:embed="rId2" cstate="print"/>
          <a:srcRect/>
          <a:stretch>
            <a:fillRect/>
          </a:stretch>
        </p:blipFill>
        <p:spPr bwMode="invGray">
          <a:xfrm>
            <a:off x="727075" y="1066800"/>
            <a:ext cx="3624263" cy="738187"/>
          </a:xfrm>
          <a:prstGeom prst="rect">
            <a:avLst/>
          </a:prstGeom>
          <a:noFill/>
          <a:ln w="9525">
            <a:noFill/>
            <a:miter lim="800000"/>
            <a:headEnd/>
            <a:tailEnd/>
          </a:ln>
        </p:spPr>
      </p:pic>
      <p:grpSp>
        <p:nvGrpSpPr>
          <p:cNvPr id="5" name="Group 29"/>
          <p:cNvGrpSpPr>
            <a:grpSpLocks/>
          </p:cNvGrpSpPr>
          <p:nvPr/>
        </p:nvGrpSpPr>
        <p:grpSpPr bwMode="auto">
          <a:xfrm>
            <a:off x="193675" y="1247775"/>
            <a:ext cx="457200" cy="457200"/>
            <a:chOff x="0" y="1400175"/>
            <a:chExt cx="457200" cy="457200"/>
          </a:xfrm>
        </p:grpSpPr>
        <p:sp>
          <p:nvSpPr>
            <p:cNvPr id="6" name="Oval 25"/>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anchor="ctr"/>
            <a:lstStyle/>
            <a:p>
              <a:pPr algn="ctr" defTabSz="914400" fontAlgn="auto">
                <a:spcBef>
                  <a:spcPts val="0"/>
                </a:spcBef>
                <a:spcAft>
                  <a:spcPts val="0"/>
                </a:spcAft>
                <a:defRPr/>
              </a:pPr>
              <a:endParaRPr lang="en-US" kern="0" dirty="0">
                <a:solidFill>
                  <a:sysClr val="window" lastClr="FFFFFF"/>
                </a:solidFill>
                <a:latin typeface="Calibri"/>
              </a:endParaRPr>
            </a:p>
          </p:txBody>
        </p:sp>
        <p:sp>
          <p:nvSpPr>
            <p:cNvPr id="7" name="Oval 26"/>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anchor="ctr"/>
            <a:lstStyle/>
            <a:p>
              <a:pPr algn="ctr" defTabSz="914400" fontAlgn="auto">
                <a:spcBef>
                  <a:spcPts val="0"/>
                </a:spcBef>
                <a:spcAft>
                  <a:spcPts val="0"/>
                </a:spcAft>
                <a:defRPr/>
              </a:pPr>
              <a:endParaRPr lang="en-US" kern="0" dirty="0">
                <a:solidFill>
                  <a:sysClr val="window" lastClr="FFFFFF"/>
                </a:solidFill>
                <a:latin typeface="Calibri"/>
              </a:endParaRPr>
            </a:p>
          </p:txBody>
        </p:sp>
        <p:sp>
          <p:nvSpPr>
            <p:cNvPr id="8" name="Oval 27"/>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anchor="ctr"/>
            <a:lstStyle/>
            <a:p>
              <a:pPr algn="ctr" defTabSz="914400" fontAlgn="auto">
                <a:spcBef>
                  <a:spcPts val="0"/>
                </a:spcBef>
                <a:spcAft>
                  <a:spcPts val="0"/>
                </a:spcAft>
                <a:defRPr/>
              </a:pPr>
              <a:endParaRPr lang="en-US" kern="0" dirty="0">
                <a:solidFill>
                  <a:sysClr val="window" lastClr="FFFFFF"/>
                </a:solidFill>
                <a:latin typeface="Calibri"/>
              </a:endParaRPr>
            </a:p>
          </p:txBody>
        </p:sp>
      </p:grpSp>
      <p:grpSp>
        <p:nvGrpSpPr>
          <p:cNvPr id="9" name="Group 33"/>
          <p:cNvGrpSpPr>
            <a:grpSpLocks/>
          </p:cNvGrpSpPr>
          <p:nvPr/>
        </p:nvGrpSpPr>
        <p:grpSpPr bwMode="auto">
          <a:xfrm>
            <a:off x="193675" y="3671888"/>
            <a:ext cx="457200" cy="457200"/>
            <a:chOff x="0" y="1400175"/>
            <a:chExt cx="457200" cy="457200"/>
          </a:xfrm>
        </p:grpSpPr>
        <p:sp>
          <p:nvSpPr>
            <p:cNvPr id="10" name="Oval 29"/>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anchor="ctr"/>
            <a:lstStyle/>
            <a:p>
              <a:pPr algn="ctr" defTabSz="914400" fontAlgn="auto">
                <a:spcBef>
                  <a:spcPts val="0"/>
                </a:spcBef>
                <a:spcAft>
                  <a:spcPts val="0"/>
                </a:spcAft>
                <a:defRPr/>
              </a:pPr>
              <a:endParaRPr lang="en-US" kern="0" dirty="0">
                <a:solidFill>
                  <a:sysClr val="window" lastClr="FFFFFF"/>
                </a:solidFill>
                <a:latin typeface="Calibri"/>
              </a:endParaRPr>
            </a:p>
          </p:txBody>
        </p:sp>
        <p:sp>
          <p:nvSpPr>
            <p:cNvPr id="11" name="Oval 30"/>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anchor="ctr"/>
            <a:lstStyle/>
            <a:p>
              <a:pPr algn="ctr" defTabSz="914400" fontAlgn="auto">
                <a:spcBef>
                  <a:spcPts val="0"/>
                </a:spcBef>
                <a:spcAft>
                  <a:spcPts val="0"/>
                </a:spcAft>
                <a:defRPr/>
              </a:pPr>
              <a:endParaRPr lang="en-US" kern="0" dirty="0">
                <a:solidFill>
                  <a:sysClr val="window" lastClr="FFFFFF"/>
                </a:solidFill>
                <a:latin typeface="Calibri"/>
              </a:endParaRPr>
            </a:p>
          </p:txBody>
        </p:sp>
        <p:sp>
          <p:nvSpPr>
            <p:cNvPr id="12" name="Oval 31"/>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anchor="ctr"/>
            <a:lstStyle/>
            <a:p>
              <a:pPr algn="ctr" defTabSz="914400" fontAlgn="auto">
                <a:spcBef>
                  <a:spcPts val="0"/>
                </a:spcBef>
                <a:spcAft>
                  <a:spcPts val="0"/>
                </a:spcAft>
                <a:defRPr/>
              </a:pPr>
              <a:endParaRPr lang="en-US" kern="0" dirty="0">
                <a:solidFill>
                  <a:sysClr val="window" lastClr="FFFFFF"/>
                </a:solidFill>
                <a:latin typeface="Calibri"/>
              </a:endParaRPr>
            </a:p>
          </p:txBody>
        </p:sp>
      </p:grpSp>
      <p:sp>
        <p:nvSpPr>
          <p:cNvPr id="13" name="Oval 33"/>
          <p:cNvSpPr/>
          <p:nvPr/>
        </p:nvSpPr>
        <p:spPr bwMode="auto">
          <a:xfrm>
            <a:off x="60325" y="108585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latin typeface="Trebuchet MS" pitchFamily="34" charset="0"/>
            </a:endParaRPr>
          </a:p>
        </p:txBody>
      </p:sp>
      <p:sp>
        <p:nvSpPr>
          <p:cNvPr id="14" name="Oval 34"/>
          <p:cNvSpPr/>
          <p:nvPr/>
        </p:nvSpPr>
        <p:spPr bwMode="auto">
          <a:xfrm>
            <a:off x="60325" y="3519487"/>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latin typeface="Trebuchet MS" pitchFamily="34" charset="0"/>
            </a:endParaRPr>
          </a:p>
        </p:txBody>
      </p:sp>
      <p:sp>
        <p:nvSpPr>
          <p:cNvPr id="16" name="Rectangle 36"/>
          <p:cNvSpPr/>
          <p:nvPr/>
        </p:nvSpPr>
        <p:spPr>
          <a:xfrm>
            <a:off x="803275" y="1957387"/>
            <a:ext cx="6324600" cy="1354217"/>
          </a:xfrm>
          <a:prstGeom prst="rect">
            <a:avLst/>
          </a:prstGeom>
        </p:spPr>
        <p:txBody>
          <a:bodyPr>
            <a:spAutoFit/>
          </a:bodyPr>
          <a:lstStyle/>
          <a:p>
            <a:pPr defTabSz="914363" fontAlgn="auto">
              <a:spcBef>
                <a:spcPts val="600"/>
              </a:spcBef>
              <a:spcAft>
                <a:spcPts val="0"/>
              </a:spcAft>
              <a:buSzPct val="120000"/>
              <a:tabLst>
                <a:tab pos="1828800" algn="l"/>
              </a:tabLst>
              <a:defRPr/>
            </a:pPr>
            <a:r>
              <a:rPr lang="fr-FR" sz="2000" noProof="0" dirty="0" smtClean="0">
                <a:latin typeface="Calibri" pitchFamily="34" charset="0"/>
                <a:hlinkClick r:id="rId3"/>
              </a:rPr>
              <a:t>http://microsoft.com/technet</a:t>
            </a:r>
            <a:r>
              <a:rPr lang="fr-FR" sz="2400" b="1" noProof="0" dirty="0" smtClean="0">
                <a:latin typeface="Calibri" pitchFamily="34" charset="0"/>
              </a:rPr>
              <a:t>  </a:t>
            </a:r>
            <a:endParaRPr lang="fr-FR" sz="2400" noProof="0" dirty="0" smtClean="0">
              <a:latin typeface="Calibri" pitchFamily="34" charset="0"/>
            </a:endParaRPr>
          </a:p>
          <a:p>
            <a:pPr marL="0" lvl="1" indent="0" defTabSz="914363" fontAlgn="auto">
              <a:spcBef>
                <a:spcPts val="0"/>
              </a:spcBef>
              <a:spcAft>
                <a:spcPts val="0"/>
              </a:spcAft>
              <a:tabLst>
                <a:tab pos="1828800" algn="l"/>
              </a:tabLst>
              <a:defRPr/>
            </a:pPr>
            <a:endParaRPr lang="fr-FR" noProof="0" dirty="0" smtClean="0">
              <a:latin typeface="Calibri" pitchFamily="34" charset="0"/>
            </a:endParaRPr>
          </a:p>
          <a:p>
            <a:pPr marL="0" lvl="1" indent="0" defTabSz="914363" fontAlgn="auto">
              <a:spcBef>
                <a:spcPts val="0"/>
              </a:spcBef>
              <a:spcAft>
                <a:spcPts val="0"/>
              </a:spcAft>
              <a:tabLst>
                <a:tab pos="1828800" algn="l"/>
              </a:tabLst>
              <a:defRPr/>
            </a:pPr>
            <a:r>
              <a:rPr lang="fr-FR" sz="2000" noProof="0" dirty="0" smtClean="0">
                <a:latin typeface="Calibri" pitchFamily="34" charset="0"/>
              </a:rPr>
              <a:t>Versions</a:t>
            </a:r>
            <a:r>
              <a:rPr lang="fr-FR" sz="2000" baseline="0" noProof="0" dirty="0" smtClean="0">
                <a:latin typeface="Calibri" pitchFamily="34" charset="0"/>
              </a:rPr>
              <a:t> d'évaluation</a:t>
            </a:r>
            <a:r>
              <a:rPr lang="fr-FR" sz="2000" noProof="0" dirty="0" smtClean="0">
                <a:latin typeface="Calibri" pitchFamily="34" charset="0"/>
              </a:rPr>
              <a:t>, produits</a:t>
            </a:r>
            <a:r>
              <a:rPr lang="fr-FR" sz="2000" baseline="0" noProof="0" dirty="0" smtClean="0">
                <a:latin typeface="Calibri" pitchFamily="34" charset="0"/>
              </a:rPr>
              <a:t> en </a:t>
            </a:r>
            <a:br>
              <a:rPr lang="fr-FR" sz="2000" baseline="0" noProof="0" dirty="0" smtClean="0">
                <a:latin typeface="Calibri" pitchFamily="34" charset="0"/>
              </a:rPr>
            </a:br>
            <a:r>
              <a:rPr lang="fr-FR" sz="2000" baseline="0" noProof="0" dirty="0" smtClean="0">
                <a:latin typeface="Calibri" pitchFamily="34" charset="0"/>
              </a:rPr>
              <a:t>beta, documentation en ligne, …</a:t>
            </a:r>
            <a:endParaRPr lang="fr-FR" sz="2000" noProof="0" dirty="0">
              <a:latin typeface="Calibri" pitchFamily="34" charset="0"/>
            </a:endParaRPr>
          </a:p>
        </p:txBody>
      </p:sp>
      <p:pic>
        <p:nvPicPr>
          <p:cNvPr id="17" name="Picture 2"/>
          <p:cNvPicPr>
            <a:picLocks noChangeAspect="1" noChangeArrowheads="1"/>
          </p:cNvPicPr>
          <p:nvPr/>
        </p:nvPicPr>
        <p:blipFill>
          <a:blip r:embed="rId4" cstate="email"/>
          <a:srcRect/>
          <a:stretch>
            <a:fillRect/>
          </a:stretch>
        </p:blipFill>
        <p:spPr bwMode="auto">
          <a:xfrm>
            <a:off x="4384675" y="2133600"/>
            <a:ext cx="4212524" cy="3209544"/>
          </a:xfrm>
          <a:prstGeom prst="rect">
            <a:avLst/>
          </a:prstGeom>
          <a:noFill/>
          <a:ln>
            <a:noFill/>
          </a:ln>
          <a:effectLst>
            <a:glow rad="101600">
              <a:schemeClr val="accent6">
                <a:satMod val="175000"/>
                <a:alpha val="40000"/>
              </a:schemeClr>
            </a:glow>
            <a:reflection blurRad="6350" stA="52000" endA="300" endPos="35000" dir="5400000" sy="-100000" algn="bl" rotWithShape="0"/>
          </a:effectLst>
          <a:scene3d>
            <a:camera prst="perspectiveHeroicExtremeLeftFacing" fov="3000000">
              <a:rot lat="777496" lon="1390288" rev="21572207"/>
            </a:camera>
            <a:lightRig rig="threePt" dir="t"/>
          </a:scene3d>
        </p:spPr>
      </p:pic>
      <p:sp>
        <p:nvSpPr>
          <p:cNvPr id="19" name="Rectangle 40"/>
          <p:cNvSpPr/>
          <p:nvPr/>
        </p:nvSpPr>
        <p:spPr>
          <a:xfrm>
            <a:off x="733425" y="228600"/>
            <a:ext cx="5348708" cy="830997"/>
          </a:xfrm>
          <a:prstGeom prst="rect">
            <a:avLst/>
          </a:prstGeom>
        </p:spPr>
        <p:txBody>
          <a:bodyPr wrap="none">
            <a:spAutoFit/>
          </a:bodyPr>
          <a:lstStyle/>
          <a:p>
            <a:pPr defTabSz="914363" fontAlgn="auto">
              <a:spcBef>
                <a:spcPts val="0"/>
              </a:spcBef>
              <a:spcAft>
                <a:spcPts val="0"/>
              </a:spcAft>
              <a:defRPr/>
            </a:pPr>
            <a:r>
              <a:rPr lang="en-US" sz="4800" spc="-100" dirty="0" smtClean="0">
                <a:ln w="3175">
                  <a:noFill/>
                </a:ln>
                <a:solidFill>
                  <a:srgbClr val="FFFFFF"/>
                </a:solidFill>
                <a:latin typeface="Calibri" pitchFamily="34" charset="0"/>
                <a:cs typeface="Arial" charset="0"/>
              </a:rPr>
              <a:t>Resources</a:t>
            </a:r>
            <a:r>
              <a:rPr lang="en-US" sz="4800" spc="-100" baseline="0" dirty="0" smtClean="0">
                <a:ln w="3175">
                  <a:noFill/>
                </a:ln>
                <a:solidFill>
                  <a:srgbClr val="FFFFFF"/>
                </a:solidFill>
                <a:latin typeface="Calibri" pitchFamily="34" charset="0"/>
                <a:cs typeface="Arial" charset="0"/>
              </a:rPr>
              <a:t> techniques</a:t>
            </a:r>
            <a:endParaRPr lang="en-US" dirty="0">
              <a:latin typeface="+mn-l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13"/>
                                        </p:tgtEl>
                                      </p:cBhvr>
                                    </p:animEffect>
                                    <p:set>
                                      <p:cBhvr>
                                        <p:cTn id="12" dur="1" fill="hold">
                                          <p:stCondLst>
                                            <p:cond delay="1999"/>
                                          </p:stCondLst>
                                        </p:cTn>
                                        <p:tgtEl>
                                          <p:spTgt spid="13"/>
                                        </p:tgtEl>
                                        <p:attrNameLst>
                                          <p:attrName>style.visibility</p:attrName>
                                        </p:attrNameLst>
                                      </p:cBhvr>
                                      <p:to>
                                        <p:strVal val="hidden"/>
                                      </p:to>
                                    </p:set>
                                  </p:childTnLst>
                                </p:cTn>
                              </p:par>
                              <p:par>
                                <p:cTn id="13" presetID="1" presetClass="entr" presetSubtype="0" fill="hold" grpId="0" nodeType="withEffect">
                                  <p:stCondLst>
                                    <p:cond delay="80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800"/>
                                  </p:stCondLst>
                                  <p:childTnLst>
                                    <p:set>
                                      <p:cBhvr>
                                        <p:cTn id="16" dur="1" fill="hold">
                                          <p:stCondLst>
                                            <p:cond delay="0"/>
                                          </p:stCondLst>
                                        </p:cTn>
                                        <p:tgtEl>
                                          <p:spTgt spid="9"/>
                                        </p:tgtEl>
                                        <p:attrNameLst>
                                          <p:attrName>style.visibility</p:attrName>
                                        </p:attrNameLst>
                                      </p:cBhvr>
                                      <p:to>
                                        <p:strVal val="visible"/>
                                      </p:to>
                                    </p:set>
                                  </p:childTnLst>
                                </p:cTn>
                              </p:par>
                              <p:par>
                                <p:cTn id="17" presetID="10" presetClass="exit" presetSubtype="0" fill="hold" grpId="1" nodeType="withEffect">
                                  <p:stCondLst>
                                    <p:cond delay="1000"/>
                                  </p:stCondLst>
                                  <p:childTnLst>
                                    <p:animEffect transition="out" filter="fade">
                                      <p:cBhvr>
                                        <p:cTn id="18" dur="2000"/>
                                        <p:tgtEl>
                                          <p:spTgt spid="14"/>
                                        </p:tgtEl>
                                      </p:cBhvr>
                                    </p:animEffect>
                                    <p:set>
                                      <p:cBhvr>
                                        <p:cTn id="19" dur="1" fill="hold">
                                          <p:stCondLst>
                                            <p:cond delay="19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animBg="1"/>
      <p:bldP spid="14" grpId="1"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Related Content Layou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vl1pPr>
          </a:lstStyle>
          <a:p>
            <a:pPr lvl="0"/>
            <a:r>
              <a:rPr lang="en-US" noProof="0" smtClean="0"/>
              <a:t>Click to edit Master title style</a:t>
            </a:r>
            <a:endParaRPr lang="en-US" noProof="0" dirty="0"/>
          </a:p>
        </p:txBody>
      </p:sp>
      <p:sp>
        <p:nvSpPr>
          <p:cNvPr id="11" name="Content Placeholder 10"/>
          <p:cNvSpPr>
            <a:spLocks noGrp="1"/>
          </p:cNvSpPr>
          <p:nvPr>
            <p:ph sz="quarter" idx="10"/>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
        <p:nvSpPr>
          <p:cNvPr id="12" name="Content Placeholder 10"/>
          <p:cNvSpPr>
            <a:spLocks noGrp="1"/>
          </p:cNvSpPr>
          <p:nvPr>
            <p:ph sz="quarter" idx="1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
        <p:nvSpPr>
          <p:cNvPr id="13" name="Content Placeholder 10"/>
          <p:cNvSpPr>
            <a:spLocks noGrp="1"/>
          </p:cNvSpPr>
          <p:nvPr>
            <p:ph sz="quarter" idx="12"/>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
        <p:nvSpPr>
          <p:cNvPr id="14" name="Content Placeholder 10"/>
          <p:cNvSpPr>
            <a:spLocks noGrp="1"/>
          </p:cNvSpPr>
          <p:nvPr>
            <p:ph sz="quarter" idx="13"/>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rack Resources Layou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75946" cy="664797"/>
          </a:xfrm>
        </p:spPr>
        <p:txBody>
          <a:bodyPr/>
          <a:lstStyle>
            <a:lvl1pPr>
              <a:defRPr baseline="0"/>
            </a:lvl1pPr>
          </a:lstStyle>
          <a:p>
            <a:r>
              <a:rPr lang="en-US" smtClean="0"/>
              <a:t>Click to edit Master title style</a:t>
            </a:r>
            <a:endParaRPr lang="en-US" dirty="0"/>
          </a:p>
        </p:txBody>
      </p:sp>
      <p:sp>
        <p:nvSpPr>
          <p:cNvPr id="11" name="Content Placeholder 10"/>
          <p:cNvSpPr>
            <a:spLocks noGrp="1"/>
          </p:cNvSpPr>
          <p:nvPr>
            <p:ph sz="quarter" idx="10"/>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
        <p:nvSpPr>
          <p:cNvPr id="12" name="Content Placeholder 10"/>
          <p:cNvSpPr>
            <a:spLocks noGrp="1"/>
          </p:cNvSpPr>
          <p:nvPr>
            <p:ph sz="quarter" idx="1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
        <p:nvSpPr>
          <p:cNvPr id="13" name="Content Placeholder 10"/>
          <p:cNvSpPr>
            <a:spLocks noGrp="1"/>
          </p:cNvSpPr>
          <p:nvPr>
            <p:ph sz="quarter" idx="12"/>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
        <p:nvSpPr>
          <p:cNvPr id="14" name="Content Placeholder 10"/>
          <p:cNvSpPr>
            <a:spLocks noGrp="1"/>
          </p:cNvSpPr>
          <p:nvPr>
            <p:ph sz="quarter" idx="13"/>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NOTE layout - user must hide slide">
    <p:bg bwMode="black">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5" name="Slide Number Placeholder 6"/>
          <p:cNvSpPr txBox="1">
            <a:spLocks/>
          </p:cNvSpPr>
          <p:nvPr/>
        </p:nvSpPr>
        <p:spPr>
          <a:xfrm>
            <a:off x="95250" y="6400800"/>
            <a:ext cx="2133600" cy="365125"/>
          </a:xfrm>
          <a:prstGeom prst="rect">
            <a:avLst/>
          </a:prstGeom>
        </p:spPr>
        <p:txBody>
          <a:bodyPr lIns="0" tIns="0" rIns="0" bIns="0" anchor="b"/>
          <a:lstStyle>
            <a:lvl1pPr algn="r">
              <a:defRPr sz="1200">
                <a:solidFill>
                  <a:schemeClr val="tx1">
                    <a:tint val="75000"/>
                  </a:schemeClr>
                </a:solidFill>
              </a:defRPr>
            </a:lvl1pPr>
          </a:lstStyle>
          <a:p>
            <a:pPr algn="l" defTabSz="914363" fontAlgn="auto">
              <a:spcBef>
                <a:spcPts val="0"/>
              </a:spcBef>
              <a:spcAft>
                <a:spcPts val="0"/>
              </a:spcAft>
              <a:defRPr/>
            </a:pPr>
            <a:fld id="{F360905A-026F-4032-B63B-FA7D772DE070}" type="slidenum">
              <a:rPr lang="en-US" sz="1400" smtClean="0">
                <a:solidFill>
                  <a:srgbClr val="000000"/>
                </a:solidFill>
                <a:latin typeface="+mn-lt"/>
              </a:rPr>
              <a:pPr algn="l" defTabSz="914363" fontAlgn="auto">
                <a:spcBef>
                  <a:spcPts val="0"/>
                </a:spcBef>
                <a:spcAft>
                  <a:spcPts val="0"/>
                </a:spcAft>
                <a:defRPr/>
              </a:pPr>
              <a:t>‹#›</a:t>
            </a:fld>
            <a:endParaRPr lang="en-US" sz="1400" dirty="0">
              <a:solidFill>
                <a:srgbClr val="000000"/>
              </a:solidFill>
              <a:latin typeface="+mn-lt"/>
            </a:endParaRPr>
          </a:p>
        </p:txBody>
      </p:sp>
      <p:sp>
        <p:nvSpPr>
          <p:cNvPr id="2" name="Title 1"/>
          <p:cNvSpPr>
            <a:spLocks noGrp="1"/>
          </p:cNvSpPr>
          <p:nvPr>
            <p:ph type="title"/>
          </p:nvPr>
        </p:nvSpPr>
        <p:spPr bwMode="white"/>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lIns="152394" tIns="76197" rIns="152394" bIns="76197" anchor="b">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750888"/>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381000" y="1417638"/>
            <a:ext cx="8410575" cy="2214562"/>
          </a:xfrm>
        </p:spPr>
        <p:txBody>
          <a:bodyPr rtlCol="0"/>
          <a:lstStyle/>
          <a:p>
            <a:pPr lvl="0"/>
            <a:r>
              <a:rPr lang="en-US" noProof="0" smtClean="0"/>
              <a:t>Click icon to add table</a:t>
            </a:r>
            <a:endParaRPr lang="en-GB" noProof="0"/>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750888"/>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81000" y="1417638"/>
            <a:ext cx="4129088" cy="22145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62488" y="1417638"/>
            <a:ext cx="4129087" cy="22145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11/17/2008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Demo, Video etc. &quot;special&quot; slides">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 name="Slide Number Placeholder 6"/>
          <p:cNvSpPr txBox="1">
            <a:spLocks/>
          </p:cNvSpPr>
          <p:nvPr/>
        </p:nvSpPr>
        <p:spPr>
          <a:xfrm>
            <a:off x="95250" y="6400800"/>
            <a:ext cx="2133600" cy="365125"/>
          </a:xfrm>
          <a:prstGeom prst="rect">
            <a:avLst/>
          </a:prstGeom>
        </p:spPr>
        <p:txBody>
          <a:bodyPr lIns="0" tIns="0" rIns="0" bIns="0" anchor="b"/>
          <a:lstStyle>
            <a:lvl1pPr algn="r">
              <a:defRPr sz="1200">
                <a:solidFill>
                  <a:schemeClr val="tx1">
                    <a:tint val="75000"/>
                  </a:schemeClr>
                </a:solidFill>
              </a:defRPr>
            </a:lvl1pPr>
          </a:lstStyle>
          <a:p>
            <a:pPr algn="l" defTabSz="914363" fontAlgn="auto">
              <a:spcBef>
                <a:spcPts val="0"/>
              </a:spcBef>
              <a:spcAft>
                <a:spcPts val="0"/>
              </a:spcAft>
              <a:defRPr/>
            </a:pPr>
            <a:fld id="{A2866A61-0F88-4194-8792-C0766AA448DA}" type="slidenum">
              <a:rPr lang="en-US" sz="1400" smtClean="0">
                <a:solidFill>
                  <a:srgbClr val="99C8DF"/>
                </a:solidFill>
                <a:latin typeface="+mn-lt"/>
              </a:rPr>
              <a:pPr algn="l" defTabSz="914363" fontAlgn="auto">
                <a:spcBef>
                  <a:spcPts val="0"/>
                </a:spcBef>
                <a:spcAft>
                  <a:spcPts val="0"/>
                </a:spcAft>
                <a:defRPr/>
              </a:pPr>
              <a:t>‹#›</a:t>
            </a:fld>
            <a:endParaRPr lang="en-US" sz="1400" dirty="0">
              <a:solidFill>
                <a:srgbClr val="99C8DF"/>
              </a:solidFill>
              <a:latin typeface="+mn-lt"/>
            </a:endParaRPr>
          </a:p>
        </p:txBody>
      </p:sp>
      <p:sp>
        <p:nvSpPr>
          <p:cNvPr id="2" name="Title 1"/>
          <p:cNvSpPr>
            <a:spLocks noGrp="1"/>
          </p:cNvSpPr>
          <p:nvPr>
            <p:ph type="ctrTitle"/>
          </p:nvPr>
        </p:nvSpPr>
        <p:spPr>
          <a:xfrm>
            <a:off x="1370014" y="381506"/>
            <a:ext cx="6994362" cy="1523494"/>
          </a:xfrm>
        </p:spPr>
        <p:txBody>
          <a:bodyPr anchor="b" anchorCtr="0">
            <a:noAutofit/>
          </a:bodyPr>
          <a:lstStyle>
            <a:lvl1pPr>
              <a:lnSpc>
                <a:spcPct val="90000"/>
              </a:lnSpc>
              <a:defRPr sz="48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0014" y="3657601"/>
            <a:ext cx="6994362"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1370013" y="1905000"/>
            <a:ext cx="6994950" cy="1384994"/>
          </a:xfrm>
          <a:scene3d>
            <a:camera prst="orthographicFront"/>
            <a:lightRig rig="contrasting" dir="t"/>
          </a:scene3d>
          <a:sp3d/>
        </p:spPr>
        <p:txBody>
          <a:bodyPr>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B0DEFE"/>
                    </a:gs>
                    <a:gs pos="62000">
                      <a:srgbClr val="5DBDFF"/>
                    </a:gs>
                    <a:gs pos="88000">
                      <a:srgbClr val="0386D7"/>
                    </a:gs>
                  </a:gsLst>
                  <a:lin ang="5400000" scaled="1"/>
                  <a:tileRect/>
                </a:gradFill>
                <a:effectLst/>
                <a:uLnTx/>
                <a:uFillTx/>
                <a:latin typeface="Calibri" pitchFamily="34" charset="0"/>
                <a:ea typeface="+mn-ea"/>
                <a:cs typeface="+mn-cs"/>
              </a:defRPr>
            </a:lvl1pPr>
          </a:lstStyle>
          <a:p>
            <a:pPr lvl="0"/>
            <a:r>
              <a:rPr lang="en-US" smtClean="0"/>
              <a:t>Click to edit Master text styles</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Slide Number Placeholder 6"/>
          <p:cNvSpPr txBox="1">
            <a:spLocks/>
          </p:cNvSpPr>
          <p:nvPr/>
        </p:nvSpPr>
        <p:spPr>
          <a:xfrm>
            <a:off x="95250" y="6400800"/>
            <a:ext cx="2133600" cy="365125"/>
          </a:xfrm>
          <a:prstGeom prst="rect">
            <a:avLst/>
          </a:prstGeom>
        </p:spPr>
        <p:txBody>
          <a:bodyPr lIns="0" tIns="0" rIns="0" bIns="0" anchor="b"/>
          <a:lstStyle>
            <a:lvl1pPr algn="r">
              <a:defRPr sz="1200">
                <a:solidFill>
                  <a:schemeClr val="tx1">
                    <a:tint val="75000"/>
                  </a:schemeClr>
                </a:solidFill>
              </a:defRPr>
            </a:lvl1pPr>
          </a:lstStyle>
          <a:p>
            <a:pPr algn="l" defTabSz="914363" fontAlgn="auto">
              <a:spcBef>
                <a:spcPts val="0"/>
              </a:spcBef>
              <a:spcAft>
                <a:spcPts val="0"/>
              </a:spcAft>
              <a:defRPr/>
            </a:pPr>
            <a:fld id="{3540AFF3-C135-4266-8BB5-5F3129AB9751}" type="slidenum">
              <a:rPr lang="en-US" sz="1400" smtClean="0">
                <a:latin typeface="+mn-lt"/>
              </a:rPr>
              <a:pPr algn="l" defTabSz="914363" fontAlgn="auto">
                <a:spcBef>
                  <a:spcPts val="0"/>
                </a:spcBef>
                <a:spcAft>
                  <a:spcPts val="0"/>
                </a:spcAft>
                <a:defRPr/>
              </a:pPr>
              <a:t>‹#›</a:t>
            </a:fld>
            <a:endParaRPr lang="en-US" sz="1400" dirty="0">
              <a:latin typeface="+mn-lt"/>
            </a:endParaRPr>
          </a:p>
        </p:txBody>
      </p:sp>
      <p:pic>
        <p:nvPicPr>
          <p:cNvPr id="5" name="Picture 7" descr="ContentForgroundBlue.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6" name="Picture 8" descr="ContentForgroundBlue.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5" descr="ContentForgroundBlue.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Slide Number Placeholder 6"/>
          <p:cNvSpPr txBox="1">
            <a:spLocks/>
          </p:cNvSpPr>
          <p:nvPr/>
        </p:nvSpPr>
        <p:spPr>
          <a:xfrm>
            <a:off x="95250" y="6400800"/>
            <a:ext cx="2133600" cy="365125"/>
          </a:xfrm>
          <a:prstGeom prst="rect">
            <a:avLst/>
          </a:prstGeom>
        </p:spPr>
        <p:txBody>
          <a:bodyPr lIns="0" tIns="0" rIns="0" bIns="0" anchor="b"/>
          <a:lstStyle>
            <a:lvl1pPr algn="r">
              <a:defRPr sz="1200">
                <a:solidFill>
                  <a:schemeClr val="tx1">
                    <a:tint val="75000"/>
                  </a:schemeClr>
                </a:solidFill>
              </a:defRPr>
            </a:lvl1pPr>
          </a:lstStyle>
          <a:p>
            <a:pPr algn="l" defTabSz="914363" fontAlgn="auto">
              <a:spcBef>
                <a:spcPts val="0"/>
              </a:spcBef>
              <a:spcAft>
                <a:spcPts val="0"/>
              </a:spcAft>
              <a:defRPr/>
            </a:pPr>
            <a:fld id="{956AC791-879D-46D7-8B80-ADEE4C47810A}" type="slidenum">
              <a:rPr lang="en-US" sz="1400" smtClean="0">
                <a:latin typeface="+mn-lt"/>
              </a:rPr>
              <a:pPr algn="l" defTabSz="914363" fontAlgn="auto">
                <a:spcBef>
                  <a:spcPts val="0"/>
                </a:spcBef>
                <a:spcAft>
                  <a:spcPts val="0"/>
                </a:spcAft>
                <a:defRPr/>
              </a:pPr>
              <a:t>‹#›</a:t>
            </a:fld>
            <a:endParaRPr lang="en-US" sz="1400" dirty="0">
              <a:latin typeface="+mn-lt"/>
            </a:endParaRPr>
          </a:p>
        </p:txBody>
      </p:sp>
      <p:pic>
        <p:nvPicPr>
          <p:cNvPr id="7" name="Picture 7" descr="ContentForgroundBlue.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381001"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Slide Number Placeholder 6"/>
          <p:cNvSpPr txBox="1">
            <a:spLocks/>
          </p:cNvSpPr>
          <p:nvPr/>
        </p:nvSpPr>
        <p:spPr>
          <a:xfrm>
            <a:off x="95250" y="6400800"/>
            <a:ext cx="2133600" cy="365125"/>
          </a:xfrm>
          <a:prstGeom prst="rect">
            <a:avLst/>
          </a:prstGeom>
        </p:spPr>
        <p:txBody>
          <a:bodyPr lIns="0" tIns="0" rIns="0" bIns="0" anchor="b"/>
          <a:lstStyle>
            <a:lvl1pPr algn="r">
              <a:defRPr sz="1200">
                <a:solidFill>
                  <a:schemeClr val="tx1">
                    <a:tint val="75000"/>
                  </a:schemeClr>
                </a:solidFill>
              </a:defRPr>
            </a:lvl1pPr>
          </a:lstStyle>
          <a:p>
            <a:pPr algn="l" defTabSz="914363" fontAlgn="auto">
              <a:spcBef>
                <a:spcPts val="0"/>
              </a:spcBef>
              <a:spcAft>
                <a:spcPts val="0"/>
              </a:spcAft>
              <a:defRPr/>
            </a:pPr>
            <a:fld id="{B0D4E01C-56E4-4981-96F0-5545F58858F3}" type="slidenum">
              <a:rPr lang="en-US" sz="1400" smtClean="0">
                <a:latin typeface="+mn-lt"/>
              </a:rPr>
              <a:pPr algn="l" defTabSz="914363" fontAlgn="auto">
                <a:spcBef>
                  <a:spcPts val="0"/>
                </a:spcBef>
                <a:spcAft>
                  <a:spcPts val="0"/>
                </a:spcAft>
                <a:defRPr/>
              </a:pPr>
              <a:t>‹#›</a:t>
            </a:fld>
            <a:endParaRPr lang="en-US" sz="1400" dirty="0">
              <a:latin typeface="+mn-lt"/>
            </a:endParaRPr>
          </a:p>
        </p:txBody>
      </p:sp>
      <p:pic>
        <p:nvPicPr>
          <p:cNvPr id="8" name="Picture 7" descr="ContentForgroundBlue.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9" name="Picture 9" descr="ContentForgroundBlue.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1" y="1411554"/>
            <a:ext cx="41148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2" y="1411554"/>
            <a:ext cx="4117019"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Slide Number Placeholder 6"/>
          <p:cNvSpPr txBox="1">
            <a:spLocks/>
          </p:cNvSpPr>
          <p:nvPr/>
        </p:nvSpPr>
        <p:spPr>
          <a:xfrm>
            <a:off x="95250" y="6400800"/>
            <a:ext cx="2133600" cy="365125"/>
          </a:xfrm>
          <a:prstGeom prst="rect">
            <a:avLst/>
          </a:prstGeom>
        </p:spPr>
        <p:txBody>
          <a:bodyPr lIns="0" tIns="0" rIns="0" bIns="0" anchor="b"/>
          <a:lstStyle>
            <a:lvl1pPr algn="r">
              <a:defRPr sz="1200">
                <a:solidFill>
                  <a:schemeClr val="tx1">
                    <a:tint val="75000"/>
                  </a:schemeClr>
                </a:solidFill>
              </a:defRPr>
            </a:lvl1pPr>
          </a:lstStyle>
          <a:p>
            <a:pPr algn="l" defTabSz="914363" fontAlgn="auto">
              <a:spcBef>
                <a:spcPts val="0"/>
              </a:spcBef>
              <a:spcAft>
                <a:spcPts val="0"/>
              </a:spcAft>
              <a:defRPr/>
            </a:pPr>
            <a:fld id="{A24D9DAF-D841-485C-B709-BAA659B8413B}" type="slidenum">
              <a:rPr lang="en-US" sz="1400" smtClean="0">
                <a:latin typeface="+mn-lt"/>
              </a:rPr>
              <a:pPr algn="l" defTabSz="914363" fontAlgn="auto">
                <a:spcBef>
                  <a:spcPts val="0"/>
                </a:spcBef>
                <a:spcAft>
                  <a:spcPts val="0"/>
                </a:spcAft>
                <a:defRPr/>
              </a:pPr>
              <a:t>‹#›</a:t>
            </a:fld>
            <a:endParaRPr lang="en-US" sz="1400" dirty="0">
              <a:latin typeface="+mn-lt"/>
            </a:endParaRPr>
          </a:p>
        </p:txBody>
      </p:sp>
      <p:pic>
        <p:nvPicPr>
          <p:cNvPr id="4" name="Picture 3" descr="ContentForgroundBlue.png"/>
          <p:cNvPicPr>
            <a:picLocks noChangeAspect="1"/>
          </p:cNvPicPr>
          <p:nvPr/>
        </p:nvPicPr>
        <p:blipFill>
          <a:blip r:embed="rId2" cstate="print"/>
          <a:srcRect/>
          <a:stretch>
            <a:fillRect/>
          </a:stretch>
        </p:blipFill>
        <p:spPr bwMode="auto">
          <a:xfrm>
            <a:off x="0" y="5562600"/>
            <a:ext cx="9144000" cy="1295400"/>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ight background developer code">
    <p:spTree>
      <p:nvGrpSpPr>
        <p:cNvPr id="1" name=""/>
        <p:cNvGrpSpPr/>
        <p:nvPr/>
      </p:nvGrpSpPr>
      <p:grpSpPr>
        <a:xfrm>
          <a:off x="0" y="0"/>
          <a:ext cx="0" cy="0"/>
          <a:chOff x="0" y="0"/>
          <a:chExt cx="0" cy="0"/>
        </a:xfrm>
      </p:grpSpPr>
      <p:pic>
        <p:nvPicPr>
          <p:cNvPr id="4" name="Picture 7" descr="code slide background.png"/>
          <p:cNvPicPr>
            <a:picLocks noChangeAspect="1"/>
          </p:cNvPicPr>
          <p:nvPr/>
        </p:nvPicPr>
        <p:blipFill>
          <a:blip r:embed="rId2" cstate="print"/>
          <a:srcRect/>
          <a:stretch>
            <a:fillRect/>
          </a:stretch>
        </p:blipFill>
        <p:spPr bwMode="white">
          <a:xfrm>
            <a:off x="0" y="0"/>
            <a:ext cx="9144000" cy="6858000"/>
          </a:xfrm>
          <a:prstGeom prst="rect">
            <a:avLst/>
          </a:prstGeom>
          <a:noFill/>
          <a:ln w="9525">
            <a:noFill/>
            <a:miter lim="800000"/>
            <a:headEnd/>
            <a:tailEnd/>
          </a:ln>
        </p:spPr>
      </p:pic>
      <p:sp>
        <p:nvSpPr>
          <p:cNvPr id="5" name="Slide Number Placeholder 6"/>
          <p:cNvSpPr txBox="1">
            <a:spLocks/>
          </p:cNvSpPr>
          <p:nvPr/>
        </p:nvSpPr>
        <p:spPr>
          <a:xfrm>
            <a:off x="95250" y="6400800"/>
            <a:ext cx="2133600" cy="365125"/>
          </a:xfrm>
          <a:prstGeom prst="rect">
            <a:avLst/>
          </a:prstGeom>
        </p:spPr>
        <p:txBody>
          <a:bodyPr lIns="0" tIns="0" rIns="0" bIns="0" anchor="b"/>
          <a:lstStyle>
            <a:lvl1pPr algn="r">
              <a:defRPr sz="1200">
                <a:solidFill>
                  <a:schemeClr val="tx1">
                    <a:tint val="75000"/>
                  </a:schemeClr>
                </a:solidFill>
              </a:defRPr>
            </a:lvl1pPr>
          </a:lstStyle>
          <a:p>
            <a:pPr algn="l" defTabSz="914363" fontAlgn="auto">
              <a:spcBef>
                <a:spcPts val="0"/>
              </a:spcBef>
              <a:spcAft>
                <a:spcPts val="0"/>
              </a:spcAft>
              <a:defRPr/>
            </a:pPr>
            <a:fld id="{B4E37105-BF61-4CD7-AE59-D44A4C9D6974}" type="slidenum">
              <a:rPr lang="en-US" sz="1400" smtClean="0">
                <a:latin typeface="+mn-lt"/>
              </a:rPr>
              <a:pPr algn="l" defTabSz="914363" fontAlgn="auto">
                <a:spcBef>
                  <a:spcPts val="0"/>
                </a:spcBef>
                <a:spcAft>
                  <a:spcPts val="0"/>
                </a:spcAft>
                <a:defRPr/>
              </a:pPr>
              <a:t>‹#›</a:t>
            </a:fld>
            <a:endParaRPr lang="en-US" sz="1400" dirty="0">
              <a:latin typeface="+mn-lt"/>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6"/>
          <p:cNvSpPr txBox="1">
            <a:spLocks/>
          </p:cNvSpPr>
          <p:nvPr/>
        </p:nvSpPr>
        <p:spPr>
          <a:xfrm>
            <a:off x="95250" y="6400800"/>
            <a:ext cx="2133600" cy="365125"/>
          </a:xfrm>
          <a:prstGeom prst="rect">
            <a:avLst/>
          </a:prstGeom>
        </p:spPr>
        <p:txBody>
          <a:bodyPr lIns="0" tIns="0" rIns="0" bIns="0" anchor="b"/>
          <a:lstStyle>
            <a:lvl1pPr algn="r">
              <a:defRPr sz="1200">
                <a:solidFill>
                  <a:schemeClr val="tx1">
                    <a:tint val="75000"/>
                  </a:schemeClr>
                </a:solidFill>
              </a:defRPr>
            </a:lvl1pPr>
          </a:lstStyle>
          <a:p>
            <a:pPr algn="l" defTabSz="914363" fontAlgn="auto">
              <a:spcBef>
                <a:spcPts val="0"/>
              </a:spcBef>
              <a:spcAft>
                <a:spcPts val="0"/>
              </a:spcAft>
              <a:defRPr/>
            </a:pPr>
            <a:fld id="{EB321581-6590-400F-AB56-C16C3F8B4A76}" type="slidenum">
              <a:rPr lang="en-US" sz="1400" smtClean="0">
                <a:latin typeface="+mn-lt"/>
              </a:rPr>
              <a:pPr algn="l" defTabSz="914363" fontAlgn="auto">
                <a:spcBef>
                  <a:spcPts val="0"/>
                </a:spcBef>
                <a:spcAft>
                  <a:spcPts val="0"/>
                </a:spcAft>
                <a:defRPr/>
              </a:pPr>
              <a:t>‹#›</a:t>
            </a:fld>
            <a:endParaRPr lang="en-US" sz="1400" dirty="0">
              <a:latin typeface="+mn-lt"/>
            </a:endParaRPr>
          </a:p>
        </p:txBody>
      </p:sp>
      <p:pic>
        <p:nvPicPr>
          <p:cNvPr id="3" name="Picture 2" descr="ContentForgroundBlue.png"/>
          <p:cNvPicPr>
            <a:picLocks noChangeAspect="1"/>
          </p:cNvPicPr>
          <p:nvPr/>
        </p:nvPicPr>
        <p:blipFill>
          <a:blip r:embed="rId2" cstate="print"/>
          <a:srcRect/>
          <a:stretch>
            <a:fillRect/>
          </a:stretch>
        </p:blipFill>
        <p:spPr bwMode="auto">
          <a:xfrm>
            <a:off x="0" y="5715000"/>
            <a:ext cx="9144000" cy="1143000"/>
          </a:xfrm>
          <a:prstGeom prst="rect">
            <a:avLst/>
          </a:prstGeom>
          <a:noFill/>
          <a:ln w="9525">
            <a:noFill/>
            <a:miter lim="800000"/>
            <a:headEnd/>
            <a:tailEnd/>
          </a:ln>
        </p:spPr>
      </p:pic>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Q &amp; A">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Slide Number Placeholder 6"/>
          <p:cNvSpPr txBox="1">
            <a:spLocks/>
          </p:cNvSpPr>
          <p:nvPr/>
        </p:nvSpPr>
        <p:spPr>
          <a:xfrm>
            <a:off x="95250" y="6400800"/>
            <a:ext cx="2133600" cy="365125"/>
          </a:xfrm>
          <a:prstGeom prst="rect">
            <a:avLst/>
          </a:prstGeom>
        </p:spPr>
        <p:txBody>
          <a:bodyPr lIns="0" tIns="0" rIns="0" bIns="0" anchor="b"/>
          <a:lstStyle>
            <a:lvl1pPr algn="r">
              <a:defRPr sz="1200">
                <a:solidFill>
                  <a:schemeClr val="tx1">
                    <a:tint val="75000"/>
                  </a:schemeClr>
                </a:solidFill>
              </a:defRPr>
            </a:lvl1pPr>
          </a:lstStyle>
          <a:p>
            <a:pPr algn="l" defTabSz="914363" fontAlgn="auto">
              <a:spcBef>
                <a:spcPts val="0"/>
              </a:spcBef>
              <a:spcAft>
                <a:spcPts val="0"/>
              </a:spcAft>
              <a:defRPr/>
            </a:pPr>
            <a:fld id="{E6895D94-CAF0-473F-8228-1194A770FCF5}" type="slidenum">
              <a:rPr lang="en-US" sz="1400" smtClean="0">
                <a:solidFill>
                  <a:srgbClr val="99C8DF"/>
                </a:solidFill>
                <a:latin typeface="+mn-lt"/>
              </a:rPr>
              <a:pPr algn="l" defTabSz="914363" fontAlgn="auto">
                <a:spcBef>
                  <a:spcPts val="0"/>
                </a:spcBef>
                <a:spcAft>
                  <a:spcPts val="0"/>
                </a:spcAft>
                <a:defRPr/>
              </a:pPr>
              <a:t>‹#›</a:t>
            </a:fld>
            <a:endParaRPr lang="en-US" sz="1400" dirty="0">
              <a:solidFill>
                <a:srgbClr val="99C8DF"/>
              </a:solidFill>
              <a:latin typeface="+mn-lt"/>
            </a:endParaRPr>
          </a:p>
        </p:txBody>
      </p:sp>
      <p:sp>
        <p:nvSpPr>
          <p:cNvPr id="7" name="Text Placeholder 6"/>
          <p:cNvSpPr>
            <a:spLocks noGrp="1"/>
          </p:cNvSpPr>
          <p:nvPr>
            <p:ph type="body" sz="quarter" idx="10"/>
          </p:nvPr>
        </p:nvSpPr>
        <p:spPr>
          <a:xfrm>
            <a:off x="1370013" y="1905000"/>
            <a:ext cx="6994950" cy="1384994"/>
          </a:xfrm>
          <a:scene3d>
            <a:camera prst="orthographicFront"/>
            <a:lightRig rig="contrasting" dir="t"/>
          </a:scene3d>
          <a:sp3d/>
        </p:spPr>
        <p:txBody>
          <a:bodyPr>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B0DEFE"/>
                    </a:gs>
                    <a:gs pos="62000">
                      <a:srgbClr val="5DBDFF"/>
                    </a:gs>
                    <a:gs pos="88000">
                      <a:srgbClr val="0386D7"/>
                    </a:gs>
                  </a:gsLst>
                  <a:lin ang="5400000" scaled="1"/>
                  <a:tileRect/>
                </a:gradFill>
                <a:effectLst/>
                <a:uLnTx/>
                <a:uFillTx/>
                <a:latin typeface="Calibri" pitchFamily="34" charset="0"/>
                <a:ea typeface="+mn-ea"/>
                <a:cs typeface="+mn-cs"/>
              </a:defRPr>
            </a:lvl1pPr>
          </a:lstStyle>
          <a:p>
            <a:pPr lvl="0"/>
            <a:r>
              <a:rPr lang="en-US" smtClean="0"/>
              <a:t>Click to edit Master text styles</a:t>
            </a: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 descr="ContentForgroundBlue.png"/>
          <p:cNvPicPr>
            <a:picLocks noChangeAspect="1"/>
          </p:cNvPicPr>
          <p:nvPr/>
        </p:nvPicPr>
        <p:blipFill>
          <a:blip r:embed="rId20" cstate="print"/>
          <a:srcRect/>
          <a:stretch>
            <a:fillRect/>
          </a:stretch>
        </p:blipFill>
        <p:spPr bwMode="auto">
          <a:xfrm>
            <a:off x="0" y="0"/>
            <a:ext cx="9144000" cy="6858000"/>
          </a:xfrm>
          <a:prstGeom prst="rect">
            <a:avLst/>
          </a:prstGeom>
          <a:noFill/>
          <a:ln w="9525">
            <a:noFill/>
            <a:miter lim="800000"/>
            <a:headEnd/>
            <a:tailEnd/>
          </a:ln>
        </p:spPr>
      </p:pic>
      <p:pic>
        <p:nvPicPr>
          <p:cNvPr id="1027" name="Picture 3" descr="ContentForgroundBlue.png"/>
          <p:cNvPicPr>
            <a:picLocks noChangeAspect="1"/>
          </p:cNvPicPr>
          <p:nvPr/>
        </p:nvPicPr>
        <p:blipFill>
          <a:blip r:embed="rId20" cstate="print"/>
          <a:srcRect/>
          <a:stretch>
            <a:fillRect/>
          </a:stretch>
        </p:blipFill>
        <p:spPr bwMode="auto">
          <a:xfrm>
            <a:off x="0" y="0"/>
            <a:ext cx="9144000" cy="6858000"/>
          </a:xfrm>
          <a:prstGeom prst="rect">
            <a:avLst/>
          </a:prstGeom>
          <a:noFill/>
          <a:ln w="9525">
            <a:noFill/>
            <a:miter lim="800000"/>
            <a:headEnd/>
            <a:tailEnd/>
          </a:ln>
        </p:spPr>
      </p:pic>
      <p:sp>
        <p:nvSpPr>
          <p:cNvPr id="2" name="Title Placeholder 1"/>
          <p:cNvSpPr>
            <a:spLocks noGrp="1"/>
          </p:cNvSpPr>
          <p:nvPr>
            <p:ph type="title"/>
          </p:nvPr>
        </p:nvSpPr>
        <p:spPr>
          <a:xfrm>
            <a:off x="387350" y="228600"/>
            <a:ext cx="8375650" cy="665163"/>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1029" name="Text Placeholder 2"/>
          <p:cNvSpPr>
            <a:spLocks noGrp="1"/>
          </p:cNvSpPr>
          <p:nvPr>
            <p:ph type="body" idx="1"/>
          </p:nvPr>
        </p:nvSpPr>
        <p:spPr bwMode="auto">
          <a:xfrm>
            <a:off x="387350" y="1420813"/>
            <a:ext cx="8375650" cy="212725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ransition>
    <p:fade/>
  </p:transition>
  <p:txStyles>
    <p:titleStyle>
      <a:lvl1pPr algn="l" defTabSz="912813" rtl="0" eaLnBrk="1" fontAlgn="base" hangingPunct="1">
        <a:lnSpc>
          <a:spcPct val="90000"/>
        </a:lnSpc>
        <a:spcBef>
          <a:spcPct val="0"/>
        </a:spcBef>
        <a:spcAft>
          <a:spcPct val="0"/>
        </a:spcAft>
        <a:defRPr lang="en-US" sz="4800" kern="1200" spc="-100" dirty="0">
          <a:ln w="3175">
            <a:noFill/>
          </a:ln>
          <a:solidFill>
            <a:schemeClr val="tx1"/>
          </a:solidFill>
          <a:latin typeface="Calibri" pitchFamily="34" charset="0"/>
          <a:ea typeface="+mn-ea"/>
          <a:cs typeface="Arial" charset="0"/>
        </a:defRPr>
      </a:lvl1pPr>
      <a:lvl2pPr algn="l" defTabSz="912813" rtl="0" eaLnBrk="1" fontAlgn="base" hangingPunct="1">
        <a:lnSpc>
          <a:spcPct val="90000"/>
        </a:lnSpc>
        <a:spcBef>
          <a:spcPct val="0"/>
        </a:spcBef>
        <a:spcAft>
          <a:spcPct val="0"/>
        </a:spcAft>
        <a:defRPr sz="4800">
          <a:solidFill>
            <a:schemeClr val="tx1"/>
          </a:solidFill>
          <a:latin typeface="Calibri" pitchFamily="34" charset="0"/>
          <a:cs typeface="Arial" charset="0"/>
        </a:defRPr>
      </a:lvl2pPr>
      <a:lvl3pPr algn="l" defTabSz="912813" rtl="0" eaLnBrk="1" fontAlgn="base" hangingPunct="1">
        <a:lnSpc>
          <a:spcPct val="90000"/>
        </a:lnSpc>
        <a:spcBef>
          <a:spcPct val="0"/>
        </a:spcBef>
        <a:spcAft>
          <a:spcPct val="0"/>
        </a:spcAft>
        <a:defRPr sz="4800">
          <a:solidFill>
            <a:schemeClr val="tx1"/>
          </a:solidFill>
          <a:latin typeface="Calibri" pitchFamily="34" charset="0"/>
          <a:cs typeface="Arial" charset="0"/>
        </a:defRPr>
      </a:lvl3pPr>
      <a:lvl4pPr algn="l" defTabSz="912813" rtl="0" eaLnBrk="1" fontAlgn="base" hangingPunct="1">
        <a:lnSpc>
          <a:spcPct val="90000"/>
        </a:lnSpc>
        <a:spcBef>
          <a:spcPct val="0"/>
        </a:spcBef>
        <a:spcAft>
          <a:spcPct val="0"/>
        </a:spcAft>
        <a:defRPr sz="4800">
          <a:solidFill>
            <a:schemeClr val="tx1"/>
          </a:solidFill>
          <a:latin typeface="Calibri" pitchFamily="34" charset="0"/>
          <a:cs typeface="Arial" charset="0"/>
        </a:defRPr>
      </a:lvl4pPr>
      <a:lvl5pPr algn="l" defTabSz="912813" rtl="0" eaLnBrk="1" fontAlgn="base" hangingPunct="1">
        <a:lnSpc>
          <a:spcPct val="90000"/>
        </a:lnSpc>
        <a:spcBef>
          <a:spcPct val="0"/>
        </a:spcBef>
        <a:spcAft>
          <a:spcPct val="0"/>
        </a:spcAft>
        <a:defRPr sz="4800">
          <a:solidFill>
            <a:schemeClr val="tx1"/>
          </a:solidFill>
          <a:latin typeface="Calibri" pitchFamily="34" charset="0"/>
          <a:cs typeface="Arial" charset="0"/>
        </a:defRPr>
      </a:lvl5pPr>
      <a:lvl6pPr marL="457200" algn="l" defTabSz="912813" rtl="0" eaLnBrk="1" fontAlgn="base" hangingPunct="1">
        <a:lnSpc>
          <a:spcPct val="90000"/>
        </a:lnSpc>
        <a:spcBef>
          <a:spcPct val="0"/>
        </a:spcBef>
        <a:spcAft>
          <a:spcPct val="0"/>
        </a:spcAft>
        <a:defRPr sz="4800">
          <a:solidFill>
            <a:schemeClr val="tx1"/>
          </a:solidFill>
          <a:latin typeface="Calibri" pitchFamily="34" charset="0"/>
          <a:cs typeface="Arial" charset="0"/>
        </a:defRPr>
      </a:lvl6pPr>
      <a:lvl7pPr marL="914400" algn="l" defTabSz="912813" rtl="0" eaLnBrk="1" fontAlgn="base" hangingPunct="1">
        <a:lnSpc>
          <a:spcPct val="90000"/>
        </a:lnSpc>
        <a:spcBef>
          <a:spcPct val="0"/>
        </a:spcBef>
        <a:spcAft>
          <a:spcPct val="0"/>
        </a:spcAft>
        <a:defRPr sz="4800">
          <a:solidFill>
            <a:schemeClr val="tx1"/>
          </a:solidFill>
          <a:latin typeface="Calibri" pitchFamily="34" charset="0"/>
          <a:cs typeface="Arial" charset="0"/>
        </a:defRPr>
      </a:lvl7pPr>
      <a:lvl8pPr marL="1371600" algn="l" defTabSz="912813" rtl="0" eaLnBrk="1" fontAlgn="base" hangingPunct="1">
        <a:lnSpc>
          <a:spcPct val="90000"/>
        </a:lnSpc>
        <a:spcBef>
          <a:spcPct val="0"/>
        </a:spcBef>
        <a:spcAft>
          <a:spcPct val="0"/>
        </a:spcAft>
        <a:defRPr sz="4800">
          <a:solidFill>
            <a:schemeClr val="tx1"/>
          </a:solidFill>
          <a:latin typeface="Calibri" pitchFamily="34" charset="0"/>
          <a:cs typeface="Arial" charset="0"/>
        </a:defRPr>
      </a:lvl8pPr>
      <a:lvl9pPr marL="1828800" algn="l" defTabSz="912813" rtl="0" eaLnBrk="1" fontAlgn="base" hangingPunct="1">
        <a:lnSpc>
          <a:spcPct val="90000"/>
        </a:lnSpc>
        <a:spcBef>
          <a:spcPct val="0"/>
        </a:spcBef>
        <a:spcAft>
          <a:spcPct val="0"/>
        </a:spcAft>
        <a:defRPr sz="4800">
          <a:solidFill>
            <a:schemeClr val="tx1"/>
          </a:solidFill>
          <a:latin typeface="Calibri" pitchFamily="34" charset="0"/>
          <a:cs typeface="Arial" charset="0"/>
        </a:defRPr>
      </a:lvl9pPr>
    </p:titleStyle>
    <p:bodyStyle>
      <a:lvl1pPr marL="463550" indent="-463550" algn="l" defTabSz="912813" rtl="0" eaLnBrk="1" fontAlgn="base" hangingPunct="1">
        <a:lnSpc>
          <a:spcPct val="90000"/>
        </a:lnSpc>
        <a:spcBef>
          <a:spcPct val="20000"/>
        </a:spcBef>
        <a:spcAft>
          <a:spcPct val="0"/>
        </a:spcAft>
        <a:buSzPct val="120000"/>
        <a:buBlip>
          <a:blip r:embed="rId21"/>
        </a:buBlip>
        <a:defRPr sz="3200" kern="1200">
          <a:solidFill>
            <a:schemeClr val="tx1"/>
          </a:solidFill>
          <a:latin typeface="Calibri" pitchFamily="34" charset="0"/>
          <a:ea typeface="+mn-ea"/>
          <a:cs typeface="+mn-cs"/>
        </a:defRPr>
      </a:lvl1pPr>
      <a:lvl2pPr marL="833438" indent="-369888" algn="l" defTabSz="912813" rtl="0" eaLnBrk="1" fontAlgn="base" hangingPunct="1">
        <a:lnSpc>
          <a:spcPct val="90000"/>
        </a:lnSpc>
        <a:spcBef>
          <a:spcPct val="20000"/>
        </a:spcBef>
        <a:spcAft>
          <a:spcPct val="0"/>
        </a:spcAft>
        <a:buBlip>
          <a:blip r:embed="rId21"/>
        </a:buBlip>
        <a:defRPr sz="2800" kern="1200">
          <a:solidFill>
            <a:schemeClr val="tx1"/>
          </a:solidFill>
          <a:latin typeface="Calibri" pitchFamily="34" charset="0"/>
          <a:ea typeface="+mn-ea"/>
          <a:cs typeface="+mn-cs"/>
        </a:defRPr>
      </a:lvl2pPr>
      <a:lvl3pPr marL="1168400" indent="-346075" algn="l" defTabSz="912813" rtl="0" eaLnBrk="1" fontAlgn="base" hangingPunct="1">
        <a:lnSpc>
          <a:spcPct val="90000"/>
        </a:lnSpc>
        <a:spcBef>
          <a:spcPct val="20000"/>
        </a:spcBef>
        <a:spcAft>
          <a:spcPct val="0"/>
        </a:spcAft>
        <a:buBlip>
          <a:blip r:embed="rId21"/>
        </a:buBlip>
        <a:defRPr sz="2400" kern="1200">
          <a:solidFill>
            <a:schemeClr val="tx1"/>
          </a:solidFill>
          <a:latin typeface="Calibri" pitchFamily="34" charset="0"/>
          <a:ea typeface="+mn-ea"/>
          <a:cs typeface="+mn-cs"/>
        </a:defRPr>
      </a:lvl3pPr>
      <a:lvl4pPr marL="1516063" indent="-347663" algn="l" defTabSz="912813" rtl="0" eaLnBrk="1" fontAlgn="base" hangingPunct="1">
        <a:lnSpc>
          <a:spcPct val="90000"/>
        </a:lnSpc>
        <a:spcBef>
          <a:spcPct val="20000"/>
        </a:spcBef>
        <a:spcAft>
          <a:spcPct val="0"/>
        </a:spcAft>
        <a:buBlip>
          <a:blip r:embed="rId21"/>
        </a:buBlip>
        <a:defRPr sz="2400" kern="1200">
          <a:solidFill>
            <a:schemeClr val="tx1"/>
          </a:solidFill>
          <a:latin typeface="Calibri" pitchFamily="34" charset="0"/>
          <a:ea typeface="+mn-ea"/>
          <a:cs typeface="+mn-cs"/>
        </a:defRPr>
      </a:lvl4pPr>
      <a:lvl5pPr marL="1852613" indent="-325438" algn="l" defTabSz="912813" rtl="0" eaLnBrk="1" fontAlgn="base" hangingPunct="1">
        <a:lnSpc>
          <a:spcPct val="90000"/>
        </a:lnSpc>
        <a:spcBef>
          <a:spcPct val="20000"/>
        </a:spcBef>
        <a:spcAft>
          <a:spcPct val="0"/>
        </a:spcAft>
        <a:buBlip>
          <a:blip r:embed="rId21"/>
        </a:buBlip>
        <a:defRPr sz="2400" kern="1200">
          <a:solidFill>
            <a:schemeClr val="tx1"/>
          </a:solidFill>
          <a:latin typeface="Calibri"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blogs.technet.com/dcaro"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www.microsoft.com/france/technet/newsletter" TargetMode="External"/><Relationship Id="rId7" Type="http://schemas.openxmlformats.org/officeDocument/2006/relationships/image" Target="../media/image43.tiff"/><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42.png"/><Relationship Id="rId5" Type="http://schemas.openxmlformats.org/officeDocument/2006/relationships/hyperlink" Target="http://www.microsoft.com/france/technet/abonnements" TargetMode="External"/><Relationship Id="rId4" Type="http://schemas.openxmlformats.org/officeDocument/2006/relationships/image" Target="../media/image41.jpeg"/></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6.xml.rels><?xml version="1.0" encoding="UTF-8" standalone="yes"?>
<Relationships xmlns="http://schemas.openxmlformats.org/package/2006/relationships"><Relationship Id="rId3" Type="http://schemas.openxmlformats.org/officeDocument/2006/relationships/image" Target="../media/image41.jpeg"/><Relationship Id="rId7" Type="http://schemas.openxmlformats.org/officeDocument/2006/relationships/hyperlink" Target="mailto:formcert@microsoft.com" TargetMode="External"/><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hyperlink" Target="http://forums.microsoft.com/france/default.aspx" TargetMode="External"/><Relationship Id="rId5" Type="http://schemas.openxmlformats.org/officeDocument/2006/relationships/hyperlink" Target="http://www.microsoft.com/france/formation/examens" TargetMode="External"/><Relationship Id="rId4" Type="http://schemas.openxmlformats.org/officeDocument/2006/relationships/hyperlink" Target="http://www.microsoft.com/france/formation"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4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image" Target="../media/image12.png"/><Relationship Id="rId1" Type="http://schemas.openxmlformats.org/officeDocument/2006/relationships/slideLayout" Target="../slideLayouts/slideLayout6.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fr-FR" dirty="0" smtClean="0"/>
              <a:t>Quelles nouveautés pour les Communications Unifiées ?</a:t>
            </a:r>
            <a:endParaRPr lang="fr-FR" dirty="0"/>
          </a:p>
        </p:txBody>
      </p:sp>
      <p:sp>
        <p:nvSpPr>
          <p:cNvPr id="5" name="Subtitle 4"/>
          <p:cNvSpPr>
            <a:spLocks noGrp="1"/>
          </p:cNvSpPr>
          <p:nvPr>
            <p:ph type="subTitle" idx="1"/>
          </p:nvPr>
        </p:nvSpPr>
        <p:spPr>
          <a:xfrm>
            <a:off x="729663" y="3957935"/>
            <a:ext cx="7681913" cy="2061865"/>
          </a:xfrm>
        </p:spPr>
        <p:txBody>
          <a:bodyPr/>
          <a:lstStyle/>
          <a:p>
            <a:r>
              <a:rPr lang="fr-FR" dirty="0" smtClean="0"/>
              <a:t>Damien Caro</a:t>
            </a:r>
          </a:p>
          <a:p>
            <a:r>
              <a:rPr lang="fr-FR" dirty="0" smtClean="0"/>
              <a:t>Architecte Infrastructure</a:t>
            </a:r>
          </a:p>
          <a:p>
            <a:r>
              <a:rPr lang="fr-FR" dirty="0" smtClean="0"/>
              <a:t>Microsoft France</a:t>
            </a:r>
          </a:p>
          <a:p>
            <a:r>
              <a:rPr lang="fr-FR" dirty="0" smtClean="0">
                <a:hlinkClick r:id="rId2"/>
              </a:rPr>
              <a:t>http://blogs.technet.com/dcaro</a:t>
            </a:r>
            <a:endParaRPr lang="fr-FR" dirty="0" smtClean="0"/>
          </a:p>
          <a:p>
            <a:endParaRPr lang="fr-FR" dirty="0"/>
          </a:p>
        </p:txBody>
      </p:sp>
      <p:sp>
        <p:nvSpPr>
          <p:cNvPr id="6" name="Text Placeholder 5"/>
          <p:cNvSpPr>
            <a:spLocks noGrp="1"/>
          </p:cNvSpPr>
          <p:nvPr>
            <p:ph type="body" sz="quarter" idx="10"/>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Partage d'application</a:t>
            </a:r>
            <a:endParaRPr lang="en-US" dirty="0"/>
          </a:p>
        </p:txBody>
      </p:sp>
      <p:sp>
        <p:nvSpPr>
          <p:cNvPr id="3" name="Content Placeholder 2"/>
          <p:cNvSpPr>
            <a:spLocks noGrp="1"/>
          </p:cNvSpPr>
          <p:nvPr>
            <p:ph idx="1"/>
          </p:nvPr>
        </p:nvSpPr>
        <p:spPr>
          <a:xfrm>
            <a:off x="381000" y="1412874"/>
            <a:ext cx="4267200" cy="3237809"/>
          </a:xfrm>
        </p:spPr>
        <p:txBody>
          <a:bodyPr/>
          <a:lstStyle/>
          <a:p>
            <a:r>
              <a:rPr lang="fr-FR" dirty="0" smtClean="0"/>
              <a:t>Partage du bureau </a:t>
            </a:r>
          </a:p>
          <a:p>
            <a:pPr lvl="1"/>
            <a:r>
              <a:rPr lang="fr-FR" dirty="0" smtClean="0"/>
              <a:t>Intégré avec Office </a:t>
            </a:r>
            <a:r>
              <a:rPr lang="fr-FR" dirty="0" err="1" smtClean="0"/>
              <a:t>Communicator</a:t>
            </a:r>
            <a:r>
              <a:rPr lang="fr-FR" dirty="0" smtClean="0"/>
              <a:t> 2007 R2</a:t>
            </a:r>
          </a:p>
          <a:p>
            <a:pPr lvl="1"/>
            <a:r>
              <a:rPr lang="fr-FR" dirty="0" smtClean="0"/>
              <a:t>Utilise le protocole RDP</a:t>
            </a:r>
          </a:p>
          <a:p>
            <a:pPr lvl="1"/>
            <a:r>
              <a:rPr lang="fr-FR" dirty="0" smtClean="0"/>
              <a:t>Partage de contrôle</a:t>
            </a:r>
          </a:p>
          <a:p>
            <a:r>
              <a:rPr lang="fr-FR" dirty="0" smtClean="0"/>
              <a:t>Escalade possible vers une conférence</a:t>
            </a:r>
            <a:endParaRPr lang="fr-FR" dirty="0"/>
          </a:p>
        </p:txBody>
      </p:sp>
      <p:pic>
        <p:nvPicPr>
          <p:cNvPr id="4" name="Picture 3"/>
          <p:cNvPicPr/>
          <p:nvPr/>
        </p:nvPicPr>
        <p:blipFill>
          <a:blip r:embed="rId3" cstate="print"/>
          <a:srcRect/>
          <a:stretch>
            <a:fillRect/>
          </a:stretch>
        </p:blipFill>
        <p:spPr bwMode="auto">
          <a:xfrm>
            <a:off x="4953000" y="3962400"/>
            <a:ext cx="3956050" cy="1600200"/>
          </a:xfrm>
          <a:prstGeom prst="rect">
            <a:avLst/>
          </a:prstGeom>
          <a:noFill/>
          <a:ln w="9525">
            <a:noFill/>
            <a:miter lim="800000"/>
            <a:headEnd/>
            <a:tailEnd/>
          </a:ln>
        </p:spPr>
      </p:pic>
      <p:pic>
        <p:nvPicPr>
          <p:cNvPr id="7" name="Picture 6"/>
          <p:cNvPicPr/>
          <p:nvPr/>
        </p:nvPicPr>
        <p:blipFill>
          <a:blip r:embed="rId4" cstate="print">
            <a:clrChange>
              <a:clrFrom>
                <a:srgbClr val="1D5F7A"/>
              </a:clrFrom>
              <a:clrTo>
                <a:srgbClr val="1D5F7A">
                  <a:alpha val="0"/>
                </a:srgbClr>
              </a:clrTo>
            </a:clrChange>
          </a:blip>
          <a:srcRect l="12820" t="10256" r="65385" b="69231"/>
          <a:stretch>
            <a:fillRect/>
          </a:stretch>
        </p:blipFill>
        <p:spPr bwMode="auto">
          <a:xfrm>
            <a:off x="4800600" y="1143000"/>
            <a:ext cx="4572000" cy="2689412"/>
          </a:xfrm>
          <a:prstGeom prst="rect">
            <a:avLst/>
          </a:prstGeom>
          <a:noFill/>
          <a:ln w="9525">
            <a:noFill/>
            <a:miter lim="800000"/>
            <a:headEnd/>
            <a:tailEnd/>
          </a:ln>
        </p:spPr>
      </p:pic>
      <p:sp>
        <p:nvSpPr>
          <p:cNvPr id="6" name="Rectangle 5"/>
          <p:cNvSpPr/>
          <p:nvPr/>
        </p:nvSpPr>
        <p:spPr bwMode="auto">
          <a:xfrm>
            <a:off x="6248400" y="1600200"/>
            <a:ext cx="2590800" cy="914400"/>
          </a:xfrm>
          <a:prstGeom prst="rect">
            <a:avLst/>
          </a:prstGeom>
          <a:noFill/>
          <a:ln w="44450">
            <a:solidFill>
              <a:srgbClr val="FF0000"/>
            </a:solidFill>
            <a:headEnd type="none" w="med" len="med"/>
            <a:tailEnd type="none" w="med" len="med"/>
          </a:ln>
          <a:effectLst/>
          <a:scene3d>
            <a:camera prst="orthographicFront">
              <a:rot lat="0" lon="0" rev="0"/>
            </a:camera>
            <a:lightRig rig="glow" dir="t">
              <a:rot lat="0" lon="0" rev="0"/>
            </a:lightRig>
          </a:scene3d>
          <a:sp3d prstMaterial="matte">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Partage d'application</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p:nvPr/>
        </p:nvPicPr>
        <p:blipFill>
          <a:blip r:embed="rId2" cstate="print"/>
          <a:srcRect/>
          <a:stretch>
            <a:fillRect/>
          </a:stretch>
        </p:blipFill>
        <p:spPr bwMode="auto">
          <a:xfrm>
            <a:off x="457200" y="914400"/>
            <a:ext cx="8245839" cy="5257800"/>
          </a:xfrm>
          <a:prstGeom prst="rect">
            <a:avLst/>
          </a:prstGeom>
          <a:noFill/>
          <a:ln w="9525">
            <a:noFill/>
            <a:miter lim="800000"/>
            <a:headEnd/>
            <a:tailEnd/>
          </a:ln>
          <a:effectLst>
            <a:reflection blurRad="6350" stA="50000" endA="300" endPos="38500" dist="50800" dir="5400000" sy="-100000" algn="bl" rotWithShape="0"/>
          </a:effectLst>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Appels d'équipe et délégation</a:t>
            </a:r>
            <a:endParaRPr lang="en-US" dirty="0"/>
          </a:p>
        </p:txBody>
      </p:sp>
      <p:sp>
        <p:nvSpPr>
          <p:cNvPr id="3" name="Content Placeholder 2"/>
          <p:cNvSpPr>
            <a:spLocks noGrp="1"/>
          </p:cNvSpPr>
          <p:nvPr>
            <p:ph idx="1"/>
          </p:nvPr>
        </p:nvSpPr>
        <p:spPr>
          <a:xfrm>
            <a:off x="381000" y="1412874"/>
            <a:ext cx="3962400" cy="4702826"/>
          </a:xfrm>
        </p:spPr>
        <p:txBody>
          <a:bodyPr/>
          <a:lstStyle/>
          <a:p>
            <a:r>
              <a:rPr lang="fr-FR" dirty="0" smtClean="0"/>
              <a:t>Constitution d'un groupement d'appel </a:t>
            </a:r>
            <a:r>
              <a:rPr lang="fr-FR" dirty="0" smtClean="0">
                <a:solidFill>
                  <a:srgbClr val="FFFF00"/>
                </a:solidFill>
              </a:rPr>
              <a:t>par les utilisateurs</a:t>
            </a:r>
          </a:p>
          <a:p>
            <a:r>
              <a:rPr lang="fr-FR" dirty="0" smtClean="0"/>
              <a:t>Transmission d'appel avec ou sans délai</a:t>
            </a:r>
          </a:p>
          <a:p>
            <a:pPr lvl="1"/>
            <a:r>
              <a:rPr lang="fr-FR" dirty="0" smtClean="0"/>
              <a:t>Indication dans le transfert</a:t>
            </a:r>
          </a:p>
          <a:p>
            <a:r>
              <a:rPr lang="fr-FR" dirty="0" smtClean="0"/>
              <a:t>Jusqu'à 25 utilisateurs</a:t>
            </a:r>
          </a:p>
          <a:p>
            <a:endParaRPr lang="fr-FR" dirty="0"/>
          </a:p>
        </p:txBody>
      </p:sp>
      <p:pic>
        <p:nvPicPr>
          <p:cNvPr id="4" name="Picture 3"/>
          <p:cNvPicPr/>
          <p:nvPr/>
        </p:nvPicPr>
        <p:blipFill>
          <a:blip r:embed="rId2" cstate="print"/>
          <a:srcRect/>
          <a:stretch>
            <a:fillRect/>
          </a:stretch>
        </p:blipFill>
        <p:spPr bwMode="auto">
          <a:xfrm>
            <a:off x="4648200" y="1905000"/>
            <a:ext cx="4054989" cy="4611269"/>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5410200" y="1447800"/>
            <a:ext cx="3412439" cy="7620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smtClean="0"/>
              <a:t>Groupes de réponse</a:t>
            </a:r>
            <a:endParaRPr lang="en-US" dirty="0"/>
          </a:p>
        </p:txBody>
      </p:sp>
      <p:sp>
        <p:nvSpPr>
          <p:cNvPr id="6" name="Content Placeholder 5"/>
          <p:cNvSpPr>
            <a:spLocks noGrp="1"/>
          </p:cNvSpPr>
          <p:nvPr>
            <p:ph idx="1"/>
          </p:nvPr>
        </p:nvSpPr>
        <p:spPr>
          <a:xfrm>
            <a:off x="381000" y="1412875"/>
            <a:ext cx="8382000" cy="984885"/>
          </a:xfrm>
        </p:spPr>
        <p:txBody>
          <a:bodyPr/>
          <a:lstStyle/>
          <a:p>
            <a:r>
              <a:rPr lang="en-US" dirty="0" err="1" smtClean="0"/>
              <a:t>Routage</a:t>
            </a:r>
            <a:r>
              <a:rPr lang="en-US" dirty="0" smtClean="0"/>
              <a:t> </a:t>
            </a:r>
            <a:r>
              <a:rPr lang="en-US" dirty="0" err="1" smtClean="0"/>
              <a:t>interactif</a:t>
            </a:r>
            <a:r>
              <a:rPr lang="en-US" dirty="0" smtClean="0"/>
              <a:t> </a:t>
            </a:r>
            <a:r>
              <a:rPr lang="en-US" dirty="0" err="1" smtClean="0"/>
              <a:t>d'appels</a:t>
            </a:r>
            <a:endParaRPr lang="en-US" dirty="0" smtClean="0"/>
          </a:p>
          <a:p>
            <a:r>
              <a:rPr lang="en-US" dirty="0" err="1" smtClean="0"/>
              <a:t>Gestion</a:t>
            </a:r>
            <a:r>
              <a:rPr lang="en-US" dirty="0" smtClean="0"/>
              <a:t> </a:t>
            </a:r>
            <a:r>
              <a:rPr lang="en-US" dirty="0" smtClean="0">
                <a:solidFill>
                  <a:srgbClr val="FFFF00"/>
                </a:solidFill>
              </a:rPr>
              <a:t>par </a:t>
            </a:r>
            <a:r>
              <a:rPr lang="en-US" dirty="0" err="1" smtClean="0">
                <a:solidFill>
                  <a:srgbClr val="FFFF00"/>
                </a:solidFill>
              </a:rPr>
              <a:t>l'administrateur</a:t>
            </a:r>
            <a:endParaRPr lang="en-US" dirty="0" smtClean="0">
              <a:solidFill>
                <a:srgbClr val="FFFF00"/>
              </a:solidFill>
            </a:endParaRPr>
          </a:p>
        </p:txBody>
      </p:sp>
      <p:pic>
        <p:nvPicPr>
          <p:cNvPr id="3074" name="Picture 2"/>
          <p:cNvPicPr>
            <a:picLocks noChangeAspect="1" noChangeArrowheads="1"/>
          </p:cNvPicPr>
          <p:nvPr/>
        </p:nvPicPr>
        <p:blipFill>
          <a:blip r:embed="rId2" cstate="print"/>
          <a:srcRect l="1242" t="18274" r="5590" b="3646"/>
          <a:stretch>
            <a:fillRect/>
          </a:stretch>
        </p:blipFill>
        <p:spPr bwMode="auto">
          <a:xfrm>
            <a:off x="1143000" y="2667000"/>
            <a:ext cx="6096000" cy="382016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Groupes de réponse</a:t>
            </a:r>
            <a:endParaRPr lang="en-US" dirty="0"/>
          </a:p>
        </p:txBody>
      </p:sp>
      <p:sp>
        <p:nvSpPr>
          <p:cNvPr id="3" name="Content Placeholder 2"/>
          <p:cNvSpPr>
            <a:spLocks noGrp="1"/>
          </p:cNvSpPr>
          <p:nvPr>
            <p:ph idx="1"/>
          </p:nvPr>
        </p:nvSpPr>
        <p:spPr/>
        <p:txBody>
          <a:bodyPr/>
          <a:lstStyle/>
          <a:p>
            <a:endParaRPr lang="en-US"/>
          </a:p>
        </p:txBody>
      </p:sp>
      <p:pic>
        <p:nvPicPr>
          <p:cNvPr id="4099" name="Picture 3"/>
          <p:cNvPicPr>
            <a:picLocks noChangeAspect="1" noChangeArrowheads="1"/>
          </p:cNvPicPr>
          <p:nvPr/>
        </p:nvPicPr>
        <p:blipFill>
          <a:blip r:embed="rId2" cstate="print"/>
          <a:srcRect/>
          <a:stretch>
            <a:fillRect/>
          </a:stretch>
        </p:blipFill>
        <p:spPr bwMode="auto">
          <a:xfrm>
            <a:off x="4648200" y="2133600"/>
            <a:ext cx="4212954" cy="4393797"/>
          </a:xfrm>
          <a:prstGeom prst="rect">
            <a:avLst/>
          </a:prstGeom>
          <a:noFill/>
          <a:ln w="9525">
            <a:noFill/>
            <a:miter lim="800000"/>
            <a:headEnd/>
            <a:tailEnd/>
          </a:ln>
        </p:spPr>
      </p:pic>
      <p:pic>
        <p:nvPicPr>
          <p:cNvPr id="4098" name="Picture 2"/>
          <p:cNvPicPr>
            <a:picLocks noChangeAspect="1" noChangeArrowheads="1"/>
          </p:cNvPicPr>
          <p:nvPr/>
        </p:nvPicPr>
        <p:blipFill>
          <a:blip r:embed="rId3" cstate="print"/>
          <a:srcRect/>
          <a:stretch>
            <a:fillRect/>
          </a:stretch>
        </p:blipFill>
        <p:spPr bwMode="auto">
          <a:xfrm>
            <a:off x="304800" y="1066800"/>
            <a:ext cx="4467539" cy="4267201"/>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Groupes de réponse</a:t>
            </a:r>
            <a:endParaRPr lang="en-US" dirty="0"/>
          </a:p>
        </p:txBody>
      </p:sp>
      <p:sp>
        <p:nvSpPr>
          <p:cNvPr id="3" name="Content Placeholder 2"/>
          <p:cNvSpPr>
            <a:spLocks noGrp="1"/>
          </p:cNvSpPr>
          <p:nvPr>
            <p:ph idx="1"/>
          </p:nvPr>
        </p:nvSpPr>
        <p:spPr>
          <a:xfrm>
            <a:off x="381000" y="1412875"/>
            <a:ext cx="8382000" cy="5373779"/>
          </a:xfrm>
        </p:spPr>
        <p:txBody>
          <a:bodyPr/>
          <a:lstStyle/>
          <a:p>
            <a:r>
              <a:rPr lang="en-US" dirty="0" err="1" smtClean="0"/>
              <a:t>Quatres</a:t>
            </a:r>
            <a:r>
              <a:rPr lang="en-US" dirty="0" smtClean="0"/>
              <a:t> types:</a:t>
            </a:r>
          </a:p>
          <a:p>
            <a:pPr lvl="1"/>
            <a:r>
              <a:rPr lang="en-US" dirty="0" smtClean="0"/>
              <a:t>De base : </a:t>
            </a:r>
            <a:r>
              <a:rPr lang="en-US" dirty="0" err="1" smtClean="0"/>
              <a:t>Routage</a:t>
            </a:r>
            <a:r>
              <a:rPr lang="en-US" dirty="0" smtClean="0"/>
              <a:t> direct </a:t>
            </a:r>
            <a:r>
              <a:rPr lang="en-US" dirty="0" err="1" smtClean="0"/>
              <a:t>vers</a:t>
            </a:r>
            <a:r>
              <a:rPr lang="en-US" dirty="0" smtClean="0"/>
              <a:t> les agents</a:t>
            </a:r>
          </a:p>
          <a:p>
            <a:pPr lvl="1">
              <a:buNone/>
            </a:pPr>
            <a:r>
              <a:rPr lang="en-US" sz="2400" dirty="0" smtClean="0"/>
              <a:t>(</a:t>
            </a:r>
            <a:r>
              <a:rPr lang="en-US" sz="2400" dirty="0" err="1" smtClean="0"/>
              <a:t>Huntgroup</a:t>
            </a:r>
            <a:r>
              <a:rPr lang="en-US" sz="2400" dirty="0" smtClean="0"/>
              <a:t> </a:t>
            </a:r>
            <a:r>
              <a:rPr lang="en-US" sz="2400" dirty="0" err="1" smtClean="0"/>
              <a:t>basique</a:t>
            </a:r>
            <a:r>
              <a:rPr lang="en-US" sz="2400" dirty="0" smtClean="0"/>
              <a:t>)</a:t>
            </a:r>
          </a:p>
          <a:p>
            <a:pPr lvl="1"/>
            <a:r>
              <a:rPr lang="en-US" dirty="0" err="1" smtClean="0"/>
              <a:t>Avancé</a:t>
            </a:r>
            <a:r>
              <a:rPr lang="en-US" dirty="0" smtClean="0"/>
              <a:t> : </a:t>
            </a:r>
            <a:r>
              <a:rPr lang="en-US" dirty="0" err="1" smtClean="0"/>
              <a:t>Horaires</a:t>
            </a:r>
            <a:r>
              <a:rPr lang="en-US" dirty="0" smtClean="0"/>
              <a:t>, </a:t>
            </a:r>
            <a:r>
              <a:rPr lang="en-US" dirty="0" err="1" smtClean="0"/>
              <a:t>musique</a:t>
            </a:r>
            <a:r>
              <a:rPr lang="en-US" dirty="0" smtClean="0"/>
              <a:t> </a:t>
            </a:r>
            <a:r>
              <a:rPr lang="en-US" dirty="0" err="1" smtClean="0"/>
              <a:t>d'attente</a:t>
            </a:r>
            <a:r>
              <a:rPr lang="en-US" dirty="0" smtClean="0"/>
              <a:t>, message </a:t>
            </a:r>
            <a:r>
              <a:rPr lang="en-US" dirty="0" err="1" smtClean="0"/>
              <a:t>d'accueil</a:t>
            </a:r>
            <a:endParaRPr lang="en-US" dirty="0" smtClean="0"/>
          </a:p>
          <a:p>
            <a:pPr lvl="1"/>
            <a:r>
              <a:rPr lang="en-US" dirty="0" err="1" smtClean="0"/>
              <a:t>Arbre</a:t>
            </a:r>
            <a:r>
              <a:rPr lang="en-US" dirty="0" smtClean="0"/>
              <a:t> à un </a:t>
            </a:r>
            <a:r>
              <a:rPr lang="en-US" dirty="0" err="1" smtClean="0"/>
              <a:t>niveau</a:t>
            </a:r>
            <a:r>
              <a:rPr lang="en-US" dirty="0" smtClean="0"/>
              <a:t> </a:t>
            </a:r>
          </a:p>
          <a:p>
            <a:pPr lvl="1"/>
            <a:r>
              <a:rPr lang="en-US" dirty="0" err="1" smtClean="0"/>
              <a:t>Arbre</a:t>
            </a:r>
            <a:r>
              <a:rPr lang="en-US" dirty="0" smtClean="0"/>
              <a:t> à </a:t>
            </a:r>
            <a:r>
              <a:rPr lang="en-US" dirty="0" err="1" smtClean="0"/>
              <a:t>deux</a:t>
            </a:r>
            <a:r>
              <a:rPr lang="en-US" dirty="0" smtClean="0"/>
              <a:t> </a:t>
            </a:r>
            <a:r>
              <a:rPr lang="en-US" dirty="0" err="1" smtClean="0"/>
              <a:t>niveaux</a:t>
            </a:r>
            <a:endParaRPr lang="en-US" dirty="0" smtClean="0"/>
          </a:p>
          <a:p>
            <a:r>
              <a:rPr lang="en-US" dirty="0" err="1" smtClean="0"/>
              <a:t>Synthèse</a:t>
            </a:r>
            <a:r>
              <a:rPr lang="en-US" dirty="0" smtClean="0"/>
              <a:t> </a:t>
            </a:r>
            <a:r>
              <a:rPr lang="en-US" dirty="0" err="1" smtClean="0"/>
              <a:t>Vocale</a:t>
            </a:r>
            <a:endParaRPr lang="en-US" dirty="0" smtClean="0"/>
          </a:p>
          <a:p>
            <a:r>
              <a:rPr lang="en-US" dirty="0" smtClean="0"/>
              <a:t>Reconnaissance </a:t>
            </a:r>
            <a:r>
              <a:rPr lang="en-US" dirty="0" err="1" smtClean="0"/>
              <a:t>Vocale</a:t>
            </a:r>
            <a:endParaRPr lang="en-US" dirty="0" smtClean="0"/>
          </a:p>
          <a:p>
            <a:pPr>
              <a:buNone/>
            </a:pPr>
            <a:r>
              <a:rPr lang="en-US" sz="2000" dirty="0" smtClean="0"/>
              <a:t>	</a:t>
            </a:r>
            <a:r>
              <a:rPr lang="en-US" sz="2000" dirty="0" err="1" smtClean="0"/>
              <a:t>Anglais</a:t>
            </a:r>
            <a:r>
              <a:rPr lang="en-US" sz="2000" dirty="0" smtClean="0"/>
              <a:t> (US &amp; UK), </a:t>
            </a:r>
            <a:r>
              <a:rPr lang="en-US" sz="2000" dirty="0" err="1" smtClean="0"/>
              <a:t>Français</a:t>
            </a:r>
            <a:r>
              <a:rPr lang="en-US" sz="2000" dirty="0" smtClean="0"/>
              <a:t> (FR &amp; CA), </a:t>
            </a:r>
            <a:r>
              <a:rPr lang="en-US" sz="2000" dirty="0" err="1" smtClean="0"/>
              <a:t>Allemand</a:t>
            </a:r>
            <a:r>
              <a:rPr lang="en-US" sz="2000" dirty="0" smtClean="0"/>
              <a:t>, </a:t>
            </a:r>
            <a:r>
              <a:rPr lang="en-US" sz="2000" dirty="0" err="1" smtClean="0"/>
              <a:t>Mexicain</a:t>
            </a:r>
            <a:r>
              <a:rPr lang="en-US" sz="2000" dirty="0" smtClean="0"/>
              <a:t>, </a:t>
            </a:r>
            <a:r>
              <a:rPr lang="en-US" sz="2000" dirty="0" err="1" smtClean="0"/>
              <a:t>Espagnol</a:t>
            </a:r>
            <a:r>
              <a:rPr lang="en-US" sz="2000" dirty="0" smtClean="0"/>
              <a:t>, </a:t>
            </a:r>
            <a:r>
              <a:rPr lang="en-US" sz="2000" dirty="0" err="1" smtClean="0"/>
              <a:t>Portugais</a:t>
            </a:r>
            <a:r>
              <a:rPr lang="en-US" sz="2000" dirty="0" smtClean="0"/>
              <a:t>, </a:t>
            </a:r>
            <a:r>
              <a:rPr lang="en-US" sz="2000" dirty="0" err="1" smtClean="0"/>
              <a:t>Chinois</a:t>
            </a:r>
            <a:r>
              <a:rPr lang="en-US" sz="2000" dirty="0" smtClean="0"/>
              <a:t> (</a:t>
            </a:r>
            <a:r>
              <a:rPr lang="en-US" sz="2000" dirty="0" err="1" smtClean="0"/>
              <a:t>Traditionel</a:t>
            </a:r>
            <a:r>
              <a:rPr lang="en-US" sz="2000" dirty="0" smtClean="0"/>
              <a:t> &amp; </a:t>
            </a:r>
            <a:r>
              <a:rPr lang="en-US" sz="2000" dirty="0" err="1" smtClean="0"/>
              <a:t>Simplifié</a:t>
            </a:r>
            <a:r>
              <a:rPr lang="en-US" sz="2000" dirty="0" smtClean="0"/>
              <a:t>), </a:t>
            </a:r>
            <a:r>
              <a:rPr lang="en-US" sz="2000" dirty="0" err="1" smtClean="0"/>
              <a:t>Japonais</a:t>
            </a:r>
            <a:r>
              <a:rPr lang="en-US" sz="2000" dirty="0" smtClean="0"/>
              <a:t>, </a:t>
            </a:r>
            <a:r>
              <a:rPr lang="en-US" sz="2000" dirty="0" err="1" smtClean="0"/>
              <a:t>Koréen</a:t>
            </a:r>
            <a:r>
              <a:rPr lang="en-US" sz="2000" dirty="0" smtClean="0"/>
              <a:t> </a:t>
            </a:r>
          </a:p>
          <a:p>
            <a:pPr>
              <a:buNone/>
            </a:pPr>
            <a:endParaRPr lang="en-US" dirty="0"/>
          </a:p>
        </p:txBody>
      </p:sp>
      <p:pic>
        <p:nvPicPr>
          <p:cNvPr id="5125" name="Picture 5"/>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638800" y="3276600"/>
            <a:ext cx="2560848" cy="1447800"/>
          </a:xfrm>
          <a:prstGeom prst="rect">
            <a:avLst/>
          </a:prstGeom>
          <a:noFill/>
          <a:ln w="9525">
            <a:noFill/>
            <a:miter lim="800000"/>
            <a:headEnd/>
            <a:tailEnd/>
          </a:ln>
          <a:effectLst>
            <a:reflection blurRad="6350" stA="50000" endA="275" endPos="40000" dist="101600" dir="5400000" sy="-100000" algn="bl" rotWithShape="0"/>
          </a:effectLst>
          <a:scene3d>
            <a:camera prst="perspectiveContrastingLeftFacing"/>
            <a:lightRig rig="threePt" dir="t"/>
          </a:scene3d>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Gestion déléguée des appels</a:t>
            </a:r>
            <a:endParaRPr lang="en-US" dirty="0"/>
          </a:p>
        </p:txBody>
      </p:sp>
      <p:sp>
        <p:nvSpPr>
          <p:cNvPr id="3" name="Content Placeholder 2"/>
          <p:cNvSpPr>
            <a:spLocks noGrp="1"/>
          </p:cNvSpPr>
          <p:nvPr>
            <p:ph idx="1"/>
          </p:nvPr>
        </p:nvSpPr>
        <p:spPr>
          <a:xfrm>
            <a:off x="381000" y="1412875"/>
            <a:ext cx="4114800" cy="2954655"/>
          </a:xfrm>
        </p:spPr>
        <p:txBody>
          <a:bodyPr/>
          <a:lstStyle/>
          <a:p>
            <a:r>
              <a:rPr lang="fr-FR" dirty="0" smtClean="0"/>
              <a:t>Filtrage patron / secrétaire</a:t>
            </a:r>
          </a:p>
          <a:p>
            <a:r>
              <a:rPr lang="fr-FR" dirty="0" smtClean="0"/>
              <a:t>Suivi des délégants</a:t>
            </a:r>
          </a:p>
          <a:p>
            <a:r>
              <a:rPr lang="fr-FR" dirty="0" smtClean="0"/>
              <a:t>Délégation sur plusieurs assistants</a:t>
            </a:r>
          </a:p>
          <a:p>
            <a:r>
              <a:rPr lang="fr-FR" dirty="0" smtClean="0"/>
              <a:t>"</a:t>
            </a:r>
            <a:r>
              <a:rPr lang="fr-FR" i="1" dirty="0" smtClean="0"/>
              <a:t>Console opératrice</a:t>
            </a:r>
            <a:r>
              <a:rPr lang="fr-FR" dirty="0" smtClean="0"/>
              <a:t>"</a:t>
            </a:r>
          </a:p>
        </p:txBody>
      </p:sp>
      <p:pic>
        <p:nvPicPr>
          <p:cNvPr id="5" name="Image 1"/>
          <p:cNvPicPr/>
          <p:nvPr/>
        </p:nvPicPr>
        <p:blipFill>
          <a:blip r:embed="rId2" cstate="print"/>
          <a:srcRect l="44247" t="2258" r="21055" b="14706"/>
          <a:stretch>
            <a:fillRect/>
          </a:stretch>
        </p:blipFill>
        <p:spPr bwMode="auto">
          <a:xfrm>
            <a:off x="4876800" y="990600"/>
            <a:ext cx="3733800" cy="572009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Console d'opérateur</a:t>
            </a:r>
            <a:endParaRPr lang="en-US" dirty="0"/>
          </a:p>
        </p:txBody>
      </p:sp>
      <p:sp>
        <p:nvSpPr>
          <p:cNvPr id="3" name="Content Placeholder 2"/>
          <p:cNvSpPr>
            <a:spLocks noGrp="1"/>
          </p:cNvSpPr>
          <p:nvPr>
            <p:ph idx="1"/>
          </p:nvPr>
        </p:nvSpPr>
        <p:spPr/>
        <p:txBody>
          <a:bodyPr/>
          <a:lstStyle/>
          <a:p>
            <a:endParaRPr lang="en-US"/>
          </a:p>
        </p:txBody>
      </p:sp>
      <p:pic>
        <p:nvPicPr>
          <p:cNvPr id="4" name="Picture 2" descr="image003"/>
          <p:cNvPicPr>
            <a:picLocks noChangeAspect="1" noChangeArrowheads="1"/>
          </p:cNvPicPr>
          <p:nvPr/>
        </p:nvPicPr>
        <p:blipFill>
          <a:blip r:embed="rId2" cstate="print"/>
          <a:srcRect/>
          <a:stretch>
            <a:fillRect/>
          </a:stretch>
        </p:blipFill>
        <p:spPr bwMode="auto">
          <a:xfrm>
            <a:off x="921529" y="990600"/>
            <a:ext cx="7231871" cy="5510945"/>
          </a:xfrm>
          <a:prstGeom prst="rect">
            <a:avLst/>
          </a:prstGeom>
          <a:noFill/>
          <a:ln w="9525">
            <a:noFill/>
            <a:miter lim="800000"/>
            <a:headEnd/>
            <a:tailEnd/>
          </a:ln>
          <a:effectLst>
            <a:reflection blurRad="6350" stA="50000" endA="300" endPos="55500" dist="50800" dir="5400000" sy="-100000" algn="bl" rotWithShape="0"/>
          </a:effectLst>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Groupes permanent de discussion</a:t>
            </a:r>
            <a:endParaRPr lang="en-US" dirty="0"/>
          </a:p>
        </p:txBody>
      </p:sp>
      <p:sp>
        <p:nvSpPr>
          <p:cNvPr id="3" name="Content Placeholder 2"/>
          <p:cNvSpPr>
            <a:spLocks noGrp="1"/>
          </p:cNvSpPr>
          <p:nvPr>
            <p:ph idx="1"/>
          </p:nvPr>
        </p:nvSpPr>
        <p:spPr>
          <a:xfrm>
            <a:off x="381000" y="1412875"/>
            <a:ext cx="4226169" cy="4456605"/>
          </a:xfrm>
        </p:spPr>
        <p:txBody>
          <a:bodyPr/>
          <a:lstStyle/>
          <a:p>
            <a:r>
              <a:rPr lang="en-US" dirty="0" smtClean="0"/>
              <a:t>"Persistent Group Chat"</a:t>
            </a:r>
          </a:p>
          <a:p>
            <a:pPr lvl="1"/>
            <a:r>
              <a:rPr lang="en-US" dirty="0" err="1" smtClean="0"/>
              <a:t>Groupes</a:t>
            </a:r>
            <a:r>
              <a:rPr lang="en-US" dirty="0" smtClean="0"/>
              <a:t> de discussions permanents</a:t>
            </a:r>
          </a:p>
          <a:p>
            <a:pPr lvl="1"/>
            <a:r>
              <a:rPr lang="en-US" dirty="0" err="1" smtClean="0"/>
              <a:t>Archivage</a:t>
            </a:r>
            <a:r>
              <a:rPr lang="en-US" dirty="0" smtClean="0"/>
              <a:t> des </a:t>
            </a:r>
            <a:r>
              <a:rPr lang="en-US" dirty="0" err="1" smtClean="0"/>
              <a:t>échanges</a:t>
            </a:r>
            <a:endParaRPr lang="en-US" dirty="0" smtClean="0"/>
          </a:p>
          <a:p>
            <a:pPr lvl="1"/>
            <a:r>
              <a:rPr lang="en-US" dirty="0" err="1" smtClean="0"/>
              <a:t>Recherche</a:t>
            </a:r>
            <a:r>
              <a:rPr lang="en-US" dirty="0" smtClean="0"/>
              <a:t> </a:t>
            </a:r>
            <a:r>
              <a:rPr lang="en-US" dirty="0" err="1" smtClean="0"/>
              <a:t>dans</a:t>
            </a:r>
            <a:r>
              <a:rPr lang="en-US" dirty="0" smtClean="0"/>
              <a:t> les </a:t>
            </a:r>
            <a:r>
              <a:rPr lang="en-US" dirty="0" err="1" smtClean="0"/>
              <a:t>échanges</a:t>
            </a:r>
            <a:r>
              <a:rPr lang="en-US" dirty="0" smtClean="0"/>
              <a:t> </a:t>
            </a:r>
            <a:r>
              <a:rPr lang="en-US" dirty="0" err="1" smtClean="0"/>
              <a:t>passés</a:t>
            </a:r>
            <a:endParaRPr lang="en-US" dirty="0" smtClean="0"/>
          </a:p>
          <a:p>
            <a:r>
              <a:rPr lang="en-US" dirty="0" err="1" smtClean="0"/>
              <a:t>Mécanisme</a:t>
            </a:r>
            <a:r>
              <a:rPr lang="en-US" dirty="0" smtClean="0"/>
              <a:t> de </a:t>
            </a:r>
            <a:r>
              <a:rPr lang="en-US" dirty="0" err="1" smtClean="0"/>
              <a:t>suivi</a:t>
            </a:r>
            <a:r>
              <a:rPr lang="en-US" dirty="0" smtClean="0"/>
              <a:t> et </a:t>
            </a:r>
            <a:r>
              <a:rPr lang="en-US" dirty="0" err="1" smtClean="0"/>
              <a:t>d'alerte</a:t>
            </a:r>
            <a:endParaRPr lang="en-US" dirty="0"/>
          </a:p>
        </p:txBody>
      </p:sp>
      <p:pic>
        <p:nvPicPr>
          <p:cNvPr id="9218" name="Picture 2"/>
          <p:cNvPicPr>
            <a:picLocks noChangeAspect="1" noChangeArrowheads="1"/>
          </p:cNvPicPr>
          <p:nvPr/>
        </p:nvPicPr>
        <p:blipFill>
          <a:blip r:embed="rId2" cstate="print"/>
          <a:srcRect/>
          <a:stretch>
            <a:fillRect/>
          </a:stretch>
        </p:blipFill>
        <p:spPr bwMode="auto">
          <a:xfrm>
            <a:off x="4162663" y="1652954"/>
            <a:ext cx="4981337" cy="3552092"/>
          </a:xfrm>
          <a:prstGeom prst="rect">
            <a:avLst/>
          </a:prstGeom>
          <a:noFill/>
          <a:ln w="9525">
            <a:noFill/>
            <a:miter lim="800000"/>
            <a:headEnd/>
            <a:tailEnd/>
          </a:ln>
          <a:effectLst>
            <a:reflection blurRad="6350" stA="50000" endA="300" endPos="55500" dist="50800" dir="5400000" sy="-100000" algn="bl" rotWithShape="0"/>
          </a:effectLst>
          <a:scene3d>
            <a:camera prst="perspectiveContrastingLeftFacing"/>
            <a:lightRig rig="threePt" dir="t"/>
          </a:scene3d>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Groupes permament de discussion</a:t>
            </a:r>
            <a:endParaRPr lang="en-US" dirty="0"/>
          </a:p>
        </p:txBody>
      </p:sp>
      <p:sp>
        <p:nvSpPr>
          <p:cNvPr id="3" name="Content Placeholder 2"/>
          <p:cNvSpPr>
            <a:spLocks noGrp="1"/>
          </p:cNvSpPr>
          <p:nvPr>
            <p:ph idx="1"/>
          </p:nvPr>
        </p:nvSpPr>
        <p:spPr/>
        <p:txBody>
          <a:bodyPr/>
          <a:lstStyle/>
          <a:p>
            <a:endParaRPr lang="en-US" dirty="0"/>
          </a:p>
        </p:txBody>
      </p:sp>
      <p:pic>
        <p:nvPicPr>
          <p:cNvPr id="10243" name="Picture 3"/>
          <p:cNvPicPr>
            <a:picLocks noChangeAspect="1" noChangeArrowheads="1"/>
          </p:cNvPicPr>
          <p:nvPr/>
        </p:nvPicPr>
        <p:blipFill>
          <a:blip r:embed="rId2" cstate="print"/>
          <a:srcRect/>
          <a:stretch>
            <a:fillRect/>
          </a:stretch>
        </p:blipFill>
        <p:spPr bwMode="auto">
          <a:xfrm>
            <a:off x="304800" y="990600"/>
            <a:ext cx="5562600" cy="4046253"/>
          </a:xfrm>
          <a:prstGeom prst="rect">
            <a:avLst/>
          </a:prstGeom>
          <a:noFill/>
          <a:ln w="9525">
            <a:noFill/>
            <a:miter lim="800000"/>
            <a:headEnd/>
            <a:tailEnd/>
          </a:ln>
        </p:spPr>
      </p:pic>
      <p:pic>
        <p:nvPicPr>
          <p:cNvPr id="10242" name="Picture 2"/>
          <p:cNvPicPr>
            <a:picLocks noChangeAspect="1" noChangeArrowheads="1"/>
          </p:cNvPicPr>
          <p:nvPr/>
        </p:nvPicPr>
        <p:blipFill>
          <a:blip r:embed="rId3" cstate="print"/>
          <a:srcRect/>
          <a:stretch>
            <a:fillRect/>
          </a:stretch>
        </p:blipFill>
        <p:spPr bwMode="auto">
          <a:xfrm>
            <a:off x="3124200" y="2590800"/>
            <a:ext cx="5715000" cy="4075253"/>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smtClean="0"/>
              <a:t>Petit rappel </a:t>
            </a:r>
            <a:r>
              <a:rPr lang="en-US" dirty="0" smtClean="0"/>
              <a:t>…</a:t>
            </a:r>
            <a:endParaRPr lang="en-US" dirty="0"/>
          </a:p>
        </p:txBody>
      </p:sp>
      <p:sp>
        <p:nvSpPr>
          <p:cNvPr id="6" name="Content Placeholder 5"/>
          <p:cNvSpPr>
            <a:spLocks noGrp="1"/>
          </p:cNvSpPr>
          <p:nvPr>
            <p:ph idx="1"/>
          </p:nvPr>
        </p:nvSpPr>
        <p:spPr>
          <a:xfrm>
            <a:off x="381000" y="1412875"/>
            <a:ext cx="8382000" cy="4911725"/>
          </a:xfrm>
        </p:spPr>
        <p:txBody>
          <a:bodyPr>
            <a:normAutofit fontScale="92500" lnSpcReduction="10000"/>
          </a:bodyPr>
          <a:lstStyle/>
          <a:p>
            <a:r>
              <a:rPr lang="fr-FR" dirty="0" smtClean="0"/>
              <a:t>29 Juillet 2007 : Sortie de Office Communications Server (OCS) 2007</a:t>
            </a:r>
          </a:p>
          <a:p>
            <a:r>
              <a:rPr lang="fr-FR" dirty="0" smtClean="0"/>
              <a:t>29 Novembre 2007 : Sortie du SP1 d'Exchange Server 2007</a:t>
            </a:r>
          </a:p>
          <a:p>
            <a:pPr lvl="1"/>
            <a:r>
              <a:rPr lang="fr-FR" dirty="0" smtClean="0"/>
              <a:t>Support de Windows 2008</a:t>
            </a:r>
          </a:p>
          <a:p>
            <a:pPr lvl="1"/>
            <a:r>
              <a:rPr lang="fr-FR" dirty="0" smtClean="0"/>
              <a:t>Dossiers publics, le retour</a:t>
            </a:r>
          </a:p>
          <a:p>
            <a:pPr lvl="1"/>
            <a:r>
              <a:rPr lang="fr-FR" dirty="0" smtClean="0"/>
              <a:t>Support des documents Office 2007 avec </a:t>
            </a:r>
            <a:r>
              <a:rPr lang="fr-FR" dirty="0" err="1" smtClean="0"/>
              <a:t>WebReady</a:t>
            </a:r>
            <a:endParaRPr lang="fr-FR" dirty="0" smtClean="0"/>
          </a:p>
          <a:p>
            <a:pPr lvl="1"/>
            <a:r>
              <a:rPr lang="fr-FR" dirty="0" smtClean="0"/>
              <a:t>Introduction du Serveur de secours (SCR)</a:t>
            </a:r>
          </a:p>
          <a:p>
            <a:pPr lvl="1"/>
            <a:r>
              <a:rPr lang="fr-FR" dirty="0" smtClean="0"/>
              <a:t>Intégration native avec Office Communications Server 2007 (OCS)</a:t>
            </a:r>
          </a:p>
          <a:p>
            <a:r>
              <a:rPr lang="fr-FR" dirty="0" smtClean="0"/>
              <a:t>19 Septembre 2008 : Management Pack OCS pour System Center </a:t>
            </a:r>
            <a:r>
              <a:rPr lang="fr-FR" dirty="0" err="1" smtClean="0"/>
              <a:t>Operation</a:t>
            </a:r>
            <a:r>
              <a:rPr lang="fr-FR" dirty="0" smtClean="0"/>
              <a:t> Manager (SCOM)</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Groupes permanent de discussion</a:t>
            </a:r>
            <a:endParaRPr lang="en-US" dirty="0"/>
          </a:p>
        </p:txBody>
      </p:sp>
      <p:sp>
        <p:nvSpPr>
          <p:cNvPr id="3" name="Content Placeholder 2"/>
          <p:cNvSpPr>
            <a:spLocks noGrp="1"/>
          </p:cNvSpPr>
          <p:nvPr>
            <p:ph idx="1"/>
          </p:nvPr>
        </p:nvSpPr>
        <p:spPr/>
        <p:txBody>
          <a:bodyPr/>
          <a:lstStyle/>
          <a:p>
            <a:endParaRPr lang="en-US" dirty="0"/>
          </a:p>
        </p:txBody>
      </p:sp>
      <p:pic>
        <p:nvPicPr>
          <p:cNvPr id="4" name="Picture 3" descr="GCC-Screen-Shot.jpg"/>
          <p:cNvPicPr>
            <a:picLocks noChangeAspect="1"/>
          </p:cNvPicPr>
          <p:nvPr/>
        </p:nvPicPr>
        <p:blipFill>
          <a:blip r:embed="rId2" cstate="print"/>
          <a:stretch>
            <a:fillRect/>
          </a:stretch>
        </p:blipFill>
        <p:spPr>
          <a:xfrm>
            <a:off x="990600" y="1076205"/>
            <a:ext cx="7086600" cy="5344602"/>
          </a:xfrm>
          <a:prstGeom prst="rect">
            <a:avLst/>
          </a:prstGeom>
          <a:effectLst>
            <a:outerShdw blurRad="50800" dist="38100" dir="2700000" algn="tl" rotWithShape="0">
              <a:prstClr val="black">
                <a:alpha val="40000"/>
              </a:prstClr>
            </a:outerShdw>
            <a:reflection blurRad="6350" stA="50000" endA="300" endPos="38500" dist="50800" dir="5400000" sy="-100000" algn="bl" rotWithShape="0"/>
          </a:effectLst>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Mobilité et Interopérabilité</a:t>
            </a:r>
            <a:endParaRPr lang="en-US" dirty="0"/>
          </a:p>
        </p:txBody>
      </p:sp>
      <p:sp>
        <p:nvSpPr>
          <p:cNvPr id="3" name="Content Placeholder 2"/>
          <p:cNvSpPr>
            <a:spLocks noGrp="1"/>
          </p:cNvSpPr>
          <p:nvPr>
            <p:ph idx="1"/>
          </p:nvPr>
        </p:nvSpPr>
        <p:spPr>
          <a:xfrm>
            <a:off x="381000" y="1412874"/>
            <a:ext cx="4419600" cy="4290405"/>
          </a:xfrm>
        </p:spPr>
        <p:txBody>
          <a:bodyPr/>
          <a:lstStyle/>
          <a:p>
            <a:r>
              <a:rPr lang="en-US" dirty="0" err="1" smtClean="0"/>
              <a:t>Accès</a:t>
            </a:r>
            <a:r>
              <a:rPr lang="en-US" dirty="0" smtClean="0"/>
              <a:t> </a:t>
            </a:r>
            <a:r>
              <a:rPr lang="en-US" dirty="0" err="1" smtClean="0"/>
              <a:t>depuis</a:t>
            </a:r>
            <a:r>
              <a:rPr lang="en-US" dirty="0" smtClean="0"/>
              <a:t> un pc tiers:</a:t>
            </a:r>
          </a:p>
          <a:p>
            <a:pPr lvl="1"/>
            <a:r>
              <a:rPr lang="en-US" dirty="0" smtClean="0"/>
              <a:t>Par un </a:t>
            </a:r>
            <a:r>
              <a:rPr lang="en-US" dirty="0" err="1" smtClean="0"/>
              <a:t>navigateur</a:t>
            </a:r>
            <a:r>
              <a:rPr lang="en-US" dirty="0" smtClean="0"/>
              <a:t> web</a:t>
            </a:r>
          </a:p>
          <a:p>
            <a:pPr lvl="1"/>
            <a:r>
              <a:rPr lang="en-US" dirty="0" err="1" smtClean="0"/>
              <a:t>Fonctionalités</a:t>
            </a:r>
            <a:r>
              <a:rPr lang="en-US" dirty="0" smtClean="0"/>
              <a:t> </a:t>
            </a:r>
            <a:r>
              <a:rPr lang="en-US" dirty="0" err="1" smtClean="0"/>
              <a:t>similaires</a:t>
            </a:r>
            <a:r>
              <a:rPr lang="en-US" dirty="0" smtClean="0"/>
              <a:t> au client </a:t>
            </a:r>
            <a:r>
              <a:rPr lang="en-US" dirty="0" err="1" smtClean="0"/>
              <a:t>installé</a:t>
            </a:r>
            <a:endParaRPr lang="en-US" dirty="0" smtClean="0"/>
          </a:p>
          <a:p>
            <a:r>
              <a:rPr lang="en-US" dirty="0" smtClean="0"/>
              <a:t>Quid du </a:t>
            </a:r>
            <a:r>
              <a:rPr lang="en-US" dirty="0" err="1" smtClean="0"/>
              <a:t>partage</a:t>
            </a:r>
            <a:r>
              <a:rPr lang="en-US" dirty="0" smtClean="0"/>
              <a:t> </a:t>
            </a:r>
            <a:r>
              <a:rPr lang="en-US" dirty="0" err="1" smtClean="0"/>
              <a:t>d'applications</a:t>
            </a:r>
            <a:r>
              <a:rPr lang="en-US" dirty="0" smtClean="0"/>
              <a:t> ?</a:t>
            </a:r>
          </a:p>
          <a:p>
            <a:r>
              <a:rPr lang="en-US" dirty="0" smtClean="0"/>
              <a:t>Quid de la </a:t>
            </a:r>
            <a:r>
              <a:rPr lang="en-US" dirty="0" err="1" smtClean="0"/>
              <a:t>voix</a:t>
            </a:r>
            <a:r>
              <a:rPr lang="en-US" dirty="0" smtClean="0"/>
              <a:t> ?</a:t>
            </a:r>
          </a:p>
          <a:p>
            <a:endParaRPr lang="en-US" dirty="0"/>
          </a:p>
        </p:txBody>
      </p:sp>
      <p:pic>
        <p:nvPicPr>
          <p:cNvPr id="4" name="Picture 3"/>
          <p:cNvPicPr/>
          <p:nvPr/>
        </p:nvPicPr>
        <p:blipFill>
          <a:blip r:embed="rId2" cstate="print"/>
          <a:srcRect/>
          <a:stretch>
            <a:fillRect/>
          </a:stretch>
        </p:blipFill>
        <p:spPr bwMode="auto">
          <a:xfrm>
            <a:off x="4419600" y="1676400"/>
            <a:ext cx="4648200" cy="3558540"/>
          </a:xfrm>
          <a:prstGeom prst="rect">
            <a:avLst/>
          </a:prstGeom>
          <a:noFill/>
          <a:ln w="9525">
            <a:noFill/>
            <a:miter lim="800000"/>
            <a:headEnd/>
            <a:tailEnd/>
          </a:ln>
          <a:effectLst>
            <a:reflection blurRad="6350" stA="50000" endA="275" endPos="40000" dist="101600" dir="5400000" sy="-100000" algn="bl" rotWithShape="0"/>
          </a:effectLst>
          <a:scene3d>
            <a:camera prst="perspectiveContrastingLeftFacing"/>
            <a:lightRig rig="threePt" dir="t"/>
          </a:scene3d>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Ce qu'il faut retenir </a:t>
            </a:r>
            <a:endParaRPr lang="en-US" dirty="0"/>
          </a:p>
        </p:txBody>
      </p:sp>
      <p:sp>
        <p:nvSpPr>
          <p:cNvPr id="3" name="Content Placeholder 2"/>
          <p:cNvSpPr>
            <a:spLocks noGrp="1"/>
          </p:cNvSpPr>
          <p:nvPr>
            <p:ph idx="1"/>
          </p:nvPr>
        </p:nvSpPr>
        <p:spPr>
          <a:xfrm>
            <a:off x="381000" y="1412875"/>
            <a:ext cx="8382000" cy="4911725"/>
          </a:xfrm>
        </p:spPr>
        <p:txBody>
          <a:bodyPr>
            <a:normAutofit/>
          </a:bodyPr>
          <a:lstStyle/>
          <a:p>
            <a:r>
              <a:rPr lang="en-US" dirty="0" err="1" smtClean="0"/>
              <a:t>Prochainement</a:t>
            </a:r>
            <a:r>
              <a:rPr lang="en-US" dirty="0" smtClean="0"/>
              <a:t> sortie de OCS 2007 R2 – Office Communications Server 2007 R2</a:t>
            </a:r>
          </a:p>
          <a:p>
            <a:r>
              <a:rPr lang="en-US" dirty="0" smtClean="0"/>
              <a:t>Axes de </a:t>
            </a:r>
            <a:r>
              <a:rPr lang="en-US" dirty="0" err="1" smtClean="0"/>
              <a:t>développement</a:t>
            </a:r>
            <a:r>
              <a:rPr lang="en-US" dirty="0" smtClean="0"/>
              <a:t> :</a:t>
            </a:r>
          </a:p>
          <a:p>
            <a:pPr lvl="1"/>
            <a:r>
              <a:rPr lang="en-US" dirty="0" err="1" smtClean="0"/>
              <a:t>Voix</a:t>
            </a:r>
            <a:r>
              <a:rPr lang="en-US" dirty="0" smtClean="0"/>
              <a:t> et </a:t>
            </a:r>
            <a:r>
              <a:rPr lang="en-US" dirty="0" err="1" smtClean="0"/>
              <a:t>Téléphonie</a:t>
            </a:r>
            <a:endParaRPr lang="en-US" dirty="0" smtClean="0"/>
          </a:p>
          <a:p>
            <a:pPr lvl="1"/>
            <a:r>
              <a:rPr lang="en-US" dirty="0" err="1" smtClean="0"/>
              <a:t>Interopérabilité</a:t>
            </a:r>
            <a:endParaRPr lang="en-US" dirty="0" smtClean="0"/>
          </a:p>
          <a:p>
            <a:r>
              <a:rPr lang="en-US" dirty="0" err="1" smtClean="0"/>
              <a:t>Préparez</a:t>
            </a:r>
            <a:r>
              <a:rPr lang="en-US" dirty="0" smtClean="0"/>
              <a:t> </a:t>
            </a:r>
            <a:r>
              <a:rPr lang="en-US" dirty="0" err="1" smtClean="0"/>
              <a:t>vos</a:t>
            </a:r>
            <a:r>
              <a:rPr lang="en-US" dirty="0" smtClean="0"/>
              <a:t> infrastructures :</a:t>
            </a:r>
          </a:p>
          <a:p>
            <a:pPr lvl="1"/>
            <a:r>
              <a:rPr lang="en-US" dirty="0" err="1" smtClean="0"/>
              <a:t>Systèmes</a:t>
            </a:r>
            <a:r>
              <a:rPr lang="en-US" dirty="0" smtClean="0"/>
              <a:t> 64 bits</a:t>
            </a:r>
          </a:p>
          <a:p>
            <a:pPr lvl="1"/>
            <a:r>
              <a:rPr lang="en-US" dirty="0" err="1" smtClean="0"/>
              <a:t>Niveau</a:t>
            </a:r>
            <a:r>
              <a:rPr lang="en-US" dirty="0" smtClean="0"/>
              <a:t> de Active Directory</a:t>
            </a:r>
          </a:p>
          <a:p>
            <a:r>
              <a:rPr lang="en-US" dirty="0" err="1" smtClean="0"/>
              <a:t>Identifiez</a:t>
            </a:r>
            <a:r>
              <a:rPr lang="en-US" dirty="0" smtClean="0"/>
              <a:t> les usages </a:t>
            </a: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Pour en savoir plus </a:t>
            </a:r>
            <a:r>
              <a:rPr lang="en-US" dirty="0" smtClean="0"/>
              <a:t>…</a:t>
            </a:r>
            <a:endParaRPr lang="en-US" dirty="0"/>
          </a:p>
        </p:txBody>
      </p:sp>
      <p:sp>
        <p:nvSpPr>
          <p:cNvPr id="3" name="Content Placeholder 2"/>
          <p:cNvSpPr>
            <a:spLocks noGrp="1"/>
          </p:cNvSpPr>
          <p:nvPr>
            <p:ph idx="1"/>
          </p:nvPr>
        </p:nvSpPr>
        <p:spPr>
          <a:xfrm>
            <a:off x="381000" y="1412875"/>
            <a:ext cx="8382000" cy="3828740"/>
          </a:xfrm>
        </p:spPr>
        <p:txBody>
          <a:bodyPr/>
          <a:lstStyle/>
          <a:p>
            <a:r>
              <a:rPr lang="en-US" dirty="0" err="1" smtClean="0"/>
              <a:t>Rendez-vous</a:t>
            </a:r>
            <a:r>
              <a:rPr lang="en-US" dirty="0" smtClean="0"/>
              <a:t> :</a:t>
            </a:r>
          </a:p>
          <a:p>
            <a:pPr lvl="1"/>
            <a:r>
              <a:rPr lang="en-US" dirty="0" smtClean="0"/>
              <a:t>IP Convergence : </a:t>
            </a:r>
          </a:p>
          <a:p>
            <a:pPr lvl="1">
              <a:buNone/>
            </a:pPr>
            <a:r>
              <a:rPr lang="en-US" dirty="0" smtClean="0"/>
              <a:t>			21 au 23 </a:t>
            </a:r>
            <a:r>
              <a:rPr lang="en-US" dirty="0" err="1" smtClean="0"/>
              <a:t>Octobre</a:t>
            </a:r>
            <a:r>
              <a:rPr lang="en-US" dirty="0" smtClean="0"/>
              <a:t> – Paris</a:t>
            </a:r>
          </a:p>
          <a:p>
            <a:pPr lvl="1"/>
            <a:r>
              <a:rPr lang="en-US" dirty="0" err="1" smtClean="0"/>
              <a:t>TechEd</a:t>
            </a:r>
            <a:r>
              <a:rPr lang="en-US" dirty="0" smtClean="0"/>
              <a:t> EMEA : </a:t>
            </a:r>
          </a:p>
          <a:p>
            <a:pPr lvl="1">
              <a:buNone/>
            </a:pPr>
            <a:r>
              <a:rPr lang="en-US" dirty="0" smtClean="0"/>
              <a:t>			3 au 7 </a:t>
            </a:r>
            <a:r>
              <a:rPr lang="en-US" dirty="0" err="1" smtClean="0"/>
              <a:t>Novembre</a:t>
            </a:r>
            <a:r>
              <a:rPr lang="en-US" dirty="0" smtClean="0"/>
              <a:t> – </a:t>
            </a:r>
            <a:r>
              <a:rPr lang="en-US" dirty="0" err="1" smtClean="0"/>
              <a:t>Barcelone</a:t>
            </a:r>
            <a:endParaRPr lang="en-US" dirty="0" smtClean="0"/>
          </a:p>
          <a:p>
            <a:pPr lvl="1"/>
            <a:r>
              <a:rPr lang="en-US" dirty="0" err="1" smtClean="0"/>
              <a:t>Techdays</a:t>
            </a:r>
            <a:r>
              <a:rPr lang="en-US" dirty="0" smtClean="0"/>
              <a:t> 2009 : </a:t>
            </a:r>
          </a:p>
          <a:p>
            <a:pPr lvl="1">
              <a:buNone/>
            </a:pPr>
            <a:r>
              <a:rPr lang="en-US" dirty="0" smtClean="0"/>
              <a:t>			10, 11 et 12 </a:t>
            </a:r>
            <a:r>
              <a:rPr lang="en-US" dirty="0" err="1" smtClean="0"/>
              <a:t>Février</a:t>
            </a:r>
            <a:r>
              <a:rPr lang="en-US" dirty="0" smtClean="0"/>
              <a:t> 2009 – Paris </a:t>
            </a:r>
          </a:p>
          <a:p>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2" name="Rectangle 52"/>
          <p:cNvSpPr>
            <a:spLocks noGrp="1" noChangeArrowheads="1"/>
          </p:cNvSpPr>
          <p:nvPr>
            <p:ph type="body" idx="4294967295"/>
          </p:nvPr>
        </p:nvSpPr>
        <p:spPr>
          <a:xfrm>
            <a:off x="0" y="214313"/>
            <a:ext cx="4505325" cy="3414712"/>
          </a:xfrm>
          <a:prstGeom prst="rect">
            <a:avLst/>
          </a:prstGeom>
          <a:noFill/>
          <a:ln>
            <a:noFill/>
          </a:ln>
          <a:effectLst>
            <a:innerShdw blurRad="63500" dist="50800" dir="10800000">
              <a:prstClr val="black">
                <a:alpha val="50000"/>
              </a:prstClr>
            </a:innerShdw>
          </a:effectLst>
        </p:spPr>
        <p:txBody>
          <a:bodyPr/>
          <a:lstStyle/>
          <a:p>
            <a:pPr>
              <a:buNone/>
            </a:pPr>
            <a:endParaRPr lang="fr-FR" dirty="0" smtClean="0"/>
          </a:p>
          <a:p>
            <a:pPr>
              <a:buNone/>
            </a:pPr>
            <a:endParaRPr lang="fr-FR" sz="1050" dirty="0" smtClean="0"/>
          </a:p>
          <a:p>
            <a:pPr algn="ctr">
              <a:buNone/>
            </a:pPr>
            <a:endParaRPr lang="fr-FR" sz="900" b="1" dirty="0" smtClean="0">
              <a:solidFill>
                <a:srgbClr val="FFC000"/>
              </a:solidFill>
            </a:endParaRPr>
          </a:p>
          <a:p>
            <a:pPr marL="447675" indent="-447675" algn="ctr" defTabSz="914400" fontAlgn="base">
              <a:spcBef>
                <a:spcPct val="30000"/>
              </a:spcBef>
              <a:spcAft>
                <a:spcPts val="600"/>
              </a:spcAft>
              <a:buClr>
                <a:schemeClr val="tx2"/>
              </a:buClr>
              <a:buNone/>
              <a:defRPr/>
            </a:pPr>
            <a:r>
              <a:rPr lang="fr-FR" sz="2800" b="1" kern="0" dirty="0" smtClean="0">
                <a:solidFill>
                  <a:srgbClr val="FFFF00"/>
                </a:solidFill>
                <a:effectLst>
                  <a:outerShdw blurRad="38100" dist="38100" dir="2700000" algn="tl">
                    <a:srgbClr val="000000"/>
                  </a:outerShdw>
                </a:effectLst>
              </a:rPr>
              <a:t>La référence technique</a:t>
            </a:r>
          </a:p>
          <a:p>
            <a:pPr marL="447675" indent="-447675" algn="ctr" defTabSz="914400" fontAlgn="base">
              <a:lnSpc>
                <a:spcPct val="100000"/>
              </a:lnSpc>
              <a:spcBef>
                <a:spcPts val="0"/>
              </a:spcBef>
              <a:spcAft>
                <a:spcPts val="600"/>
              </a:spcAft>
              <a:buClr>
                <a:schemeClr val="tx2"/>
              </a:buClr>
              <a:buNone/>
              <a:defRPr/>
            </a:pPr>
            <a:r>
              <a:rPr lang="fr-FR" sz="2800" b="1" kern="0" dirty="0" smtClean="0">
                <a:solidFill>
                  <a:srgbClr val="FFFF00"/>
                </a:solidFill>
                <a:effectLst>
                  <a:outerShdw blurRad="38100" dist="38100" dir="2700000" algn="tl">
                    <a:srgbClr val="000000"/>
                  </a:outerShdw>
                </a:effectLst>
              </a:rPr>
              <a:t> pour les IT Pros :</a:t>
            </a:r>
          </a:p>
          <a:p>
            <a:pPr algn="ctr">
              <a:lnSpc>
                <a:spcPct val="100000"/>
              </a:lnSpc>
              <a:spcBef>
                <a:spcPts val="400"/>
              </a:spcBef>
              <a:spcAft>
                <a:spcPts val="400"/>
              </a:spcAft>
              <a:buNone/>
            </a:pPr>
            <a:r>
              <a:rPr lang="fr-FR" sz="2400" u="sng" dirty="0" smtClean="0">
                <a:solidFill>
                  <a:srgbClr val="FFFFFF"/>
                </a:solidFill>
              </a:rPr>
              <a:t>technet.microsoft.com</a:t>
            </a:r>
            <a:endParaRPr lang="fr-FR" sz="2800" b="1" u="sng" dirty="0" smtClean="0">
              <a:solidFill>
                <a:srgbClr val="FFFFFF"/>
              </a:solidFill>
            </a:endParaRPr>
          </a:p>
          <a:p>
            <a:pPr>
              <a:buNone/>
            </a:pPr>
            <a:endParaRPr lang="fr-FR" sz="2800" dirty="0" smtClean="0"/>
          </a:p>
          <a:p>
            <a:pPr>
              <a:buNone/>
            </a:pPr>
            <a:endParaRPr lang="fr-FR" dirty="0" smtClean="0">
              <a:solidFill>
                <a:srgbClr val="002060"/>
              </a:solidFill>
            </a:endParaRPr>
          </a:p>
        </p:txBody>
      </p:sp>
      <p:sp>
        <p:nvSpPr>
          <p:cNvPr id="13" name="Rectangle 52"/>
          <p:cNvSpPr txBox="1">
            <a:spLocks noChangeArrowheads="1"/>
          </p:cNvSpPr>
          <p:nvPr/>
        </p:nvSpPr>
        <p:spPr bwMode="auto">
          <a:xfrm>
            <a:off x="4638674" y="152648"/>
            <a:ext cx="4505326" cy="3776418"/>
          </a:xfrm>
          <a:prstGeom prst="rect">
            <a:avLst/>
          </a:prstGeom>
          <a:noFill/>
          <a:ln w="9525">
            <a:noFill/>
            <a:miter lim="800000"/>
            <a:headEnd/>
            <a:tailEnd/>
          </a:ln>
          <a:effectLst>
            <a:innerShdw blurRad="63500" dist="50800" dir="10800000">
              <a:prstClr val="black">
                <a:alpha val="50000"/>
              </a:prstClr>
            </a:innerShdw>
          </a:effectLst>
        </p:spPr>
        <p:txBody>
          <a:bodyPr vert="horz" wrap="square" lIns="91440" tIns="45720" rIns="91440" bIns="45720" numCol="1" anchor="t" anchorCtr="0" compatLnSpc="1">
            <a:prstTxWarp prst="textNoShape">
              <a:avLst/>
            </a:prstTxWarp>
            <a:spAutoFit/>
          </a:bodyPr>
          <a:lstStyle/>
          <a:p>
            <a:pPr marL="447675" marR="0" lvl="0" indent="-447675" algn="l" defTabSz="914400" rtl="0" eaLnBrk="1" fontAlgn="base" latinLnBrk="0" hangingPunct="1">
              <a:lnSpc>
                <a:spcPct val="90000"/>
              </a:lnSpc>
              <a:spcBef>
                <a:spcPct val="30000"/>
              </a:spcBef>
              <a:spcAft>
                <a:spcPct val="0"/>
              </a:spcAft>
              <a:buClr>
                <a:schemeClr val="tx2"/>
              </a:buClr>
              <a:buSzTx/>
              <a:buFont typeface="Wingdings 2" pitchFamily="18" charset="2"/>
              <a:buNone/>
              <a:tabLst/>
              <a:defRPr/>
            </a:pPr>
            <a:endParaRPr kumimoji="0" lang="fr-FR"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447675" marR="0" lvl="0" indent="-447675" algn="l" defTabSz="914400" rtl="0" eaLnBrk="1" fontAlgn="base" latinLnBrk="0" hangingPunct="1">
              <a:lnSpc>
                <a:spcPct val="90000"/>
              </a:lnSpc>
              <a:spcBef>
                <a:spcPct val="30000"/>
              </a:spcBef>
              <a:spcAft>
                <a:spcPct val="0"/>
              </a:spcAft>
              <a:buClr>
                <a:schemeClr val="tx2"/>
              </a:buClr>
              <a:buSzTx/>
              <a:buFont typeface="Wingdings 2" pitchFamily="18" charset="2"/>
              <a:buNone/>
              <a:tabLst/>
              <a:defRPr/>
            </a:pPr>
            <a:endParaRPr kumimoji="0" lang="fr-FR" sz="105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447675" marR="0" lvl="0" indent="-447675" algn="ctr" defTabSz="914400" rtl="0" eaLnBrk="1" fontAlgn="base" latinLnBrk="0" hangingPunct="1">
              <a:lnSpc>
                <a:spcPct val="90000"/>
              </a:lnSpc>
              <a:spcBef>
                <a:spcPct val="30000"/>
              </a:spcBef>
              <a:spcAft>
                <a:spcPct val="0"/>
              </a:spcAft>
              <a:buClr>
                <a:schemeClr val="tx2"/>
              </a:buClr>
              <a:buSzTx/>
              <a:buFont typeface="Wingdings 2" pitchFamily="18" charset="2"/>
              <a:buNone/>
              <a:tabLst/>
              <a:defRPr/>
            </a:pPr>
            <a:endParaRPr kumimoji="0" lang="fr-FR" sz="900" b="1" i="0" u="none" strike="noStrike" kern="0" cap="none" spc="0" normalizeH="0" baseline="0" noProof="0" dirty="0" smtClean="0">
              <a:ln>
                <a:noFill/>
              </a:ln>
              <a:solidFill>
                <a:srgbClr val="FFC000"/>
              </a:solidFill>
              <a:effectLst>
                <a:outerShdw blurRad="38100" dist="38100" dir="2700000" algn="tl">
                  <a:srgbClr val="000000"/>
                </a:outerShdw>
              </a:effectLst>
              <a:uLnTx/>
              <a:uFillTx/>
              <a:latin typeface="+mn-lt"/>
              <a:ea typeface="+mn-ea"/>
              <a:cs typeface="+mn-cs"/>
            </a:endParaRPr>
          </a:p>
          <a:p>
            <a:pPr marL="447675" marR="0" lvl="0" indent="-447675" algn="ctr" defTabSz="914400" rtl="0" eaLnBrk="1" fontAlgn="base" latinLnBrk="0" hangingPunct="1">
              <a:lnSpc>
                <a:spcPct val="90000"/>
              </a:lnSpc>
              <a:spcBef>
                <a:spcPct val="30000"/>
              </a:spcBef>
              <a:spcAft>
                <a:spcPct val="0"/>
              </a:spcAft>
              <a:buClr>
                <a:schemeClr val="tx2"/>
              </a:buClr>
              <a:buSzTx/>
              <a:buFont typeface="Wingdings 2" pitchFamily="18" charset="2"/>
              <a:buNone/>
              <a:tabLst/>
              <a:defRPr/>
            </a:pPr>
            <a:r>
              <a:rPr kumimoji="0" lang="fr-FR" sz="2800" b="1" i="0" u="none" strike="noStrike" kern="0" cap="none" spc="0" normalizeH="0" baseline="0" noProof="0" dirty="0" smtClean="0">
                <a:ln>
                  <a:noFill/>
                </a:ln>
                <a:solidFill>
                  <a:srgbClr val="FFFF00"/>
                </a:solidFill>
                <a:effectLst>
                  <a:outerShdw blurRad="38100" dist="38100" dir="2700000" algn="tl">
                    <a:srgbClr val="000000"/>
                  </a:outerShdw>
                </a:effectLst>
                <a:uLnTx/>
                <a:uFillTx/>
                <a:latin typeface="Calibri" pitchFamily="34" charset="0"/>
              </a:rPr>
              <a:t>L’engagement Microsoft</a:t>
            </a:r>
            <a:r>
              <a:rPr kumimoji="0" lang="fr-FR" sz="2800" b="1" i="0" u="none" strike="noStrike" kern="0" cap="none" spc="0" normalizeH="0" noProof="0" dirty="0" smtClean="0">
                <a:ln>
                  <a:noFill/>
                </a:ln>
                <a:solidFill>
                  <a:srgbClr val="FFFF00"/>
                </a:solidFill>
                <a:effectLst>
                  <a:outerShdw blurRad="38100" dist="38100" dir="2700000" algn="tl">
                    <a:srgbClr val="000000"/>
                  </a:outerShdw>
                </a:effectLst>
                <a:uLnTx/>
                <a:uFillTx/>
                <a:latin typeface="Calibri" pitchFamily="34" charset="0"/>
              </a:rPr>
              <a:t> </a:t>
            </a:r>
          </a:p>
          <a:p>
            <a:pPr marL="447675" marR="0" lvl="0" indent="-447675" algn="ctr" defTabSz="914400" rtl="0" eaLnBrk="1" fontAlgn="base" latinLnBrk="0" hangingPunct="1">
              <a:lnSpc>
                <a:spcPct val="90000"/>
              </a:lnSpc>
              <a:spcBef>
                <a:spcPct val="30000"/>
              </a:spcBef>
              <a:spcAft>
                <a:spcPct val="0"/>
              </a:spcAft>
              <a:buClr>
                <a:schemeClr val="tx2"/>
              </a:buClr>
              <a:buSzTx/>
              <a:buFont typeface="Wingdings 2" pitchFamily="18" charset="2"/>
              <a:buNone/>
              <a:tabLst/>
              <a:defRPr/>
            </a:pPr>
            <a:r>
              <a:rPr kumimoji="0" lang="fr-FR" sz="2800" b="1" i="0" u="none" strike="noStrike" kern="0" cap="none" spc="0" normalizeH="0" baseline="0" noProof="0" dirty="0" smtClean="0">
                <a:ln>
                  <a:noFill/>
                </a:ln>
                <a:solidFill>
                  <a:srgbClr val="FFFF00"/>
                </a:solidFill>
                <a:effectLst>
                  <a:outerShdw blurRad="38100" dist="38100" dir="2700000" algn="tl">
                    <a:srgbClr val="000000"/>
                  </a:outerShdw>
                </a:effectLst>
                <a:uLnTx/>
                <a:uFillTx/>
                <a:latin typeface="Calibri" pitchFamily="34" charset="0"/>
              </a:rPr>
              <a:t>pour les développeurs</a:t>
            </a:r>
            <a:r>
              <a:rPr kumimoji="0" lang="fr-FR" sz="2800" b="1" i="0" u="none" strike="noStrike" kern="0" cap="none" spc="0" normalizeH="0" noProof="0" dirty="0" smtClean="0">
                <a:ln>
                  <a:noFill/>
                </a:ln>
                <a:solidFill>
                  <a:srgbClr val="FFFF00"/>
                </a:solidFill>
                <a:effectLst>
                  <a:outerShdw blurRad="38100" dist="38100" dir="2700000" algn="tl">
                    <a:srgbClr val="000000"/>
                  </a:outerShdw>
                </a:effectLst>
                <a:uLnTx/>
                <a:uFillTx/>
                <a:latin typeface="Calibri" pitchFamily="34" charset="0"/>
              </a:rPr>
              <a:t> </a:t>
            </a:r>
            <a:r>
              <a:rPr kumimoji="0" lang="fr-FR" sz="2800" b="1" i="0" u="none" strike="noStrike" kern="0" cap="none" spc="0" normalizeH="0" baseline="0" noProof="0" dirty="0" smtClean="0">
                <a:ln>
                  <a:noFill/>
                </a:ln>
                <a:solidFill>
                  <a:srgbClr val="FFFF00"/>
                </a:solidFill>
                <a:effectLst>
                  <a:outerShdw blurRad="38100" dist="38100" dir="2700000" algn="tl">
                    <a:srgbClr val="000000"/>
                  </a:outerShdw>
                </a:effectLst>
                <a:uLnTx/>
                <a:uFillTx/>
                <a:latin typeface="Calibri" pitchFamily="34" charset="0"/>
              </a:rPr>
              <a:t>:</a:t>
            </a:r>
          </a:p>
          <a:p>
            <a:pPr marL="447675" marR="0" lvl="0" indent="-447675" algn="ctr" defTabSz="914400" rtl="0" eaLnBrk="1" fontAlgn="base" latinLnBrk="0" hangingPunct="1">
              <a:lnSpc>
                <a:spcPct val="90000"/>
              </a:lnSpc>
              <a:spcBef>
                <a:spcPct val="30000"/>
              </a:spcBef>
              <a:spcAft>
                <a:spcPct val="0"/>
              </a:spcAft>
              <a:buClr>
                <a:schemeClr val="tx2"/>
              </a:buClr>
              <a:buSzTx/>
              <a:buFont typeface="Wingdings 2" pitchFamily="18" charset="2"/>
              <a:buNone/>
              <a:tabLst/>
              <a:defRPr/>
            </a:pPr>
            <a:r>
              <a:rPr lang="en-US" sz="2400" b="0" u="sng" dirty="0" smtClean="0">
                <a:solidFill>
                  <a:srgbClr val="FFFFFF"/>
                </a:solidFill>
                <a:effectLst>
                  <a:outerShdw blurRad="38100" dist="38100" dir="2700000" algn="tl">
                    <a:srgbClr val="000000"/>
                  </a:outerShdw>
                </a:effectLst>
                <a:latin typeface="+mn-lt"/>
              </a:rPr>
              <a:t>msdn.microsoft.com</a:t>
            </a:r>
            <a:endParaRPr lang="fr-FR" sz="2400" b="0" u="sng" dirty="0" smtClean="0">
              <a:solidFill>
                <a:srgbClr val="FFFFFF"/>
              </a:solidFill>
              <a:effectLst>
                <a:outerShdw blurRad="38100" dist="38100" dir="2700000" algn="tl">
                  <a:srgbClr val="000000"/>
                </a:outerShdw>
              </a:effectLst>
              <a:latin typeface="+mn-lt"/>
              <a:hlinkClick r:id="rId3"/>
            </a:endParaRPr>
          </a:p>
          <a:p>
            <a:pPr marL="447675" marR="0" lvl="0" indent="-447675" algn="ctr" defTabSz="914400" rtl="0" eaLnBrk="1" fontAlgn="base" latinLnBrk="0" hangingPunct="1">
              <a:lnSpc>
                <a:spcPct val="90000"/>
              </a:lnSpc>
              <a:spcBef>
                <a:spcPct val="30000"/>
              </a:spcBef>
              <a:spcAft>
                <a:spcPct val="0"/>
              </a:spcAft>
              <a:buClr>
                <a:schemeClr val="tx2"/>
              </a:buClr>
              <a:buSzTx/>
              <a:buFont typeface="Wingdings 2" pitchFamily="18" charset="2"/>
              <a:buNone/>
              <a:tabLst/>
              <a:defRPr/>
            </a:pPr>
            <a:endParaRPr kumimoji="0" lang="fr-FR" sz="2800" b="1" i="0" u="none" strike="noStrike" kern="0" cap="none" spc="0" normalizeH="0" baseline="0" noProof="0" dirty="0" smtClean="0">
              <a:ln>
                <a:noFill/>
              </a:ln>
              <a:solidFill>
                <a:srgbClr val="FFC000"/>
              </a:solidFill>
              <a:effectLst>
                <a:outerShdw blurRad="38100" dist="38100" dir="2700000" algn="tl">
                  <a:srgbClr val="000000"/>
                </a:outerShdw>
              </a:effectLst>
              <a:uLnTx/>
              <a:uFillTx/>
              <a:latin typeface="+mn-lt"/>
              <a:ea typeface="+mn-ea"/>
              <a:cs typeface="+mn-cs"/>
            </a:endParaRPr>
          </a:p>
          <a:p>
            <a:pPr marL="447675" marR="0" lvl="0" indent="-447675" algn="ctr" defTabSz="914400" rtl="0" eaLnBrk="1" fontAlgn="base" latinLnBrk="0" hangingPunct="1">
              <a:lnSpc>
                <a:spcPct val="90000"/>
              </a:lnSpc>
              <a:spcBef>
                <a:spcPct val="30000"/>
              </a:spcBef>
              <a:spcAft>
                <a:spcPct val="0"/>
              </a:spcAft>
              <a:buClr>
                <a:schemeClr val="tx2"/>
              </a:buClr>
              <a:buSzTx/>
              <a:buFont typeface="Wingdings 2" pitchFamily="18" charset="2"/>
              <a:buNone/>
              <a:tabLst/>
              <a:defRPr/>
            </a:pPr>
            <a:endParaRPr lang="fr-FR" sz="2800" kern="0" dirty="0" smtClean="0">
              <a:solidFill>
                <a:srgbClr val="FFC000"/>
              </a:solidFill>
              <a:effectLst>
                <a:outerShdw blurRad="38100" dist="38100" dir="2700000" algn="tl">
                  <a:srgbClr val="000000"/>
                </a:outerShdw>
              </a:effectLst>
              <a:latin typeface="+mn-lt"/>
            </a:endParaRPr>
          </a:p>
          <a:p>
            <a:pPr marL="447675" marR="0" lvl="0" indent="-447675" algn="ctr" defTabSz="914400" rtl="0" eaLnBrk="1" fontAlgn="base" latinLnBrk="0" hangingPunct="1">
              <a:lnSpc>
                <a:spcPct val="90000"/>
              </a:lnSpc>
              <a:spcBef>
                <a:spcPct val="30000"/>
              </a:spcBef>
              <a:spcAft>
                <a:spcPct val="0"/>
              </a:spcAft>
              <a:buClr>
                <a:schemeClr val="tx2"/>
              </a:buClr>
              <a:buSzTx/>
              <a:buFont typeface="Wingdings 2" pitchFamily="18" charset="2"/>
              <a:buNone/>
              <a:tabLst/>
              <a:defRPr/>
            </a:pPr>
            <a:endParaRPr kumimoji="0" lang="fr-FR" sz="2000" b="1" i="0" u="none" strike="noStrike" kern="0" cap="none" spc="0" normalizeH="0" baseline="0" noProof="0" dirty="0" smtClean="0">
              <a:ln>
                <a:noFill/>
              </a:ln>
              <a:solidFill>
                <a:srgbClr val="FFC000"/>
              </a:solidFill>
              <a:effectLst>
                <a:outerShdw blurRad="38100" dist="38100" dir="2700000" algn="tl">
                  <a:srgbClr val="000000"/>
                </a:outerShdw>
              </a:effectLst>
              <a:uLnTx/>
              <a:uFillTx/>
              <a:latin typeface="+mn-lt"/>
              <a:ea typeface="+mn-ea"/>
              <a:cs typeface="+mn-cs"/>
            </a:endParaRPr>
          </a:p>
        </p:txBody>
      </p:sp>
      <p:sp>
        <p:nvSpPr>
          <p:cNvPr id="16" name="TextBox 15"/>
          <p:cNvSpPr txBox="1"/>
          <p:nvPr/>
        </p:nvSpPr>
        <p:spPr>
          <a:xfrm>
            <a:off x="0" y="3019425"/>
            <a:ext cx="9029700" cy="369332"/>
          </a:xfrm>
          <a:prstGeom prst="rect">
            <a:avLst/>
          </a:prstGeom>
          <a:noFill/>
        </p:spPr>
        <p:txBody>
          <a:bodyPr wrap="square" rtlCol="0">
            <a:spAutoFit/>
          </a:bodyPr>
          <a:lstStyle/>
          <a:p>
            <a:pPr>
              <a:buFont typeface="Arial" pitchFamily="34" charset="0"/>
              <a:buChar char="•"/>
            </a:pPr>
            <a:endParaRPr lang="fr-FR" dirty="0"/>
          </a:p>
        </p:txBody>
      </p:sp>
      <p:sp>
        <p:nvSpPr>
          <p:cNvPr id="18" name="Rectangle 52"/>
          <p:cNvSpPr txBox="1">
            <a:spLocks noChangeArrowheads="1"/>
          </p:cNvSpPr>
          <p:nvPr/>
        </p:nvSpPr>
        <p:spPr bwMode="auto">
          <a:xfrm>
            <a:off x="0" y="3796466"/>
            <a:ext cx="9144000" cy="349018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447675" marR="0" lvl="0" indent="-447675" algn="l" defTabSz="914400" rtl="0" eaLnBrk="1" fontAlgn="base" latinLnBrk="0" hangingPunct="1">
              <a:spcBef>
                <a:spcPct val="30000"/>
              </a:spcBef>
              <a:spcAft>
                <a:spcPct val="0"/>
              </a:spcAft>
              <a:buClr>
                <a:schemeClr val="tx2"/>
              </a:buClr>
              <a:buSzTx/>
              <a:buBlip>
                <a:blip r:embed="rId4"/>
              </a:buBlip>
              <a:tabLst/>
              <a:defRPr/>
            </a:pPr>
            <a:r>
              <a:rPr kumimoji="0" lang="fr-FR" sz="2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n-lt"/>
                <a:ea typeface="+mn-ea"/>
                <a:cs typeface="+mn-cs"/>
              </a:rPr>
              <a:t>S’informer</a:t>
            </a:r>
            <a:r>
              <a:rPr kumimoji="0" lang="fr-FR" sz="2400" b="0" i="0" u="none" strike="noStrike" kern="0" cap="none" spc="0" normalizeH="0" noProof="0" dirty="0" smtClean="0">
                <a:ln>
                  <a:noFill/>
                </a:ln>
                <a:solidFill>
                  <a:schemeClr val="tx2"/>
                </a:solidFill>
                <a:effectLst>
                  <a:outerShdw blurRad="38100" dist="38100" dir="2700000" algn="tl">
                    <a:srgbClr val="000000"/>
                  </a:outerShdw>
                </a:effectLst>
                <a:uLnTx/>
                <a:uFillTx/>
                <a:latin typeface="+mn-lt"/>
                <a:ea typeface="+mn-ea"/>
                <a:cs typeface="+mn-cs"/>
              </a:rPr>
              <a:t> </a:t>
            </a:r>
            <a:r>
              <a:rPr kumimoji="0" lang="fr-FR" sz="2400" b="0" i="0" u="none" strike="noStrike" kern="0" cap="none" spc="0" normalizeH="0" noProof="0" dirty="0" smtClean="0">
                <a:ln>
                  <a:noFill/>
                </a:ln>
                <a:solidFill>
                  <a:schemeClr val="tx1"/>
                </a:solidFill>
                <a:effectLst>
                  <a:outerShdw blurRad="38100" dist="38100" dir="2700000" algn="tl">
                    <a:srgbClr val="000000"/>
                  </a:outerShdw>
                </a:effectLst>
                <a:uLnTx/>
                <a:uFillTx/>
                <a:latin typeface="+mn-lt"/>
                <a:ea typeface="+mn-ea"/>
                <a:cs typeface="+mn-cs"/>
              </a:rPr>
              <a:t>- </a:t>
            </a:r>
            <a:r>
              <a:rPr kumimoji="0" lang="fr-FR"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Un portail d’informations,</a:t>
            </a:r>
            <a:r>
              <a:rPr kumimoji="0" lang="fr-FR" sz="2400" b="0" i="0" u="none" strike="noStrike" kern="0" cap="none" spc="0" normalizeH="0" noProof="0" dirty="0" smtClean="0">
                <a:ln>
                  <a:noFill/>
                </a:ln>
                <a:solidFill>
                  <a:schemeClr val="tx1"/>
                </a:solidFill>
                <a:effectLst>
                  <a:outerShdw blurRad="38100" dist="38100" dir="2700000" algn="tl">
                    <a:srgbClr val="000000"/>
                  </a:outerShdw>
                </a:effectLst>
                <a:uLnTx/>
                <a:uFillTx/>
                <a:latin typeface="+mn-lt"/>
                <a:ea typeface="+mn-ea"/>
                <a:cs typeface="+mn-cs"/>
              </a:rPr>
              <a:t> des événements, une newsletter bimensuelle personnalisée</a:t>
            </a:r>
            <a:endParaRPr kumimoji="0" lang="fr-FR"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447675" marR="0" lvl="0" indent="-447675" algn="l" defTabSz="914400" rtl="0" eaLnBrk="1" fontAlgn="base" latinLnBrk="0" hangingPunct="1">
              <a:spcBef>
                <a:spcPct val="30000"/>
              </a:spcBef>
              <a:spcAft>
                <a:spcPct val="0"/>
              </a:spcAft>
              <a:buClr>
                <a:schemeClr val="tx2"/>
              </a:buClr>
              <a:buSzTx/>
              <a:buBlip>
                <a:blip r:embed="rId4"/>
              </a:buBlip>
              <a:tabLst/>
              <a:defRPr/>
            </a:pPr>
            <a:r>
              <a:rPr kumimoji="0" lang="fr-FR" sz="2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n-lt"/>
                <a:ea typeface="+mn-ea"/>
                <a:cs typeface="+mn-cs"/>
              </a:rPr>
              <a:t>Se former - </a:t>
            </a:r>
            <a:r>
              <a:rPr lang="fr-FR" sz="2400" b="0" kern="0" dirty="0" smtClean="0">
                <a:effectLst>
                  <a:outerShdw blurRad="38100" dist="38100" dir="2700000" algn="tl">
                    <a:srgbClr val="000000"/>
                  </a:outerShdw>
                </a:effectLst>
                <a:latin typeface="+mn-lt"/>
              </a:rPr>
              <a:t>Des webcasts, des articles techniques, des téléchargements, des forums pour échanger avec vos pairs</a:t>
            </a:r>
            <a:endParaRPr kumimoji="0" lang="fr-FR"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447675" marR="0" lvl="0" indent="-447675" algn="l" defTabSz="914400" rtl="0" eaLnBrk="1" fontAlgn="base" latinLnBrk="0" hangingPunct="1">
              <a:spcBef>
                <a:spcPct val="30000"/>
              </a:spcBef>
              <a:spcAft>
                <a:spcPct val="0"/>
              </a:spcAft>
              <a:buClr>
                <a:schemeClr val="tx2"/>
              </a:buClr>
              <a:buSzTx/>
              <a:buBlip>
                <a:blip r:embed="rId4"/>
              </a:buBlip>
              <a:tabLst/>
              <a:defRPr/>
            </a:pPr>
            <a:r>
              <a:rPr kumimoji="0" lang="fr-FR" sz="2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n-lt"/>
                <a:ea typeface="+mn-ea"/>
                <a:cs typeface="+mn-cs"/>
              </a:rPr>
              <a:t>Bénéficier de services -  </a:t>
            </a:r>
            <a:r>
              <a:rPr lang="fr-FR" sz="2400" b="0" kern="0" dirty="0" smtClean="0">
                <a:effectLst>
                  <a:outerShdw blurRad="38100" dist="38100" dir="2700000" algn="tl">
                    <a:srgbClr val="000000"/>
                  </a:outerShdw>
                </a:effectLst>
                <a:latin typeface="+mn-lt"/>
              </a:rPr>
              <a:t>Des cursus de formations et de certifications, des offres de support technique</a:t>
            </a:r>
          </a:p>
          <a:p>
            <a:pPr marL="904875" lvl="1" indent="-447675">
              <a:spcBef>
                <a:spcPct val="30000"/>
              </a:spcBef>
              <a:buClr>
                <a:schemeClr val="tx2"/>
              </a:buClr>
            </a:pPr>
            <a:endParaRPr lang="fr-FR" sz="2400" b="0" kern="0" dirty="0" smtClean="0">
              <a:effectLst>
                <a:outerShdw blurRad="38100" dist="38100" dir="2700000" algn="tl">
                  <a:srgbClr val="000000"/>
                </a:outerShdw>
              </a:effectLst>
              <a:latin typeface="+mn-lt"/>
            </a:endParaRPr>
          </a:p>
          <a:p>
            <a:pPr marL="904875" lvl="1" indent="-447675">
              <a:spcBef>
                <a:spcPct val="30000"/>
              </a:spcBef>
              <a:buClr>
                <a:schemeClr val="tx2"/>
              </a:buClr>
            </a:pPr>
            <a:endParaRPr kumimoji="0" lang="fr-FR" sz="24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ea typeface="+mn-ea"/>
              <a:cs typeface="+mn-cs"/>
            </a:endParaRPr>
          </a:p>
        </p:txBody>
      </p:sp>
      <p:sp useBgFill="1">
        <p:nvSpPr>
          <p:cNvPr id="21" name="TextBox 20"/>
          <p:cNvSpPr txBox="1"/>
          <p:nvPr/>
        </p:nvSpPr>
        <p:spPr>
          <a:xfrm>
            <a:off x="4514850" y="2657475"/>
            <a:ext cx="4514851" cy="830997"/>
          </a:xfrm>
          <a:prstGeom prst="rect">
            <a:avLst/>
          </a:prstGeom>
          <a:ln>
            <a:solidFill>
              <a:srgbClr val="FFC000"/>
            </a:solidFill>
          </a:ln>
          <a:effectLst>
            <a:innerShdw blurRad="63500" dist="50800" dir="18900000">
              <a:prstClr val="black">
                <a:alpha val="50000"/>
              </a:prstClr>
            </a:innerShdw>
          </a:effectLst>
          <a:scene3d>
            <a:camera prst="orthographicFront"/>
            <a:lightRig rig="threePt" dir="t"/>
          </a:scene3d>
          <a:sp3d extrusionH="76200">
            <a:bevelT prst="relaxedInset"/>
            <a:extrusionClr>
              <a:schemeClr val="tx2"/>
            </a:extrusionClr>
          </a:sp3d>
        </p:spPr>
        <p:txBody>
          <a:bodyPr wrap="square" rtlCol="0">
            <a:spAutoFit/>
          </a:bodyPr>
          <a:lstStyle/>
          <a:p>
            <a:pPr algn="ctr"/>
            <a:r>
              <a:rPr lang="fr-FR" sz="2000" b="0" kern="0" dirty="0" smtClean="0">
                <a:effectLst>
                  <a:outerShdw blurRad="38100" dist="38100" dir="2700000" algn="tl">
                    <a:srgbClr val="000000"/>
                  </a:outerShdw>
                </a:effectLst>
              </a:rPr>
              <a:t>Visual Studio 2008 +</a:t>
            </a:r>
          </a:p>
          <a:p>
            <a:pPr algn="ctr"/>
            <a:r>
              <a:rPr lang="fr-FR" sz="2000" b="0" kern="0" dirty="0" smtClean="0">
                <a:effectLst>
                  <a:outerShdw blurRad="38100" dist="38100" dir="2700000" algn="tl">
                    <a:srgbClr val="000000"/>
                  </a:outerShdw>
                </a:effectLst>
                <a:latin typeface="+mn-lt"/>
              </a:rPr>
              <a:t>Abonnement </a:t>
            </a:r>
            <a:r>
              <a:rPr lang="fr-FR" sz="2800" b="0" u="sng" kern="0" dirty="0" smtClean="0">
                <a:solidFill>
                  <a:schemeClr val="tx2"/>
                </a:solidFill>
                <a:effectLst>
                  <a:outerShdw blurRad="38100" dist="38100" dir="2700000" algn="tl">
                    <a:srgbClr val="000000"/>
                  </a:outerShdw>
                </a:effectLst>
                <a:latin typeface="+mn-lt"/>
              </a:rPr>
              <a:t>MSDN Premium   </a:t>
            </a:r>
            <a:endParaRPr lang="fr-FR" sz="2800" b="0" u="sng" kern="0" dirty="0" smtClean="0">
              <a:solidFill>
                <a:schemeClr val="tx2"/>
              </a:solidFill>
              <a:effectLst>
                <a:outerShdw blurRad="38100" dist="38100" dir="2700000" algn="tl">
                  <a:srgbClr val="000000"/>
                </a:outerShdw>
              </a:effectLst>
              <a:latin typeface="+mn-lt"/>
              <a:hlinkClick r:id="rId5"/>
            </a:endParaRPr>
          </a:p>
        </p:txBody>
      </p:sp>
      <p:sp useBgFill="1">
        <p:nvSpPr>
          <p:cNvPr id="22" name="TextBox 21"/>
          <p:cNvSpPr txBox="1"/>
          <p:nvPr/>
        </p:nvSpPr>
        <p:spPr>
          <a:xfrm>
            <a:off x="66675" y="2657475"/>
            <a:ext cx="4362450" cy="830997"/>
          </a:xfrm>
          <a:prstGeom prst="rect">
            <a:avLst/>
          </a:prstGeom>
          <a:ln>
            <a:solidFill>
              <a:schemeClr val="tx2"/>
            </a:solidFill>
          </a:ln>
          <a:effectLst>
            <a:innerShdw blurRad="63500" dist="50800" dir="18900000">
              <a:prstClr val="black">
                <a:alpha val="50000"/>
              </a:prstClr>
            </a:innerShdw>
          </a:effectLst>
          <a:scene3d>
            <a:camera prst="orthographicFront"/>
            <a:lightRig rig="threePt" dir="t"/>
          </a:scene3d>
          <a:sp3d extrusionH="76200">
            <a:bevelT prst="relaxedInset"/>
            <a:extrusionClr>
              <a:schemeClr val="tx2"/>
            </a:extrusionClr>
          </a:sp3d>
        </p:spPr>
        <p:txBody>
          <a:bodyPr wrap="square" rtlCol="0">
            <a:spAutoFit/>
          </a:bodyPr>
          <a:lstStyle/>
          <a:p>
            <a:pPr algn="ctr"/>
            <a:r>
              <a:rPr lang="fr-FR" sz="2000" b="0" kern="0" dirty="0" smtClean="0">
                <a:effectLst>
                  <a:outerShdw blurRad="38100" dist="38100" dir="2700000" algn="tl">
                    <a:srgbClr val="000000"/>
                  </a:outerShdw>
                </a:effectLst>
                <a:latin typeface="+mn-lt"/>
              </a:rPr>
              <a:t>Abonnement </a:t>
            </a:r>
            <a:r>
              <a:rPr lang="fr-FR" sz="2800" b="0" u="sng" kern="0" dirty="0" smtClean="0">
                <a:solidFill>
                  <a:schemeClr val="tx2"/>
                </a:solidFill>
                <a:effectLst>
                  <a:outerShdw blurRad="38100" dist="38100" dir="2700000" algn="tl">
                    <a:srgbClr val="000000"/>
                  </a:outerShdw>
                </a:effectLst>
                <a:latin typeface="+mn-lt"/>
              </a:rPr>
              <a:t>TechNet Plus :</a:t>
            </a:r>
          </a:p>
          <a:p>
            <a:pPr algn="ctr"/>
            <a:r>
              <a:rPr lang="fr-FR" sz="2000" b="0" kern="0" dirty="0" smtClean="0">
                <a:effectLst>
                  <a:outerShdw blurRad="38100" dist="38100" dir="2700000" algn="tl">
                    <a:srgbClr val="000000"/>
                  </a:outerShdw>
                </a:effectLst>
                <a:latin typeface="+mn-lt"/>
              </a:rPr>
              <a:t>Versions d’</a:t>
            </a:r>
            <a:r>
              <a:rPr lang="fr-FR" sz="2000" b="0" kern="0" dirty="0" err="1" smtClean="0">
                <a:effectLst>
                  <a:outerShdw blurRad="38100" dist="38100" dir="2700000" algn="tl">
                    <a:srgbClr val="000000"/>
                  </a:outerShdw>
                </a:effectLst>
                <a:latin typeface="+mn-lt"/>
              </a:rPr>
              <a:t>éval</a:t>
            </a:r>
            <a:r>
              <a:rPr lang="fr-FR" sz="2000" b="0" kern="0" dirty="0" smtClean="0">
                <a:effectLst>
                  <a:outerShdw blurRad="38100" dist="38100" dir="2700000" algn="tl">
                    <a:srgbClr val="000000"/>
                  </a:outerShdw>
                </a:effectLst>
                <a:latin typeface="+mn-lt"/>
              </a:rPr>
              <a:t> + 2 incidents support</a:t>
            </a:r>
            <a:endParaRPr lang="fr-FR" sz="2800" b="0" u="sng" kern="0" dirty="0" smtClean="0">
              <a:solidFill>
                <a:schemeClr val="tx2"/>
              </a:solidFill>
              <a:effectLst>
                <a:outerShdw blurRad="38100" dist="38100" dir="2700000" algn="tl">
                  <a:srgbClr val="000000"/>
                </a:outerShdw>
              </a:effectLst>
              <a:latin typeface="+mn-lt"/>
            </a:endParaRPr>
          </a:p>
        </p:txBody>
      </p:sp>
      <p:pic>
        <p:nvPicPr>
          <p:cNvPr id="12" name="Picture 11" descr="TechNet_rgb.png"/>
          <p:cNvPicPr>
            <a:picLocks noChangeAspect="1"/>
          </p:cNvPicPr>
          <p:nvPr/>
        </p:nvPicPr>
        <p:blipFill>
          <a:blip r:embed="rId6" cstate="print"/>
          <a:stretch>
            <a:fillRect/>
          </a:stretch>
        </p:blipFill>
        <p:spPr>
          <a:xfrm>
            <a:off x="419100" y="266702"/>
            <a:ext cx="3800475" cy="7736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Picture 9" descr="msdn_1inch_c 2.tif"/>
          <p:cNvPicPr>
            <a:picLocks noChangeAspect="1"/>
          </p:cNvPicPr>
          <p:nvPr/>
        </p:nvPicPr>
        <p:blipFill>
          <a:blip r:embed="rId7" cstate="print">
            <a:clrChange>
              <a:clrFrom>
                <a:srgbClr val="FDFDFD"/>
              </a:clrFrom>
              <a:clrTo>
                <a:srgbClr val="FDFDFD">
                  <a:alpha val="0"/>
                </a:srgbClr>
              </a:clrTo>
            </a:clrChange>
            <a:grayscl/>
          </a:blip>
          <a:stretch>
            <a:fillRect/>
          </a:stretch>
        </p:blipFill>
        <p:spPr>
          <a:xfrm>
            <a:off x="5847249" y="266701"/>
            <a:ext cx="1610826" cy="8212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re 1"/>
          <p:cNvSpPr>
            <a:spLocks noGrp="1"/>
          </p:cNvSpPr>
          <p:nvPr>
            <p:ph type="title" idx="4294967295"/>
          </p:nvPr>
        </p:nvSpPr>
        <p:spPr>
          <a:xfrm>
            <a:off x="184150" y="190500"/>
            <a:ext cx="8959850" cy="579438"/>
          </a:xfrm>
          <a:prstGeom prst="rect">
            <a:avLst/>
          </a:prstGeom>
        </p:spPr>
        <p:txBody>
          <a:bodyPr rtlCol="0">
            <a:noAutofit/>
          </a:bodyPr>
          <a:lstStyle/>
          <a:p>
            <a:pPr>
              <a:defRPr/>
            </a:pPr>
            <a:r>
              <a:rPr lang="fr-FR" sz="3600" dirty="0" smtClean="0"/>
              <a:t>Certifications : Programme de nouvelle génération</a:t>
            </a:r>
          </a:p>
        </p:txBody>
      </p:sp>
      <p:sp>
        <p:nvSpPr>
          <p:cNvPr id="7" name="Can 99"/>
          <p:cNvSpPr/>
          <p:nvPr/>
        </p:nvSpPr>
        <p:spPr>
          <a:xfrm>
            <a:off x="2143125" y="1007205"/>
            <a:ext cx="3000375" cy="1357313"/>
          </a:xfrm>
          <a:prstGeom prst="can">
            <a:avLst/>
          </a:prstGeom>
          <a:gradFill>
            <a:gsLst>
              <a:gs pos="0">
                <a:srgbClr val="A2A1A0">
                  <a:lumMod val="75000"/>
                </a:srgbClr>
              </a:gs>
              <a:gs pos="53000">
                <a:srgbClr val="A2A1A0">
                  <a:lumMod val="60000"/>
                  <a:lumOff val="40000"/>
                </a:srgbClr>
              </a:gs>
              <a:gs pos="100000">
                <a:srgbClr val="A2A1A0">
                  <a:lumMod val="75000"/>
                </a:srgbClr>
              </a:gs>
            </a:gsLst>
            <a:lin ang="0" scaled="0"/>
          </a:gradFill>
          <a:ln w="3175" cap="flat" cmpd="sng" algn="ctr">
            <a:solidFill>
              <a:srgbClr val="A2A1A0">
                <a:lumMod val="75000"/>
              </a:srgbClr>
            </a:solidFill>
            <a:prstDash val="solid"/>
          </a:ln>
          <a:effectLst>
            <a:outerShdw blurRad="50800" dist="38100" dir="2700000" algn="tl" rotWithShape="0">
              <a:prstClr val="black">
                <a:alpha val="40000"/>
              </a:prstClr>
            </a:outerShdw>
          </a:effectLst>
        </p:spPr>
        <p:txBody>
          <a:bodyPr anchor="ctr"/>
          <a:lstStyle/>
          <a:p>
            <a:endParaRPr lang="en-US">
              <a:latin typeface="Segoe"/>
            </a:endParaRPr>
          </a:p>
        </p:txBody>
      </p:sp>
      <p:sp>
        <p:nvSpPr>
          <p:cNvPr id="8" name="Can 118"/>
          <p:cNvSpPr/>
          <p:nvPr/>
        </p:nvSpPr>
        <p:spPr>
          <a:xfrm>
            <a:off x="2143125" y="2435955"/>
            <a:ext cx="3000375" cy="2357438"/>
          </a:xfrm>
          <a:prstGeom prst="can">
            <a:avLst>
              <a:gd name="adj" fmla="val 13045"/>
            </a:avLst>
          </a:prstGeom>
          <a:solidFill>
            <a:srgbClr val="1922D7"/>
          </a:solidFill>
          <a:ln w="3175">
            <a:solidFill>
              <a:schemeClr val="tx2">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en-US">
              <a:solidFill>
                <a:srgbClr val="0070C0"/>
              </a:solidFill>
              <a:cs typeface="Arial" pitchFamily="34" charset="0"/>
            </a:endParaRPr>
          </a:p>
        </p:txBody>
      </p:sp>
      <p:grpSp>
        <p:nvGrpSpPr>
          <p:cNvPr id="2" name="Group 33"/>
          <p:cNvGrpSpPr>
            <a:grpSpLocks/>
          </p:cNvGrpSpPr>
          <p:nvPr/>
        </p:nvGrpSpPr>
        <p:grpSpPr bwMode="auto">
          <a:xfrm>
            <a:off x="5886450" y="1007205"/>
            <a:ext cx="2971800" cy="1371600"/>
            <a:chOff x="228600" y="1169996"/>
            <a:chExt cx="2527300" cy="1166446"/>
          </a:xfrm>
        </p:grpSpPr>
        <p:sp>
          <p:nvSpPr>
            <p:cNvPr id="10" name="Can 111"/>
            <p:cNvSpPr/>
            <p:nvPr/>
          </p:nvSpPr>
          <p:spPr>
            <a:xfrm>
              <a:off x="228600" y="1169996"/>
              <a:ext cx="2527300" cy="1166446"/>
            </a:xfrm>
            <a:prstGeom prst="can">
              <a:avLst/>
            </a:prstGeom>
            <a:gradFill>
              <a:gsLst>
                <a:gs pos="0">
                  <a:srgbClr val="DB794D">
                    <a:lumMod val="75000"/>
                  </a:srgbClr>
                </a:gs>
                <a:gs pos="53000">
                  <a:srgbClr val="DB794D">
                    <a:lumMod val="60000"/>
                    <a:lumOff val="40000"/>
                  </a:srgbClr>
                </a:gs>
                <a:gs pos="100000">
                  <a:srgbClr val="DB794D">
                    <a:lumMod val="75000"/>
                  </a:srgbClr>
                </a:gs>
              </a:gsLst>
              <a:lin ang="0" scaled="0"/>
            </a:gradFill>
            <a:ln w="3175" cap="flat" cmpd="sng" algn="ctr">
              <a:solidFill>
                <a:srgbClr val="DB794D">
                  <a:lumMod val="75000"/>
                </a:srgbClr>
              </a:solidFill>
              <a:prstDash val="solid"/>
            </a:ln>
            <a:effectLst>
              <a:outerShdw blurRad="50800" dist="38100" dir="2700000" algn="tl" rotWithShape="0">
                <a:prstClr val="black">
                  <a:alpha val="40000"/>
                </a:prstClr>
              </a:outerShdw>
            </a:effectLst>
          </p:spPr>
          <p:txBody>
            <a:bodyPr anchor="ctr"/>
            <a:lstStyle/>
            <a:p>
              <a:endParaRPr lang="en-US">
                <a:latin typeface="Segoe"/>
              </a:endParaRPr>
            </a:p>
          </p:txBody>
        </p:sp>
        <p:sp>
          <p:nvSpPr>
            <p:cNvPr id="11" name="Rounded Rectangle 112"/>
            <p:cNvSpPr/>
            <p:nvPr/>
          </p:nvSpPr>
          <p:spPr>
            <a:xfrm>
              <a:off x="762000" y="1447800"/>
              <a:ext cx="1447800" cy="881270"/>
            </a:xfrm>
            <a:prstGeom prst="roundRect">
              <a:avLst/>
            </a:prstGeom>
            <a:solidFill>
              <a:srgbClr val="FFFFFF">
                <a:alpha val="80000"/>
              </a:srgbClr>
            </a:solidFill>
            <a:ln w="25400" cap="flat" cmpd="sng" algn="ctr">
              <a:noFill/>
              <a:prstDash val="solid"/>
            </a:ln>
            <a:effectLst>
              <a:softEdge rad="127000"/>
            </a:effectLst>
          </p:spPr>
          <p:txBody>
            <a:bodyPr anchor="ctr"/>
            <a:lstStyle/>
            <a:p>
              <a:endParaRPr lang="en-US">
                <a:solidFill>
                  <a:srgbClr val="000000"/>
                </a:solidFill>
                <a:latin typeface="Segoe"/>
              </a:endParaRPr>
            </a:p>
          </p:txBody>
        </p:sp>
        <p:pic>
          <p:nvPicPr>
            <p:cNvPr id="9249" name="Picture 2" descr="C:\Users\jeffko\Documents\Cert\Marketing\PNG\cert_Arch_rgb.png"/>
            <p:cNvPicPr>
              <a:picLocks noChangeAspect="1" noChangeArrowheads="1"/>
            </p:cNvPicPr>
            <p:nvPr/>
          </p:nvPicPr>
          <p:blipFill>
            <a:blip r:embed="rId3" cstate="print"/>
            <a:srcRect/>
            <a:stretch>
              <a:fillRect/>
            </a:stretch>
          </p:blipFill>
          <p:spPr bwMode="auto">
            <a:xfrm>
              <a:off x="990600" y="1600200"/>
              <a:ext cx="1066800" cy="557848"/>
            </a:xfrm>
            <a:prstGeom prst="rect">
              <a:avLst/>
            </a:prstGeom>
            <a:noFill/>
            <a:ln w="9525">
              <a:noFill/>
              <a:miter lim="800000"/>
              <a:headEnd/>
              <a:tailEnd/>
            </a:ln>
          </p:spPr>
        </p:pic>
      </p:grpSp>
      <p:sp>
        <p:nvSpPr>
          <p:cNvPr id="13" name="Can 97"/>
          <p:cNvSpPr/>
          <p:nvPr/>
        </p:nvSpPr>
        <p:spPr>
          <a:xfrm>
            <a:off x="2143125" y="4865817"/>
            <a:ext cx="3000375" cy="1371600"/>
          </a:xfrm>
          <a:prstGeom prst="can">
            <a:avLst/>
          </a:prstGeom>
          <a:gradFill>
            <a:gsLst>
              <a:gs pos="0">
                <a:srgbClr val="075A2B"/>
              </a:gs>
              <a:gs pos="51000">
                <a:srgbClr val="6AA042">
                  <a:lumMod val="60000"/>
                  <a:lumOff val="40000"/>
                </a:srgbClr>
              </a:gs>
              <a:gs pos="100000">
                <a:srgbClr val="075A2B"/>
              </a:gs>
            </a:gsLst>
            <a:lin ang="0" scaled="0"/>
          </a:gradFill>
          <a:ln w="3175" cap="flat" cmpd="sng" algn="ctr">
            <a:solidFill>
              <a:srgbClr val="075A2B"/>
            </a:solidFill>
            <a:prstDash val="solid"/>
          </a:ln>
          <a:effectLst>
            <a:outerShdw blurRad="50800" dist="38100" dir="2700000" algn="tl" rotWithShape="0">
              <a:prstClr val="black">
                <a:alpha val="40000"/>
              </a:prstClr>
            </a:outerShdw>
          </a:effectLst>
        </p:spPr>
        <p:txBody>
          <a:bodyPr anchor="ctr"/>
          <a:lstStyle/>
          <a:p>
            <a:endParaRPr lang="en-US">
              <a:latin typeface="Segoe"/>
            </a:endParaRPr>
          </a:p>
        </p:txBody>
      </p:sp>
      <p:sp>
        <p:nvSpPr>
          <p:cNvPr id="15" name="Rounded Rectangle 101"/>
          <p:cNvSpPr/>
          <p:nvPr/>
        </p:nvSpPr>
        <p:spPr>
          <a:xfrm>
            <a:off x="2388291" y="3007453"/>
            <a:ext cx="2540899" cy="1286633"/>
          </a:xfrm>
          <a:prstGeom prst="roundRect">
            <a:avLst/>
          </a:prstGeom>
          <a:solidFill>
            <a:srgbClr val="FFFFFF">
              <a:alpha val="80000"/>
            </a:srgbClr>
          </a:solidFill>
          <a:ln w="25400" cap="flat" cmpd="sng" algn="ctr">
            <a:noFill/>
            <a:prstDash val="solid"/>
          </a:ln>
          <a:effectLst>
            <a:softEdge rad="127000"/>
          </a:effectLst>
        </p:spPr>
        <p:txBody>
          <a:bodyPr anchor="ctr"/>
          <a:lstStyle/>
          <a:p>
            <a:endParaRPr lang="en-US">
              <a:solidFill>
                <a:srgbClr val="000000"/>
              </a:solidFill>
              <a:latin typeface="Segoe"/>
            </a:endParaRPr>
          </a:p>
        </p:txBody>
      </p:sp>
      <p:pic>
        <p:nvPicPr>
          <p:cNvPr id="9226" name="Rectangle 66593"/>
          <p:cNvPicPr>
            <a:picLocks noChangeAspect="1" noChangeArrowheads="1"/>
          </p:cNvPicPr>
          <p:nvPr/>
        </p:nvPicPr>
        <p:blipFill>
          <a:blip r:embed="rId4" cstate="print"/>
          <a:srcRect/>
          <a:stretch>
            <a:fillRect/>
          </a:stretch>
        </p:blipFill>
        <p:spPr bwMode="auto">
          <a:xfrm>
            <a:off x="3652838" y="3364643"/>
            <a:ext cx="990600" cy="703262"/>
          </a:xfrm>
          <a:prstGeom prst="rect">
            <a:avLst/>
          </a:prstGeom>
          <a:noFill/>
          <a:ln w="9525">
            <a:noFill/>
            <a:miter lim="800000"/>
            <a:headEnd/>
            <a:tailEnd/>
          </a:ln>
        </p:spPr>
      </p:pic>
      <p:pic>
        <p:nvPicPr>
          <p:cNvPr id="9227" name="Picture 2" descr="C:\Users\jeffko\Documents\Cert\Marketing\PNG\cert_ITpro_rgb.png"/>
          <p:cNvPicPr>
            <a:picLocks noChangeAspect="1" noChangeArrowheads="1"/>
          </p:cNvPicPr>
          <p:nvPr/>
        </p:nvPicPr>
        <p:blipFill>
          <a:blip r:embed="rId5" cstate="print"/>
          <a:srcRect/>
          <a:stretch>
            <a:fillRect/>
          </a:stretch>
        </p:blipFill>
        <p:spPr bwMode="auto">
          <a:xfrm>
            <a:off x="2581275" y="3364643"/>
            <a:ext cx="990600" cy="611187"/>
          </a:xfrm>
          <a:prstGeom prst="rect">
            <a:avLst/>
          </a:prstGeom>
          <a:noFill/>
          <a:ln w="9525">
            <a:noFill/>
            <a:miter lim="800000"/>
            <a:headEnd/>
            <a:tailEnd/>
          </a:ln>
        </p:spPr>
      </p:pic>
      <p:sp>
        <p:nvSpPr>
          <p:cNvPr id="18" name="Up Arrow 104"/>
          <p:cNvSpPr/>
          <p:nvPr/>
        </p:nvSpPr>
        <p:spPr>
          <a:xfrm>
            <a:off x="1962136" y="3078891"/>
            <a:ext cx="609600" cy="2819400"/>
          </a:xfrm>
          <a:prstGeom prst="upArrow">
            <a:avLst/>
          </a:prstGeom>
          <a:gradFill flip="none" rotWithShape="1">
            <a:gsLst>
              <a:gs pos="95000">
                <a:srgbClr val="000000">
                  <a:alpha val="2000"/>
                </a:srgbClr>
              </a:gs>
              <a:gs pos="0">
                <a:srgbClr val="000000">
                  <a:alpha val="90000"/>
                </a:srgbClr>
              </a:gs>
            </a:gsLst>
            <a:lin ang="5400000" scaled="1"/>
            <a:tileRect/>
          </a:gradFill>
          <a:ln w="25400" cap="flat" cmpd="sng" algn="ctr">
            <a:noFill/>
            <a:prstDash val="solid"/>
          </a:ln>
          <a:effectLst/>
          <a:scene3d>
            <a:camera prst="orthographicFront">
              <a:rot lat="0" lon="2400000" rev="0"/>
            </a:camera>
            <a:lightRig rig="threePt" dir="t"/>
          </a:scene3d>
        </p:spPr>
        <p:txBody>
          <a:bodyPr anchor="ctr"/>
          <a:lstStyle/>
          <a:p>
            <a:pPr fontAlgn="auto">
              <a:spcBef>
                <a:spcPts val="0"/>
              </a:spcBef>
              <a:spcAft>
                <a:spcPts val="0"/>
              </a:spcAft>
              <a:defRPr/>
            </a:pPr>
            <a:endParaRPr lang="en-US" dirty="0">
              <a:latin typeface="Segoe"/>
            </a:endParaRPr>
          </a:p>
        </p:txBody>
      </p:sp>
      <p:sp>
        <p:nvSpPr>
          <p:cNvPr id="22" name="Up Arrow 103"/>
          <p:cNvSpPr/>
          <p:nvPr/>
        </p:nvSpPr>
        <p:spPr>
          <a:xfrm>
            <a:off x="1962136" y="1364379"/>
            <a:ext cx="609600" cy="3200400"/>
          </a:xfrm>
          <a:prstGeom prst="upArrow">
            <a:avLst/>
          </a:prstGeom>
          <a:gradFill flip="none" rotWithShape="1">
            <a:gsLst>
              <a:gs pos="95000">
                <a:srgbClr val="000000">
                  <a:alpha val="2000"/>
                </a:srgbClr>
              </a:gs>
              <a:gs pos="0">
                <a:srgbClr val="000000">
                  <a:alpha val="70000"/>
                </a:srgbClr>
              </a:gs>
            </a:gsLst>
            <a:lin ang="5400000" scaled="1"/>
            <a:tileRect/>
          </a:gradFill>
          <a:ln w="25400" cap="flat" cmpd="sng" algn="ctr">
            <a:noFill/>
            <a:prstDash val="solid"/>
          </a:ln>
          <a:effectLst/>
          <a:scene3d>
            <a:camera prst="orthographicFront">
              <a:rot lat="0" lon="2400000" rev="0"/>
            </a:camera>
            <a:lightRig rig="threePt" dir="t"/>
          </a:scene3d>
        </p:spPr>
        <p:txBody>
          <a:bodyPr anchor="ctr"/>
          <a:lstStyle/>
          <a:p>
            <a:pPr fontAlgn="auto">
              <a:spcBef>
                <a:spcPts val="0"/>
              </a:spcBef>
              <a:spcAft>
                <a:spcPts val="0"/>
              </a:spcAft>
              <a:defRPr/>
            </a:pPr>
            <a:endParaRPr lang="en-US" dirty="0">
              <a:latin typeface="Segoe"/>
            </a:endParaRPr>
          </a:p>
        </p:txBody>
      </p:sp>
      <p:sp>
        <p:nvSpPr>
          <p:cNvPr id="23" name="Rounded Rectangle 115"/>
          <p:cNvSpPr/>
          <p:nvPr/>
        </p:nvSpPr>
        <p:spPr>
          <a:xfrm>
            <a:off x="2747962" y="5079155"/>
            <a:ext cx="1752600" cy="1066800"/>
          </a:xfrm>
          <a:prstGeom prst="roundRect">
            <a:avLst/>
          </a:prstGeom>
          <a:solidFill>
            <a:srgbClr val="FFFFFF">
              <a:alpha val="80000"/>
            </a:srgbClr>
          </a:solidFill>
          <a:ln w="25400" cap="flat" cmpd="sng" algn="ctr">
            <a:noFill/>
            <a:prstDash val="solid"/>
          </a:ln>
          <a:effectLst>
            <a:softEdge rad="127000"/>
          </a:effectLst>
        </p:spPr>
        <p:txBody>
          <a:bodyPr anchor="ctr"/>
          <a:lstStyle/>
          <a:p>
            <a:endParaRPr lang="en-US">
              <a:solidFill>
                <a:srgbClr val="000000"/>
              </a:solidFill>
              <a:latin typeface="Segoe"/>
            </a:endParaRPr>
          </a:p>
        </p:txBody>
      </p:sp>
      <p:pic>
        <p:nvPicPr>
          <p:cNvPr id="9233" name="Rectangle 79882"/>
          <p:cNvPicPr>
            <a:picLocks noChangeAspect="1" noChangeArrowheads="1"/>
          </p:cNvPicPr>
          <p:nvPr/>
        </p:nvPicPr>
        <p:blipFill>
          <a:blip r:embed="rId6" cstate="print"/>
          <a:srcRect/>
          <a:stretch>
            <a:fillRect/>
          </a:stretch>
        </p:blipFill>
        <p:spPr bwMode="auto">
          <a:xfrm>
            <a:off x="3081338" y="5365879"/>
            <a:ext cx="990600" cy="687388"/>
          </a:xfrm>
          <a:prstGeom prst="rect">
            <a:avLst/>
          </a:prstGeom>
          <a:noFill/>
          <a:ln w="9525">
            <a:noFill/>
            <a:miter lim="800000"/>
            <a:headEnd/>
            <a:tailEnd/>
          </a:ln>
        </p:spPr>
      </p:pic>
      <p:sp>
        <p:nvSpPr>
          <p:cNvPr id="26" name="TextBox 117"/>
          <p:cNvSpPr txBox="1">
            <a:spLocks noChangeArrowheads="1"/>
          </p:cNvSpPr>
          <p:nvPr/>
        </p:nvSpPr>
        <p:spPr bwMode="auto">
          <a:xfrm>
            <a:off x="5857875" y="2507393"/>
            <a:ext cx="3130550" cy="938212"/>
          </a:xfrm>
          <a:prstGeom prst="rect">
            <a:avLst/>
          </a:prstGeom>
          <a:noFill/>
          <a:ln w="9525">
            <a:noFill/>
            <a:miter lim="800000"/>
            <a:headEnd/>
            <a:tailEnd/>
          </a:ln>
        </p:spPr>
        <p:txBody>
          <a:bodyPr>
            <a:spAutoFit/>
          </a:bodyPr>
          <a:lstStyle/>
          <a:p>
            <a:pPr>
              <a:defRPr/>
            </a:pPr>
            <a:r>
              <a:rPr lang="fr-FR" sz="1100" b="1" smtClean="0">
                <a:latin typeface="+mj-lt"/>
              </a:rPr>
              <a:t>Série  Architecture</a:t>
            </a:r>
            <a:r>
              <a:rPr lang="fr-FR" sz="1100" smtClean="0">
                <a:latin typeface="+mj-lt"/>
              </a:rPr>
              <a:t>– le programme Microsoft Certified Architect permet aux entreprises d’identifier facilement les architectes en informatique très expérimentés, ayant suivi un processus de validation particulièrement rigoureux. </a:t>
            </a:r>
            <a:endParaRPr lang="fr-FR" sz="1100">
              <a:latin typeface="+mj-lt"/>
            </a:endParaRPr>
          </a:p>
        </p:txBody>
      </p:sp>
      <p:sp>
        <p:nvSpPr>
          <p:cNvPr id="27" name="TextBox 29"/>
          <p:cNvSpPr txBox="1">
            <a:spLocks noChangeArrowheads="1"/>
          </p:cNvSpPr>
          <p:nvPr/>
        </p:nvSpPr>
        <p:spPr bwMode="auto">
          <a:xfrm>
            <a:off x="9525" y="3042380"/>
            <a:ext cx="2133600" cy="1108075"/>
          </a:xfrm>
          <a:prstGeom prst="rect">
            <a:avLst/>
          </a:prstGeom>
          <a:noFill/>
          <a:ln w="9525">
            <a:noFill/>
            <a:miter lim="800000"/>
            <a:headEnd/>
            <a:tailEnd/>
          </a:ln>
        </p:spPr>
        <p:txBody>
          <a:bodyPr>
            <a:spAutoFit/>
          </a:bodyPr>
          <a:lstStyle/>
          <a:p>
            <a:pPr>
              <a:defRPr/>
            </a:pPr>
            <a:r>
              <a:rPr lang="fr-FR" sz="1100" b="1" smtClean="0">
                <a:latin typeface="+mj-lt"/>
              </a:rPr>
              <a:t>Série Métier </a:t>
            </a:r>
            <a:r>
              <a:rPr lang="fr-FR" sz="1100" smtClean="0">
                <a:latin typeface="+mj-lt"/>
              </a:rPr>
              <a:t>– Ce programme valide un ensemble complet de compétences à jour, permettant au professionel de réussir dans son métier et d’être très performant.</a:t>
            </a:r>
            <a:endParaRPr lang="fr-FR" sz="1100">
              <a:latin typeface="+mj-lt"/>
            </a:endParaRPr>
          </a:p>
        </p:txBody>
      </p:sp>
      <p:sp>
        <p:nvSpPr>
          <p:cNvPr id="29" name="TextBox 30"/>
          <p:cNvSpPr txBox="1">
            <a:spLocks noChangeArrowheads="1"/>
          </p:cNvSpPr>
          <p:nvPr/>
        </p:nvSpPr>
        <p:spPr bwMode="auto">
          <a:xfrm>
            <a:off x="0" y="4914041"/>
            <a:ext cx="2276475" cy="1277938"/>
          </a:xfrm>
          <a:prstGeom prst="rect">
            <a:avLst/>
          </a:prstGeom>
          <a:noFill/>
          <a:ln w="9525">
            <a:noFill/>
            <a:miter lim="800000"/>
            <a:headEnd/>
            <a:tailEnd/>
          </a:ln>
        </p:spPr>
        <p:txBody>
          <a:bodyPr>
            <a:spAutoFit/>
          </a:bodyPr>
          <a:lstStyle/>
          <a:p>
            <a:pPr>
              <a:defRPr/>
            </a:pPr>
            <a:r>
              <a:rPr lang="fr-FR" sz="1100" b="1" dirty="0" smtClean="0">
                <a:latin typeface="+mj-lt"/>
              </a:rPr>
              <a:t>Série Technologie </a:t>
            </a:r>
            <a:r>
              <a:rPr lang="fr-FR" sz="1100" dirty="0" smtClean="0">
                <a:latin typeface="+mj-lt"/>
              </a:rPr>
              <a:t>– Ces certifications vous permettent d’approfondir vos connaissances sur des technologies Microsoft spécifiques et d’obtenir toutes les compétences nécessaires pour les exploiter à fond. </a:t>
            </a:r>
            <a:endParaRPr lang="fr-FR" sz="1100" dirty="0">
              <a:latin typeface="+mj-lt"/>
            </a:endParaRPr>
          </a:p>
        </p:txBody>
      </p:sp>
      <p:sp>
        <p:nvSpPr>
          <p:cNvPr id="30" name="Rounded Rectangle 105"/>
          <p:cNvSpPr/>
          <p:nvPr/>
        </p:nvSpPr>
        <p:spPr>
          <a:xfrm>
            <a:off x="2857488" y="1297711"/>
            <a:ext cx="1752600" cy="1066800"/>
          </a:xfrm>
          <a:prstGeom prst="roundRect">
            <a:avLst/>
          </a:prstGeom>
          <a:solidFill>
            <a:srgbClr val="FFFFFF">
              <a:alpha val="80000"/>
            </a:srgbClr>
          </a:solidFill>
          <a:ln w="25400" cap="flat" cmpd="sng" algn="ctr">
            <a:noFill/>
            <a:prstDash val="solid"/>
          </a:ln>
          <a:effectLst>
            <a:softEdge rad="127000"/>
          </a:effectLst>
        </p:spPr>
        <p:txBody>
          <a:bodyPr anchor="ctr"/>
          <a:lstStyle/>
          <a:p>
            <a:endParaRPr lang="en-US">
              <a:solidFill>
                <a:srgbClr val="000000"/>
              </a:solidFill>
              <a:latin typeface="Segoe"/>
            </a:endParaRPr>
          </a:p>
        </p:txBody>
      </p:sp>
      <p:grpSp>
        <p:nvGrpSpPr>
          <p:cNvPr id="3" name="Group 26"/>
          <p:cNvGrpSpPr>
            <a:grpSpLocks/>
          </p:cNvGrpSpPr>
          <p:nvPr/>
        </p:nvGrpSpPr>
        <p:grpSpPr bwMode="auto">
          <a:xfrm>
            <a:off x="3214688" y="1567593"/>
            <a:ext cx="990600" cy="654050"/>
            <a:chOff x="1447800" y="3657600"/>
            <a:chExt cx="990600" cy="653521"/>
          </a:xfrm>
        </p:grpSpPr>
        <p:sp>
          <p:nvSpPr>
            <p:cNvPr id="9243" name="TextBox 107"/>
            <p:cNvSpPr txBox="1">
              <a:spLocks noChangeArrowheads="1"/>
            </p:cNvSpPr>
            <p:nvPr/>
          </p:nvSpPr>
          <p:spPr bwMode="auto">
            <a:xfrm>
              <a:off x="1572564" y="4003344"/>
              <a:ext cx="747320" cy="307777"/>
            </a:xfrm>
            <a:prstGeom prst="rect">
              <a:avLst/>
            </a:prstGeom>
            <a:noFill/>
            <a:ln w="9525">
              <a:noFill/>
              <a:miter lim="800000"/>
              <a:headEnd/>
              <a:tailEnd/>
            </a:ln>
          </p:spPr>
          <p:txBody>
            <a:bodyPr wrap="none">
              <a:spAutoFit/>
            </a:bodyPr>
            <a:lstStyle/>
            <a:p>
              <a:r>
                <a:rPr lang="en-US" sz="1400">
                  <a:solidFill>
                    <a:srgbClr val="075A2B"/>
                  </a:solidFill>
                  <a:latin typeface="Segoe Semibold"/>
                </a:rPr>
                <a:t>Master</a:t>
              </a:r>
            </a:p>
          </p:txBody>
        </p:sp>
        <p:pic>
          <p:nvPicPr>
            <p:cNvPr id="9244" name="Rectangle 66593"/>
            <p:cNvPicPr>
              <a:picLocks noChangeAspect="1" noChangeArrowheads="1"/>
            </p:cNvPicPr>
            <p:nvPr/>
          </p:nvPicPr>
          <p:blipFill>
            <a:blip r:embed="rId4" cstate="print"/>
            <a:srcRect b="45845"/>
            <a:stretch>
              <a:fillRect/>
            </a:stretch>
          </p:blipFill>
          <p:spPr bwMode="auto">
            <a:xfrm>
              <a:off x="1447800" y="3657600"/>
              <a:ext cx="990600" cy="381000"/>
            </a:xfrm>
            <a:prstGeom prst="rect">
              <a:avLst/>
            </a:prstGeom>
            <a:noFill/>
            <a:ln w="9525">
              <a:noFill/>
              <a:miter lim="800000"/>
              <a:headEnd/>
              <a:tailEnd/>
            </a:ln>
          </p:spPr>
        </p:pic>
      </p:grpSp>
      <p:sp>
        <p:nvSpPr>
          <p:cNvPr id="31" name="TextBox 10"/>
          <p:cNvSpPr txBox="1">
            <a:spLocks noChangeArrowheads="1"/>
          </p:cNvSpPr>
          <p:nvPr/>
        </p:nvSpPr>
        <p:spPr bwMode="auto">
          <a:xfrm>
            <a:off x="0" y="1292955"/>
            <a:ext cx="2133600" cy="1100138"/>
          </a:xfrm>
          <a:prstGeom prst="rect">
            <a:avLst/>
          </a:prstGeom>
          <a:noFill/>
          <a:ln w="9525">
            <a:noFill/>
            <a:miter lim="800000"/>
            <a:headEnd/>
            <a:tailEnd/>
          </a:ln>
        </p:spPr>
        <p:txBody>
          <a:bodyPr>
            <a:spAutoFit/>
          </a:bodyPr>
          <a:lstStyle/>
          <a:p>
            <a:r>
              <a:rPr lang="en-US" sz="1100" b="1">
                <a:latin typeface="Arial" pitchFamily="34" charset="0"/>
              </a:rPr>
              <a:t>Série Master </a:t>
            </a:r>
            <a:r>
              <a:rPr lang="en-US" sz="1100">
                <a:latin typeface="Arial" pitchFamily="34" charset="0"/>
              </a:rPr>
              <a:t>– </a:t>
            </a:r>
            <a:r>
              <a:rPr lang="fr-FR" sz="1100">
                <a:latin typeface="Arial" pitchFamily="34" charset="0"/>
              </a:rPr>
              <a:t>Ce programme valide les compétences technologiques de très haut niveau des individus sur les plateformes Microsoft</a:t>
            </a:r>
          </a:p>
          <a:p>
            <a:endParaRPr lang="en-US" sz="1000"/>
          </a:p>
        </p:txBody>
      </p:sp>
      <p:sp>
        <p:nvSpPr>
          <p:cNvPr id="9242" name="TextBox 114"/>
          <p:cNvSpPr txBox="1">
            <a:spLocks noChangeArrowheads="1"/>
          </p:cNvSpPr>
          <p:nvPr/>
        </p:nvSpPr>
        <p:spPr bwMode="auto">
          <a:xfrm>
            <a:off x="6000750" y="3650393"/>
            <a:ext cx="2849563" cy="2462212"/>
          </a:xfrm>
          <a:prstGeom prst="rect">
            <a:avLst/>
          </a:prstGeom>
          <a:noFill/>
          <a:ln w="9525">
            <a:noFill/>
            <a:miter lim="800000"/>
            <a:headEnd/>
            <a:tailEnd/>
          </a:ln>
        </p:spPr>
        <p:txBody>
          <a:bodyPr>
            <a:spAutoFit/>
          </a:bodyPr>
          <a:lstStyle/>
          <a:p>
            <a:pPr>
              <a:buFont typeface="Arial" pitchFamily="34" charset="0"/>
              <a:buChar char="•"/>
            </a:pPr>
            <a:r>
              <a:rPr lang="fr-FR" sz="1100" b="1">
                <a:latin typeface="Calibri" pitchFamily="34" charset="0"/>
              </a:rPr>
              <a:t>Une certification recherchée par les entreprises</a:t>
            </a:r>
            <a:r>
              <a:rPr lang="fr-FR" sz="1100">
                <a:latin typeface="Calibri" pitchFamily="34" charset="0"/>
              </a:rPr>
              <a:t/>
            </a:r>
            <a:br>
              <a:rPr lang="fr-FR" sz="1100">
                <a:latin typeface="Calibri" pitchFamily="34" charset="0"/>
              </a:rPr>
            </a:br>
            <a:endParaRPr lang="en-US" sz="1100">
              <a:latin typeface="Calibri" pitchFamily="34" charset="0"/>
            </a:endParaRPr>
          </a:p>
          <a:p>
            <a:pPr>
              <a:buFont typeface="Arial" pitchFamily="34" charset="0"/>
              <a:buChar char="•"/>
            </a:pPr>
            <a:r>
              <a:rPr lang="en-US" sz="1100" b="1">
                <a:latin typeface="Calibri" pitchFamily="34" charset="0"/>
              </a:rPr>
              <a:t>4 séries et 5 titres adaptés et ciblés à chaque métier</a:t>
            </a:r>
            <a:r>
              <a:rPr lang="en-US" sz="1100">
                <a:latin typeface="Calibri" pitchFamily="34" charset="0"/>
              </a:rPr>
              <a:t>.</a:t>
            </a:r>
          </a:p>
          <a:p>
            <a:endParaRPr lang="en-US" sz="1100">
              <a:latin typeface="Calibri" pitchFamily="34" charset="0"/>
            </a:endParaRPr>
          </a:p>
          <a:p>
            <a:pPr>
              <a:buFont typeface="Arial" pitchFamily="34" charset="0"/>
              <a:buChar char="•"/>
            </a:pPr>
            <a:r>
              <a:rPr lang="fr-FR" sz="1100" b="1">
                <a:latin typeface="Calibri" pitchFamily="34" charset="0"/>
              </a:rPr>
              <a:t>Un label pour votre expertise</a:t>
            </a:r>
            <a:r>
              <a:rPr lang="fr-FR" sz="1100">
                <a:latin typeface="Calibri" pitchFamily="34" charset="0"/>
              </a:rPr>
              <a:t/>
            </a:r>
            <a:br>
              <a:rPr lang="fr-FR" sz="1100">
                <a:latin typeface="Calibri" pitchFamily="34" charset="0"/>
              </a:rPr>
            </a:br>
            <a:r>
              <a:rPr lang="fr-FR" sz="1100">
                <a:latin typeface="Calibri" pitchFamily="34" charset="0"/>
              </a:rPr>
              <a:t>Les certifications Microsoft permettent la validation de votre expertise : une certification constitue la </a:t>
            </a:r>
            <a:r>
              <a:rPr lang="fr-FR" sz="1100" b="1">
                <a:latin typeface="Calibri" pitchFamily="34" charset="0"/>
              </a:rPr>
              <a:t>preuve pour vos clients ou votre société de vos compétences</a:t>
            </a:r>
            <a:r>
              <a:rPr lang="fr-FR" sz="1100">
                <a:latin typeface="Calibri" pitchFamily="34" charset="0"/>
              </a:rPr>
              <a:t> sur les produits et technologies Microsoft.</a:t>
            </a:r>
          </a:p>
          <a:p>
            <a:endParaRPr lang="fr-FR" sz="1100">
              <a:latin typeface="Calibri" pitchFamily="34" charset="0"/>
            </a:endParaRPr>
          </a:p>
          <a:p>
            <a:pPr>
              <a:buFont typeface="Arial" pitchFamily="34" charset="0"/>
              <a:buChar char="•"/>
            </a:pPr>
            <a:r>
              <a:rPr lang="fr-FR" sz="1100" b="1">
                <a:latin typeface="Calibri" pitchFamily="34" charset="0"/>
              </a:rPr>
              <a:t>Un gage de qualité pour l'entreprise</a:t>
            </a:r>
            <a:endParaRPr lang="en-US" sz="1100">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itre 4"/>
          <p:cNvSpPr>
            <a:spLocks noGrp="1"/>
          </p:cNvSpPr>
          <p:nvPr>
            <p:ph type="title" idx="4294967295"/>
          </p:nvPr>
        </p:nvSpPr>
        <p:spPr>
          <a:xfrm>
            <a:off x="76200" y="85725"/>
            <a:ext cx="8890000" cy="657225"/>
          </a:xfrm>
          <a:prstGeom prst="rect">
            <a:avLst/>
          </a:prstGeom>
        </p:spPr>
        <p:txBody>
          <a:bodyPr/>
          <a:lstStyle/>
          <a:p>
            <a:r>
              <a:rPr lang="fr-FR" sz="4400" b="0" dirty="0" smtClean="0"/>
              <a:t>Certification : validez vos compétences</a:t>
            </a:r>
          </a:p>
        </p:txBody>
      </p:sp>
      <p:sp>
        <p:nvSpPr>
          <p:cNvPr id="10242" name="Espace réservé du contenu 2"/>
          <p:cNvSpPr>
            <a:spLocks noGrp="1"/>
          </p:cNvSpPr>
          <p:nvPr>
            <p:ph idx="4294967295"/>
          </p:nvPr>
        </p:nvSpPr>
        <p:spPr>
          <a:xfrm>
            <a:off x="142875" y="846138"/>
            <a:ext cx="8877300" cy="5691187"/>
          </a:xfrm>
          <a:prstGeom prst="rect">
            <a:avLst/>
          </a:prstGeom>
        </p:spPr>
        <p:txBody>
          <a:bodyPr/>
          <a:lstStyle/>
          <a:p>
            <a:pPr>
              <a:buBlip>
                <a:blip r:embed="rId3"/>
              </a:buBlip>
            </a:pPr>
            <a:r>
              <a:rPr lang="fr-FR" dirty="0" smtClean="0"/>
              <a:t>Offre de certification Seconde chance :</a:t>
            </a:r>
          </a:p>
          <a:p>
            <a:pPr lvl="1">
              <a:buBlip>
                <a:blip r:embed="rId3"/>
              </a:buBlip>
            </a:pPr>
            <a:r>
              <a:rPr lang="fr-FR" dirty="0" smtClean="0"/>
              <a:t>Bénéficiez d’un second passage gratuit pour tout 1</a:t>
            </a:r>
            <a:r>
              <a:rPr lang="fr-FR" baseline="30000" dirty="0" smtClean="0"/>
              <a:t>er</a:t>
            </a:r>
            <a:r>
              <a:rPr lang="fr-FR" dirty="0" smtClean="0"/>
              <a:t> passage non réussi </a:t>
            </a:r>
            <a:r>
              <a:rPr lang="fr-FR" dirty="0" smtClean="0">
                <a:hlinkClick r:id="rId4"/>
              </a:rPr>
              <a:t>www.microsoft.com/france/formation</a:t>
            </a:r>
            <a:r>
              <a:rPr lang="fr-FR" dirty="0" smtClean="0"/>
              <a:t> </a:t>
            </a:r>
            <a:endParaRPr lang="fr-FR" sz="2400" dirty="0" smtClean="0"/>
          </a:p>
          <a:p>
            <a:pPr>
              <a:buBlip>
                <a:blip r:embed="rId3"/>
              </a:buBlip>
            </a:pPr>
            <a:endParaRPr lang="fr-FR" sz="1000" b="1" dirty="0" smtClean="0"/>
          </a:p>
          <a:p>
            <a:pPr>
              <a:buBlip>
                <a:blip r:embed="rId3"/>
              </a:buBlip>
            </a:pPr>
            <a:r>
              <a:rPr lang="fr-FR" dirty="0" smtClean="0"/>
              <a:t>Guides de préparations aux examens :</a:t>
            </a:r>
          </a:p>
          <a:p>
            <a:pPr lvl="1">
              <a:buBlip>
                <a:blip r:embed="rId3"/>
              </a:buBlip>
            </a:pPr>
            <a:r>
              <a:rPr lang="fr-FR" dirty="0" smtClean="0">
                <a:hlinkClick r:id="rId5"/>
              </a:rPr>
              <a:t>http://www.microsoft.com/france/formatio</a:t>
            </a:r>
            <a:r>
              <a:rPr lang="fr-FR" sz="2400" dirty="0" smtClean="0">
                <a:hlinkClick r:id="rId5"/>
              </a:rPr>
              <a:t>n/examens</a:t>
            </a:r>
            <a:endParaRPr lang="fr-FR" sz="2400" dirty="0" smtClean="0"/>
          </a:p>
          <a:p>
            <a:pPr lvl="1">
              <a:buBlip>
                <a:blip r:embed="rId3"/>
              </a:buBlip>
            </a:pPr>
            <a:endParaRPr lang="fr-FR" sz="1000" u="sng" dirty="0" smtClean="0"/>
          </a:p>
          <a:p>
            <a:pPr>
              <a:buBlip>
                <a:blip r:embed="rId3"/>
              </a:buBlip>
            </a:pPr>
            <a:r>
              <a:rPr lang="fr-FR" dirty="0" smtClean="0"/>
              <a:t>Echangez et discutez sur les certifications sur le Forum : </a:t>
            </a:r>
          </a:p>
          <a:p>
            <a:pPr lvl="1">
              <a:buBlip>
                <a:blip r:embed="rId3"/>
              </a:buBlip>
            </a:pPr>
            <a:r>
              <a:rPr lang="fr-FR" dirty="0" smtClean="0">
                <a:hlinkClick r:id="rId6"/>
              </a:rPr>
              <a:t>http://forums.microsoft.com/france/default.aspx</a:t>
            </a:r>
            <a:endParaRPr lang="fr-FR" b="1" dirty="0" smtClean="0"/>
          </a:p>
          <a:p>
            <a:pPr>
              <a:buBlip>
                <a:blip r:embed="rId3"/>
              </a:buBlip>
            </a:pPr>
            <a:endParaRPr lang="fr-FR" sz="1000" b="1" dirty="0" smtClean="0"/>
          </a:p>
          <a:p>
            <a:pPr>
              <a:buBlip>
                <a:blip r:embed="rId3"/>
              </a:buBlip>
            </a:pPr>
            <a:r>
              <a:rPr lang="fr-FR" dirty="0" smtClean="0"/>
              <a:t>Contactez nous pour d’autres questions :</a:t>
            </a:r>
          </a:p>
          <a:p>
            <a:pPr lvl="1">
              <a:buBlip>
                <a:blip r:embed="rId3"/>
              </a:buBlip>
            </a:pPr>
            <a:r>
              <a:rPr lang="fr-FR" sz="2400" dirty="0" smtClean="0"/>
              <a:t> </a:t>
            </a:r>
            <a:r>
              <a:rPr lang="fr-FR" dirty="0" smtClean="0">
                <a:hlinkClick r:id="rId7"/>
              </a:rPr>
              <a:t>formcert@microsoft.com</a:t>
            </a:r>
            <a:r>
              <a:rPr lang="fr-FR" dirty="0" smtClean="0"/>
              <a:t> </a:t>
            </a:r>
            <a:endParaRPr lang="fr-FR" sz="2400" dirty="0" smtClean="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SLIDE MTT TEXTE.jpg"/>
          <p:cNvPicPr>
            <a:picLocks noChangeAspect="1"/>
          </p:cNvPicPr>
          <p:nvPr/>
        </p:nvPicPr>
        <p:blipFill>
          <a:blip r:embed="rId3" cstate="print"/>
          <a:stretch>
            <a:fillRect/>
          </a:stretch>
        </p:blipFill>
        <p:spPr>
          <a:xfrm>
            <a:off x="0" y="322"/>
            <a:ext cx="9144000" cy="6857355"/>
          </a:xfrm>
          <a:prstGeom prst="rect">
            <a:avLst/>
          </a:prstGeom>
        </p:spPr>
      </p:pic>
      <p:sp>
        <p:nvSpPr>
          <p:cNvPr id="5" name="Text Box 3"/>
          <p:cNvSpPr txBox="1">
            <a:spLocks noChangeArrowheads="1"/>
          </p:cNvSpPr>
          <p:nvPr/>
        </p:nvSpPr>
        <p:spPr bwMode="blackWhite">
          <a:xfrm>
            <a:off x="398963" y="5572125"/>
            <a:ext cx="83820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latin typeface="Calibri" pitchFamily="34" charset="0"/>
                <a:cs typeface="Arial" charset="0"/>
              </a:rPr>
              <a:t>© </a:t>
            </a:r>
            <a:r>
              <a:rPr lang="en-US" sz="700" dirty="0" smtClean="0">
                <a:latin typeface="Calibri" pitchFamily="34" charset="0"/>
                <a:cs typeface="Arial" charset="0"/>
              </a:rPr>
              <a:t>2008 Microsoft </a:t>
            </a:r>
            <a:r>
              <a:rPr lang="en-US" sz="7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700" dirty="0" smtClean="0">
                <a:latin typeface="Calibri" pitchFamily="34" charset="0"/>
                <a:cs typeface="Arial" charset="0"/>
              </a:rPr>
              <a:t>MICROSOFT </a:t>
            </a:r>
            <a:r>
              <a:rPr lang="en-US" sz="700" dirty="0">
                <a:latin typeface="Calibri" pitchFamily="34" charset="0"/>
                <a:cs typeface="Arial" charset="0"/>
              </a:rPr>
              <a:t>MAKES NO WARRANTIES, EXPRESS, IMPLIED OR STATUTORY, AS TO THE INFORMATION IN THIS PRESENTATION.</a:t>
            </a:r>
          </a:p>
        </p:txBody>
      </p:sp>
      <p:pic>
        <p:nvPicPr>
          <p:cNvPr id="6" name="Picture 2" descr="Microsoft logo and tagline"/>
          <p:cNvPicPr>
            <a:picLocks noChangeAspect="1" noChangeArrowheads="1"/>
          </p:cNvPicPr>
          <p:nvPr/>
        </p:nvPicPr>
        <p:blipFill>
          <a:blip r:embed="rId4" cstate="print"/>
          <a:srcRect r="21826" b="38762"/>
          <a:stretch>
            <a:fillRect/>
          </a:stretch>
        </p:blipFill>
        <p:spPr bwMode="black">
          <a:xfrm>
            <a:off x="2214764" y="2639994"/>
            <a:ext cx="4643470" cy="785818"/>
          </a:xfrm>
          <a:prstGeom prst="rect">
            <a:avLst/>
          </a:prstGeom>
          <a:noFill/>
        </p:spPr>
      </p:pic>
      <p:sp>
        <p:nvSpPr>
          <p:cNvPr id="7" name="TextBox 4"/>
          <p:cNvSpPr txBox="1"/>
          <p:nvPr/>
        </p:nvSpPr>
        <p:spPr>
          <a:xfrm>
            <a:off x="3314078" y="3464747"/>
            <a:ext cx="4389121" cy="369322"/>
          </a:xfrm>
          <a:prstGeom prst="rect">
            <a:avLst/>
          </a:prstGeom>
          <a:noFill/>
        </p:spPr>
        <p:txBody>
          <a:bodyPr wrap="square" lIns="91429" tIns="45715" rIns="91429" bIns="45715" rtlCol="0">
            <a:spAutoFit/>
          </a:bodyPr>
          <a:lstStyle/>
          <a:p>
            <a:r>
              <a:rPr lang="fr-FR" b="1" i="1" dirty="0" smtClean="0">
                <a:latin typeface="Segoe "/>
              </a:rPr>
              <a:t>Votre potentiel. Notre passion. </a:t>
            </a:r>
            <a:r>
              <a:rPr lang="fr-FR" sz="1200" b="1" i="1" baseline="58000" dirty="0" smtClean="0">
                <a:latin typeface="Segoe "/>
              </a:rPr>
              <a:t>TM </a:t>
            </a:r>
            <a:endParaRPr lang="fr-FR" sz="1200" b="1" i="1" baseline="58000" dirty="0">
              <a:latin typeface="Segoe "/>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OCS 2007 c'est bien mais </a:t>
            </a:r>
            <a:r>
              <a:rPr lang="en-US" dirty="0" smtClean="0"/>
              <a:t>…</a:t>
            </a:r>
            <a:endParaRPr lang="en-US" dirty="0"/>
          </a:p>
        </p:txBody>
      </p:sp>
      <p:sp>
        <p:nvSpPr>
          <p:cNvPr id="4" name="Rectangle 3"/>
          <p:cNvSpPr/>
          <p:nvPr/>
        </p:nvSpPr>
        <p:spPr>
          <a:xfrm rot="21160960">
            <a:off x="214906" y="1348583"/>
            <a:ext cx="4829439" cy="120032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L'architecture</a:t>
            </a: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sz="36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étendue</a:t>
            </a: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sz="36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c'est</a:t>
            </a: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pas terrible.</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Rectangle 4"/>
          <p:cNvSpPr/>
          <p:nvPr/>
        </p:nvSpPr>
        <p:spPr>
          <a:xfrm rot="267349">
            <a:off x="3468064" y="2935765"/>
            <a:ext cx="5003947" cy="120032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J'ai</a:t>
            </a: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des </a:t>
            </a:r>
            <a:r>
              <a:rPr lang="en-US" sz="36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problèmes</a:t>
            </a: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de </a:t>
            </a:r>
            <a:r>
              <a:rPr lang="en-US" sz="36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montée</a:t>
            </a: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en charge.</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Rectangle 5"/>
          <p:cNvSpPr/>
          <p:nvPr/>
        </p:nvSpPr>
        <p:spPr>
          <a:xfrm rot="21421751">
            <a:off x="865688" y="4558298"/>
            <a:ext cx="5383447" cy="120032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J'aimerai</a:t>
            </a: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passer à Windows 2008 et SQL 2008</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par>
                          <p:cTn id="17" fill="hold">
                            <p:stCondLst>
                              <p:cond delay="500"/>
                            </p:stCondLst>
                            <p:childTnLst>
                              <p:par>
                                <p:cTn id="18" presetID="53"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350" y="228601"/>
            <a:ext cx="8375650" cy="762000"/>
          </a:xfrm>
        </p:spPr>
        <p:txBody>
          <a:bodyPr>
            <a:normAutofit fontScale="90000"/>
          </a:bodyPr>
          <a:lstStyle/>
          <a:p>
            <a:r>
              <a:rPr smtClean="0"/>
              <a:t>Office Communications Server 2007 R2</a:t>
            </a:r>
            <a:endParaRPr lang="en-US" dirty="0"/>
          </a:p>
        </p:txBody>
      </p:sp>
      <p:sp>
        <p:nvSpPr>
          <p:cNvPr id="3" name="Text Placeholder 2"/>
          <p:cNvSpPr>
            <a:spLocks noGrp="1"/>
          </p:cNvSpPr>
          <p:nvPr>
            <p:ph type="body" sz="quarter" idx="10"/>
          </p:nvPr>
        </p:nvSpPr>
        <p:spPr>
          <a:xfrm>
            <a:off x="381000" y="1411552"/>
            <a:ext cx="4343400" cy="4979825"/>
          </a:xfrm>
        </p:spPr>
        <p:txBody>
          <a:bodyPr>
            <a:normAutofit fontScale="92500" lnSpcReduction="10000"/>
          </a:bodyPr>
          <a:lstStyle/>
          <a:p>
            <a:r>
              <a:rPr lang="fr-FR" dirty="0" smtClean="0"/>
              <a:t>Système d'exploitation 64 bits seulement :</a:t>
            </a:r>
          </a:p>
          <a:p>
            <a:pPr lvl="1"/>
            <a:r>
              <a:rPr lang="fr-FR" dirty="0" smtClean="0"/>
              <a:t>Windows 2003 x64 + SP2</a:t>
            </a:r>
          </a:p>
          <a:p>
            <a:pPr lvl="1"/>
            <a:r>
              <a:rPr lang="fr-FR" dirty="0" smtClean="0"/>
              <a:t>Windows 2008 x64</a:t>
            </a:r>
          </a:p>
          <a:p>
            <a:r>
              <a:rPr lang="fr-FR" dirty="0" smtClean="0"/>
              <a:t>Active Directory :</a:t>
            </a:r>
          </a:p>
          <a:p>
            <a:pPr lvl="1"/>
            <a:r>
              <a:rPr lang="fr-FR" dirty="0" smtClean="0"/>
              <a:t>Niveau de domaine et forêt : 2003 ou 2008</a:t>
            </a:r>
          </a:p>
          <a:p>
            <a:r>
              <a:rPr lang="fr-FR" dirty="0" smtClean="0"/>
              <a:t>Base de données :</a:t>
            </a:r>
          </a:p>
          <a:p>
            <a:pPr lvl="1"/>
            <a:r>
              <a:rPr lang="fr-FR" dirty="0" smtClean="0"/>
              <a:t>SQL 2005 SP2 </a:t>
            </a:r>
          </a:p>
          <a:p>
            <a:pPr lvl="1"/>
            <a:r>
              <a:rPr lang="fr-FR" dirty="0" smtClean="0"/>
              <a:t>SQL 2008</a:t>
            </a:r>
          </a:p>
          <a:p>
            <a:r>
              <a:rPr lang="fr-FR" dirty="0" smtClean="0"/>
              <a:t>Messagerie unifiée : Exchange 2007 SP1</a:t>
            </a:r>
          </a:p>
        </p:txBody>
      </p:sp>
      <p:pic>
        <p:nvPicPr>
          <p:cNvPr id="7170" name="Picture 2"/>
          <p:cNvPicPr>
            <a:picLocks noChangeAspect="1" noChangeArrowheads="1"/>
          </p:cNvPicPr>
          <p:nvPr/>
        </p:nvPicPr>
        <p:blipFill>
          <a:blip r:embed="rId2" cstate="print"/>
          <a:srcRect t="11111"/>
          <a:stretch>
            <a:fillRect/>
          </a:stretch>
        </p:blipFill>
        <p:spPr bwMode="auto">
          <a:xfrm>
            <a:off x="3962400" y="1447800"/>
            <a:ext cx="5166409" cy="3810000"/>
          </a:xfrm>
          <a:prstGeom prst="rect">
            <a:avLst/>
          </a:prstGeom>
          <a:noFill/>
          <a:ln w="9525">
            <a:noFill/>
            <a:miter lim="800000"/>
            <a:headEnd/>
            <a:tailEnd/>
          </a:ln>
          <a:effectLst>
            <a:reflection blurRad="6350" stA="50000" endA="300" endPos="55500" dist="50800" dir="5400000" sy="-100000" algn="bl" rotWithShape="0"/>
          </a:effectLst>
          <a:scene3d>
            <a:camera prst="perspectiveContrastingLeftFacing"/>
            <a:lightRig rig="threePt" dir="t"/>
          </a:scene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Evolutions d'architecture</a:t>
            </a:r>
            <a:endParaRPr lang="fr-FR" dirty="0"/>
          </a:p>
        </p:txBody>
      </p:sp>
      <p:sp>
        <p:nvSpPr>
          <p:cNvPr id="3" name="Content Placeholder 2"/>
          <p:cNvSpPr>
            <a:spLocks noGrp="1"/>
          </p:cNvSpPr>
          <p:nvPr>
            <p:ph idx="1"/>
          </p:nvPr>
        </p:nvSpPr>
        <p:spPr>
          <a:xfrm>
            <a:off x="381000" y="1412874"/>
            <a:ext cx="4572000" cy="5140325"/>
          </a:xfrm>
        </p:spPr>
        <p:txBody>
          <a:bodyPr>
            <a:normAutofit lnSpcReduction="10000"/>
          </a:bodyPr>
          <a:lstStyle/>
          <a:p>
            <a:r>
              <a:rPr lang="fr-FR" dirty="0" smtClean="0"/>
              <a:t>Cohabitation et migration prévue</a:t>
            </a:r>
          </a:p>
          <a:p>
            <a:r>
              <a:rPr lang="fr-FR" dirty="0" smtClean="0"/>
              <a:t>Approche consolidée préconisée:</a:t>
            </a:r>
          </a:p>
          <a:p>
            <a:pPr lvl="1"/>
            <a:r>
              <a:rPr lang="fr-FR" dirty="0" smtClean="0"/>
              <a:t>Tous les rôles sur le même serveur</a:t>
            </a:r>
          </a:p>
          <a:p>
            <a:pPr lvl="1"/>
            <a:r>
              <a:rPr lang="fr-FR" dirty="0" smtClean="0"/>
              <a:t>Réduction du nombre de serveurs</a:t>
            </a:r>
          </a:p>
          <a:p>
            <a:pPr lvl="1"/>
            <a:r>
              <a:rPr lang="fr-FR" dirty="0" smtClean="0"/>
              <a:t>Aussi valable pour les serveurs </a:t>
            </a:r>
            <a:r>
              <a:rPr lang="fr-FR" dirty="0" err="1" smtClean="0"/>
              <a:t>Edge</a:t>
            </a:r>
            <a:endParaRPr lang="fr-FR" dirty="0" smtClean="0"/>
          </a:p>
          <a:p>
            <a:r>
              <a:rPr lang="fr-FR" dirty="0" smtClean="0"/>
              <a:t>Définition d'architecture simplifiée</a:t>
            </a:r>
          </a:p>
        </p:txBody>
      </p:sp>
      <p:pic>
        <p:nvPicPr>
          <p:cNvPr id="6146" name="Picture 2"/>
          <p:cNvPicPr>
            <a:picLocks noChangeAspect="1" noChangeArrowheads="1"/>
          </p:cNvPicPr>
          <p:nvPr/>
        </p:nvPicPr>
        <p:blipFill>
          <a:blip r:embed="rId3" cstate="print"/>
          <a:srcRect/>
          <a:stretch>
            <a:fillRect/>
          </a:stretch>
        </p:blipFill>
        <p:spPr bwMode="auto">
          <a:xfrm>
            <a:off x="4365914" y="1447800"/>
            <a:ext cx="4572000" cy="3352800"/>
          </a:xfrm>
          <a:prstGeom prst="rect">
            <a:avLst/>
          </a:prstGeom>
          <a:noFill/>
          <a:ln w="9525">
            <a:noFill/>
            <a:miter lim="800000"/>
            <a:headEnd/>
            <a:tailEnd/>
          </a:ln>
          <a:effectLst>
            <a:reflection blurRad="6350" stA="50000" endA="300" endPos="38500" dist="50800" dir="5400000" sy="-100000" algn="bl" rotWithShape="0"/>
          </a:effectLst>
          <a:scene3d>
            <a:camera prst="perspectiveContrastingLeftFacing"/>
            <a:lightRig rig="threePt" dir="t"/>
          </a:scene3d>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Straight Connector 49"/>
          <p:cNvCxnSpPr/>
          <p:nvPr/>
        </p:nvCxnSpPr>
        <p:spPr>
          <a:xfrm rot="5400000" flipH="1" flipV="1">
            <a:off x="2286794" y="4572000"/>
            <a:ext cx="456406" cy="794"/>
          </a:xfrm>
          <a:prstGeom prst="line">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flipH="1" flipV="1">
            <a:off x="4343402" y="4419600"/>
            <a:ext cx="761998" cy="3"/>
          </a:xfrm>
          <a:prstGeom prst="line">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0800000">
            <a:off x="6477000" y="1981201"/>
            <a:ext cx="457200" cy="159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0800000">
            <a:off x="6477000" y="4191000"/>
            <a:ext cx="457200" cy="159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smtClean="0"/>
              <a:t>Architecture OCS 2007 R2</a:t>
            </a:r>
            <a:endParaRPr lang="en-US" dirty="0"/>
          </a:p>
        </p:txBody>
      </p:sp>
      <p:sp>
        <p:nvSpPr>
          <p:cNvPr id="3" name="Rounded Rectangle 2"/>
          <p:cNvSpPr/>
          <p:nvPr/>
        </p:nvSpPr>
        <p:spPr bwMode="auto">
          <a:xfrm>
            <a:off x="3657600" y="1981200"/>
            <a:ext cx="2438400" cy="20574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 name="TextBox 3"/>
          <p:cNvSpPr txBox="1"/>
          <p:nvPr/>
        </p:nvSpPr>
        <p:spPr>
          <a:xfrm>
            <a:off x="4800600" y="2111514"/>
            <a:ext cx="1371600" cy="707886"/>
          </a:xfrm>
          <a:prstGeom prst="rect">
            <a:avLst/>
          </a:prstGeom>
          <a:noFill/>
        </p:spPr>
        <p:txBody>
          <a:bodyPr wrap="square" rtlCol="0">
            <a:spAutoFit/>
          </a:bodyPr>
          <a:lstStyle/>
          <a:p>
            <a:r>
              <a:rPr lang="en-US" sz="2000" b="1" dirty="0" smtClean="0">
                <a:solidFill>
                  <a:schemeClr val="bg1"/>
                </a:solidFill>
                <a:latin typeface="Arial" pitchFamily="34" charset="0"/>
                <a:cs typeface="Arial" pitchFamily="34" charset="0"/>
              </a:rPr>
              <a:t>Base de </a:t>
            </a:r>
            <a:r>
              <a:rPr lang="en-US" sz="2000" b="1" dirty="0" err="1" smtClean="0">
                <a:solidFill>
                  <a:schemeClr val="bg1"/>
                </a:solidFill>
                <a:latin typeface="Arial" pitchFamily="34" charset="0"/>
                <a:cs typeface="Arial" pitchFamily="34" charset="0"/>
              </a:rPr>
              <a:t>données</a:t>
            </a:r>
            <a:endParaRPr lang="en-US" sz="2000" b="1" dirty="0">
              <a:solidFill>
                <a:schemeClr val="bg1"/>
              </a:solidFill>
              <a:latin typeface="Arial" pitchFamily="34" charset="0"/>
              <a:cs typeface="Arial" pitchFamily="34" charset="0"/>
            </a:endParaRPr>
          </a:p>
        </p:txBody>
      </p:sp>
      <p:sp>
        <p:nvSpPr>
          <p:cNvPr id="5" name="TextBox 4"/>
          <p:cNvSpPr txBox="1"/>
          <p:nvPr/>
        </p:nvSpPr>
        <p:spPr>
          <a:xfrm>
            <a:off x="4822954" y="3048000"/>
            <a:ext cx="1349246" cy="707886"/>
          </a:xfrm>
          <a:prstGeom prst="rect">
            <a:avLst/>
          </a:prstGeom>
          <a:noFill/>
        </p:spPr>
        <p:txBody>
          <a:bodyPr wrap="square" rtlCol="0">
            <a:spAutoFit/>
          </a:bodyPr>
          <a:lstStyle/>
          <a:p>
            <a:r>
              <a:rPr lang="en-US" sz="2000" b="1" dirty="0" err="1" smtClean="0">
                <a:solidFill>
                  <a:schemeClr val="bg1"/>
                </a:solidFill>
                <a:latin typeface="Arial" pitchFamily="34" charset="0"/>
                <a:cs typeface="Arial" pitchFamily="34" charset="0"/>
              </a:rPr>
              <a:t>Serveurs</a:t>
            </a:r>
            <a:r>
              <a:rPr lang="en-US" sz="2000" b="1" dirty="0" smtClean="0">
                <a:solidFill>
                  <a:schemeClr val="bg1"/>
                </a:solidFill>
                <a:latin typeface="Arial" pitchFamily="34" charset="0"/>
                <a:cs typeface="Arial" pitchFamily="34" charset="0"/>
              </a:rPr>
              <a:t> </a:t>
            </a:r>
            <a:r>
              <a:rPr lang="en-US" sz="2000" b="1" dirty="0" err="1" smtClean="0">
                <a:solidFill>
                  <a:schemeClr val="bg1"/>
                </a:solidFill>
                <a:latin typeface="Arial" pitchFamily="34" charset="0"/>
                <a:cs typeface="Arial" pitchFamily="34" charset="0"/>
              </a:rPr>
              <a:t>Frontaux</a:t>
            </a:r>
            <a:endParaRPr lang="en-US" sz="2000" b="1" dirty="0">
              <a:solidFill>
                <a:schemeClr val="bg1"/>
              </a:solidFill>
              <a:latin typeface="Arial" pitchFamily="34" charset="0"/>
              <a:cs typeface="Arial" pitchFamily="34" charset="0"/>
            </a:endParaRPr>
          </a:p>
        </p:txBody>
      </p:sp>
      <p:pic>
        <p:nvPicPr>
          <p:cNvPr id="6" name="Picture 5" descr="Servers SQL database computer.png"/>
          <p:cNvPicPr>
            <a:picLocks noChangeAspect="1"/>
          </p:cNvPicPr>
          <p:nvPr/>
        </p:nvPicPr>
        <p:blipFill>
          <a:blip r:embed="rId2" cstate="print"/>
          <a:stretch>
            <a:fillRect/>
          </a:stretch>
        </p:blipFill>
        <p:spPr>
          <a:xfrm>
            <a:off x="4005943" y="2057400"/>
            <a:ext cx="566057" cy="837840"/>
          </a:xfrm>
          <a:prstGeom prst="rect">
            <a:avLst/>
          </a:prstGeom>
        </p:spPr>
      </p:pic>
      <p:pic>
        <p:nvPicPr>
          <p:cNvPr id="7" name="Picture 6" descr="OCS.png"/>
          <p:cNvPicPr>
            <a:picLocks noChangeAspect="1"/>
          </p:cNvPicPr>
          <p:nvPr/>
        </p:nvPicPr>
        <p:blipFill>
          <a:blip r:embed="rId3" cstate="print"/>
          <a:stretch>
            <a:fillRect/>
          </a:stretch>
        </p:blipFill>
        <p:spPr>
          <a:xfrm>
            <a:off x="3810000" y="3048000"/>
            <a:ext cx="563035" cy="902154"/>
          </a:xfrm>
          <a:prstGeom prst="rect">
            <a:avLst/>
          </a:prstGeom>
        </p:spPr>
      </p:pic>
      <p:pic>
        <p:nvPicPr>
          <p:cNvPr id="8" name="Picture 7" descr="OCS.png"/>
          <p:cNvPicPr>
            <a:picLocks noChangeAspect="1"/>
          </p:cNvPicPr>
          <p:nvPr/>
        </p:nvPicPr>
        <p:blipFill>
          <a:blip r:embed="rId3" cstate="print"/>
          <a:stretch>
            <a:fillRect/>
          </a:stretch>
        </p:blipFill>
        <p:spPr>
          <a:xfrm>
            <a:off x="4263945" y="3048000"/>
            <a:ext cx="563035" cy="902154"/>
          </a:xfrm>
          <a:prstGeom prst="rect">
            <a:avLst/>
          </a:prstGeom>
        </p:spPr>
      </p:pic>
      <p:sp>
        <p:nvSpPr>
          <p:cNvPr id="9" name="TextBox 8"/>
          <p:cNvSpPr txBox="1"/>
          <p:nvPr/>
        </p:nvSpPr>
        <p:spPr>
          <a:xfrm>
            <a:off x="3276600" y="1219200"/>
            <a:ext cx="3048000" cy="523220"/>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Pool OCS 2007 R2</a:t>
            </a:r>
            <a:endParaRPr lang="en-US" sz="2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0" name="Rounded Rectangle 9"/>
          <p:cNvSpPr/>
          <p:nvPr/>
        </p:nvSpPr>
        <p:spPr bwMode="auto">
          <a:xfrm>
            <a:off x="6705600" y="1524000"/>
            <a:ext cx="2209800" cy="914400"/>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1" name="Picture 10" descr="Servers Content Management computer.png"/>
          <p:cNvPicPr>
            <a:picLocks noChangeAspect="1"/>
          </p:cNvPicPr>
          <p:nvPr/>
        </p:nvPicPr>
        <p:blipFill>
          <a:blip r:embed="rId4" cstate="print"/>
          <a:stretch>
            <a:fillRect/>
          </a:stretch>
        </p:blipFill>
        <p:spPr>
          <a:xfrm>
            <a:off x="6858000" y="1600200"/>
            <a:ext cx="491551" cy="725702"/>
          </a:xfrm>
          <a:prstGeom prst="rect">
            <a:avLst/>
          </a:prstGeom>
        </p:spPr>
      </p:pic>
      <p:sp>
        <p:nvSpPr>
          <p:cNvPr id="12" name="TextBox 11"/>
          <p:cNvSpPr txBox="1"/>
          <p:nvPr/>
        </p:nvSpPr>
        <p:spPr>
          <a:xfrm>
            <a:off x="7467600" y="1600200"/>
            <a:ext cx="1600200" cy="707886"/>
          </a:xfrm>
          <a:prstGeom prst="rect">
            <a:avLst/>
          </a:prstGeom>
          <a:noFill/>
        </p:spPr>
        <p:txBody>
          <a:bodyPr wrap="square" rtlCol="0">
            <a:spAutoFit/>
          </a:bodyPr>
          <a:lstStyle/>
          <a:p>
            <a:r>
              <a:rPr lang="en-US" sz="2000" b="1" dirty="0" err="1" smtClean="0">
                <a:solidFill>
                  <a:schemeClr val="bg1"/>
                </a:solidFill>
                <a:cs typeface="Arial" pitchFamily="34" charset="0"/>
              </a:rPr>
              <a:t>Serveur</a:t>
            </a:r>
            <a:r>
              <a:rPr lang="en-US" sz="2000" b="1" dirty="0" smtClean="0">
                <a:solidFill>
                  <a:schemeClr val="bg1"/>
                </a:solidFill>
                <a:cs typeface="Arial" pitchFamily="34" charset="0"/>
              </a:rPr>
              <a:t> Group Chat</a:t>
            </a:r>
            <a:endParaRPr lang="en-US" sz="2000" b="1" dirty="0">
              <a:solidFill>
                <a:schemeClr val="bg1"/>
              </a:solidFill>
              <a:cs typeface="Arial" pitchFamily="34" charset="0"/>
            </a:endParaRPr>
          </a:p>
        </p:txBody>
      </p:sp>
      <p:sp>
        <p:nvSpPr>
          <p:cNvPr id="13" name="Rounded Rectangle 12"/>
          <p:cNvSpPr/>
          <p:nvPr/>
        </p:nvSpPr>
        <p:spPr bwMode="auto">
          <a:xfrm>
            <a:off x="6705600" y="3657600"/>
            <a:ext cx="2209800" cy="1066800"/>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5" name="TextBox 14"/>
          <p:cNvSpPr txBox="1"/>
          <p:nvPr/>
        </p:nvSpPr>
        <p:spPr>
          <a:xfrm>
            <a:off x="7467600" y="3657600"/>
            <a:ext cx="1752600" cy="1015663"/>
          </a:xfrm>
          <a:prstGeom prst="rect">
            <a:avLst/>
          </a:prstGeom>
          <a:noFill/>
        </p:spPr>
        <p:txBody>
          <a:bodyPr wrap="square" rtlCol="0">
            <a:spAutoFit/>
          </a:bodyPr>
          <a:lstStyle/>
          <a:p>
            <a:r>
              <a:rPr lang="en-US" sz="2000" b="1" dirty="0" err="1" smtClean="0">
                <a:solidFill>
                  <a:schemeClr val="bg1"/>
                </a:solidFill>
                <a:cs typeface="Arial" pitchFamily="34" charset="0"/>
              </a:rPr>
              <a:t>Serveur</a:t>
            </a:r>
            <a:r>
              <a:rPr lang="en-US" sz="2000" b="1" dirty="0" smtClean="0">
                <a:solidFill>
                  <a:schemeClr val="bg1"/>
                </a:solidFill>
                <a:cs typeface="Arial" pitchFamily="34" charset="0"/>
              </a:rPr>
              <a:t> de supervision (</a:t>
            </a:r>
            <a:r>
              <a:rPr lang="en-US" sz="2000" b="1" dirty="0" err="1" smtClean="0">
                <a:solidFill>
                  <a:schemeClr val="bg1"/>
                </a:solidFill>
                <a:cs typeface="Arial" pitchFamily="34" charset="0"/>
              </a:rPr>
              <a:t>QoE</a:t>
            </a:r>
            <a:r>
              <a:rPr lang="en-US" sz="2000" b="1" dirty="0" smtClean="0">
                <a:solidFill>
                  <a:schemeClr val="bg1"/>
                </a:solidFill>
                <a:cs typeface="Arial" pitchFamily="34" charset="0"/>
              </a:rPr>
              <a:t> MS)</a:t>
            </a:r>
            <a:endParaRPr lang="en-US" sz="2000" b="1" dirty="0">
              <a:solidFill>
                <a:schemeClr val="bg1"/>
              </a:solidFill>
              <a:cs typeface="Arial" pitchFamily="34" charset="0"/>
            </a:endParaRPr>
          </a:p>
        </p:txBody>
      </p:sp>
      <p:cxnSp>
        <p:nvCxnSpPr>
          <p:cNvPr id="20" name="Straight Connector 19"/>
          <p:cNvCxnSpPr/>
          <p:nvPr/>
        </p:nvCxnSpPr>
        <p:spPr>
          <a:xfrm rot="5400000" flipH="1" flipV="1">
            <a:off x="5372894" y="3086100"/>
            <a:ext cx="2209006" cy="79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0800000">
            <a:off x="6477000" y="3200400"/>
            <a:ext cx="457200" cy="159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0800000" flipV="1">
            <a:off x="6096000" y="3047999"/>
            <a:ext cx="381000"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bwMode="auto">
          <a:xfrm>
            <a:off x="6705600" y="2590800"/>
            <a:ext cx="2209800" cy="914400"/>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3" name="TextBox 32"/>
          <p:cNvSpPr txBox="1"/>
          <p:nvPr/>
        </p:nvSpPr>
        <p:spPr>
          <a:xfrm>
            <a:off x="7467600" y="2667000"/>
            <a:ext cx="1600200" cy="707886"/>
          </a:xfrm>
          <a:prstGeom prst="rect">
            <a:avLst/>
          </a:prstGeom>
          <a:noFill/>
        </p:spPr>
        <p:txBody>
          <a:bodyPr wrap="square" rtlCol="0">
            <a:spAutoFit/>
          </a:bodyPr>
          <a:lstStyle/>
          <a:p>
            <a:r>
              <a:rPr lang="en-US" sz="2000" b="1" dirty="0" err="1" smtClean="0">
                <a:solidFill>
                  <a:schemeClr val="bg1"/>
                </a:solidFill>
                <a:cs typeface="Arial" pitchFamily="34" charset="0"/>
              </a:rPr>
              <a:t>Serveur</a:t>
            </a:r>
            <a:r>
              <a:rPr lang="en-US" sz="2000" b="1" dirty="0" smtClean="0">
                <a:solidFill>
                  <a:schemeClr val="bg1"/>
                </a:solidFill>
                <a:cs typeface="Arial" pitchFamily="34" charset="0"/>
              </a:rPr>
              <a:t> </a:t>
            </a:r>
            <a:r>
              <a:rPr lang="en-US" sz="2000" b="1" dirty="0" err="1" smtClean="0">
                <a:solidFill>
                  <a:schemeClr val="bg1"/>
                </a:solidFill>
                <a:cs typeface="Arial" pitchFamily="34" charset="0"/>
              </a:rPr>
              <a:t>d'archivage</a:t>
            </a:r>
            <a:endParaRPr lang="en-US" sz="2000" b="1" dirty="0">
              <a:solidFill>
                <a:schemeClr val="bg1"/>
              </a:solidFill>
              <a:cs typeface="Arial" pitchFamily="34" charset="0"/>
            </a:endParaRPr>
          </a:p>
        </p:txBody>
      </p:sp>
      <p:pic>
        <p:nvPicPr>
          <p:cNvPr id="34" name="Picture 33" descr="Servers SQL database computer.png"/>
          <p:cNvPicPr>
            <a:picLocks noChangeAspect="1"/>
          </p:cNvPicPr>
          <p:nvPr/>
        </p:nvPicPr>
        <p:blipFill>
          <a:blip r:embed="rId5" cstate="print"/>
          <a:stretch>
            <a:fillRect/>
          </a:stretch>
        </p:blipFill>
        <p:spPr>
          <a:xfrm>
            <a:off x="6858000" y="2667000"/>
            <a:ext cx="514819" cy="762000"/>
          </a:xfrm>
          <a:prstGeom prst="rect">
            <a:avLst/>
          </a:prstGeom>
        </p:spPr>
      </p:pic>
      <p:sp>
        <p:nvSpPr>
          <p:cNvPr id="38" name="Rounded Rectangle 37"/>
          <p:cNvSpPr/>
          <p:nvPr/>
        </p:nvSpPr>
        <p:spPr bwMode="auto">
          <a:xfrm>
            <a:off x="1295400" y="4723605"/>
            <a:ext cx="2438400" cy="915195"/>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39" name="Picture 38" descr="UMServer.png"/>
          <p:cNvPicPr>
            <a:picLocks noChangeAspect="1"/>
          </p:cNvPicPr>
          <p:nvPr/>
        </p:nvPicPr>
        <p:blipFill>
          <a:blip r:embed="rId6" cstate="print"/>
          <a:stretch>
            <a:fillRect/>
          </a:stretch>
        </p:blipFill>
        <p:spPr>
          <a:xfrm>
            <a:off x="1447800" y="4799805"/>
            <a:ext cx="732554" cy="838200"/>
          </a:xfrm>
          <a:prstGeom prst="rect">
            <a:avLst/>
          </a:prstGeom>
        </p:spPr>
      </p:pic>
      <p:pic>
        <p:nvPicPr>
          <p:cNvPr id="16" name="Picture 15" descr="Servers SQL database computer.png"/>
          <p:cNvPicPr>
            <a:picLocks noChangeAspect="1"/>
          </p:cNvPicPr>
          <p:nvPr/>
        </p:nvPicPr>
        <p:blipFill>
          <a:blip r:embed="rId5" cstate="print"/>
          <a:stretch>
            <a:fillRect/>
          </a:stretch>
        </p:blipFill>
        <p:spPr>
          <a:xfrm>
            <a:off x="6858000" y="3733800"/>
            <a:ext cx="514819" cy="762000"/>
          </a:xfrm>
          <a:prstGeom prst="rect">
            <a:avLst/>
          </a:prstGeom>
        </p:spPr>
      </p:pic>
      <p:sp>
        <p:nvSpPr>
          <p:cNvPr id="42" name="TextBox 41"/>
          <p:cNvSpPr txBox="1"/>
          <p:nvPr/>
        </p:nvSpPr>
        <p:spPr>
          <a:xfrm>
            <a:off x="2209800" y="4853919"/>
            <a:ext cx="1447800" cy="707886"/>
          </a:xfrm>
          <a:prstGeom prst="rect">
            <a:avLst/>
          </a:prstGeom>
          <a:noFill/>
        </p:spPr>
        <p:txBody>
          <a:bodyPr wrap="square" rtlCol="0">
            <a:spAutoFit/>
          </a:bodyPr>
          <a:lstStyle/>
          <a:p>
            <a:r>
              <a:rPr lang="en-US" sz="2000" b="1" dirty="0" err="1" smtClean="0">
                <a:solidFill>
                  <a:schemeClr val="bg1"/>
                </a:solidFill>
                <a:cs typeface="Arial" pitchFamily="34" charset="0"/>
              </a:rPr>
              <a:t>Messagerie</a:t>
            </a:r>
            <a:r>
              <a:rPr lang="en-US" sz="2000" b="1" dirty="0" smtClean="0">
                <a:solidFill>
                  <a:schemeClr val="bg1"/>
                </a:solidFill>
                <a:cs typeface="Arial" pitchFamily="34" charset="0"/>
              </a:rPr>
              <a:t> </a:t>
            </a:r>
            <a:r>
              <a:rPr lang="en-US" sz="2000" b="1" dirty="0" err="1" smtClean="0">
                <a:solidFill>
                  <a:schemeClr val="bg1"/>
                </a:solidFill>
                <a:cs typeface="Arial" pitchFamily="34" charset="0"/>
              </a:rPr>
              <a:t>Unifiée</a:t>
            </a:r>
            <a:endParaRPr lang="en-US" sz="2000" b="1" dirty="0">
              <a:solidFill>
                <a:schemeClr val="bg1"/>
              </a:solidFill>
              <a:cs typeface="Arial" pitchFamily="34" charset="0"/>
            </a:endParaRPr>
          </a:p>
        </p:txBody>
      </p:sp>
      <p:sp>
        <p:nvSpPr>
          <p:cNvPr id="43" name="Rounded Rectangle 42"/>
          <p:cNvSpPr/>
          <p:nvPr/>
        </p:nvSpPr>
        <p:spPr bwMode="auto">
          <a:xfrm>
            <a:off x="3962400" y="4724400"/>
            <a:ext cx="2286000" cy="914400"/>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5" name="TextBox 44"/>
          <p:cNvSpPr txBox="1"/>
          <p:nvPr/>
        </p:nvSpPr>
        <p:spPr>
          <a:xfrm>
            <a:off x="4876800" y="4853919"/>
            <a:ext cx="1447800" cy="707886"/>
          </a:xfrm>
          <a:prstGeom prst="rect">
            <a:avLst/>
          </a:prstGeom>
          <a:noFill/>
        </p:spPr>
        <p:txBody>
          <a:bodyPr wrap="square" rtlCol="0">
            <a:spAutoFit/>
          </a:bodyPr>
          <a:lstStyle/>
          <a:p>
            <a:r>
              <a:rPr lang="en-US" sz="2000" b="1" dirty="0" err="1" smtClean="0">
                <a:solidFill>
                  <a:schemeClr val="bg1"/>
                </a:solidFill>
                <a:cs typeface="Arial" pitchFamily="34" charset="0"/>
              </a:rPr>
              <a:t>Serveur</a:t>
            </a:r>
            <a:r>
              <a:rPr lang="en-US" sz="2000" b="1" dirty="0" smtClean="0">
                <a:solidFill>
                  <a:schemeClr val="bg1"/>
                </a:solidFill>
                <a:cs typeface="Arial" pitchFamily="34" charset="0"/>
              </a:rPr>
              <a:t> de Mediation</a:t>
            </a:r>
            <a:endParaRPr lang="en-US" sz="2000" b="1" dirty="0">
              <a:solidFill>
                <a:schemeClr val="bg1"/>
              </a:solidFill>
              <a:cs typeface="Arial" pitchFamily="34" charset="0"/>
            </a:endParaRPr>
          </a:p>
        </p:txBody>
      </p:sp>
      <p:cxnSp>
        <p:nvCxnSpPr>
          <p:cNvPr id="48" name="Straight Connector 47"/>
          <p:cNvCxnSpPr/>
          <p:nvPr/>
        </p:nvCxnSpPr>
        <p:spPr>
          <a:xfrm>
            <a:off x="2514600" y="4342604"/>
            <a:ext cx="2210593" cy="796"/>
          </a:xfrm>
          <a:prstGeom prst="line">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flipH="1" flipV="1">
            <a:off x="4839098" y="5752702"/>
            <a:ext cx="381000" cy="795"/>
          </a:xfrm>
          <a:prstGeom prst="line">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56" name="Picture 55" descr="pbx box.png"/>
          <p:cNvPicPr>
            <a:picLocks noChangeAspect="1"/>
          </p:cNvPicPr>
          <p:nvPr/>
        </p:nvPicPr>
        <p:blipFill>
          <a:blip r:embed="rId7" cstate="print"/>
          <a:stretch>
            <a:fillRect/>
          </a:stretch>
        </p:blipFill>
        <p:spPr>
          <a:xfrm>
            <a:off x="4716498" y="5801941"/>
            <a:ext cx="693702" cy="827459"/>
          </a:xfrm>
          <a:prstGeom prst="rect">
            <a:avLst/>
          </a:prstGeom>
        </p:spPr>
      </p:pic>
      <p:sp>
        <p:nvSpPr>
          <p:cNvPr id="58" name="TextBox 57"/>
          <p:cNvSpPr txBox="1"/>
          <p:nvPr/>
        </p:nvSpPr>
        <p:spPr>
          <a:xfrm>
            <a:off x="5486400" y="6019800"/>
            <a:ext cx="762000" cy="400110"/>
          </a:xfrm>
          <a:prstGeom prst="rect">
            <a:avLst/>
          </a:prstGeom>
          <a:noFill/>
        </p:spPr>
        <p:txBody>
          <a:bodyPr wrap="square" rtlCol="0">
            <a:spAutoFit/>
          </a:bodyPr>
          <a:lstStyle/>
          <a:p>
            <a:r>
              <a:rPr lang="en-US" sz="2000" b="1" dirty="0" smtClean="0">
                <a:cs typeface="Arial" pitchFamily="34" charset="0"/>
              </a:rPr>
              <a:t>PBX</a:t>
            </a:r>
            <a:endParaRPr lang="en-US" sz="2000" b="1" dirty="0">
              <a:cs typeface="Arial" pitchFamily="34" charset="0"/>
            </a:endParaRPr>
          </a:p>
        </p:txBody>
      </p:sp>
      <p:cxnSp>
        <p:nvCxnSpPr>
          <p:cNvPr id="61" name="Straight Connector 60"/>
          <p:cNvCxnSpPr/>
          <p:nvPr/>
        </p:nvCxnSpPr>
        <p:spPr>
          <a:xfrm>
            <a:off x="2895600" y="2895600"/>
            <a:ext cx="762793" cy="796"/>
          </a:xfrm>
          <a:prstGeom prst="line">
            <a:avLst/>
          </a:prstGeom>
          <a:ln w="38100"/>
        </p:spPr>
        <p:style>
          <a:lnRef idx="1">
            <a:schemeClr val="accent6"/>
          </a:lnRef>
          <a:fillRef idx="0">
            <a:schemeClr val="accent6"/>
          </a:fillRef>
          <a:effectRef idx="0">
            <a:schemeClr val="accent6"/>
          </a:effectRef>
          <a:fontRef idx="minor">
            <a:schemeClr val="tx1"/>
          </a:fontRef>
        </p:style>
      </p:cxnSp>
      <p:pic>
        <p:nvPicPr>
          <p:cNvPr id="67" name="Picture 66" descr="Firewall fire wall secure security.png"/>
          <p:cNvPicPr>
            <a:picLocks noChangeAspect="1"/>
          </p:cNvPicPr>
          <p:nvPr/>
        </p:nvPicPr>
        <p:blipFill>
          <a:blip r:embed="rId8" cstate="print"/>
          <a:stretch>
            <a:fillRect/>
          </a:stretch>
        </p:blipFill>
        <p:spPr>
          <a:xfrm>
            <a:off x="2819400" y="2057400"/>
            <a:ext cx="685800" cy="1219200"/>
          </a:xfrm>
          <a:prstGeom prst="rect">
            <a:avLst/>
          </a:prstGeom>
        </p:spPr>
      </p:pic>
      <p:sp>
        <p:nvSpPr>
          <p:cNvPr id="60" name="Rounded Rectangle 59"/>
          <p:cNvSpPr/>
          <p:nvPr/>
        </p:nvSpPr>
        <p:spPr bwMode="auto">
          <a:xfrm>
            <a:off x="2362200" y="1752600"/>
            <a:ext cx="838200" cy="1905000"/>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63" name="Picture 62" descr="MediationServer.png"/>
          <p:cNvPicPr>
            <a:picLocks noChangeAspect="1"/>
          </p:cNvPicPr>
          <p:nvPr/>
        </p:nvPicPr>
        <p:blipFill>
          <a:blip r:embed="rId9" cstate="print"/>
          <a:stretch>
            <a:fillRect/>
          </a:stretch>
        </p:blipFill>
        <p:spPr>
          <a:xfrm>
            <a:off x="4114800" y="4800600"/>
            <a:ext cx="785091" cy="762000"/>
          </a:xfrm>
          <a:prstGeom prst="rect">
            <a:avLst/>
          </a:prstGeom>
        </p:spPr>
      </p:pic>
      <p:pic>
        <p:nvPicPr>
          <p:cNvPr id="64" name="Picture 63" descr="Servers ISAS - firewall secure security.png"/>
          <p:cNvPicPr>
            <a:picLocks noChangeAspect="1"/>
          </p:cNvPicPr>
          <p:nvPr/>
        </p:nvPicPr>
        <p:blipFill>
          <a:blip r:embed="rId10" cstate="print"/>
          <a:stretch>
            <a:fillRect/>
          </a:stretch>
        </p:blipFill>
        <p:spPr>
          <a:xfrm>
            <a:off x="2569417" y="1981200"/>
            <a:ext cx="478583" cy="762000"/>
          </a:xfrm>
          <a:prstGeom prst="rect">
            <a:avLst/>
          </a:prstGeom>
        </p:spPr>
      </p:pic>
      <p:sp>
        <p:nvSpPr>
          <p:cNvPr id="65" name="TextBox 64"/>
          <p:cNvSpPr txBox="1"/>
          <p:nvPr/>
        </p:nvSpPr>
        <p:spPr>
          <a:xfrm>
            <a:off x="2438400" y="2819400"/>
            <a:ext cx="990600" cy="707886"/>
          </a:xfrm>
          <a:prstGeom prst="rect">
            <a:avLst/>
          </a:prstGeom>
          <a:noFill/>
        </p:spPr>
        <p:txBody>
          <a:bodyPr wrap="square" rtlCol="0">
            <a:spAutoFit/>
          </a:bodyPr>
          <a:lstStyle/>
          <a:p>
            <a:r>
              <a:rPr lang="en-US" sz="2000" b="1" dirty="0" smtClean="0">
                <a:solidFill>
                  <a:schemeClr val="bg1"/>
                </a:solidFill>
                <a:cs typeface="Arial" pitchFamily="34" charset="0"/>
              </a:rPr>
              <a:t>Edge Server</a:t>
            </a:r>
            <a:endParaRPr lang="en-US" sz="2000" b="1" dirty="0">
              <a:solidFill>
                <a:schemeClr val="bg1"/>
              </a:solidFill>
              <a:cs typeface="Arial" pitchFamily="34" charset="0"/>
            </a:endParaRPr>
          </a:p>
        </p:txBody>
      </p:sp>
      <p:pic>
        <p:nvPicPr>
          <p:cNvPr id="66" name="Picture 65" descr="Firewall fire wall secure security.png"/>
          <p:cNvPicPr>
            <a:picLocks noChangeAspect="1"/>
          </p:cNvPicPr>
          <p:nvPr/>
        </p:nvPicPr>
        <p:blipFill>
          <a:blip r:embed="rId11" cstate="print"/>
          <a:stretch>
            <a:fillRect/>
          </a:stretch>
        </p:blipFill>
        <p:spPr>
          <a:xfrm>
            <a:off x="1981200" y="2057400"/>
            <a:ext cx="533400" cy="1219200"/>
          </a:xfrm>
          <a:prstGeom prst="rect">
            <a:avLst/>
          </a:prstGeom>
        </p:spPr>
      </p:pic>
      <p:pic>
        <p:nvPicPr>
          <p:cNvPr id="70" name="Picture 69" descr="Internet cloud web.png"/>
          <p:cNvPicPr>
            <a:picLocks noChangeAspect="1"/>
          </p:cNvPicPr>
          <p:nvPr/>
        </p:nvPicPr>
        <p:blipFill>
          <a:blip r:embed="rId12" cstate="print"/>
          <a:stretch>
            <a:fillRect/>
          </a:stretch>
        </p:blipFill>
        <p:spPr>
          <a:xfrm>
            <a:off x="228600" y="1219200"/>
            <a:ext cx="1295400" cy="480848"/>
          </a:xfrm>
          <a:prstGeom prst="rect">
            <a:avLst/>
          </a:prstGeom>
        </p:spPr>
      </p:pic>
      <p:sp>
        <p:nvSpPr>
          <p:cNvPr id="71" name="TextBox 70"/>
          <p:cNvSpPr txBox="1"/>
          <p:nvPr/>
        </p:nvSpPr>
        <p:spPr>
          <a:xfrm>
            <a:off x="228600" y="1657290"/>
            <a:ext cx="1447800" cy="400110"/>
          </a:xfrm>
          <a:prstGeom prst="rect">
            <a:avLst/>
          </a:prstGeom>
          <a:noFill/>
        </p:spPr>
        <p:txBody>
          <a:bodyPr wrap="square" rtlCol="0">
            <a:spAutoFit/>
          </a:bodyPr>
          <a:lstStyle/>
          <a:p>
            <a:r>
              <a:rPr lang="en-US" sz="2000" b="1" dirty="0" smtClean="0">
                <a:cs typeface="Arial" pitchFamily="34" charset="0"/>
              </a:rPr>
              <a:t>IM publics</a:t>
            </a:r>
            <a:endParaRPr lang="en-US" sz="2000" b="1" dirty="0">
              <a:cs typeface="Arial" pitchFamily="34" charset="0"/>
            </a:endParaRPr>
          </a:p>
        </p:txBody>
      </p:sp>
      <p:sp>
        <p:nvSpPr>
          <p:cNvPr id="72" name="TextBox 71"/>
          <p:cNvSpPr txBox="1"/>
          <p:nvPr/>
        </p:nvSpPr>
        <p:spPr>
          <a:xfrm>
            <a:off x="228600" y="2590800"/>
            <a:ext cx="1447800" cy="707886"/>
          </a:xfrm>
          <a:prstGeom prst="rect">
            <a:avLst/>
          </a:prstGeom>
          <a:noFill/>
        </p:spPr>
        <p:txBody>
          <a:bodyPr wrap="square" rtlCol="0">
            <a:spAutoFit/>
          </a:bodyPr>
          <a:lstStyle/>
          <a:p>
            <a:r>
              <a:rPr lang="en-US" sz="2000" b="1" dirty="0" err="1" smtClean="0">
                <a:cs typeface="Arial" pitchFamily="34" charset="0"/>
              </a:rPr>
              <a:t>Partenaires</a:t>
            </a:r>
            <a:r>
              <a:rPr lang="en-US" sz="2000" b="1" dirty="0" smtClean="0">
                <a:cs typeface="Arial" pitchFamily="34" charset="0"/>
              </a:rPr>
              <a:t> </a:t>
            </a:r>
            <a:r>
              <a:rPr lang="en-US" sz="2000" b="1" dirty="0" err="1" smtClean="0">
                <a:cs typeface="Arial" pitchFamily="34" charset="0"/>
              </a:rPr>
              <a:t>fédérés</a:t>
            </a:r>
            <a:endParaRPr lang="en-US" sz="2000" b="1" dirty="0" smtClean="0">
              <a:cs typeface="Arial" pitchFamily="34" charset="0"/>
            </a:endParaRPr>
          </a:p>
        </p:txBody>
      </p:sp>
      <p:pic>
        <p:nvPicPr>
          <p:cNvPr id="73" name="Picture 72" descr="Internet cloud web.png"/>
          <p:cNvPicPr>
            <a:picLocks noChangeAspect="1"/>
          </p:cNvPicPr>
          <p:nvPr/>
        </p:nvPicPr>
        <p:blipFill>
          <a:blip r:embed="rId12" cstate="print"/>
          <a:stretch>
            <a:fillRect/>
          </a:stretch>
        </p:blipFill>
        <p:spPr>
          <a:xfrm>
            <a:off x="228600" y="2133600"/>
            <a:ext cx="1295400" cy="480848"/>
          </a:xfrm>
          <a:prstGeom prst="rect">
            <a:avLst/>
          </a:prstGeom>
        </p:spPr>
      </p:pic>
      <p:pic>
        <p:nvPicPr>
          <p:cNvPr id="74" name="Picture 73" descr="Internet cloud web.png"/>
          <p:cNvPicPr>
            <a:picLocks noChangeAspect="1"/>
          </p:cNvPicPr>
          <p:nvPr/>
        </p:nvPicPr>
        <p:blipFill>
          <a:blip r:embed="rId12" cstate="print"/>
          <a:stretch>
            <a:fillRect/>
          </a:stretch>
        </p:blipFill>
        <p:spPr>
          <a:xfrm>
            <a:off x="228600" y="3429000"/>
            <a:ext cx="1295400" cy="480848"/>
          </a:xfrm>
          <a:prstGeom prst="rect">
            <a:avLst/>
          </a:prstGeom>
        </p:spPr>
      </p:pic>
      <p:sp>
        <p:nvSpPr>
          <p:cNvPr id="75" name="TextBox 74"/>
          <p:cNvSpPr txBox="1"/>
          <p:nvPr/>
        </p:nvSpPr>
        <p:spPr>
          <a:xfrm>
            <a:off x="228600" y="3867090"/>
            <a:ext cx="1447800" cy="707886"/>
          </a:xfrm>
          <a:prstGeom prst="rect">
            <a:avLst/>
          </a:prstGeom>
          <a:noFill/>
        </p:spPr>
        <p:txBody>
          <a:bodyPr wrap="square" rtlCol="0">
            <a:spAutoFit/>
          </a:bodyPr>
          <a:lstStyle/>
          <a:p>
            <a:r>
              <a:rPr lang="en-US" sz="2000" b="1" dirty="0" err="1" smtClean="0">
                <a:cs typeface="Arial" pitchFamily="34" charset="0"/>
              </a:rPr>
              <a:t>Utilisateurs</a:t>
            </a:r>
            <a:r>
              <a:rPr lang="en-US" sz="2000" b="1" dirty="0" smtClean="0">
                <a:cs typeface="Arial" pitchFamily="34" charset="0"/>
              </a:rPr>
              <a:t> </a:t>
            </a:r>
            <a:r>
              <a:rPr lang="en-US" sz="2000" b="1" dirty="0" err="1" smtClean="0">
                <a:cs typeface="Arial" pitchFamily="34" charset="0"/>
              </a:rPr>
              <a:t>distants</a:t>
            </a:r>
            <a:endParaRPr lang="en-US" sz="2000" b="1" dirty="0">
              <a:cs typeface="Arial" pitchFamily="34" charset="0"/>
            </a:endParaRPr>
          </a:p>
        </p:txBody>
      </p:sp>
      <p:cxnSp>
        <p:nvCxnSpPr>
          <p:cNvPr id="79" name="Straight Connector 78"/>
          <p:cNvCxnSpPr/>
          <p:nvPr/>
        </p:nvCxnSpPr>
        <p:spPr>
          <a:xfrm rot="5400000" flipH="1" flipV="1">
            <a:off x="1448197" y="2895203"/>
            <a:ext cx="837406" cy="685800"/>
          </a:xfrm>
          <a:prstGeom prst="line">
            <a:avLst/>
          </a:prstGeom>
          <a:ln w="381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1524000" y="2514600"/>
            <a:ext cx="685800" cy="228600"/>
          </a:xfrm>
          <a:prstGeom prst="line">
            <a:avLst/>
          </a:prstGeom>
          <a:ln w="381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1333500" y="1790700"/>
            <a:ext cx="990600" cy="762000"/>
          </a:xfrm>
          <a:prstGeom prst="line">
            <a:avLst/>
          </a:prstGeom>
          <a:ln w="381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8" name="Rectangle 87"/>
          <p:cNvSpPr/>
          <p:nvPr/>
        </p:nvSpPr>
        <p:spPr bwMode="auto">
          <a:xfrm>
            <a:off x="6629400" y="1447800"/>
            <a:ext cx="2362200" cy="1066800"/>
          </a:xfrm>
          <a:prstGeom prst="rect">
            <a:avLst/>
          </a:prstGeom>
          <a:noFill/>
          <a:ln w="53975">
            <a:solidFill>
              <a:srgbClr val="FF0000"/>
            </a:solidFill>
            <a:headEnd type="none" w="med" len="med"/>
            <a:tailEnd type="none" w="med" len="med"/>
          </a:ln>
          <a:effectLst/>
          <a:scene3d>
            <a:camera prst="orthographicFront"/>
            <a:lightRig rig="glow" dir="t">
              <a:rot lat="0" lon="0" rev="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0" name="Rounded Rectangle 89"/>
          <p:cNvSpPr/>
          <p:nvPr/>
        </p:nvSpPr>
        <p:spPr bwMode="auto">
          <a:xfrm>
            <a:off x="3657600" y="2514600"/>
            <a:ext cx="2438400" cy="1524000"/>
          </a:xfrm>
          <a:prstGeom prst="roundRect">
            <a:avLst>
              <a:gd name="adj" fmla="val 22060"/>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defTabSz="914099"/>
            <a:r>
              <a:rPr lang="en-US" dirty="0" smtClean="0">
                <a:solidFill>
                  <a:schemeClr val="bg1"/>
                </a:solidFill>
                <a:effectLst>
                  <a:outerShdw blurRad="38100" dist="38100" dir="2700000" algn="tl">
                    <a:srgbClr val="000000">
                      <a:alpha val="43137"/>
                    </a:srgbClr>
                  </a:outerShdw>
                </a:effectLst>
                <a:latin typeface="Calibri" pitchFamily="34" charset="0"/>
              </a:rPr>
              <a:t>Frontal OCS </a:t>
            </a:r>
          </a:p>
          <a:p>
            <a:pPr defTabSz="914099"/>
            <a:r>
              <a:rPr lang="en-US" dirty="0" err="1" smtClean="0">
                <a:solidFill>
                  <a:schemeClr val="bg1"/>
                </a:solidFill>
                <a:effectLst>
                  <a:outerShdw blurRad="38100" dist="38100" dir="2700000" algn="tl">
                    <a:srgbClr val="000000">
                      <a:alpha val="43137"/>
                    </a:srgbClr>
                  </a:outerShdw>
                </a:effectLst>
                <a:latin typeface="Calibri" pitchFamily="34" charset="0"/>
              </a:rPr>
              <a:t>Partage</a:t>
            </a:r>
            <a:r>
              <a:rPr lang="en-US" dirty="0" smtClean="0">
                <a:solidFill>
                  <a:schemeClr val="bg1"/>
                </a:solidFill>
                <a:effectLst>
                  <a:outerShdw blurRad="38100" dist="38100" dir="2700000" algn="tl">
                    <a:srgbClr val="000000">
                      <a:alpha val="43137"/>
                    </a:srgbClr>
                  </a:outerShdw>
                </a:effectLst>
                <a:latin typeface="Calibri" pitchFamily="34" charset="0"/>
              </a:rPr>
              <a:t> </a:t>
            </a:r>
            <a:r>
              <a:rPr lang="en-US" dirty="0" err="1" smtClean="0">
                <a:solidFill>
                  <a:schemeClr val="bg1"/>
                </a:solidFill>
                <a:effectLst>
                  <a:outerShdw blurRad="38100" dist="38100" dir="2700000" algn="tl">
                    <a:srgbClr val="000000">
                      <a:alpha val="43137"/>
                    </a:srgbClr>
                  </a:outerShdw>
                </a:effectLst>
                <a:latin typeface="Calibri" pitchFamily="34" charset="0"/>
              </a:rPr>
              <a:t>d'application</a:t>
            </a:r>
            <a:endParaRPr lang="en-US" dirty="0" smtClean="0">
              <a:solidFill>
                <a:schemeClr val="bg1"/>
              </a:solidFill>
              <a:effectLst>
                <a:outerShdw blurRad="38100" dist="38100" dir="2700000" algn="tl">
                  <a:srgbClr val="000000">
                    <a:alpha val="43137"/>
                  </a:srgbClr>
                </a:outerShdw>
              </a:effectLst>
              <a:latin typeface="Calibri" pitchFamily="34" charset="0"/>
            </a:endParaRPr>
          </a:p>
          <a:p>
            <a:pPr defTabSz="914099"/>
            <a:r>
              <a:rPr lang="en-US" dirty="0" smtClean="0">
                <a:solidFill>
                  <a:schemeClr val="bg1"/>
                </a:solidFill>
                <a:effectLst>
                  <a:outerShdw blurRad="38100" dist="38100" dir="2700000" algn="tl">
                    <a:srgbClr val="000000">
                      <a:alpha val="43137"/>
                    </a:srgbClr>
                  </a:outerShdw>
                </a:effectLst>
                <a:latin typeface="Calibri" pitchFamily="34" charset="0"/>
              </a:rPr>
              <a:t>UC Application Server</a:t>
            </a:r>
          </a:p>
          <a:p>
            <a:pPr defTabSz="914099"/>
            <a:r>
              <a:rPr lang="en-US" dirty="0" err="1" smtClean="0">
                <a:solidFill>
                  <a:schemeClr val="bg1"/>
                </a:solidFill>
                <a:effectLst>
                  <a:outerShdw blurRad="38100" dist="38100" dir="2700000" algn="tl">
                    <a:srgbClr val="000000">
                      <a:alpha val="43137"/>
                    </a:srgbClr>
                  </a:outerShdw>
                </a:effectLst>
                <a:latin typeface="Calibri" pitchFamily="34" charset="0"/>
              </a:rPr>
              <a:t>Composants</a:t>
            </a:r>
            <a:r>
              <a:rPr lang="en-US" dirty="0" smtClean="0">
                <a:solidFill>
                  <a:schemeClr val="bg1"/>
                </a:solidFill>
                <a:effectLst>
                  <a:outerShdw blurRad="38100" dist="38100" dir="2700000" algn="tl">
                    <a:srgbClr val="000000">
                      <a:alpha val="43137"/>
                    </a:srgbClr>
                  </a:outerShdw>
                </a:effectLst>
                <a:latin typeface="Calibri" pitchFamily="34" charset="0"/>
              </a:rPr>
              <a:t> Web</a:t>
            </a:r>
            <a:endParaRPr lang="en-US" dirty="0" smtClean="0">
              <a:solidFill>
                <a:schemeClr val="bg1"/>
              </a:solidFill>
              <a:latin typeface="Calibri" pitchFamily="34" charset="0"/>
            </a:endParaRPr>
          </a:p>
          <a:p>
            <a:pPr defTabSz="914099"/>
            <a:r>
              <a:rPr lang="en-US" dirty="0" smtClean="0">
                <a:solidFill>
                  <a:schemeClr val="bg1"/>
                </a:solidFill>
                <a:effectLst>
                  <a:outerShdw blurRad="38100" dist="38100" dir="2700000" algn="tl">
                    <a:srgbClr val="000000">
                      <a:alpha val="43137"/>
                    </a:srgbClr>
                  </a:outerShdw>
                </a:effectLst>
                <a:latin typeface="Calibri" pitchFamily="34" charset="0"/>
              </a:rPr>
              <a:t>CWA (Web Access)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88"/>
                                        </p:tgtEl>
                                        <p:attrNameLst>
                                          <p:attrName>style.visibility</p:attrName>
                                        </p:attrNameLst>
                                      </p:cBhvr>
                                      <p:to>
                                        <p:strVal val="visible"/>
                                      </p:to>
                                    </p:set>
                                    <p:animScale>
                                      <p:cBhvr>
                                        <p:cTn id="7" dur="1000" decel="50000" fill="hold">
                                          <p:stCondLst>
                                            <p:cond delay="0"/>
                                          </p:stCondLst>
                                        </p:cTn>
                                        <p:tgtEl>
                                          <p:spTgt spid="8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88"/>
                                        </p:tgtEl>
                                        <p:attrNameLst>
                                          <p:attrName>ppt_x</p:attrName>
                                          <p:attrName>ppt_y</p:attrName>
                                        </p:attrNameLst>
                                      </p:cBhvr>
                                    </p:animMotion>
                                    <p:animEffect transition="in" filter="fade">
                                      <p:cBhvr>
                                        <p:cTn id="9" dur="1000"/>
                                        <p:tgtEl>
                                          <p:spTgt spid="8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90"/>
                                        </p:tgtEl>
                                        <p:attrNameLst>
                                          <p:attrName>style.visibility</p:attrName>
                                        </p:attrNameLst>
                                      </p:cBhvr>
                                      <p:to>
                                        <p:strVal val="visible"/>
                                      </p:to>
                                    </p:set>
                                    <p:anim calcmode="lin" valueType="num">
                                      <p:cBhvr>
                                        <p:cTn id="14" dur="500" fill="hold"/>
                                        <p:tgtEl>
                                          <p:spTgt spid="90"/>
                                        </p:tgtEl>
                                        <p:attrNameLst>
                                          <p:attrName>ppt_w</p:attrName>
                                        </p:attrNameLst>
                                      </p:cBhvr>
                                      <p:tavLst>
                                        <p:tav tm="0">
                                          <p:val>
                                            <p:fltVal val="0"/>
                                          </p:val>
                                        </p:tav>
                                        <p:tav tm="100000">
                                          <p:val>
                                            <p:strVal val="#ppt_w"/>
                                          </p:val>
                                        </p:tav>
                                      </p:tavLst>
                                    </p:anim>
                                    <p:anim calcmode="lin" valueType="num">
                                      <p:cBhvr>
                                        <p:cTn id="15" dur="500" fill="hold"/>
                                        <p:tgtEl>
                                          <p:spTgt spid="90"/>
                                        </p:tgtEl>
                                        <p:attrNameLst>
                                          <p:attrName>ppt_h</p:attrName>
                                        </p:attrNameLst>
                                      </p:cBhvr>
                                      <p:tavLst>
                                        <p:tav tm="0">
                                          <p:val>
                                            <p:fltVal val="0"/>
                                          </p:val>
                                        </p:tav>
                                        <p:tav tm="100000">
                                          <p:val>
                                            <p:strVal val="#ppt_h"/>
                                          </p:val>
                                        </p:tav>
                                      </p:tavLst>
                                    </p:anim>
                                    <p:animEffect transition="in" filter="fade">
                                      <p:cBhvr>
                                        <p:cTn id="16"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9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Rôles de serveur</a:t>
            </a:r>
            <a:endParaRPr lang="en-US" dirty="0"/>
          </a:p>
        </p:txBody>
      </p:sp>
      <p:graphicFrame>
        <p:nvGraphicFramePr>
          <p:cNvPr id="4" name="Content Placeholder 3"/>
          <p:cNvGraphicFramePr>
            <a:graphicFrameLocks noGrp="1"/>
          </p:cNvGraphicFramePr>
          <p:nvPr>
            <p:ph idx="1"/>
          </p:nvPr>
        </p:nvGraphicFramePr>
        <p:xfrm>
          <a:off x="381000" y="990600"/>
          <a:ext cx="8382000" cy="3200400"/>
        </p:xfrm>
        <a:graphic>
          <a:graphicData uri="http://schemas.openxmlformats.org/drawingml/2006/table">
            <a:tbl>
              <a:tblPr firstRow="1" bandRow="1">
                <a:tableStyleId>{775DCB02-9BB8-47FD-8907-85C794F793BA}</a:tableStyleId>
              </a:tblPr>
              <a:tblGrid>
                <a:gridCol w="2819400"/>
                <a:gridCol w="1371600"/>
                <a:gridCol w="4191000"/>
              </a:tblGrid>
              <a:tr h="217920">
                <a:tc>
                  <a:txBody>
                    <a:bodyPr/>
                    <a:lstStyle/>
                    <a:p>
                      <a:r>
                        <a:rPr lang="fr-FR" noProof="0" dirty="0" smtClean="0">
                          <a:solidFill>
                            <a:schemeClr val="bg1"/>
                          </a:solidFill>
                        </a:rPr>
                        <a:t>Nouveaux rôles</a:t>
                      </a:r>
                      <a:endParaRPr lang="fr-FR" noProof="0" dirty="0">
                        <a:solidFill>
                          <a:schemeClr val="bg1"/>
                        </a:solidFill>
                      </a:endParaRPr>
                    </a:p>
                  </a:txBody>
                  <a:tcPr/>
                </a:tc>
                <a:tc>
                  <a:txBody>
                    <a:bodyPr/>
                    <a:lstStyle/>
                    <a:p>
                      <a:r>
                        <a:rPr lang="fr-FR" noProof="0" dirty="0" smtClean="0">
                          <a:solidFill>
                            <a:schemeClr val="bg1"/>
                          </a:solidFill>
                        </a:rPr>
                        <a:t>Scénarii</a:t>
                      </a:r>
                      <a:endParaRPr lang="fr-FR" noProof="0" dirty="0">
                        <a:solidFill>
                          <a:schemeClr val="bg1"/>
                        </a:solidFill>
                      </a:endParaRPr>
                    </a:p>
                  </a:txBody>
                  <a:tcPr/>
                </a:tc>
                <a:tc>
                  <a:txBody>
                    <a:bodyPr/>
                    <a:lstStyle/>
                    <a:p>
                      <a:r>
                        <a:rPr lang="fr-FR" noProof="0" dirty="0" smtClean="0">
                          <a:solidFill>
                            <a:schemeClr val="bg1"/>
                          </a:solidFill>
                        </a:rPr>
                        <a:t>Usage</a:t>
                      </a:r>
                      <a:endParaRPr lang="fr-FR" noProof="0" dirty="0">
                        <a:solidFill>
                          <a:schemeClr val="bg1"/>
                        </a:solidFill>
                      </a:endParaRPr>
                    </a:p>
                  </a:txBody>
                  <a:tcPr/>
                </a:tc>
              </a:tr>
              <a:tr h="217920">
                <a:tc>
                  <a:txBody>
                    <a:bodyPr/>
                    <a:lstStyle/>
                    <a:p>
                      <a:r>
                        <a:rPr lang="fr-FR" noProof="0" dirty="0" smtClean="0"/>
                        <a:t>Group Chat</a:t>
                      </a:r>
                      <a:endParaRPr lang="fr-FR" noProof="0" dirty="0"/>
                    </a:p>
                  </a:txBody>
                  <a:tcPr/>
                </a:tc>
                <a:tc>
                  <a:txBody>
                    <a:bodyPr/>
                    <a:lstStyle/>
                    <a:p>
                      <a:r>
                        <a:rPr lang="fr-FR" noProof="0" dirty="0" smtClean="0"/>
                        <a:t>Discussions de groupe</a:t>
                      </a:r>
                      <a:endParaRPr lang="fr-FR" noProof="0" dirty="0"/>
                    </a:p>
                  </a:txBody>
                  <a:tcPr/>
                </a:tc>
                <a:tc>
                  <a:txBody>
                    <a:bodyPr/>
                    <a:lstStyle/>
                    <a:p>
                      <a:r>
                        <a:rPr lang="fr-FR" noProof="0" dirty="0" smtClean="0"/>
                        <a:t>Serveur de</a:t>
                      </a:r>
                      <a:r>
                        <a:rPr lang="fr-FR" baseline="0" noProof="0" dirty="0" smtClean="0"/>
                        <a:t> discussions de groupe permanentes, archivage et recherche.</a:t>
                      </a:r>
                      <a:endParaRPr lang="fr-FR" noProof="0" dirty="0" smtClean="0"/>
                    </a:p>
                  </a:txBody>
                  <a:tcPr/>
                </a:tc>
              </a:tr>
              <a:tr h="217920">
                <a:tc>
                  <a:txBody>
                    <a:bodyPr/>
                    <a:lstStyle/>
                    <a:p>
                      <a:r>
                        <a:rPr lang="fr-FR" noProof="0" dirty="0" smtClean="0"/>
                        <a:t>Serveur de partage d'application</a:t>
                      </a:r>
                      <a:endParaRPr lang="fr-FR" noProof="0" dirty="0"/>
                    </a:p>
                  </a:txBody>
                  <a:tcPr/>
                </a:tc>
                <a:tc>
                  <a:txBody>
                    <a:bodyPr/>
                    <a:lstStyle/>
                    <a:p>
                      <a:r>
                        <a:rPr lang="fr-FR" noProof="0" dirty="0" smtClean="0"/>
                        <a:t>Conférences</a:t>
                      </a:r>
                      <a:endParaRPr lang="fr-FR" noProof="0" dirty="0"/>
                    </a:p>
                  </a:txBody>
                  <a:tcPr/>
                </a:tc>
                <a:tc>
                  <a:txBody>
                    <a:bodyPr/>
                    <a:lstStyle/>
                    <a:p>
                      <a:r>
                        <a:rPr lang="fr-FR" noProof="0" dirty="0" smtClean="0"/>
                        <a:t>Partage d'applications pour </a:t>
                      </a:r>
                      <a:r>
                        <a:rPr lang="fr-FR" noProof="0" dirty="0" err="1" smtClean="0"/>
                        <a:t>Communicator</a:t>
                      </a:r>
                      <a:r>
                        <a:rPr lang="fr-FR" baseline="0" noProof="0" dirty="0" smtClean="0"/>
                        <a:t> et les clients riche </a:t>
                      </a:r>
                      <a:r>
                        <a:rPr lang="fr-FR" noProof="0" dirty="0" smtClean="0"/>
                        <a:t>(CWA exclus).</a:t>
                      </a:r>
                    </a:p>
                  </a:txBody>
                  <a:tcPr/>
                </a:tc>
              </a:tr>
              <a:tr h="217920">
                <a:tc>
                  <a:txBody>
                    <a:bodyPr/>
                    <a:lstStyle/>
                    <a:p>
                      <a:r>
                        <a:rPr lang="fr-FR" noProof="0" dirty="0" err="1" smtClean="0"/>
                        <a:t>Unified</a:t>
                      </a:r>
                      <a:r>
                        <a:rPr lang="fr-FR" noProof="0" dirty="0" smtClean="0"/>
                        <a:t> Communications Applications Server (UCAS)</a:t>
                      </a:r>
                      <a:endParaRPr lang="fr-FR" noProof="0" dirty="0"/>
                    </a:p>
                  </a:txBody>
                  <a:tcPr/>
                </a:tc>
                <a:tc>
                  <a:txBody>
                    <a:bodyPr/>
                    <a:lstStyle/>
                    <a:p>
                      <a:r>
                        <a:rPr lang="fr-FR" noProof="0" dirty="0" smtClean="0"/>
                        <a:t>Voix</a:t>
                      </a:r>
                      <a:r>
                        <a:rPr lang="fr-FR" baseline="0" noProof="0" dirty="0" smtClean="0"/>
                        <a:t> et conférences</a:t>
                      </a:r>
                      <a:endParaRPr lang="fr-FR" noProof="0" dirty="0"/>
                    </a:p>
                  </a:txBody>
                  <a:tcPr/>
                </a:tc>
                <a:tc>
                  <a:txBody>
                    <a:bodyPr/>
                    <a:lstStyle/>
                    <a:p>
                      <a:r>
                        <a:rPr lang="fr-FR" noProof="0" dirty="0" smtClean="0"/>
                        <a:t>Hébergement d'applications personnalisées </a:t>
                      </a:r>
                      <a:r>
                        <a:rPr lang="fr-FR" sz="1600" noProof="0" dirty="0" smtClean="0"/>
                        <a:t>(évolution de Speech Server)</a:t>
                      </a:r>
                      <a:r>
                        <a:rPr lang="fr-FR" noProof="0" dirty="0" smtClean="0"/>
                        <a:t>.</a:t>
                      </a:r>
                    </a:p>
                  </a:txBody>
                  <a:tcPr/>
                </a:tc>
              </a:tr>
              <a:tr h="217920">
                <a:tc>
                  <a:txBody>
                    <a:bodyPr/>
                    <a:lstStyle/>
                    <a:p>
                      <a:r>
                        <a:rPr lang="fr-FR" noProof="0" dirty="0" smtClean="0"/>
                        <a:t>Composants Web</a:t>
                      </a:r>
                      <a:endParaRPr lang="fr-FR" noProof="0" dirty="0"/>
                    </a:p>
                  </a:txBody>
                  <a:tcPr/>
                </a:tc>
                <a:tc>
                  <a:txBody>
                    <a:bodyPr/>
                    <a:lstStyle/>
                    <a:p>
                      <a:r>
                        <a:rPr lang="fr-FR" noProof="0" dirty="0" smtClean="0"/>
                        <a:t>Web Access</a:t>
                      </a:r>
                      <a:endParaRPr lang="fr-FR" noProof="0" dirty="0"/>
                    </a:p>
                  </a:txBody>
                  <a:tcPr/>
                </a:tc>
                <a:tc>
                  <a:txBody>
                    <a:bodyPr/>
                    <a:lstStyle/>
                    <a:p>
                      <a:r>
                        <a:rPr lang="en-US" noProof="0" dirty="0" err="1" smtClean="0"/>
                        <a:t>Echange</a:t>
                      </a:r>
                      <a:r>
                        <a:rPr lang="en-US" baseline="0" noProof="0" dirty="0" smtClean="0"/>
                        <a:t> des </a:t>
                      </a:r>
                      <a:r>
                        <a:rPr lang="en-US" baseline="0" noProof="0" dirty="0" err="1" smtClean="0"/>
                        <a:t>données</a:t>
                      </a:r>
                      <a:r>
                        <a:rPr lang="en-US" baseline="0" noProof="0" dirty="0" smtClean="0"/>
                        <a:t> de </a:t>
                      </a:r>
                      <a:r>
                        <a:rPr lang="en-US" baseline="0" noProof="0" dirty="0" err="1" smtClean="0"/>
                        <a:t>conférence</a:t>
                      </a:r>
                      <a:r>
                        <a:rPr lang="en-US" baseline="0" noProof="0" dirty="0" smtClean="0"/>
                        <a:t>, </a:t>
                      </a:r>
                      <a:r>
                        <a:rPr lang="en-US" baseline="0" noProof="0" dirty="0" err="1" smtClean="0"/>
                        <a:t>téléchargement</a:t>
                      </a:r>
                      <a:r>
                        <a:rPr lang="en-US" baseline="0" noProof="0" dirty="0" smtClean="0"/>
                        <a:t> de </a:t>
                      </a:r>
                      <a:r>
                        <a:rPr lang="en-US" baseline="0" noProof="0" dirty="0" err="1" smtClean="0"/>
                        <a:t>l'annuaire</a:t>
                      </a:r>
                      <a:r>
                        <a:rPr lang="en-US" baseline="0" noProof="0" dirty="0" smtClean="0"/>
                        <a:t>, </a:t>
                      </a:r>
                      <a:r>
                        <a:rPr lang="en-US" baseline="0" noProof="0" dirty="0" err="1" smtClean="0"/>
                        <a:t>mise</a:t>
                      </a:r>
                      <a:r>
                        <a:rPr lang="en-US" baseline="0" noProof="0" dirty="0" smtClean="0"/>
                        <a:t> à jour des </a:t>
                      </a:r>
                      <a:r>
                        <a:rPr lang="en-US" baseline="0" noProof="0" dirty="0" err="1" smtClean="0"/>
                        <a:t>périphériques</a:t>
                      </a:r>
                      <a:r>
                        <a:rPr lang="en-US" baseline="0" noProof="0" dirty="0" smtClean="0"/>
                        <a:t>.</a:t>
                      </a:r>
                      <a:endParaRPr lang="fr-FR" noProof="0" dirty="0" smtClean="0"/>
                    </a:p>
                  </a:txBody>
                  <a:tcPr/>
                </a:tc>
              </a:tr>
            </a:tbl>
          </a:graphicData>
        </a:graphic>
      </p:graphicFrame>
      <p:graphicFrame>
        <p:nvGraphicFramePr>
          <p:cNvPr id="5" name="Table 4"/>
          <p:cNvGraphicFramePr>
            <a:graphicFrameLocks noGrp="1"/>
          </p:cNvGraphicFramePr>
          <p:nvPr/>
        </p:nvGraphicFramePr>
        <p:xfrm>
          <a:off x="381000" y="4587239"/>
          <a:ext cx="8382000" cy="1661161"/>
        </p:xfrm>
        <a:graphic>
          <a:graphicData uri="http://schemas.openxmlformats.org/drawingml/2006/table">
            <a:tbl>
              <a:tblPr firstRow="1" bandRow="1">
                <a:tableStyleId>{5C22544A-7EE6-4342-B048-85BDC9FD1C3A}</a:tableStyleId>
              </a:tblPr>
              <a:tblGrid>
                <a:gridCol w="2819400"/>
                <a:gridCol w="1371600"/>
                <a:gridCol w="4191000"/>
              </a:tblGrid>
              <a:tr h="381001">
                <a:tc>
                  <a:txBody>
                    <a:bodyPr/>
                    <a:lstStyle/>
                    <a:p>
                      <a:r>
                        <a:rPr lang="en-US" dirty="0" err="1" smtClean="0">
                          <a:solidFill>
                            <a:schemeClr val="bg1"/>
                          </a:solidFill>
                        </a:rPr>
                        <a:t>Rôles</a:t>
                      </a:r>
                      <a:r>
                        <a:rPr lang="en-US" dirty="0" smtClean="0">
                          <a:solidFill>
                            <a:schemeClr val="bg1"/>
                          </a:solidFill>
                        </a:rPr>
                        <a:t> </a:t>
                      </a:r>
                      <a:r>
                        <a:rPr lang="en-US" dirty="0" err="1" smtClean="0">
                          <a:solidFill>
                            <a:schemeClr val="bg1"/>
                          </a:solidFill>
                        </a:rPr>
                        <a:t>ayant</a:t>
                      </a:r>
                      <a:r>
                        <a:rPr lang="en-US" dirty="0" smtClean="0">
                          <a:solidFill>
                            <a:schemeClr val="bg1"/>
                          </a:solidFill>
                        </a:rPr>
                        <a:t> </a:t>
                      </a:r>
                      <a:r>
                        <a:rPr lang="en-US" dirty="0" err="1" smtClean="0">
                          <a:solidFill>
                            <a:schemeClr val="bg1"/>
                          </a:solidFill>
                        </a:rPr>
                        <a:t>évolués</a:t>
                      </a:r>
                      <a:endParaRPr lang="en-US" dirty="0">
                        <a:solidFill>
                          <a:schemeClr val="bg1"/>
                        </a:solidFill>
                      </a:endParaRPr>
                    </a:p>
                  </a:txBody>
                  <a:tcPr/>
                </a:tc>
                <a:tc>
                  <a:txBody>
                    <a:bodyPr/>
                    <a:lstStyle/>
                    <a:p>
                      <a:r>
                        <a:rPr lang="en-US" dirty="0" err="1" smtClean="0">
                          <a:solidFill>
                            <a:schemeClr val="bg1"/>
                          </a:solidFill>
                        </a:rPr>
                        <a:t>Scénarii</a:t>
                      </a:r>
                      <a:endParaRPr lang="en-US" dirty="0">
                        <a:solidFill>
                          <a:schemeClr val="bg1"/>
                        </a:solidFill>
                      </a:endParaRPr>
                    </a:p>
                  </a:txBody>
                  <a:tcPr/>
                </a:tc>
                <a:tc>
                  <a:txBody>
                    <a:bodyPr/>
                    <a:lstStyle/>
                    <a:p>
                      <a:r>
                        <a:rPr lang="en-US" dirty="0" smtClean="0">
                          <a:solidFill>
                            <a:schemeClr val="bg1"/>
                          </a:solidFill>
                        </a:rPr>
                        <a:t>Usage</a:t>
                      </a:r>
                      <a:endParaRPr lang="en-US" dirty="0">
                        <a:solidFill>
                          <a:schemeClr val="bg1"/>
                        </a:solidFill>
                      </a:endParaRPr>
                    </a:p>
                  </a:txBody>
                  <a:tcPr/>
                </a:tc>
              </a:tr>
              <a:tr h="618672">
                <a:tc>
                  <a:txBody>
                    <a:bodyPr/>
                    <a:lstStyle/>
                    <a:p>
                      <a:r>
                        <a:rPr lang="en-US" dirty="0" smtClean="0">
                          <a:solidFill>
                            <a:schemeClr val="bg1"/>
                          </a:solidFill>
                        </a:rPr>
                        <a:t>Communicator</a:t>
                      </a:r>
                      <a:r>
                        <a:rPr lang="en-US" baseline="0" dirty="0" smtClean="0">
                          <a:solidFill>
                            <a:schemeClr val="bg1"/>
                          </a:solidFill>
                        </a:rPr>
                        <a:t> Web Access</a:t>
                      </a:r>
                      <a:endParaRPr lang="en-US" dirty="0">
                        <a:solidFill>
                          <a:schemeClr val="bg1"/>
                        </a:solidFill>
                      </a:endParaRPr>
                    </a:p>
                  </a:txBody>
                  <a:tcPr/>
                </a:tc>
                <a:tc>
                  <a:txBody>
                    <a:bodyPr/>
                    <a:lstStyle/>
                    <a:p>
                      <a:r>
                        <a:rPr lang="en-US" dirty="0" err="1" smtClean="0">
                          <a:solidFill>
                            <a:schemeClr val="bg1"/>
                          </a:solidFill>
                        </a:rPr>
                        <a:t>Accès</a:t>
                      </a:r>
                      <a:r>
                        <a:rPr lang="en-US" dirty="0" smtClean="0">
                          <a:solidFill>
                            <a:schemeClr val="bg1"/>
                          </a:solidFill>
                        </a:rPr>
                        <a:t> </a:t>
                      </a:r>
                      <a:r>
                        <a:rPr lang="en-US" dirty="0" err="1" smtClean="0">
                          <a:solidFill>
                            <a:schemeClr val="bg1"/>
                          </a:solidFill>
                        </a:rPr>
                        <a:t>kiosque</a:t>
                      </a:r>
                      <a:endParaRPr lang="en-US" dirty="0">
                        <a:solidFill>
                          <a:schemeClr val="bg1"/>
                        </a:solidFill>
                      </a:endParaRPr>
                    </a:p>
                  </a:txBody>
                  <a:tcPr/>
                </a:tc>
                <a:tc>
                  <a:txBody>
                    <a:bodyPr/>
                    <a:lstStyle/>
                    <a:p>
                      <a:r>
                        <a:rPr lang="en-US" dirty="0" err="1" smtClean="0">
                          <a:solidFill>
                            <a:schemeClr val="bg1"/>
                          </a:solidFill>
                        </a:rPr>
                        <a:t>Ajout</a:t>
                      </a:r>
                      <a:r>
                        <a:rPr lang="en-US" dirty="0" smtClean="0">
                          <a:solidFill>
                            <a:schemeClr val="bg1"/>
                          </a:solidFill>
                        </a:rPr>
                        <a:t> du </a:t>
                      </a:r>
                      <a:r>
                        <a:rPr lang="en-US" baseline="0" dirty="0" err="1" smtClean="0">
                          <a:solidFill>
                            <a:schemeClr val="bg1"/>
                          </a:solidFill>
                        </a:rPr>
                        <a:t>partage</a:t>
                      </a:r>
                      <a:r>
                        <a:rPr lang="en-US" baseline="0" dirty="0" smtClean="0">
                          <a:solidFill>
                            <a:schemeClr val="bg1"/>
                          </a:solidFill>
                        </a:rPr>
                        <a:t> </a:t>
                      </a:r>
                      <a:r>
                        <a:rPr lang="en-US" baseline="0" dirty="0" err="1" smtClean="0">
                          <a:solidFill>
                            <a:schemeClr val="bg1"/>
                          </a:solidFill>
                        </a:rPr>
                        <a:t>d'applications</a:t>
                      </a:r>
                      <a:endParaRPr lang="en-US" dirty="0">
                        <a:solidFill>
                          <a:schemeClr val="bg1"/>
                        </a:solidFill>
                      </a:endParaRPr>
                    </a:p>
                  </a:txBody>
                  <a:tcPr/>
                </a:tc>
              </a:tr>
              <a:tr h="618672">
                <a:tc>
                  <a:txBody>
                    <a:bodyPr/>
                    <a:lstStyle/>
                    <a:p>
                      <a:r>
                        <a:rPr lang="en-US" dirty="0" err="1" smtClean="0">
                          <a:solidFill>
                            <a:schemeClr val="bg1"/>
                          </a:solidFill>
                        </a:rPr>
                        <a:t>Serveur</a:t>
                      </a:r>
                      <a:r>
                        <a:rPr lang="en-US" dirty="0" smtClean="0">
                          <a:solidFill>
                            <a:schemeClr val="bg1"/>
                          </a:solidFill>
                        </a:rPr>
                        <a:t> de supervision</a:t>
                      </a:r>
                      <a:endParaRPr lang="en-US" dirty="0">
                        <a:solidFill>
                          <a:schemeClr val="bg1"/>
                        </a:solidFill>
                      </a:endParaRPr>
                    </a:p>
                  </a:txBody>
                  <a:tcPr/>
                </a:tc>
                <a:tc>
                  <a:txBody>
                    <a:bodyPr/>
                    <a:lstStyle/>
                    <a:p>
                      <a:r>
                        <a:rPr lang="en-US" dirty="0" smtClean="0">
                          <a:solidFill>
                            <a:schemeClr val="bg1"/>
                          </a:solidFill>
                        </a:rPr>
                        <a:t>Surveillance</a:t>
                      </a:r>
                      <a:r>
                        <a:rPr lang="en-US" baseline="0" dirty="0" smtClean="0">
                          <a:solidFill>
                            <a:schemeClr val="bg1"/>
                          </a:solidFill>
                        </a:rPr>
                        <a:t> et </a:t>
                      </a:r>
                      <a:r>
                        <a:rPr lang="en-US" baseline="0" dirty="0" err="1" smtClean="0">
                          <a:solidFill>
                            <a:schemeClr val="bg1"/>
                          </a:solidFill>
                        </a:rPr>
                        <a:t>analyse</a:t>
                      </a:r>
                      <a:endParaRPr lang="en-US" dirty="0">
                        <a:solidFill>
                          <a:schemeClr val="bg1"/>
                        </a:solidFill>
                      </a:endParaRPr>
                    </a:p>
                  </a:txBody>
                  <a:tcPr/>
                </a:tc>
                <a:tc>
                  <a:txBody>
                    <a:bodyPr/>
                    <a:lstStyle/>
                    <a:p>
                      <a:r>
                        <a:rPr lang="en-US" dirty="0" smtClean="0">
                          <a:solidFill>
                            <a:schemeClr val="bg1"/>
                          </a:solidFill>
                        </a:rPr>
                        <a:t>Supervision de la </a:t>
                      </a:r>
                      <a:r>
                        <a:rPr lang="en-US" dirty="0" err="1" smtClean="0">
                          <a:solidFill>
                            <a:schemeClr val="bg1"/>
                          </a:solidFill>
                        </a:rPr>
                        <a:t>qualité</a:t>
                      </a:r>
                      <a:r>
                        <a:rPr lang="en-US" dirty="0" smtClean="0">
                          <a:solidFill>
                            <a:schemeClr val="bg1"/>
                          </a:solidFill>
                        </a:rPr>
                        <a:t> </a:t>
                      </a:r>
                      <a:r>
                        <a:rPr lang="en-US" dirty="0" err="1" smtClean="0">
                          <a:solidFill>
                            <a:schemeClr val="bg1"/>
                          </a:solidFill>
                        </a:rPr>
                        <a:t>d'expérience</a:t>
                      </a:r>
                      <a:r>
                        <a:rPr lang="en-US" dirty="0" smtClean="0">
                          <a:solidFill>
                            <a:schemeClr val="bg1"/>
                          </a:solidFill>
                        </a:rPr>
                        <a:t> </a:t>
                      </a:r>
                      <a:r>
                        <a:rPr lang="en-US" dirty="0" err="1" smtClean="0">
                          <a:solidFill>
                            <a:schemeClr val="bg1"/>
                          </a:solidFill>
                        </a:rPr>
                        <a:t>sur</a:t>
                      </a:r>
                      <a:r>
                        <a:rPr lang="en-US" dirty="0" smtClean="0">
                          <a:solidFill>
                            <a:schemeClr val="bg1"/>
                          </a:solidFill>
                        </a:rPr>
                        <a:t> </a:t>
                      </a:r>
                      <a:r>
                        <a:rPr lang="en-US" dirty="0" err="1" smtClean="0">
                          <a:solidFill>
                            <a:schemeClr val="bg1"/>
                          </a:solidFill>
                        </a:rPr>
                        <a:t>l'audio</a:t>
                      </a:r>
                      <a:r>
                        <a:rPr lang="en-US" dirty="0" smtClean="0">
                          <a:solidFill>
                            <a:schemeClr val="bg1"/>
                          </a:solidFill>
                        </a:rPr>
                        <a:t> et la</a:t>
                      </a:r>
                      <a:r>
                        <a:rPr lang="en-US" baseline="0" dirty="0" smtClean="0">
                          <a:solidFill>
                            <a:schemeClr val="bg1"/>
                          </a:solidFill>
                        </a:rPr>
                        <a:t> </a:t>
                      </a:r>
                      <a:r>
                        <a:rPr lang="en-US" dirty="0" err="1" smtClean="0">
                          <a:solidFill>
                            <a:schemeClr val="bg1"/>
                          </a:solidFill>
                        </a:rPr>
                        <a:t>vidéo</a:t>
                      </a:r>
                      <a:endParaRPr lang="en-US" dirty="0">
                        <a:solidFill>
                          <a:schemeClr val="bg1"/>
                        </a:solidFill>
                      </a:endParaRPr>
                    </a:p>
                  </a:txBody>
                  <a:tcPr/>
                </a:tc>
              </a:tr>
            </a:tbl>
          </a:graphicData>
        </a:graphic>
      </p:graphicFrame>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OCS 2007 c'est bien mais …</a:t>
            </a:r>
            <a:endParaRPr lang="en-US" dirty="0"/>
          </a:p>
        </p:txBody>
      </p:sp>
      <p:sp>
        <p:nvSpPr>
          <p:cNvPr id="6" name="Rectangle 5"/>
          <p:cNvSpPr/>
          <p:nvPr/>
        </p:nvSpPr>
        <p:spPr>
          <a:xfrm rot="21160960">
            <a:off x="210701" y="1282823"/>
            <a:ext cx="5862076" cy="120032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Comment on fait le </a:t>
            </a:r>
            <a:r>
              <a:rPr lang="en-US" sz="36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filtrage</a:t>
            </a: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Patron / </a:t>
            </a:r>
            <a:r>
              <a:rPr lang="en-US" sz="36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Secrétaire</a:t>
            </a: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8" name="Rectangle 7"/>
          <p:cNvSpPr/>
          <p:nvPr/>
        </p:nvSpPr>
        <p:spPr>
          <a:xfrm rot="267349">
            <a:off x="3620465" y="2554765"/>
            <a:ext cx="5003947" cy="120032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Comment on fait les </a:t>
            </a:r>
            <a:r>
              <a:rPr lang="en-US" sz="36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g</a:t>
            </a:r>
            <a:r>
              <a:rPr lang="en-US" sz="36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roupement</a:t>
            </a: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sz="36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d'appels</a:t>
            </a: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9" name="Rectangle 8"/>
          <p:cNvSpPr/>
          <p:nvPr/>
        </p:nvSpPr>
        <p:spPr>
          <a:xfrm rot="417979">
            <a:off x="3111007" y="5090266"/>
            <a:ext cx="5659942" cy="120032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Comment </a:t>
            </a:r>
            <a:r>
              <a:rPr lang="en-US" sz="36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avoir</a:t>
            </a: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sz="36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une</a:t>
            </a: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discussion </a:t>
            </a:r>
            <a:r>
              <a:rPr lang="en-US" sz="36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d'équipe</a:t>
            </a: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par IM ?</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0" name="Rectangle 9"/>
          <p:cNvSpPr/>
          <p:nvPr/>
        </p:nvSpPr>
        <p:spPr>
          <a:xfrm rot="21417470">
            <a:off x="257023" y="3709644"/>
            <a:ext cx="4864787" cy="120032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Il </a:t>
            </a:r>
            <a:r>
              <a:rPr lang="en-US" sz="36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faut</a:t>
            </a: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LiveMeeting pour </a:t>
            </a:r>
            <a:r>
              <a:rPr lang="en-US" sz="36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partage</a:t>
            </a:r>
            <a:r>
              <a:rPr lang="en-US" sz="36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a:t>
            </a: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sz="36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mon</a:t>
            </a: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bureau.</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par>
                          <p:cTn id="22" fill="hold">
                            <p:stCondLst>
                              <p:cond delay="1500"/>
                            </p:stCondLst>
                            <p:childTnLst>
                              <p:par>
                                <p:cTn id="23" presetID="53"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Quoi de neuf au quotidien ?</a:t>
            </a:r>
            <a:endParaRPr lang="en-US" dirty="0"/>
          </a:p>
        </p:txBody>
      </p:sp>
      <p:sp>
        <p:nvSpPr>
          <p:cNvPr id="3" name="Content Placeholder 2"/>
          <p:cNvSpPr>
            <a:spLocks noGrp="1"/>
          </p:cNvSpPr>
          <p:nvPr>
            <p:ph idx="1"/>
          </p:nvPr>
        </p:nvSpPr>
        <p:spPr>
          <a:xfrm>
            <a:off x="381000" y="1412873"/>
            <a:ext cx="4648200" cy="4542782"/>
          </a:xfrm>
        </p:spPr>
        <p:txBody>
          <a:bodyPr/>
          <a:lstStyle/>
          <a:p>
            <a:r>
              <a:rPr lang="fr-FR" dirty="0" smtClean="0"/>
              <a:t>Gestion de la messagerie vocale (Exchange </a:t>
            </a:r>
            <a:r>
              <a:rPr lang="fr-FR" dirty="0" err="1" smtClean="0"/>
              <a:t>Unified</a:t>
            </a:r>
            <a:r>
              <a:rPr lang="fr-FR" dirty="0" smtClean="0"/>
              <a:t> Messaging)</a:t>
            </a:r>
          </a:p>
          <a:p>
            <a:pPr lvl="1"/>
            <a:r>
              <a:rPr lang="fr-FR" dirty="0" smtClean="0"/>
              <a:t>Accès direct à la  messagerie vocale</a:t>
            </a:r>
          </a:p>
          <a:p>
            <a:pPr lvl="1"/>
            <a:r>
              <a:rPr lang="fr-FR" dirty="0" smtClean="0"/>
              <a:t>Modification du message d'accueil</a:t>
            </a:r>
          </a:p>
          <a:p>
            <a:r>
              <a:rPr lang="fr-FR" dirty="0" smtClean="0"/>
              <a:t>Pont de conférence </a:t>
            </a:r>
          </a:p>
          <a:p>
            <a:pPr lvl="1"/>
            <a:r>
              <a:rPr lang="fr-FR" dirty="0" smtClean="0"/>
              <a:t>Hébergé par OCS</a:t>
            </a:r>
          </a:p>
          <a:p>
            <a:pPr lvl="1"/>
            <a:r>
              <a:rPr lang="fr-FR" dirty="0" smtClean="0"/>
              <a:t>Numéro et code d'accès</a:t>
            </a:r>
          </a:p>
        </p:txBody>
      </p:sp>
      <p:grpSp>
        <p:nvGrpSpPr>
          <p:cNvPr id="10" name="Group 9"/>
          <p:cNvGrpSpPr/>
          <p:nvPr/>
        </p:nvGrpSpPr>
        <p:grpSpPr>
          <a:xfrm>
            <a:off x="5251622" y="1447800"/>
            <a:ext cx="3892378" cy="2286000"/>
            <a:chOff x="3962400" y="3657600"/>
            <a:chExt cx="4800600" cy="2819400"/>
          </a:xfrm>
        </p:grpSpPr>
        <p:pic>
          <p:nvPicPr>
            <p:cNvPr id="2050" name="Picture 2"/>
            <p:cNvPicPr>
              <a:picLocks noChangeAspect="1" noChangeArrowheads="1"/>
            </p:cNvPicPr>
            <p:nvPr/>
          </p:nvPicPr>
          <p:blipFill>
            <a:blip r:embed="rId3" cstate="print">
              <a:clrChange>
                <a:clrFrom>
                  <a:srgbClr val="1D5F7A"/>
                </a:clrFrom>
                <a:clrTo>
                  <a:srgbClr val="1D5F7A">
                    <a:alpha val="0"/>
                  </a:srgbClr>
                </a:clrTo>
              </a:clrChange>
            </a:blip>
            <a:srcRect l="30952" t="9143" r="39048" b="62667"/>
            <a:stretch>
              <a:fillRect/>
            </a:stretch>
          </p:blipFill>
          <p:spPr bwMode="auto">
            <a:xfrm>
              <a:off x="3962400" y="3657600"/>
              <a:ext cx="4800600" cy="2819400"/>
            </a:xfrm>
            <a:prstGeom prst="rect">
              <a:avLst/>
            </a:prstGeom>
            <a:noFill/>
            <a:ln w="9525">
              <a:noFill/>
              <a:miter lim="800000"/>
              <a:headEnd/>
              <a:tailEnd/>
            </a:ln>
          </p:spPr>
        </p:pic>
        <p:sp>
          <p:nvSpPr>
            <p:cNvPr id="6" name="Rectangle 5"/>
            <p:cNvSpPr/>
            <p:nvPr/>
          </p:nvSpPr>
          <p:spPr bwMode="auto">
            <a:xfrm>
              <a:off x="6629400" y="5486400"/>
              <a:ext cx="2057400" cy="762000"/>
            </a:xfrm>
            <a:prstGeom prst="rect">
              <a:avLst/>
            </a:prstGeom>
            <a:noFill/>
            <a:ln w="41275">
              <a:solidFill>
                <a:srgbClr val="FF0000"/>
              </a:solidFill>
              <a:headEnd type="none" w="med" len="med"/>
              <a:tailEnd type="none" w="med" len="med"/>
            </a:ln>
            <a:effectLst/>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grpSp>
        <p:nvGrpSpPr>
          <p:cNvPr id="11" name="Group 10"/>
          <p:cNvGrpSpPr/>
          <p:nvPr/>
        </p:nvGrpSpPr>
        <p:grpSpPr>
          <a:xfrm>
            <a:off x="5181600" y="4114800"/>
            <a:ext cx="3766443" cy="2047875"/>
            <a:chOff x="4495800" y="4114800"/>
            <a:chExt cx="3486150" cy="1895475"/>
          </a:xfrm>
        </p:grpSpPr>
        <p:pic>
          <p:nvPicPr>
            <p:cNvPr id="12" name="Picture 2"/>
            <p:cNvPicPr>
              <a:picLocks noChangeAspect="1" noChangeArrowheads="1"/>
            </p:cNvPicPr>
            <p:nvPr/>
          </p:nvPicPr>
          <p:blipFill>
            <a:blip r:embed="rId4" cstate="print"/>
            <a:srcRect/>
            <a:stretch>
              <a:fillRect/>
            </a:stretch>
          </p:blipFill>
          <p:spPr bwMode="auto">
            <a:xfrm>
              <a:off x="4495800" y="4114800"/>
              <a:ext cx="3486150" cy="1562100"/>
            </a:xfrm>
            <a:prstGeom prst="rect">
              <a:avLst/>
            </a:prstGeom>
            <a:noFill/>
            <a:ln w="9525">
              <a:noFill/>
              <a:miter lim="800000"/>
              <a:headEnd/>
              <a:tailEnd/>
            </a:ln>
            <a:effectLst/>
          </p:spPr>
        </p:pic>
        <p:pic>
          <p:nvPicPr>
            <p:cNvPr id="13" name="Picture 3"/>
            <p:cNvPicPr>
              <a:picLocks noChangeAspect="1" noChangeArrowheads="1"/>
            </p:cNvPicPr>
            <p:nvPr/>
          </p:nvPicPr>
          <p:blipFill>
            <a:blip r:embed="rId5" cstate="print"/>
            <a:srcRect/>
            <a:stretch>
              <a:fillRect/>
            </a:stretch>
          </p:blipFill>
          <p:spPr bwMode="auto">
            <a:xfrm>
              <a:off x="6096000" y="4648200"/>
              <a:ext cx="1828800" cy="1362075"/>
            </a:xfrm>
            <a:prstGeom prst="rect">
              <a:avLst/>
            </a:prstGeom>
            <a:noFill/>
            <a:ln w="9525">
              <a:noFill/>
              <a:miter lim="800000"/>
              <a:headEnd/>
              <a:tailEnd/>
            </a:ln>
            <a:effectLst/>
          </p:spPr>
        </p:pic>
      </p:gr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2008_ITPro_4-3">
  <a:themeElements>
    <a:clrScheme name="TechEd IT Pro - blue">
      <a:dk1>
        <a:srgbClr val="000000"/>
      </a:dk1>
      <a:lt1>
        <a:srgbClr val="FFFFFF"/>
      </a:lt1>
      <a:dk2>
        <a:srgbClr val="5F5F5F"/>
      </a:dk2>
      <a:lt2>
        <a:srgbClr val="4A93E4"/>
      </a:lt2>
      <a:accent1>
        <a:srgbClr val="FFC000"/>
      </a:accent1>
      <a:accent2>
        <a:srgbClr val="2DB557"/>
      </a:accent2>
      <a:accent3>
        <a:srgbClr val="DF8045"/>
      </a:accent3>
      <a:accent4>
        <a:srgbClr val="2A86DA"/>
      </a:accent4>
      <a:accent5>
        <a:srgbClr val="FF9929"/>
      </a:accent5>
      <a:accent6>
        <a:srgbClr val="808080"/>
      </a:accent6>
      <a:hlink>
        <a:srgbClr val="79AFEB"/>
      </a:hlink>
      <a:folHlink>
        <a:srgbClr val="F0ED7B"/>
      </a:folHlink>
    </a:clrScheme>
    <a:fontScheme name="Custom 2">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4"/>
        </a:lnRef>
        <a:fillRef idx="3">
          <a:schemeClr val="accent4"/>
        </a:fillRef>
        <a:effectRef idx="3">
          <a:schemeClr val="accent4"/>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MSD2008_ImplementUC_dcaro</Template>
  <TotalTime>6306</TotalTime>
  <Words>1546</Words>
  <Application>Microsoft Office PowerPoint</Application>
  <PresentationFormat>On-screen Show (4:3)</PresentationFormat>
  <Paragraphs>245</Paragraphs>
  <Slides>27</Slides>
  <Notes>7</Notes>
  <HiddenSlides>1</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TechEd2008_ITPro_4-3</vt:lpstr>
      <vt:lpstr>Quelles nouveautés pour les Communications Unifiées ?</vt:lpstr>
      <vt:lpstr>Petit rappel …</vt:lpstr>
      <vt:lpstr>OCS 2007 c'est bien mais …</vt:lpstr>
      <vt:lpstr>Office Communications Server 2007 R2</vt:lpstr>
      <vt:lpstr>Evolutions d'architecture</vt:lpstr>
      <vt:lpstr>Architecture OCS 2007 R2</vt:lpstr>
      <vt:lpstr>Rôles de serveur</vt:lpstr>
      <vt:lpstr>OCS 2007 c'est bien mais …</vt:lpstr>
      <vt:lpstr>Quoi de neuf au quotidien ?</vt:lpstr>
      <vt:lpstr>Partage d'application</vt:lpstr>
      <vt:lpstr>Partage d'application</vt:lpstr>
      <vt:lpstr>Appels d'équipe et délégation</vt:lpstr>
      <vt:lpstr>Groupes de réponse</vt:lpstr>
      <vt:lpstr>Groupes de réponse</vt:lpstr>
      <vt:lpstr>Groupes de réponse</vt:lpstr>
      <vt:lpstr>Gestion déléguée des appels</vt:lpstr>
      <vt:lpstr>Console d'opérateur</vt:lpstr>
      <vt:lpstr>Groupes permanent de discussion</vt:lpstr>
      <vt:lpstr>Groupes permament de discussion</vt:lpstr>
      <vt:lpstr>Groupes permanent de discussion</vt:lpstr>
      <vt:lpstr>Mobilité et Interopérabilité</vt:lpstr>
      <vt:lpstr>Ce qu'il faut retenir </vt:lpstr>
      <vt:lpstr>Pour en savoir plus …</vt:lpstr>
      <vt:lpstr>Slide 24</vt:lpstr>
      <vt:lpstr>Certifications : Programme de nouvelle génération</vt:lpstr>
      <vt:lpstr>Certification : validez vos compétences</vt:lpstr>
      <vt:lpstr>Slide 27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nouveautés avec les Communications Unifiées</dc:title>
  <dc:creator>Damien Caro</dc:creator>
  <cp:lastModifiedBy>Damien Caro</cp:lastModifiedBy>
  <cp:revision>309</cp:revision>
  <dcterms:created xsi:type="dcterms:W3CDTF">2006-08-16T00:00:00Z</dcterms:created>
  <dcterms:modified xsi:type="dcterms:W3CDTF">2008-11-17T15:20:23Z</dcterms:modified>
</cp:coreProperties>
</file>